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52"/>
  </p:notesMasterIdLst>
  <p:sldIdLst>
    <p:sldId id="256" r:id="rId2"/>
    <p:sldId id="305" r:id="rId3"/>
    <p:sldId id="293" r:id="rId4"/>
    <p:sldId id="296" r:id="rId5"/>
    <p:sldId id="306" r:id="rId6"/>
    <p:sldId id="294" r:id="rId7"/>
    <p:sldId id="308" r:id="rId8"/>
    <p:sldId id="309" r:id="rId9"/>
    <p:sldId id="257" r:id="rId10"/>
    <p:sldId id="275" r:id="rId11"/>
    <p:sldId id="276" r:id="rId12"/>
    <p:sldId id="258" r:id="rId13"/>
    <p:sldId id="277" r:id="rId14"/>
    <p:sldId id="278" r:id="rId15"/>
    <p:sldId id="279" r:id="rId16"/>
    <p:sldId id="310" r:id="rId17"/>
    <p:sldId id="311" r:id="rId18"/>
    <p:sldId id="312" r:id="rId19"/>
    <p:sldId id="313" r:id="rId20"/>
    <p:sldId id="315" r:id="rId21"/>
    <p:sldId id="316" r:id="rId22"/>
    <p:sldId id="317" r:id="rId23"/>
    <p:sldId id="314" r:id="rId24"/>
    <p:sldId id="318" r:id="rId25"/>
    <p:sldId id="319" r:id="rId26"/>
    <p:sldId id="299" r:id="rId27"/>
    <p:sldId id="304" r:id="rId28"/>
    <p:sldId id="300" r:id="rId29"/>
    <p:sldId id="302" r:id="rId30"/>
    <p:sldId id="303" r:id="rId31"/>
    <p:sldId id="301" r:id="rId32"/>
    <p:sldId id="321" r:id="rId33"/>
    <p:sldId id="322" r:id="rId34"/>
    <p:sldId id="320" r:id="rId35"/>
    <p:sldId id="323" r:id="rId36"/>
    <p:sldId id="325" r:id="rId37"/>
    <p:sldId id="324" r:id="rId38"/>
    <p:sldId id="330" r:id="rId39"/>
    <p:sldId id="328" r:id="rId40"/>
    <p:sldId id="329" r:id="rId41"/>
    <p:sldId id="288" r:id="rId42"/>
    <p:sldId id="284" r:id="rId43"/>
    <p:sldId id="289" r:id="rId44"/>
    <p:sldId id="331" r:id="rId45"/>
    <p:sldId id="332" r:id="rId46"/>
    <p:sldId id="290" r:id="rId47"/>
    <p:sldId id="327" r:id="rId48"/>
    <p:sldId id="326" r:id="rId49"/>
    <p:sldId id="291" r:id="rId50"/>
    <p:sldId id="268" r:id="rId51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7402"/>
    <a:srgbClr val="DE5F00"/>
    <a:srgbClr val="F66900"/>
    <a:srgbClr val="17375E"/>
    <a:srgbClr val="385D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72833802-FEF1-4C79-8D5D-14CF1EAF98D9}" styleName="Светлый стиль 2 —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DCAF9ED-07DC-4A11-8D7F-57B35C25682E}" styleName="Средний стиль 1 —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633" autoAdjust="0"/>
    <p:restoredTop sz="94660"/>
  </p:normalViewPr>
  <p:slideViewPr>
    <p:cSldViewPr snapToGrid="0">
      <p:cViewPr varScale="1">
        <p:scale>
          <a:sx n="118" d="100"/>
          <a:sy n="118" d="100"/>
        </p:scale>
        <p:origin x="1692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ntony Leykin" userId="c0cd8b6b6aa16326" providerId="LiveId" clId="{B17780B3-7D97-409E-8968-DCAD7DB636D6}"/>
    <pc:docChg chg="addSld modSld">
      <pc:chgData name="Antony Leykin" userId="c0cd8b6b6aa16326" providerId="LiveId" clId="{B17780B3-7D97-409E-8968-DCAD7DB636D6}" dt="2018-09-03T00:05:19.962" v="16" actId="1076"/>
      <pc:docMkLst>
        <pc:docMk/>
      </pc:docMkLst>
      <pc:sldChg chg="addSp delSp modSp add">
        <pc:chgData name="Antony Leykin" userId="c0cd8b6b6aa16326" providerId="LiveId" clId="{B17780B3-7D97-409E-8968-DCAD7DB636D6}" dt="2018-09-03T00:04:22.772" v="11" actId="14100"/>
        <pc:sldMkLst>
          <pc:docMk/>
          <pc:sldMk cId="1132186495" sldId="331"/>
        </pc:sldMkLst>
        <pc:spChg chg="del">
          <ac:chgData name="Antony Leykin" userId="c0cd8b6b6aa16326" providerId="LiveId" clId="{B17780B3-7D97-409E-8968-DCAD7DB636D6}" dt="2018-09-02T21:16:47.549" v="1"/>
          <ac:spMkLst>
            <pc:docMk/>
            <pc:sldMk cId="1132186495" sldId="331"/>
            <ac:spMk id="3" creationId="{E64AC065-818D-4F44-B324-25E56ACCAAF4}"/>
          </ac:spMkLst>
        </pc:spChg>
        <pc:picChg chg="add mod">
          <ac:chgData name="Antony Leykin" userId="c0cd8b6b6aa16326" providerId="LiveId" clId="{B17780B3-7D97-409E-8968-DCAD7DB636D6}" dt="2018-09-03T00:04:22.772" v="11" actId="14100"/>
          <ac:picMkLst>
            <pc:docMk/>
            <pc:sldMk cId="1132186495" sldId="331"/>
            <ac:picMk id="6" creationId="{33DF9BA2-8383-4E0F-A47E-80CEBF764A3F}"/>
          </ac:picMkLst>
        </pc:picChg>
      </pc:sldChg>
      <pc:sldChg chg="addSp delSp modSp add">
        <pc:chgData name="Antony Leykin" userId="c0cd8b6b6aa16326" providerId="LiveId" clId="{B17780B3-7D97-409E-8968-DCAD7DB636D6}" dt="2018-09-03T00:05:19.962" v="16" actId="1076"/>
        <pc:sldMkLst>
          <pc:docMk/>
          <pc:sldMk cId="1905350343" sldId="332"/>
        </pc:sldMkLst>
        <pc:spChg chg="del">
          <ac:chgData name="Antony Leykin" userId="c0cd8b6b6aa16326" providerId="LiveId" clId="{B17780B3-7D97-409E-8968-DCAD7DB636D6}" dt="2018-09-02T21:43:31.145" v="9"/>
          <ac:spMkLst>
            <pc:docMk/>
            <pc:sldMk cId="1905350343" sldId="332"/>
            <ac:spMk id="3" creationId="{6AE00C82-D5A9-4D2A-83C8-DC00D2187614}"/>
          </ac:spMkLst>
        </pc:spChg>
        <pc:spChg chg="add mod">
          <ac:chgData name="Antony Leykin" userId="c0cd8b6b6aa16326" providerId="LiveId" clId="{B17780B3-7D97-409E-8968-DCAD7DB636D6}" dt="2018-09-02T21:41:29.828" v="4" actId="1076"/>
          <ac:spMkLst>
            <pc:docMk/>
            <pc:sldMk cId="1905350343" sldId="332"/>
            <ac:spMk id="5" creationId="{CCC5F6C3-D9E5-4DFD-9636-F8A4F0488F2C}"/>
          </ac:spMkLst>
        </pc:spChg>
        <pc:spChg chg="add mod">
          <ac:chgData name="Antony Leykin" userId="c0cd8b6b6aa16326" providerId="LiveId" clId="{B17780B3-7D97-409E-8968-DCAD7DB636D6}" dt="2018-09-03T00:05:16.689" v="15" actId="1076"/>
          <ac:spMkLst>
            <pc:docMk/>
            <pc:sldMk cId="1905350343" sldId="332"/>
            <ac:spMk id="6" creationId="{242F8F81-A7E9-4085-BCBD-8FF8CB118861}"/>
          </ac:spMkLst>
        </pc:spChg>
        <pc:picChg chg="add mod">
          <ac:chgData name="Antony Leykin" userId="c0cd8b6b6aa16326" providerId="LiveId" clId="{B17780B3-7D97-409E-8968-DCAD7DB636D6}" dt="2018-09-03T00:05:19.962" v="16" actId="1076"/>
          <ac:picMkLst>
            <pc:docMk/>
            <pc:sldMk cId="1905350343" sldId="332"/>
            <ac:picMk id="7" creationId="{847CAD5B-D8B1-4C86-8922-D84A81A042B9}"/>
          </ac:picMkLst>
        </pc:picChg>
        <pc:picChg chg="add mod">
          <ac:chgData name="Antony Leykin" userId="c0cd8b6b6aa16326" providerId="LiveId" clId="{B17780B3-7D97-409E-8968-DCAD7DB636D6}" dt="2018-09-02T21:43:31.145" v="9"/>
          <ac:picMkLst>
            <pc:docMk/>
            <pc:sldMk cId="1905350343" sldId="332"/>
            <ac:picMk id="8" creationId="{DC545888-E3E9-414C-88C6-89576DF66ED3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C6735813-A7A6-4893-8734-F1D7E6A9CD2C}" type="datetimeFigureOut">
              <a:rPr lang="ru-RU"/>
              <a:pPr>
                <a:defRPr/>
              </a:pPr>
              <a:t>03.09.2018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noProof="0"/>
              <a:t>Образец текста</a:t>
            </a:r>
          </a:p>
          <a:p>
            <a:pPr lvl="1"/>
            <a:r>
              <a:rPr lang="ru-RU" noProof="0"/>
              <a:t>Второй уровень</a:t>
            </a:r>
          </a:p>
          <a:p>
            <a:pPr lvl="2"/>
            <a:r>
              <a:rPr lang="ru-RU" noProof="0"/>
              <a:t>Третий уровень</a:t>
            </a:r>
          </a:p>
          <a:p>
            <a:pPr lvl="3"/>
            <a:r>
              <a:rPr lang="ru-RU" noProof="0"/>
              <a:t>Четвертый уровень</a:t>
            </a:r>
          </a:p>
          <a:p>
            <a:pPr lvl="4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</a:defRPr>
            </a:lvl1pPr>
          </a:lstStyle>
          <a:p>
            <a:fld id="{C81D90FB-08B3-438F-95B2-B04399693A3A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7445151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1D90FB-08B3-438F-95B2-B04399693A3A}" type="slidenum">
              <a:rPr lang="ru-RU" altLang="ru-RU" smtClean="0"/>
              <a:pPr/>
              <a:t>9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376338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1D90FB-08B3-438F-95B2-B04399693A3A}" type="slidenum">
              <a:rPr lang="ru-RU" altLang="ru-RU" smtClean="0"/>
              <a:pPr/>
              <a:t>12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78752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400146" y="3486150"/>
            <a:ext cx="3429030" cy="1609725"/>
          </a:xfrm>
        </p:spPr>
        <p:txBody>
          <a:bodyPr anchor="ctr">
            <a:normAutofit/>
          </a:bodyPr>
          <a:lstStyle>
            <a:lvl1pPr marL="0" indent="0" algn="l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0"/>
          </p:nvPr>
        </p:nvSpPr>
        <p:spPr>
          <a:xfrm>
            <a:off x="1381126" y="590550"/>
            <a:ext cx="6772274" cy="2828925"/>
          </a:xfrm>
        </p:spPr>
        <p:txBody>
          <a:bodyPr anchor="ctr">
            <a:normAutofit/>
          </a:bodyPr>
          <a:lstStyle>
            <a:lvl1pPr marL="0" indent="0">
              <a:buNone/>
              <a:tabLst/>
              <a:defRPr sz="2800" b="1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pPr lvl="0"/>
            <a:r>
              <a:rPr lang="ru-RU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08982720"/>
      </p:ext>
    </p:extLst>
  </p:cSld>
  <p:clrMapOvr>
    <a:masterClrMapping/>
  </p:clrMapOvr>
  <p:transition>
    <p:dissolv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8C197A9-1CF9-43A5-B884-6E23512703B1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3167176"/>
      </p:ext>
    </p:extLst>
  </p:cSld>
  <p:clrMapOvr>
    <a:masterClrMapping/>
  </p:clrMapOvr>
  <p:transition>
    <p:dissolv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1038225"/>
            <a:ext cx="6019800" cy="50879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B5F7F90-77DA-4008-97F9-37260824ECDB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981923976"/>
      </p:ext>
    </p:extLst>
  </p:cSld>
  <p:clrMapOvr>
    <a:masterClrMapping/>
  </p:clrMapOvr>
  <p:transition>
    <p:dissolv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0777D9C-983B-4BFC-9B47-4E86E04EF9BA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16251876"/>
      </p:ext>
    </p:extLst>
  </p:cSld>
  <p:clrMapOvr>
    <a:masterClrMapping/>
  </p:clrMapOvr>
  <p:transition>
    <p:dissolv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1057275"/>
            <a:ext cx="7772400" cy="3349625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55B430E-6688-4ABF-93FA-B80A8FCD3EC0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64190404"/>
      </p:ext>
    </p:extLst>
  </p:cSld>
  <p:clrMapOvr>
    <a:masterClrMapping/>
  </p:clrMapOvr>
  <p:transition>
    <p:dissolv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lang="ru-RU" sz="2000" kern="120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>
              <a:defRPr lang="ru-RU" sz="180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>
              <a:defRPr lang="ru-RU" sz="16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>
              <a:defRPr lang="ru-RU" sz="14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>
              <a:defRPr lang="ru-RU" sz="14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6570C3F-BEC5-421F-9F33-283BD94CC032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91304302"/>
      </p:ext>
    </p:extLst>
  </p:cSld>
  <p:clrMapOvr>
    <a:masterClrMapping/>
  </p:clrMapOvr>
  <p:transition>
    <p:dissolv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CE8D22B-DB20-48D5-B06B-3CE3562BA47E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03562103"/>
      </p:ext>
    </p:extLst>
  </p:cSld>
  <p:clrMapOvr>
    <a:masterClrMapping/>
  </p:clrMapOvr>
  <p:transition>
    <p:dissolv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A39011B0-FEF4-4DFA-AD14-25D0078DA6EB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58161494"/>
      </p:ext>
    </p:extLst>
  </p:cSld>
  <p:clrMapOvr>
    <a:masterClrMapping/>
  </p:clrMapOvr>
  <p:transition>
    <p:dissolv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F8DF3E2-A1D5-46C4-B3DA-A493B0851533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33169436"/>
      </p:ext>
    </p:extLst>
  </p:cSld>
  <p:clrMapOvr>
    <a:masterClrMapping/>
  </p:clrMapOvr>
  <p:transition>
    <p:dissolv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996533"/>
            <a:ext cx="3008313" cy="101959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990600"/>
            <a:ext cx="5111750" cy="5135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2010191"/>
            <a:ext cx="3008313" cy="411597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5646D1D-3B5C-48FD-B4CB-7B26DEA09056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80976089"/>
      </p:ext>
    </p:extLst>
  </p:cSld>
  <p:clrMapOvr>
    <a:masterClrMapping/>
  </p:clrMapOvr>
  <p:transition>
    <p:dissolv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4800" y="4800600"/>
            <a:ext cx="8610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33375" y="612775"/>
            <a:ext cx="855345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304800" y="5367338"/>
            <a:ext cx="8610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EE93CFB-7FEF-46DA-B110-5A26737A0F5A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83561279"/>
      </p:ext>
    </p:extLst>
  </p:cSld>
  <p:clrMapOvr>
    <a:masterClrMapping/>
  </p:clrMapOvr>
  <p:transition>
    <p:dissolv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160338"/>
            <a:ext cx="8458200" cy="887412"/>
          </a:xfrm>
          <a:prstGeom prst="rect">
            <a:avLst/>
          </a:prstGeom>
          <a:effectLst>
            <a:outerShdw blurRad="25400" dist="25400" dir="2400000" algn="ctr" rotWithShape="0">
              <a:schemeClr val="tx1">
                <a:lumMod val="65000"/>
                <a:lumOff val="35000"/>
                <a:alpha val="71000"/>
              </a:schemeClr>
            </a:outerShdw>
          </a:effectLst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076325"/>
            <a:ext cx="8458200" cy="504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43938" y="6446838"/>
            <a:ext cx="461962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262626"/>
                </a:solidFill>
                <a:cs typeface="Arial" panose="020B0604020202020204" pitchFamily="34" charset="0"/>
              </a:defRPr>
            </a:lvl1pPr>
          </a:lstStyle>
          <a:p>
            <a:fld id="{5886DD01-CA20-457E-9783-893AF791A490}" type="slidenum">
              <a:rPr lang="ru-RU" altLang="ru-RU"/>
              <a:pPr/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p:transition>
    <p:dissolve/>
  </p:transition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 b="1" kern="1200">
          <a:solidFill>
            <a:srgbClr val="DD7E0E"/>
          </a:solidFill>
          <a:latin typeface="Arial" pitchFamily="34" charset="0"/>
          <a:ea typeface="+mj-ea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800" b="1">
          <a:solidFill>
            <a:srgbClr val="DD7E0E"/>
          </a:solidFill>
          <a:latin typeface="Arial" charset="0"/>
          <a:cs typeface="Arial" charset="0"/>
        </a:defRPr>
      </a:lvl9pPr>
    </p:titleStyle>
    <p:bodyStyle>
      <a:lvl1pPr marL="179388" indent="-179388" algn="l" rtl="0" eaLnBrk="0" fontAlgn="base" hangingPunct="0">
        <a:spcBef>
          <a:spcPct val="20000"/>
        </a:spcBef>
        <a:spcAft>
          <a:spcPct val="0"/>
        </a:spcAft>
        <a:buClr>
          <a:srgbClr val="DD7E0E"/>
        </a:buClr>
        <a:buSzPct val="80000"/>
        <a:buFont typeface="Wingdings" panose="05000000000000000000" pitchFamily="2" charset="2"/>
        <a:buChar char="§"/>
        <a:tabLst>
          <a:tab pos="179388" algn="l"/>
        </a:tabLst>
        <a:defRPr sz="2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538163" indent="-273050" algn="l" rtl="0" eaLnBrk="0" fontAlgn="base" hangingPunct="0">
        <a:spcBef>
          <a:spcPct val="20000"/>
        </a:spcBef>
        <a:spcAft>
          <a:spcPct val="0"/>
        </a:spcAft>
        <a:buClr>
          <a:srgbClr val="DD7E0E"/>
        </a:buClr>
        <a:buFont typeface="Arial" panose="020B0604020202020204" pitchFamily="34" charset="0"/>
        <a:buChar char="–"/>
        <a:defRPr sz="2800" kern="1200">
          <a:solidFill>
            <a:srgbClr val="404040"/>
          </a:solidFill>
          <a:latin typeface="Arial" pitchFamily="34" charset="0"/>
          <a:ea typeface="+mn-ea"/>
          <a:cs typeface="Arial" pitchFamily="34" charset="0"/>
        </a:defRPr>
      </a:lvl2pPr>
      <a:lvl3pPr marL="717550" indent="-179388" algn="l" rtl="0" eaLnBrk="0" fontAlgn="base" hangingPunct="0">
        <a:spcBef>
          <a:spcPct val="20000"/>
        </a:spcBef>
        <a:spcAft>
          <a:spcPct val="0"/>
        </a:spcAft>
        <a:buClr>
          <a:srgbClr val="DD7E0E"/>
        </a:buClr>
        <a:buFont typeface="Arial" panose="020B0604020202020204" pitchFamily="34" charset="0"/>
        <a:buChar char="•"/>
        <a:defRPr sz="1600" kern="1200">
          <a:solidFill>
            <a:srgbClr val="595959"/>
          </a:solidFill>
          <a:latin typeface="Arial" pitchFamily="34" charset="0"/>
          <a:ea typeface="+mn-ea"/>
          <a:cs typeface="Arial" pitchFamily="34" charset="0"/>
        </a:defRPr>
      </a:lvl3pPr>
      <a:lvl4pPr marL="896938" indent="-179388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400" kern="1200">
          <a:solidFill>
            <a:srgbClr val="595959"/>
          </a:solidFill>
          <a:latin typeface="Arial" pitchFamily="34" charset="0"/>
          <a:ea typeface="+mn-ea"/>
          <a:cs typeface="Arial" pitchFamily="34" charset="0"/>
        </a:defRPr>
      </a:lvl4pPr>
      <a:lvl5pPr marL="1076325" indent="-2730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200" kern="1200">
          <a:solidFill>
            <a:srgbClr val="595959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wmf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emf"/><Relationship Id="rId7" Type="http://schemas.openxmlformats.org/officeDocument/2006/relationships/image" Target="../media/image10.wmf"/><Relationship Id="rId12" Type="http://schemas.openxmlformats.org/officeDocument/2006/relationships/image" Target="../media/image15.jpeg"/><Relationship Id="rId17" Type="http://schemas.openxmlformats.org/officeDocument/2006/relationships/image" Target="../media/image20.png"/><Relationship Id="rId2" Type="http://schemas.openxmlformats.org/officeDocument/2006/relationships/image" Target="../media/image5.png"/><Relationship Id="rId16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11" Type="http://schemas.openxmlformats.org/officeDocument/2006/relationships/image" Target="../media/image14.jpeg"/><Relationship Id="rId5" Type="http://schemas.openxmlformats.org/officeDocument/2006/relationships/image" Target="../media/image8.wmf"/><Relationship Id="rId15" Type="http://schemas.openxmlformats.org/officeDocument/2006/relationships/image" Target="../media/image18.emf"/><Relationship Id="rId10" Type="http://schemas.openxmlformats.org/officeDocument/2006/relationships/image" Target="../media/image13.png"/><Relationship Id="rId19" Type="http://schemas.openxmlformats.org/officeDocument/2006/relationships/image" Target="../media/image22.jpeg"/><Relationship Id="rId4" Type="http://schemas.openxmlformats.org/officeDocument/2006/relationships/image" Target="../media/image7.emf"/><Relationship Id="rId9" Type="http://schemas.openxmlformats.org/officeDocument/2006/relationships/image" Target="../media/image12.png"/><Relationship Id="rId1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w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gi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wmf"/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Текст 5"/>
          <p:cNvSpPr>
            <a:spLocks noGrp="1"/>
          </p:cNvSpPr>
          <p:nvPr>
            <p:ph type="body" sz="quarter" idx="10"/>
          </p:nvPr>
        </p:nvSpPr>
        <p:spPr>
          <a:xfrm>
            <a:off x="1349375" y="1395413"/>
            <a:ext cx="6896100" cy="2828925"/>
          </a:xfrm>
        </p:spPr>
        <p:txBody>
          <a:bodyPr rtlCol="0"/>
          <a:lstStyle/>
          <a:p>
            <a:pPr algn="ctr" eaLnBrk="1" fontAlgn="auto" hangingPunct="1"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Times New Roman" pitchFamily="18" charset="0"/>
              </a:rPr>
              <a:t>«ТЕОРИЯ СИСТЕМ КОММУТАЦИИ»</a:t>
            </a:r>
          </a:p>
          <a:p>
            <a:pPr algn="ctr" eaLnBrk="1" fontAlgn="auto" hangingPunct="1"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endParaRPr lang="ru-RU" sz="20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Times New Roman" pitchFamily="18" charset="0"/>
            </a:endParaRPr>
          </a:p>
          <a:p>
            <a:pPr algn="ctr" eaLnBrk="1" fontAlgn="auto" hangingPunct="1"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endParaRPr lang="ru-RU" sz="20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Times New Roman" pitchFamily="18" charset="0"/>
            </a:endParaRPr>
          </a:p>
          <a:p>
            <a:pPr algn="ctr" eaLnBrk="1" fontAlgn="auto" hangingPunct="1"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Times New Roman" pitchFamily="18" charset="0"/>
              </a:rPr>
              <a:t>ст. преподаватель каф. ИКС Лейкин А.В</a:t>
            </a:r>
          </a:p>
        </p:txBody>
      </p:sp>
      <p:pic>
        <p:nvPicPr>
          <p:cNvPr id="3075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0013" y="6180138"/>
            <a:ext cx="2489200" cy="56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930275" y="268288"/>
            <a:ext cx="8213725" cy="708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000" b="1" dirty="0">
                <a:solidFill>
                  <a:srgbClr val="DC7402"/>
                </a:solidFill>
                <a:latin typeface="+mj-lt"/>
                <a:cs typeface="Times New Roman" pitchFamily="18" charset="0"/>
              </a:rPr>
              <a:t>Санкт-Петербургский государственный университет телекоммуникаций им. проф. М.А. Бонч-Бруевича</a:t>
            </a:r>
          </a:p>
        </p:txBody>
      </p:sp>
    </p:spTree>
  </p:cSld>
  <p:clrMapOvr>
    <a:masterClrMapping/>
  </p:clrMapOvr>
  <p:transition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10</a:t>
            </a:fld>
            <a:endParaRPr lang="ru-RU" alt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402336" y="751344"/>
            <a:ext cx="7924800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ru-RU" altLang="ru-RU" sz="2000" b="1" dirty="0"/>
              <a:t>Изменение стоимости 1 МБ памяти</a:t>
            </a:r>
          </a:p>
          <a:p>
            <a:pPr eaLnBrk="1" hangingPunct="1"/>
            <a:r>
              <a:rPr lang="ru-RU" altLang="ru-RU" sz="2000" b="1" dirty="0"/>
              <a:t>микросхем</a:t>
            </a:r>
          </a:p>
          <a:p>
            <a:pPr eaLnBrk="1" hangingPunct="1"/>
            <a:r>
              <a:rPr lang="ru-RU" altLang="ru-RU" sz="2000" dirty="0"/>
              <a:t> 1977 год – 80 тыс. </a:t>
            </a:r>
            <a:r>
              <a:rPr lang="en-US" altLang="ru-RU" sz="2000" dirty="0"/>
              <a:t>$</a:t>
            </a:r>
            <a:r>
              <a:rPr lang="ru-RU" altLang="ru-RU" sz="2000" dirty="0"/>
              <a:t> – полдома</a:t>
            </a:r>
          </a:p>
          <a:p>
            <a:pPr eaLnBrk="1" hangingPunct="1"/>
            <a:r>
              <a:rPr lang="ru-RU" altLang="ru-RU" sz="2000" dirty="0"/>
              <a:t> 1988 год – </a:t>
            </a:r>
            <a:r>
              <a:rPr lang="en-US" altLang="ru-RU" sz="2000" dirty="0"/>
              <a:t>25</a:t>
            </a:r>
            <a:r>
              <a:rPr lang="ru-RU" altLang="ru-RU" sz="2000" dirty="0"/>
              <a:t> </a:t>
            </a:r>
            <a:r>
              <a:rPr lang="en-US" altLang="ru-RU" sz="2000" dirty="0"/>
              <a:t>$</a:t>
            </a:r>
            <a:r>
              <a:rPr lang="ru-RU" altLang="ru-RU" sz="2000" dirty="0"/>
              <a:t>- рубашка</a:t>
            </a:r>
          </a:p>
          <a:p>
            <a:pPr eaLnBrk="1" hangingPunct="1"/>
            <a:r>
              <a:rPr lang="ru-RU" altLang="ru-RU" sz="2000" dirty="0"/>
              <a:t> 1995 год –  </a:t>
            </a:r>
            <a:r>
              <a:rPr lang="en-US" altLang="ru-RU" sz="2000" dirty="0"/>
              <a:t>40 </a:t>
            </a:r>
            <a:r>
              <a:rPr lang="ru-RU" altLang="ru-RU" sz="2000" dirty="0"/>
              <a:t>центов - почтовая марка</a:t>
            </a:r>
          </a:p>
          <a:p>
            <a:pPr eaLnBrk="1" hangingPunct="1"/>
            <a:r>
              <a:rPr lang="ru-RU" altLang="ru-RU" sz="2000" dirty="0"/>
              <a:t> 2002 год – 5 центов – жевательная резинка</a:t>
            </a:r>
          </a:p>
          <a:p>
            <a:pPr eaLnBrk="1" hangingPunct="1"/>
            <a:r>
              <a:rPr lang="ru-RU" altLang="ru-RU" sz="2000" dirty="0"/>
              <a:t> 2012 год – 0,5 цента – лист бумаги</a:t>
            </a:r>
          </a:p>
          <a:p>
            <a:pPr eaLnBrk="1" hangingPunct="1"/>
            <a:endParaRPr lang="ru-RU" altLang="ru-RU" sz="2000" b="1" dirty="0"/>
          </a:p>
          <a:p>
            <a:pPr eaLnBrk="1" hangingPunct="1"/>
            <a:endParaRPr lang="ru-RU" altLang="ru-RU" sz="2000" b="1" dirty="0"/>
          </a:p>
          <a:p>
            <a:pPr eaLnBrk="1" hangingPunct="1"/>
            <a:r>
              <a:rPr lang="ru-RU" altLang="ru-RU" sz="2000" b="1" dirty="0"/>
              <a:t>Изменение стоимости вычислительной</a:t>
            </a:r>
          </a:p>
          <a:p>
            <a:pPr eaLnBrk="1" hangingPunct="1"/>
            <a:r>
              <a:rPr lang="ru-RU" altLang="ru-RU" sz="2000" b="1" dirty="0"/>
              <a:t>мощности (1 млн. операций в секунду)</a:t>
            </a:r>
          </a:p>
          <a:p>
            <a:pPr eaLnBrk="1" hangingPunct="1"/>
            <a:r>
              <a:rPr lang="ru-RU" altLang="ru-RU" sz="2000" dirty="0"/>
              <a:t> 1978 год - 480$</a:t>
            </a:r>
          </a:p>
          <a:p>
            <a:pPr eaLnBrk="1" hangingPunct="1"/>
            <a:r>
              <a:rPr lang="ru-RU" altLang="ru-RU" sz="2000" dirty="0"/>
              <a:t> 1985 год - 50$</a:t>
            </a:r>
          </a:p>
          <a:p>
            <a:pPr eaLnBrk="1" hangingPunct="1"/>
            <a:r>
              <a:rPr lang="ru-RU" altLang="ru-RU" sz="2000" dirty="0"/>
              <a:t> 1995 год - 4$</a:t>
            </a:r>
            <a:endParaRPr lang="en-US" altLang="ru-RU" sz="2000" dirty="0"/>
          </a:p>
        </p:txBody>
      </p:sp>
    </p:spTree>
    <p:extLst>
      <p:ext uri="{BB962C8B-B14F-4D97-AF65-F5344CB8AC3E}">
        <p14:creationId xmlns:p14="http://schemas.microsoft.com/office/powerpoint/2010/main" val="1305287542"/>
      </p:ext>
    </p:extLst>
  </p:cSld>
  <p:clrMapOvr>
    <a:masterClrMapping/>
  </p:clrMapOvr>
  <p:transition>
    <p:dissolv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11</a:t>
            </a:fld>
            <a:endParaRPr lang="ru-RU" altLang="ru-RU"/>
          </a:p>
        </p:txBody>
      </p:sp>
      <p:grpSp>
        <p:nvGrpSpPr>
          <p:cNvPr id="5" name="Group 156"/>
          <p:cNvGrpSpPr>
            <a:grpSpLocks/>
          </p:cNvGrpSpPr>
          <p:nvPr/>
        </p:nvGrpSpPr>
        <p:grpSpPr bwMode="auto">
          <a:xfrm>
            <a:off x="152399" y="1047750"/>
            <a:ext cx="8953501" cy="5562601"/>
            <a:chOff x="0" y="816"/>
            <a:chExt cx="5640" cy="3504"/>
          </a:xfrm>
        </p:grpSpPr>
        <p:sp>
          <p:nvSpPr>
            <p:cNvPr id="6" name="Oval 2"/>
            <p:cNvSpPr>
              <a:spLocks noChangeArrowheads="1"/>
            </p:cNvSpPr>
            <p:nvPr/>
          </p:nvSpPr>
          <p:spPr bwMode="auto">
            <a:xfrm>
              <a:off x="1344" y="3072"/>
              <a:ext cx="1152" cy="1152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7" name="Oval 3"/>
            <p:cNvSpPr>
              <a:spLocks noChangeArrowheads="1"/>
            </p:cNvSpPr>
            <p:nvPr/>
          </p:nvSpPr>
          <p:spPr bwMode="auto">
            <a:xfrm>
              <a:off x="2573" y="3216"/>
              <a:ext cx="1152" cy="1056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8" name="Oval 4"/>
            <p:cNvSpPr>
              <a:spLocks noChangeArrowheads="1"/>
            </p:cNvSpPr>
            <p:nvPr/>
          </p:nvSpPr>
          <p:spPr bwMode="auto">
            <a:xfrm>
              <a:off x="3917" y="3120"/>
              <a:ext cx="1228" cy="1200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9" name="Oval 5"/>
            <p:cNvSpPr>
              <a:spLocks noChangeArrowheads="1"/>
            </p:cNvSpPr>
            <p:nvPr/>
          </p:nvSpPr>
          <p:spPr bwMode="auto">
            <a:xfrm>
              <a:off x="4377" y="2024"/>
              <a:ext cx="1191" cy="1056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92" y="2736"/>
              <a:ext cx="1113" cy="1104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0" y="1525"/>
              <a:ext cx="1344" cy="1008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195" y="981"/>
              <a:ext cx="1306" cy="96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333399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880" y="816"/>
              <a:ext cx="1075" cy="960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14" name="Oval 10"/>
            <p:cNvSpPr>
              <a:spLocks noChangeArrowheads="1"/>
            </p:cNvSpPr>
            <p:nvPr/>
          </p:nvSpPr>
          <p:spPr bwMode="auto">
            <a:xfrm>
              <a:off x="1344" y="3120"/>
              <a:ext cx="1113" cy="816"/>
            </a:xfrm>
            <a:prstGeom prst="ellipse">
              <a:avLst/>
            </a:prstGeom>
            <a:solidFill>
              <a:srgbClr val="000000">
                <a:alpha val="3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grpSp>
          <p:nvGrpSpPr>
            <p:cNvPr id="15" name="Group 55"/>
            <p:cNvGrpSpPr>
              <a:grpSpLocks/>
            </p:cNvGrpSpPr>
            <p:nvPr/>
          </p:nvGrpSpPr>
          <p:grpSpPr bwMode="auto">
            <a:xfrm>
              <a:off x="1458" y="3072"/>
              <a:ext cx="959" cy="816"/>
              <a:chOff x="761" y="3552"/>
              <a:chExt cx="1159" cy="816"/>
            </a:xfrm>
          </p:grpSpPr>
          <p:pic>
            <p:nvPicPr>
              <p:cNvPr id="128" name="Picture 56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6" y="3552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29" name="Picture 57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85" y="3581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0" name="Picture 5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17" y="3721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1" name="Picture 59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64" y="3770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60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17" y="3796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3" name="Picture 6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3936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4" name="Picture 6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8" y="3972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35" name="Picture 6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4" y="3972"/>
                <a:ext cx="115" cy="140"/>
              </a:xfrm>
              <a:prstGeom prst="rect">
                <a:avLst/>
              </a:prstGeom>
              <a:blipFill dpi="0" rotWithShape="0">
                <a:blip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cxnSp>
            <p:nvCxnSpPr>
              <p:cNvPr id="136" name="AutoShape 64"/>
              <p:cNvCxnSpPr>
                <a:cxnSpLocks noChangeShapeType="1"/>
              </p:cNvCxnSpPr>
              <p:nvPr/>
            </p:nvCxnSpPr>
            <p:spPr bwMode="auto">
              <a:xfrm>
                <a:off x="1043" y="3721"/>
                <a:ext cx="174" cy="70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7" name="AutoShape 65"/>
              <p:cNvCxnSpPr>
                <a:cxnSpLocks noChangeShapeType="1"/>
              </p:cNvCxnSpPr>
              <p:nvPr/>
            </p:nvCxnSpPr>
            <p:spPr bwMode="auto">
              <a:xfrm flipV="1">
                <a:off x="1032" y="3791"/>
                <a:ext cx="185" cy="75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" name="AutoShape 66"/>
              <p:cNvCxnSpPr>
                <a:cxnSpLocks noChangeShapeType="1"/>
              </p:cNvCxnSpPr>
              <p:nvPr/>
            </p:nvCxnSpPr>
            <p:spPr bwMode="auto">
              <a:xfrm>
                <a:off x="975" y="3936"/>
                <a:ext cx="7" cy="88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" name="AutoShape 67"/>
              <p:cNvCxnSpPr>
                <a:cxnSpLocks noChangeShapeType="1"/>
              </p:cNvCxnSpPr>
              <p:nvPr/>
            </p:nvCxnSpPr>
            <p:spPr bwMode="auto">
              <a:xfrm flipH="1">
                <a:off x="1069" y="4006"/>
                <a:ext cx="179" cy="36"/>
              </a:xfrm>
              <a:prstGeom prst="straightConnector1">
                <a:avLst/>
              </a:prstGeom>
              <a:noFill/>
              <a:ln w="12700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0" name="AutoShape 68"/>
              <p:cNvCxnSpPr>
                <a:cxnSpLocks noChangeShapeType="1"/>
              </p:cNvCxnSpPr>
              <p:nvPr/>
            </p:nvCxnSpPr>
            <p:spPr bwMode="auto">
              <a:xfrm flipH="1" flipV="1">
                <a:off x="1275" y="3861"/>
                <a:ext cx="31" cy="75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1" name="AutoShape 69"/>
              <p:cNvCxnSpPr>
                <a:cxnSpLocks noChangeShapeType="1"/>
              </p:cNvCxnSpPr>
              <p:nvPr/>
            </p:nvCxnSpPr>
            <p:spPr bwMode="auto">
              <a:xfrm>
                <a:off x="1363" y="4006"/>
                <a:ext cx="155" cy="36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2" name="AutoShape 70"/>
              <p:cNvCxnSpPr>
                <a:cxnSpLocks noChangeShapeType="1"/>
              </p:cNvCxnSpPr>
              <p:nvPr/>
            </p:nvCxnSpPr>
            <p:spPr bwMode="auto">
              <a:xfrm flipH="1">
                <a:off x="1576" y="3910"/>
                <a:ext cx="46" cy="62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AutoShape 71"/>
              <p:cNvCxnSpPr>
                <a:cxnSpLocks noChangeShapeType="1"/>
              </p:cNvCxnSpPr>
              <p:nvPr/>
            </p:nvCxnSpPr>
            <p:spPr bwMode="auto">
              <a:xfrm flipH="1" flipV="1">
                <a:off x="1332" y="3791"/>
                <a:ext cx="232" cy="49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4" name="AutoShape 72"/>
              <p:cNvCxnSpPr>
                <a:cxnSpLocks noChangeShapeType="1"/>
              </p:cNvCxnSpPr>
              <p:nvPr/>
            </p:nvCxnSpPr>
            <p:spPr bwMode="auto">
              <a:xfrm flipH="1" flipV="1">
                <a:off x="1494" y="3692"/>
                <a:ext cx="70" cy="148"/>
              </a:xfrm>
              <a:prstGeom prst="straightConnector1">
                <a:avLst/>
              </a:prstGeom>
              <a:noFill/>
              <a:ln w="9525" cap="rnd">
                <a:solidFill>
                  <a:srgbClr val="FF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5" name="AutoShape 73"/>
              <p:cNvCxnSpPr>
                <a:cxnSpLocks noChangeShapeType="1"/>
              </p:cNvCxnSpPr>
              <p:nvPr/>
            </p:nvCxnSpPr>
            <p:spPr bwMode="auto">
              <a:xfrm flipH="1" flipV="1">
                <a:off x="1012" y="4112"/>
                <a:ext cx="92" cy="64"/>
              </a:xfrm>
              <a:prstGeom prst="straightConnector1">
                <a:avLst/>
              </a:prstGeom>
              <a:noFill/>
              <a:ln w="12700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6" name="AutoShape 74"/>
              <p:cNvCxnSpPr>
                <a:cxnSpLocks noChangeShapeType="1"/>
              </p:cNvCxnSpPr>
              <p:nvPr/>
            </p:nvCxnSpPr>
            <p:spPr bwMode="auto">
              <a:xfrm flipV="1">
                <a:off x="912" y="4112"/>
                <a:ext cx="100" cy="64"/>
              </a:xfrm>
              <a:prstGeom prst="straightConnector1">
                <a:avLst/>
              </a:prstGeom>
              <a:noFill/>
              <a:ln w="12700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7" name="AutoShape 75"/>
              <p:cNvCxnSpPr>
                <a:cxnSpLocks noChangeShapeType="1"/>
              </p:cNvCxnSpPr>
              <p:nvPr/>
            </p:nvCxnSpPr>
            <p:spPr bwMode="auto">
              <a:xfrm flipV="1">
                <a:off x="1296" y="4069"/>
                <a:ext cx="9" cy="107"/>
              </a:xfrm>
              <a:prstGeom prst="straightConnector1">
                <a:avLst/>
              </a:prstGeom>
              <a:noFill/>
              <a:ln w="12700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" name="AutoShape 76"/>
              <p:cNvCxnSpPr>
                <a:cxnSpLocks noChangeShapeType="1"/>
              </p:cNvCxnSpPr>
              <p:nvPr/>
            </p:nvCxnSpPr>
            <p:spPr bwMode="auto">
              <a:xfrm flipV="1">
                <a:off x="1440" y="4112"/>
                <a:ext cx="136" cy="64"/>
              </a:xfrm>
              <a:prstGeom prst="straightConnector1">
                <a:avLst/>
              </a:prstGeom>
              <a:noFill/>
              <a:ln w="12700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9" name="AutoShape 77"/>
              <p:cNvCxnSpPr>
                <a:cxnSpLocks noChangeShapeType="1"/>
              </p:cNvCxnSpPr>
              <p:nvPr/>
            </p:nvCxnSpPr>
            <p:spPr bwMode="auto">
              <a:xfrm flipH="1" flipV="1">
                <a:off x="1576" y="4112"/>
                <a:ext cx="152" cy="64"/>
              </a:xfrm>
              <a:prstGeom prst="straightConnector1">
                <a:avLst/>
              </a:prstGeom>
              <a:noFill/>
              <a:ln w="12700">
                <a:solidFill>
                  <a:srgbClr val="00FF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pic>
            <p:nvPicPr>
              <p:cNvPr id="150" name="Picture 78" descr="MCj04360770000[1]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28" y="4184"/>
                <a:ext cx="192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1" name="Picture 79" descr="MCj04360750000[1]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" y="4176"/>
                <a:ext cx="151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" name="Picture 80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0" y="4162"/>
                <a:ext cx="192" cy="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3" name="Picture 81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4162"/>
                <a:ext cx="192" cy="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" name="Picture 82" descr="MCj04360770000[1]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0" y="4176"/>
                <a:ext cx="192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6" name="Line 83"/>
            <p:cNvSpPr>
              <a:spLocks noChangeShapeType="1"/>
            </p:cNvSpPr>
            <p:nvPr/>
          </p:nvSpPr>
          <p:spPr bwMode="auto">
            <a:xfrm flipV="1">
              <a:off x="1247" y="2659"/>
              <a:ext cx="750" cy="363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7" name="Line 84"/>
            <p:cNvSpPr>
              <a:spLocks noChangeShapeType="1"/>
            </p:cNvSpPr>
            <p:nvPr/>
          </p:nvSpPr>
          <p:spPr bwMode="auto">
            <a:xfrm flipV="1">
              <a:off x="2073" y="2688"/>
              <a:ext cx="192" cy="432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8" name="Line 85"/>
            <p:cNvSpPr>
              <a:spLocks noChangeShapeType="1"/>
            </p:cNvSpPr>
            <p:nvPr/>
          </p:nvSpPr>
          <p:spPr bwMode="auto">
            <a:xfrm>
              <a:off x="1247" y="2251"/>
              <a:ext cx="730" cy="144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9" name="Line 87"/>
            <p:cNvSpPr>
              <a:spLocks noChangeShapeType="1"/>
            </p:cNvSpPr>
            <p:nvPr/>
          </p:nvSpPr>
          <p:spPr bwMode="auto">
            <a:xfrm flipV="1">
              <a:off x="3787" y="1661"/>
              <a:ext cx="628" cy="680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20" name="Line 88"/>
            <p:cNvSpPr>
              <a:spLocks noChangeShapeType="1"/>
            </p:cNvSpPr>
            <p:nvPr/>
          </p:nvSpPr>
          <p:spPr bwMode="auto">
            <a:xfrm>
              <a:off x="4513" y="1207"/>
              <a:ext cx="0" cy="528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21" name="Group 89"/>
            <p:cNvGrpSpPr>
              <a:grpSpLocks/>
            </p:cNvGrpSpPr>
            <p:nvPr/>
          </p:nvGrpSpPr>
          <p:grpSpPr bwMode="auto">
            <a:xfrm>
              <a:off x="2727" y="3120"/>
              <a:ext cx="882" cy="832"/>
              <a:chOff x="3408" y="3120"/>
              <a:chExt cx="1104" cy="832"/>
            </a:xfrm>
          </p:grpSpPr>
          <p:sp>
            <p:nvSpPr>
              <p:cNvPr id="122" name="Oval 90"/>
              <p:cNvSpPr>
                <a:spLocks noChangeArrowheads="1"/>
              </p:cNvSpPr>
              <p:nvPr/>
            </p:nvSpPr>
            <p:spPr bwMode="auto">
              <a:xfrm>
                <a:off x="3408" y="3648"/>
                <a:ext cx="576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123" name="Oval 91"/>
              <p:cNvSpPr>
                <a:spLocks noChangeArrowheads="1"/>
              </p:cNvSpPr>
              <p:nvPr/>
            </p:nvSpPr>
            <p:spPr bwMode="auto">
              <a:xfrm>
                <a:off x="3936" y="3648"/>
                <a:ext cx="576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24" name="Picture 92" descr="MCj04360770000[1]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72" y="3798"/>
                <a:ext cx="24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" name="Oval 93"/>
              <p:cNvSpPr>
                <a:spLocks noChangeArrowheads="1"/>
              </p:cNvSpPr>
              <p:nvPr/>
            </p:nvSpPr>
            <p:spPr bwMode="auto">
              <a:xfrm>
                <a:off x="3744" y="3456"/>
                <a:ext cx="576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26" name="Picture 94" descr="MCj04360770000[1]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08" y="3744"/>
                <a:ext cx="24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" name="Picture 95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4" y="3120"/>
                <a:ext cx="339" cy="4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" name="Line 96"/>
            <p:cNvSpPr>
              <a:spLocks noChangeShapeType="1"/>
            </p:cNvSpPr>
            <p:nvPr/>
          </p:nvSpPr>
          <p:spPr bwMode="auto">
            <a:xfrm flipH="1" flipV="1">
              <a:off x="3149" y="2784"/>
              <a:ext cx="0" cy="336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23" name="Line 97"/>
            <p:cNvSpPr>
              <a:spLocks noChangeShapeType="1"/>
            </p:cNvSpPr>
            <p:nvPr/>
          </p:nvSpPr>
          <p:spPr bwMode="auto">
            <a:xfrm flipH="1" flipV="1">
              <a:off x="3633" y="2523"/>
              <a:ext cx="531" cy="664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24" name="Line 98"/>
            <p:cNvSpPr>
              <a:spLocks noChangeShapeType="1"/>
            </p:cNvSpPr>
            <p:nvPr/>
          </p:nvSpPr>
          <p:spPr bwMode="auto">
            <a:xfrm>
              <a:off x="3833" y="2478"/>
              <a:ext cx="597" cy="0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25" name="Group 99"/>
            <p:cNvGrpSpPr>
              <a:grpSpLocks/>
            </p:cNvGrpSpPr>
            <p:nvPr/>
          </p:nvGrpSpPr>
          <p:grpSpPr bwMode="auto">
            <a:xfrm>
              <a:off x="3016" y="1026"/>
              <a:ext cx="922" cy="631"/>
              <a:chOff x="3840" y="1152"/>
              <a:chExt cx="1152" cy="631"/>
            </a:xfrm>
          </p:grpSpPr>
          <p:sp>
            <p:nvSpPr>
              <p:cNvPr id="116" name="Oval 100"/>
              <p:cNvSpPr>
                <a:spLocks noChangeArrowheads="1"/>
              </p:cNvSpPr>
              <p:nvPr/>
            </p:nvSpPr>
            <p:spPr bwMode="auto">
              <a:xfrm>
                <a:off x="3840" y="1392"/>
                <a:ext cx="1056" cy="288"/>
              </a:xfrm>
              <a:prstGeom prst="ellipse">
                <a:avLst/>
              </a:prstGeom>
              <a:solidFill>
                <a:srgbClr val="000000">
                  <a:alpha val="39999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17" name="Picture 101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28" y="1152"/>
                <a:ext cx="288" cy="2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" name="Picture 102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4" y="1344"/>
                <a:ext cx="288" cy="2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9" name="Group 103"/>
              <p:cNvGrpSpPr>
                <a:grpSpLocks/>
              </p:cNvGrpSpPr>
              <p:nvPr/>
            </p:nvGrpSpPr>
            <p:grpSpPr bwMode="auto">
              <a:xfrm>
                <a:off x="4128" y="1529"/>
                <a:ext cx="336" cy="254"/>
                <a:chOff x="4272" y="1577"/>
                <a:chExt cx="336" cy="254"/>
              </a:xfrm>
            </p:grpSpPr>
            <p:sp>
              <p:nvSpPr>
                <p:cNvPr id="120" name="Rectangle 104"/>
                <p:cNvSpPr>
                  <a:spLocks noChangeArrowheads="1"/>
                </p:cNvSpPr>
                <p:nvPr/>
              </p:nvSpPr>
              <p:spPr bwMode="auto">
                <a:xfrm>
                  <a:off x="4272" y="1591"/>
                  <a:ext cx="336" cy="240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pPr>
                    <a:lnSpc>
                      <a:spcPct val="90000"/>
                    </a:lnSpc>
                    <a:spcBef>
                      <a:spcPct val="20000"/>
                    </a:spcBef>
                    <a:buClr>
                      <a:schemeClr val="folHlink"/>
                    </a:buClr>
                    <a:buSzPct val="75000"/>
                    <a:buFont typeface="Monotype Sorts" charset="2"/>
                    <a:buChar char="n"/>
                  </a:pPr>
                  <a:endParaRPr lang="ru-RU" altLang="ru-RU" sz="3500">
                    <a:ea typeface="SimSun" panose="02010600030101010101" pitchFamily="2" charset="-122"/>
                  </a:endParaRPr>
                </a:p>
              </p:txBody>
            </p:sp>
            <p:pic>
              <p:nvPicPr>
                <p:cNvPr id="121" name="Picture 105" descr="11954230371837963166linksys_wag54g_loic_mani_01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310" y="1577"/>
                  <a:ext cx="236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26" name="Text Box 106"/>
            <p:cNvSpPr txBox="1">
              <a:spLocks noChangeArrowheads="1"/>
            </p:cNvSpPr>
            <p:nvPr/>
          </p:nvSpPr>
          <p:spPr bwMode="auto">
            <a:xfrm>
              <a:off x="3334" y="857"/>
              <a:ext cx="420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WiFi</a:t>
              </a:r>
            </a:p>
          </p:txBody>
        </p:sp>
        <p:grpSp>
          <p:nvGrpSpPr>
            <p:cNvPr id="27" name="Group 107"/>
            <p:cNvGrpSpPr>
              <a:grpSpLocks/>
            </p:cNvGrpSpPr>
            <p:nvPr/>
          </p:nvGrpSpPr>
          <p:grpSpPr bwMode="auto">
            <a:xfrm>
              <a:off x="192" y="1824"/>
              <a:ext cx="1074" cy="577"/>
              <a:chOff x="289" y="1967"/>
              <a:chExt cx="1343" cy="577"/>
            </a:xfrm>
          </p:grpSpPr>
          <p:sp>
            <p:nvSpPr>
              <p:cNvPr id="112" name="Oval 108"/>
              <p:cNvSpPr>
                <a:spLocks noChangeArrowheads="1"/>
              </p:cNvSpPr>
              <p:nvPr/>
            </p:nvSpPr>
            <p:spPr bwMode="auto">
              <a:xfrm>
                <a:off x="385" y="2071"/>
                <a:ext cx="1104" cy="384"/>
              </a:xfrm>
              <a:prstGeom prst="ellipse">
                <a:avLst/>
              </a:prstGeom>
              <a:solidFill>
                <a:schemeClr val="bg1"/>
              </a:solidFill>
              <a:ln w="9525" algn="ctr">
                <a:solidFill>
                  <a:srgbClr val="3333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ko-KR" altLang="en-US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13" name="Picture 109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7" y="2008"/>
                <a:ext cx="288" cy="207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rgbClr val="33339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114" name="Picture 110" descr="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9" y="1967"/>
                <a:ext cx="383" cy="488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rgbClr val="33339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115" name="Picture 111" descr="Untitled-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9" y="2356"/>
                <a:ext cx="336" cy="188"/>
              </a:xfrm>
              <a:prstGeom prst="rect">
                <a:avLst/>
              </a:prstGeom>
              <a:solidFill>
                <a:schemeClr val="bg1"/>
              </a:solidFill>
              <a:ln w="9525" algn="ctr">
                <a:solidFill>
                  <a:srgbClr val="33339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28" name="Text Box 112"/>
            <p:cNvSpPr txBox="1">
              <a:spLocks noChangeArrowheads="1"/>
            </p:cNvSpPr>
            <p:nvPr/>
          </p:nvSpPr>
          <p:spPr bwMode="auto">
            <a:xfrm>
              <a:off x="423" y="1632"/>
              <a:ext cx="892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DVB / DAB</a:t>
              </a:r>
              <a:r>
                <a:rPr kumimoji="1" lang="ru-RU" altLang="ko-KR" b="1"/>
                <a:t> </a:t>
              </a:r>
              <a:endParaRPr kumimoji="1" lang="en-US" altLang="ko-KR" b="1">
                <a:ea typeface="Gulim" pitchFamily="34" charset="-127"/>
              </a:endParaRPr>
            </a:p>
          </p:txBody>
        </p:sp>
        <p:sp>
          <p:nvSpPr>
            <p:cNvPr id="29" name="Text Box 113"/>
            <p:cNvSpPr txBox="1">
              <a:spLocks noChangeArrowheads="1"/>
            </p:cNvSpPr>
            <p:nvPr/>
          </p:nvSpPr>
          <p:spPr bwMode="auto">
            <a:xfrm>
              <a:off x="277" y="3294"/>
              <a:ext cx="789" cy="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sz="1200" b="1">
                  <a:ea typeface="SimSun" panose="02010600030101010101" pitchFamily="2" charset="-122"/>
                </a:rPr>
                <a:t>Ad Hoc </a:t>
              </a:r>
              <a:r>
                <a:rPr kumimoji="1" lang="ru-RU" altLang="ko-KR" sz="1200" b="1"/>
                <a:t>и </a:t>
              </a:r>
            </a:p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ru-RU" altLang="ko-KR" sz="1200" b="1"/>
                <a:t>сенсорные </a:t>
              </a:r>
            </a:p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ru-RU" altLang="ko-KR" sz="1200" b="1"/>
                <a:t>сети</a:t>
              </a:r>
              <a:endParaRPr kumimoji="1" lang="en-US" altLang="ko-KR" sz="1200" b="1">
                <a:ea typeface="SimSun" panose="02010600030101010101" pitchFamily="2" charset="-122"/>
              </a:endParaRPr>
            </a:p>
          </p:txBody>
        </p:sp>
        <p:sp>
          <p:nvSpPr>
            <p:cNvPr id="30" name="Text Box 114"/>
            <p:cNvSpPr txBox="1">
              <a:spLocks noChangeArrowheads="1"/>
            </p:cNvSpPr>
            <p:nvPr/>
          </p:nvSpPr>
          <p:spPr bwMode="auto">
            <a:xfrm>
              <a:off x="1519" y="3929"/>
              <a:ext cx="844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Mesh </a:t>
              </a:r>
              <a:r>
                <a:rPr kumimoji="1" lang="ru-RU" altLang="ko-KR" b="1"/>
                <a:t>сети</a:t>
              </a:r>
              <a:endParaRPr kumimoji="1" lang="en-US" altLang="ko-KR" b="1">
                <a:ea typeface="SimSun" panose="02010600030101010101" pitchFamily="2" charset="-122"/>
              </a:endParaRPr>
            </a:p>
          </p:txBody>
        </p:sp>
        <p:sp>
          <p:nvSpPr>
            <p:cNvPr id="31" name="Text Box 115"/>
            <p:cNvSpPr txBox="1">
              <a:spLocks noChangeArrowheads="1"/>
            </p:cNvSpPr>
            <p:nvPr/>
          </p:nvSpPr>
          <p:spPr bwMode="auto">
            <a:xfrm>
              <a:off x="2753" y="3974"/>
              <a:ext cx="677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2 </a:t>
              </a:r>
              <a:r>
                <a:rPr kumimoji="1" lang="ru-RU" altLang="ko-KR" b="1"/>
                <a:t>и </a:t>
              </a:r>
              <a:r>
                <a:rPr kumimoji="1" lang="en-US" altLang="ko-KR" b="1">
                  <a:ea typeface="SimSun" panose="02010600030101010101" pitchFamily="2" charset="-122"/>
                </a:rPr>
                <a:t>2</a:t>
              </a:r>
              <a:r>
                <a:rPr kumimoji="1" lang="en-US" altLang="ko-KR" b="1">
                  <a:ea typeface="Gulim" pitchFamily="34" charset="-127"/>
                </a:rPr>
                <a:t>.</a:t>
              </a:r>
              <a:r>
                <a:rPr kumimoji="1" lang="en-US" altLang="ko-KR" b="1">
                  <a:ea typeface="SimSun" panose="02010600030101010101" pitchFamily="2" charset="-122"/>
                </a:rPr>
                <a:t>5G</a:t>
              </a:r>
            </a:p>
          </p:txBody>
        </p:sp>
        <p:sp>
          <p:nvSpPr>
            <p:cNvPr id="32" name="Text Box 116"/>
            <p:cNvSpPr txBox="1">
              <a:spLocks noChangeArrowheads="1"/>
            </p:cNvSpPr>
            <p:nvPr/>
          </p:nvSpPr>
          <p:spPr bwMode="auto">
            <a:xfrm>
              <a:off x="4150" y="3929"/>
              <a:ext cx="812" cy="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sz="1200" b="1">
                  <a:ea typeface="SimSun" panose="02010600030101010101" pitchFamily="2" charset="-122"/>
                </a:rPr>
                <a:t>3G; HSPA </a:t>
              </a:r>
              <a:r>
                <a:rPr kumimoji="1" lang="ru-RU" altLang="ko-KR" sz="1200" b="1"/>
                <a:t>сети</a:t>
              </a:r>
              <a:endParaRPr kumimoji="1" lang="en-US" altLang="ko-KR" sz="1200" b="1">
                <a:ea typeface="SimSun" panose="02010600030101010101" pitchFamily="2" charset="-122"/>
              </a:endParaRPr>
            </a:p>
          </p:txBody>
        </p:sp>
        <p:sp>
          <p:nvSpPr>
            <p:cNvPr id="33" name="Text Box 117"/>
            <p:cNvSpPr txBox="1">
              <a:spLocks noChangeArrowheads="1"/>
            </p:cNvSpPr>
            <p:nvPr/>
          </p:nvSpPr>
          <p:spPr bwMode="auto">
            <a:xfrm>
              <a:off x="4455" y="2784"/>
              <a:ext cx="1028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LTE; 4G </a:t>
              </a:r>
              <a:r>
                <a:rPr kumimoji="1" lang="ru-RU" altLang="ko-KR" b="1"/>
                <a:t>сети</a:t>
              </a:r>
              <a:endParaRPr kumimoji="1" lang="en-US" altLang="ko-KR" b="1">
                <a:ea typeface="Gulim" pitchFamily="34" charset="-127"/>
              </a:endParaRPr>
            </a:p>
          </p:txBody>
        </p:sp>
        <p:sp>
          <p:nvSpPr>
            <p:cNvPr id="34" name="Oval 118"/>
            <p:cNvSpPr>
              <a:spLocks noChangeArrowheads="1"/>
            </p:cNvSpPr>
            <p:nvPr/>
          </p:nvSpPr>
          <p:spPr bwMode="auto">
            <a:xfrm>
              <a:off x="1421" y="864"/>
              <a:ext cx="1306" cy="1152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rgbClr val="3333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sp>
          <p:nvSpPr>
            <p:cNvPr id="35" name="Oval 119"/>
            <p:cNvSpPr>
              <a:spLocks noChangeArrowheads="1"/>
            </p:cNvSpPr>
            <p:nvPr/>
          </p:nvSpPr>
          <p:spPr bwMode="auto">
            <a:xfrm>
              <a:off x="2841" y="1584"/>
              <a:ext cx="39" cy="48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Char char="n"/>
              </a:pPr>
              <a:endParaRPr lang="ru-RU" altLang="ru-RU" sz="3500">
                <a:ea typeface="SimSun" panose="02010600030101010101" pitchFamily="2" charset="-122"/>
              </a:endParaRPr>
            </a:p>
          </p:txBody>
        </p:sp>
        <p:grpSp>
          <p:nvGrpSpPr>
            <p:cNvPr id="36" name="Group 120"/>
            <p:cNvGrpSpPr>
              <a:grpSpLocks/>
            </p:cNvGrpSpPr>
            <p:nvPr/>
          </p:nvGrpSpPr>
          <p:grpSpPr bwMode="auto">
            <a:xfrm>
              <a:off x="1450" y="890"/>
              <a:ext cx="1067" cy="1056"/>
              <a:chOff x="2064" y="1008"/>
              <a:chExt cx="1334" cy="1056"/>
            </a:xfrm>
          </p:grpSpPr>
          <p:pic>
            <p:nvPicPr>
              <p:cNvPr id="105" name="Picture 121" descr="MCj04348570000[1]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4" y="1008"/>
                <a:ext cx="672" cy="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Oval 122"/>
              <p:cNvSpPr>
                <a:spLocks noChangeArrowheads="1"/>
              </p:cNvSpPr>
              <p:nvPr/>
            </p:nvSpPr>
            <p:spPr bwMode="auto">
              <a:xfrm>
                <a:off x="2208" y="1728"/>
                <a:ext cx="1008" cy="240"/>
              </a:xfrm>
              <a:prstGeom prst="ellipse">
                <a:avLst/>
              </a:prstGeom>
              <a:solidFill>
                <a:srgbClr val="000000">
                  <a:alpha val="39999"/>
                </a:srgbClr>
              </a:solidFill>
              <a:ln w="9525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07" name="Picture 123" descr="MPj04067680000[1]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392"/>
                <a:ext cx="326" cy="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24" descr="MCj04360750000[1]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824"/>
                <a:ext cx="195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9" name="Picture 125" descr="MCj04360770000[1]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996493" flipH="1">
                <a:off x="2592" y="1872"/>
                <a:ext cx="24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26"/>
              <p:cNvSpPr>
                <a:spLocks/>
              </p:cNvSpPr>
              <p:nvPr/>
            </p:nvSpPr>
            <p:spPr bwMode="auto">
              <a:xfrm>
                <a:off x="2640" y="1440"/>
                <a:ext cx="384" cy="144"/>
              </a:xfrm>
              <a:custGeom>
                <a:avLst/>
                <a:gdLst>
                  <a:gd name="T0" fmla="*/ 0 w 384"/>
                  <a:gd name="T1" fmla="*/ 0 h 144"/>
                  <a:gd name="T2" fmla="*/ 192 w 384"/>
                  <a:gd name="T3" fmla="*/ 96 h 144"/>
                  <a:gd name="T4" fmla="*/ 192 w 384"/>
                  <a:gd name="T5" fmla="*/ 48 h 144"/>
                  <a:gd name="T6" fmla="*/ 384 w 384"/>
                  <a:gd name="T7" fmla="*/ 144 h 1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4"/>
                  <a:gd name="T13" fmla="*/ 0 h 144"/>
                  <a:gd name="T14" fmla="*/ 384 w 384"/>
                  <a:gd name="T15" fmla="*/ 144 h 1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4" h="144">
                    <a:moveTo>
                      <a:pt x="0" y="0"/>
                    </a:moveTo>
                    <a:lnTo>
                      <a:pt x="192" y="96"/>
                    </a:lnTo>
                    <a:lnTo>
                      <a:pt x="192" y="48"/>
                    </a:lnTo>
                    <a:lnTo>
                      <a:pt x="384" y="144"/>
                    </a:lnTo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" name="Freeform 127"/>
              <p:cNvSpPr>
                <a:spLocks/>
              </p:cNvSpPr>
              <p:nvPr/>
            </p:nvSpPr>
            <p:spPr bwMode="auto">
              <a:xfrm rot="1423224">
                <a:off x="2448" y="1584"/>
                <a:ext cx="288" cy="96"/>
              </a:xfrm>
              <a:custGeom>
                <a:avLst/>
                <a:gdLst>
                  <a:gd name="T0" fmla="*/ 0 w 384"/>
                  <a:gd name="T1" fmla="*/ 0 h 144"/>
                  <a:gd name="T2" fmla="*/ 2 w 384"/>
                  <a:gd name="T3" fmla="*/ 1 h 144"/>
                  <a:gd name="T4" fmla="*/ 2 w 384"/>
                  <a:gd name="T5" fmla="*/ 1 h 144"/>
                  <a:gd name="T6" fmla="*/ 5 w 384"/>
                  <a:gd name="T7" fmla="*/ 1 h 1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4"/>
                  <a:gd name="T13" fmla="*/ 0 h 144"/>
                  <a:gd name="T14" fmla="*/ 384 w 384"/>
                  <a:gd name="T15" fmla="*/ 144 h 1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4" h="144">
                    <a:moveTo>
                      <a:pt x="0" y="0"/>
                    </a:moveTo>
                    <a:lnTo>
                      <a:pt x="192" y="96"/>
                    </a:lnTo>
                    <a:lnTo>
                      <a:pt x="192" y="48"/>
                    </a:lnTo>
                    <a:lnTo>
                      <a:pt x="384" y="144"/>
                    </a:lnTo>
                  </a:path>
                </a:pathLst>
              </a:cu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sp>
          <p:nvSpPr>
            <p:cNvPr id="37" name="Text Box 128"/>
            <p:cNvSpPr txBox="1">
              <a:spLocks noChangeArrowheads="1"/>
            </p:cNvSpPr>
            <p:nvPr/>
          </p:nvSpPr>
          <p:spPr bwMode="auto">
            <a:xfrm>
              <a:off x="1837" y="935"/>
              <a:ext cx="1086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ru-RU" altLang="ko-KR" sz="1200" b="1"/>
                <a:t>Спутниковые</a:t>
              </a:r>
            </a:p>
            <a:p>
              <a:pPr algn="ctr"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ru-RU" altLang="ko-KR" sz="1200" b="1"/>
                <a:t>сети</a:t>
              </a:r>
              <a:endParaRPr kumimoji="1" lang="en-US" altLang="ko-KR" sz="1200" b="1">
                <a:ea typeface="Gulim" pitchFamily="34" charset="-127"/>
              </a:endParaRPr>
            </a:p>
          </p:txBody>
        </p:sp>
        <p:grpSp>
          <p:nvGrpSpPr>
            <p:cNvPr id="38" name="Group 129"/>
            <p:cNvGrpSpPr>
              <a:grpSpLocks/>
            </p:cNvGrpSpPr>
            <p:nvPr/>
          </p:nvGrpSpPr>
          <p:grpSpPr bwMode="auto">
            <a:xfrm>
              <a:off x="3373" y="1296"/>
              <a:ext cx="2003" cy="492"/>
              <a:chOff x="4263" y="1392"/>
              <a:chExt cx="2505" cy="492"/>
            </a:xfrm>
          </p:grpSpPr>
          <p:sp>
            <p:nvSpPr>
              <p:cNvPr id="101" name="Oval 130"/>
              <p:cNvSpPr>
                <a:spLocks noChangeArrowheads="1"/>
              </p:cNvSpPr>
              <p:nvPr/>
            </p:nvSpPr>
            <p:spPr bwMode="auto">
              <a:xfrm>
                <a:off x="5616" y="1548"/>
                <a:ext cx="1056" cy="336"/>
              </a:xfrm>
              <a:prstGeom prst="ellipse">
                <a:avLst/>
              </a:prstGeom>
              <a:solidFill>
                <a:srgbClr val="000000">
                  <a:alpha val="39999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102" name="Picture 131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96" y="1392"/>
                <a:ext cx="24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" name="Picture 132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32" y="1632"/>
                <a:ext cx="336" cy="2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pic>
          <p:pic>
            <p:nvPicPr>
              <p:cNvPr id="104" name="Рисунок 103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63" y="1455"/>
                <a:ext cx="384" cy="3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9" name="Text Box 134"/>
            <p:cNvSpPr txBox="1">
              <a:spLocks noChangeArrowheads="1"/>
            </p:cNvSpPr>
            <p:nvPr/>
          </p:nvSpPr>
          <p:spPr bwMode="auto">
            <a:xfrm>
              <a:off x="4647" y="1056"/>
              <a:ext cx="612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folHlink"/>
                </a:buClr>
                <a:buSzPct val="75000"/>
                <a:buFont typeface="Monotype Sorts" charset="2"/>
                <a:buNone/>
              </a:pPr>
              <a:r>
                <a:rPr kumimoji="1" lang="en-US" altLang="ko-KR" b="1">
                  <a:ea typeface="SimSun" panose="02010600030101010101" pitchFamily="2" charset="-122"/>
                </a:rPr>
                <a:t>WiMAX</a:t>
              </a:r>
            </a:p>
          </p:txBody>
        </p:sp>
        <p:grpSp>
          <p:nvGrpSpPr>
            <p:cNvPr id="40" name="Group 135"/>
            <p:cNvGrpSpPr>
              <a:grpSpLocks/>
            </p:cNvGrpSpPr>
            <p:nvPr/>
          </p:nvGrpSpPr>
          <p:grpSpPr bwMode="auto">
            <a:xfrm>
              <a:off x="3984" y="3146"/>
              <a:ext cx="929" cy="754"/>
              <a:chOff x="4838" y="3216"/>
              <a:chExt cx="1162" cy="754"/>
            </a:xfrm>
          </p:grpSpPr>
          <p:sp>
            <p:nvSpPr>
              <p:cNvPr id="94" name="Oval 136"/>
              <p:cNvSpPr>
                <a:spLocks noChangeArrowheads="1"/>
              </p:cNvSpPr>
              <p:nvPr/>
            </p:nvSpPr>
            <p:spPr bwMode="auto">
              <a:xfrm>
                <a:off x="4992" y="3600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95" name="Oval 137"/>
              <p:cNvSpPr>
                <a:spLocks noChangeArrowheads="1"/>
              </p:cNvSpPr>
              <p:nvPr/>
            </p:nvSpPr>
            <p:spPr bwMode="auto">
              <a:xfrm>
                <a:off x="5472" y="3552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96" name="Oval 138"/>
              <p:cNvSpPr>
                <a:spLocks noChangeArrowheads="1"/>
              </p:cNvSpPr>
              <p:nvPr/>
            </p:nvSpPr>
            <p:spPr bwMode="auto">
              <a:xfrm>
                <a:off x="5184" y="3408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97" name="Picture 139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88" y="3792"/>
                <a:ext cx="24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8" name="Picture 140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92" y="3216"/>
                <a:ext cx="299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9" name="Рисунок 98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38" y="3530"/>
                <a:ext cx="346" cy="4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100" name="Picture 142" descr="MCj04360770000[1]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68" y="3446"/>
                <a:ext cx="24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1" name="Line 143"/>
            <p:cNvSpPr>
              <a:spLocks noChangeShapeType="1"/>
            </p:cNvSpPr>
            <p:nvPr/>
          </p:nvSpPr>
          <p:spPr bwMode="auto">
            <a:xfrm>
              <a:off x="2517" y="1706"/>
              <a:ext cx="153" cy="528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42" name="Group 144"/>
            <p:cNvGrpSpPr>
              <a:grpSpLocks/>
            </p:cNvGrpSpPr>
            <p:nvPr/>
          </p:nvGrpSpPr>
          <p:grpSpPr bwMode="auto">
            <a:xfrm>
              <a:off x="4412" y="2160"/>
              <a:ext cx="1228" cy="610"/>
              <a:chOff x="5472" y="2160"/>
              <a:chExt cx="1536" cy="610"/>
            </a:xfrm>
          </p:grpSpPr>
          <p:sp>
            <p:nvSpPr>
              <p:cNvPr id="87" name="Oval 145"/>
              <p:cNvSpPr>
                <a:spLocks noChangeArrowheads="1"/>
              </p:cNvSpPr>
              <p:nvPr/>
            </p:nvSpPr>
            <p:spPr bwMode="auto">
              <a:xfrm>
                <a:off x="5712" y="2448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8" name="Oval 146"/>
              <p:cNvSpPr>
                <a:spLocks noChangeArrowheads="1"/>
              </p:cNvSpPr>
              <p:nvPr/>
            </p:nvSpPr>
            <p:spPr bwMode="auto">
              <a:xfrm>
                <a:off x="6144" y="2496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9" name="Oval 147"/>
              <p:cNvSpPr>
                <a:spLocks noChangeArrowheads="1"/>
              </p:cNvSpPr>
              <p:nvPr/>
            </p:nvSpPr>
            <p:spPr bwMode="auto">
              <a:xfrm>
                <a:off x="5952" y="2304"/>
                <a:ext cx="528" cy="240"/>
              </a:xfrm>
              <a:prstGeom prst="ellipse">
                <a:avLst/>
              </a:prstGeom>
              <a:solidFill>
                <a:srgbClr val="000000">
                  <a:alpha val="67842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pic>
            <p:nvPicPr>
              <p:cNvPr id="90" name="Picture 148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96" y="2160"/>
                <a:ext cx="24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1" name="Picture 149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72" y="2256"/>
                <a:ext cx="299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50" descr="MCj04241920000[1]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4" y="2592"/>
                <a:ext cx="24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" name="Picture 151" descr="Untitled-9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28" y="2208"/>
                <a:ext cx="480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" name="Group 154"/>
            <p:cNvGrpSpPr>
              <a:grpSpLocks/>
            </p:cNvGrpSpPr>
            <p:nvPr/>
          </p:nvGrpSpPr>
          <p:grpSpPr bwMode="auto">
            <a:xfrm>
              <a:off x="1837" y="2115"/>
              <a:ext cx="2115" cy="720"/>
              <a:chOff x="1837" y="2115"/>
              <a:chExt cx="2115" cy="720"/>
            </a:xfrm>
          </p:grpSpPr>
          <p:sp>
            <p:nvSpPr>
              <p:cNvPr id="85" name="AutoShape 12"/>
              <p:cNvSpPr>
                <a:spLocks noChangeArrowheads="1"/>
              </p:cNvSpPr>
              <p:nvPr/>
            </p:nvSpPr>
            <p:spPr bwMode="auto">
              <a:xfrm>
                <a:off x="1837" y="2115"/>
                <a:ext cx="2112" cy="720"/>
              </a:xfrm>
              <a:prstGeom prst="cloudCallout">
                <a:avLst>
                  <a:gd name="adj1" fmla="val 21023"/>
                  <a:gd name="adj2" fmla="val -56250"/>
                </a:avLst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None/>
                </a:pPr>
                <a:endParaRPr lang="en-US" altLang="ko-KR" sz="2000">
                  <a:solidFill>
                    <a:schemeClr val="bg2"/>
                  </a:solidFill>
                  <a:ea typeface="SimSun" panose="02010600030101010101" pitchFamily="2" charset="-122"/>
                </a:endParaRPr>
              </a:p>
            </p:txBody>
          </p:sp>
          <p:sp>
            <p:nvSpPr>
              <p:cNvPr id="86" name="Rectangle 86"/>
              <p:cNvSpPr>
                <a:spLocks noChangeArrowheads="1"/>
              </p:cNvSpPr>
              <p:nvPr/>
            </p:nvSpPr>
            <p:spPr bwMode="auto">
              <a:xfrm>
                <a:off x="1982" y="2307"/>
                <a:ext cx="1970" cy="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None/>
                </a:pPr>
                <a:r>
                  <a:rPr lang="ru-RU" altLang="ko-KR" sz="2800">
                    <a:solidFill>
                      <a:schemeClr val="bg2"/>
                    </a:solidFill>
                  </a:rPr>
                  <a:t>ТфОП</a:t>
                </a:r>
                <a:r>
                  <a:rPr lang="en-US" altLang="ko-KR" sz="2800">
                    <a:solidFill>
                      <a:schemeClr val="bg2"/>
                    </a:solidFill>
                    <a:ea typeface="Gulim" pitchFamily="34" charset="-127"/>
                  </a:rPr>
                  <a:t>/</a:t>
                </a:r>
                <a:r>
                  <a:rPr lang="en-US" altLang="ko-KR" sz="2800">
                    <a:solidFill>
                      <a:schemeClr val="bg2"/>
                    </a:solidFill>
                    <a:ea typeface="SimSun" panose="02010600030101010101" pitchFamily="2" charset="-122"/>
                  </a:rPr>
                  <a:t>ISDN/NGN</a:t>
                </a:r>
              </a:p>
            </p:txBody>
          </p:sp>
        </p:grpSp>
        <p:grpSp>
          <p:nvGrpSpPr>
            <p:cNvPr id="44" name="Group 155"/>
            <p:cNvGrpSpPr>
              <a:grpSpLocks/>
            </p:cNvGrpSpPr>
            <p:nvPr/>
          </p:nvGrpSpPr>
          <p:grpSpPr bwMode="auto">
            <a:xfrm>
              <a:off x="340" y="2795"/>
              <a:ext cx="779" cy="433"/>
              <a:chOff x="431" y="2840"/>
              <a:chExt cx="779" cy="433"/>
            </a:xfrm>
          </p:grpSpPr>
          <p:sp>
            <p:nvSpPr>
              <p:cNvPr id="45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431" y="2840"/>
                <a:ext cx="663" cy="43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2965 w 21600"/>
                  <a:gd name="T13" fmla="*/ 3242 h 21600"/>
                  <a:gd name="T14" fmla="*/ 17104 w 21600"/>
                  <a:gd name="T15" fmla="*/ 1736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-1" y="8613"/>
                      <a:pt x="-1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4" y="13940"/>
                      <a:pt x="474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299"/>
                      <a:pt x="6247" y="20299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6"/>
                      <a:pt x="11036" y="21596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6"/>
                      <a:pt x="15802" y="18946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-1"/>
                      <a:pt x="16758" y="-1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-1"/>
                      <a:pt x="13174" y="-1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49"/>
                      <a:pt x="9358" y="649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1"/>
                      <a:pt x="5288" y="1971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lnTo>
                      <a:pt x="1949" y="7180"/>
                    </a:ln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09"/>
                      <a:pt x="2172" y="13109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" name="Oval 15"/>
              <p:cNvSpPr>
                <a:spLocks noChangeArrowheads="1"/>
              </p:cNvSpPr>
              <p:nvPr/>
            </p:nvSpPr>
            <p:spPr bwMode="auto">
              <a:xfrm>
                <a:off x="792" y="3010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47" name="Oval 16"/>
              <p:cNvSpPr>
                <a:spLocks noChangeArrowheads="1"/>
              </p:cNvSpPr>
              <p:nvPr/>
            </p:nvSpPr>
            <p:spPr bwMode="auto">
              <a:xfrm>
                <a:off x="907" y="2976"/>
                <a:ext cx="26" cy="2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48" name="Oval 17"/>
              <p:cNvSpPr>
                <a:spLocks noChangeArrowheads="1"/>
              </p:cNvSpPr>
              <p:nvPr/>
            </p:nvSpPr>
            <p:spPr bwMode="auto">
              <a:xfrm>
                <a:off x="706" y="3043"/>
                <a:ext cx="26" cy="2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49" name="Oval 18"/>
              <p:cNvSpPr>
                <a:spLocks noChangeArrowheads="1"/>
              </p:cNvSpPr>
              <p:nvPr/>
            </p:nvSpPr>
            <p:spPr bwMode="auto">
              <a:xfrm>
                <a:off x="656" y="3105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50" name="Oval 19"/>
              <p:cNvSpPr>
                <a:spLocks noChangeArrowheads="1"/>
              </p:cNvSpPr>
              <p:nvPr/>
            </p:nvSpPr>
            <p:spPr bwMode="auto">
              <a:xfrm>
                <a:off x="577" y="3063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51" name="Oval 20"/>
              <p:cNvSpPr>
                <a:spLocks noChangeArrowheads="1"/>
              </p:cNvSpPr>
              <p:nvPr/>
            </p:nvSpPr>
            <p:spPr bwMode="auto">
              <a:xfrm>
                <a:off x="463" y="3060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52" name="Line 22"/>
              <p:cNvSpPr>
                <a:spLocks noChangeShapeType="1"/>
              </p:cNvSpPr>
              <p:nvPr/>
            </p:nvSpPr>
            <p:spPr bwMode="auto">
              <a:xfrm>
                <a:off x="483" y="3069"/>
                <a:ext cx="96" cy="5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3" name="Line 23"/>
              <p:cNvSpPr>
                <a:spLocks noChangeShapeType="1"/>
              </p:cNvSpPr>
              <p:nvPr/>
            </p:nvSpPr>
            <p:spPr bwMode="auto">
              <a:xfrm>
                <a:off x="604" y="3077"/>
                <a:ext cx="51" cy="32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4" name="Line 24"/>
              <p:cNvSpPr>
                <a:spLocks noChangeShapeType="1"/>
              </p:cNvSpPr>
              <p:nvPr/>
            </p:nvSpPr>
            <p:spPr bwMode="auto">
              <a:xfrm flipV="1">
                <a:off x="676" y="3061"/>
                <a:ext cx="32" cy="48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5" name="Line 25"/>
              <p:cNvSpPr>
                <a:spLocks noChangeShapeType="1"/>
              </p:cNvSpPr>
              <p:nvPr/>
            </p:nvSpPr>
            <p:spPr bwMode="auto">
              <a:xfrm flipV="1">
                <a:off x="724" y="3021"/>
                <a:ext cx="68" cy="27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6" name="Line 26"/>
              <p:cNvSpPr>
                <a:spLocks noChangeShapeType="1"/>
              </p:cNvSpPr>
              <p:nvPr/>
            </p:nvSpPr>
            <p:spPr bwMode="auto">
              <a:xfrm flipV="1">
                <a:off x="813" y="2989"/>
                <a:ext cx="100" cy="26"/>
              </a:xfrm>
              <a:prstGeom prst="line">
                <a:avLst/>
              </a:prstGeom>
              <a:noFill/>
              <a:ln w="2540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7" name="Oval 27"/>
              <p:cNvSpPr>
                <a:spLocks noChangeArrowheads="1"/>
              </p:cNvSpPr>
              <p:nvPr/>
            </p:nvSpPr>
            <p:spPr bwMode="auto">
              <a:xfrm>
                <a:off x="951" y="3021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58" name="Oval 28"/>
              <p:cNvSpPr>
                <a:spLocks noChangeArrowheads="1"/>
              </p:cNvSpPr>
              <p:nvPr/>
            </p:nvSpPr>
            <p:spPr bwMode="auto">
              <a:xfrm>
                <a:off x="994" y="3054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59" name="Oval 29"/>
              <p:cNvSpPr>
                <a:spLocks noChangeArrowheads="1"/>
              </p:cNvSpPr>
              <p:nvPr/>
            </p:nvSpPr>
            <p:spPr bwMode="auto">
              <a:xfrm>
                <a:off x="897" y="3087"/>
                <a:ext cx="26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0" name="Oval 30"/>
              <p:cNvSpPr>
                <a:spLocks noChangeArrowheads="1"/>
              </p:cNvSpPr>
              <p:nvPr/>
            </p:nvSpPr>
            <p:spPr bwMode="auto">
              <a:xfrm>
                <a:off x="940" y="3129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1" name="Oval 31"/>
              <p:cNvSpPr>
                <a:spLocks noChangeArrowheads="1"/>
              </p:cNvSpPr>
              <p:nvPr/>
            </p:nvSpPr>
            <p:spPr bwMode="auto">
              <a:xfrm>
                <a:off x="811" y="3068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2" name="Oval 32"/>
              <p:cNvSpPr>
                <a:spLocks noChangeArrowheads="1"/>
              </p:cNvSpPr>
              <p:nvPr/>
            </p:nvSpPr>
            <p:spPr bwMode="auto">
              <a:xfrm>
                <a:off x="843" y="3126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3" name="Oval 33"/>
              <p:cNvSpPr>
                <a:spLocks noChangeArrowheads="1"/>
              </p:cNvSpPr>
              <p:nvPr/>
            </p:nvSpPr>
            <p:spPr bwMode="auto">
              <a:xfrm>
                <a:off x="764" y="3162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4" name="Oval 34"/>
              <p:cNvSpPr>
                <a:spLocks noChangeArrowheads="1"/>
              </p:cNvSpPr>
              <p:nvPr/>
            </p:nvSpPr>
            <p:spPr bwMode="auto">
              <a:xfrm>
                <a:off x="761" y="3112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5" name="Oval 35"/>
              <p:cNvSpPr>
                <a:spLocks noChangeArrowheads="1"/>
              </p:cNvSpPr>
              <p:nvPr/>
            </p:nvSpPr>
            <p:spPr bwMode="auto">
              <a:xfrm>
                <a:off x="643" y="3162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6" name="Oval 36"/>
              <p:cNvSpPr>
                <a:spLocks noChangeArrowheads="1"/>
              </p:cNvSpPr>
              <p:nvPr/>
            </p:nvSpPr>
            <p:spPr bwMode="auto">
              <a:xfrm>
                <a:off x="571" y="3126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7" name="Oval 37"/>
              <p:cNvSpPr>
                <a:spLocks noChangeArrowheads="1"/>
              </p:cNvSpPr>
              <p:nvPr/>
            </p:nvSpPr>
            <p:spPr bwMode="auto">
              <a:xfrm>
                <a:off x="614" y="3198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8" name="Oval 38"/>
              <p:cNvSpPr>
                <a:spLocks noChangeArrowheads="1"/>
              </p:cNvSpPr>
              <p:nvPr/>
            </p:nvSpPr>
            <p:spPr bwMode="auto">
              <a:xfrm>
                <a:off x="764" y="3231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69" name="Oval 39"/>
              <p:cNvSpPr>
                <a:spLocks noChangeArrowheads="1"/>
              </p:cNvSpPr>
              <p:nvPr/>
            </p:nvSpPr>
            <p:spPr bwMode="auto">
              <a:xfrm>
                <a:off x="940" y="2876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0" name="Oval 40"/>
              <p:cNvSpPr>
                <a:spLocks noChangeArrowheads="1"/>
              </p:cNvSpPr>
              <p:nvPr/>
            </p:nvSpPr>
            <p:spPr bwMode="auto">
              <a:xfrm flipH="1">
                <a:off x="983" y="2918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1" name="Oval 41"/>
              <p:cNvSpPr>
                <a:spLocks noChangeArrowheads="1"/>
              </p:cNvSpPr>
              <p:nvPr/>
            </p:nvSpPr>
            <p:spPr bwMode="auto">
              <a:xfrm>
                <a:off x="887" y="2915"/>
                <a:ext cx="24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2" name="Oval 42"/>
              <p:cNvSpPr>
                <a:spLocks noChangeArrowheads="1"/>
              </p:cNvSpPr>
              <p:nvPr/>
            </p:nvSpPr>
            <p:spPr bwMode="auto">
              <a:xfrm>
                <a:off x="807" y="2951"/>
                <a:ext cx="26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3" name="Oval 43"/>
              <p:cNvSpPr>
                <a:spLocks noChangeArrowheads="1"/>
              </p:cNvSpPr>
              <p:nvPr/>
            </p:nvSpPr>
            <p:spPr bwMode="auto">
              <a:xfrm>
                <a:off x="804" y="2901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4" name="Oval 44"/>
              <p:cNvSpPr>
                <a:spLocks noChangeArrowheads="1"/>
              </p:cNvSpPr>
              <p:nvPr/>
            </p:nvSpPr>
            <p:spPr bwMode="auto">
              <a:xfrm>
                <a:off x="704" y="2893"/>
                <a:ext cx="24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5" name="Oval 45"/>
              <p:cNvSpPr>
                <a:spLocks noChangeArrowheads="1"/>
              </p:cNvSpPr>
              <p:nvPr/>
            </p:nvSpPr>
            <p:spPr bwMode="auto">
              <a:xfrm>
                <a:off x="747" y="2935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6" name="Oval 46"/>
              <p:cNvSpPr>
                <a:spLocks noChangeArrowheads="1"/>
              </p:cNvSpPr>
              <p:nvPr/>
            </p:nvSpPr>
            <p:spPr bwMode="auto">
              <a:xfrm>
                <a:off x="650" y="2932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7" name="Oval 47"/>
              <p:cNvSpPr>
                <a:spLocks noChangeArrowheads="1"/>
              </p:cNvSpPr>
              <p:nvPr/>
            </p:nvSpPr>
            <p:spPr bwMode="auto">
              <a:xfrm>
                <a:off x="571" y="2968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8" name="Oval 48"/>
              <p:cNvSpPr>
                <a:spLocks noChangeArrowheads="1"/>
              </p:cNvSpPr>
              <p:nvPr/>
            </p:nvSpPr>
            <p:spPr bwMode="auto">
              <a:xfrm>
                <a:off x="567" y="2918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79" name="Oval 49"/>
              <p:cNvSpPr>
                <a:spLocks noChangeArrowheads="1"/>
              </p:cNvSpPr>
              <p:nvPr/>
            </p:nvSpPr>
            <p:spPr bwMode="auto">
              <a:xfrm>
                <a:off x="628" y="2965"/>
                <a:ext cx="25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0" name="Oval 50"/>
              <p:cNvSpPr>
                <a:spLocks noChangeArrowheads="1"/>
              </p:cNvSpPr>
              <p:nvPr/>
            </p:nvSpPr>
            <p:spPr bwMode="auto">
              <a:xfrm>
                <a:off x="672" y="3007"/>
                <a:ext cx="24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1" name="Oval 51"/>
              <p:cNvSpPr>
                <a:spLocks noChangeArrowheads="1"/>
              </p:cNvSpPr>
              <p:nvPr/>
            </p:nvSpPr>
            <p:spPr bwMode="auto">
              <a:xfrm>
                <a:off x="575" y="3004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2" name="Oval 52"/>
              <p:cNvSpPr>
                <a:spLocks noChangeArrowheads="1"/>
              </p:cNvSpPr>
              <p:nvPr/>
            </p:nvSpPr>
            <p:spPr bwMode="auto">
              <a:xfrm>
                <a:off x="496" y="3040"/>
                <a:ext cx="25" cy="19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3" name="Oval 53"/>
              <p:cNvSpPr>
                <a:spLocks noChangeArrowheads="1"/>
              </p:cNvSpPr>
              <p:nvPr/>
            </p:nvSpPr>
            <p:spPr bwMode="auto">
              <a:xfrm>
                <a:off x="493" y="2990"/>
                <a:ext cx="24" cy="20"/>
              </a:xfrm>
              <a:prstGeom prst="ellips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90000"/>
                  </a:lnSpc>
                  <a:spcBef>
                    <a:spcPct val="20000"/>
                  </a:spcBef>
                  <a:buClr>
                    <a:schemeClr val="folHlink"/>
                  </a:buClr>
                  <a:buSzPct val="75000"/>
                  <a:buFont typeface="Monotype Sorts" charset="2"/>
                  <a:buChar char="n"/>
                </a:pPr>
                <a:endParaRPr lang="ru-RU" altLang="ru-RU" sz="3500">
                  <a:ea typeface="SimSun" panose="02010600030101010101" pitchFamily="2" charset="-122"/>
                </a:endParaRPr>
              </a:p>
            </p:txBody>
          </p:sp>
          <p:sp>
            <p:nvSpPr>
              <p:cNvPr id="84" name="Line 54"/>
              <p:cNvSpPr>
                <a:spLocks noChangeShapeType="1"/>
              </p:cNvSpPr>
              <p:nvPr/>
            </p:nvSpPr>
            <p:spPr bwMode="auto">
              <a:xfrm>
                <a:off x="941" y="2985"/>
                <a:ext cx="269" cy="48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sp>
        <p:nvSpPr>
          <p:cNvPr id="155" name="Заголовок 1"/>
          <p:cNvSpPr txBox="1">
            <a:spLocks/>
          </p:cNvSpPr>
          <p:nvPr/>
        </p:nvSpPr>
        <p:spPr>
          <a:xfrm>
            <a:off x="457200" y="160338"/>
            <a:ext cx="8458200" cy="887412"/>
          </a:xfrm>
          <a:prstGeom prst="rect">
            <a:avLst/>
          </a:prstGeom>
          <a:effectLst>
            <a:outerShdw blurRad="25400" dist="25400" dir="2400000" algn="ctr" rotWithShape="0">
              <a:schemeClr val="tx1">
                <a:lumMod val="65000"/>
                <a:lumOff val="35000"/>
                <a:alpha val="71000"/>
              </a:schemeClr>
            </a:outerShdw>
          </a:effectLst>
        </p:spPr>
        <p:txBody>
          <a:bodyPr vert="horz" lIns="91440" tIns="45720" rIns="91440" bIns="45720" rtlCol="0" anchor="ctr">
            <a:norm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 kern="1200">
                <a:solidFill>
                  <a:srgbClr val="DD7E0E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dirty="0" err="1"/>
              <a:t>Инфокоммуникации</a:t>
            </a:r>
            <a:r>
              <a:rPr lang="ru-RU" dirty="0"/>
              <a:t> </a:t>
            </a:r>
            <a:r>
              <a:rPr lang="en-US" dirty="0"/>
              <a:t>u-</a:t>
            </a:r>
            <a:r>
              <a:rPr lang="ru-RU" dirty="0"/>
              <a:t>общества</a:t>
            </a:r>
          </a:p>
        </p:txBody>
      </p:sp>
    </p:spTree>
    <p:extLst>
      <p:ext uri="{BB962C8B-B14F-4D97-AF65-F5344CB8AC3E}">
        <p14:creationId xmlns:p14="http://schemas.microsoft.com/office/powerpoint/2010/main" val="2119443204"/>
      </p:ext>
    </p:extLst>
  </p:cSld>
  <p:clrMapOvr>
    <a:masterClrMapping/>
  </p:clrMapOvr>
  <p:transition>
    <p:dissolv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0" y="6508750"/>
            <a:ext cx="1276350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Текст 5"/>
          <p:cNvSpPr txBox="1">
            <a:spLocks/>
          </p:cNvSpPr>
          <p:nvPr/>
        </p:nvSpPr>
        <p:spPr>
          <a:xfrm>
            <a:off x="1349375" y="5425440"/>
            <a:ext cx="6896100" cy="426720"/>
          </a:xfrm>
          <a:prstGeom prst="rect">
            <a:avLst/>
          </a:prstGeom>
        </p:spPr>
        <p:txBody>
          <a:bodyPr anchor="ctr"/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800" dirty="0"/>
              <a:t>3 вызова в ЧНН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800" dirty="0"/>
              <a:t>3 минуты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800" dirty="0"/>
              <a:t>3 кГц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>
          <a:xfrm>
            <a:off x="80383" y="6407083"/>
            <a:ext cx="461962" cy="365125"/>
          </a:xfrm>
        </p:spPr>
        <p:txBody>
          <a:bodyPr/>
          <a:lstStyle/>
          <a:p>
            <a:fld id="{10777D9C-983B-4BFC-9B47-4E86E04EF9BA}" type="slidenum">
              <a:rPr lang="ru-RU" altLang="ru-RU" sz="1400" b="1" smtClean="0"/>
              <a:pPr/>
              <a:t>12</a:t>
            </a:fld>
            <a:endParaRPr lang="ru-RU" altLang="ru-RU" sz="1400" b="1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26779"/>
            <a:ext cx="9144000" cy="3431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Заголовок 1"/>
          <p:cNvSpPr txBox="1">
            <a:spLocks/>
          </p:cNvSpPr>
          <p:nvPr/>
        </p:nvSpPr>
        <p:spPr>
          <a:xfrm>
            <a:off x="457200" y="160338"/>
            <a:ext cx="8458200" cy="887412"/>
          </a:xfrm>
          <a:prstGeom prst="rect">
            <a:avLst/>
          </a:prstGeom>
          <a:effectLst>
            <a:outerShdw blurRad="25400" dist="25400" dir="2400000" algn="ctr" rotWithShape="0">
              <a:schemeClr val="tx1">
                <a:lumMod val="65000"/>
                <a:lumOff val="35000"/>
                <a:alpha val="71000"/>
              </a:schemeClr>
            </a:outerShdw>
          </a:effectLst>
        </p:spPr>
        <p:txBody>
          <a:bodyPr vert="horz" lIns="91440" tIns="45720" rIns="91440" bIns="45720" rtlCol="0" anchor="ctr">
            <a:norm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 kern="1200">
                <a:solidFill>
                  <a:srgbClr val="DD7E0E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800" b="1">
                <a:solidFill>
                  <a:srgbClr val="DD7E0E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dirty="0"/>
              <a:t>Основы ТфОП в </a:t>
            </a:r>
            <a:r>
              <a:rPr lang="en-US" dirty="0"/>
              <a:t>XX </a:t>
            </a:r>
            <a:r>
              <a:rPr lang="ru-RU" dirty="0"/>
              <a:t>веке</a:t>
            </a:r>
          </a:p>
        </p:txBody>
      </p:sp>
    </p:spTree>
    <p:extLst>
      <p:ext uri="{BB962C8B-B14F-4D97-AF65-F5344CB8AC3E}">
        <p14:creationId xmlns:p14="http://schemas.microsoft.com/office/powerpoint/2010/main" val="1827045972"/>
      </p:ext>
    </p:extLst>
  </p:cSld>
  <p:clrMapOvr>
    <a:masterClrMapping/>
  </p:clrMapOvr>
  <p:transition>
    <p:dissolv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Основы ТфОП в начале </a:t>
            </a:r>
            <a:r>
              <a:rPr lang="en-US" dirty="0"/>
              <a:t>XXI </a:t>
            </a:r>
            <a:r>
              <a:rPr lang="ru-RU" dirty="0"/>
              <a:t>века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13</a:t>
            </a:fld>
            <a:endParaRPr lang="ru-RU" altLang="ru-RU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01048"/>
            <a:ext cx="9144000" cy="4903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1883508"/>
      </p:ext>
    </p:extLst>
  </p:cSld>
  <p:clrMapOvr>
    <a:masterClrMapping/>
  </p:clrMapOvr>
  <p:transition>
    <p:dissolv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14</a:t>
            </a:fld>
            <a:endParaRPr lang="ru-RU" altLang="ru-RU"/>
          </a:p>
        </p:txBody>
      </p:sp>
      <p:sp>
        <p:nvSpPr>
          <p:cNvPr id="5" name="AutoShape 2"/>
          <p:cNvSpPr>
            <a:spLocks noChangeArrowheads="1"/>
          </p:cNvSpPr>
          <p:nvPr/>
        </p:nvSpPr>
        <p:spPr bwMode="auto">
          <a:xfrm>
            <a:off x="2516981" y="3856831"/>
            <a:ext cx="1441450" cy="5762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FF00"/>
          </a:solidFill>
          <a:ln w="12700" cap="sq">
            <a:solidFill>
              <a:schemeClr val="folHlink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AutoShape 3"/>
          <p:cNvSpPr>
            <a:spLocks noChangeArrowheads="1"/>
          </p:cNvSpPr>
          <p:nvPr/>
        </p:nvSpPr>
        <p:spPr bwMode="auto">
          <a:xfrm rot="1780003">
            <a:off x="2367756" y="4807743"/>
            <a:ext cx="1652588" cy="5762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FF00"/>
          </a:solidFill>
          <a:ln w="12700" cap="sq">
            <a:solidFill>
              <a:schemeClr val="folHlink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2516981" y="2920206"/>
            <a:ext cx="1441450" cy="5762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FF00"/>
          </a:solidFill>
          <a:ln w="12700" cap="sq">
            <a:solidFill>
              <a:schemeClr val="folHlink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AutoShape 5"/>
          <p:cNvSpPr>
            <a:spLocks noChangeArrowheads="1"/>
          </p:cNvSpPr>
          <p:nvPr/>
        </p:nvSpPr>
        <p:spPr bwMode="auto">
          <a:xfrm rot="19819997" flipV="1">
            <a:off x="2367756" y="1840706"/>
            <a:ext cx="1652588" cy="5762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FF00"/>
          </a:solidFill>
          <a:ln w="12700" cap="sq">
            <a:solidFill>
              <a:schemeClr val="folHlink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4336256" y="4841081"/>
            <a:ext cx="3406775" cy="9525"/>
          </a:xfrm>
          <a:custGeom>
            <a:avLst/>
            <a:gdLst/>
            <a:ahLst/>
            <a:cxnLst>
              <a:cxn ang="0">
                <a:pos x="8582" y="16"/>
              </a:cxn>
              <a:cxn ang="0">
                <a:pos x="8570" y="0"/>
              </a:cxn>
              <a:cxn ang="0">
                <a:pos x="0" y="0"/>
              </a:cxn>
              <a:cxn ang="0">
                <a:pos x="0" y="25"/>
              </a:cxn>
              <a:cxn ang="0">
                <a:pos x="8570" y="25"/>
              </a:cxn>
              <a:cxn ang="0">
                <a:pos x="8582" y="16"/>
              </a:cxn>
            </a:cxnLst>
            <a:rect l="0" t="0" r="r" b="b"/>
            <a:pathLst>
              <a:path w="8582" h="25">
                <a:moveTo>
                  <a:pt x="8582" y="16"/>
                </a:moveTo>
                <a:lnTo>
                  <a:pt x="8570" y="0"/>
                </a:lnTo>
                <a:lnTo>
                  <a:pt x="0" y="0"/>
                </a:lnTo>
                <a:lnTo>
                  <a:pt x="0" y="25"/>
                </a:lnTo>
                <a:lnTo>
                  <a:pt x="8570" y="25"/>
                </a:lnTo>
                <a:lnTo>
                  <a:pt x="8582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860006" y="3272631"/>
            <a:ext cx="3878263" cy="1847850"/>
          </a:xfrm>
          <a:custGeom>
            <a:avLst/>
            <a:gdLst/>
            <a:ahLst/>
            <a:cxnLst>
              <a:cxn ang="0">
                <a:pos x="1204" y="0"/>
              </a:cxn>
              <a:cxn ang="0">
                <a:pos x="9774" y="0"/>
              </a:cxn>
              <a:cxn ang="0">
                <a:pos x="8570" y="4653"/>
              </a:cxn>
              <a:cxn ang="0">
                <a:pos x="0" y="4653"/>
              </a:cxn>
              <a:cxn ang="0">
                <a:pos x="1204" y="0"/>
              </a:cxn>
            </a:cxnLst>
            <a:rect l="0" t="0" r="r" b="b"/>
            <a:pathLst>
              <a:path w="9774" h="4653">
                <a:moveTo>
                  <a:pt x="1204" y="0"/>
                </a:moveTo>
                <a:lnTo>
                  <a:pt x="9774" y="0"/>
                </a:lnTo>
                <a:lnTo>
                  <a:pt x="8570" y="4653"/>
                </a:lnTo>
                <a:lnTo>
                  <a:pt x="0" y="4653"/>
                </a:lnTo>
                <a:lnTo>
                  <a:pt x="1204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4336256" y="3267868"/>
            <a:ext cx="3406775" cy="9525"/>
          </a:xfrm>
          <a:custGeom>
            <a:avLst/>
            <a:gdLst/>
            <a:ahLst/>
            <a:cxnLst>
              <a:cxn ang="0">
                <a:pos x="8582" y="15"/>
              </a:cxn>
              <a:cxn ang="0">
                <a:pos x="8570" y="0"/>
              </a:cxn>
              <a:cxn ang="0">
                <a:pos x="0" y="0"/>
              </a:cxn>
              <a:cxn ang="0">
                <a:pos x="0" y="24"/>
              </a:cxn>
              <a:cxn ang="0">
                <a:pos x="8570" y="24"/>
              </a:cxn>
              <a:cxn ang="0">
                <a:pos x="8582" y="15"/>
              </a:cxn>
            </a:cxnLst>
            <a:rect l="0" t="0" r="r" b="b"/>
            <a:pathLst>
              <a:path w="8582" h="24">
                <a:moveTo>
                  <a:pt x="8582" y="15"/>
                </a:moveTo>
                <a:lnTo>
                  <a:pt x="8570" y="0"/>
                </a:lnTo>
                <a:lnTo>
                  <a:pt x="0" y="0"/>
                </a:lnTo>
                <a:lnTo>
                  <a:pt x="0" y="24"/>
                </a:lnTo>
                <a:lnTo>
                  <a:pt x="8570" y="24"/>
                </a:lnTo>
                <a:lnTo>
                  <a:pt x="8582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7255669" y="3271043"/>
            <a:ext cx="487362" cy="1854200"/>
          </a:xfrm>
          <a:custGeom>
            <a:avLst/>
            <a:gdLst/>
            <a:ahLst/>
            <a:cxnLst>
              <a:cxn ang="0">
                <a:pos x="12" y="4668"/>
              </a:cxn>
              <a:cxn ang="0">
                <a:pos x="25" y="4659"/>
              </a:cxn>
              <a:cxn ang="0">
                <a:pos x="1228" y="6"/>
              </a:cxn>
              <a:cxn ang="0">
                <a:pos x="1205" y="0"/>
              </a:cxn>
              <a:cxn ang="0">
                <a:pos x="0" y="4652"/>
              </a:cxn>
              <a:cxn ang="0">
                <a:pos x="12" y="4668"/>
              </a:cxn>
            </a:cxnLst>
            <a:rect l="0" t="0" r="r" b="b"/>
            <a:pathLst>
              <a:path w="1228" h="4668">
                <a:moveTo>
                  <a:pt x="12" y="4668"/>
                </a:moveTo>
                <a:lnTo>
                  <a:pt x="25" y="4659"/>
                </a:lnTo>
                <a:lnTo>
                  <a:pt x="1228" y="6"/>
                </a:lnTo>
                <a:lnTo>
                  <a:pt x="1205" y="0"/>
                </a:lnTo>
                <a:lnTo>
                  <a:pt x="0" y="4652"/>
                </a:lnTo>
                <a:lnTo>
                  <a:pt x="12" y="466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3853656" y="5114131"/>
            <a:ext cx="3406775" cy="11112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2" y="25"/>
              </a:cxn>
              <a:cxn ang="0">
                <a:pos x="8582" y="25"/>
              </a:cxn>
              <a:cxn ang="0">
                <a:pos x="8582" y="0"/>
              </a:cxn>
              <a:cxn ang="0">
                <a:pos x="12" y="0"/>
              </a:cxn>
              <a:cxn ang="0">
                <a:pos x="0" y="9"/>
              </a:cxn>
            </a:cxnLst>
            <a:rect l="0" t="0" r="r" b="b"/>
            <a:pathLst>
              <a:path w="8582" h="25">
                <a:moveTo>
                  <a:pt x="0" y="9"/>
                </a:moveTo>
                <a:lnTo>
                  <a:pt x="12" y="25"/>
                </a:lnTo>
                <a:lnTo>
                  <a:pt x="8582" y="25"/>
                </a:lnTo>
                <a:lnTo>
                  <a:pt x="8582" y="0"/>
                </a:lnTo>
                <a:lnTo>
                  <a:pt x="12" y="0"/>
                </a:lnTo>
                <a:lnTo>
                  <a:pt x="0" y="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3853656" y="3267868"/>
            <a:ext cx="487363" cy="1852613"/>
          </a:xfrm>
          <a:custGeom>
            <a:avLst/>
            <a:gdLst/>
            <a:ahLst/>
            <a:cxnLst>
              <a:cxn ang="0">
                <a:pos x="1216" y="0"/>
              </a:cxn>
              <a:cxn ang="0">
                <a:pos x="1204" y="9"/>
              </a:cxn>
              <a:cxn ang="0">
                <a:pos x="0" y="4661"/>
              </a:cxn>
              <a:cxn ang="0">
                <a:pos x="24" y="4668"/>
              </a:cxn>
              <a:cxn ang="0">
                <a:pos x="1228" y="15"/>
              </a:cxn>
              <a:cxn ang="0">
                <a:pos x="1216" y="0"/>
              </a:cxn>
            </a:cxnLst>
            <a:rect l="0" t="0" r="r" b="b"/>
            <a:pathLst>
              <a:path w="1228" h="4668">
                <a:moveTo>
                  <a:pt x="1216" y="0"/>
                </a:moveTo>
                <a:lnTo>
                  <a:pt x="1204" y="9"/>
                </a:lnTo>
                <a:lnTo>
                  <a:pt x="0" y="4661"/>
                </a:lnTo>
                <a:lnTo>
                  <a:pt x="24" y="4668"/>
                </a:lnTo>
                <a:lnTo>
                  <a:pt x="1228" y="15"/>
                </a:lnTo>
                <a:lnTo>
                  <a:pt x="1216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3893344" y="1843881"/>
            <a:ext cx="3879850" cy="1847850"/>
          </a:xfrm>
          <a:custGeom>
            <a:avLst/>
            <a:gdLst/>
            <a:ahLst/>
            <a:cxnLst>
              <a:cxn ang="0">
                <a:pos x="1203" y="0"/>
              </a:cxn>
              <a:cxn ang="0">
                <a:pos x="9774" y="0"/>
              </a:cxn>
              <a:cxn ang="0">
                <a:pos x="8570" y="4654"/>
              </a:cxn>
              <a:cxn ang="0">
                <a:pos x="0" y="4654"/>
              </a:cxn>
              <a:cxn ang="0">
                <a:pos x="1203" y="0"/>
              </a:cxn>
            </a:cxnLst>
            <a:rect l="0" t="0" r="r" b="b"/>
            <a:pathLst>
              <a:path w="9774" h="4654">
                <a:moveTo>
                  <a:pt x="1203" y="0"/>
                </a:moveTo>
                <a:lnTo>
                  <a:pt x="9774" y="0"/>
                </a:lnTo>
                <a:lnTo>
                  <a:pt x="8570" y="4654"/>
                </a:lnTo>
                <a:lnTo>
                  <a:pt x="0" y="4654"/>
                </a:lnTo>
                <a:lnTo>
                  <a:pt x="1203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7"/>
          <p:cNvSpPr>
            <a:spLocks/>
          </p:cNvSpPr>
          <p:nvPr/>
        </p:nvSpPr>
        <p:spPr bwMode="auto">
          <a:xfrm>
            <a:off x="4371181" y="1839118"/>
            <a:ext cx="3406775" cy="11113"/>
          </a:xfrm>
          <a:custGeom>
            <a:avLst/>
            <a:gdLst/>
            <a:ahLst/>
            <a:cxnLst>
              <a:cxn ang="0">
                <a:pos x="8583" y="15"/>
              </a:cxn>
              <a:cxn ang="0">
                <a:pos x="8571" y="0"/>
              </a:cxn>
              <a:cxn ang="0">
                <a:pos x="0" y="0"/>
              </a:cxn>
              <a:cxn ang="0">
                <a:pos x="0" y="26"/>
              </a:cxn>
              <a:cxn ang="0">
                <a:pos x="8571" y="26"/>
              </a:cxn>
              <a:cxn ang="0">
                <a:pos x="8583" y="15"/>
              </a:cxn>
            </a:cxnLst>
            <a:rect l="0" t="0" r="r" b="b"/>
            <a:pathLst>
              <a:path w="8583" h="26">
                <a:moveTo>
                  <a:pt x="8583" y="15"/>
                </a:moveTo>
                <a:lnTo>
                  <a:pt x="8571" y="0"/>
                </a:lnTo>
                <a:lnTo>
                  <a:pt x="0" y="0"/>
                </a:lnTo>
                <a:lnTo>
                  <a:pt x="0" y="26"/>
                </a:lnTo>
                <a:lnTo>
                  <a:pt x="8571" y="26"/>
                </a:lnTo>
                <a:lnTo>
                  <a:pt x="8583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7290594" y="1843881"/>
            <a:ext cx="487362" cy="1852612"/>
          </a:xfrm>
          <a:custGeom>
            <a:avLst/>
            <a:gdLst/>
            <a:ahLst/>
            <a:cxnLst>
              <a:cxn ang="0">
                <a:pos x="12" y="4669"/>
              </a:cxn>
              <a:cxn ang="0">
                <a:pos x="24" y="4660"/>
              </a:cxn>
              <a:cxn ang="0">
                <a:pos x="1228" y="6"/>
              </a:cxn>
              <a:cxn ang="0">
                <a:pos x="1204" y="0"/>
              </a:cxn>
              <a:cxn ang="0">
                <a:pos x="0" y="4653"/>
              </a:cxn>
              <a:cxn ang="0">
                <a:pos x="12" y="4669"/>
              </a:cxn>
            </a:cxnLst>
            <a:rect l="0" t="0" r="r" b="b"/>
            <a:pathLst>
              <a:path w="1228" h="4669">
                <a:moveTo>
                  <a:pt x="12" y="4669"/>
                </a:moveTo>
                <a:lnTo>
                  <a:pt x="24" y="4660"/>
                </a:lnTo>
                <a:lnTo>
                  <a:pt x="1228" y="6"/>
                </a:lnTo>
                <a:lnTo>
                  <a:pt x="1204" y="0"/>
                </a:lnTo>
                <a:lnTo>
                  <a:pt x="0" y="4653"/>
                </a:lnTo>
                <a:lnTo>
                  <a:pt x="12" y="466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3888581" y="3686968"/>
            <a:ext cx="3406775" cy="952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2" y="25"/>
              </a:cxn>
              <a:cxn ang="0">
                <a:pos x="8582" y="25"/>
              </a:cxn>
              <a:cxn ang="0">
                <a:pos x="8582" y="0"/>
              </a:cxn>
              <a:cxn ang="0">
                <a:pos x="12" y="0"/>
              </a:cxn>
              <a:cxn ang="0">
                <a:pos x="0" y="9"/>
              </a:cxn>
            </a:cxnLst>
            <a:rect l="0" t="0" r="r" b="b"/>
            <a:pathLst>
              <a:path w="8582" h="25">
                <a:moveTo>
                  <a:pt x="0" y="9"/>
                </a:moveTo>
                <a:lnTo>
                  <a:pt x="12" y="25"/>
                </a:lnTo>
                <a:lnTo>
                  <a:pt x="8582" y="25"/>
                </a:lnTo>
                <a:lnTo>
                  <a:pt x="8582" y="0"/>
                </a:lnTo>
                <a:lnTo>
                  <a:pt x="12" y="0"/>
                </a:lnTo>
                <a:lnTo>
                  <a:pt x="0" y="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3888581" y="1839118"/>
            <a:ext cx="487363" cy="1852613"/>
          </a:xfrm>
          <a:custGeom>
            <a:avLst/>
            <a:gdLst/>
            <a:ahLst/>
            <a:cxnLst>
              <a:cxn ang="0">
                <a:pos x="1215" y="0"/>
              </a:cxn>
              <a:cxn ang="0">
                <a:pos x="1203" y="9"/>
              </a:cxn>
              <a:cxn ang="0">
                <a:pos x="0" y="4662"/>
              </a:cxn>
              <a:cxn ang="0">
                <a:pos x="24" y="4669"/>
              </a:cxn>
              <a:cxn ang="0">
                <a:pos x="1228" y="15"/>
              </a:cxn>
              <a:cxn ang="0">
                <a:pos x="1215" y="0"/>
              </a:cxn>
            </a:cxnLst>
            <a:rect l="0" t="0" r="r" b="b"/>
            <a:pathLst>
              <a:path w="1228" h="4669">
                <a:moveTo>
                  <a:pt x="1215" y="0"/>
                </a:moveTo>
                <a:lnTo>
                  <a:pt x="1203" y="9"/>
                </a:lnTo>
                <a:lnTo>
                  <a:pt x="0" y="4662"/>
                </a:lnTo>
                <a:lnTo>
                  <a:pt x="24" y="4669"/>
                </a:lnTo>
                <a:lnTo>
                  <a:pt x="1228" y="15"/>
                </a:lnTo>
                <a:lnTo>
                  <a:pt x="121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3893344" y="224631"/>
            <a:ext cx="3879850" cy="1846262"/>
          </a:xfrm>
          <a:custGeom>
            <a:avLst/>
            <a:gdLst/>
            <a:ahLst/>
            <a:cxnLst>
              <a:cxn ang="0">
                <a:pos x="1203" y="0"/>
              </a:cxn>
              <a:cxn ang="0">
                <a:pos x="9774" y="0"/>
              </a:cxn>
              <a:cxn ang="0">
                <a:pos x="8570" y="4653"/>
              </a:cxn>
              <a:cxn ang="0">
                <a:pos x="0" y="4653"/>
              </a:cxn>
              <a:cxn ang="0">
                <a:pos x="1203" y="0"/>
              </a:cxn>
            </a:cxnLst>
            <a:rect l="0" t="0" r="r" b="b"/>
            <a:pathLst>
              <a:path w="9774" h="4653">
                <a:moveTo>
                  <a:pt x="1203" y="0"/>
                </a:moveTo>
                <a:lnTo>
                  <a:pt x="9774" y="0"/>
                </a:lnTo>
                <a:lnTo>
                  <a:pt x="8570" y="4653"/>
                </a:lnTo>
                <a:lnTo>
                  <a:pt x="0" y="4653"/>
                </a:lnTo>
                <a:lnTo>
                  <a:pt x="1203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4371181" y="219868"/>
            <a:ext cx="3406775" cy="9525"/>
          </a:xfrm>
          <a:custGeom>
            <a:avLst/>
            <a:gdLst/>
            <a:ahLst/>
            <a:cxnLst>
              <a:cxn ang="0">
                <a:pos x="8583" y="15"/>
              </a:cxn>
              <a:cxn ang="0">
                <a:pos x="8571" y="0"/>
              </a:cxn>
              <a:cxn ang="0">
                <a:pos x="0" y="0"/>
              </a:cxn>
              <a:cxn ang="0">
                <a:pos x="0" y="24"/>
              </a:cxn>
              <a:cxn ang="0">
                <a:pos x="8571" y="24"/>
              </a:cxn>
              <a:cxn ang="0">
                <a:pos x="8583" y="15"/>
              </a:cxn>
            </a:cxnLst>
            <a:rect l="0" t="0" r="r" b="b"/>
            <a:pathLst>
              <a:path w="8583" h="24">
                <a:moveTo>
                  <a:pt x="8583" y="15"/>
                </a:moveTo>
                <a:lnTo>
                  <a:pt x="8571" y="0"/>
                </a:lnTo>
                <a:lnTo>
                  <a:pt x="0" y="0"/>
                </a:lnTo>
                <a:lnTo>
                  <a:pt x="0" y="24"/>
                </a:lnTo>
                <a:lnTo>
                  <a:pt x="8571" y="24"/>
                </a:lnTo>
                <a:lnTo>
                  <a:pt x="8583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7290594" y="223043"/>
            <a:ext cx="487362" cy="1852613"/>
          </a:xfrm>
          <a:custGeom>
            <a:avLst/>
            <a:gdLst/>
            <a:ahLst/>
            <a:cxnLst>
              <a:cxn ang="0">
                <a:pos x="12" y="4669"/>
              </a:cxn>
              <a:cxn ang="0">
                <a:pos x="24" y="4660"/>
              </a:cxn>
              <a:cxn ang="0">
                <a:pos x="1228" y="6"/>
              </a:cxn>
              <a:cxn ang="0">
                <a:pos x="1204" y="0"/>
              </a:cxn>
              <a:cxn ang="0">
                <a:pos x="0" y="4653"/>
              </a:cxn>
              <a:cxn ang="0">
                <a:pos x="12" y="4669"/>
              </a:cxn>
            </a:cxnLst>
            <a:rect l="0" t="0" r="r" b="b"/>
            <a:pathLst>
              <a:path w="1228" h="4669">
                <a:moveTo>
                  <a:pt x="12" y="4669"/>
                </a:moveTo>
                <a:lnTo>
                  <a:pt x="24" y="4660"/>
                </a:lnTo>
                <a:lnTo>
                  <a:pt x="1228" y="6"/>
                </a:lnTo>
                <a:lnTo>
                  <a:pt x="1204" y="0"/>
                </a:lnTo>
                <a:lnTo>
                  <a:pt x="0" y="4653"/>
                </a:lnTo>
                <a:lnTo>
                  <a:pt x="12" y="466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3888581" y="2066131"/>
            <a:ext cx="3406775" cy="952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12" y="25"/>
              </a:cxn>
              <a:cxn ang="0">
                <a:pos x="8582" y="25"/>
              </a:cxn>
              <a:cxn ang="0">
                <a:pos x="8582" y="0"/>
              </a:cxn>
              <a:cxn ang="0">
                <a:pos x="12" y="0"/>
              </a:cxn>
              <a:cxn ang="0">
                <a:pos x="0" y="9"/>
              </a:cxn>
            </a:cxnLst>
            <a:rect l="0" t="0" r="r" b="b"/>
            <a:pathLst>
              <a:path w="8582" h="25">
                <a:moveTo>
                  <a:pt x="0" y="9"/>
                </a:moveTo>
                <a:lnTo>
                  <a:pt x="12" y="25"/>
                </a:lnTo>
                <a:lnTo>
                  <a:pt x="8582" y="25"/>
                </a:lnTo>
                <a:lnTo>
                  <a:pt x="8582" y="0"/>
                </a:lnTo>
                <a:lnTo>
                  <a:pt x="12" y="0"/>
                </a:lnTo>
                <a:lnTo>
                  <a:pt x="0" y="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5"/>
          <p:cNvSpPr>
            <a:spLocks/>
          </p:cNvSpPr>
          <p:nvPr/>
        </p:nvSpPr>
        <p:spPr bwMode="auto">
          <a:xfrm>
            <a:off x="3888581" y="219868"/>
            <a:ext cx="487363" cy="1852613"/>
          </a:xfrm>
          <a:custGeom>
            <a:avLst/>
            <a:gdLst/>
            <a:ahLst/>
            <a:cxnLst>
              <a:cxn ang="0">
                <a:pos x="1215" y="0"/>
              </a:cxn>
              <a:cxn ang="0">
                <a:pos x="1203" y="9"/>
              </a:cxn>
              <a:cxn ang="0">
                <a:pos x="0" y="4662"/>
              </a:cxn>
              <a:cxn ang="0">
                <a:pos x="24" y="4669"/>
              </a:cxn>
              <a:cxn ang="0">
                <a:pos x="1228" y="15"/>
              </a:cxn>
              <a:cxn ang="0">
                <a:pos x="1215" y="0"/>
              </a:cxn>
            </a:cxnLst>
            <a:rect l="0" t="0" r="r" b="b"/>
            <a:pathLst>
              <a:path w="1228" h="4669">
                <a:moveTo>
                  <a:pt x="1215" y="0"/>
                </a:moveTo>
                <a:lnTo>
                  <a:pt x="1203" y="9"/>
                </a:lnTo>
                <a:lnTo>
                  <a:pt x="0" y="4662"/>
                </a:lnTo>
                <a:lnTo>
                  <a:pt x="24" y="4669"/>
                </a:lnTo>
                <a:lnTo>
                  <a:pt x="1228" y="15"/>
                </a:lnTo>
                <a:lnTo>
                  <a:pt x="121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6"/>
          <p:cNvSpPr>
            <a:spLocks/>
          </p:cNvSpPr>
          <p:nvPr/>
        </p:nvSpPr>
        <p:spPr bwMode="auto">
          <a:xfrm>
            <a:off x="4037806" y="4893468"/>
            <a:ext cx="103188" cy="139700"/>
          </a:xfrm>
          <a:custGeom>
            <a:avLst/>
            <a:gdLst/>
            <a:ahLst/>
            <a:cxnLst>
              <a:cxn ang="0">
                <a:pos x="70" y="3"/>
              </a:cxn>
              <a:cxn ang="0">
                <a:pos x="81" y="150"/>
              </a:cxn>
              <a:cxn ang="0">
                <a:pos x="97" y="144"/>
              </a:cxn>
              <a:cxn ang="0">
                <a:pos x="107" y="132"/>
              </a:cxn>
              <a:cxn ang="0">
                <a:pos x="119" y="105"/>
              </a:cxn>
              <a:cxn ang="0">
                <a:pos x="134" y="71"/>
              </a:cxn>
              <a:cxn ang="0">
                <a:pos x="145" y="49"/>
              </a:cxn>
              <a:cxn ang="0">
                <a:pos x="155" y="30"/>
              </a:cxn>
              <a:cxn ang="0">
                <a:pos x="166" y="18"/>
              </a:cxn>
              <a:cxn ang="0">
                <a:pos x="177" y="11"/>
              </a:cxn>
              <a:cxn ang="0">
                <a:pos x="192" y="6"/>
              </a:cxn>
              <a:cxn ang="0">
                <a:pos x="220" y="2"/>
              </a:cxn>
              <a:cxn ang="0">
                <a:pos x="247" y="1"/>
              </a:cxn>
              <a:cxn ang="0">
                <a:pos x="253" y="53"/>
              </a:cxn>
              <a:cxn ang="0">
                <a:pos x="233" y="53"/>
              </a:cxn>
              <a:cxn ang="0">
                <a:pos x="217" y="55"/>
              </a:cxn>
              <a:cxn ang="0">
                <a:pos x="207" y="61"/>
              </a:cxn>
              <a:cxn ang="0">
                <a:pos x="199" y="69"/>
              </a:cxn>
              <a:cxn ang="0">
                <a:pos x="192" y="80"/>
              </a:cxn>
              <a:cxn ang="0">
                <a:pos x="183" y="103"/>
              </a:cxn>
              <a:cxn ang="0">
                <a:pos x="170" y="136"/>
              </a:cxn>
              <a:cxn ang="0">
                <a:pos x="158" y="155"/>
              </a:cxn>
              <a:cxn ang="0">
                <a:pos x="145" y="166"/>
              </a:cxn>
              <a:cxn ang="0">
                <a:pos x="148" y="176"/>
              </a:cxn>
              <a:cxn ang="0">
                <a:pos x="167" y="190"/>
              </a:cxn>
              <a:cxn ang="0">
                <a:pos x="184" y="210"/>
              </a:cxn>
              <a:cxn ang="0">
                <a:pos x="200" y="239"/>
              </a:cxn>
              <a:cxn ang="0">
                <a:pos x="257" y="352"/>
              </a:cxn>
              <a:cxn ang="0">
                <a:pos x="132" y="262"/>
              </a:cxn>
              <a:cxn ang="0">
                <a:pos x="127" y="254"/>
              </a:cxn>
              <a:cxn ang="0">
                <a:pos x="119" y="238"/>
              </a:cxn>
              <a:cxn ang="0">
                <a:pos x="107" y="217"/>
              </a:cxn>
              <a:cxn ang="0">
                <a:pos x="97" y="206"/>
              </a:cxn>
              <a:cxn ang="0">
                <a:pos x="86" y="201"/>
              </a:cxn>
              <a:cxn ang="0">
                <a:pos x="70" y="199"/>
              </a:cxn>
              <a:cxn ang="0">
                <a:pos x="0" y="352"/>
              </a:cxn>
            </a:cxnLst>
            <a:rect l="0" t="0" r="r" b="b"/>
            <a:pathLst>
              <a:path w="257" h="352">
                <a:moveTo>
                  <a:pt x="0" y="3"/>
                </a:moveTo>
                <a:lnTo>
                  <a:pt x="70" y="3"/>
                </a:lnTo>
                <a:lnTo>
                  <a:pt x="70" y="151"/>
                </a:lnTo>
                <a:lnTo>
                  <a:pt x="81" y="150"/>
                </a:lnTo>
                <a:lnTo>
                  <a:pt x="90" y="147"/>
                </a:lnTo>
                <a:lnTo>
                  <a:pt x="97" y="144"/>
                </a:lnTo>
                <a:lnTo>
                  <a:pt x="102" y="140"/>
                </a:lnTo>
                <a:lnTo>
                  <a:pt x="107" y="132"/>
                </a:lnTo>
                <a:lnTo>
                  <a:pt x="113" y="120"/>
                </a:lnTo>
                <a:lnTo>
                  <a:pt x="119" y="105"/>
                </a:lnTo>
                <a:lnTo>
                  <a:pt x="127" y="85"/>
                </a:lnTo>
                <a:lnTo>
                  <a:pt x="134" y="71"/>
                </a:lnTo>
                <a:lnTo>
                  <a:pt x="139" y="59"/>
                </a:lnTo>
                <a:lnTo>
                  <a:pt x="145" y="49"/>
                </a:lnTo>
                <a:lnTo>
                  <a:pt x="150" y="39"/>
                </a:lnTo>
                <a:lnTo>
                  <a:pt x="155" y="30"/>
                </a:lnTo>
                <a:lnTo>
                  <a:pt x="161" y="24"/>
                </a:lnTo>
                <a:lnTo>
                  <a:pt x="166" y="18"/>
                </a:lnTo>
                <a:lnTo>
                  <a:pt x="172" y="14"/>
                </a:lnTo>
                <a:lnTo>
                  <a:pt x="177" y="11"/>
                </a:lnTo>
                <a:lnTo>
                  <a:pt x="185" y="8"/>
                </a:lnTo>
                <a:lnTo>
                  <a:pt x="192" y="6"/>
                </a:lnTo>
                <a:lnTo>
                  <a:pt x="201" y="4"/>
                </a:lnTo>
                <a:lnTo>
                  <a:pt x="220" y="2"/>
                </a:lnTo>
                <a:lnTo>
                  <a:pt x="243" y="1"/>
                </a:lnTo>
                <a:lnTo>
                  <a:pt x="247" y="1"/>
                </a:lnTo>
                <a:lnTo>
                  <a:pt x="253" y="0"/>
                </a:lnTo>
                <a:lnTo>
                  <a:pt x="253" y="53"/>
                </a:lnTo>
                <a:lnTo>
                  <a:pt x="243" y="52"/>
                </a:lnTo>
                <a:lnTo>
                  <a:pt x="233" y="53"/>
                </a:lnTo>
                <a:lnTo>
                  <a:pt x="224" y="54"/>
                </a:lnTo>
                <a:lnTo>
                  <a:pt x="217" y="55"/>
                </a:lnTo>
                <a:lnTo>
                  <a:pt x="211" y="58"/>
                </a:lnTo>
                <a:lnTo>
                  <a:pt x="207" y="61"/>
                </a:lnTo>
                <a:lnTo>
                  <a:pt x="202" y="64"/>
                </a:lnTo>
                <a:lnTo>
                  <a:pt x="199" y="69"/>
                </a:lnTo>
                <a:lnTo>
                  <a:pt x="195" y="74"/>
                </a:lnTo>
                <a:lnTo>
                  <a:pt x="192" y="80"/>
                </a:lnTo>
                <a:lnTo>
                  <a:pt x="188" y="91"/>
                </a:lnTo>
                <a:lnTo>
                  <a:pt x="183" y="103"/>
                </a:lnTo>
                <a:lnTo>
                  <a:pt x="176" y="119"/>
                </a:lnTo>
                <a:lnTo>
                  <a:pt x="170" y="136"/>
                </a:lnTo>
                <a:lnTo>
                  <a:pt x="163" y="149"/>
                </a:lnTo>
                <a:lnTo>
                  <a:pt x="158" y="155"/>
                </a:lnTo>
                <a:lnTo>
                  <a:pt x="152" y="161"/>
                </a:lnTo>
                <a:lnTo>
                  <a:pt x="145" y="166"/>
                </a:lnTo>
                <a:lnTo>
                  <a:pt x="137" y="172"/>
                </a:lnTo>
                <a:lnTo>
                  <a:pt x="148" y="176"/>
                </a:lnTo>
                <a:lnTo>
                  <a:pt x="158" y="182"/>
                </a:lnTo>
                <a:lnTo>
                  <a:pt x="167" y="190"/>
                </a:lnTo>
                <a:lnTo>
                  <a:pt x="175" y="199"/>
                </a:lnTo>
                <a:lnTo>
                  <a:pt x="184" y="210"/>
                </a:lnTo>
                <a:lnTo>
                  <a:pt x="192" y="223"/>
                </a:lnTo>
                <a:lnTo>
                  <a:pt x="200" y="239"/>
                </a:lnTo>
                <a:lnTo>
                  <a:pt x="209" y="256"/>
                </a:lnTo>
                <a:lnTo>
                  <a:pt x="257" y="352"/>
                </a:lnTo>
                <a:lnTo>
                  <a:pt x="173" y="352"/>
                </a:lnTo>
                <a:lnTo>
                  <a:pt x="132" y="262"/>
                </a:lnTo>
                <a:lnTo>
                  <a:pt x="130" y="259"/>
                </a:lnTo>
                <a:lnTo>
                  <a:pt x="127" y="254"/>
                </a:lnTo>
                <a:lnTo>
                  <a:pt x="125" y="249"/>
                </a:lnTo>
                <a:lnTo>
                  <a:pt x="119" y="238"/>
                </a:lnTo>
                <a:lnTo>
                  <a:pt x="112" y="226"/>
                </a:lnTo>
                <a:lnTo>
                  <a:pt x="107" y="217"/>
                </a:lnTo>
                <a:lnTo>
                  <a:pt x="101" y="210"/>
                </a:lnTo>
                <a:lnTo>
                  <a:pt x="97" y="206"/>
                </a:lnTo>
                <a:lnTo>
                  <a:pt x="92" y="203"/>
                </a:lnTo>
                <a:lnTo>
                  <a:pt x="86" y="201"/>
                </a:lnTo>
                <a:lnTo>
                  <a:pt x="78" y="200"/>
                </a:lnTo>
                <a:lnTo>
                  <a:pt x="70" y="199"/>
                </a:lnTo>
                <a:lnTo>
                  <a:pt x="70" y="352"/>
                </a:lnTo>
                <a:lnTo>
                  <a:pt x="0" y="352"/>
                </a:lnTo>
                <a:lnTo>
                  <a:pt x="0" y="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7"/>
          <p:cNvSpPr>
            <a:spLocks noEditPoints="1"/>
          </p:cNvSpPr>
          <p:nvPr/>
        </p:nvSpPr>
        <p:spPr bwMode="auto">
          <a:xfrm>
            <a:off x="4161631" y="4891881"/>
            <a:ext cx="134938" cy="142875"/>
          </a:xfrm>
          <a:custGeom>
            <a:avLst/>
            <a:gdLst/>
            <a:ahLst/>
            <a:cxnLst>
              <a:cxn ang="0">
                <a:pos x="1" y="157"/>
              </a:cxn>
              <a:cxn ang="0">
                <a:pos x="6" y="122"/>
              </a:cxn>
              <a:cxn ang="0">
                <a:pos x="16" y="93"/>
              </a:cxn>
              <a:cxn ang="0">
                <a:pos x="39" y="56"/>
              </a:cxn>
              <a:cxn ang="0">
                <a:pos x="70" y="26"/>
              </a:cxn>
              <a:cxn ang="0">
                <a:pos x="111" y="8"/>
              </a:cxn>
              <a:cxn ang="0">
                <a:pos x="169" y="0"/>
              </a:cxn>
              <a:cxn ang="0">
                <a:pos x="222" y="7"/>
              </a:cxn>
              <a:cxn ang="0">
                <a:pos x="267" y="26"/>
              </a:cxn>
              <a:cxn ang="0">
                <a:pos x="304" y="60"/>
              </a:cxn>
              <a:cxn ang="0">
                <a:pos x="327" y="105"/>
              </a:cxn>
              <a:cxn ang="0">
                <a:pos x="339" y="160"/>
              </a:cxn>
              <a:cxn ang="0">
                <a:pos x="337" y="220"/>
              </a:cxn>
              <a:cxn ang="0">
                <a:pos x="321" y="272"/>
              </a:cxn>
              <a:cxn ang="0">
                <a:pos x="293" y="313"/>
              </a:cxn>
              <a:cxn ang="0">
                <a:pos x="254" y="342"/>
              </a:cxn>
              <a:cxn ang="0">
                <a:pos x="207" y="358"/>
              </a:cxn>
              <a:cxn ang="0">
                <a:pos x="151" y="360"/>
              </a:cxn>
              <a:cxn ang="0">
                <a:pos x="100" y="349"/>
              </a:cxn>
              <a:cxn ang="0">
                <a:pos x="58" y="324"/>
              </a:cxn>
              <a:cxn ang="0">
                <a:pos x="27" y="287"/>
              </a:cxn>
              <a:cxn ang="0">
                <a:pos x="7" y="240"/>
              </a:cxn>
              <a:cxn ang="0">
                <a:pos x="0" y="182"/>
              </a:cxn>
              <a:cxn ang="0">
                <a:pos x="74" y="208"/>
              </a:cxn>
              <a:cxn ang="0">
                <a:pos x="84" y="243"/>
              </a:cxn>
              <a:cxn ang="0">
                <a:pos x="100" y="270"/>
              </a:cxn>
              <a:cxn ang="0">
                <a:pos x="123" y="288"/>
              </a:cxn>
              <a:cxn ang="0">
                <a:pos x="150" y="299"/>
              </a:cxn>
              <a:cxn ang="0">
                <a:pos x="181" y="300"/>
              </a:cxn>
              <a:cxn ang="0">
                <a:pos x="208" y="293"/>
              </a:cxn>
              <a:cxn ang="0">
                <a:pos x="233" y="277"/>
              </a:cxn>
              <a:cxn ang="0">
                <a:pos x="251" y="253"/>
              </a:cxn>
              <a:cxn ang="0">
                <a:pos x="262" y="220"/>
              </a:cxn>
              <a:cxn ang="0">
                <a:pos x="266" y="179"/>
              </a:cxn>
              <a:cxn ang="0">
                <a:pos x="262" y="139"/>
              </a:cxn>
              <a:cxn ang="0">
                <a:pos x="251" y="106"/>
              </a:cxn>
              <a:cxn ang="0">
                <a:pos x="233" y="82"/>
              </a:cxn>
              <a:cxn ang="0">
                <a:pos x="209" y="67"/>
              </a:cxn>
              <a:cxn ang="0">
                <a:pos x="181" y="60"/>
              </a:cxn>
              <a:cxn ang="0">
                <a:pos x="149" y="62"/>
              </a:cxn>
              <a:cxn ang="0">
                <a:pos x="122" y="71"/>
              </a:cxn>
              <a:cxn ang="0">
                <a:pos x="100" y="90"/>
              </a:cxn>
              <a:cxn ang="0">
                <a:pos x="84" y="116"/>
              </a:cxn>
              <a:cxn ang="0">
                <a:pos x="74" y="152"/>
              </a:cxn>
            </a:cxnLst>
            <a:rect l="0" t="0" r="r" b="b"/>
            <a:pathLst>
              <a:path w="340" h="361">
                <a:moveTo>
                  <a:pt x="0" y="182"/>
                </a:moveTo>
                <a:lnTo>
                  <a:pt x="0" y="169"/>
                </a:lnTo>
                <a:lnTo>
                  <a:pt x="1" y="157"/>
                </a:lnTo>
                <a:lnTo>
                  <a:pt x="2" y="145"/>
                </a:lnTo>
                <a:lnTo>
                  <a:pt x="4" y="133"/>
                </a:lnTo>
                <a:lnTo>
                  <a:pt x="6" y="122"/>
                </a:lnTo>
                <a:lnTo>
                  <a:pt x="9" y="112"/>
                </a:lnTo>
                <a:lnTo>
                  <a:pt x="12" y="102"/>
                </a:lnTo>
                <a:lnTo>
                  <a:pt x="16" y="93"/>
                </a:lnTo>
                <a:lnTo>
                  <a:pt x="22" y="79"/>
                </a:lnTo>
                <a:lnTo>
                  <a:pt x="31" y="67"/>
                </a:lnTo>
                <a:lnTo>
                  <a:pt x="39" y="56"/>
                </a:lnTo>
                <a:lnTo>
                  <a:pt x="49" y="45"/>
                </a:lnTo>
                <a:lnTo>
                  <a:pt x="59" y="36"/>
                </a:lnTo>
                <a:lnTo>
                  <a:pt x="70" y="26"/>
                </a:lnTo>
                <a:lnTo>
                  <a:pt x="82" y="19"/>
                </a:lnTo>
                <a:lnTo>
                  <a:pt x="94" y="13"/>
                </a:lnTo>
                <a:lnTo>
                  <a:pt x="111" y="8"/>
                </a:lnTo>
                <a:lnTo>
                  <a:pt x="129" y="3"/>
                </a:lnTo>
                <a:lnTo>
                  <a:pt x="149" y="1"/>
                </a:lnTo>
                <a:lnTo>
                  <a:pt x="169" y="0"/>
                </a:lnTo>
                <a:lnTo>
                  <a:pt x="188" y="1"/>
                </a:lnTo>
                <a:lnTo>
                  <a:pt x="206" y="3"/>
                </a:lnTo>
                <a:lnTo>
                  <a:pt x="222" y="7"/>
                </a:lnTo>
                <a:lnTo>
                  <a:pt x="239" y="12"/>
                </a:lnTo>
                <a:lnTo>
                  <a:pt x="254" y="18"/>
                </a:lnTo>
                <a:lnTo>
                  <a:pt x="267" y="26"/>
                </a:lnTo>
                <a:lnTo>
                  <a:pt x="281" y="37"/>
                </a:lnTo>
                <a:lnTo>
                  <a:pt x="293" y="48"/>
                </a:lnTo>
                <a:lnTo>
                  <a:pt x="304" y="60"/>
                </a:lnTo>
                <a:lnTo>
                  <a:pt x="313" y="74"/>
                </a:lnTo>
                <a:lnTo>
                  <a:pt x="321" y="89"/>
                </a:lnTo>
                <a:lnTo>
                  <a:pt x="327" y="105"/>
                </a:lnTo>
                <a:lnTo>
                  <a:pt x="333" y="122"/>
                </a:lnTo>
                <a:lnTo>
                  <a:pt x="337" y="141"/>
                </a:lnTo>
                <a:lnTo>
                  <a:pt x="339" y="160"/>
                </a:lnTo>
                <a:lnTo>
                  <a:pt x="340" y="180"/>
                </a:lnTo>
                <a:lnTo>
                  <a:pt x="339" y="201"/>
                </a:lnTo>
                <a:lnTo>
                  <a:pt x="337" y="220"/>
                </a:lnTo>
                <a:lnTo>
                  <a:pt x="333" y="239"/>
                </a:lnTo>
                <a:lnTo>
                  <a:pt x="327" y="256"/>
                </a:lnTo>
                <a:lnTo>
                  <a:pt x="321" y="272"/>
                </a:lnTo>
                <a:lnTo>
                  <a:pt x="313" y="286"/>
                </a:lnTo>
                <a:lnTo>
                  <a:pt x="304" y="301"/>
                </a:lnTo>
                <a:lnTo>
                  <a:pt x="293" y="313"/>
                </a:lnTo>
                <a:lnTo>
                  <a:pt x="282" y="324"/>
                </a:lnTo>
                <a:lnTo>
                  <a:pt x="268" y="333"/>
                </a:lnTo>
                <a:lnTo>
                  <a:pt x="254" y="342"/>
                </a:lnTo>
                <a:lnTo>
                  <a:pt x="240" y="349"/>
                </a:lnTo>
                <a:lnTo>
                  <a:pt x="223" y="354"/>
                </a:lnTo>
                <a:lnTo>
                  <a:pt x="207" y="358"/>
                </a:lnTo>
                <a:lnTo>
                  <a:pt x="189" y="360"/>
                </a:lnTo>
                <a:lnTo>
                  <a:pt x="170" y="361"/>
                </a:lnTo>
                <a:lnTo>
                  <a:pt x="151" y="360"/>
                </a:lnTo>
                <a:lnTo>
                  <a:pt x="134" y="358"/>
                </a:lnTo>
                <a:lnTo>
                  <a:pt x="116" y="354"/>
                </a:lnTo>
                <a:lnTo>
                  <a:pt x="100" y="349"/>
                </a:lnTo>
                <a:lnTo>
                  <a:pt x="86" y="343"/>
                </a:lnTo>
                <a:lnTo>
                  <a:pt x="71" y="334"/>
                </a:lnTo>
                <a:lnTo>
                  <a:pt x="58" y="324"/>
                </a:lnTo>
                <a:lnTo>
                  <a:pt x="46" y="313"/>
                </a:lnTo>
                <a:lnTo>
                  <a:pt x="36" y="301"/>
                </a:lnTo>
                <a:lnTo>
                  <a:pt x="27" y="287"/>
                </a:lnTo>
                <a:lnTo>
                  <a:pt x="18" y="272"/>
                </a:lnTo>
                <a:lnTo>
                  <a:pt x="11" y="257"/>
                </a:lnTo>
                <a:lnTo>
                  <a:pt x="7" y="240"/>
                </a:lnTo>
                <a:lnTo>
                  <a:pt x="3" y="222"/>
                </a:lnTo>
                <a:lnTo>
                  <a:pt x="1" y="203"/>
                </a:lnTo>
                <a:lnTo>
                  <a:pt x="0" y="182"/>
                </a:lnTo>
                <a:close/>
                <a:moveTo>
                  <a:pt x="72" y="180"/>
                </a:moveTo>
                <a:lnTo>
                  <a:pt x="73" y="195"/>
                </a:lnTo>
                <a:lnTo>
                  <a:pt x="74" y="208"/>
                </a:lnTo>
                <a:lnTo>
                  <a:pt x="77" y="220"/>
                </a:lnTo>
                <a:lnTo>
                  <a:pt x="80" y="232"/>
                </a:lnTo>
                <a:lnTo>
                  <a:pt x="84" y="243"/>
                </a:lnTo>
                <a:lnTo>
                  <a:pt x="89" y="253"/>
                </a:lnTo>
                <a:lnTo>
                  <a:pt x="94" y="262"/>
                </a:lnTo>
                <a:lnTo>
                  <a:pt x="100" y="270"/>
                </a:lnTo>
                <a:lnTo>
                  <a:pt x="107" y="277"/>
                </a:lnTo>
                <a:lnTo>
                  <a:pt x="115" y="283"/>
                </a:lnTo>
                <a:lnTo>
                  <a:pt x="123" y="288"/>
                </a:lnTo>
                <a:lnTo>
                  <a:pt x="132" y="293"/>
                </a:lnTo>
                <a:lnTo>
                  <a:pt x="141" y="297"/>
                </a:lnTo>
                <a:lnTo>
                  <a:pt x="150" y="299"/>
                </a:lnTo>
                <a:lnTo>
                  <a:pt x="159" y="300"/>
                </a:lnTo>
                <a:lnTo>
                  <a:pt x="170" y="301"/>
                </a:lnTo>
                <a:lnTo>
                  <a:pt x="181" y="300"/>
                </a:lnTo>
                <a:lnTo>
                  <a:pt x="190" y="299"/>
                </a:lnTo>
                <a:lnTo>
                  <a:pt x="199" y="297"/>
                </a:lnTo>
                <a:lnTo>
                  <a:pt x="208" y="293"/>
                </a:lnTo>
                <a:lnTo>
                  <a:pt x="216" y="288"/>
                </a:lnTo>
                <a:lnTo>
                  <a:pt x="224" y="283"/>
                </a:lnTo>
                <a:lnTo>
                  <a:pt x="233" y="277"/>
                </a:lnTo>
                <a:lnTo>
                  <a:pt x="239" y="270"/>
                </a:lnTo>
                <a:lnTo>
                  <a:pt x="246" y="262"/>
                </a:lnTo>
                <a:lnTo>
                  <a:pt x="251" y="253"/>
                </a:lnTo>
                <a:lnTo>
                  <a:pt x="256" y="243"/>
                </a:lnTo>
                <a:lnTo>
                  <a:pt x="259" y="232"/>
                </a:lnTo>
                <a:lnTo>
                  <a:pt x="262" y="220"/>
                </a:lnTo>
                <a:lnTo>
                  <a:pt x="264" y="208"/>
                </a:lnTo>
                <a:lnTo>
                  <a:pt x="266" y="194"/>
                </a:lnTo>
                <a:lnTo>
                  <a:pt x="266" y="179"/>
                </a:lnTo>
                <a:lnTo>
                  <a:pt x="266" y="164"/>
                </a:lnTo>
                <a:lnTo>
                  <a:pt x="264" y="151"/>
                </a:lnTo>
                <a:lnTo>
                  <a:pt x="262" y="139"/>
                </a:lnTo>
                <a:lnTo>
                  <a:pt x="260" y="126"/>
                </a:lnTo>
                <a:lnTo>
                  <a:pt x="256" y="116"/>
                </a:lnTo>
                <a:lnTo>
                  <a:pt x="251" y="106"/>
                </a:lnTo>
                <a:lnTo>
                  <a:pt x="246" y="98"/>
                </a:lnTo>
                <a:lnTo>
                  <a:pt x="240" y="90"/>
                </a:lnTo>
                <a:lnTo>
                  <a:pt x="233" y="82"/>
                </a:lnTo>
                <a:lnTo>
                  <a:pt x="225" y="76"/>
                </a:lnTo>
                <a:lnTo>
                  <a:pt x="217" y="71"/>
                </a:lnTo>
                <a:lnTo>
                  <a:pt x="209" y="67"/>
                </a:lnTo>
                <a:lnTo>
                  <a:pt x="200" y="64"/>
                </a:lnTo>
                <a:lnTo>
                  <a:pt x="191" y="62"/>
                </a:lnTo>
                <a:lnTo>
                  <a:pt x="181" y="60"/>
                </a:lnTo>
                <a:lnTo>
                  <a:pt x="170" y="60"/>
                </a:lnTo>
                <a:lnTo>
                  <a:pt x="159" y="60"/>
                </a:lnTo>
                <a:lnTo>
                  <a:pt x="149" y="62"/>
                </a:lnTo>
                <a:lnTo>
                  <a:pt x="140" y="64"/>
                </a:lnTo>
                <a:lnTo>
                  <a:pt x="131" y="67"/>
                </a:lnTo>
                <a:lnTo>
                  <a:pt x="122" y="71"/>
                </a:lnTo>
                <a:lnTo>
                  <a:pt x="114" y="76"/>
                </a:lnTo>
                <a:lnTo>
                  <a:pt x="106" y="82"/>
                </a:lnTo>
                <a:lnTo>
                  <a:pt x="100" y="90"/>
                </a:lnTo>
                <a:lnTo>
                  <a:pt x="93" y="98"/>
                </a:lnTo>
                <a:lnTo>
                  <a:pt x="88" y="107"/>
                </a:lnTo>
                <a:lnTo>
                  <a:pt x="84" y="116"/>
                </a:lnTo>
                <a:lnTo>
                  <a:pt x="80" y="127"/>
                </a:lnTo>
                <a:lnTo>
                  <a:pt x="77" y="140"/>
                </a:lnTo>
                <a:lnTo>
                  <a:pt x="74" y="152"/>
                </a:lnTo>
                <a:lnTo>
                  <a:pt x="73" y="165"/>
                </a:lnTo>
                <a:lnTo>
                  <a:pt x="72" y="18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8"/>
          <p:cNvSpPr>
            <a:spLocks/>
          </p:cNvSpPr>
          <p:nvPr/>
        </p:nvSpPr>
        <p:spPr bwMode="auto">
          <a:xfrm>
            <a:off x="4328319" y="4893468"/>
            <a:ext cx="133350" cy="139700"/>
          </a:xfrm>
          <a:custGeom>
            <a:avLst/>
            <a:gdLst/>
            <a:ahLst/>
            <a:cxnLst>
              <a:cxn ang="0">
                <a:pos x="0" y="349"/>
              </a:cxn>
              <a:cxn ang="0">
                <a:pos x="0" y="0"/>
              </a:cxn>
              <a:cxn ang="0">
                <a:pos x="106" y="0"/>
              </a:cxn>
              <a:cxn ang="0">
                <a:pos x="170" y="238"/>
              </a:cxn>
              <a:cxn ang="0">
                <a:pos x="232" y="0"/>
              </a:cxn>
              <a:cxn ang="0">
                <a:pos x="338" y="0"/>
              </a:cxn>
              <a:cxn ang="0">
                <a:pos x="338" y="349"/>
              </a:cxn>
              <a:cxn ang="0">
                <a:pos x="273" y="349"/>
              </a:cxn>
              <a:cxn ang="0">
                <a:pos x="273" y="74"/>
              </a:cxn>
              <a:cxn ang="0">
                <a:pos x="203" y="349"/>
              </a:cxn>
              <a:cxn ang="0">
                <a:pos x="135" y="349"/>
              </a:cxn>
              <a:cxn ang="0">
                <a:pos x="66" y="74"/>
              </a:cxn>
              <a:cxn ang="0">
                <a:pos x="66" y="349"/>
              </a:cxn>
              <a:cxn ang="0">
                <a:pos x="0" y="349"/>
              </a:cxn>
            </a:cxnLst>
            <a:rect l="0" t="0" r="r" b="b"/>
            <a:pathLst>
              <a:path w="338" h="349">
                <a:moveTo>
                  <a:pt x="0" y="349"/>
                </a:moveTo>
                <a:lnTo>
                  <a:pt x="0" y="0"/>
                </a:lnTo>
                <a:lnTo>
                  <a:pt x="106" y="0"/>
                </a:lnTo>
                <a:lnTo>
                  <a:pt x="170" y="238"/>
                </a:lnTo>
                <a:lnTo>
                  <a:pt x="232" y="0"/>
                </a:lnTo>
                <a:lnTo>
                  <a:pt x="338" y="0"/>
                </a:lnTo>
                <a:lnTo>
                  <a:pt x="338" y="349"/>
                </a:lnTo>
                <a:lnTo>
                  <a:pt x="273" y="349"/>
                </a:lnTo>
                <a:lnTo>
                  <a:pt x="273" y="74"/>
                </a:lnTo>
                <a:lnTo>
                  <a:pt x="203" y="349"/>
                </a:lnTo>
                <a:lnTo>
                  <a:pt x="135" y="349"/>
                </a:lnTo>
                <a:lnTo>
                  <a:pt x="66" y="74"/>
                </a:lnTo>
                <a:lnTo>
                  <a:pt x="66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9"/>
          <p:cNvSpPr>
            <a:spLocks/>
          </p:cNvSpPr>
          <p:nvPr/>
        </p:nvSpPr>
        <p:spPr bwMode="auto">
          <a:xfrm>
            <a:off x="4499769" y="4893468"/>
            <a:ext cx="134937" cy="139700"/>
          </a:xfrm>
          <a:custGeom>
            <a:avLst/>
            <a:gdLst/>
            <a:ahLst/>
            <a:cxnLst>
              <a:cxn ang="0">
                <a:pos x="0" y="349"/>
              </a:cxn>
              <a:cxn ang="0">
                <a:pos x="0" y="0"/>
              </a:cxn>
              <a:cxn ang="0">
                <a:pos x="106" y="0"/>
              </a:cxn>
              <a:cxn ang="0">
                <a:pos x="169" y="238"/>
              </a:cxn>
              <a:cxn ang="0">
                <a:pos x="231" y="0"/>
              </a:cxn>
              <a:cxn ang="0">
                <a:pos x="337" y="0"/>
              </a:cxn>
              <a:cxn ang="0">
                <a:pos x="337" y="349"/>
              </a:cxn>
              <a:cxn ang="0">
                <a:pos x="272" y="349"/>
              </a:cxn>
              <a:cxn ang="0">
                <a:pos x="272" y="74"/>
              </a:cxn>
              <a:cxn ang="0">
                <a:pos x="203" y="349"/>
              </a:cxn>
              <a:cxn ang="0">
                <a:pos x="134" y="349"/>
              </a:cxn>
              <a:cxn ang="0">
                <a:pos x="66" y="74"/>
              </a:cxn>
              <a:cxn ang="0">
                <a:pos x="66" y="349"/>
              </a:cxn>
              <a:cxn ang="0">
                <a:pos x="0" y="349"/>
              </a:cxn>
            </a:cxnLst>
            <a:rect l="0" t="0" r="r" b="b"/>
            <a:pathLst>
              <a:path w="337" h="349">
                <a:moveTo>
                  <a:pt x="0" y="349"/>
                </a:moveTo>
                <a:lnTo>
                  <a:pt x="0" y="0"/>
                </a:lnTo>
                <a:lnTo>
                  <a:pt x="106" y="0"/>
                </a:lnTo>
                <a:lnTo>
                  <a:pt x="169" y="238"/>
                </a:lnTo>
                <a:lnTo>
                  <a:pt x="231" y="0"/>
                </a:lnTo>
                <a:lnTo>
                  <a:pt x="337" y="0"/>
                </a:lnTo>
                <a:lnTo>
                  <a:pt x="337" y="349"/>
                </a:lnTo>
                <a:lnTo>
                  <a:pt x="272" y="349"/>
                </a:lnTo>
                <a:lnTo>
                  <a:pt x="272" y="74"/>
                </a:lnTo>
                <a:lnTo>
                  <a:pt x="203" y="349"/>
                </a:lnTo>
                <a:lnTo>
                  <a:pt x="134" y="349"/>
                </a:lnTo>
                <a:lnTo>
                  <a:pt x="66" y="74"/>
                </a:lnTo>
                <a:lnTo>
                  <a:pt x="66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4658519" y="4893468"/>
            <a:ext cx="120650" cy="141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8" y="0"/>
              </a:cxn>
              <a:cxn ang="0">
                <a:pos x="160" y="180"/>
              </a:cxn>
              <a:cxn ang="0">
                <a:pos x="229" y="0"/>
              </a:cxn>
              <a:cxn ang="0">
                <a:pos x="303" y="0"/>
              </a:cxn>
              <a:cxn ang="0">
                <a:pos x="185" y="265"/>
              </a:cxn>
              <a:cxn ang="0">
                <a:pos x="175" y="286"/>
              </a:cxn>
              <a:cxn ang="0">
                <a:pos x="166" y="303"/>
              </a:cxn>
              <a:cxn ang="0">
                <a:pos x="156" y="318"/>
              </a:cxn>
              <a:cxn ang="0">
                <a:pos x="145" y="330"/>
              </a:cxn>
              <a:cxn ang="0">
                <a:pos x="140" y="336"/>
              </a:cxn>
              <a:cxn ang="0">
                <a:pos x="135" y="341"/>
              </a:cxn>
              <a:cxn ang="0">
                <a:pos x="129" y="345"/>
              </a:cxn>
              <a:cxn ang="0">
                <a:pos x="123" y="348"/>
              </a:cxn>
              <a:cxn ang="0">
                <a:pos x="116" y="350"/>
              </a:cxn>
              <a:cxn ang="0">
                <a:pos x="109" y="352"/>
              </a:cxn>
              <a:cxn ang="0">
                <a:pos x="102" y="353"/>
              </a:cxn>
              <a:cxn ang="0">
                <a:pos x="94" y="353"/>
              </a:cxn>
              <a:cxn ang="0">
                <a:pos x="79" y="353"/>
              </a:cxn>
              <a:cxn ang="0">
                <a:pos x="66" y="352"/>
              </a:cxn>
              <a:cxn ang="0">
                <a:pos x="55" y="351"/>
              </a:cxn>
              <a:cxn ang="0">
                <a:pos x="46" y="349"/>
              </a:cxn>
              <a:cxn ang="0">
                <a:pos x="46" y="297"/>
              </a:cxn>
              <a:cxn ang="0">
                <a:pos x="60" y="298"/>
              </a:cxn>
              <a:cxn ang="0">
                <a:pos x="72" y="298"/>
              </a:cxn>
              <a:cxn ang="0">
                <a:pos x="83" y="297"/>
              </a:cxn>
              <a:cxn ang="0">
                <a:pos x="93" y="296"/>
              </a:cxn>
              <a:cxn ang="0">
                <a:pos x="102" y="293"/>
              </a:cxn>
              <a:cxn ang="0">
                <a:pos x="108" y="289"/>
              </a:cxn>
              <a:cxn ang="0">
                <a:pos x="113" y="282"/>
              </a:cxn>
              <a:cxn ang="0">
                <a:pos x="118" y="274"/>
              </a:cxn>
              <a:cxn ang="0">
                <a:pos x="123" y="264"/>
              </a:cxn>
              <a:cxn ang="0">
                <a:pos x="128" y="250"/>
              </a:cxn>
              <a:cxn ang="0">
                <a:pos x="0" y="0"/>
              </a:cxn>
            </a:cxnLst>
            <a:rect l="0" t="0" r="r" b="b"/>
            <a:pathLst>
              <a:path w="303" h="353">
                <a:moveTo>
                  <a:pt x="0" y="0"/>
                </a:moveTo>
                <a:lnTo>
                  <a:pt x="78" y="0"/>
                </a:lnTo>
                <a:lnTo>
                  <a:pt x="160" y="180"/>
                </a:lnTo>
                <a:lnTo>
                  <a:pt x="229" y="0"/>
                </a:lnTo>
                <a:lnTo>
                  <a:pt x="303" y="0"/>
                </a:lnTo>
                <a:lnTo>
                  <a:pt x="185" y="265"/>
                </a:lnTo>
                <a:lnTo>
                  <a:pt x="175" y="286"/>
                </a:lnTo>
                <a:lnTo>
                  <a:pt x="166" y="303"/>
                </a:lnTo>
                <a:lnTo>
                  <a:pt x="156" y="318"/>
                </a:lnTo>
                <a:lnTo>
                  <a:pt x="145" y="330"/>
                </a:lnTo>
                <a:lnTo>
                  <a:pt x="140" y="336"/>
                </a:lnTo>
                <a:lnTo>
                  <a:pt x="135" y="341"/>
                </a:lnTo>
                <a:lnTo>
                  <a:pt x="129" y="345"/>
                </a:lnTo>
                <a:lnTo>
                  <a:pt x="123" y="348"/>
                </a:lnTo>
                <a:lnTo>
                  <a:pt x="116" y="350"/>
                </a:lnTo>
                <a:lnTo>
                  <a:pt x="109" y="352"/>
                </a:lnTo>
                <a:lnTo>
                  <a:pt x="102" y="353"/>
                </a:lnTo>
                <a:lnTo>
                  <a:pt x="94" y="353"/>
                </a:lnTo>
                <a:lnTo>
                  <a:pt x="79" y="353"/>
                </a:lnTo>
                <a:lnTo>
                  <a:pt x="66" y="352"/>
                </a:lnTo>
                <a:lnTo>
                  <a:pt x="55" y="351"/>
                </a:lnTo>
                <a:lnTo>
                  <a:pt x="46" y="349"/>
                </a:lnTo>
                <a:lnTo>
                  <a:pt x="46" y="297"/>
                </a:lnTo>
                <a:lnTo>
                  <a:pt x="60" y="298"/>
                </a:lnTo>
                <a:lnTo>
                  <a:pt x="72" y="298"/>
                </a:lnTo>
                <a:lnTo>
                  <a:pt x="83" y="297"/>
                </a:lnTo>
                <a:lnTo>
                  <a:pt x="93" y="296"/>
                </a:lnTo>
                <a:lnTo>
                  <a:pt x="102" y="293"/>
                </a:lnTo>
                <a:lnTo>
                  <a:pt x="108" y="289"/>
                </a:lnTo>
                <a:lnTo>
                  <a:pt x="113" y="282"/>
                </a:lnTo>
                <a:lnTo>
                  <a:pt x="118" y="274"/>
                </a:lnTo>
                <a:lnTo>
                  <a:pt x="123" y="264"/>
                </a:lnTo>
                <a:lnTo>
                  <a:pt x="128" y="25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31"/>
          <p:cNvSpPr>
            <a:spLocks/>
          </p:cNvSpPr>
          <p:nvPr/>
        </p:nvSpPr>
        <p:spPr bwMode="auto">
          <a:xfrm>
            <a:off x="4793456" y="4893468"/>
            <a:ext cx="111125" cy="139700"/>
          </a:xfrm>
          <a:custGeom>
            <a:avLst/>
            <a:gdLst/>
            <a:ahLst/>
            <a:cxnLst>
              <a:cxn ang="0">
                <a:pos x="104" y="349"/>
              </a:cxn>
              <a:cxn ang="0">
                <a:pos x="104" y="59"/>
              </a:cxn>
              <a:cxn ang="0">
                <a:pos x="0" y="59"/>
              </a:cxn>
              <a:cxn ang="0">
                <a:pos x="0" y="0"/>
              </a:cxn>
              <a:cxn ang="0">
                <a:pos x="279" y="0"/>
              </a:cxn>
              <a:cxn ang="0">
                <a:pos x="279" y="59"/>
              </a:cxn>
              <a:cxn ang="0">
                <a:pos x="175" y="59"/>
              </a:cxn>
              <a:cxn ang="0">
                <a:pos x="175" y="349"/>
              </a:cxn>
              <a:cxn ang="0">
                <a:pos x="104" y="349"/>
              </a:cxn>
            </a:cxnLst>
            <a:rect l="0" t="0" r="r" b="b"/>
            <a:pathLst>
              <a:path w="279" h="349">
                <a:moveTo>
                  <a:pt x="104" y="349"/>
                </a:moveTo>
                <a:lnTo>
                  <a:pt x="104" y="59"/>
                </a:lnTo>
                <a:lnTo>
                  <a:pt x="0" y="59"/>
                </a:lnTo>
                <a:lnTo>
                  <a:pt x="0" y="0"/>
                </a:lnTo>
                <a:lnTo>
                  <a:pt x="279" y="0"/>
                </a:lnTo>
                <a:lnTo>
                  <a:pt x="279" y="59"/>
                </a:lnTo>
                <a:lnTo>
                  <a:pt x="175" y="59"/>
                </a:lnTo>
                <a:lnTo>
                  <a:pt x="175" y="349"/>
                </a:lnTo>
                <a:lnTo>
                  <a:pt x="104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2"/>
          <p:cNvSpPr>
            <a:spLocks noEditPoints="1"/>
          </p:cNvSpPr>
          <p:nvPr/>
        </p:nvSpPr>
        <p:spPr bwMode="auto">
          <a:xfrm>
            <a:off x="4906169" y="4893468"/>
            <a:ext cx="139700" cy="139700"/>
          </a:xfrm>
          <a:custGeom>
            <a:avLst/>
            <a:gdLst/>
            <a:ahLst/>
            <a:cxnLst>
              <a:cxn ang="0">
                <a:pos x="351" y="349"/>
              </a:cxn>
              <a:cxn ang="0">
                <a:pos x="273" y="349"/>
              </a:cxn>
              <a:cxn ang="0">
                <a:pos x="243" y="269"/>
              </a:cxn>
              <a:cxn ang="0">
                <a:pos x="103" y="269"/>
              </a:cxn>
              <a:cxn ang="0">
                <a:pos x="74" y="349"/>
              </a:cxn>
              <a:cxn ang="0">
                <a:pos x="0" y="349"/>
              </a:cxn>
              <a:cxn ang="0">
                <a:pos x="136" y="0"/>
              </a:cxn>
              <a:cxn ang="0">
                <a:pos x="210" y="0"/>
              </a:cxn>
              <a:cxn ang="0">
                <a:pos x="351" y="349"/>
              </a:cxn>
              <a:cxn ang="0">
                <a:pos x="220" y="211"/>
              </a:cxn>
              <a:cxn ang="0">
                <a:pos x="172" y="82"/>
              </a:cxn>
              <a:cxn ang="0">
                <a:pos x="125" y="211"/>
              </a:cxn>
              <a:cxn ang="0">
                <a:pos x="220" y="211"/>
              </a:cxn>
            </a:cxnLst>
            <a:rect l="0" t="0" r="r" b="b"/>
            <a:pathLst>
              <a:path w="351" h="349">
                <a:moveTo>
                  <a:pt x="351" y="349"/>
                </a:moveTo>
                <a:lnTo>
                  <a:pt x="273" y="349"/>
                </a:lnTo>
                <a:lnTo>
                  <a:pt x="243" y="269"/>
                </a:lnTo>
                <a:lnTo>
                  <a:pt x="103" y="269"/>
                </a:lnTo>
                <a:lnTo>
                  <a:pt x="74" y="349"/>
                </a:lnTo>
                <a:lnTo>
                  <a:pt x="0" y="349"/>
                </a:lnTo>
                <a:lnTo>
                  <a:pt x="136" y="0"/>
                </a:lnTo>
                <a:lnTo>
                  <a:pt x="210" y="0"/>
                </a:lnTo>
                <a:lnTo>
                  <a:pt x="351" y="349"/>
                </a:lnTo>
                <a:close/>
                <a:moveTo>
                  <a:pt x="220" y="211"/>
                </a:moveTo>
                <a:lnTo>
                  <a:pt x="172" y="82"/>
                </a:lnTo>
                <a:lnTo>
                  <a:pt x="125" y="211"/>
                </a:lnTo>
                <a:lnTo>
                  <a:pt x="220" y="2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3"/>
          <p:cNvSpPr>
            <a:spLocks/>
          </p:cNvSpPr>
          <p:nvPr/>
        </p:nvSpPr>
        <p:spPr bwMode="auto">
          <a:xfrm>
            <a:off x="5072856" y="4893468"/>
            <a:ext cx="120650" cy="1698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0" y="0"/>
              </a:cxn>
              <a:cxn ang="0">
                <a:pos x="70" y="290"/>
              </a:cxn>
              <a:cxn ang="0">
                <a:pos x="207" y="290"/>
              </a:cxn>
              <a:cxn ang="0">
                <a:pos x="207" y="0"/>
              </a:cxn>
              <a:cxn ang="0">
                <a:pos x="278" y="0"/>
              </a:cxn>
              <a:cxn ang="0">
                <a:pos x="278" y="290"/>
              </a:cxn>
              <a:cxn ang="0">
                <a:pos x="307" y="290"/>
              </a:cxn>
              <a:cxn ang="0">
                <a:pos x="307" y="425"/>
              </a:cxn>
              <a:cxn ang="0">
                <a:pos x="249" y="425"/>
              </a:cxn>
              <a:cxn ang="0">
                <a:pos x="249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307" h="425">
                <a:moveTo>
                  <a:pt x="0" y="0"/>
                </a:moveTo>
                <a:lnTo>
                  <a:pt x="70" y="0"/>
                </a:lnTo>
                <a:lnTo>
                  <a:pt x="70" y="290"/>
                </a:lnTo>
                <a:lnTo>
                  <a:pt x="207" y="290"/>
                </a:lnTo>
                <a:lnTo>
                  <a:pt x="207" y="0"/>
                </a:lnTo>
                <a:lnTo>
                  <a:pt x="278" y="0"/>
                </a:lnTo>
                <a:lnTo>
                  <a:pt x="278" y="290"/>
                </a:lnTo>
                <a:lnTo>
                  <a:pt x="307" y="290"/>
                </a:lnTo>
                <a:lnTo>
                  <a:pt x="307" y="425"/>
                </a:lnTo>
                <a:lnTo>
                  <a:pt x="249" y="425"/>
                </a:lnTo>
                <a:lnTo>
                  <a:pt x="249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4"/>
          <p:cNvSpPr>
            <a:spLocks/>
          </p:cNvSpPr>
          <p:nvPr/>
        </p:nvSpPr>
        <p:spPr bwMode="auto">
          <a:xfrm>
            <a:off x="5223669" y="4893468"/>
            <a:ext cx="11112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6" y="0"/>
              </a:cxn>
              <a:cxn ang="0">
                <a:pos x="66" y="233"/>
              </a:cxn>
              <a:cxn ang="0">
                <a:pos x="208" y="0"/>
              </a:cxn>
              <a:cxn ang="0">
                <a:pos x="277" y="0"/>
              </a:cxn>
              <a:cxn ang="0">
                <a:pos x="277" y="349"/>
              </a:cxn>
              <a:cxn ang="0">
                <a:pos x="212" y="349"/>
              </a:cxn>
              <a:cxn ang="0">
                <a:pos x="212" y="121"/>
              </a:cxn>
              <a:cxn ang="0">
                <a:pos x="70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7" h="349">
                <a:moveTo>
                  <a:pt x="0" y="0"/>
                </a:moveTo>
                <a:lnTo>
                  <a:pt x="66" y="0"/>
                </a:lnTo>
                <a:lnTo>
                  <a:pt x="66" y="233"/>
                </a:lnTo>
                <a:lnTo>
                  <a:pt x="208" y="0"/>
                </a:lnTo>
                <a:lnTo>
                  <a:pt x="277" y="0"/>
                </a:lnTo>
                <a:lnTo>
                  <a:pt x="277" y="349"/>
                </a:lnTo>
                <a:lnTo>
                  <a:pt x="212" y="349"/>
                </a:lnTo>
                <a:lnTo>
                  <a:pt x="212" y="121"/>
                </a:lnTo>
                <a:lnTo>
                  <a:pt x="70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5"/>
          <p:cNvSpPr>
            <a:spLocks noEditPoints="1"/>
          </p:cNvSpPr>
          <p:nvPr/>
        </p:nvSpPr>
        <p:spPr bwMode="auto">
          <a:xfrm>
            <a:off x="5360194" y="4893468"/>
            <a:ext cx="125412" cy="139700"/>
          </a:xfrm>
          <a:custGeom>
            <a:avLst/>
            <a:gdLst/>
            <a:ahLst/>
            <a:cxnLst>
              <a:cxn ang="0">
                <a:pos x="244" y="203"/>
              </a:cxn>
              <a:cxn ang="0">
                <a:pos x="214" y="204"/>
              </a:cxn>
              <a:cxn ang="0">
                <a:pos x="195" y="207"/>
              </a:cxn>
              <a:cxn ang="0">
                <a:pos x="186" y="211"/>
              </a:cxn>
              <a:cxn ang="0">
                <a:pos x="174" y="220"/>
              </a:cxn>
              <a:cxn ang="0">
                <a:pos x="151" y="251"/>
              </a:cxn>
              <a:cxn ang="0">
                <a:pos x="85" y="349"/>
              </a:cxn>
              <a:cxn ang="0">
                <a:pos x="43" y="280"/>
              </a:cxn>
              <a:cxn ang="0">
                <a:pos x="66" y="246"/>
              </a:cxn>
              <a:cxn ang="0">
                <a:pos x="83" y="223"/>
              </a:cxn>
              <a:cxn ang="0">
                <a:pos x="100" y="208"/>
              </a:cxn>
              <a:cxn ang="0">
                <a:pos x="121" y="195"/>
              </a:cxn>
              <a:cxn ang="0">
                <a:pos x="98" y="190"/>
              </a:cxn>
              <a:cxn ang="0">
                <a:pos x="79" y="183"/>
              </a:cxn>
              <a:cxn ang="0">
                <a:pos x="63" y="172"/>
              </a:cxn>
              <a:cxn ang="0">
                <a:pos x="50" y="161"/>
              </a:cxn>
              <a:cxn ang="0">
                <a:pos x="41" y="147"/>
              </a:cxn>
              <a:cxn ang="0">
                <a:pos x="34" y="132"/>
              </a:cxn>
              <a:cxn ang="0">
                <a:pos x="30" y="115"/>
              </a:cxn>
              <a:cxn ang="0">
                <a:pos x="29" y="98"/>
              </a:cxn>
              <a:cxn ang="0">
                <a:pos x="30" y="83"/>
              </a:cxn>
              <a:cxn ang="0">
                <a:pos x="32" y="67"/>
              </a:cxn>
              <a:cxn ang="0">
                <a:pos x="37" y="54"/>
              </a:cxn>
              <a:cxn ang="0">
                <a:pos x="44" y="41"/>
              </a:cxn>
              <a:cxn ang="0">
                <a:pos x="53" y="30"/>
              </a:cxn>
              <a:cxn ang="0">
                <a:pos x="64" y="20"/>
              </a:cxn>
              <a:cxn ang="0">
                <a:pos x="75" y="13"/>
              </a:cxn>
              <a:cxn ang="0">
                <a:pos x="87" y="8"/>
              </a:cxn>
              <a:cxn ang="0">
                <a:pos x="120" y="2"/>
              </a:cxn>
              <a:cxn ang="0">
                <a:pos x="166" y="0"/>
              </a:cxn>
              <a:cxn ang="0">
                <a:pos x="315" y="349"/>
              </a:cxn>
              <a:cxn ang="0">
                <a:pos x="244" y="59"/>
              </a:cxn>
              <a:cxn ang="0">
                <a:pos x="170" y="59"/>
              </a:cxn>
              <a:cxn ang="0">
                <a:pos x="142" y="60"/>
              </a:cxn>
              <a:cxn ang="0">
                <a:pos x="127" y="62"/>
              </a:cxn>
              <a:cxn ang="0">
                <a:pos x="116" y="68"/>
              </a:cxn>
              <a:cxn ang="0">
                <a:pos x="106" y="80"/>
              </a:cxn>
              <a:cxn ang="0">
                <a:pos x="101" y="94"/>
              </a:cxn>
              <a:cxn ang="0">
                <a:pos x="101" y="111"/>
              </a:cxn>
              <a:cxn ang="0">
                <a:pos x="106" y="125"/>
              </a:cxn>
              <a:cxn ang="0">
                <a:pos x="116" y="137"/>
              </a:cxn>
              <a:cxn ang="0">
                <a:pos x="127" y="143"/>
              </a:cxn>
              <a:cxn ang="0">
                <a:pos x="143" y="146"/>
              </a:cxn>
              <a:cxn ang="0">
                <a:pos x="172" y="147"/>
              </a:cxn>
              <a:cxn ang="0">
                <a:pos x="244" y="147"/>
              </a:cxn>
            </a:cxnLst>
            <a:rect l="0" t="0" r="r" b="b"/>
            <a:pathLst>
              <a:path w="315" h="349">
                <a:moveTo>
                  <a:pt x="244" y="349"/>
                </a:moveTo>
                <a:lnTo>
                  <a:pt x="244" y="203"/>
                </a:lnTo>
                <a:lnTo>
                  <a:pt x="230" y="203"/>
                </a:lnTo>
                <a:lnTo>
                  <a:pt x="214" y="204"/>
                </a:lnTo>
                <a:lnTo>
                  <a:pt x="201" y="206"/>
                </a:lnTo>
                <a:lnTo>
                  <a:pt x="195" y="207"/>
                </a:lnTo>
                <a:lnTo>
                  <a:pt x="190" y="209"/>
                </a:lnTo>
                <a:lnTo>
                  <a:pt x="186" y="211"/>
                </a:lnTo>
                <a:lnTo>
                  <a:pt x="182" y="213"/>
                </a:lnTo>
                <a:lnTo>
                  <a:pt x="174" y="220"/>
                </a:lnTo>
                <a:lnTo>
                  <a:pt x="164" y="233"/>
                </a:lnTo>
                <a:lnTo>
                  <a:pt x="151" y="251"/>
                </a:lnTo>
                <a:lnTo>
                  <a:pt x="136" y="272"/>
                </a:lnTo>
                <a:lnTo>
                  <a:pt x="85" y="349"/>
                </a:lnTo>
                <a:lnTo>
                  <a:pt x="0" y="349"/>
                </a:lnTo>
                <a:lnTo>
                  <a:pt x="43" y="280"/>
                </a:lnTo>
                <a:lnTo>
                  <a:pt x="54" y="262"/>
                </a:lnTo>
                <a:lnTo>
                  <a:pt x="66" y="246"/>
                </a:lnTo>
                <a:lnTo>
                  <a:pt x="75" y="234"/>
                </a:lnTo>
                <a:lnTo>
                  <a:pt x="83" y="223"/>
                </a:lnTo>
                <a:lnTo>
                  <a:pt x="91" y="216"/>
                </a:lnTo>
                <a:lnTo>
                  <a:pt x="100" y="208"/>
                </a:lnTo>
                <a:lnTo>
                  <a:pt x="109" y="201"/>
                </a:lnTo>
                <a:lnTo>
                  <a:pt x="121" y="195"/>
                </a:lnTo>
                <a:lnTo>
                  <a:pt x="108" y="193"/>
                </a:lnTo>
                <a:lnTo>
                  <a:pt x="98" y="190"/>
                </a:lnTo>
                <a:lnTo>
                  <a:pt x="88" y="187"/>
                </a:lnTo>
                <a:lnTo>
                  <a:pt x="79" y="183"/>
                </a:lnTo>
                <a:lnTo>
                  <a:pt x="71" y="177"/>
                </a:lnTo>
                <a:lnTo>
                  <a:pt x="63" y="172"/>
                </a:lnTo>
                <a:lnTo>
                  <a:pt x="56" y="167"/>
                </a:lnTo>
                <a:lnTo>
                  <a:pt x="50" y="161"/>
                </a:lnTo>
                <a:lnTo>
                  <a:pt x="45" y="154"/>
                </a:lnTo>
                <a:lnTo>
                  <a:pt x="41" y="147"/>
                </a:lnTo>
                <a:lnTo>
                  <a:pt x="37" y="140"/>
                </a:lnTo>
                <a:lnTo>
                  <a:pt x="34" y="132"/>
                </a:lnTo>
                <a:lnTo>
                  <a:pt x="32" y="123"/>
                </a:lnTo>
                <a:lnTo>
                  <a:pt x="30" y="115"/>
                </a:lnTo>
                <a:lnTo>
                  <a:pt x="29" y="107"/>
                </a:lnTo>
                <a:lnTo>
                  <a:pt x="29" y="98"/>
                </a:lnTo>
                <a:lnTo>
                  <a:pt x="29" y="90"/>
                </a:lnTo>
                <a:lnTo>
                  <a:pt x="30" y="83"/>
                </a:lnTo>
                <a:lnTo>
                  <a:pt x="31" y="74"/>
                </a:lnTo>
                <a:lnTo>
                  <a:pt x="32" y="67"/>
                </a:lnTo>
                <a:lnTo>
                  <a:pt x="35" y="61"/>
                </a:lnTo>
                <a:lnTo>
                  <a:pt x="37" y="54"/>
                </a:lnTo>
                <a:lnTo>
                  <a:pt x="41" y="48"/>
                </a:lnTo>
                <a:lnTo>
                  <a:pt x="44" y="41"/>
                </a:lnTo>
                <a:lnTo>
                  <a:pt x="48" y="36"/>
                </a:lnTo>
                <a:lnTo>
                  <a:pt x="53" y="30"/>
                </a:lnTo>
                <a:lnTo>
                  <a:pt x="58" y="25"/>
                </a:lnTo>
                <a:lnTo>
                  <a:pt x="64" y="20"/>
                </a:lnTo>
                <a:lnTo>
                  <a:pt x="69" y="16"/>
                </a:lnTo>
                <a:lnTo>
                  <a:pt x="75" y="13"/>
                </a:lnTo>
                <a:lnTo>
                  <a:pt x="81" y="10"/>
                </a:lnTo>
                <a:lnTo>
                  <a:pt x="87" y="8"/>
                </a:lnTo>
                <a:lnTo>
                  <a:pt x="101" y="4"/>
                </a:lnTo>
                <a:lnTo>
                  <a:pt x="120" y="2"/>
                </a:lnTo>
                <a:lnTo>
                  <a:pt x="141" y="0"/>
                </a:lnTo>
                <a:lnTo>
                  <a:pt x="166" y="0"/>
                </a:lnTo>
                <a:lnTo>
                  <a:pt x="315" y="0"/>
                </a:lnTo>
                <a:lnTo>
                  <a:pt x="315" y="349"/>
                </a:lnTo>
                <a:lnTo>
                  <a:pt x="244" y="349"/>
                </a:lnTo>
                <a:close/>
                <a:moveTo>
                  <a:pt x="244" y="59"/>
                </a:moveTo>
                <a:lnTo>
                  <a:pt x="189" y="59"/>
                </a:lnTo>
                <a:lnTo>
                  <a:pt x="170" y="59"/>
                </a:lnTo>
                <a:lnTo>
                  <a:pt x="153" y="59"/>
                </a:lnTo>
                <a:lnTo>
                  <a:pt x="142" y="60"/>
                </a:lnTo>
                <a:lnTo>
                  <a:pt x="134" y="61"/>
                </a:lnTo>
                <a:lnTo>
                  <a:pt x="127" y="62"/>
                </a:lnTo>
                <a:lnTo>
                  <a:pt x="121" y="65"/>
                </a:lnTo>
                <a:lnTo>
                  <a:pt x="116" y="68"/>
                </a:lnTo>
                <a:lnTo>
                  <a:pt x="111" y="73"/>
                </a:lnTo>
                <a:lnTo>
                  <a:pt x="106" y="80"/>
                </a:lnTo>
                <a:lnTo>
                  <a:pt x="103" y="86"/>
                </a:lnTo>
                <a:lnTo>
                  <a:pt x="101" y="94"/>
                </a:lnTo>
                <a:lnTo>
                  <a:pt x="101" y="102"/>
                </a:lnTo>
                <a:lnTo>
                  <a:pt x="101" y="111"/>
                </a:lnTo>
                <a:lnTo>
                  <a:pt x="103" y="118"/>
                </a:lnTo>
                <a:lnTo>
                  <a:pt x="106" y="125"/>
                </a:lnTo>
                <a:lnTo>
                  <a:pt x="111" y="132"/>
                </a:lnTo>
                <a:lnTo>
                  <a:pt x="116" y="137"/>
                </a:lnTo>
                <a:lnTo>
                  <a:pt x="121" y="140"/>
                </a:lnTo>
                <a:lnTo>
                  <a:pt x="127" y="143"/>
                </a:lnTo>
                <a:lnTo>
                  <a:pt x="134" y="145"/>
                </a:lnTo>
                <a:lnTo>
                  <a:pt x="143" y="146"/>
                </a:lnTo>
                <a:lnTo>
                  <a:pt x="155" y="147"/>
                </a:lnTo>
                <a:lnTo>
                  <a:pt x="172" y="147"/>
                </a:lnTo>
                <a:lnTo>
                  <a:pt x="191" y="147"/>
                </a:lnTo>
                <a:lnTo>
                  <a:pt x="244" y="147"/>
                </a:lnTo>
                <a:lnTo>
                  <a:pt x="244" y="5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6"/>
          <p:cNvSpPr>
            <a:spLocks noEditPoints="1"/>
          </p:cNvSpPr>
          <p:nvPr/>
        </p:nvSpPr>
        <p:spPr bwMode="auto">
          <a:xfrm>
            <a:off x="3990181" y="6469856"/>
            <a:ext cx="133350" cy="168275"/>
          </a:xfrm>
          <a:custGeom>
            <a:avLst/>
            <a:gdLst/>
            <a:ahLst/>
            <a:cxnLst>
              <a:cxn ang="0">
                <a:pos x="65" y="0"/>
              </a:cxn>
              <a:cxn ang="0">
                <a:pos x="307" y="0"/>
              </a:cxn>
              <a:cxn ang="0">
                <a:pos x="307" y="289"/>
              </a:cxn>
              <a:cxn ang="0">
                <a:pos x="337" y="289"/>
              </a:cxn>
              <a:cxn ang="0">
                <a:pos x="337" y="424"/>
              </a:cxn>
              <a:cxn ang="0">
                <a:pos x="279" y="424"/>
              </a:cxn>
              <a:cxn ang="0">
                <a:pos x="279" y="349"/>
              </a:cxn>
              <a:cxn ang="0">
                <a:pos x="59" y="349"/>
              </a:cxn>
              <a:cxn ang="0">
                <a:pos x="59" y="424"/>
              </a:cxn>
              <a:cxn ang="0">
                <a:pos x="0" y="424"/>
              </a:cxn>
              <a:cxn ang="0">
                <a:pos x="0" y="289"/>
              </a:cxn>
              <a:cxn ang="0">
                <a:pos x="29" y="289"/>
              </a:cxn>
              <a:cxn ang="0">
                <a:pos x="34" y="278"/>
              </a:cxn>
              <a:cxn ang="0">
                <a:pos x="39" y="267"/>
              </a:cxn>
              <a:cxn ang="0">
                <a:pos x="43" y="254"/>
              </a:cxn>
              <a:cxn ang="0">
                <a:pos x="47" y="242"/>
              </a:cxn>
              <a:cxn ang="0">
                <a:pos x="51" y="228"/>
              </a:cxn>
              <a:cxn ang="0">
                <a:pos x="54" y="215"/>
              </a:cxn>
              <a:cxn ang="0">
                <a:pos x="56" y="201"/>
              </a:cxn>
              <a:cxn ang="0">
                <a:pos x="58" y="185"/>
              </a:cxn>
              <a:cxn ang="0">
                <a:pos x="61" y="155"/>
              </a:cxn>
              <a:cxn ang="0">
                <a:pos x="63" y="119"/>
              </a:cxn>
              <a:cxn ang="0">
                <a:pos x="65" y="79"/>
              </a:cxn>
              <a:cxn ang="0">
                <a:pos x="65" y="37"/>
              </a:cxn>
              <a:cxn ang="0">
                <a:pos x="65" y="0"/>
              </a:cxn>
              <a:cxn ang="0">
                <a:pos x="132" y="58"/>
              </a:cxn>
              <a:cxn ang="0">
                <a:pos x="132" y="97"/>
              </a:cxn>
              <a:cxn ang="0">
                <a:pos x="130" y="132"/>
              </a:cxn>
              <a:cxn ang="0">
                <a:pos x="128" y="165"/>
              </a:cxn>
              <a:cxn ang="0">
                <a:pos x="125" y="196"/>
              </a:cxn>
              <a:cxn ang="0">
                <a:pos x="121" y="223"/>
              </a:cxn>
              <a:cxn ang="0">
                <a:pos x="116" y="248"/>
              </a:cxn>
              <a:cxn ang="0">
                <a:pos x="110" y="270"/>
              </a:cxn>
              <a:cxn ang="0">
                <a:pos x="104" y="289"/>
              </a:cxn>
              <a:cxn ang="0">
                <a:pos x="236" y="289"/>
              </a:cxn>
              <a:cxn ang="0">
                <a:pos x="236" y="58"/>
              </a:cxn>
              <a:cxn ang="0">
                <a:pos x="132" y="58"/>
              </a:cxn>
            </a:cxnLst>
            <a:rect l="0" t="0" r="r" b="b"/>
            <a:pathLst>
              <a:path w="337" h="424">
                <a:moveTo>
                  <a:pt x="65" y="0"/>
                </a:moveTo>
                <a:lnTo>
                  <a:pt x="307" y="0"/>
                </a:lnTo>
                <a:lnTo>
                  <a:pt x="307" y="289"/>
                </a:lnTo>
                <a:lnTo>
                  <a:pt x="337" y="289"/>
                </a:lnTo>
                <a:lnTo>
                  <a:pt x="337" y="424"/>
                </a:lnTo>
                <a:lnTo>
                  <a:pt x="279" y="424"/>
                </a:lnTo>
                <a:lnTo>
                  <a:pt x="279" y="349"/>
                </a:lnTo>
                <a:lnTo>
                  <a:pt x="59" y="349"/>
                </a:lnTo>
                <a:lnTo>
                  <a:pt x="59" y="424"/>
                </a:lnTo>
                <a:lnTo>
                  <a:pt x="0" y="424"/>
                </a:lnTo>
                <a:lnTo>
                  <a:pt x="0" y="289"/>
                </a:lnTo>
                <a:lnTo>
                  <a:pt x="29" y="289"/>
                </a:lnTo>
                <a:lnTo>
                  <a:pt x="34" y="278"/>
                </a:lnTo>
                <a:lnTo>
                  <a:pt x="39" y="267"/>
                </a:lnTo>
                <a:lnTo>
                  <a:pt x="43" y="254"/>
                </a:lnTo>
                <a:lnTo>
                  <a:pt x="47" y="242"/>
                </a:lnTo>
                <a:lnTo>
                  <a:pt x="51" y="228"/>
                </a:lnTo>
                <a:lnTo>
                  <a:pt x="54" y="215"/>
                </a:lnTo>
                <a:lnTo>
                  <a:pt x="56" y="201"/>
                </a:lnTo>
                <a:lnTo>
                  <a:pt x="58" y="185"/>
                </a:lnTo>
                <a:lnTo>
                  <a:pt x="61" y="155"/>
                </a:lnTo>
                <a:lnTo>
                  <a:pt x="63" y="119"/>
                </a:lnTo>
                <a:lnTo>
                  <a:pt x="65" y="79"/>
                </a:lnTo>
                <a:lnTo>
                  <a:pt x="65" y="37"/>
                </a:lnTo>
                <a:lnTo>
                  <a:pt x="65" y="0"/>
                </a:lnTo>
                <a:close/>
                <a:moveTo>
                  <a:pt x="132" y="58"/>
                </a:moveTo>
                <a:lnTo>
                  <a:pt x="132" y="97"/>
                </a:lnTo>
                <a:lnTo>
                  <a:pt x="130" y="132"/>
                </a:lnTo>
                <a:lnTo>
                  <a:pt x="128" y="165"/>
                </a:lnTo>
                <a:lnTo>
                  <a:pt x="125" y="196"/>
                </a:lnTo>
                <a:lnTo>
                  <a:pt x="121" y="223"/>
                </a:lnTo>
                <a:lnTo>
                  <a:pt x="116" y="248"/>
                </a:lnTo>
                <a:lnTo>
                  <a:pt x="110" y="270"/>
                </a:lnTo>
                <a:lnTo>
                  <a:pt x="104" y="289"/>
                </a:lnTo>
                <a:lnTo>
                  <a:pt x="236" y="289"/>
                </a:lnTo>
                <a:lnTo>
                  <a:pt x="236" y="58"/>
                </a:lnTo>
                <a:lnTo>
                  <a:pt x="132" y="5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Freeform 37"/>
          <p:cNvSpPr>
            <a:spLocks noEditPoints="1"/>
          </p:cNvSpPr>
          <p:nvPr/>
        </p:nvSpPr>
        <p:spPr bwMode="auto">
          <a:xfrm>
            <a:off x="4147344" y="6466681"/>
            <a:ext cx="134937" cy="144462"/>
          </a:xfrm>
          <a:custGeom>
            <a:avLst/>
            <a:gdLst/>
            <a:ahLst/>
            <a:cxnLst>
              <a:cxn ang="0">
                <a:pos x="1" y="157"/>
              </a:cxn>
              <a:cxn ang="0">
                <a:pos x="6" y="122"/>
              </a:cxn>
              <a:cxn ang="0">
                <a:pos x="17" y="92"/>
              </a:cxn>
              <a:cxn ang="0">
                <a:pos x="39" y="56"/>
              </a:cxn>
              <a:cxn ang="0">
                <a:pos x="71" y="26"/>
              </a:cxn>
              <a:cxn ang="0">
                <a:pos x="112" y="7"/>
              </a:cxn>
              <a:cxn ang="0">
                <a:pos x="170" y="0"/>
              </a:cxn>
              <a:cxn ang="0">
                <a:pos x="223" y="6"/>
              </a:cxn>
              <a:cxn ang="0">
                <a:pos x="268" y="26"/>
              </a:cxn>
              <a:cxn ang="0">
                <a:pos x="304" y="60"/>
              </a:cxn>
              <a:cxn ang="0">
                <a:pos x="328" y="105"/>
              </a:cxn>
              <a:cxn ang="0">
                <a:pos x="339" y="160"/>
              </a:cxn>
              <a:cxn ang="0">
                <a:pos x="337" y="220"/>
              </a:cxn>
              <a:cxn ang="0">
                <a:pos x="322" y="272"/>
              </a:cxn>
              <a:cxn ang="0">
                <a:pos x="293" y="313"/>
              </a:cxn>
              <a:cxn ang="0">
                <a:pos x="254" y="341"/>
              </a:cxn>
              <a:cxn ang="0">
                <a:pos x="206" y="358"/>
              </a:cxn>
              <a:cxn ang="0">
                <a:pos x="151" y="360"/>
              </a:cxn>
              <a:cxn ang="0">
                <a:pos x="100" y="349"/>
              </a:cxn>
              <a:cxn ang="0">
                <a:pos x="58" y="324"/>
              </a:cxn>
              <a:cxn ang="0">
                <a:pos x="26" y="287"/>
              </a:cxn>
              <a:cxn ang="0">
                <a:pos x="6" y="239"/>
              </a:cxn>
              <a:cxn ang="0">
                <a:pos x="0" y="182"/>
              </a:cxn>
              <a:cxn ang="0">
                <a:pos x="75" y="208"/>
              </a:cxn>
              <a:cxn ang="0">
                <a:pos x="84" y="242"/>
              </a:cxn>
              <a:cxn ang="0">
                <a:pos x="100" y="270"/>
              </a:cxn>
              <a:cxn ang="0">
                <a:pos x="123" y="288"/>
              </a:cxn>
              <a:cxn ang="0">
                <a:pos x="150" y="299"/>
              </a:cxn>
              <a:cxn ang="0">
                <a:pos x="181" y="300"/>
              </a:cxn>
              <a:cxn ang="0">
                <a:pos x="208" y="292"/>
              </a:cxn>
              <a:cxn ang="0">
                <a:pos x="232" y="277"/>
              </a:cxn>
              <a:cxn ang="0">
                <a:pos x="251" y="253"/>
              </a:cxn>
              <a:cxn ang="0">
                <a:pos x="262" y="220"/>
              </a:cxn>
              <a:cxn ang="0">
                <a:pos x="267" y="179"/>
              </a:cxn>
              <a:cxn ang="0">
                <a:pos x="262" y="138"/>
              </a:cxn>
              <a:cxn ang="0">
                <a:pos x="251" y="106"/>
              </a:cxn>
              <a:cxn ang="0">
                <a:pos x="233" y="82"/>
              </a:cxn>
              <a:cxn ang="0">
                <a:pos x="209" y="67"/>
              </a:cxn>
              <a:cxn ang="0">
                <a:pos x="181" y="60"/>
              </a:cxn>
              <a:cxn ang="0">
                <a:pos x="149" y="62"/>
              </a:cxn>
              <a:cxn ang="0">
                <a:pos x="122" y="71"/>
              </a:cxn>
              <a:cxn ang="0">
                <a:pos x="99" y="89"/>
              </a:cxn>
              <a:cxn ang="0">
                <a:pos x="84" y="116"/>
              </a:cxn>
              <a:cxn ang="0">
                <a:pos x="75" y="152"/>
              </a:cxn>
            </a:cxnLst>
            <a:rect l="0" t="0" r="r" b="b"/>
            <a:pathLst>
              <a:path w="339" h="361">
                <a:moveTo>
                  <a:pt x="0" y="182"/>
                </a:moveTo>
                <a:lnTo>
                  <a:pt x="0" y="169"/>
                </a:lnTo>
                <a:lnTo>
                  <a:pt x="1" y="157"/>
                </a:lnTo>
                <a:lnTo>
                  <a:pt x="2" y="145"/>
                </a:lnTo>
                <a:lnTo>
                  <a:pt x="4" y="133"/>
                </a:lnTo>
                <a:lnTo>
                  <a:pt x="6" y="122"/>
                </a:lnTo>
                <a:lnTo>
                  <a:pt x="10" y="112"/>
                </a:lnTo>
                <a:lnTo>
                  <a:pt x="13" y="102"/>
                </a:lnTo>
                <a:lnTo>
                  <a:pt x="17" y="92"/>
                </a:lnTo>
                <a:lnTo>
                  <a:pt x="23" y="79"/>
                </a:lnTo>
                <a:lnTo>
                  <a:pt x="31" y="67"/>
                </a:lnTo>
                <a:lnTo>
                  <a:pt x="39" y="56"/>
                </a:lnTo>
                <a:lnTo>
                  <a:pt x="49" y="45"/>
                </a:lnTo>
                <a:lnTo>
                  <a:pt x="59" y="34"/>
                </a:lnTo>
                <a:lnTo>
                  <a:pt x="71" y="26"/>
                </a:lnTo>
                <a:lnTo>
                  <a:pt x="82" y="19"/>
                </a:lnTo>
                <a:lnTo>
                  <a:pt x="94" y="13"/>
                </a:lnTo>
                <a:lnTo>
                  <a:pt x="112" y="7"/>
                </a:lnTo>
                <a:lnTo>
                  <a:pt x="129" y="3"/>
                </a:lnTo>
                <a:lnTo>
                  <a:pt x="148" y="1"/>
                </a:lnTo>
                <a:lnTo>
                  <a:pt x="170" y="0"/>
                </a:lnTo>
                <a:lnTo>
                  <a:pt x="188" y="1"/>
                </a:lnTo>
                <a:lnTo>
                  <a:pt x="206" y="3"/>
                </a:lnTo>
                <a:lnTo>
                  <a:pt x="223" y="6"/>
                </a:lnTo>
                <a:lnTo>
                  <a:pt x="239" y="12"/>
                </a:lnTo>
                <a:lnTo>
                  <a:pt x="254" y="18"/>
                </a:lnTo>
                <a:lnTo>
                  <a:pt x="268" y="26"/>
                </a:lnTo>
                <a:lnTo>
                  <a:pt x="281" y="36"/>
                </a:lnTo>
                <a:lnTo>
                  <a:pt x="293" y="48"/>
                </a:lnTo>
                <a:lnTo>
                  <a:pt x="304" y="60"/>
                </a:lnTo>
                <a:lnTo>
                  <a:pt x="313" y="73"/>
                </a:lnTo>
                <a:lnTo>
                  <a:pt x="322" y="88"/>
                </a:lnTo>
                <a:lnTo>
                  <a:pt x="328" y="105"/>
                </a:lnTo>
                <a:lnTo>
                  <a:pt x="333" y="122"/>
                </a:lnTo>
                <a:lnTo>
                  <a:pt x="337" y="140"/>
                </a:lnTo>
                <a:lnTo>
                  <a:pt x="339" y="160"/>
                </a:lnTo>
                <a:lnTo>
                  <a:pt x="339" y="180"/>
                </a:lnTo>
                <a:lnTo>
                  <a:pt x="339" y="201"/>
                </a:lnTo>
                <a:lnTo>
                  <a:pt x="337" y="220"/>
                </a:lnTo>
                <a:lnTo>
                  <a:pt x="333" y="238"/>
                </a:lnTo>
                <a:lnTo>
                  <a:pt x="328" y="256"/>
                </a:lnTo>
                <a:lnTo>
                  <a:pt x="322" y="272"/>
                </a:lnTo>
                <a:lnTo>
                  <a:pt x="313" y="286"/>
                </a:lnTo>
                <a:lnTo>
                  <a:pt x="304" y="301"/>
                </a:lnTo>
                <a:lnTo>
                  <a:pt x="293" y="313"/>
                </a:lnTo>
                <a:lnTo>
                  <a:pt x="281" y="324"/>
                </a:lnTo>
                <a:lnTo>
                  <a:pt x="269" y="333"/>
                </a:lnTo>
                <a:lnTo>
                  <a:pt x="254" y="341"/>
                </a:lnTo>
                <a:lnTo>
                  <a:pt x="240" y="349"/>
                </a:lnTo>
                <a:lnTo>
                  <a:pt x="224" y="354"/>
                </a:lnTo>
                <a:lnTo>
                  <a:pt x="206" y="358"/>
                </a:lnTo>
                <a:lnTo>
                  <a:pt x="189" y="360"/>
                </a:lnTo>
                <a:lnTo>
                  <a:pt x="171" y="361"/>
                </a:lnTo>
                <a:lnTo>
                  <a:pt x="151" y="360"/>
                </a:lnTo>
                <a:lnTo>
                  <a:pt x="133" y="358"/>
                </a:lnTo>
                <a:lnTo>
                  <a:pt x="117" y="354"/>
                </a:lnTo>
                <a:lnTo>
                  <a:pt x="100" y="349"/>
                </a:lnTo>
                <a:lnTo>
                  <a:pt x="85" y="341"/>
                </a:lnTo>
                <a:lnTo>
                  <a:pt x="72" y="333"/>
                </a:lnTo>
                <a:lnTo>
                  <a:pt x="58" y="324"/>
                </a:lnTo>
                <a:lnTo>
                  <a:pt x="46" y="313"/>
                </a:lnTo>
                <a:lnTo>
                  <a:pt x="36" y="301"/>
                </a:lnTo>
                <a:lnTo>
                  <a:pt x="26" y="287"/>
                </a:lnTo>
                <a:lnTo>
                  <a:pt x="19" y="272"/>
                </a:lnTo>
                <a:lnTo>
                  <a:pt x="12" y="257"/>
                </a:lnTo>
                <a:lnTo>
                  <a:pt x="6" y="239"/>
                </a:lnTo>
                <a:lnTo>
                  <a:pt x="3" y="221"/>
                </a:lnTo>
                <a:lnTo>
                  <a:pt x="1" y="203"/>
                </a:lnTo>
                <a:lnTo>
                  <a:pt x="0" y="182"/>
                </a:lnTo>
                <a:close/>
                <a:moveTo>
                  <a:pt x="73" y="180"/>
                </a:moveTo>
                <a:lnTo>
                  <a:pt x="74" y="194"/>
                </a:lnTo>
                <a:lnTo>
                  <a:pt x="75" y="208"/>
                </a:lnTo>
                <a:lnTo>
                  <a:pt x="77" y="220"/>
                </a:lnTo>
                <a:lnTo>
                  <a:pt x="80" y="232"/>
                </a:lnTo>
                <a:lnTo>
                  <a:pt x="84" y="242"/>
                </a:lnTo>
                <a:lnTo>
                  <a:pt x="88" y="253"/>
                </a:lnTo>
                <a:lnTo>
                  <a:pt x="94" y="262"/>
                </a:lnTo>
                <a:lnTo>
                  <a:pt x="100" y="270"/>
                </a:lnTo>
                <a:lnTo>
                  <a:pt x="107" y="277"/>
                </a:lnTo>
                <a:lnTo>
                  <a:pt x="116" y="283"/>
                </a:lnTo>
                <a:lnTo>
                  <a:pt x="123" y="288"/>
                </a:lnTo>
                <a:lnTo>
                  <a:pt x="132" y="292"/>
                </a:lnTo>
                <a:lnTo>
                  <a:pt x="140" y="295"/>
                </a:lnTo>
                <a:lnTo>
                  <a:pt x="150" y="299"/>
                </a:lnTo>
                <a:lnTo>
                  <a:pt x="159" y="300"/>
                </a:lnTo>
                <a:lnTo>
                  <a:pt x="170" y="301"/>
                </a:lnTo>
                <a:lnTo>
                  <a:pt x="181" y="300"/>
                </a:lnTo>
                <a:lnTo>
                  <a:pt x="190" y="299"/>
                </a:lnTo>
                <a:lnTo>
                  <a:pt x="199" y="295"/>
                </a:lnTo>
                <a:lnTo>
                  <a:pt x="208" y="292"/>
                </a:lnTo>
                <a:lnTo>
                  <a:pt x="217" y="288"/>
                </a:lnTo>
                <a:lnTo>
                  <a:pt x="225" y="283"/>
                </a:lnTo>
                <a:lnTo>
                  <a:pt x="232" y="277"/>
                </a:lnTo>
                <a:lnTo>
                  <a:pt x="239" y="270"/>
                </a:lnTo>
                <a:lnTo>
                  <a:pt x="246" y="262"/>
                </a:lnTo>
                <a:lnTo>
                  <a:pt x="251" y="253"/>
                </a:lnTo>
                <a:lnTo>
                  <a:pt x="255" y="242"/>
                </a:lnTo>
                <a:lnTo>
                  <a:pt x="259" y="232"/>
                </a:lnTo>
                <a:lnTo>
                  <a:pt x="262" y="220"/>
                </a:lnTo>
                <a:lnTo>
                  <a:pt x="265" y="207"/>
                </a:lnTo>
                <a:lnTo>
                  <a:pt x="266" y="193"/>
                </a:lnTo>
                <a:lnTo>
                  <a:pt x="267" y="179"/>
                </a:lnTo>
                <a:lnTo>
                  <a:pt x="266" y="164"/>
                </a:lnTo>
                <a:lnTo>
                  <a:pt x="265" y="151"/>
                </a:lnTo>
                <a:lnTo>
                  <a:pt x="262" y="138"/>
                </a:lnTo>
                <a:lnTo>
                  <a:pt x="259" y="126"/>
                </a:lnTo>
                <a:lnTo>
                  <a:pt x="256" y="116"/>
                </a:lnTo>
                <a:lnTo>
                  <a:pt x="251" y="106"/>
                </a:lnTo>
                <a:lnTo>
                  <a:pt x="246" y="97"/>
                </a:lnTo>
                <a:lnTo>
                  <a:pt x="240" y="89"/>
                </a:lnTo>
                <a:lnTo>
                  <a:pt x="233" y="82"/>
                </a:lnTo>
                <a:lnTo>
                  <a:pt x="226" y="76"/>
                </a:lnTo>
                <a:lnTo>
                  <a:pt x="218" y="71"/>
                </a:lnTo>
                <a:lnTo>
                  <a:pt x="209" y="67"/>
                </a:lnTo>
                <a:lnTo>
                  <a:pt x="200" y="64"/>
                </a:lnTo>
                <a:lnTo>
                  <a:pt x="191" y="62"/>
                </a:lnTo>
                <a:lnTo>
                  <a:pt x="181" y="60"/>
                </a:lnTo>
                <a:lnTo>
                  <a:pt x="170" y="60"/>
                </a:lnTo>
                <a:lnTo>
                  <a:pt x="159" y="60"/>
                </a:lnTo>
                <a:lnTo>
                  <a:pt x="149" y="62"/>
                </a:lnTo>
                <a:lnTo>
                  <a:pt x="140" y="64"/>
                </a:lnTo>
                <a:lnTo>
                  <a:pt x="131" y="67"/>
                </a:lnTo>
                <a:lnTo>
                  <a:pt x="122" y="71"/>
                </a:lnTo>
                <a:lnTo>
                  <a:pt x="115" y="76"/>
                </a:lnTo>
                <a:lnTo>
                  <a:pt x="106" y="82"/>
                </a:lnTo>
                <a:lnTo>
                  <a:pt x="99" y="89"/>
                </a:lnTo>
                <a:lnTo>
                  <a:pt x="93" y="98"/>
                </a:lnTo>
                <a:lnTo>
                  <a:pt x="88" y="107"/>
                </a:lnTo>
                <a:lnTo>
                  <a:pt x="84" y="116"/>
                </a:lnTo>
                <a:lnTo>
                  <a:pt x="80" y="127"/>
                </a:lnTo>
                <a:lnTo>
                  <a:pt x="77" y="138"/>
                </a:lnTo>
                <a:lnTo>
                  <a:pt x="75" y="152"/>
                </a:lnTo>
                <a:lnTo>
                  <a:pt x="74" y="165"/>
                </a:lnTo>
                <a:lnTo>
                  <a:pt x="73" y="18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Freeform 38"/>
          <p:cNvSpPr>
            <a:spLocks/>
          </p:cNvSpPr>
          <p:nvPr/>
        </p:nvSpPr>
        <p:spPr bwMode="auto">
          <a:xfrm>
            <a:off x="4309269" y="6466681"/>
            <a:ext cx="120650" cy="144462"/>
          </a:xfrm>
          <a:custGeom>
            <a:avLst/>
            <a:gdLst/>
            <a:ahLst/>
            <a:cxnLst>
              <a:cxn ang="0">
                <a:pos x="300" y="262"/>
              </a:cxn>
              <a:cxn ang="0">
                <a:pos x="284" y="298"/>
              </a:cxn>
              <a:cxn ang="0">
                <a:pos x="261" y="325"/>
              </a:cxn>
              <a:cxn ang="0">
                <a:pos x="233" y="344"/>
              </a:cxn>
              <a:cxn ang="0">
                <a:pos x="199" y="357"/>
              </a:cxn>
              <a:cxn ang="0">
                <a:pos x="159" y="361"/>
              </a:cxn>
              <a:cxn ang="0">
                <a:pos x="111" y="354"/>
              </a:cxn>
              <a:cxn ang="0">
                <a:pos x="69" y="333"/>
              </a:cxn>
              <a:cxn ang="0">
                <a:pos x="34" y="301"/>
              </a:cxn>
              <a:cxn ang="0">
                <a:pos x="12" y="257"/>
              </a:cxn>
              <a:cxn ang="0">
                <a:pos x="0" y="203"/>
              </a:cxn>
              <a:cxn ang="0">
                <a:pos x="3" y="141"/>
              </a:cxn>
              <a:cxn ang="0">
                <a:pos x="18" y="89"/>
              </a:cxn>
              <a:cxn ang="0">
                <a:pos x="45" y="48"/>
              </a:cxn>
              <a:cxn ang="0">
                <a:pos x="83" y="18"/>
              </a:cxn>
              <a:cxn ang="0">
                <a:pos x="129" y="3"/>
              </a:cxn>
              <a:cxn ang="0">
                <a:pos x="179" y="0"/>
              </a:cxn>
              <a:cxn ang="0">
                <a:pos x="222" y="9"/>
              </a:cxn>
              <a:cxn ang="0">
                <a:pos x="257" y="28"/>
              </a:cxn>
              <a:cxn ang="0">
                <a:pos x="279" y="50"/>
              </a:cxn>
              <a:cxn ang="0">
                <a:pos x="293" y="73"/>
              </a:cxn>
              <a:cxn ang="0">
                <a:pos x="303" y="102"/>
              </a:cxn>
              <a:cxn ang="0">
                <a:pos x="230" y="106"/>
              </a:cxn>
              <a:cxn ang="0">
                <a:pos x="221" y="88"/>
              </a:cxn>
              <a:cxn ang="0">
                <a:pos x="207" y="75"/>
              </a:cxn>
              <a:cxn ang="0">
                <a:pos x="192" y="66"/>
              </a:cxn>
              <a:cxn ang="0">
                <a:pos x="174" y="61"/>
              </a:cxn>
              <a:cxn ang="0">
                <a:pos x="150" y="60"/>
              </a:cxn>
              <a:cxn ang="0">
                <a:pos x="125" y="67"/>
              </a:cxn>
              <a:cxn ang="0">
                <a:pos x="103" y="81"/>
              </a:cxn>
              <a:cxn ang="0">
                <a:pos x="86" y="104"/>
              </a:cxn>
              <a:cxn ang="0">
                <a:pos x="76" y="135"/>
              </a:cxn>
              <a:cxn ang="0">
                <a:pos x="73" y="178"/>
              </a:cxn>
              <a:cxn ang="0">
                <a:pos x="76" y="222"/>
              </a:cxn>
              <a:cxn ang="0">
                <a:pos x="86" y="256"/>
              </a:cxn>
              <a:cxn ang="0">
                <a:pos x="102" y="278"/>
              </a:cxn>
              <a:cxn ang="0">
                <a:pos x="124" y="293"/>
              </a:cxn>
              <a:cxn ang="0">
                <a:pos x="149" y="300"/>
              </a:cxn>
              <a:cxn ang="0">
                <a:pos x="172" y="300"/>
              </a:cxn>
              <a:cxn ang="0">
                <a:pos x="191" y="293"/>
              </a:cxn>
              <a:cxn ang="0">
                <a:pos x="207" y="282"/>
              </a:cxn>
              <a:cxn ang="0">
                <a:pos x="221" y="266"/>
              </a:cxn>
              <a:cxn ang="0">
                <a:pos x="231" y="244"/>
              </a:cxn>
            </a:cxnLst>
            <a:rect l="0" t="0" r="r" b="b"/>
            <a:pathLst>
              <a:path w="304" h="361">
                <a:moveTo>
                  <a:pt x="236" y="226"/>
                </a:moveTo>
                <a:lnTo>
                  <a:pt x="304" y="248"/>
                </a:lnTo>
                <a:lnTo>
                  <a:pt x="300" y="262"/>
                </a:lnTo>
                <a:lnTo>
                  <a:pt x="295" y="274"/>
                </a:lnTo>
                <a:lnTo>
                  <a:pt x="290" y="286"/>
                </a:lnTo>
                <a:lnTo>
                  <a:pt x="284" y="298"/>
                </a:lnTo>
                <a:lnTo>
                  <a:pt x="277" y="308"/>
                </a:lnTo>
                <a:lnTo>
                  <a:pt x="270" y="317"/>
                </a:lnTo>
                <a:lnTo>
                  <a:pt x="261" y="325"/>
                </a:lnTo>
                <a:lnTo>
                  <a:pt x="252" y="332"/>
                </a:lnTo>
                <a:lnTo>
                  <a:pt x="243" y="339"/>
                </a:lnTo>
                <a:lnTo>
                  <a:pt x="233" y="344"/>
                </a:lnTo>
                <a:lnTo>
                  <a:pt x="222" y="350"/>
                </a:lnTo>
                <a:lnTo>
                  <a:pt x="210" y="354"/>
                </a:lnTo>
                <a:lnTo>
                  <a:pt x="199" y="357"/>
                </a:lnTo>
                <a:lnTo>
                  <a:pt x="186" y="359"/>
                </a:lnTo>
                <a:lnTo>
                  <a:pt x="173" y="360"/>
                </a:lnTo>
                <a:lnTo>
                  <a:pt x="159" y="361"/>
                </a:lnTo>
                <a:lnTo>
                  <a:pt x="142" y="360"/>
                </a:lnTo>
                <a:lnTo>
                  <a:pt x="126" y="358"/>
                </a:lnTo>
                <a:lnTo>
                  <a:pt x="111" y="354"/>
                </a:lnTo>
                <a:lnTo>
                  <a:pt x="96" y="349"/>
                </a:lnTo>
                <a:lnTo>
                  <a:pt x="82" y="341"/>
                </a:lnTo>
                <a:lnTo>
                  <a:pt x="69" y="333"/>
                </a:lnTo>
                <a:lnTo>
                  <a:pt x="56" y="324"/>
                </a:lnTo>
                <a:lnTo>
                  <a:pt x="45" y="313"/>
                </a:lnTo>
                <a:lnTo>
                  <a:pt x="34" y="301"/>
                </a:lnTo>
                <a:lnTo>
                  <a:pt x="25" y="287"/>
                </a:lnTo>
                <a:lnTo>
                  <a:pt x="18" y="272"/>
                </a:lnTo>
                <a:lnTo>
                  <a:pt x="12" y="257"/>
                </a:lnTo>
                <a:lnTo>
                  <a:pt x="6" y="240"/>
                </a:lnTo>
                <a:lnTo>
                  <a:pt x="3" y="222"/>
                </a:lnTo>
                <a:lnTo>
                  <a:pt x="0" y="203"/>
                </a:lnTo>
                <a:lnTo>
                  <a:pt x="0" y="183"/>
                </a:lnTo>
                <a:lnTo>
                  <a:pt x="0" y="162"/>
                </a:lnTo>
                <a:lnTo>
                  <a:pt x="3" y="141"/>
                </a:lnTo>
                <a:lnTo>
                  <a:pt x="6" y="123"/>
                </a:lnTo>
                <a:lnTo>
                  <a:pt x="12" y="106"/>
                </a:lnTo>
                <a:lnTo>
                  <a:pt x="18" y="89"/>
                </a:lnTo>
                <a:lnTo>
                  <a:pt x="26" y="74"/>
                </a:lnTo>
                <a:lnTo>
                  <a:pt x="35" y="60"/>
                </a:lnTo>
                <a:lnTo>
                  <a:pt x="45" y="48"/>
                </a:lnTo>
                <a:lnTo>
                  <a:pt x="56" y="36"/>
                </a:lnTo>
                <a:lnTo>
                  <a:pt x="70" y="26"/>
                </a:lnTo>
                <a:lnTo>
                  <a:pt x="83" y="18"/>
                </a:lnTo>
                <a:lnTo>
                  <a:pt x="97" y="12"/>
                </a:lnTo>
                <a:lnTo>
                  <a:pt x="113" y="6"/>
                </a:lnTo>
                <a:lnTo>
                  <a:pt x="129" y="3"/>
                </a:lnTo>
                <a:lnTo>
                  <a:pt x="145" y="1"/>
                </a:lnTo>
                <a:lnTo>
                  <a:pt x="164" y="0"/>
                </a:lnTo>
                <a:lnTo>
                  <a:pt x="179" y="0"/>
                </a:lnTo>
                <a:lnTo>
                  <a:pt x="194" y="2"/>
                </a:lnTo>
                <a:lnTo>
                  <a:pt x="208" y="5"/>
                </a:lnTo>
                <a:lnTo>
                  <a:pt x="222" y="9"/>
                </a:lnTo>
                <a:lnTo>
                  <a:pt x="234" y="14"/>
                </a:lnTo>
                <a:lnTo>
                  <a:pt x="246" y="21"/>
                </a:lnTo>
                <a:lnTo>
                  <a:pt x="257" y="28"/>
                </a:lnTo>
                <a:lnTo>
                  <a:pt x="268" y="37"/>
                </a:lnTo>
                <a:lnTo>
                  <a:pt x="274" y="44"/>
                </a:lnTo>
                <a:lnTo>
                  <a:pt x="279" y="50"/>
                </a:lnTo>
                <a:lnTo>
                  <a:pt x="284" y="57"/>
                </a:lnTo>
                <a:lnTo>
                  <a:pt x="289" y="65"/>
                </a:lnTo>
                <a:lnTo>
                  <a:pt x="293" y="73"/>
                </a:lnTo>
                <a:lnTo>
                  <a:pt x="297" y="82"/>
                </a:lnTo>
                <a:lnTo>
                  <a:pt x="300" y="91"/>
                </a:lnTo>
                <a:lnTo>
                  <a:pt x="303" y="102"/>
                </a:lnTo>
                <a:lnTo>
                  <a:pt x="234" y="118"/>
                </a:lnTo>
                <a:lnTo>
                  <a:pt x="232" y="112"/>
                </a:lnTo>
                <a:lnTo>
                  <a:pt x="230" y="106"/>
                </a:lnTo>
                <a:lnTo>
                  <a:pt x="227" y="100"/>
                </a:lnTo>
                <a:lnTo>
                  <a:pt x="224" y="94"/>
                </a:lnTo>
                <a:lnTo>
                  <a:pt x="221" y="88"/>
                </a:lnTo>
                <a:lnTo>
                  <a:pt x="217" y="84"/>
                </a:lnTo>
                <a:lnTo>
                  <a:pt x="213" y="79"/>
                </a:lnTo>
                <a:lnTo>
                  <a:pt x="207" y="75"/>
                </a:lnTo>
                <a:lnTo>
                  <a:pt x="202" y="72"/>
                </a:lnTo>
                <a:lnTo>
                  <a:pt x="197" y="68"/>
                </a:lnTo>
                <a:lnTo>
                  <a:pt x="192" y="66"/>
                </a:lnTo>
                <a:lnTo>
                  <a:pt x="186" y="64"/>
                </a:lnTo>
                <a:lnTo>
                  <a:pt x="180" y="62"/>
                </a:lnTo>
                <a:lnTo>
                  <a:pt x="174" y="61"/>
                </a:lnTo>
                <a:lnTo>
                  <a:pt x="167" y="60"/>
                </a:lnTo>
                <a:lnTo>
                  <a:pt x="161" y="60"/>
                </a:lnTo>
                <a:lnTo>
                  <a:pt x="150" y="60"/>
                </a:lnTo>
                <a:lnTo>
                  <a:pt x="141" y="62"/>
                </a:lnTo>
                <a:lnTo>
                  <a:pt x="133" y="64"/>
                </a:lnTo>
                <a:lnTo>
                  <a:pt x="125" y="67"/>
                </a:lnTo>
                <a:lnTo>
                  <a:pt x="118" y="71"/>
                </a:lnTo>
                <a:lnTo>
                  <a:pt x="110" y="75"/>
                </a:lnTo>
                <a:lnTo>
                  <a:pt x="103" y="81"/>
                </a:lnTo>
                <a:lnTo>
                  <a:pt x="97" y="87"/>
                </a:lnTo>
                <a:lnTo>
                  <a:pt x="91" y="96"/>
                </a:lnTo>
                <a:lnTo>
                  <a:pt x="86" y="104"/>
                </a:lnTo>
                <a:lnTo>
                  <a:pt x="82" y="113"/>
                </a:lnTo>
                <a:lnTo>
                  <a:pt x="79" y="124"/>
                </a:lnTo>
                <a:lnTo>
                  <a:pt x="76" y="135"/>
                </a:lnTo>
                <a:lnTo>
                  <a:pt x="75" y="149"/>
                </a:lnTo>
                <a:lnTo>
                  <a:pt x="73" y="163"/>
                </a:lnTo>
                <a:lnTo>
                  <a:pt x="73" y="178"/>
                </a:lnTo>
                <a:lnTo>
                  <a:pt x="73" y="193"/>
                </a:lnTo>
                <a:lnTo>
                  <a:pt x="75" y="209"/>
                </a:lnTo>
                <a:lnTo>
                  <a:pt x="76" y="222"/>
                </a:lnTo>
                <a:lnTo>
                  <a:pt x="79" y="234"/>
                </a:lnTo>
                <a:lnTo>
                  <a:pt x="82" y="245"/>
                </a:lnTo>
                <a:lnTo>
                  <a:pt x="86" y="256"/>
                </a:lnTo>
                <a:lnTo>
                  <a:pt x="91" y="265"/>
                </a:lnTo>
                <a:lnTo>
                  <a:pt x="96" y="272"/>
                </a:lnTo>
                <a:lnTo>
                  <a:pt x="102" y="278"/>
                </a:lnTo>
                <a:lnTo>
                  <a:pt x="110" y="284"/>
                </a:lnTo>
                <a:lnTo>
                  <a:pt x="117" y="289"/>
                </a:lnTo>
                <a:lnTo>
                  <a:pt x="124" y="293"/>
                </a:lnTo>
                <a:lnTo>
                  <a:pt x="132" y="296"/>
                </a:lnTo>
                <a:lnTo>
                  <a:pt x="140" y="299"/>
                </a:lnTo>
                <a:lnTo>
                  <a:pt x="149" y="300"/>
                </a:lnTo>
                <a:lnTo>
                  <a:pt x="158" y="301"/>
                </a:lnTo>
                <a:lnTo>
                  <a:pt x="166" y="300"/>
                </a:lnTo>
                <a:lnTo>
                  <a:pt x="172" y="300"/>
                </a:lnTo>
                <a:lnTo>
                  <a:pt x="179" y="298"/>
                </a:lnTo>
                <a:lnTo>
                  <a:pt x="185" y="295"/>
                </a:lnTo>
                <a:lnTo>
                  <a:pt x="191" y="293"/>
                </a:lnTo>
                <a:lnTo>
                  <a:pt x="196" y="290"/>
                </a:lnTo>
                <a:lnTo>
                  <a:pt x="202" y="286"/>
                </a:lnTo>
                <a:lnTo>
                  <a:pt x="207" y="282"/>
                </a:lnTo>
                <a:lnTo>
                  <a:pt x="212" y="277"/>
                </a:lnTo>
                <a:lnTo>
                  <a:pt x="217" y="272"/>
                </a:lnTo>
                <a:lnTo>
                  <a:pt x="221" y="266"/>
                </a:lnTo>
                <a:lnTo>
                  <a:pt x="225" y="260"/>
                </a:lnTo>
                <a:lnTo>
                  <a:pt x="228" y="252"/>
                </a:lnTo>
                <a:lnTo>
                  <a:pt x="231" y="244"/>
                </a:lnTo>
                <a:lnTo>
                  <a:pt x="234" y="235"/>
                </a:lnTo>
                <a:lnTo>
                  <a:pt x="236" y="2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Freeform 39"/>
          <p:cNvSpPr>
            <a:spLocks/>
          </p:cNvSpPr>
          <p:nvPr/>
        </p:nvSpPr>
        <p:spPr bwMode="auto">
          <a:xfrm>
            <a:off x="4450556" y="6469856"/>
            <a:ext cx="109538" cy="138112"/>
          </a:xfrm>
          <a:custGeom>
            <a:avLst/>
            <a:gdLst/>
            <a:ahLst/>
            <a:cxnLst>
              <a:cxn ang="0">
                <a:pos x="103" y="349"/>
              </a:cxn>
              <a:cxn ang="0">
                <a:pos x="103" y="59"/>
              </a:cxn>
              <a:cxn ang="0">
                <a:pos x="0" y="59"/>
              </a:cxn>
              <a:cxn ang="0">
                <a:pos x="0" y="0"/>
              </a:cxn>
              <a:cxn ang="0">
                <a:pos x="278" y="0"/>
              </a:cxn>
              <a:cxn ang="0">
                <a:pos x="278" y="59"/>
              </a:cxn>
              <a:cxn ang="0">
                <a:pos x="175" y="59"/>
              </a:cxn>
              <a:cxn ang="0">
                <a:pos x="175" y="349"/>
              </a:cxn>
              <a:cxn ang="0">
                <a:pos x="103" y="349"/>
              </a:cxn>
            </a:cxnLst>
            <a:rect l="0" t="0" r="r" b="b"/>
            <a:pathLst>
              <a:path w="278" h="349">
                <a:moveTo>
                  <a:pt x="103" y="349"/>
                </a:moveTo>
                <a:lnTo>
                  <a:pt x="103" y="59"/>
                </a:lnTo>
                <a:lnTo>
                  <a:pt x="0" y="59"/>
                </a:lnTo>
                <a:lnTo>
                  <a:pt x="0" y="0"/>
                </a:lnTo>
                <a:lnTo>
                  <a:pt x="278" y="0"/>
                </a:lnTo>
                <a:lnTo>
                  <a:pt x="278" y="59"/>
                </a:lnTo>
                <a:lnTo>
                  <a:pt x="175" y="59"/>
                </a:lnTo>
                <a:lnTo>
                  <a:pt x="175" y="349"/>
                </a:lnTo>
                <a:lnTo>
                  <a:pt x="103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4575969" y="6469856"/>
            <a:ext cx="120650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9" y="0"/>
              </a:cxn>
              <a:cxn ang="0">
                <a:pos x="161" y="180"/>
              </a:cxn>
              <a:cxn ang="0">
                <a:pos x="230" y="0"/>
              </a:cxn>
              <a:cxn ang="0">
                <a:pos x="303" y="0"/>
              </a:cxn>
              <a:cxn ang="0">
                <a:pos x="185" y="265"/>
              </a:cxn>
              <a:cxn ang="0">
                <a:pos x="176" y="285"/>
              </a:cxn>
              <a:cxn ang="0">
                <a:pos x="166" y="303"/>
              </a:cxn>
              <a:cxn ang="0">
                <a:pos x="157" y="318"/>
              </a:cxn>
              <a:cxn ang="0">
                <a:pos x="146" y="330"/>
              </a:cxn>
              <a:cxn ang="0">
                <a:pos x="141" y="335"/>
              </a:cxn>
              <a:cxn ang="0">
                <a:pos x="135" y="340"/>
              </a:cxn>
              <a:cxn ang="0">
                <a:pos x="130" y="344"/>
              </a:cxn>
              <a:cxn ang="0">
                <a:pos x="123" y="347"/>
              </a:cxn>
              <a:cxn ang="0">
                <a:pos x="117" y="350"/>
              </a:cxn>
              <a:cxn ang="0">
                <a:pos x="110" y="352"/>
              </a:cxn>
              <a:cxn ang="0">
                <a:pos x="103" y="353"/>
              </a:cxn>
              <a:cxn ang="0">
                <a:pos x="94" y="353"/>
              </a:cxn>
              <a:cxn ang="0">
                <a:pos x="80" y="353"/>
              </a:cxn>
              <a:cxn ang="0">
                <a:pos x="67" y="352"/>
              </a:cxn>
              <a:cxn ang="0">
                <a:pos x="56" y="351"/>
              </a:cxn>
              <a:cxn ang="0">
                <a:pos x="45" y="349"/>
              </a:cxn>
              <a:cxn ang="0">
                <a:pos x="45" y="297"/>
              </a:cxn>
              <a:cxn ang="0">
                <a:pos x="60" y="297"/>
              </a:cxn>
              <a:cxn ang="0">
                <a:pos x="73" y="298"/>
              </a:cxn>
              <a:cxn ang="0">
                <a:pos x="84" y="297"/>
              </a:cxn>
              <a:cxn ang="0">
                <a:pos x="94" y="295"/>
              </a:cxn>
              <a:cxn ang="0">
                <a:pos x="102" y="293"/>
              </a:cxn>
              <a:cxn ang="0">
                <a:pos x="108" y="288"/>
              </a:cxn>
              <a:cxn ang="0">
                <a:pos x="114" y="282"/>
              </a:cxn>
              <a:cxn ang="0">
                <a:pos x="119" y="274"/>
              </a:cxn>
              <a:cxn ang="0">
                <a:pos x="123" y="263"/>
              </a:cxn>
              <a:cxn ang="0">
                <a:pos x="128" y="250"/>
              </a:cxn>
              <a:cxn ang="0">
                <a:pos x="0" y="0"/>
              </a:cxn>
            </a:cxnLst>
            <a:rect l="0" t="0" r="r" b="b"/>
            <a:pathLst>
              <a:path w="303" h="353">
                <a:moveTo>
                  <a:pt x="0" y="0"/>
                </a:moveTo>
                <a:lnTo>
                  <a:pt x="79" y="0"/>
                </a:lnTo>
                <a:lnTo>
                  <a:pt x="161" y="180"/>
                </a:lnTo>
                <a:lnTo>
                  <a:pt x="230" y="0"/>
                </a:lnTo>
                <a:lnTo>
                  <a:pt x="303" y="0"/>
                </a:lnTo>
                <a:lnTo>
                  <a:pt x="185" y="265"/>
                </a:lnTo>
                <a:lnTo>
                  <a:pt x="176" y="285"/>
                </a:lnTo>
                <a:lnTo>
                  <a:pt x="166" y="303"/>
                </a:lnTo>
                <a:lnTo>
                  <a:pt x="157" y="318"/>
                </a:lnTo>
                <a:lnTo>
                  <a:pt x="146" y="330"/>
                </a:lnTo>
                <a:lnTo>
                  <a:pt x="141" y="335"/>
                </a:lnTo>
                <a:lnTo>
                  <a:pt x="135" y="340"/>
                </a:lnTo>
                <a:lnTo>
                  <a:pt x="130" y="344"/>
                </a:lnTo>
                <a:lnTo>
                  <a:pt x="123" y="347"/>
                </a:lnTo>
                <a:lnTo>
                  <a:pt x="117" y="350"/>
                </a:lnTo>
                <a:lnTo>
                  <a:pt x="110" y="352"/>
                </a:lnTo>
                <a:lnTo>
                  <a:pt x="103" y="353"/>
                </a:lnTo>
                <a:lnTo>
                  <a:pt x="94" y="353"/>
                </a:lnTo>
                <a:lnTo>
                  <a:pt x="80" y="353"/>
                </a:lnTo>
                <a:lnTo>
                  <a:pt x="67" y="352"/>
                </a:lnTo>
                <a:lnTo>
                  <a:pt x="56" y="351"/>
                </a:lnTo>
                <a:lnTo>
                  <a:pt x="45" y="349"/>
                </a:lnTo>
                <a:lnTo>
                  <a:pt x="45" y="297"/>
                </a:lnTo>
                <a:lnTo>
                  <a:pt x="60" y="297"/>
                </a:lnTo>
                <a:lnTo>
                  <a:pt x="73" y="298"/>
                </a:lnTo>
                <a:lnTo>
                  <a:pt x="84" y="297"/>
                </a:lnTo>
                <a:lnTo>
                  <a:pt x="94" y="295"/>
                </a:lnTo>
                <a:lnTo>
                  <a:pt x="102" y="293"/>
                </a:lnTo>
                <a:lnTo>
                  <a:pt x="108" y="288"/>
                </a:lnTo>
                <a:lnTo>
                  <a:pt x="114" y="282"/>
                </a:lnTo>
                <a:lnTo>
                  <a:pt x="119" y="274"/>
                </a:lnTo>
                <a:lnTo>
                  <a:pt x="123" y="263"/>
                </a:lnTo>
                <a:lnTo>
                  <a:pt x="128" y="25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4720431" y="6469856"/>
            <a:ext cx="111125" cy="1381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8" y="0"/>
              </a:cxn>
              <a:cxn ang="0">
                <a:pos x="278" y="349"/>
              </a:cxn>
              <a:cxn ang="0">
                <a:pos x="208" y="349"/>
              </a:cxn>
              <a:cxn ang="0">
                <a:pos x="208" y="58"/>
              </a:cxn>
              <a:cxn ang="0">
                <a:pos x="71" y="58"/>
              </a:cxn>
              <a:cxn ang="0">
                <a:pos x="71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8" h="349">
                <a:moveTo>
                  <a:pt x="0" y="0"/>
                </a:moveTo>
                <a:lnTo>
                  <a:pt x="278" y="0"/>
                </a:lnTo>
                <a:lnTo>
                  <a:pt x="278" y="349"/>
                </a:lnTo>
                <a:lnTo>
                  <a:pt x="208" y="349"/>
                </a:lnTo>
                <a:lnTo>
                  <a:pt x="208" y="58"/>
                </a:lnTo>
                <a:lnTo>
                  <a:pt x="71" y="58"/>
                </a:lnTo>
                <a:lnTo>
                  <a:pt x="71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6099969" y="2124868"/>
            <a:ext cx="747712" cy="655638"/>
          </a:xfrm>
          <a:custGeom>
            <a:avLst/>
            <a:gdLst/>
            <a:ahLst/>
            <a:cxnLst>
              <a:cxn ang="0">
                <a:pos x="94" y="1649"/>
              </a:cxn>
              <a:cxn ang="0">
                <a:pos x="1791" y="1649"/>
              </a:cxn>
              <a:cxn ang="0">
                <a:pos x="1805" y="1648"/>
              </a:cxn>
              <a:cxn ang="0">
                <a:pos x="1818" y="1645"/>
              </a:cxn>
              <a:cxn ang="0">
                <a:pos x="1831" y="1641"/>
              </a:cxn>
              <a:cxn ang="0">
                <a:pos x="1842" y="1635"/>
              </a:cxn>
              <a:cxn ang="0">
                <a:pos x="1853" y="1627"/>
              </a:cxn>
              <a:cxn ang="0">
                <a:pos x="1863" y="1617"/>
              </a:cxn>
              <a:cxn ang="0">
                <a:pos x="1871" y="1607"/>
              </a:cxn>
              <a:cxn ang="0">
                <a:pos x="1878" y="1594"/>
              </a:cxn>
              <a:cxn ang="0">
                <a:pos x="1882" y="1582"/>
              </a:cxn>
              <a:cxn ang="0">
                <a:pos x="1885" y="1569"/>
              </a:cxn>
              <a:cxn ang="0">
                <a:pos x="1886" y="1556"/>
              </a:cxn>
              <a:cxn ang="0">
                <a:pos x="1886" y="94"/>
              </a:cxn>
              <a:cxn ang="0">
                <a:pos x="1885" y="81"/>
              </a:cxn>
              <a:cxn ang="0">
                <a:pos x="1882" y="67"/>
              </a:cxn>
              <a:cxn ang="0">
                <a:pos x="1878" y="55"/>
              </a:cxn>
              <a:cxn ang="0">
                <a:pos x="1871" y="43"/>
              </a:cxn>
              <a:cxn ang="0">
                <a:pos x="1863" y="33"/>
              </a:cxn>
              <a:cxn ang="0">
                <a:pos x="1853" y="23"/>
              </a:cxn>
              <a:cxn ang="0">
                <a:pos x="1842" y="14"/>
              </a:cxn>
              <a:cxn ang="0">
                <a:pos x="1831" y="8"/>
              </a:cxn>
              <a:cxn ang="0">
                <a:pos x="1818" y="3"/>
              </a:cxn>
              <a:cxn ang="0">
                <a:pos x="1805" y="1"/>
              </a:cxn>
              <a:cxn ang="0">
                <a:pos x="1791" y="0"/>
              </a:cxn>
              <a:cxn ang="0">
                <a:pos x="94" y="0"/>
              </a:cxn>
              <a:cxn ang="0">
                <a:pos x="81" y="1"/>
              </a:cxn>
              <a:cxn ang="0">
                <a:pos x="68" y="3"/>
              </a:cxn>
              <a:cxn ang="0">
                <a:pos x="55" y="8"/>
              </a:cxn>
              <a:cxn ang="0">
                <a:pos x="44" y="14"/>
              </a:cxn>
              <a:cxn ang="0">
                <a:pos x="33" y="23"/>
              </a:cxn>
              <a:cxn ang="0">
                <a:pos x="23" y="33"/>
              </a:cxn>
              <a:cxn ang="0">
                <a:pos x="15" y="43"/>
              </a:cxn>
              <a:cxn ang="0">
                <a:pos x="8" y="55"/>
              </a:cxn>
              <a:cxn ang="0">
                <a:pos x="4" y="67"/>
              </a:cxn>
              <a:cxn ang="0">
                <a:pos x="1" y="81"/>
              </a:cxn>
              <a:cxn ang="0">
                <a:pos x="0" y="94"/>
              </a:cxn>
              <a:cxn ang="0">
                <a:pos x="0" y="1556"/>
              </a:cxn>
              <a:cxn ang="0">
                <a:pos x="1" y="1569"/>
              </a:cxn>
              <a:cxn ang="0">
                <a:pos x="4" y="1582"/>
              </a:cxn>
              <a:cxn ang="0">
                <a:pos x="8" y="1594"/>
              </a:cxn>
              <a:cxn ang="0">
                <a:pos x="15" y="1607"/>
              </a:cxn>
              <a:cxn ang="0">
                <a:pos x="23" y="1617"/>
              </a:cxn>
              <a:cxn ang="0">
                <a:pos x="33" y="1627"/>
              </a:cxn>
              <a:cxn ang="0">
                <a:pos x="44" y="1635"/>
              </a:cxn>
              <a:cxn ang="0">
                <a:pos x="55" y="1641"/>
              </a:cxn>
              <a:cxn ang="0">
                <a:pos x="68" y="1645"/>
              </a:cxn>
              <a:cxn ang="0">
                <a:pos x="81" y="1648"/>
              </a:cxn>
              <a:cxn ang="0">
                <a:pos x="94" y="1649"/>
              </a:cxn>
            </a:cxnLst>
            <a:rect l="0" t="0" r="r" b="b"/>
            <a:pathLst>
              <a:path w="1886" h="1649">
                <a:moveTo>
                  <a:pt x="94" y="1649"/>
                </a:moveTo>
                <a:lnTo>
                  <a:pt x="1791" y="1649"/>
                </a:lnTo>
                <a:lnTo>
                  <a:pt x="1805" y="1648"/>
                </a:lnTo>
                <a:lnTo>
                  <a:pt x="1818" y="1645"/>
                </a:lnTo>
                <a:lnTo>
                  <a:pt x="1831" y="1641"/>
                </a:lnTo>
                <a:lnTo>
                  <a:pt x="1842" y="1635"/>
                </a:lnTo>
                <a:lnTo>
                  <a:pt x="1853" y="1627"/>
                </a:lnTo>
                <a:lnTo>
                  <a:pt x="1863" y="1617"/>
                </a:lnTo>
                <a:lnTo>
                  <a:pt x="1871" y="1607"/>
                </a:lnTo>
                <a:lnTo>
                  <a:pt x="1878" y="1594"/>
                </a:lnTo>
                <a:lnTo>
                  <a:pt x="1882" y="1582"/>
                </a:lnTo>
                <a:lnTo>
                  <a:pt x="1885" y="1569"/>
                </a:lnTo>
                <a:lnTo>
                  <a:pt x="1886" y="1556"/>
                </a:lnTo>
                <a:lnTo>
                  <a:pt x="1886" y="94"/>
                </a:lnTo>
                <a:lnTo>
                  <a:pt x="1885" y="81"/>
                </a:lnTo>
                <a:lnTo>
                  <a:pt x="1882" y="67"/>
                </a:lnTo>
                <a:lnTo>
                  <a:pt x="1878" y="55"/>
                </a:lnTo>
                <a:lnTo>
                  <a:pt x="1871" y="43"/>
                </a:lnTo>
                <a:lnTo>
                  <a:pt x="1863" y="33"/>
                </a:lnTo>
                <a:lnTo>
                  <a:pt x="1853" y="23"/>
                </a:lnTo>
                <a:lnTo>
                  <a:pt x="1842" y="14"/>
                </a:lnTo>
                <a:lnTo>
                  <a:pt x="1831" y="8"/>
                </a:lnTo>
                <a:lnTo>
                  <a:pt x="1818" y="3"/>
                </a:lnTo>
                <a:lnTo>
                  <a:pt x="1805" y="1"/>
                </a:lnTo>
                <a:lnTo>
                  <a:pt x="1791" y="0"/>
                </a:lnTo>
                <a:lnTo>
                  <a:pt x="94" y="0"/>
                </a:lnTo>
                <a:lnTo>
                  <a:pt x="81" y="1"/>
                </a:lnTo>
                <a:lnTo>
                  <a:pt x="68" y="3"/>
                </a:lnTo>
                <a:lnTo>
                  <a:pt x="55" y="8"/>
                </a:lnTo>
                <a:lnTo>
                  <a:pt x="44" y="14"/>
                </a:lnTo>
                <a:lnTo>
                  <a:pt x="33" y="23"/>
                </a:lnTo>
                <a:lnTo>
                  <a:pt x="23" y="33"/>
                </a:lnTo>
                <a:lnTo>
                  <a:pt x="15" y="43"/>
                </a:lnTo>
                <a:lnTo>
                  <a:pt x="8" y="55"/>
                </a:lnTo>
                <a:lnTo>
                  <a:pt x="4" y="67"/>
                </a:lnTo>
                <a:lnTo>
                  <a:pt x="1" y="81"/>
                </a:lnTo>
                <a:lnTo>
                  <a:pt x="0" y="94"/>
                </a:lnTo>
                <a:lnTo>
                  <a:pt x="0" y="1556"/>
                </a:lnTo>
                <a:lnTo>
                  <a:pt x="1" y="1569"/>
                </a:lnTo>
                <a:lnTo>
                  <a:pt x="4" y="1582"/>
                </a:lnTo>
                <a:lnTo>
                  <a:pt x="8" y="1594"/>
                </a:lnTo>
                <a:lnTo>
                  <a:pt x="15" y="1607"/>
                </a:lnTo>
                <a:lnTo>
                  <a:pt x="23" y="1617"/>
                </a:lnTo>
                <a:lnTo>
                  <a:pt x="33" y="1627"/>
                </a:lnTo>
                <a:lnTo>
                  <a:pt x="44" y="1635"/>
                </a:lnTo>
                <a:lnTo>
                  <a:pt x="55" y="1641"/>
                </a:lnTo>
                <a:lnTo>
                  <a:pt x="68" y="1645"/>
                </a:lnTo>
                <a:lnTo>
                  <a:pt x="81" y="1648"/>
                </a:lnTo>
                <a:lnTo>
                  <a:pt x="94" y="164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Freeform 43"/>
          <p:cNvSpPr>
            <a:spLocks/>
          </p:cNvSpPr>
          <p:nvPr/>
        </p:nvSpPr>
        <p:spPr bwMode="auto">
          <a:xfrm>
            <a:off x="6136481" y="2777331"/>
            <a:ext cx="674688" cy="4762"/>
          </a:xfrm>
          <a:custGeom>
            <a:avLst/>
            <a:gdLst/>
            <a:ahLst/>
            <a:cxnLst>
              <a:cxn ang="0">
                <a:pos x="1698" y="15"/>
              </a:cxn>
              <a:cxn ang="0">
                <a:pos x="1697" y="0"/>
              </a:cxn>
              <a:cxn ang="0">
                <a:pos x="0" y="0"/>
              </a:cxn>
              <a:cxn ang="0">
                <a:pos x="0" y="15"/>
              </a:cxn>
              <a:cxn ang="0">
                <a:pos x="1697" y="15"/>
              </a:cxn>
              <a:cxn ang="0">
                <a:pos x="1698" y="15"/>
              </a:cxn>
              <a:cxn ang="0">
                <a:pos x="1697" y="15"/>
              </a:cxn>
              <a:cxn ang="0">
                <a:pos x="1698" y="15"/>
              </a:cxn>
              <a:cxn ang="0">
                <a:pos x="1698" y="15"/>
              </a:cxn>
            </a:cxnLst>
            <a:rect l="0" t="0" r="r" b="b"/>
            <a:pathLst>
              <a:path w="1698" h="15">
                <a:moveTo>
                  <a:pt x="1698" y="15"/>
                </a:moveTo>
                <a:lnTo>
                  <a:pt x="1697" y="0"/>
                </a:lnTo>
                <a:lnTo>
                  <a:pt x="0" y="0"/>
                </a:lnTo>
                <a:lnTo>
                  <a:pt x="0" y="15"/>
                </a:lnTo>
                <a:lnTo>
                  <a:pt x="1697" y="15"/>
                </a:lnTo>
                <a:lnTo>
                  <a:pt x="1698" y="15"/>
                </a:lnTo>
                <a:lnTo>
                  <a:pt x="1697" y="15"/>
                </a:lnTo>
                <a:lnTo>
                  <a:pt x="1698" y="15"/>
                </a:lnTo>
                <a:lnTo>
                  <a:pt x="1698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Freeform 44"/>
          <p:cNvSpPr>
            <a:spLocks/>
          </p:cNvSpPr>
          <p:nvPr/>
        </p:nvSpPr>
        <p:spPr bwMode="auto">
          <a:xfrm>
            <a:off x="6811169" y="2777331"/>
            <a:ext cx="6350" cy="4762"/>
          </a:xfrm>
          <a:custGeom>
            <a:avLst/>
            <a:gdLst/>
            <a:ahLst/>
            <a:cxnLst>
              <a:cxn ang="0">
                <a:pos x="15" y="15"/>
              </a:cxn>
              <a:cxn ang="0">
                <a:pos x="13" y="0"/>
              </a:cxn>
              <a:cxn ang="0">
                <a:pos x="0" y="1"/>
              </a:cxn>
              <a:cxn ang="0">
                <a:pos x="1" y="16"/>
              </a:cxn>
              <a:cxn ang="0">
                <a:pos x="14" y="15"/>
              </a:cxn>
              <a:cxn ang="0">
                <a:pos x="15" y="15"/>
              </a:cxn>
              <a:cxn ang="0">
                <a:pos x="14" y="15"/>
              </a:cxn>
              <a:cxn ang="0">
                <a:pos x="15" y="15"/>
              </a:cxn>
              <a:cxn ang="0">
                <a:pos x="15" y="15"/>
              </a:cxn>
            </a:cxnLst>
            <a:rect l="0" t="0" r="r" b="b"/>
            <a:pathLst>
              <a:path w="15" h="16">
                <a:moveTo>
                  <a:pt x="15" y="15"/>
                </a:moveTo>
                <a:lnTo>
                  <a:pt x="13" y="0"/>
                </a:lnTo>
                <a:lnTo>
                  <a:pt x="0" y="1"/>
                </a:lnTo>
                <a:lnTo>
                  <a:pt x="1" y="16"/>
                </a:lnTo>
                <a:lnTo>
                  <a:pt x="14" y="15"/>
                </a:lnTo>
                <a:lnTo>
                  <a:pt x="15" y="15"/>
                </a:lnTo>
                <a:lnTo>
                  <a:pt x="14" y="15"/>
                </a:lnTo>
                <a:lnTo>
                  <a:pt x="15" y="15"/>
                </a:lnTo>
                <a:lnTo>
                  <a:pt x="15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Freeform 45"/>
          <p:cNvSpPr>
            <a:spLocks/>
          </p:cNvSpPr>
          <p:nvPr/>
        </p:nvSpPr>
        <p:spPr bwMode="auto">
          <a:xfrm>
            <a:off x="6815931" y="2775743"/>
            <a:ext cx="6350" cy="6350"/>
          </a:xfrm>
          <a:custGeom>
            <a:avLst/>
            <a:gdLst/>
            <a:ahLst/>
            <a:cxnLst>
              <a:cxn ang="0">
                <a:pos x="18" y="15"/>
              </a:cxn>
              <a:cxn ang="0">
                <a:pos x="14" y="0"/>
              </a:cxn>
              <a:cxn ang="0">
                <a:pos x="0" y="3"/>
              </a:cxn>
              <a:cxn ang="0">
                <a:pos x="3" y="18"/>
              </a:cxn>
              <a:cxn ang="0">
                <a:pos x="17" y="15"/>
              </a:cxn>
              <a:cxn ang="0">
                <a:pos x="18" y="15"/>
              </a:cxn>
              <a:cxn ang="0">
                <a:pos x="17" y="15"/>
              </a:cxn>
              <a:cxn ang="0">
                <a:pos x="17" y="15"/>
              </a:cxn>
              <a:cxn ang="0">
                <a:pos x="18" y="15"/>
              </a:cxn>
            </a:cxnLst>
            <a:rect l="0" t="0" r="r" b="b"/>
            <a:pathLst>
              <a:path w="18" h="18">
                <a:moveTo>
                  <a:pt x="18" y="15"/>
                </a:moveTo>
                <a:lnTo>
                  <a:pt x="14" y="0"/>
                </a:lnTo>
                <a:lnTo>
                  <a:pt x="0" y="3"/>
                </a:lnTo>
                <a:lnTo>
                  <a:pt x="3" y="18"/>
                </a:lnTo>
                <a:lnTo>
                  <a:pt x="17" y="15"/>
                </a:lnTo>
                <a:lnTo>
                  <a:pt x="18" y="15"/>
                </a:lnTo>
                <a:lnTo>
                  <a:pt x="17" y="15"/>
                </a:lnTo>
                <a:lnTo>
                  <a:pt x="17" y="15"/>
                </a:lnTo>
                <a:lnTo>
                  <a:pt x="18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Freeform 46"/>
          <p:cNvSpPr>
            <a:spLocks/>
          </p:cNvSpPr>
          <p:nvPr/>
        </p:nvSpPr>
        <p:spPr bwMode="auto">
          <a:xfrm>
            <a:off x="6820694" y="2774156"/>
            <a:ext cx="7937" cy="6350"/>
          </a:xfrm>
          <a:custGeom>
            <a:avLst/>
            <a:gdLst/>
            <a:ahLst/>
            <a:cxnLst>
              <a:cxn ang="0">
                <a:pos x="19" y="13"/>
              </a:cxn>
              <a:cxn ang="0">
                <a:pos x="13" y="0"/>
              </a:cxn>
              <a:cxn ang="0">
                <a:pos x="0" y="5"/>
              </a:cxn>
              <a:cxn ang="0">
                <a:pos x="5" y="19"/>
              </a:cxn>
              <a:cxn ang="0">
                <a:pos x="17" y="14"/>
              </a:cxn>
              <a:cxn ang="0">
                <a:pos x="19" y="13"/>
              </a:cxn>
              <a:cxn ang="0">
                <a:pos x="17" y="14"/>
              </a:cxn>
              <a:cxn ang="0">
                <a:pos x="18" y="13"/>
              </a:cxn>
              <a:cxn ang="0">
                <a:pos x="19" y="13"/>
              </a:cxn>
            </a:cxnLst>
            <a:rect l="0" t="0" r="r" b="b"/>
            <a:pathLst>
              <a:path w="19" h="19">
                <a:moveTo>
                  <a:pt x="19" y="13"/>
                </a:moveTo>
                <a:lnTo>
                  <a:pt x="13" y="0"/>
                </a:lnTo>
                <a:lnTo>
                  <a:pt x="0" y="5"/>
                </a:lnTo>
                <a:lnTo>
                  <a:pt x="5" y="19"/>
                </a:lnTo>
                <a:lnTo>
                  <a:pt x="17" y="14"/>
                </a:lnTo>
                <a:lnTo>
                  <a:pt x="19" y="13"/>
                </a:lnTo>
                <a:lnTo>
                  <a:pt x="17" y="14"/>
                </a:lnTo>
                <a:lnTo>
                  <a:pt x="18" y="13"/>
                </a:lnTo>
                <a:lnTo>
                  <a:pt x="19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" name="Freeform 47"/>
          <p:cNvSpPr>
            <a:spLocks/>
          </p:cNvSpPr>
          <p:nvPr/>
        </p:nvSpPr>
        <p:spPr bwMode="auto">
          <a:xfrm>
            <a:off x="6825456" y="2770981"/>
            <a:ext cx="7938" cy="7937"/>
          </a:xfrm>
          <a:custGeom>
            <a:avLst/>
            <a:gdLst/>
            <a:ahLst/>
            <a:cxnLst>
              <a:cxn ang="0">
                <a:pos x="18" y="12"/>
              </a:cxn>
              <a:cxn ang="0">
                <a:pos x="11" y="0"/>
              </a:cxn>
              <a:cxn ang="0">
                <a:pos x="0" y="7"/>
              </a:cxn>
              <a:cxn ang="0">
                <a:pos x="7" y="19"/>
              </a:cxn>
              <a:cxn ang="0">
                <a:pos x="18" y="13"/>
              </a:cxn>
              <a:cxn ang="0">
                <a:pos x="18" y="12"/>
              </a:cxn>
              <a:cxn ang="0">
                <a:pos x="18" y="13"/>
              </a:cxn>
              <a:cxn ang="0">
                <a:pos x="18" y="13"/>
              </a:cxn>
              <a:cxn ang="0">
                <a:pos x="18" y="12"/>
              </a:cxn>
            </a:cxnLst>
            <a:rect l="0" t="0" r="r" b="b"/>
            <a:pathLst>
              <a:path w="18" h="19">
                <a:moveTo>
                  <a:pt x="18" y="12"/>
                </a:moveTo>
                <a:lnTo>
                  <a:pt x="11" y="0"/>
                </a:lnTo>
                <a:lnTo>
                  <a:pt x="0" y="7"/>
                </a:lnTo>
                <a:lnTo>
                  <a:pt x="7" y="19"/>
                </a:lnTo>
                <a:lnTo>
                  <a:pt x="18" y="13"/>
                </a:lnTo>
                <a:lnTo>
                  <a:pt x="18" y="12"/>
                </a:lnTo>
                <a:lnTo>
                  <a:pt x="18" y="13"/>
                </a:lnTo>
                <a:lnTo>
                  <a:pt x="18" y="13"/>
                </a:lnTo>
                <a:lnTo>
                  <a:pt x="18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" name="Freeform 48"/>
          <p:cNvSpPr>
            <a:spLocks/>
          </p:cNvSpPr>
          <p:nvPr/>
        </p:nvSpPr>
        <p:spPr bwMode="auto">
          <a:xfrm>
            <a:off x="6830219" y="2767806"/>
            <a:ext cx="7937" cy="7937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11" y="0"/>
              </a:cxn>
              <a:cxn ang="0">
                <a:pos x="0" y="8"/>
              </a:cxn>
              <a:cxn ang="0">
                <a:pos x="8" y="19"/>
              </a:cxn>
              <a:cxn ang="0">
                <a:pos x="19" y="12"/>
              </a:cxn>
              <a:cxn ang="0">
                <a:pos x="20" y="11"/>
              </a:cxn>
              <a:cxn ang="0">
                <a:pos x="19" y="12"/>
              </a:cxn>
              <a:cxn ang="0">
                <a:pos x="20" y="11"/>
              </a:cxn>
              <a:cxn ang="0">
                <a:pos x="20" y="11"/>
              </a:cxn>
            </a:cxnLst>
            <a:rect l="0" t="0" r="r" b="b"/>
            <a:pathLst>
              <a:path w="20" h="19">
                <a:moveTo>
                  <a:pt x="20" y="11"/>
                </a:moveTo>
                <a:lnTo>
                  <a:pt x="11" y="0"/>
                </a:lnTo>
                <a:lnTo>
                  <a:pt x="0" y="8"/>
                </a:lnTo>
                <a:lnTo>
                  <a:pt x="8" y="19"/>
                </a:lnTo>
                <a:lnTo>
                  <a:pt x="19" y="12"/>
                </a:lnTo>
                <a:lnTo>
                  <a:pt x="20" y="11"/>
                </a:lnTo>
                <a:lnTo>
                  <a:pt x="19" y="12"/>
                </a:lnTo>
                <a:lnTo>
                  <a:pt x="2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" name="Freeform 49"/>
          <p:cNvSpPr>
            <a:spLocks/>
          </p:cNvSpPr>
          <p:nvPr/>
        </p:nvSpPr>
        <p:spPr bwMode="auto">
          <a:xfrm>
            <a:off x="6833394" y="2764631"/>
            <a:ext cx="7937" cy="7937"/>
          </a:xfrm>
          <a:custGeom>
            <a:avLst/>
            <a:gdLst/>
            <a:ahLst/>
            <a:cxnLst>
              <a:cxn ang="0">
                <a:pos x="21" y="10"/>
              </a:cxn>
              <a:cxn ang="0">
                <a:pos x="9" y="0"/>
              </a:cxn>
              <a:cxn ang="0">
                <a:pos x="0" y="10"/>
              </a:cxn>
              <a:cxn ang="0">
                <a:pos x="10" y="20"/>
              </a:cxn>
              <a:cxn ang="0">
                <a:pos x="20" y="10"/>
              </a:cxn>
              <a:cxn ang="0">
                <a:pos x="21" y="10"/>
              </a:cxn>
              <a:cxn ang="0">
                <a:pos x="20" y="10"/>
              </a:cxn>
              <a:cxn ang="0">
                <a:pos x="21" y="10"/>
              </a:cxn>
              <a:cxn ang="0">
                <a:pos x="21" y="10"/>
              </a:cxn>
            </a:cxnLst>
            <a:rect l="0" t="0" r="r" b="b"/>
            <a:pathLst>
              <a:path w="21" h="20">
                <a:moveTo>
                  <a:pt x="21" y="10"/>
                </a:moveTo>
                <a:lnTo>
                  <a:pt x="9" y="0"/>
                </a:lnTo>
                <a:lnTo>
                  <a:pt x="0" y="10"/>
                </a:lnTo>
                <a:lnTo>
                  <a:pt x="10" y="20"/>
                </a:lnTo>
                <a:lnTo>
                  <a:pt x="20" y="10"/>
                </a:lnTo>
                <a:lnTo>
                  <a:pt x="21" y="10"/>
                </a:lnTo>
                <a:lnTo>
                  <a:pt x="20" y="10"/>
                </a:lnTo>
                <a:lnTo>
                  <a:pt x="21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Freeform 50"/>
          <p:cNvSpPr>
            <a:spLocks/>
          </p:cNvSpPr>
          <p:nvPr/>
        </p:nvSpPr>
        <p:spPr bwMode="auto">
          <a:xfrm>
            <a:off x="6836569" y="2761456"/>
            <a:ext cx="7937" cy="7937"/>
          </a:xfrm>
          <a:custGeom>
            <a:avLst/>
            <a:gdLst/>
            <a:ahLst/>
            <a:cxnLst>
              <a:cxn ang="0">
                <a:pos x="20" y="8"/>
              </a:cxn>
              <a:cxn ang="0">
                <a:pos x="8" y="0"/>
              </a:cxn>
              <a:cxn ang="0">
                <a:pos x="0" y="11"/>
              </a:cxn>
              <a:cxn ang="0">
                <a:pos x="12" y="20"/>
              </a:cxn>
              <a:cxn ang="0">
                <a:pos x="20" y="9"/>
              </a:cxn>
              <a:cxn ang="0">
                <a:pos x="20" y="8"/>
              </a:cxn>
              <a:cxn ang="0">
                <a:pos x="20" y="9"/>
              </a:cxn>
              <a:cxn ang="0">
                <a:pos x="20" y="9"/>
              </a:cxn>
              <a:cxn ang="0">
                <a:pos x="20" y="8"/>
              </a:cxn>
            </a:cxnLst>
            <a:rect l="0" t="0" r="r" b="b"/>
            <a:pathLst>
              <a:path w="20" h="20">
                <a:moveTo>
                  <a:pt x="20" y="8"/>
                </a:moveTo>
                <a:lnTo>
                  <a:pt x="8" y="0"/>
                </a:lnTo>
                <a:lnTo>
                  <a:pt x="0" y="11"/>
                </a:lnTo>
                <a:lnTo>
                  <a:pt x="12" y="20"/>
                </a:lnTo>
                <a:lnTo>
                  <a:pt x="20" y="9"/>
                </a:lnTo>
                <a:lnTo>
                  <a:pt x="20" y="8"/>
                </a:lnTo>
                <a:lnTo>
                  <a:pt x="20" y="9"/>
                </a:lnTo>
                <a:lnTo>
                  <a:pt x="20" y="9"/>
                </a:lnTo>
                <a:lnTo>
                  <a:pt x="20" y="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Freeform 51"/>
          <p:cNvSpPr>
            <a:spLocks/>
          </p:cNvSpPr>
          <p:nvPr/>
        </p:nvSpPr>
        <p:spPr bwMode="auto">
          <a:xfrm>
            <a:off x="6839744" y="2756693"/>
            <a:ext cx="7937" cy="7938"/>
          </a:xfrm>
          <a:custGeom>
            <a:avLst/>
            <a:gdLst/>
            <a:ahLst/>
            <a:cxnLst>
              <a:cxn ang="0">
                <a:pos x="19" y="6"/>
              </a:cxn>
              <a:cxn ang="0">
                <a:pos x="6" y="0"/>
              </a:cxn>
              <a:cxn ang="0">
                <a:pos x="0" y="12"/>
              </a:cxn>
              <a:cxn ang="0">
                <a:pos x="12" y="19"/>
              </a:cxn>
              <a:cxn ang="0">
                <a:pos x="19" y="7"/>
              </a:cxn>
              <a:cxn ang="0">
                <a:pos x="19" y="6"/>
              </a:cxn>
              <a:cxn ang="0">
                <a:pos x="19" y="7"/>
              </a:cxn>
              <a:cxn ang="0">
                <a:pos x="19" y="6"/>
              </a:cxn>
              <a:cxn ang="0">
                <a:pos x="19" y="6"/>
              </a:cxn>
            </a:cxnLst>
            <a:rect l="0" t="0" r="r" b="b"/>
            <a:pathLst>
              <a:path w="19" h="19">
                <a:moveTo>
                  <a:pt x="19" y="6"/>
                </a:moveTo>
                <a:lnTo>
                  <a:pt x="6" y="0"/>
                </a:lnTo>
                <a:lnTo>
                  <a:pt x="0" y="12"/>
                </a:lnTo>
                <a:lnTo>
                  <a:pt x="12" y="19"/>
                </a:lnTo>
                <a:lnTo>
                  <a:pt x="19" y="7"/>
                </a:lnTo>
                <a:lnTo>
                  <a:pt x="19" y="6"/>
                </a:lnTo>
                <a:lnTo>
                  <a:pt x="19" y="7"/>
                </a:lnTo>
                <a:lnTo>
                  <a:pt x="19" y="6"/>
                </a:lnTo>
                <a:lnTo>
                  <a:pt x="19" y="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" name="Freeform 52"/>
          <p:cNvSpPr>
            <a:spLocks/>
          </p:cNvSpPr>
          <p:nvPr/>
        </p:nvSpPr>
        <p:spPr bwMode="auto">
          <a:xfrm>
            <a:off x="6842919" y="2751931"/>
            <a:ext cx="6350" cy="7937"/>
          </a:xfrm>
          <a:custGeom>
            <a:avLst/>
            <a:gdLst/>
            <a:ahLst/>
            <a:cxnLst>
              <a:cxn ang="0">
                <a:pos x="18" y="4"/>
              </a:cxn>
              <a:cxn ang="0">
                <a:pos x="4" y="0"/>
              </a:cxn>
              <a:cxn ang="0">
                <a:pos x="0" y="13"/>
              </a:cxn>
              <a:cxn ang="0">
                <a:pos x="13" y="18"/>
              </a:cxn>
              <a:cxn ang="0">
                <a:pos x="18" y="5"/>
              </a:cxn>
              <a:cxn ang="0">
                <a:pos x="18" y="4"/>
              </a:cxn>
              <a:cxn ang="0">
                <a:pos x="18" y="5"/>
              </a:cxn>
              <a:cxn ang="0">
                <a:pos x="18" y="5"/>
              </a:cxn>
              <a:cxn ang="0">
                <a:pos x="18" y="4"/>
              </a:cxn>
            </a:cxnLst>
            <a:rect l="0" t="0" r="r" b="b"/>
            <a:pathLst>
              <a:path w="18" h="18">
                <a:moveTo>
                  <a:pt x="18" y="4"/>
                </a:moveTo>
                <a:lnTo>
                  <a:pt x="4" y="0"/>
                </a:lnTo>
                <a:lnTo>
                  <a:pt x="0" y="13"/>
                </a:lnTo>
                <a:lnTo>
                  <a:pt x="13" y="18"/>
                </a:lnTo>
                <a:lnTo>
                  <a:pt x="18" y="5"/>
                </a:lnTo>
                <a:lnTo>
                  <a:pt x="18" y="4"/>
                </a:lnTo>
                <a:lnTo>
                  <a:pt x="18" y="5"/>
                </a:lnTo>
                <a:lnTo>
                  <a:pt x="18" y="5"/>
                </a:lnTo>
                <a:lnTo>
                  <a:pt x="18" y="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" name="Freeform 53"/>
          <p:cNvSpPr>
            <a:spLocks/>
          </p:cNvSpPr>
          <p:nvPr/>
        </p:nvSpPr>
        <p:spPr bwMode="auto">
          <a:xfrm>
            <a:off x="6844506" y="2747168"/>
            <a:ext cx="6350" cy="6350"/>
          </a:xfrm>
          <a:custGeom>
            <a:avLst/>
            <a:gdLst/>
            <a:ahLst/>
            <a:cxnLst>
              <a:cxn ang="0">
                <a:pos x="17" y="2"/>
              </a:cxn>
              <a:cxn ang="0">
                <a:pos x="3" y="0"/>
              </a:cxn>
              <a:cxn ang="0">
                <a:pos x="0" y="13"/>
              </a:cxn>
              <a:cxn ang="0">
                <a:pos x="14" y="16"/>
              </a:cxn>
              <a:cxn ang="0">
                <a:pos x="17" y="4"/>
              </a:cxn>
              <a:cxn ang="0">
                <a:pos x="17" y="2"/>
              </a:cxn>
              <a:cxn ang="0">
                <a:pos x="17" y="4"/>
              </a:cxn>
              <a:cxn ang="0">
                <a:pos x="17" y="3"/>
              </a:cxn>
              <a:cxn ang="0">
                <a:pos x="17" y="2"/>
              </a:cxn>
            </a:cxnLst>
            <a:rect l="0" t="0" r="r" b="b"/>
            <a:pathLst>
              <a:path w="17" h="16">
                <a:moveTo>
                  <a:pt x="17" y="2"/>
                </a:moveTo>
                <a:lnTo>
                  <a:pt x="3" y="0"/>
                </a:lnTo>
                <a:lnTo>
                  <a:pt x="0" y="13"/>
                </a:lnTo>
                <a:lnTo>
                  <a:pt x="14" y="16"/>
                </a:lnTo>
                <a:lnTo>
                  <a:pt x="17" y="4"/>
                </a:lnTo>
                <a:lnTo>
                  <a:pt x="17" y="2"/>
                </a:lnTo>
                <a:lnTo>
                  <a:pt x="17" y="4"/>
                </a:lnTo>
                <a:lnTo>
                  <a:pt x="17" y="3"/>
                </a:lnTo>
                <a:lnTo>
                  <a:pt x="17" y="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Freeform 54"/>
          <p:cNvSpPr>
            <a:spLocks/>
          </p:cNvSpPr>
          <p:nvPr/>
        </p:nvSpPr>
        <p:spPr bwMode="auto">
          <a:xfrm>
            <a:off x="6844506" y="2742406"/>
            <a:ext cx="6350" cy="4762"/>
          </a:xfrm>
          <a:custGeom>
            <a:avLst/>
            <a:gdLst/>
            <a:ahLst/>
            <a:cxnLst>
              <a:cxn ang="0">
                <a:pos x="15" y="1"/>
              </a:cxn>
              <a:cxn ang="0">
                <a:pos x="1" y="0"/>
              </a:cxn>
              <a:cxn ang="0">
                <a:pos x="0" y="13"/>
              </a:cxn>
              <a:cxn ang="0">
                <a:pos x="14" y="14"/>
              </a:cxn>
              <a:cxn ang="0">
                <a:pos x="15" y="1"/>
              </a:cxn>
              <a:cxn ang="0">
                <a:pos x="15" y="1"/>
              </a:cxn>
              <a:cxn ang="0">
                <a:pos x="15" y="1"/>
              </a:cxn>
              <a:cxn ang="0">
                <a:pos x="15" y="1"/>
              </a:cxn>
              <a:cxn ang="0">
                <a:pos x="15" y="1"/>
              </a:cxn>
            </a:cxnLst>
            <a:rect l="0" t="0" r="r" b="b"/>
            <a:pathLst>
              <a:path w="15" h="14">
                <a:moveTo>
                  <a:pt x="15" y="1"/>
                </a:moveTo>
                <a:lnTo>
                  <a:pt x="1" y="0"/>
                </a:lnTo>
                <a:lnTo>
                  <a:pt x="0" y="13"/>
                </a:lnTo>
                <a:lnTo>
                  <a:pt x="14" y="14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" name="Freeform 55"/>
          <p:cNvSpPr>
            <a:spLocks/>
          </p:cNvSpPr>
          <p:nvPr/>
        </p:nvSpPr>
        <p:spPr bwMode="auto">
          <a:xfrm>
            <a:off x="6846094" y="2162968"/>
            <a:ext cx="4762" cy="579438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0"/>
              </a:cxn>
              <a:cxn ang="0">
                <a:pos x="0" y="1462"/>
              </a:cxn>
              <a:cxn ang="0">
                <a:pos x="14" y="1462"/>
              </a:cxn>
              <a:cxn ang="0">
                <a:pos x="14" y="0"/>
              </a:cxn>
              <a:cxn ang="0">
                <a:pos x="14" y="0"/>
              </a:cxn>
              <a:cxn ang="0">
                <a:pos x="14" y="0"/>
              </a:cxn>
              <a:cxn ang="0">
                <a:pos x="14" y="0"/>
              </a:cxn>
              <a:cxn ang="0">
                <a:pos x="14" y="0"/>
              </a:cxn>
            </a:cxnLst>
            <a:rect l="0" t="0" r="r" b="b"/>
            <a:pathLst>
              <a:path w="14" h="1462">
                <a:moveTo>
                  <a:pt x="14" y="0"/>
                </a:moveTo>
                <a:lnTo>
                  <a:pt x="0" y="0"/>
                </a:lnTo>
                <a:lnTo>
                  <a:pt x="0" y="1462"/>
                </a:lnTo>
                <a:lnTo>
                  <a:pt x="14" y="146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" name="Freeform 56"/>
          <p:cNvSpPr>
            <a:spLocks/>
          </p:cNvSpPr>
          <p:nvPr/>
        </p:nvSpPr>
        <p:spPr bwMode="auto">
          <a:xfrm>
            <a:off x="6844506" y="2156618"/>
            <a:ext cx="6350" cy="635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2"/>
              </a:cxn>
              <a:cxn ang="0">
                <a:pos x="1" y="16"/>
              </a:cxn>
              <a:cxn ang="0">
                <a:pos x="15" y="15"/>
              </a:cxn>
              <a:cxn ang="0">
                <a:pos x="14" y="1"/>
              </a:cxn>
              <a:cxn ang="0">
                <a:pos x="14" y="0"/>
              </a:cxn>
              <a:cxn ang="0">
                <a:pos x="14" y="1"/>
              </a:cxn>
              <a:cxn ang="0">
                <a:pos x="14" y="1"/>
              </a:cxn>
              <a:cxn ang="0">
                <a:pos x="14" y="0"/>
              </a:cxn>
            </a:cxnLst>
            <a:rect l="0" t="0" r="r" b="b"/>
            <a:pathLst>
              <a:path w="15" h="16">
                <a:moveTo>
                  <a:pt x="14" y="0"/>
                </a:moveTo>
                <a:lnTo>
                  <a:pt x="0" y="2"/>
                </a:lnTo>
                <a:lnTo>
                  <a:pt x="1" y="16"/>
                </a:lnTo>
                <a:lnTo>
                  <a:pt x="15" y="15"/>
                </a:lnTo>
                <a:lnTo>
                  <a:pt x="14" y="1"/>
                </a:lnTo>
                <a:lnTo>
                  <a:pt x="14" y="0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" name="Freeform 57"/>
          <p:cNvSpPr>
            <a:spLocks/>
          </p:cNvSpPr>
          <p:nvPr/>
        </p:nvSpPr>
        <p:spPr bwMode="auto">
          <a:xfrm>
            <a:off x="6844506" y="2150268"/>
            <a:ext cx="6350" cy="7938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4"/>
              </a:cxn>
              <a:cxn ang="0">
                <a:pos x="3" y="18"/>
              </a:cxn>
              <a:cxn ang="0">
                <a:pos x="17" y="15"/>
              </a:cxn>
              <a:cxn ang="0">
                <a:pos x="14" y="1"/>
              </a:cxn>
              <a:cxn ang="0">
                <a:pos x="14" y="0"/>
              </a:cxn>
              <a:cxn ang="0">
                <a:pos x="14" y="1"/>
              </a:cxn>
              <a:cxn ang="0">
                <a:pos x="14" y="1"/>
              </a:cxn>
              <a:cxn ang="0">
                <a:pos x="14" y="0"/>
              </a:cxn>
            </a:cxnLst>
            <a:rect l="0" t="0" r="r" b="b"/>
            <a:pathLst>
              <a:path w="17" h="18">
                <a:moveTo>
                  <a:pt x="14" y="0"/>
                </a:moveTo>
                <a:lnTo>
                  <a:pt x="0" y="4"/>
                </a:lnTo>
                <a:lnTo>
                  <a:pt x="3" y="18"/>
                </a:lnTo>
                <a:lnTo>
                  <a:pt x="17" y="15"/>
                </a:lnTo>
                <a:lnTo>
                  <a:pt x="14" y="1"/>
                </a:lnTo>
                <a:lnTo>
                  <a:pt x="14" y="0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Freeform 58"/>
          <p:cNvSpPr>
            <a:spLocks/>
          </p:cNvSpPr>
          <p:nvPr/>
        </p:nvSpPr>
        <p:spPr bwMode="auto">
          <a:xfrm>
            <a:off x="6842919" y="2145506"/>
            <a:ext cx="6350" cy="7937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6"/>
              </a:cxn>
              <a:cxn ang="0">
                <a:pos x="4" y="19"/>
              </a:cxn>
              <a:cxn ang="0">
                <a:pos x="18" y="13"/>
              </a:cxn>
              <a:cxn ang="0">
                <a:pos x="13" y="1"/>
              </a:cxn>
              <a:cxn ang="0">
                <a:pos x="13" y="0"/>
              </a:cxn>
              <a:cxn ang="0">
                <a:pos x="13" y="1"/>
              </a:cxn>
              <a:cxn ang="0">
                <a:pos x="13" y="1"/>
              </a:cxn>
              <a:cxn ang="0">
                <a:pos x="13" y="0"/>
              </a:cxn>
            </a:cxnLst>
            <a:rect l="0" t="0" r="r" b="b"/>
            <a:pathLst>
              <a:path w="18" h="19">
                <a:moveTo>
                  <a:pt x="13" y="0"/>
                </a:moveTo>
                <a:lnTo>
                  <a:pt x="0" y="6"/>
                </a:lnTo>
                <a:lnTo>
                  <a:pt x="4" y="19"/>
                </a:lnTo>
                <a:lnTo>
                  <a:pt x="18" y="13"/>
                </a:lnTo>
                <a:lnTo>
                  <a:pt x="13" y="1"/>
                </a:lnTo>
                <a:lnTo>
                  <a:pt x="13" y="0"/>
                </a:lnTo>
                <a:lnTo>
                  <a:pt x="13" y="1"/>
                </a:lnTo>
                <a:lnTo>
                  <a:pt x="13" y="1"/>
                </a:lnTo>
                <a:lnTo>
                  <a:pt x="1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" name="Freeform 59"/>
          <p:cNvSpPr>
            <a:spLocks/>
          </p:cNvSpPr>
          <p:nvPr/>
        </p:nvSpPr>
        <p:spPr bwMode="auto">
          <a:xfrm>
            <a:off x="6839744" y="2140743"/>
            <a:ext cx="7937" cy="793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0" y="8"/>
              </a:cxn>
              <a:cxn ang="0">
                <a:pos x="6" y="19"/>
              </a:cxn>
              <a:cxn ang="0">
                <a:pos x="19" y="12"/>
              </a:cxn>
              <a:cxn ang="0">
                <a:pos x="12" y="1"/>
              </a:cxn>
              <a:cxn ang="0">
                <a:pos x="12" y="0"/>
              </a:cxn>
              <a:cxn ang="0">
                <a:pos x="12" y="1"/>
              </a:cxn>
              <a:cxn ang="0">
                <a:pos x="12" y="0"/>
              </a:cxn>
              <a:cxn ang="0">
                <a:pos x="12" y="0"/>
              </a:cxn>
            </a:cxnLst>
            <a:rect l="0" t="0" r="r" b="b"/>
            <a:pathLst>
              <a:path w="19" h="19">
                <a:moveTo>
                  <a:pt x="12" y="0"/>
                </a:moveTo>
                <a:lnTo>
                  <a:pt x="0" y="8"/>
                </a:lnTo>
                <a:lnTo>
                  <a:pt x="6" y="19"/>
                </a:lnTo>
                <a:lnTo>
                  <a:pt x="19" y="12"/>
                </a:lnTo>
                <a:lnTo>
                  <a:pt x="12" y="1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lnTo>
                  <a:pt x="12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" name="Freeform 60"/>
          <p:cNvSpPr>
            <a:spLocks/>
          </p:cNvSpPr>
          <p:nvPr/>
        </p:nvSpPr>
        <p:spPr bwMode="auto">
          <a:xfrm>
            <a:off x="6836569" y="2135981"/>
            <a:ext cx="7937" cy="7937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10"/>
              </a:cxn>
              <a:cxn ang="0">
                <a:pos x="8" y="20"/>
              </a:cxn>
              <a:cxn ang="0">
                <a:pos x="20" y="12"/>
              </a:cxn>
              <a:cxn ang="0">
                <a:pos x="12" y="1"/>
              </a:cxn>
              <a:cxn ang="0">
                <a:pos x="11" y="0"/>
              </a:cxn>
              <a:cxn ang="0">
                <a:pos x="12" y="1"/>
              </a:cxn>
              <a:cxn ang="0">
                <a:pos x="12" y="1"/>
              </a:cxn>
              <a:cxn ang="0">
                <a:pos x="11" y="0"/>
              </a:cxn>
            </a:cxnLst>
            <a:rect l="0" t="0" r="r" b="b"/>
            <a:pathLst>
              <a:path w="20" h="20">
                <a:moveTo>
                  <a:pt x="11" y="0"/>
                </a:moveTo>
                <a:lnTo>
                  <a:pt x="0" y="10"/>
                </a:lnTo>
                <a:lnTo>
                  <a:pt x="8" y="20"/>
                </a:lnTo>
                <a:lnTo>
                  <a:pt x="20" y="12"/>
                </a:lnTo>
                <a:lnTo>
                  <a:pt x="12" y="1"/>
                </a:lnTo>
                <a:lnTo>
                  <a:pt x="11" y="0"/>
                </a:lnTo>
                <a:lnTo>
                  <a:pt x="12" y="1"/>
                </a:lnTo>
                <a:lnTo>
                  <a:pt x="12" y="1"/>
                </a:lnTo>
                <a:lnTo>
                  <a:pt x="11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" name="Freeform 61"/>
          <p:cNvSpPr>
            <a:spLocks/>
          </p:cNvSpPr>
          <p:nvPr/>
        </p:nvSpPr>
        <p:spPr bwMode="auto">
          <a:xfrm>
            <a:off x="6833394" y="2131218"/>
            <a:ext cx="7937" cy="9525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2"/>
              </a:cxn>
              <a:cxn ang="0">
                <a:pos x="9" y="22"/>
              </a:cxn>
              <a:cxn ang="0">
                <a:pos x="20" y="11"/>
              </a:cxn>
              <a:cxn ang="0">
                <a:pos x="10" y="1"/>
              </a:cxn>
              <a:cxn ang="0">
                <a:pos x="9" y="0"/>
              </a:cxn>
              <a:cxn ang="0">
                <a:pos x="10" y="1"/>
              </a:cxn>
              <a:cxn ang="0">
                <a:pos x="10" y="1"/>
              </a:cxn>
              <a:cxn ang="0">
                <a:pos x="9" y="0"/>
              </a:cxn>
            </a:cxnLst>
            <a:rect l="0" t="0" r="r" b="b"/>
            <a:pathLst>
              <a:path w="20" h="22">
                <a:moveTo>
                  <a:pt x="9" y="0"/>
                </a:moveTo>
                <a:lnTo>
                  <a:pt x="0" y="12"/>
                </a:lnTo>
                <a:lnTo>
                  <a:pt x="9" y="22"/>
                </a:lnTo>
                <a:lnTo>
                  <a:pt x="20" y="11"/>
                </a:lnTo>
                <a:lnTo>
                  <a:pt x="10" y="1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" name="Freeform 62"/>
          <p:cNvSpPr>
            <a:spLocks/>
          </p:cNvSpPr>
          <p:nvPr/>
        </p:nvSpPr>
        <p:spPr bwMode="auto">
          <a:xfrm>
            <a:off x="6830219" y="2128043"/>
            <a:ext cx="6350" cy="7938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3"/>
              </a:cxn>
              <a:cxn ang="0">
                <a:pos x="11" y="21"/>
              </a:cxn>
              <a:cxn ang="0">
                <a:pos x="19" y="8"/>
              </a:cxn>
              <a:cxn ang="0">
                <a:pos x="8" y="1"/>
              </a:cxn>
              <a:cxn ang="0">
                <a:pos x="8" y="0"/>
              </a:cxn>
              <a:cxn ang="0">
                <a:pos x="8" y="1"/>
              </a:cxn>
              <a:cxn ang="0">
                <a:pos x="8" y="0"/>
              </a:cxn>
              <a:cxn ang="0">
                <a:pos x="8" y="0"/>
              </a:cxn>
            </a:cxnLst>
            <a:rect l="0" t="0" r="r" b="b"/>
            <a:pathLst>
              <a:path w="19" h="21">
                <a:moveTo>
                  <a:pt x="8" y="0"/>
                </a:moveTo>
                <a:lnTo>
                  <a:pt x="0" y="13"/>
                </a:lnTo>
                <a:lnTo>
                  <a:pt x="11" y="21"/>
                </a:lnTo>
                <a:lnTo>
                  <a:pt x="19" y="8"/>
                </a:lnTo>
                <a:lnTo>
                  <a:pt x="8" y="1"/>
                </a:lnTo>
                <a:lnTo>
                  <a:pt x="8" y="0"/>
                </a:lnTo>
                <a:lnTo>
                  <a:pt x="8" y="1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" name="Freeform 63"/>
          <p:cNvSpPr>
            <a:spLocks/>
          </p:cNvSpPr>
          <p:nvPr/>
        </p:nvSpPr>
        <p:spPr bwMode="auto">
          <a:xfrm>
            <a:off x="6825456" y="2126456"/>
            <a:ext cx="7938" cy="7937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3"/>
              </a:cxn>
              <a:cxn ang="0">
                <a:pos x="11" y="21"/>
              </a:cxn>
              <a:cxn ang="0">
                <a:pos x="18" y="7"/>
              </a:cxn>
              <a:cxn ang="0">
                <a:pos x="7" y="1"/>
              </a:cxn>
              <a:cxn ang="0">
                <a:pos x="6" y="0"/>
              </a:cxn>
              <a:cxn ang="0">
                <a:pos x="7" y="1"/>
              </a:cxn>
              <a:cxn ang="0">
                <a:pos x="6" y="1"/>
              </a:cxn>
              <a:cxn ang="0">
                <a:pos x="6" y="0"/>
              </a:cxn>
            </a:cxnLst>
            <a:rect l="0" t="0" r="r" b="b"/>
            <a:pathLst>
              <a:path w="18" h="21">
                <a:moveTo>
                  <a:pt x="6" y="0"/>
                </a:moveTo>
                <a:lnTo>
                  <a:pt x="0" y="13"/>
                </a:lnTo>
                <a:lnTo>
                  <a:pt x="11" y="21"/>
                </a:lnTo>
                <a:lnTo>
                  <a:pt x="18" y="7"/>
                </a:lnTo>
                <a:lnTo>
                  <a:pt x="7" y="1"/>
                </a:lnTo>
                <a:lnTo>
                  <a:pt x="6" y="0"/>
                </a:lnTo>
                <a:lnTo>
                  <a:pt x="7" y="1"/>
                </a:lnTo>
                <a:lnTo>
                  <a:pt x="6" y="1"/>
                </a:lnTo>
                <a:lnTo>
                  <a:pt x="6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Freeform 64"/>
          <p:cNvSpPr>
            <a:spLocks/>
          </p:cNvSpPr>
          <p:nvPr/>
        </p:nvSpPr>
        <p:spPr bwMode="auto">
          <a:xfrm>
            <a:off x="6820694" y="2123281"/>
            <a:ext cx="6350" cy="7937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4"/>
              </a:cxn>
              <a:cxn ang="0">
                <a:pos x="12" y="19"/>
              </a:cxn>
              <a:cxn ang="0">
                <a:pos x="18" y="5"/>
              </a:cxn>
              <a:cxn ang="0">
                <a:pos x="5" y="0"/>
              </a:cxn>
              <a:cxn ang="0">
                <a:pos x="4" y="0"/>
              </a:cxn>
              <a:cxn ang="0">
                <a:pos x="5" y="0"/>
              </a:cxn>
              <a:cxn ang="0">
                <a:pos x="4" y="0"/>
              </a:cxn>
              <a:cxn ang="0">
                <a:pos x="4" y="0"/>
              </a:cxn>
            </a:cxnLst>
            <a:rect l="0" t="0" r="r" b="b"/>
            <a:pathLst>
              <a:path w="18" h="19">
                <a:moveTo>
                  <a:pt x="4" y="0"/>
                </a:moveTo>
                <a:lnTo>
                  <a:pt x="0" y="14"/>
                </a:lnTo>
                <a:lnTo>
                  <a:pt x="12" y="19"/>
                </a:lnTo>
                <a:lnTo>
                  <a:pt x="18" y="5"/>
                </a:lnTo>
                <a:lnTo>
                  <a:pt x="5" y="0"/>
                </a:lnTo>
                <a:lnTo>
                  <a:pt x="4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Freeform 65"/>
          <p:cNvSpPr>
            <a:spLocks/>
          </p:cNvSpPr>
          <p:nvPr/>
        </p:nvSpPr>
        <p:spPr bwMode="auto">
          <a:xfrm>
            <a:off x="6815931" y="2123281"/>
            <a:ext cx="6350" cy="635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4"/>
              </a:cxn>
              <a:cxn ang="0">
                <a:pos x="14" y="16"/>
              </a:cxn>
              <a:cxn ang="0">
                <a:pos x="17" y="2"/>
              </a:cxn>
              <a:cxn ang="0">
                <a:pos x="3" y="0"/>
              </a:cxn>
              <a:cxn ang="0">
                <a:pos x="2" y="0"/>
              </a:cxn>
              <a:cxn ang="0">
                <a:pos x="3" y="0"/>
              </a:cxn>
              <a:cxn ang="0">
                <a:pos x="3" y="0"/>
              </a:cxn>
              <a:cxn ang="0">
                <a:pos x="2" y="0"/>
              </a:cxn>
            </a:cxnLst>
            <a:rect l="0" t="0" r="r" b="b"/>
            <a:pathLst>
              <a:path w="17" h="16">
                <a:moveTo>
                  <a:pt x="2" y="0"/>
                </a:moveTo>
                <a:lnTo>
                  <a:pt x="0" y="14"/>
                </a:lnTo>
                <a:lnTo>
                  <a:pt x="14" y="16"/>
                </a:lnTo>
                <a:lnTo>
                  <a:pt x="17" y="2"/>
                </a:lnTo>
                <a:lnTo>
                  <a:pt x="3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Freeform 66"/>
          <p:cNvSpPr>
            <a:spLocks/>
          </p:cNvSpPr>
          <p:nvPr/>
        </p:nvSpPr>
        <p:spPr bwMode="auto">
          <a:xfrm>
            <a:off x="6811169" y="2123281"/>
            <a:ext cx="4762" cy="4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13" y="15"/>
              </a:cxn>
              <a:cxn ang="0">
                <a:pos x="14" y="1"/>
              </a:cxn>
              <a:cxn ang="0">
                <a:pos x="1" y="0"/>
              </a:cxn>
              <a:cxn ang="0">
                <a:pos x="0" y="0"/>
              </a:cxn>
              <a:cxn ang="0">
                <a:pos x="1" y="0"/>
              </a:cxn>
              <a:cxn ang="0">
                <a:pos x="1" y="0"/>
              </a:cxn>
              <a:cxn ang="0">
                <a:pos x="0" y="0"/>
              </a:cxn>
            </a:cxnLst>
            <a:rect l="0" t="0" r="r" b="b"/>
            <a:pathLst>
              <a:path w="14" h="15">
                <a:moveTo>
                  <a:pt x="0" y="0"/>
                </a:moveTo>
                <a:lnTo>
                  <a:pt x="0" y="14"/>
                </a:lnTo>
                <a:lnTo>
                  <a:pt x="13" y="15"/>
                </a:lnTo>
                <a:lnTo>
                  <a:pt x="14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Freeform 67"/>
          <p:cNvSpPr>
            <a:spLocks/>
          </p:cNvSpPr>
          <p:nvPr/>
        </p:nvSpPr>
        <p:spPr bwMode="auto">
          <a:xfrm>
            <a:off x="6136481" y="2123281"/>
            <a:ext cx="674688" cy="4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1697" y="14"/>
              </a:cxn>
              <a:cxn ang="0">
                <a:pos x="1697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1697" h="14">
                <a:moveTo>
                  <a:pt x="0" y="0"/>
                </a:moveTo>
                <a:lnTo>
                  <a:pt x="0" y="14"/>
                </a:lnTo>
                <a:lnTo>
                  <a:pt x="1697" y="14"/>
                </a:lnTo>
                <a:lnTo>
                  <a:pt x="1697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Freeform 68"/>
          <p:cNvSpPr>
            <a:spLocks/>
          </p:cNvSpPr>
          <p:nvPr/>
        </p:nvSpPr>
        <p:spPr bwMode="auto">
          <a:xfrm>
            <a:off x="6131719" y="2123281"/>
            <a:ext cx="6350" cy="4762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2" y="15"/>
              </a:cxn>
              <a:cxn ang="0">
                <a:pos x="15" y="14"/>
              </a:cxn>
              <a:cxn ang="0">
                <a:pos x="14" y="0"/>
              </a:cxn>
              <a:cxn ang="0">
                <a:pos x="1" y="1"/>
              </a:cxn>
              <a:cxn ang="0">
                <a:pos x="0" y="1"/>
              </a:cxn>
              <a:cxn ang="0">
                <a:pos x="1" y="1"/>
              </a:cxn>
              <a:cxn ang="0">
                <a:pos x="0" y="1"/>
              </a:cxn>
              <a:cxn ang="0">
                <a:pos x="0" y="1"/>
              </a:cxn>
            </a:cxnLst>
            <a:rect l="0" t="0" r="r" b="b"/>
            <a:pathLst>
              <a:path w="15" h="15">
                <a:moveTo>
                  <a:pt x="0" y="1"/>
                </a:moveTo>
                <a:lnTo>
                  <a:pt x="2" y="15"/>
                </a:lnTo>
                <a:lnTo>
                  <a:pt x="15" y="14"/>
                </a:lnTo>
                <a:lnTo>
                  <a:pt x="14" y="0"/>
                </a:ln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8" name="Freeform 69"/>
          <p:cNvSpPr>
            <a:spLocks/>
          </p:cNvSpPr>
          <p:nvPr/>
        </p:nvSpPr>
        <p:spPr bwMode="auto">
          <a:xfrm>
            <a:off x="6125369" y="2123281"/>
            <a:ext cx="7937" cy="635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4" y="16"/>
              </a:cxn>
              <a:cxn ang="0">
                <a:pos x="18" y="14"/>
              </a:cxn>
              <a:cxn ang="0">
                <a:pos x="15" y="0"/>
              </a:cxn>
              <a:cxn ang="0">
                <a:pos x="1" y="2"/>
              </a:cxn>
              <a:cxn ang="0">
                <a:pos x="0" y="2"/>
              </a:cxn>
              <a:cxn ang="0">
                <a:pos x="1" y="2"/>
              </a:cxn>
              <a:cxn ang="0">
                <a:pos x="1" y="2"/>
              </a:cxn>
              <a:cxn ang="0">
                <a:pos x="0" y="2"/>
              </a:cxn>
            </a:cxnLst>
            <a:rect l="0" t="0" r="r" b="b"/>
            <a:pathLst>
              <a:path w="18" h="16">
                <a:moveTo>
                  <a:pt x="0" y="2"/>
                </a:moveTo>
                <a:lnTo>
                  <a:pt x="4" y="16"/>
                </a:lnTo>
                <a:lnTo>
                  <a:pt x="18" y="14"/>
                </a:lnTo>
                <a:lnTo>
                  <a:pt x="15" y="0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9" name="Freeform 70"/>
          <p:cNvSpPr>
            <a:spLocks/>
          </p:cNvSpPr>
          <p:nvPr/>
        </p:nvSpPr>
        <p:spPr bwMode="auto">
          <a:xfrm>
            <a:off x="6120606" y="2123281"/>
            <a:ext cx="7938" cy="7937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6" y="19"/>
              </a:cxn>
              <a:cxn ang="0">
                <a:pos x="18" y="14"/>
              </a:cxn>
              <a:cxn ang="0">
                <a:pos x="13" y="0"/>
              </a:cxn>
              <a:cxn ang="0">
                <a:pos x="1" y="5"/>
              </a:cxn>
              <a:cxn ang="0">
                <a:pos x="0" y="6"/>
              </a:cxn>
              <a:cxn ang="0">
                <a:pos x="1" y="5"/>
              </a:cxn>
              <a:cxn ang="0">
                <a:pos x="0" y="6"/>
              </a:cxn>
              <a:cxn ang="0">
                <a:pos x="0" y="6"/>
              </a:cxn>
            </a:cxnLst>
            <a:rect l="0" t="0" r="r" b="b"/>
            <a:pathLst>
              <a:path w="18" h="19">
                <a:moveTo>
                  <a:pt x="0" y="6"/>
                </a:moveTo>
                <a:lnTo>
                  <a:pt x="6" y="19"/>
                </a:lnTo>
                <a:lnTo>
                  <a:pt x="18" y="14"/>
                </a:lnTo>
                <a:lnTo>
                  <a:pt x="13" y="0"/>
                </a:lnTo>
                <a:lnTo>
                  <a:pt x="1" y="5"/>
                </a:lnTo>
                <a:lnTo>
                  <a:pt x="0" y="6"/>
                </a:lnTo>
                <a:lnTo>
                  <a:pt x="1" y="5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0" name="Freeform 71"/>
          <p:cNvSpPr>
            <a:spLocks/>
          </p:cNvSpPr>
          <p:nvPr/>
        </p:nvSpPr>
        <p:spPr bwMode="auto">
          <a:xfrm>
            <a:off x="6115844" y="2126456"/>
            <a:ext cx="7937" cy="7937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20"/>
              </a:cxn>
              <a:cxn ang="0">
                <a:pos x="20" y="12"/>
              </a:cxn>
              <a:cxn ang="0">
                <a:pos x="13" y="0"/>
              </a:cxn>
              <a:cxn ang="0">
                <a:pos x="1" y="6"/>
              </a:cxn>
              <a:cxn ang="0">
                <a:pos x="0" y="7"/>
              </a:cxn>
              <a:cxn ang="0">
                <a:pos x="1" y="6"/>
              </a:cxn>
              <a:cxn ang="0">
                <a:pos x="1" y="6"/>
              </a:cxn>
              <a:cxn ang="0">
                <a:pos x="0" y="7"/>
              </a:cxn>
            </a:cxnLst>
            <a:rect l="0" t="0" r="r" b="b"/>
            <a:pathLst>
              <a:path w="20" h="20">
                <a:moveTo>
                  <a:pt x="0" y="7"/>
                </a:moveTo>
                <a:lnTo>
                  <a:pt x="8" y="20"/>
                </a:lnTo>
                <a:lnTo>
                  <a:pt x="20" y="12"/>
                </a:lnTo>
                <a:lnTo>
                  <a:pt x="13" y="0"/>
                </a:lnTo>
                <a:lnTo>
                  <a:pt x="1" y="6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0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1" name="Freeform 72"/>
          <p:cNvSpPr>
            <a:spLocks/>
          </p:cNvSpPr>
          <p:nvPr/>
        </p:nvSpPr>
        <p:spPr bwMode="auto">
          <a:xfrm>
            <a:off x="6111081" y="2129631"/>
            <a:ext cx="7938" cy="635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11" y="20"/>
              </a:cxn>
              <a:cxn ang="0">
                <a:pos x="21" y="12"/>
              </a:cxn>
              <a:cxn ang="0">
                <a:pos x="12" y="0"/>
              </a:cxn>
              <a:cxn ang="0">
                <a:pos x="2" y="8"/>
              </a:cxn>
              <a:cxn ang="0">
                <a:pos x="0" y="8"/>
              </a:cxn>
              <a:cxn ang="0">
                <a:pos x="2" y="8"/>
              </a:cxn>
              <a:cxn ang="0">
                <a:pos x="2" y="8"/>
              </a:cxn>
              <a:cxn ang="0">
                <a:pos x="0" y="8"/>
              </a:cxn>
            </a:cxnLst>
            <a:rect l="0" t="0" r="r" b="b"/>
            <a:pathLst>
              <a:path w="21" h="20">
                <a:moveTo>
                  <a:pt x="0" y="8"/>
                </a:moveTo>
                <a:lnTo>
                  <a:pt x="11" y="20"/>
                </a:lnTo>
                <a:lnTo>
                  <a:pt x="21" y="12"/>
                </a:lnTo>
                <a:lnTo>
                  <a:pt x="12" y="0"/>
                </a:lnTo>
                <a:lnTo>
                  <a:pt x="2" y="8"/>
                </a:lnTo>
                <a:lnTo>
                  <a:pt x="0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2" name="Freeform 73"/>
          <p:cNvSpPr>
            <a:spLocks/>
          </p:cNvSpPr>
          <p:nvPr/>
        </p:nvSpPr>
        <p:spPr bwMode="auto">
          <a:xfrm>
            <a:off x="6106319" y="2132806"/>
            <a:ext cx="7937" cy="793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" y="21"/>
              </a:cxn>
              <a:cxn ang="0">
                <a:pos x="21" y="11"/>
              </a:cxn>
              <a:cxn ang="0">
                <a:pos x="10" y="0"/>
              </a:cxn>
              <a:cxn ang="0">
                <a:pos x="1" y="10"/>
              </a:cxn>
              <a:cxn ang="0">
                <a:pos x="0" y="11"/>
              </a:cxn>
              <a:cxn ang="0">
                <a:pos x="1" y="10"/>
              </a:cxn>
              <a:cxn ang="0">
                <a:pos x="1" y="11"/>
              </a:cxn>
              <a:cxn ang="0">
                <a:pos x="0" y="11"/>
              </a:cxn>
            </a:cxnLst>
            <a:rect l="0" t="0" r="r" b="b"/>
            <a:pathLst>
              <a:path w="21" h="21">
                <a:moveTo>
                  <a:pt x="0" y="11"/>
                </a:moveTo>
                <a:lnTo>
                  <a:pt x="12" y="21"/>
                </a:lnTo>
                <a:lnTo>
                  <a:pt x="21" y="11"/>
                </a:lnTo>
                <a:lnTo>
                  <a:pt x="10" y="0"/>
                </a:lnTo>
                <a:lnTo>
                  <a:pt x="1" y="10"/>
                </a:lnTo>
                <a:lnTo>
                  <a:pt x="0" y="11"/>
                </a:lnTo>
                <a:lnTo>
                  <a:pt x="1" y="10"/>
                </a:lnTo>
                <a:lnTo>
                  <a:pt x="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3" name="Freeform 74"/>
          <p:cNvSpPr>
            <a:spLocks/>
          </p:cNvSpPr>
          <p:nvPr/>
        </p:nvSpPr>
        <p:spPr bwMode="auto">
          <a:xfrm>
            <a:off x="6103144" y="2135981"/>
            <a:ext cx="7937" cy="793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20"/>
              </a:cxn>
              <a:cxn ang="0">
                <a:pos x="22" y="9"/>
              </a:cxn>
              <a:cxn ang="0">
                <a:pos x="9" y="0"/>
              </a:cxn>
              <a:cxn ang="0">
                <a:pos x="1" y="11"/>
              </a:cxn>
              <a:cxn ang="0">
                <a:pos x="0" y="12"/>
              </a:cxn>
              <a:cxn ang="0">
                <a:pos x="1" y="11"/>
              </a:cxn>
              <a:cxn ang="0">
                <a:pos x="1" y="11"/>
              </a:cxn>
              <a:cxn ang="0">
                <a:pos x="0" y="12"/>
              </a:cxn>
            </a:cxnLst>
            <a:rect l="0" t="0" r="r" b="b"/>
            <a:pathLst>
              <a:path w="22" h="20">
                <a:moveTo>
                  <a:pt x="0" y="12"/>
                </a:moveTo>
                <a:lnTo>
                  <a:pt x="12" y="20"/>
                </a:lnTo>
                <a:lnTo>
                  <a:pt x="22" y="9"/>
                </a:lnTo>
                <a:lnTo>
                  <a:pt x="9" y="0"/>
                </a:lnTo>
                <a:lnTo>
                  <a:pt x="1" y="11"/>
                </a:lnTo>
                <a:lnTo>
                  <a:pt x="0" y="12"/>
                </a:lnTo>
                <a:lnTo>
                  <a:pt x="1" y="11"/>
                </a:lnTo>
                <a:lnTo>
                  <a:pt x="1" y="11"/>
                </a:lnTo>
                <a:lnTo>
                  <a:pt x="0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4" name="Freeform 75"/>
          <p:cNvSpPr>
            <a:spLocks/>
          </p:cNvSpPr>
          <p:nvPr/>
        </p:nvSpPr>
        <p:spPr bwMode="auto">
          <a:xfrm>
            <a:off x="6099969" y="2140743"/>
            <a:ext cx="7937" cy="79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3" y="18"/>
              </a:cxn>
              <a:cxn ang="0">
                <a:pos x="19" y="7"/>
              </a:cxn>
              <a:cxn ang="0">
                <a:pos x="6" y="0"/>
              </a:cxn>
              <a:cxn ang="0">
                <a:pos x="0" y="11"/>
              </a:cxn>
              <a:cxn ang="0">
                <a:pos x="0" y="12"/>
              </a:cxn>
              <a:cxn ang="0">
                <a:pos x="0" y="11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19" h="18">
                <a:moveTo>
                  <a:pt x="0" y="12"/>
                </a:moveTo>
                <a:lnTo>
                  <a:pt x="13" y="18"/>
                </a:lnTo>
                <a:lnTo>
                  <a:pt x="19" y="7"/>
                </a:lnTo>
                <a:lnTo>
                  <a:pt x="6" y="0"/>
                </a:lnTo>
                <a:lnTo>
                  <a:pt x="0" y="11"/>
                </a:lnTo>
                <a:lnTo>
                  <a:pt x="0" y="12"/>
                </a:lnTo>
                <a:lnTo>
                  <a:pt x="0" y="11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5" name="Freeform 76"/>
          <p:cNvSpPr>
            <a:spLocks/>
          </p:cNvSpPr>
          <p:nvPr/>
        </p:nvSpPr>
        <p:spPr bwMode="auto">
          <a:xfrm>
            <a:off x="6098381" y="2145506"/>
            <a:ext cx="7938" cy="7937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4" y="18"/>
              </a:cxn>
              <a:cxn ang="0">
                <a:pos x="18" y="5"/>
              </a:cxn>
              <a:cxn ang="0">
                <a:pos x="5" y="0"/>
              </a:cxn>
              <a:cxn ang="0">
                <a:pos x="0" y="12"/>
              </a:cxn>
              <a:cxn ang="0">
                <a:pos x="0" y="13"/>
              </a:cxn>
              <a:cxn ang="0">
                <a:pos x="0" y="12"/>
              </a:cxn>
              <a:cxn ang="0">
                <a:pos x="0" y="13"/>
              </a:cxn>
              <a:cxn ang="0">
                <a:pos x="0" y="13"/>
              </a:cxn>
            </a:cxnLst>
            <a:rect l="0" t="0" r="r" b="b"/>
            <a:pathLst>
              <a:path w="18" h="18">
                <a:moveTo>
                  <a:pt x="0" y="13"/>
                </a:moveTo>
                <a:lnTo>
                  <a:pt x="14" y="18"/>
                </a:lnTo>
                <a:lnTo>
                  <a:pt x="18" y="5"/>
                </a:lnTo>
                <a:lnTo>
                  <a:pt x="5" y="0"/>
                </a:lnTo>
                <a:lnTo>
                  <a:pt x="0" y="12"/>
                </a:lnTo>
                <a:lnTo>
                  <a:pt x="0" y="13"/>
                </a:lnTo>
                <a:lnTo>
                  <a:pt x="0" y="12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6" name="Freeform 77"/>
          <p:cNvSpPr>
            <a:spLocks/>
          </p:cNvSpPr>
          <p:nvPr/>
        </p:nvSpPr>
        <p:spPr bwMode="auto">
          <a:xfrm>
            <a:off x="6096794" y="2151856"/>
            <a:ext cx="7937" cy="6350"/>
          </a:xfrm>
          <a:custGeom>
            <a:avLst/>
            <a:gdLst/>
            <a:ahLst/>
            <a:cxnLst>
              <a:cxn ang="0">
                <a:pos x="0" y="15"/>
              </a:cxn>
              <a:cxn ang="0">
                <a:pos x="14" y="17"/>
              </a:cxn>
              <a:cxn ang="0">
                <a:pos x="17" y="3"/>
              </a:cxn>
              <a:cxn ang="0">
                <a:pos x="3" y="0"/>
              </a:cxn>
              <a:cxn ang="0">
                <a:pos x="0" y="14"/>
              </a:cxn>
              <a:cxn ang="0">
                <a:pos x="0" y="15"/>
              </a:cxn>
              <a:cxn ang="0">
                <a:pos x="0" y="14"/>
              </a:cxn>
              <a:cxn ang="0">
                <a:pos x="0" y="15"/>
              </a:cxn>
              <a:cxn ang="0">
                <a:pos x="0" y="15"/>
              </a:cxn>
            </a:cxnLst>
            <a:rect l="0" t="0" r="r" b="b"/>
            <a:pathLst>
              <a:path w="17" h="17">
                <a:moveTo>
                  <a:pt x="0" y="15"/>
                </a:moveTo>
                <a:lnTo>
                  <a:pt x="14" y="17"/>
                </a:lnTo>
                <a:lnTo>
                  <a:pt x="17" y="3"/>
                </a:lnTo>
                <a:lnTo>
                  <a:pt x="3" y="0"/>
                </a:lnTo>
                <a:lnTo>
                  <a:pt x="0" y="14"/>
                </a:lnTo>
                <a:lnTo>
                  <a:pt x="0" y="15"/>
                </a:lnTo>
                <a:lnTo>
                  <a:pt x="0" y="14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7" name="Freeform 78"/>
          <p:cNvSpPr>
            <a:spLocks/>
          </p:cNvSpPr>
          <p:nvPr/>
        </p:nvSpPr>
        <p:spPr bwMode="auto">
          <a:xfrm>
            <a:off x="6096794" y="2156618"/>
            <a:ext cx="6350" cy="6350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4" y="15"/>
              </a:cxn>
              <a:cxn ang="0">
                <a:pos x="15" y="1"/>
              </a:cxn>
              <a:cxn ang="0">
                <a:pos x="1" y="0"/>
              </a:cxn>
              <a:cxn ang="0">
                <a:pos x="0" y="14"/>
              </a:cxn>
              <a:cxn ang="0">
                <a:pos x="0" y="14"/>
              </a:cxn>
              <a:cxn ang="0">
                <a:pos x="0" y="14"/>
              </a:cxn>
              <a:cxn ang="0">
                <a:pos x="0" y="14"/>
              </a:cxn>
              <a:cxn ang="0">
                <a:pos x="0" y="14"/>
              </a:cxn>
            </a:cxnLst>
            <a:rect l="0" t="0" r="r" b="b"/>
            <a:pathLst>
              <a:path w="15" h="15">
                <a:moveTo>
                  <a:pt x="0" y="14"/>
                </a:moveTo>
                <a:lnTo>
                  <a:pt x="14" y="15"/>
                </a:lnTo>
                <a:lnTo>
                  <a:pt x="15" y="1"/>
                </a:lnTo>
                <a:lnTo>
                  <a:pt x="1" y="0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8" name="Freeform 79"/>
          <p:cNvSpPr>
            <a:spLocks/>
          </p:cNvSpPr>
          <p:nvPr/>
        </p:nvSpPr>
        <p:spPr bwMode="auto">
          <a:xfrm>
            <a:off x="6096794" y="2162968"/>
            <a:ext cx="6350" cy="579438"/>
          </a:xfrm>
          <a:custGeom>
            <a:avLst/>
            <a:gdLst/>
            <a:ahLst/>
            <a:cxnLst>
              <a:cxn ang="0">
                <a:pos x="0" y="1462"/>
              </a:cxn>
              <a:cxn ang="0">
                <a:pos x="14" y="1462"/>
              </a:cxn>
              <a:cxn ang="0">
                <a:pos x="14" y="0"/>
              </a:cxn>
              <a:cxn ang="0">
                <a:pos x="0" y="0"/>
              </a:cxn>
              <a:cxn ang="0">
                <a:pos x="0" y="1462"/>
              </a:cxn>
              <a:cxn ang="0">
                <a:pos x="0" y="1462"/>
              </a:cxn>
              <a:cxn ang="0">
                <a:pos x="0" y="1462"/>
              </a:cxn>
              <a:cxn ang="0">
                <a:pos x="0" y="1462"/>
              </a:cxn>
              <a:cxn ang="0">
                <a:pos x="0" y="1462"/>
              </a:cxn>
            </a:cxnLst>
            <a:rect l="0" t="0" r="r" b="b"/>
            <a:pathLst>
              <a:path w="14" h="1462">
                <a:moveTo>
                  <a:pt x="0" y="1462"/>
                </a:moveTo>
                <a:lnTo>
                  <a:pt x="14" y="1462"/>
                </a:lnTo>
                <a:lnTo>
                  <a:pt x="14" y="0"/>
                </a:lnTo>
                <a:lnTo>
                  <a:pt x="0" y="0"/>
                </a:lnTo>
                <a:lnTo>
                  <a:pt x="0" y="1462"/>
                </a:lnTo>
                <a:lnTo>
                  <a:pt x="0" y="1462"/>
                </a:lnTo>
                <a:lnTo>
                  <a:pt x="0" y="1462"/>
                </a:lnTo>
                <a:lnTo>
                  <a:pt x="0" y="1462"/>
                </a:lnTo>
                <a:lnTo>
                  <a:pt x="0" y="146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9" name="Freeform 80"/>
          <p:cNvSpPr>
            <a:spLocks/>
          </p:cNvSpPr>
          <p:nvPr/>
        </p:nvSpPr>
        <p:spPr bwMode="auto">
          <a:xfrm>
            <a:off x="6096794" y="2742406"/>
            <a:ext cx="6350" cy="6350"/>
          </a:xfrm>
          <a:custGeom>
            <a:avLst/>
            <a:gdLst/>
            <a:ahLst/>
            <a:cxnLst>
              <a:cxn ang="0">
                <a:pos x="1" y="16"/>
              </a:cxn>
              <a:cxn ang="0">
                <a:pos x="15" y="13"/>
              </a:cxn>
              <a:cxn ang="0">
                <a:pos x="14" y="0"/>
              </a:cxn>
              <a:cxn ang="0">
                <a:pos x="0" y="1"/>
              </a:cxn>
              <a:cxn ang="0">
                <a:pos x="1" y="14"/>
              </a:cxn>
              <a:cxn ang="0">
                <a:pos x="1" y="16"/>
              </a:cxn>
              <a:cxn ang="0">
                <a:pos x="1" y="14"/>
              </a:cxn>
              <a:cxn ang="0">
                <a:pos x="1" y="15"/>
              </a:cxn>
              <a:cxn ang="0">
                <a:pos x="1" y="16"/>
              </a:cxn>
            </a:cxnLst>
            <a:rect l="0" t="0" r="r" b="b"/>
            <a:pathLst>
              <a:path w="15" h="16">
                <a:moveTo>
                  <a:pt x="1" y="16"/>
                </a:moveTo>
                <a:lnTo>
                  <a:pt x="15" y="13"/>
                </a:lnTo>
                <a:lnTo>
                  <a:pt x="14" y="0"/>
                </a:lnTo>
                <a:lnTo>
                  <a:pt x="0" y="1"/>
                </a:lnTo>
                <a:lnTo>
                  <a:pt x="1" y="14"/>
                </a:lnTo>
                <a:lnTo>
                  <a:pt x="1" y="16"/>
                </a:lnTo>
                <a:lnTo>
                  <a:pt x="1" y="14"/>
                </a:lnTo>
                <a:lnTo>
                  <a:pt x="1" y="15"/>
                </a:lnTo>
                <a:lnTo>
                  <a:pt x="1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0" name="Freeform 81"/>
          <p:cNvSpPr>
            <a:spLocks/>
          </p:cNvSpPr>
          <p:nvPr/>
        </p:nvSpPr>
        <p:spPr bwMode="auto">
          <a:xfrm>
            <a:off x="6096794" y="2747168"/>
            <a:ext cx="7937" cy="6350"/>
          </a:xfrm>
          <a:custGeom>
            <a:avLst/>
            <a:gdLst/>
            <a:ahLst/>
            <a:cxnLst>
              <a:cxn ang="0">
                <a:pos x="3" y="17"/>
              </a:cxn>
              <a:cxn ang="0">
                <a:pos x="17" y="13"/>
              </a:cxn>
              <a:cxn ang="0">
                <a:pos x="14" y="0"/>
              </a:cxn>
              <a:cxn ang="0">
                <a:pos x="0" y="4"/>
              </a:cxn>
              <a:cxn ang="0">
                <a:pos x="3" y="16"/>
              </a:cxn>
              <a:cxn ang="0">
                <a:pos x="3" y="17"/>
              </a:cxn>
              <a:cxn ang="0">
                <a:pos x="3" y="16"/>
              </a:cxn>
              <a:cxn ang="0">
                <a:pos x="3" y="17"/>
              </a:cxn>
              <a:cxn ang="0">
                <a:pos x="3" y="17"/>
              </a:cxn>
            </a:cxnLst>
            <a:rect l="0" t="0" r="r" b="b"/>
            <a:pathLst>
              <a:path w="17" h="17">
                <a:moveTo>
                  <a:pt x="3" y="17"/>
                </a:moveTo>
                <a:lnTo>
                  <a:pt x="17" y="13"/>
                </a:lnTo>
                <a:lnTo>
                  <a:pt x="14" y="0"/>
                </a:lnTo>
                <a:lnTo>
                  <a:pt x="0" y="4"/>
                </a:lnTo>
                <a:lnTo>
                  <a:pt x="3" y="16"/>
                </a:lnTo>
                <a:lnTo>
                  <a:pt x="3" y="17"/>
                </a:lnTo>
                <a:lnTo>
                  <a:pt x="3" y="16"/>
                </a:lnTo>
                <a:lnTo>
                  <a:pt x="3" y="17"/>
                </a:lnTo>
                <a:lnTo>
                  <a:pt x="3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1" name="Freeform 82"/>
          <p:cNvSpPr>
            <a:spLocks/>
          </p:cNvSpPr>
          <p:nvPr/>
        </p:nvSpPr>
        <p:spPr bwMode="auto">
          <a:xfrm>
            <a:off x="6098381" y="2751931"/>
            <a:ext cx="7938" cy="7937"/>
          </a:xfrm>
          <a:custGeom>
            <a:avLst/>
            <a:gdLst/>
            <a:ahLst/>
            <a:cxnLst>
              <a:cxn ang="0">
                <a:pos x="5" y="19"/>
              </a:cxn>
              <a:cxn ang="0">
                <a:pos x="18" y="13"/>
              </a:cxn>
              <a:cxn ang="0">
                <a:pos x="14" y="0"/>
              </a:cxn>
              <a:cxn ang="0">
                <a:pos x="0" y="5"/>
              </a:cxn>
              <a:cxn ang="0">
                <a:pos x="5" y="18"/>
              </a:cxn>
              <a:cxn ang="0">
                <a:pos x="5" y="19"/>
              </a:cxn>
              <a:cxn ang="0">
                <a:pos x="5" y="18"/>
              </a:cxn>
              <a:cxn ang="0">
                <a:pos x="5" y="18"/>
              </a:cxn>
              <a:cxn ang="0">
                <a:pos x="5" y="19"/>
              </a:cxn>
            </a:cxnLst>
            <a:rect l="0" t="0" r="r" b="b"/>
            <a:pathLst>
              <a:path w="18" h="19">
                <a:moveTo>
                  <a:pt x="5" y="19"/>
                </a:moveTo>
                <a:lnTo>
                  <a:pt x="18" y="13"/>
                </a:lnTo>
                <a:lnTo>
                  <a:pt x="14" y="0"/>
                </a:lnTo>
                <a:lnTo>
                  <a:pt x="0" y="5"/>
                </a:lnTo>
                <a:lnTo>
                  <a:pt x="5" y="18"/>
                </a:lnTo>
                <a:lnTo>
                  <a:pt x="5" y="19"/>
                </a:lnTo>
                <a:lnTo>
                  <a:pt x="5" y="18"/>
                </a:lnTo>
                <a:lnTo>
                  <a:pt x="5" y="18"/>
                </a:lnTo>
                <a:lnTo>
                  <a:pt x="5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2" name="Freeform 83"/>
          <p:cNvSpPr>
            <a:spLocks/>
          </p:cNvSpPr>
          <p:nvPr/>
        </p:nvSpPr>
        <p:spPr bwMode="auto">
          <a:xfrm>
            <a:off x="6099969" y="2756693"/>
            <a:ext cx="7937" cy="7938"/>
          </a:xfrm>
          <a:custGeom>
            <a:avLst/>
            <a:gdLst/>
            <a:ahLst/>
            <a:cxnLst>
              <a:cxn ang="0">
                <a:pos x="7" y="20"/>
              </a:cxn>
              <a:cxn ang="0">
                <a:pos x="19" y="12"/>
              </a:cxn>
              <a:cxn ang="0">
                <a:pos x="13" y="0"/>
              </a:cxn>
              <a:cxn ang="0">
                <a:pos x="0" y="7"/>
              </a:cxn>
              <a:cxn ang="0">
                <a:pos x="6" y="19"/>
              </a:cxn>
              <a:cxn ang="0">
                <a:pos x="7" y="20"/>
              </a:cxn>
              <a:cxn ang="0">
                <a:pos x="6" y="19"/>
              </a:cxn>
              <a:cxn ang="0">
                <a:pos x="7" y="20"/>
              </a:cxn>
              <a:cxn ang="0">
                <a:pos x="7" y="20"/>
              </a:cxn>
            </a:cxnLst>
            <a:rect l="0" t="0" r="r" b="b"/>
            <a:pathLst>
              <a:path w="19" h="20">
                <a:moveTo>
                  <a:pt x="7" y="20"/>
                </a:moveTo>
                <a:lnTo>
                  <a:pt x="19" y="12"/>
                </a:lnTo>
                <a:lnTo>
                  <a:pt x="13" y="0"/>
                </a:lnTo>
                <a:lnTo>
                  <a:pt x="0" y="7"/>
                </a:lnTo>
                <a:lnTo>
                  <a:pt x="6" y="19"/>
                </a:lnTo>
                <a:lnTo>
                  <a:pt x="7" y="20"/>
                </a:lnTo>
                <a:lnTo>
                  <a:pt x="6" y="19"/>
                </a:lnTo>
                <a:lnTo>
                  <a:pt x="7" y="20"/>
                </a:lnTo>
                <a:lnTo>
                  <a:pt x="7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3" name="Freeform 84"/>
          <p:cNvSpPr>
            <a:spLocks/>
          </p:cNvSpPr>
          <p:nvPr/>
        </p:nvSpPr>
        <p:spPr bwMode="auto">
          <a:xfrm>
            <a:off x="6103144" y="2761456"/>
            <a:ext cx="7937" cy="7937"/>
          </a:xfrm>
          <a:custGeom>
            <a:avLst/>
            <a:gdLst/>
            <a:ahLst/>
            <a:cxnLst>
              <a:cxn ang="0">
                <a:pos x="9" y="20"/>
              </a:cxn>
              <a:cxn ang="0">
                <a:pos x="21" y="11"/>
              </a:cxn>
              <a:cxn ang="0">
                <a:pos x="11" y="0"/>
              </a:cxn>
              <a:cxn ang="0">
                <a:pos x="0" y="9"/>
              </a:cxn>
              <a:cxn ang="0">
                <a:pos x="8" y="20"/>
              </a:cxn>
              <a:cxn ang="0">
                <a:pos x="9" y="20"/>
              </a:cxn>
              <a:cxn ang="0">
                <a:pos x="8" y="20"/>
              </a:cxn>
              <a:cxn ang="0">
                <a:pos x="9" y="20"/>
              </a:cxn>
              <a:cxn ang="0">
                <a:pos x="9" y="20"/>
              </a:cxn>
            </a:cxnLst>
            <a:rect l="0" t="0" r="r" b="b"/>
            <a:pathLst>
              <a:path w="21" h="20">
                <a:moveTo>
                  <a:pt x="9" y="20"/>
                </a:moveTo>
                <a:lnTo>
                  <a:pt x="21" y="11"/>
                </a:lnTo>
                <a:lnTo>
                  <a:pt x="11" y="0"/>
                </a:lnTo>
                <a:lnTo>
                  <a:pt x="0" y="9"/>
                </a:lnTo>
                <a:lnTo>
                  <a:pt x="8" y="20"/>
                </a:lnTo>
                <a:lnTo>
                  <a:pt x="9" y="20"/>
                </a:lnTo>
                <a:lnTo>
                  <a:pt x="8" y="20"/>
                </a:lnTo>
                <a:lnTo>
                  <a:pt x="9" y="20"/>
                </a:lnTo>
                <a:lnTo>
                  <a:pt x="9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" name="Freeform 85"/>
          <p:cNvSpPr>
            <a:spLocks/>
          </p:cNvSpPr>
          <p:nvPr/>
        </p:nvSpPr>
        <p:spPr bwMode="auto">
          <a:xfrm>
            <a:off x="6107906" y="2764631"/>
            <a:ext cx="6350" cy="7937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20" y="10"/>
              </a:cxn>
              <a:cxn ang="0">
                <a:pos x="11" y="0"/>
              </a:cxn>
              <a:cxn ang="0">
                <a:pos x="0" y="10"/>
              </a:cxn>
              <a:cxn ang="0">
                <a:pos x="9" y="20"/>
              </a:cxn>
              <a:cxn ang="0">
                <a:pos x="11" y="20"/>
              </a:cxn>
              <a:cxn ang="0">
                <a:pos x="9" y="20"/>
              </a:cxn>
              <a:cxn ang="0">
                <a:pos x="11" y="20"/>
              </a:cxn>
              <a:cxn ang="0">
                <a:pos x="11" y="20"/>
              </a:cxn>
            </a:cxnLst>
            <a:rect l="0" t="0" r="r" b="b"/>
            <a:pathLst>
              <a:path w="20" h="20">
                <a:moveTo>
                  <a:pt x="11" y="20"/>
                </a:moveTo>
                <a:lnTo>
                  <a:pt x="20" y="10"/>
                </a:lnTo>
                <a:lnTo>
                  <a:pt x="11" y="0"/>
                </a:lnTo>
                <a:lnTo>
                  <a:pt x="0" y="10"/>
                </a:lnTo>
                <a:lnTo>
                  <a:pt x="9" y="20"/>
                </a:lnTo>
                <a:lnTo>
                  <a:pt x="11" y="20"/>
                </a:lnTo>
                <a:lnTo>
                  <a:pt x="9" y="20"/>
                </a:lnTo>
                <a:lnTo>
                  <a:pt x="11" y="20"/>
                </a:lnTo>
                <a:lnTo>
                  <a:pt x="11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5" name="Freeform 86"/>
          <p:cNvSpPr>
            <a:spLocks/>
          </p:cNvSpPr>
          <p:nvPr/>
        </p:nvSpPr>
        <p:spPr bwMode="auto">
          <a:xfrm>
            <a:off x="6111081" y="2767806"/>
            <a:ext cx="7938" cy="9525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19" y="8"/>
              </a:cxn>
              <a:cxn ang="0">
                <a:pos x="9" y="0"/>
              </a:cxn>
              <a:cxn ang="0">
                <a:pos x="0" y="11"/>
              </a:cxn>
              <a:cxn ang="0">
                <a:pos x="10" y="19"/>
              </a:cxn>
              <a:cxn ang="0">
                <a:pos x="11" y="20"/>
              </a:cxn>
              <a:cxn ang="0">
                <a:pos x="10" y="19"/>
              </a:cxn>
              <a:cxn ang="0">
                <a:pos x="11" y="20"/>
              </a:cxn>
              <a:cxn ang="0">
                <a:pos x="11" y="20"/>
              </a:cxn>
            </a:cxnLst>
            <a:rect l="0" t="0" r="r" b="b"/>
            <a:pathLst>
              <a:path w="19" h="20">
                <a:moveTo>
                  <a:pt x="11" y="20"/>
                </a:moveTo>
                <a:lnTo>
                  <a:pt x="19" y="8"/>
                </a:lnTo>
                <a:lnTo>
                  <a:pt x="9" y="0"/>
                </a:lnTo>
                <a:lnTo>
                  <a:pt x="0" y="11"/>
                </a:lnTo>
                <a:lnTo>
                  <a:pt x="10" y="19"/>
                </a:lnTo>
                <a:lnTo>
                  <a:pt x="11" y="20"/>
                </a:lnTo>
                <a:lnTo>
                  <a:pt x="10" y="19"/>
                </a:lnTo>
                <a:lnTo>
                  <a:pt x="11" y="20"/>
                </a:lnTo>
                <a:lnTo>
                  <a:pt x="11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6" name="Freeform 87"/>
          <p:cNvSpPr>
            <a:spLocks/>
          </p:cNvSpPr>
          <p:nvPr/>
        </p:nvSpPr>
        <p:spPr bwMode="auto">
          <a:xfrm>
            <a:off x="6115844" y="2770981"/>
            <a:ext cx="7937" cy="7937"/>
          </a:xfrm>
          <a:custGeom>
            <a:avLst/>
            <a:gdLst/>
            <a:ahLst/>
            <a:cxnLst>
              <a:cxn ang="0">
                <a:pos x="13" y="20"/>
              </a:cxn>
              <a:cxn ang="0">
                <a:pos x="19" y="7"/>
              </a:cxn>
              <a:cxn ang="0">
                <a:pos x="7" y="0"/>
              </a:cxn>
              <a:cxn ang="0">
                <a:pos x="0" y="13"/>
              </a:cxn>
              <a:cxn ang="0">
                <a:pos x="12" y="19"/>
              </a:cxn>
              <a:cxn ang="0">
                <a:pos x="13" y="20"/>
              </a:cxn>
              <a:cxn ang="0">
                <a:pos x="12" y="19"/>
              </a:cxn>
              <a:cxn ang="0">
                <a:pos x="12" y="19"/>
              </a:cxn>
              <a:cxn ang="0">
                <a:pos x="13" y="20"/>
              </a:cxn>
            </a:cxnLst>
            <a:rect l="0" t="0" r="r" b="b"/>
            <a:pathLst>
              <a:path w="19" h="20">
                <a:moveTo>
                  <a:pt x="13" y="20"/>
                </a:moveTo>
                <a:lnTo>
                  <a:pt x="19" y="7"/>
                </a:lnTo>
                <a:lnTo>
                  <a:pt x="7" y="0"/>
                </a:lnTo>
                <a:lnTo>
                  <a:pt x="0" y="13"/>
                </a:lnTo>
                <a:lnTo>
                  <a:pt x="12" y="19"/>
                </a:lnTo>
                <a:lnTo>
                  <a:pt x="13" y="20"/>
                </a:lnTo>
                <a:lnTo>
                  <a:pt x="12" y="19"/>
                </a:lnTo>
                <a:lnTo>
                  <a:pt x="12" y="19"/>
                </a:lnTo>
                <a:lnTo>
                  <a:pt x="13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7" name="Freeform 88"/>
          <p:cNvSpPr>
            <a:spLocks/>
          </p:cNvSpPr>
          <p:nvPr/>
        </p:nvSpPr>
        <p:spPr bwMode="auto">
          <a:xfrm>
            <a:off x="6120606" y="2774156"/>
            <a:ext cx="7938" cy="6350"/>
          </a:xfrm>
          <a:custGeom>
            <a:avLst/>
            <a:gdLst/>
            <a:ahLst/>
            <a:cxnLst>
              <a:cxn ang="0">
                <a:pos x="13" y="19"/>
              </a:cxn>
              <a:cxn ang="0">
                <a:pos x="17" y="5"/>
              </a:cxn>
              <a:cxn ang="0">
                <a:pos x="5" y="0"/>
              </a:cxn>
              <a:cxn ang="0">
                <a:pos x="0" y="14"/>
              </a:cxn>
              <a:cxn ang="0">
                <a:pos x="12" y="19"/>
              </a:cxn>
              <a:cxn ang="0">
                <a:pos x="13" y="19"/>
              </a:cxn>
              <a:cxn ang="0">
                <a:pos x="12" y="19"/>
              </a:cxn>
              <a:cxn ang="0">
                <a:pos x="13" y="19"/>
              </a:cxn>
              <a:cxn ang="0">
                <a:pos x="13" y="19"/>
              </a:cxn>
            </a:cxnLst>
            <a:rect l="0" t="0" r="r" b="b"/>
            <a:pathLst>
              <a:path w="17" h="19">
                <a:moveTo>
                  <a:pt x="13" y="19"/>
                </a:moveTo>
                <a:lnTo>
                  <a:pt x="17" y="5"/>
                </a:lnTo>
                <a:lnTo>
                  <a:pt x="5" y="0"/>
                </a:lnTo>
                <a:lnTo>
                  <a:pt x="0" y="14"/>
                </a:lnTo>
                <a:lnTo>
                  <a:pt x="12" y="19"/>
                </a:lnTo>
                <a:lnTo>
                  <a:pt x="13" y="19"/>
                </a:lnTo>
                <a:lnTo>
                  <a:pt x="12" y="19"/>
                </a:lnTo>
                <a:lnTo>
                  <a:pt x="13" y="19"/>
                </a:lnTo>
                <a:lnTo>
                  <a:pt x="13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8" name="Freeform 89"/>
          <p:cNvSpPr>
            <a:spLocks/>
          </p:cNvSpPr>
          <p:nvPr/>
        </p:nvSpPr>
        <p:spPr bwMode="auto">
          <a:xfrm>
            <a:off x="6126956" y="2775743"/>
            <a:ext cx="6350" cy="6350"/>
          </a:xfrm>
          <a:custGeom>
            <a:avLst/>
            <a:gdLst/>
            <a:ahLst/>
            <a:cxnLst>
              <a:cxn ang="0">
                <a:pos x="15" y="18"/>
              </a:cxn>
              <a:cxn ang="0">
                <a:pos x="17" y="3"/>
              </a:cxn>
              <a:cxn ang="0">
                <a:pos x="3" y="0"/>
              </a:cxn>
              <a:cxn ang="0">
                <a:pos x="0" y="15"/>
              </a:cxn>
              <a:cxn ang="0">
                <a:pos x="14" y="18"/>
              </a:cxn>
              <a:cxn ang="0">
                <a:pos x="15" y="18"/>
              </a:cxn>
              <a:cxn ang="0">
                <a:pos x="14" y="18"/>
              </a:cxn>
              <a:cxn ang="0">
                <a:pos x="14" y="18"/>
              </a:cxn>
              <a:cxn ang="0">
                <a:pos x="15" y="18"/>
              </a:cxn>
            </a:cxnLst>
            <a:rect l="0" t="0" r="r" b="b"/>
            <a:pathLst>
              <a:path w="17" h="18">
                <a:moveTo>
                  <a:pt x="15" y="18"/>
                </a:moveTo>
                <a:lnTo>
                  <a:pt x="17" y="3"/>
                </a:lnTo>
                <a:lnTo>
                  <a:pt x="3" y="0"/>
                </a:lnTo>
                <a:lnTo>
                  <a:pt x="0" y="15"/>
                </a:lnTo>
                <a:lnTo>
                  <a:pt x="14" y="18"/>
                </a:lnTo>
                <a:lnTo>
                  <a:pt x="15" y="18"/>
                </a:lnTo>
                <a:lnTo>
                  <a:pt x="14" y="18"/>
                </a:lnTo>
                <a:lnTo>
                  <a:pt x="14" y="18"/>
                </a:lnTo>
                <a:lnTo>
                  <a:pt x="15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9" name="Freeform 90"/>
          <p:cNvSpPr>
            <a:spLocks/>
          </p:cNvSpPr>
          <p:nvPr/>
        </p:nvSpPr>
        <p:spPr bwMode="auto">
          <a:xfrm>
            <a:off x="6131719" y="2777331"/>
            <a:ext cx="6350" cy="4762"/>
          </a:xfrm>
          <a:custGeom>
            <a:avLst/>
            <a:gdLst/>
            <a:ahLst/>
            <a:cxnLst>
              <a:cxn ang="0">
                <a:pos x="13" y="16"/>
              </a:cxn>
              <a:cxn ang="0">
                <a:pos x="14" y="1"/>
              </a:cxn>
              <a:cxn ang="0">
                <a:pos x="1" y="0"/>
              </a:cxn>
              <a:cxn ang="0">
                <a:pos x="0" y="15"/>
              </a:cxn>
              <a:cxn ang="0">
                <a:pos x="13" y="16"/>
              </a:cxn>
              <a:cxn ang="0">
                <a:pos x="13" y="16"/>
              </a:cxn>
              <a:cxn ang="0">
                <a:pos x="13" y="16"/>
              </a:cxn>
              <a:cxn ang="0">
                <a:pos x="13" y="16"/>
              </a:cxn>
              <a:cxn ang="0">
                <a:pos x="13" y="16"/>
              </a:cxn>
            </a:cxnLst>
            <a:rect l="0" t="0" r="r" b="b"/>
            <a:pathLst>
              <a:path w="14" h="16">
                <a:moveTo>
                  <a:pt x="13" y="16"/>
                </a:moveTo>
                <a:lnTo>
                  <a:pt x="14" y="1"/>
                </a:lnTo>
                <a:lnTo>
                  <a:pt x="1" y="0"/>
                </a:lnTo>
                <a:lnTo>
                  <a:pt x="0" y="15"/>
                </a:lnTo>
                <a:lnTo>
                  <a:pt x="13" y="16"/>
                </a:lnTo>
                <a:lnTo>
                  <a:pt x="13" y="16"/>
                </a:lnTo>
                <a:lnTo>
                  <a:pt x="13" y="16"/>
                </a:lnTo>
                <a:lnTo>
                  <a:pt x="13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0" name="Freeform 91"/>
          <p:cNvSpPr>
            <a:spLocks/>
          </p:cNvSpPr>
          <p:nvPr/>
        </p:nvSpPr>
        <p:spPr bwMode="auto">
          <a:xfrm>
            <a:off x="6315869" y="2148681"/>
            <a:ext cx="31750" cy="36512"/>
          </a:xfrm>
          <a:custGeom>
            <a:avLst/>
            <a:gdLst/>
            <a:ahLst/>
            <a:cxnLst>
              <a:cxn ang="0">
                <a:pos x="21" y="18"/>
              </a:cxn>
              <a:cxn ang="0">
                <a:pos x="56" y="18"/>
              </a:cxn>
              <a:cxn ang="0">
                <a:pos x="56" y="92"/>
              </a:cxn>
              <a:cxn ang="0">
                <a:pos x="77" y="92"/>
              </a:cxn>
              <a:cxn ang="0">
                <a:pos x="77" y="0"/>
              </a:cxn>
              <a:cxn ang="0">
                <a:pos x="0" y="0"/>
              </a:cxn>
              <a:cxn ang="0">
                <a:pos x="0" y="92"/>
              </a:cxn>
              <a:cxn ang="0">
                <a:pos x="21" y="92"/>
              </a:cxn>
              <a:cxn ang="0">
                <a:pos x="21" y="18"/>
              </a:cxn>
            </a:cxnLst>
            <a:rect l="0" t="0" r="r" b="b"/>
            <a:pathLst>
              <a:path w="77" h="92">
                <a:moveTo>
                  <a:pt x="21" y="18"/>
                </a:moveTo>
                <a:lnTo>
                  <a:pt x="56" y="18"/>
                </a:lnTo>
                <a:lnTo>
                  <a:pt x="56" y="92"/>
                </a:lnTo>
                <a:lnTo>
                  <a:pt x="77" y="92"/>
                </a:lnTo>
                <a:lnTo>
                  <a:pt x="77" y="0"/>
                </a:lnTo>
                <a:lnTo>
                  <a:pt x="0" y="0"/>
                </a:lnTo>
                <a:lnTo>
                  <a:pt x="0" y="92"/>
                </a:lnTo>
                <a:lnTo>
                  <a:pt x="21" y="92"/>
                </a:lnTo>
                <a:lnTo>
                  <a:pt x="21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1" name="Freeform 92"/>
          <p:cNvSpPr>
            <a:spLocks noEditPoints="1"/>
          </p:cNvSpPr>
          <p:nvPr/>
        </p:nvSpPr>
        <p:spPr bwMode="auto">
          <a:xfrm>
            <a:off x="6355556" y="2148681"/>
            <a:ext cx="30163" cy="365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92"/>
              </a:cxn>
              <a:cxn ang="0">
                <a:pos x="21" y="92"/>
              </a:cxn>
              <a:cxn ang="0">
                <a:pos x="21" y="60"/>
              </a:cxn>
              <a:cxn ang="0">
                <a:pos x="42" y="60"/>
              </a:cxn>
              <a:cxn ang="0">
                <a:pos x="47" y="60"/>
              </a:cxn>
              <a:cxn ang="0">
                <a:pos x="53" y="59"/>
              </a:cxn>
              <a:cxn ang="0">
                <a:pos x="58" y="58"/>
              </a:cxn>
              <a:cxn ang="0">
                <a:pos x="64" y="56"/>
              </a:cxn>
              <a:cxn ang="0">
                <a:pos x="69" y="52"/>
              </a:cxn>
              <a:cxn ang="0">
                <a:pos x="73" y="47"/>
              </a:cxn>
              <a:cxn ang="0">
                <a:pos x="75" y="43"/>
              </a:cxn>
              <a:cxn ang="0">
                <a:pos x="76" y="39"/>
              </a:cxn>
              <a:cxn ang="0">
                <a:pos x="77" y="35"/>
              </a:cxn>
              <a:cxn ang="0">
                <a:pos x="77" y="30"/>
              </a:cxn>
              <a:cxn ang="0">
                <a:pos x="77" y="22"/>
              </a:cxn>
              <a:cxn ang="0">
                <a:pos x="75" y="16"/>
              </a:cxn>
              <a:cxn ang="0">
                <a:pos x="71" y="11"/>
              </a:cxn>
              <a:cxn ang="0">
                <a:pos x="67" y="6"/>
              </a:cxn>
              <a:cxn ang="0">
                <a:pos x="62" y="3"/>
              </a:cxn>
              <a:cxn ang="0">
                <a:pos x="56" y="1"/>
              </a:cxn>
              <a:cxn ang="0">
                <a:pos x="50" y="0"/>
              </a:cxn>
              <a:cxn ang="0">
                <a:pos x="42" y="0"/>
              </a:cxn>
              <a:cxn ang="0">
                <a:pos x="0" y="0"/>
              </a:cxn>
              <a:cxn ang="0">
                <a:pos x="21" y="18"/>
              </a:cxn>
              <a:cxn ang="0">
                <a:pos x="38" y="18"/>
              </a:cxn>
              <a:cxn ang="0">
                <a:pos x="42" y="18"/>
              </a:cxn>
              <a:cxn ang="0">
                <a:pos x="48" y="20"/>
              </a:cxn>
              <a:cxn ang="0">
                <a:pos x="51" y="21"/>
              </a:cxn>
              <a:cxn ang="0">
                <a:pos x="53" y="23"/>
              </a:cxn>
              <a:cxn ang="0">
                <a:pos x="54" y="26"/>
              </a:cxn>
              <a:cxn ang="0">
                <a:pos x="54" y="30"/>
              </a:cxn>
              <a:cxn ang="0">
                <a:pos x="54" y="33"/>
              </a:cxn>
              <a:cxn ang="0">
                <a:pos x="53" y="36"/>
              </a:cxn>
              <a:cxn ang="0">
                <a:pos x="52" y="38"/>
              </a:cxn>
              <a:cxn ang="0">
                <a:pos x="50" y="40"/>
              </a:cxn>
              <a:cxn ang="0">
                <a:pos x="45" y="42"/>
              </a:cxn>
              <a:cxn ang="0">
                <a:pos x="38" y="42"/>
              </a:cxn>
              <a:cxn ang="0">
                <a:pos x="21" y="42"/>
              </a:cxn>
              <a:cxn ang="0">
                <a:pos x="21" y="18"/>
              </a:cxn>
            </a:cxnLst>
            <a:rect l="0" t="0" r="r" b="b"/>
            <a:pathLst>
              <a:path w="77" h="92">
                <a:moveTo>
                  <a:pt x="0" y="0"/>
                </a:moveTo>
                <a:lnTo>
                  <a:pt x="0" y="92"/>
                </a:lnTo>
                <a:lnTo>
                  <a:pt x="21" y="92"/>
                </a:lnTo>
                <a:lnTo>
                  <a:pt x="21" y="60"/>
                </a:lnTo>
                <a:lnTo>
                  <a:pt x="42" y="60"/>
                </a:lnTo>
                <a:lnTo>
                  <a:pt x="47" y="60"/>
                </a:lnTo>
                <a:lnTo>
                  <a:pt x="53" y="59"/>
                </a:lnTo>
                <a:lnTo>
                  <a:pt x="58" y="58"/>
                </a:lnTo>
                <a:lnTo>
                  <a:pt x="64" y="56"/>
                </a:lnTo>
                <a:lnTo>
                  <a:pt x="69" y="52"/>
                </a:lnTo>
                <a:lnTo>
                  <a:pt x="73" y="47"/>
                </a:lnTo>
                <a:lnTo>
                  <a:pt x="75" y="43"/>
                </a:lnTo>
                <a:lnTo>
                  <a:pt x="76" y="39"/>
                </a:lnTo>
                <a:lnTo>
                  <a:pt x="77" y="35"/>
                </a:lnTo>
                <a:lnTo>
                  <a:pt x="77" y="30"/>
                </a:lnTo>
                <a:lnTo>
                  <a:pt x="77" y="22"/>
                </a:lnTo>
                <a:lnTo>
                  <a:pt x="75" y="16"/>
                </a:lnTo>
                <a:lnTo>
                  <a:pt x="71" y="11"/>
                </a:lnTo>
                <a:lnTo>
                  <a:pt x="67" y="6"/>
                </a:lnTo>
                <a:lnTo>
                  <a:pt x="62" y="3"/>
                </a:lnTo>
                <a:lnTo>
                  <a:pt x="56" y="1"/>
                </a:lnTo>
                <a:lnTo>
                  <a:pt x="50" y="0"/>
                </a:lnTo>
                <a:lnTo>
                  <a:pt x="42" y="0"/>
                </a:lnTo>
                <a:lnTo>
                  <a:pt x="0" y="0"/>
                </a:lnTo>
                <a:close/>
                <a:moveTo>
                  <a:pt x="21" y="18"/>
                </a:moveTo>
                <a:lnTo>
                  <a:pt x="38" y="18"/>
                </a:lnTo>
                <a:lnTo>
                  <a:pt x="42" y="18"/>
                </a:lnTo>
                <a:lnTo>
                  <a:pt x="48" y="20"/>
                </a:lnTo>
                <a:lnTo>
                  <a:pt x="51" y="21"/>
                </a:lnTo>
                <a:lnTo>
                  <a:pt x="53" y="23"/>
                </a:lnTo>
                <a:lnTo>
                  <a:pt x="54" y="26"/>
                </a:lnTo>
                <a:lnTo>
                  <a:pt x="54" y="30"/>
                </a:lnTo>
                <a:lnTo>
                  <a:pt x="54" y="33"/>
                </a:lnTo>
                <a:lnTo>
                  <a:pt x="53" y="36"/>
                </a:lnTo>
                <a:lnTo>
                  <a:pt x="52" y="38"/>
                </a:lnTo>
                <a:lnTo>
                  <a:pt x="50" y="40"/>
                </a:lnTo>
                <a:lnTo>
                  <a:pt x="45" y="42"/>
                </a:lnTo>
                <a:lnTo>
                  <a:pt x="38" y="42"/>
                </a:lnTo>
                <a:lnTo>
                  <a:pt x="21" y="42"/>
                </a:lnTo>
                <a:lnTo>
                  <a:pt x="21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2" name="Freeform 93"/>
          <p:cNvSpPr>
            <a:spLocks noEditPoints="1"/>
          </p:cNvSpPr>
          <p:nvPr/>
        </p:nvSpPr>
        <p:spPr bwMode="auto">
          <a:xfrm>
            <a:off x="6390481" y="2147093"/>
            <a:ext cx="36513" cy="39688"/>
          </a:xfrm>
          <a:custGeom>
            <a:avLst/>
            <a:gdLst/>
            <a:ahLst/>
            <a:cxnLst>
              <a:cxn ang="0">
                <a:pos x="53" y="97"/>
              </a:cxn>
              <a:cxn ang="0">
                <a:pos x="64" y="96"/>
              </a:cxn>
              <a:cxn ang="0">
                <a:pos x="72" y="92"/>
              </a:cxn>
              <a:cxn ang="0">
                <a:pos x="79" y="87"/>
              </a:cxn>
              <a:cxn ang="0">
                <a:pos x="87" y="77"/>
              </a:cxn>
              <a:cxn ang="0">
                <a:pos x="93" y="59"/>
              </a:cxn>
              <a:cxn ang="0">
                <a:pos x="93" y="39"/>
              </a:cxn>
              <a:cxn ang="0">
                <a:pos x="87" y="22"/>
              </a:cxn>
              <a:cxn ang="0">
                <a:pos x="79" y="11"/>
              </a:cxn>
              <a:cxn ang="0">
                <a:pos x="72" y="6"/>
              </a:cxn>
              <a:cxn ang="0">
                <a:pos x="58" y="1"/>
              </a:cxn>
              <a:cxn ang="0">
                <a:pos x="41" y="1"/>
              </a:cxn>
              <a:cxn ang="0">
                <a:pos x="30" y="3"/>
              </a:cxn>
              <a:cxn ang="0">
                <a:pos x="21" y="7"/>
              </a:cxn>
              <a:cxn ang="0">
                <a:pos x="14" y="14"/>
              </a:cxn>
              <a:cxn ang="0">
                <a:pos x="5" y="25"/>
              </a:cxn>
              <a:cxn ang="0">
                <a:pos x="1" y="41"/>
              </a:cxn>
              <a:cxn ang="0">
                <a:pos x="1" y="57"/>
              </a:cxn>
              <a:cxn ang="0">
                <a:pos x="5" y="74"/>
              </a:cxn>
              <a:cxn ang="0">
                <a:pos x="14" y="85"/>
              </a:cxn>
              <a:cxn ang="0">
                <a:pos x="21" y="91"/>
              </a:cxn>
              <a:cxn ang="0">
                <a:pos x="30" y="95"/>
              </a:cxn>
              <a:cxn ang="0">
                <a:pos x="41" y="97"/>
              </a:cxn>
              <a:cxn ang="0">
                <a:pos x="47" y="80"/>
              </a:cxn>
              <a:cxn ang="0">
                <a:pos x="38" y="79"/>
              </a:cxn>
              <a:cxn ang="0">
                <a:pos x="31" y="74"/>
              </a:cxn>
              <a:cxn ang="0">
                <a:pos x="26" y="65"/>
              </a:cxn>
              <a:cxn ang="0">
                <a:pos x="24" y="49"/>
              </a:cxn>
              <a:cxn ang="0">
                <a:pos x="26" y="36"/>
              </a:cxn>
              <a:cxn ang="0">
                <a:pos x="30" y="26"/>
              </a:cxn>
              <a:cxn ang="0">
                <a:pos x="37" y="21"/>
              </a:cxn>
              <a:cxn ang="0">
                <a:pos x="47" y="19"/>
              </a:cxn>
              <a:cxn ang="0">
                <a:pos x="54" y="20"/>
              </a:cxn>
              <a:cxn ang="0">
                <a:pos x="60" y="22"/>
              </a:cxn>
              <a:cxn ang="0">
                <a:pos x="67" y="31"/>
              </a:cxn>
              <a:cxn ang="0">
                <a:pos x="71" y="49"/>
              </a:cxn>
              <a:cxn ang="0">
                <a:pos x="67" y="68"/>
              </a:cxn>
              <a:cxn ang="0">
                <a:pos x="60" y="77"/>
              </a:cxn>
              <a:cxn ang="0">
                <a:pos x="54" y="79"/>
              </a:cxn>
              <a:cxn ang="0">
                <a:pos x="47" y="80"/>
              </a:cxn>
            </a:cxnLst>
            <a:rect l="0" t="0" r="r" b="b"/>
            <a:pathLst>
              <a:path w="94" h="98">
                <a:moveTo>
                  <a:pt x="47" y="98"/>
                </a:moveTo>
                <a:lnTo>
                  <a:pt x="53" y="97"/>
                </a:lnTo>
                <a:lnTo>
                  <a:pt x="58" y="97"/>
                </a:lnTo>
                <a:lnTo>
                  <a:pt x="64" y="96"/>
                </a:lnTo>
                <a:lnTo>
                  <a:pt x="68" y="94"/>
                </a:lnTo>
                <a:lnTo>
                  <a:pt x="72" y="92"/>
                </a:lnTo>
                <a:lnTo>
                  <a:pt x="76" y="90"/>
                </a:lnTo>
                <a:lnTo>
                  <a:pt x="79" y="87"/>
                </a:lnTo>
                <a:lnTo>
                  <a:pt x="82" y="84"/>
                </a:lnTo>
                <a:lnTo>
                  <a:pt x="87" y="77"/>
                </a:lnTo>
                <a:lnTo>
                  <a:pt x="91" y="69"/>
                </a:lnTo>
                <a:lnTo>
                  <a:pt x="93" y="59"/>
                </a:lnTo>
                <a:lnTo>
                  <a:pt x="94" y="49"/>
                </a:lnTo>
                <a:lnTo>
                  <a:pt x="93" y="39"/>
                </a:lnTo>
                <a:lnTo>
                  <a:pt x="91" y="30"/>
                </a:lnTo>
                <a:lnTo>
                  <a:pt x="87" y="22"/>
                </a:lnTo>
                <a:lnTo>
                  <a:pt x="82" y="15"/>
                </a:lnTo>
                <a:lnTo>
                  <a:pt x="79" y="11"/>
                </a:lnTo>
                <a:lnTo>
                  <a:pt x="76" y="8"/>
                </a:lnTo>
                <a:lnTo>
                  <a:pt x="72" y="6"/>
                </a:lnTo>
                <a:lnTo>
                  <a:pt x="68" y="4"/>
                </a:lnTo>
                <a:lnTo>
                  <a:pt x="58" y="1"/>
                </a:lnTo>
                <a:lnTo>
                  <a:pt x="47" y="0"/>
                </a:lnTo>
                <a:lnTo>
                  <a:pt x="41" y="1"/>
                </a:lnTo>
                <a:lnTo>
                  <a:pt x="35" y="1"/>
                </a:lnTo>
                <a:lnTo>
                  <a:pt x="30" y="3"/>
                </a:lnTo>
                <a:lnTo>
                  <a:pt x="25" y="5"/>
                </a:lnTo>
                <a:lnTo>
                  <a:pt x="21" y="7"/>
                </a:lnTo>
                <a:lnTo>
                  <a:pt x="17" y="10"/>
                </a:lnTo>
                <a:lnTo>
                  <a:pt x="14" y="14"/>
                </a:lnTo>
                <a:lnTo>
                  <a:pt x="10" y="17"/>
                </a:lnTo>
                <a:lnTo>
                  <a:pt x="5" y="25"/>
                </a:lnTo>
                <a:lnTo>
                  <a:pt x="2" y="33"/>
                </a:lnTo>
                <a:lnTo>
                  <a:pt x="1" y="41"/>
                </a:lnTo>
                <a:lnTo>
                  <a:pt x="0" y="49"/>
                </a:lnTo>
                <a:lnTo>
                  <a:pt x="1" y="57"/>
                </a:lnTo>
                <a:lnTo>
                  <a:pt x="2" y="66"/>
                </a:lnTo>
                <a:lnTo>
                  <a:pt x="5" y="74"/>
                </a:lnTo>
                <a:lnTo>
                  <a:pt x="10" y="82"/>
                </a:lnTo>
                <a:lnTo>
                  <a:pt x="14" y="85"/>
                </a:lnTo>
                <a:lnTo>
                  <a:pt x="17" y="88"/>
                </a:lnTo>
                <a:lnTo>
                  <a:pt x="21" y="91"/>
                </a:lnTo>
                <a:lnTo>
                  <a:pt x="25" y="93"/>
                </a:lnTo>
                <a:lnTo>
                  <a:pt x="30" y="95"/>
                </a:lnTo>
                <a:lnTo>
                  <a:pt x="35" y="97"/>
                </a:lnTo>
                <a:lnTo>
                  <a:pt x="41" y="97"/>
                </a:lnTo>
                <a:lnTo>
                  <a:pt x="47" y="98"/>
                </a:lnTo>
                <a:close/>
                <a:moveTo>
                  <a:pt x="47" y="80"/>
                </a:moveTo>
                <a:lnTo>
                  <a:pt x="43" y="80"/>
                </a:lnTo>
                <a:lnTo>
                  <a:pt x="38" y="79"/>
                </a:lnTo>
                <a:lnTo>
                  <a:pt x="35" y="77"/>
                </a:lnTo>
                <a:lnTo>
                  <a:pt x="31" y="74"/>
                </a:lnTo>
                <a:lnTo>
                  <a:pt x="28" y="70"/>
                </a:lnTo>
                <a:lnTo>
                  <a:pt x="26" y="65"/>
                </a:lnTo>
                <a:lnTo>
                  <a:pt x="25" y="57"/>
                </a:lnTo>
                <a:lnTo>
                  <a:pt x="24" y="49"/>
                </a:lnTo>
                <a:lnTo>
                  <a:pt x="25" y="42"/>
                </a:lnTo>
                <a:lnTo>
                  <a:pt x="26" y="36"/>
                </a:lnTo>
                <a:lnTo>
                  <a:pt x="28" y="30"/>
                </a:lnTo>
                <a:lnTo>
                  <a:pt x="30" y="26"/>
                </a:lnTo>
                <a:lnTo>
                  <a:pt x="33" y="23"/>
                </a:lnTo>
                <a:lnTo>
                  <a:pt x="37" y="21"/>
                </a:lnTo>
                <a:lnTo>
                  <a:pt x="42" y="19"/>
                </a:lnTo>
                <a:lnTo>
                  <a:pt x="47" y="19"/>
                </a:lnTo>
                <a:lnTo>
                  <a:pt x="51" y="19"/>
                </a:lnTo>
                <a:lnTo>
                  <a:pt x="54" y="20"/>
                </a:lnTo>
                <a:lnTo>
                  <a:pt x="57" y="21"/>
                </a:lnTo>
                <a:lnTo>
                  <a:pt x="60" y="22"/>
                </a:lnTo>
                <a:lnTo>
                  <a:pt x="65" y="26"/>
                </a:lnTo>
                <a:lnTo>
                  <a:pt x="67" y="31"/>
                </a:lnTo>
                <a:lnTo>
                  <a:pt x="70" y="41"/>
                </a:lnTo>
                <a:lnTo>
                  <a:pt x="71" y="49"/>
                </a:lnTo>
                <a:lnTo>
                  <a:pt x="70" y="57"/>
                </a:lnTo>
                <a:lnTo>
                  <a:pt x="67" y="68"/>
                </a:lnTo>
                <a:lnTo>
                  <a:pt x="65" y="73"/>
                </a:lnTo>
                <a:lnTo>
                  <a:pt x="60" y="77"/>
                </a:lnTo>
                <a:lnTo>
                  <a:pt x="57" y="78"/>
                </a:lnTo>
                <a:lnTo>
                  <a:pt x="54" y="79"/>
                </a:lnTo>
                <a:lnTo>
                  <a:pt x="51" y="80"/>
                </a:lnTo>
                <a:lnTo>
                  <a:pt x="47" y="8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3" name="Freeform 94"/>
          <p:cNvSpPr>
            <a:spLocks/>
          </p:cNvSpPr>
          <p:nvPr/>
        </p:nvSpPr>
        <p:spPr bwMode="auto">
          <a:xfrm>
            <a:off x="6430169" y="2148681"/>
            <a:ext cx="30162" cy="36512"/>
          </a:xfrm>
          <a:custGeom>
            <a:avLst/>
            <a:gdLst/>
            <a:ahLst/>
            <a:cxnLst>
              <a:cxn ang="0">
                <a:pos x="28" y="18"/>
              </a:cxn>
              <a:cxn ang="0">
                <a:pos x="28" y="92"/>
              </a:cxn>
              <a:cxn ang="0">
                <a:pos x="50" y="92"/>
              </a:cxn>
              <a:cxn ang="0">
                <a:pos x="50" y="18"/>
              </a:cxn>
              <a:cxn ang="0">
                <a:pos x="78" y="18"/>
              </a:cxn>
              <a:cxn ang="0">
                <a:pos x="78" y="0"/>
              </a:cxn>
              <a:cxn ang="0">
                <a:pos x="0" y="0"/>
              </a:cxn>
              <a:cxn ang="0">
                <a:pos x="0" y="18"/>
              </a:cxn>
              <a:cxn ang="0">
                <a:pos x="28" y="18"/>
              </a:cxn>
            </a:cxnLst>
            <a:rect l="0" t="0" r="r" b="b"/>
            <a:pathLst>
              <a:path w="78" h="92">
                <a:moveTo>
                  <a:pt x="28" y="18"/>
                </a:moveTo>
                <a:lnTo>
                  <a:pt x="28" y="92"/>
                </a:lnTo>
                <a:lnTo>
                  <a:pt x="50" y="92"/>
                </a:lnTo>
                <a:lnTo>
                  <a:pt x="50" y="18"/>
                </a:lnTo>
                <a:lnTo>
                  <a:pt x="78" y="18"/>
                </a:lnTo>
                <a:lnTo>
                  <a:pt x="78" y="0"/>
                </a:lnTo>
                <a:lnTo>
                  <a:pt x="0" y="0"/>
                </a:lnTo>
                <a:lnTo>
                  <a:pt x="0" y="18"/>
                </a:lnTo>
                <a:lnTo>
                  <a:pt x="28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4" name="Freeform 95"/>
          <p:cNvSpPr>
            <a:spLocks/>
          </p:cNvSpPr>
          <p:nvPr/>
        </p:nvSpPr>
        <p:spPr bwMode="auto">
          <a:xfrm>
            <a:off x="6465094" y="2148681"/>
            <a:ext cx="30162" cy="36512"/>
          </a:xfrm>
          <a:custGeom>
            <a:avLst/>
            <a:gdLst/>
            <a:ahLst/>
            <a:cxnLst>
              <a:cxn ang="0">
                <a:pos x="22" y="37"/>
              </a:cxn>
              <a:cxn ang="0">
                <a:pos x="22" y="18"/>
              </a:cxn>
              <a:cxn ang="0">
                <a:pos x="73" y="18"/>
              </a:cxn>
              <a:cxn ang="0">
                <a:pos x="73" y="0"/>
              </a:cxn>
              <a:cxn ang="0">
                <a:pos x="0" y="0"/>
              </a:cxn>
              <a:cxn ang="0">
                <a:pos x="0" y="92"/>
              </a:cxn>
              <a:cxn ang="0">
                <a:pos x="74" y="92"/>
              </a:cxn>
              <a:cxn ang="0">
                <a:pos x="74" y="75"/>
              </a:cxn>
              <a:cxn ang="0">
                <a:pos x="22" y="75"/>
              </a:cxn>
              <a:cxn ang="0">
                <a:pos x="22" y="53"/>
              </a:cxn>
              <a:cxn ang="0">
                <a:pos x="67" y="53"/>
              </a:cxn>
              <a:cxn ang="0">
                <a:pos x="67" y="37"/>
              </a:cxn>
              <a:cxn ang="0">
                <a:pos x="22" y="37"/>
              </a:cxn>
            </a:cxnLst>
            <a:rect l="0" t="0" r="r" b="b"/>
            <a:pathLst>
              <a:path w="74" h="92">
                <a:moveTo>
                  <a:pt x="22" y="37"/>
                </a:moveTo>
                <a:lnTo>
                  <a:pt x="22" y="18"/>
                </a:lnTo>
                <a:lnTo>
                  <a:pt x="73" y="18"/>
                </a:lnTo>
                <a:lnTo>
                  <a:pt x="73" y="0"/>
                </a:lnTo>
                <a:lnTo>
                  <a:pt x="0" y="0"/>
                </a:lnTo>
                <a:lnTo>
                  <a:pt x="0" y="92"/>
                </a:lnTo>
                <a:lnTo>
                  <a:pt x="74" y="92"/>
                </a:lnTo>
                <a:lnTo>
                  <a:pt x="74" y="75"/>
                </a:lnTo>
                <a:lnTo>
                  <a:pt x="22" y="75"/>
                </a:lnTo>
                <a:lnTo>
                  <a:pt x="22" y="53"/>
                </a:lnTo>
                <a:lnTo>
                  <a:pt x="67" y="53"/>
                </a:lnTo>
                <a:lnTo>
                  <a:pt x="67" y="37"/>
                </a:lnTo>
                <a:lnTo>
                  <a:pt x="22" y="3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5" name="Freeform 96"/>
          <p:cNvSpPr>
            <a:spLocks noEditPoints="1"/>
          </p:cNvSpPr>
          <p:nvPr/>
        </p:nvSpPr>
        <p:spPr bwMode="auto">
          <a:xfrm>
            <a:off x="6500019" y="2139156"/>
            <a:ext cx="31750" cy="46037"/>
          </a:xfrm>
          <a:custGeom>
            <a:avLst/>
            <a:gdLst/>
            <a:ahLst/>
            <a:cxnLst>
              <a:cxn ang="0">
                <a:pos x="21" y="81"/>
              </a:cxn>
              <a:cxn ang="0">
                <a:pos x="21" y="22"/>
              </a:cxn>
              <a:cxn ang="0">
                <a:pos x="0" y="22"/>
              </a:cxn>
              <a:cxn ang="0">
                <a:pos x="0" y="114"/>
              </a:cxn>
              <a:cxn ang="0">
                <a:pos x="21" y="114"/>
              </a:cxn>
              <a:cxn ang="0">
                <a:pos x="58" y="54"/>
              </a:cxn>
              <a:cxn ang="0">
                <a:pos x="58" y="114"/>
              </a:cxn>
              <a:cxn ang="0">
                <a:pos x="79" y="114"/>
              </a:cxn>
              <a:cxn ang="0">
                <a:pos x="79" y="22"/>
              </a:cxn>
              <a:cxn ang="0">
                <a:pos x="58" y="22"/>
              </a:cxn>
              <a:cxn ang="0">
                <a:pos x="21" y="81"/>
              </a:cxn>
              <a:cxn ang="0">
                <a:pos x="14" y="0"/>
              </a:cxn>
              <a:cxn ang="0">
                <a:pos x="15" y="5"/>
              </a:cxn>
              <a:cxn ang="0">
                <a:pos x="17" y="9"/>
              </a:cxn>
              <a:cxn ang="0">
                <a:pos x="20" y="12"/>
              </a:cxn>
              <a:cxn ang="0">
                <a:pos x="24" y="15"/>
              </a:cxn>
              <a:cxn ang="0">
                <a:pos x="32" y="17"/>
              </a:cxn>
              <a:cxn ang="0">
                <a:pos x="40" y="17"/>
              </a:cxn>
              <a:cxn ang="0">
                <a:pos x="46" y="17"/>
              </a:cxn>
              <a:cxn ang="0">
                <a:pos x="54" y="15"/>
              </a:cxn>
              <a:cxn ang="0">
                <a:pos x="58" y="13"/>
              </a:cxn>
              <a:cxn ang="0">
                <a:pos x="62" y="10"/>
              </a:cxn>
              <a:cxn ang="0">
                <a:pos x="64" y="5"/>
              </a:cxn>
              <a:cxn ang="0">
                <a:pos x="66" y="0"/>
              </a:cxn>
              <a:cxn ang="0">
                <a:pos x="51" y="0"/>
              </a:cxn>
              <a:cxn ang="0">
                <a:pos x="51" y="3"/>
              </a:cxn>
              <a:cxn ang="0">
                <a:pos x="49" y="6"/>
              </a:cxn>
              <a:cxn ang="0">
                <a:pos x="45" y="8"/>
              </a:cxn>
              <a:cxn ang="0">
                <a:pos x="40" y="8"/>
              </a:cxn>
              <a:cxn ang="0">
                <a:pos x="34" y="8"/>
              </a:cxn>
              <a:cxn ang="0">
                <a:pos x="30" y="6"/>
              </a:cxn>
              <a:cxn ang="0">
                <a:pos x="28" y="3"/>
              </a:cxn>
              <a:cxn ang="0">
                <a:pos x="28" y="0"/>
              </a:cxn>
              <a:cxn ang="0">
                <a:pos x="14" y="0"/>
              </a:cxn>
            </a:cxnLst>
            <a:rect l="0" t="0" r="r" b="b"/>
            <a:pathLst>
              <a:path w="79" h="114">
                <a:moveTo>
                  <a:pt x="21" y="81"/>
                </a:moveTo>
                <a:lnTo>
                  <a:pt x="21" y="22"/>
                </a:lnTo>
                <a:lnTo>
                  <a:pt x="0" y="22"/>
                </a:lnTo>
                <a:lnTo>
                  <a:pt x="0" y="114"/>
                </a:lnTo>
                <a:lnTo>
                  <a:pt x="21" y="114"/>
                </a:lnTo>
                <a:lnTo>
                  <a:pt x="58" y="54"/>
                </a:lnTo>
                <a:lnTo>
                  <a:pt x="58" y="114"/>
                </a:lnTo>
                <a:lnTo>
                  <a:pt x="79" y="114"/>
                </a:lnTo>
                <a:lnTo>
                  <a:pt x="79" y="22"/>
                </a:lnTo>
                <a:lnTo>
                  <a:pt x="58" y="22"/>
                </a:lnTo>
                <a:lnTo>
                  <a:pt x="21" y="81"/>
                </a:lnTo>
                <a:close/>
                <a:moveTo>
                  <a:pt x="14" y="0"/>
                </a:moveTo>
                <a:lnTo>
                  <a:pt x="15" y="5"/>
                </a:lnTo>
                <a:lnTo>
                  <a:pt x="17" y="9"/>
                </a:lnTo>
                <a:lnTo>
                  <a:pt x="20" y="12"/>
                </a:lnTo>
                <a:lnTo>
                  <a:pt x="24" y="15"/>
                </a:lnTo>
                <a:lnTo>
                  <a:pt x="32" y="17"/>
                </a:lnTo>
                <a:lnTo>
                  <a:pt x="40" y="17"/>
                </a:lnTo>
                <a:lnTo>
                  <a:pt x="46" y="17"/>
                </a:lnTo>
                <a:lnTo>
                  <a:pt x="54" y="15"/>
                </a:lnTo>
                <a:lnTo>
                  <a:pt x="58" y="13"/>
                </a:lnTo>
                <a:lnTo>
                  <a:pt x="62" y="10"/>
                </a:lnTo>
                <a:lnTo>
                  <a:pt x="64" y="5"/>
                </a:lnTo>
                <a:lnTo>
                  <a:pt x="66" y="0"/>
                </a:lnTo>
                <a:lnTo>
                  <a:pt x="51" y="0"/>
                </a:lnTo>
                <a:lnTo>
                  <a:pt x="51" y="3"/>
                </a:lnTo>
                <a:lnTo>
                  <a:pt x="49" y="6"/>
                </a:lnTo>
                <a:lnTo>
                  <a:pt x="45" y="8"/>
                </a:lnTo>
                <a:lnTo>
                  <a:pt x="40" y="8"/>
                </a:lnTo>
                <a:lnTo>
                  <a:pt x="34" y="8"/>
                </a:lnTo>
                <a:lnTo>
                  <a:pt x="30" y="6"/>
                </a:lnTo>
                <a:lnTo>
                  <a:pt x="28" y="3"/>
                </a:lnTo>
                <a:lnTo>
                  <a:pt x="28" y="0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6" name="Rectangle 97"/>
          <p:cNvSpPr>
            <a:spLocks noChangeArrowheads="1"/>
          </p:cNvSpPr>
          <p:nvPr/>
        </p:nvSpPr>
        <p:spPr bwMode="auto">
          <a:xfrm>
            <a:off x="6539706" y="2167731"/>
            <a:ext cx="15875" cy="6350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7" name="Rectangle 98"/>
          <p:cNvSpPr>
            <a:spLocks noChangeArrowheads="1"/>
          </p:cNvSpPr>
          <p:nvPr/>
        </p:nvSpPr>
        <p:spPr bwMode="auto">
          <a:xfrm>
            <a:off x="6563519" y="2148681"/>
            <a:ext cx="7937" cy="36512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Freeform 99"/>
          <p:cNvSpPr>
            <a:spLocks noEditPoints="1"/>
          </p:cNvSpPr>
          <p:nvPr/>
        </p:nvSpPr>
        <p:spPr bwMode="auto">
          <a:xfrm>
            <a:off x="6579394" y="2148681"/>
            <a:ext cx="31750" cy="365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92"/>
              </a:cxn>
              <a:cxn ang="0">
                <a:pos x="21" y="92"/>
              </a:cxn>
              <a:cxn ang="0">
                <a:pos x="21" y="60"/>
              </a:cxn>
              <a:cxn ang="0">
                <a:pos x="42" y="60"/>
              </a:cxn>
              <a:cxn ang="0">
                <a:pos x="47" y="60"/>
              </a:cxn>
              <a:cxn ang="0">
                <a:pos x="52" y="59"/>
              </a:cxn>
              <a:cxn ang="0">
                <a:pos x="58" y="58"/>
              </a:cxn>
              <a:cxn ang="0">
                <a:pos x="64" y="56"/>
              </a:cxn>
              <a:cxn ang="0">
                <a:pos x="69" y="52"/>
              </a:cxn>
              <a:cxn ang="0">
                <a:pos x="73" y="47"/>
              </a:cxn>
              <a:cxn ang="0">
                <a:pos x="75" y="43"/>
              </a:cxn>
              <a:cxn ang="0">
                <a:pos x="76" y="39"/>
              </a:cxn>
              <a:cxn ang="0">
                <a:pos x="77" y="35"/>
              </a:cxn>
              <a:cxn ang="0">
                <a:pos x="77" y="30"/>
              </a:cxn>
              <a:cxn ang="0">
                <a:pos x="76" y="22"/>
              </a:cxn>
              <a:cxn ang="0">
                <a:pos x="74" y="16"/>
              </a:cxn>
              <a:cxn ang="0">
                <a:pos x="71" y="11"/>
              </a:cxn>
              <a:cxn ang="0">
                <a:pos x="67" y="6"/>
              </a:cxn>
              <a:cxn ang="0">
                <a:pos x="62" y="3"/>
              </a:cxn>
              <a:cxn ang="0">
                <a:pos x="56" y="1"/>
              </a:cxn>
              <a:cxn ang="0">
                <a:pos x="49" y="0"/>
              </a:cxn>
              <a:cxn ang="0">
                <a:pos x="43" y="0"/>
              </a:cxn>
              <a:cxn ang="0">
                <a:pos x="0" y="0"/>
              </a:cxn>
              <a:cxn ang="0">
                <a:pos x="21" y="18"/>
              </a:cxn>
              <a:cxn ang="0">
                <a:pos x="38" y="18"/>
              </a:cxn>
              <a:cxn ang="0">
                <a:pos x="43" y="18"/>
              </a:cxn>
              <a:cxn ang="0">
                <a:pos x="48" y="20"/>
              </a:cxn>
              <a:cxn ang="0">
                <a:pos x="50" y="21"/>
              </a:cxn>
              <a:cxn ang="0">
                <a:pos x="52" y="23"/>
              </a:cxn>
              <a:cxn ang="0">
                <a:pos x="53" y="26"/>
              </a:cxn>
              <a:cxn ang="0">
                <a:pos x="54" y="30"/>
              </a:cxn>
              <a:cxn ang="0">
                <a:pos x="54" y="33"/>
              </a:cxn>
              <a:cxn ang="0">
                <a:pos x="53" y="36"/>
              </a:cxn>
              <a:cxn ang="0">
                <a:pos x="52" y="38"/>
              </a:cxn>
              <a:cxn ang="0">
                <a:pos x="50" y="40"/>
              </a:cxn>
              <a:cxn ang="0">
                <a:pos x="45" y="42"/>
              </a:cxn>
              <a:cxn ang="0">
                <a:pos x="38" y="42"/>
              </a:cxn>
              <a:cxn ang="0">
                <a:pos x="21" y="42"/>
              </a:cxn>
              <a:cxn ang="0">
                <a:pos x="21" y="18"/>
              </a:cxn>
            </a:cxnLst>
            <a:rect l="0" t="0" r="r" b="b"/>
            <a:pathLst>
              <a:path w="77" h="92">
                <a:moveTo>
                  <a:pt x="0" y="0"/>
                </a:moveTo>
                <a:lnTo>
                  <a:pt x="0" y="92"/>
                </a:lnTo>
                <a:lnTo>
                  <a:pt x="21" y="92"/>
                </a:lnTo>
                <a:lnTo>
                  <a:pt x="21" y="60"/>
                </a:lnTo>
                <a:lnTo>
                  <a:pt x="42" y="60"/>
                </a:lnTo>
                <a:lnTo>
                  <a:pt x="47" y="60"/>
                </a:lnTo>
                <a:lnTo>
                  <a:pt x="52" y="59"/>
                </a:lnTo>
                <a:lnTo>
                  <a:pt x="58" y="58"/>
                </a:lnTo>
                <a:lnTo>
                  <a:pt x="64" y="56"/>
                </a:lnTo>
                <a:lnTo>
                  <a:pt x="69" y="52"/>
                </a:lnTo>
                <a:lnTo>
                  <a:pt x="73" y="47"/>
                </a:lnTo>
                <a:lnTo>
                  <a:pt x="75" y="43"/>
                </a:lnTo>
                <a:lnTo>
                  <a:pt x="76" y="39"/>
                </a:lnTo>
                <a:lnTo>
                  <a:pt x="77" y="35"/>
                </a:lnTo>
                <a:lnTo>
                  <a:pt x="77" y="30"/>
                </a:lnTo>
                <a:lnTo>
                  <a:pt x="76" y="22"/>
                </a:lnTo>
                <a:lnTo>
                  <a:pt x="74" y="16"/>
                </a:lnTo>
                <a:lnTo>
                  <a:pt x="71" y="11"/>
                </a:lnTo>
                <a:lnTo>
                  <a:pt x="67" y="6"/>
                </a:lnTo>
                <a:lnTo>
                  <a:pt x="62" y="3"/>
                </a:lnTo>
                <a:lnTo>
                  <a:pt x="56" y="1"/>
                </a:lnTo>
                <a:lnTo>
                  <a:pt x="49" y="0"/>
                </a:lnTo>
                <a:lnTo>
                  <a:pt x="43" y="0"/>
                </a:lnTo>
                <a:lnTo>
                  <a:pt x="0" y="0"/>
                </a:lnTo>
                <a:close/>
                <a:moveTo>
                  <a:pt x="21" y="18"/>
                </a:moveTo>
                <a:lnTo>
                  <a:pt x="38" y="18"/>
                </a:lnTo>
                <a:lnTo>
                  <a:pt x="43" y="18"/>
                </a:lnTo>
                <a:lnTo>
                  <a:pt x="48" y="20"/>
                </a:lnTo>
                <a:lnTo>
                  <a:pt x="50" y="21"/>
                </a:lnTo>
                <a:lnTo>
                  <a:pt x="52" y="23"/>
                </a:lnTo>
                <a:lnTo>
                  <a:pt x="53" y="26"/>
                </a:lnTo>
                <a:lnTo>
                  <a:pt x="54" y="30"/>
                </a:lnTo>
                <a:lnTo>
                  <a:pt x="54" y="33"/>
                </a:lnTo>
                <a:lnTo>
                  <a:pt x="53" y="36"/>
                </a:lnTo>
                <a:lnTo>
                  <a:pt x="52" y="38"/>
                </a:lnTo>
                <a:lnTo>
                  <a:pt x="50" y="40"/>
                </a:lnTo>
                <a:lnTo>
                  <a:pt x="45" y="42"/>
                </a:lnTo>
                <a:lnTo>
                  <a:pt x="38" y="42"/>
                </a:lnTo>
                <a:lnTo>
                  <a:pt x="21" y="42"/>
                </a:lnTo>
                <a:lnTo>
                  <a:pt x="21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9" name="Freeform 100"/>
          <p:cNvSpPr>
            <a:spLocks/>
          </p:cNvSpPr>
          <p:nvPr/>
        </p:nvSpPr>
        <p:spPr bwMode="auto">
          <a:xfrm>
            <a:off x="6219031" y="2199481"/>
            <a:ext cx="28575" cy="31750"/>
          </a:xfrm>
          <a:custGeom>
            <a:avLst/>
            <a:gdLst/>
            <a:ahLst/>
            <a:cxnLst>
              <a:cxn ang="0">
                <a:pos x="51" y="54"/>
              </a:cxn>
              <a:cxn ang="0">
                <a:pos x="47" y="61"/>
              </a:cxn>
              <a:cxn ang="0">
                <a:pos x="41" y="63"/>
              </a:cxn>
              <a:cxn ang="0">
                <a:pos x="33" y="63"/>
              </a:cxn>
              <a:cxn ang="0">
                <a:pos x="25" y="60"/>
              </a:cxn>
              <a:cxn ang="0">
                <a:pos x="21" y="54"/>
              </a:cxn>
              <a:cxn ang="0">
                <a:pos x="19" y="45"/>
              </a:cxn>
              <a:cxn ang="0">
                <a:pos x="19" y="31"/>
              </a:cxn>
              <a:cxn ang="0">
                <a:pos x="23" y="21"/>
              </a:cxn>
              <a:cxn ang="0">
                <a:pos x="32" y="15"/>
              </a:cxn>
              <a:cxn ang="0">
                <a:pos x="40" y="15"/>
              </a:cxn>
              <a:cxn ang="0">
                <a:pos x="47" y="18"/>
              </a:cxn>
              <a:cxn ang="0">
                <a:pos x="51" y="23"/>
              </a:cxn>
              <a:cxn ang="0">
                <a:pos x="68" y="27"/>
              </a:cxn>
              <a:cxn ang="0">
                <a:pos x="67" y="18"/>
              </a:cxn>
              <a:cxn ang="0">
                <a:pos x="62" y="10"/>
              </a:cxn>
              <a:cxn ang="0">
                <a:pos x="52" y="3"/>
              </a:cxn>
              <a:cxn ang="0">
                <a:pos x="36" y="0"/>
              </a:cxn>
              <a:cxn ang="0">
                <a:pos x="26" y="1"/>
              </a:cxn>
              <a:cxn ang="0">
                <a:pos x="15" y="6"/>
              </a:cxn>
              <a:cxn ang="0">
                <a:pos x="9" y="11"/>
              </a:cxn>
              <a:cxn ang="0">
                <a:pos x="5" y="18"/>
              </a:cxn>
              <a:cxn ang="0">
                <a:pos x="1" y="27"/>
              </a:cxn>
              <a:cxn ang="0">
                <a:pos x="0" y="41"/>
              </a:cxn>
              <a:cxn ang="0">
                <a:pos x="3" y="58"/>
              </a:cxn>
              <a:cxn ang="0">
                <a:pos x="11" y="70"/>
              </a:cxn>
              <a:cxn ang="0">
                <a:pos x="22" y="76"/>
              </a:cxn>
              <a:cxn ang="0">
                <a:pos x="36" y="78"/>
              </a:cxn>
              <a:cxn ang="0">
                <a:pos x="52" y="75"/>
              </a:cxn>
              <a:cxn ang="0">
                <a:pos x="62" y="68"/>
              </a:cxn>
              <a:cxn ang="0">
                <a:pos x="67" y="59"/>
              </a:cxn>
              <a:cxn ang="0">
                <a:pos x="69" y="50"/>
              </a:cxn>
            </a:cxnLst>
            <a:rect l="0" t="0" r="r" b="b"/>
            <a:pathLst>
              <a:path w="69" h="78">
                <a:moveTo>
                  <a:pt x="52" y="50"/>
                </a:moveTo>
                <a:lnTo>
                  <a:pt x="51" y="54"/>
                </a:lnTo>
                <a:lnTo>
                  <a:pt x="49" y="59"/>
                </a:lnTo>
                <a:lnTo>
                  <a:pt x="47" y="61"/>
                </a:lnTo>
                <a:lnTo>
                  <a:pt x="44" y="62"/>
                </a:lnTo>
                <a:lnTo>
                  <a:pt x="41" y="63"/>
                </a:lnTo>
                <a:lnTo>
                  <a:pt x="37" y="64"/>
                </a:lnTo>
                <a:lnTo>
                  <a:pt x="33" y="63"/>
                </a:lnTo>
                <a:lnTo>
                  <a:pt x="29" y="62"/>
                </a:lnTo>
                <a:lnTo>
                  <a:pt x="25" y="60"/>
                </a:lnTo>
                <a:lnTo>
                  <a:pt x="23" y="57"/>
                </a:lnTo>
                <a:lnTo>
                  <a:pt x="21" y="54"/>
                </a:lnTo>
                <a:lnTo>
                  <a:pt x="20" y="50"/>
                </a:lnTo>
                <a:lnTo>
                  <a:pt x="19" y="45"/>
                </a:lnTo>
                <a:lnTo>
                  <a:pt x="18" y="40"/>
                </a:lnTo>
                <a:lnTo>
                  <a:pt x="19" y="31"/>
                </a:lnTo>
                <a:lnTo>
                  <a:pt x="21" y="25"/>
                </a:lnTo>
                <a:lnTo>
                  <a:pt x="23" y="21"/>
                </a:lnTo>
                <a:lnTo>
                  <a:pt x="26" y="18"/>
                </a:lnTo>
                <a:lnTo>
                  <a:pt x="32" y="15"/>
                </a:lnTo>
                <a:lnTo>
                  <a:pt x="37" y="14"/>
                </a:lnTo>
                <a:lnTo>
                  <a:pt x="40" y="15"/>
                </a:lnTo>
                <a:lnTo>
                  <a:pt x="45" y="16"/>
                </a:lnTo>
                <a:lnTo>
                  <a:pt x="47" y="18"/>
                </a:lnTo>
                <a:lnTo>
                  <a:pt x="49" y="20"/>
                </a:lnTo>
                <a:lnTo>
                  <a:pt x="51" y="23"/>
                </a:lnTo>
                <a:lnTo>
                  <a:pt x="52" y="27"/>
                </a:lnTo>
                <a:lnTo>
                  <a:pt x="68" y="27"/>
                </a:lnTo>
                <a:lnTo>
                  <a:pt x="68" y="23"/>
                </a:lnTo>
                <a:lnTo>
                  <a:pt x="67" y="18"/>
                </a:lnTo>
                <a:lnTo>
                  <a:pt x="65" y="14"/>
                </a:lnTo>
                <a:lnTo>
                  <a:pt x="62" y="10"/>
                </a:lnTo>
                <a:lnTo>
                  <a:pt x="57" y="6"/>
                </a:lnTo>
                <a:lnTo>
                  <a:pt x="52" y="3"/>
                </a:lnTo>
                <a:lnTo>
                  <a:pt x="45" y="1"/>
                </a:lnTo>
                <a:lnTo>
                  <a:pt x="36" y="0"/>
                </a:lnTo>
                <a:lnTo>
                  <a:pt x="32" y="0"/>
                </a:lnTo>
                <a:lnTo>
                  <a:pt x="26" y="1"/>
                </a:lnTo>
                <a:lnTo>
                  <a:pt x="21" y="3"/>
                </a:lnTo>
                <a:lnTo>
                  <a:pt x="15" y="6"/>
                </a:lnTo>
                <a:lnTo>
                  <a:pt x="12" y="8"/>
                </a:lnTo>
                <a:lnTo>
                  <a:pt x="9" y="11"/>
                </a:lnTo>
                <a:lnTo>
                  <a:pt x="7" y="14"/>
                </a:lnTo>
                <a:lnTo>
                  <a:pt x="5" y="18"/>
                </a:lnTo>
                <a:lnTo>
                  <a:pt x="3" y="22"/>
                </a:lnTo>
                <a:lnTo>
                  <a:pt x="1" y="27"/>
                </a:lnTo>
                <a:lnTo>
                  <a:pt x="0" y="33"/>
                </a:lnTo>
                <a:lnTo>
                  <a:pt x="0" y="41"/>
                </a:lnTo>
                <a:lnTo>
                  <a:pt x="1" y="50"/>
                </a:lnTo>
                <a:lnTo>
                  <a:pt x="3" y="58"/>
                </a:lnTo>
                <a:lnTo>
                  <a:pt x="6" y="65"/>
                </a:lnTo>
                <a:lnTo>
                  <a:pt x="11" y="70"/>
                </a:lnTo>
                <a:lnTo>
                  <a:pt x="16" y="73"/>
                </a:lnTo>
                <a:lnTo>
                  <a:pt x="22" y="76"/>
                </a:lnTo>
                <a:lnTo>
                  <a:pt x="29" y="77"/>
                </a:lnTo>
                <a:lnTo>
                  <a:pt x="36" y="78"/>
                </a:lnTo>
                <a:lnTo>
                  <a:pt x="45" y="77"/>
                </a:lnTo>
                <a:lnTo>
                  <a:pt x="52" y="75"/>
                </a:lnTo>
                <a:lnTo>
                  <a:pt x="58" y="72"/>
                </a:lnTo>
                <a:lnTo>
                  <a:pt x="62" y="68"/>
                </a:lnTo>
                <a:lnTo>
                  <a:pt x="65" y="64"/>
                </a:lnTo>
                <a:lnTo>
                  <a:pt x="67" y="59"/>
                </a:lnTo>
                <a:lnTo>
                  <a:pt x="69" y="54"/>
                </a:lnTo>
                <a:lnTo>
                  <a:pt x="69" y="50"/>
                </a:lnTo>
                <a:lnTo>
                  <a:pt x="52" y="5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0" name="Freeform 101"/>
          <p:cNvSpPr>
            <a:spLocks/>
          </p:cNvSpPr>
          <p:nvPr/>
        </p:nvSpPr>
        <p:spPr bwMode="auto">
          <a:xfrm>
            <a:off x="6250781" y="2209006"/>
            <a:ext cx="22225" cy="20637"/>
          </a:xfrm>
          <a:custGeom>
            <a:avLst/>
            <a:gdLst/>
            <a:ahLst/>
            <a:cxnLst>
              <a:cxn ang="0">
                <a:pos x="17" y="35"/>
              </a:cxn>
              <a:cxn ang="0">
                <a:pos x="17" y="0"/>
              </a:cxn>
              <a:cxn ang="0">
                <a:pos x="0" y="0"/>
              </a:cxn>
              <a:cxn ang="0">
                <a:pos x="0" y="54"/>
              </a:cxn>
              <a:cxn ang="0">
                <a:pos x="18" y="54"/>
              </a:cxn>
              <a:cxn ang="0">
                <a:pos x="40" y="19"/>
              </a:cxn>
              <a:cxn ang="0">
                <a:pos x="40" y="54"/>
              </a:cxn>
              <a:cxn ang="0">
                <a:pos x="56" y="54"/>
              </a:cxn>
              <a:cxn ang="0">
                <a:pos x="56" y="0"/>
              </a:cxn>
              <a:cxn ang="0">
                <a:pos x="39" y="0"/>
              </a:cxn>
              <a:cxn ang="0">
                <a:pos x="17" y="35"/>
              </a:cxn>
            </a:cxnLst>
            <a:rect l="0" t="0" r="r" b="b"/>
            <a:pathLst>
              <a:path w="56" h="54">
                <a:moveTo>
                  <a:pt x="17" y="35"/>
                </a:moveTo>
                <a:lnTo>
                  <a:pt x="17" y="0"/>
                </a:lnTo>
                <a:lnTo>
                  <a:pt x="0" y="0"/>
                </a:lnTo>
                <a:lnTo>
                  <a:pt x="0" y="54"/>
                </a:lnTo>
                <a:lnTo>
                  <a:pt x="18" y="54"/>
                </a:lnTo>
                <a:lnTo>
                  <a:pt x="40" y="19"/>
                </a:lnTo>
                <a:lnTo>
                  <a:pt x="40" y="54"/>
                </a:lnTo>
                <a:lnTo>
                  <a:pt x="56" y="54"/>
                </a:lnTo>
                <a:lnTo>
                  <a:pt x="56" y="0"/>
                </a:lnTo>
                <a:lnTo>
                  <a:pt x="39" y="0"/>
                </a:lnTo>
                <a:lnTo>
                  <a:pt x="17" y="3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1" name="Freeform 102"/>
          <p:cNvSpPr>
            <a:spLocks/>
          </p:cNvSpPr>
          <p:nvPr/>
        </p:nvSpPr>
        <p:spPr bwMode="auto">
          <a:xfrm>
            <a:off x="6277769" y="2207418"/>
            <a:ext cx="20637" cy="22225"/>
          </a:xfrm>
          <a:custGeom>
            <a:avLst/>
            <a:gdLst/>
            <a:ahLst/>
            <a:cxnLst>
              <a:cxn ang="0">
                <a:pos x="38" y="36"/>
              </a:cxn>
              <a:cxn ang="0">
                <a:pos x="38" y="39"/>
              </a:cxn>
              <a:cxn ang="0">
                <a:pos x="36" y="43"/>
              </a:cxn>
              <a:cxn ang="0">
                <a:pos x="35" y="44"/>
              </a:cxn>
              <a:cxn ang="0">
                <a:pos x="33" y="46"/>
              </a:cxn>
              <a:cxn ang="0">
                <a:pos x="31" y="47"/>
              </a:cxn>
              <a:cxn ang="0">
                <a:pos x="28" y="47"/>
              </a:cxn>
              <a:cxn ang="0">
                <a:pos x="25" y="46"/>
              </a:cxn>
              <a:cxn ang="0">
                <a:pos x="21" y="44"/>
              </a:cxn>
              <a:cxn ang="0">
                <a:pos x="19" y="42"/>
              </a:cxn>
              <a:cxn ang="0">
                <a:pos x="17" y="39"/>
              </a:cxn>
              <a:cxn ang="0">
                <a:pos x="16" y="34"/>
              </a:cxn>
              <a:cxn ang="0">
                <a:pos x="16" y="28"/>
              </a:cxn>
              <a:cxn ang="0">
                <a:pos x="16" y="23"/>
              </a:cxn>
              <a:cxn ang="0">
                <a:pos x="17" y="19"/>
              </a:cxn>
              <a:cxn ang="0">
                <a:pos x="19" y="16"/>
              </a:cxn>
              <a:cxn ang="0">
                <a:pos x="21" y="13"/>
              </a:cxn>
              <a:cxn ang="0">
                <a:pos x="25" y="11"/>
              </a:cxn>
              <a:cxn ang="0">
                <a:pos x="28" y="11"/>
              </a:cxn>
              <a:cxn ang="0">
                <a:pos x="31" y="11"/>
              </a:cxn>
              <a:cxn ang="0">
                <a:pos x="34" y="13"/>
              </a:cxn>
              <a:cxn ang="0">
                <a:pos x="37" y="17"/>
              </a:cxn>
              <a:cxn ang="0">
                <a:pos x="38" y="22"/>
              </a:cxn>
              <a:cxn ang="0">
                <a:pos x="54" y="22"/>
              </a:cxn>
              <a:cxn ang="0">
                <a:pos x="54" y="18"/>
              </a:cxn>
              <a:cxn ang="0">
                <a:pos x="52" y="14"/>
              </a:cxn>
              <a:cxn ang="0">
                <a:pos x="51" y="10"/>
              </a:cxn>
              <a:cxn ang="0">
                <a:pos x="48" y="7"/>
              </a:cxn>
              <a:cxn ang="0">
                <a:pos x="45" y="4"/>
              </a:cxn>
              <a:cxn ang="0">
                <a:pos x="41" y="2"/>
              </a:cxn>
              <a:cxn ang="0">
                <a:pos x="35" y="1"/>
              </a:cxn>
              <a:cxn ang="0">
                <a:pos x="29" y="0"/>
              </a:cxn>
              <a:cxn ang="0">
                <a:pos x="21" y="1"/>
              </a:cxn>
              <a:cxn ang="0">
                <a:pos x="14" y="3"/>
              </a:cxn>
              <a:cxn ang="0">
                <a:pos x="9" y="6"/>
              </a:cxn>
              <a:cxn ang="0">
                <a:pos x="5" y="10"/>
              </a:cxn>
              <a:cxn ang="0">
                <a:pos x="3" y="14"/>
              </a:cxn>
              <a:cxn ang="0">
                <a:pos x="1" y="20"/>
              </a:cxn>
              <a:cxn ang="0">
                <a:pos x="0" y="25"/>
              </a:cxn>
              <a:cxn ang="0">
                <a:pos x="0" y="29"/>
              </a:cxn>
              <a:cxn ang="0">
                <a:pos x="0" y="36"/>
              </a:cxn>
              <a:cxn ang="0">
                <a:pos x="2" y="41"/>
              </a:cxn>
              <a:cxn ang="0">
                <a:pos x="4" y="46"/>
              </a:cxn>
              <a:cxn ang="0">
                <a:pos x="7" y="50"/>
              </a:cxn>
              <a:cxn ang="0">
                <a:pos x="11" y="53"/>
              </a:cxn>
              <a:cxn ang="0">
                <a:pos x="16" y="56"/>
              </a:cxn>
              <a:cxn ang="0">
                <a:pos x="22" y="57"/>
              </a:cxn>
              <a:cxn ang="0">
                <a:pos x="28" y="57"/>
              </a:cxn>
              <a:cxn ang="0">
                <a:pos x="35" y="57"/>
              </a:cxn>
              <a:cxn ang="0">
                <a:pos x="41" y="55"/>
              </a:cxn>
              <a:cxn ang="0">
                <a:pos x="46" y="53"/>
              </a:cxn>
              <a:cxn ang="0">
                <a:pos x="49" y="50"/>
              </a:cxn>
              <a:cxn ang="0">
                <a:pos x="51" y="46"/>
              </a:cxn>
              <a:cxn ang="0">
                <a:pos x="53" y="43"/>
              </a:cxn>
              <a:cxn ang="0">
                <a:pos x="54" y="39"/>
              </a:cxn>
              <a:cxn ang="0">
                <a:pos x="55" y="36"/>
              </a:cxn>
              <a:cxn ang="0">
                <a:pos x="38" y="36"/>
              </a:cxn>
            </a:cxnLst>
            <a:rect l="0" t="0" r="r" b="b"/>
            <a:pathLst>
              <a:path w="55" h="57">
                <a:moveTo>
                  <a:pt x="38" y="36"/>
                </a:moveTo>
                <a:lnTo>
                  <a:pt x="38" y="39"/>
                </a:lnTo>
                <a:lnTo>
                  <a:pt x="36" y="43"/>
                </a:lnTo>
                <a:lnTo>
                  <a:pt x="35" y="44"/>
                </a:lnTo>
                <a:lnTo>
                  <a:pt x="33" y="46"/>
                </a:lnTo>
                <a:lnTo>
                  <a:pt x="31" y="47"/>
                </a:lnTo>
                <a:lnTo>
                  <a:pt x="28" y="47"/>
                </a:lnTo>
                <a:lnTo>
                  <a:pt x="25" y="46"/>
                </a:lnTo>
                <a:lnTo>
                  <a:pt x="21" y="44"/>
                </a:lnTo>
                <a:lnTo>
                  <a:pt x="19" y="42"/>
                </a:lnTo>
                <a:lnTo>
                  <a:pt x="17" y="39"/>
                </a:lnTo>
                <a:lnTo>
                  <a:pt x="16" y="34"/>
                </a:lnTo>
                <a:lnTo>
                  <a:pt x="16" y="28"/>
                </a:lnTo>
                <a:lnTo>
                  <a:pt x="16" y="23"/>
                </a:lnTo>
                <a:lnTo>
                  <a:pt x="17" y="19"/>
                </a:lnTo>
                <a:lnTo>
                  <a:pt x="19" y="16"/>
                </a:lnTo>
                <a:lnTo>
                  <a:pt x="21" y="13"/>
                </a:lnTo>
                <a:lnTo>
                  <a:pt x="25" y="11"/>
                </a:lnTo>
                <a:lnTo>
                  <a:pt x="28" y="11"/>
                </a:lnTo>
                <a:lnTo>
                  <a:pt x="31" y="11"/>
                </a:lnTo>
                <a:lnTo>
                  <a:pt x="34" y="13"/>
                </a:lnTo>
                <a:lnTo>
                  <a:pt x="37" y="17"/>
                </a:lnTo>
                <a:lnTo>
                  <a:pt x="38" y="22"/>
                </a:lnTo>
                <a:lnTo>
                  <a:pt x="54" y="22"/>
                </a:lnTo>
                <a:lnTo>
                  <a:pt x="54" y="18"/>
                </a:lnTo>
                <a:lnTo>
                  <a:pt x="52" y="14"/>
                </a:lnTo>
                <a:lnTo>
                  <a:pt x="51" y="10"/>
                </a:lnTo>
                <a:lnTo>
                  <a:pt x="48" y="7"/>
                </a:lnTo>
                <a:lnTo>
                  <a:pt x="45" y="4"/>
                </a:lnTo>
                <a:lnTo>
                  <a:pt x="41" y="2"/>
                </a:lnTo>
                <a:lnTo>
                  <a:pt x="35" y="1"/>
                </a:lnTo>
                <a:lnTo>
                  <a:pt x="29" y="0"/>
                </a:lnTo>
                <a:lnTo>
                  <a:pt x="21" y="1"/>
                </a:lnTo>
                <a:lnTo>
                  <a:pt x="14" y="3"/>
                </a:lnTo>
                <a:lnTo>
                  <a:pt x="9" y="6"/>
                </a:lnTo>
                <a:lnTo>
                  <a:pt x="5" y="10"/>
                </a:lnTo>
                <a:lnTo>
                  <a:pt x="3" y="14"/>
                </a:lnTo>
                <a:lnTo>
                  <a:pt x="1" y="20"/>
                </a:lnTo>
                <a:lnTo>
                  <a:pt x="0" y="25"/>
                </a:lnTo>
                <a:lnTo>
                  <a:pt x="0" y="29"/>
                </a:lnTo>
                <a:lnTo>
                  <a:pt x="0" y="36"/>
                </a:lnTo>
                <a:lnTo>
                  <a:pt x="2" y="41"/>
                </a:lnTo>
                <a:lnTo>
                  <a:pt x="4" y="46"/>
                </a:lnTo>
                <a:lnTo>
                  <a:pt x="7" y="50"/>
                </a:lnTo>
                <a:lnTo>
                  <a:pt x="11" y="53"/>
                </a:lnTo>
                <a:lnTo>
                  <a:pt x="16" y="56"/>
                </a:lnTo>
                <a:lnTo>
                  <a:pt x="22" y="57"/>
                </a:lnTo>
                <a:lnTo>
                  <a:pt x="28" y="57"/>
                </a:lnTo>
                <a:lnTo>
                  <a:pt x="35" y="57"/>
                </a:lnTo>
                <a:lnTo>
                  <a:pt x="41" y="55"/>
                </a:lnTo>
                <a:lnTo>
                  <a:pt x="46" y="53"/>
                </a:lnTo>
                <a:lnTo>
                  <a:pt x="49" y="50"/>
                </a:lnTo>
                <a:lnTo>
                  <a:pt x="51" y="46"/>
                </a:lnTo>
                <a:lnTo>
                  <a:pt x="53" y="43"/>
                </a:lnTo>
                <a:lnTo>
                  <a:pt x="54" y="39"/>
                </a:lnTo>
                <a:lnTo>
                  <a:pt x="55" y="36"/>
                </a:lnTo>
                <a:lnTo>
                  <a:pt x="38" y="3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2" name="Freeform 103"/>
          <p:cNvSpPr>
            <a:spLocks/>
          </p:cNvSpPr>
          <p:nvPr/>
        </p:nvSpPr>
        <p:spPr bwMode="auto">
          <a:xfrm>
            <a:off x="6301581" y="2209006"/>
            <a:ext cx="19050" cy="20637"/>
          </a:xfrm>
          <a:custGeom>
            <a:avLst/>
            <a:gdLst/>
            <a:ahLst/>
            <a:cxnLst>
              <a:cxn ang="0">
                <a:pos x="17" y="11"/>
              </a:cxn>
              <a:cxn ang="0">
                <a:pos x="17" y="54"/>
              </a:cxn>
              <a:cxn ang="0">
                <a:pos x="34" y="54"/>
              </a:cxn>
              <a:cxn ang="0">
                <a:pos x="34" y="11"/>
              </a:cxn>
              <a:cxn ang="0">
                <a:pos x="51" y="11"/>
              </a:cxn>
              <a:cxn ang="0">
                <a:pos x="51" y="0"/>
              </a:cxn>
              <a:cxn ang="0">
                <a:pos x="0" y="0"/>
              </a:cxn>
              <a:cxn ang="0">
                <a:pos x="0" y="11"/>
              </a:cxn>
              <a:cxn ang="0">
                <a:pos x="17" y="11"/>
              </a:cxn>
            </a:cxnLst>
            <a:rect l="0" t="0" r="r" b="b"/>
            <a:pathLst>
              <a:path w="51" h="54">
                <a:moveTo>
                  <a:pt x="17" y="11"/>
                </a:moveTo>
                <a:lnTo>
                  <a:pt x="17" y="54"/>
                </a:lnTo>
                <a:lnTo>
                  <a:pt x="34" y="54"/>
                </a:lnTo>
                <a:lnTo>
                  <a:pt x="34" y="11"/>
                </a:lnTo>
                <a:lnTo>
                  <a:pt x="51" y="11"/>
                </a:lnTo>
                <a:lnTo>
                  <a:pt x="51" y="0"/>
                </a:lnTo>
                <a:lnTo>
                  <a:pt x="0" y="0"/>
                </a:lnTo>
                <a:lnTo>
                  <a:pt x="0" y="11"/>
                </a:lnTo>
                <a:lnTo>
                  <a:pt x="17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3" name="Freeform 104"/>
          <p:cNvSpPr>
            <a:spLocks noEditPoints="1"/>
          </p:cNvSpPr>
          <p:nvPr/>
        </p:nvSpPr>
        <p:spPr bwMode="auto">
          <a:xfrm>
            <a:off x="6323806" y="2207418"/>
            <a:ext cx="22225" cy="22225"/>
          </a:xfrm>
          <a:custGeom>
            <a:avLst/>
            <a:gdLst/>
            <a:ahLst/>
            <a:cxnLst>
              <a:cxn ang="0">
                <a:pos x="41" y="40"/>
              </a:cxn>
              <a:cxn ang="0">
                <a:pos x="39" y="43"/>
              </a:cxn>
              <a:cxn ang="0">
                <a:pos x="37" y="45"/>
              </a:cxn>
              <a:cxn ang="0">
                <a:pos x="34" y="47"/>
              </a:cxn>
              <a:cxn ang="0">
                <a:pos x="30" y="47"/>
              </a:cxn>
              <a:cxn ang="0">
                <a:pos x="27" y="47"/>
              </a:cxn>
              <a:cxn ang="0">
                <a:pos x="23" y="46"/>
              </a:cxn>
              <a:cxn ang="0">
                <a:pos x="21" y="44"/>
              </a:cxn>
              <a:cxn ang="0">
                <a:pos x="19" y="42"/>
              </a:cxn>
              <a:cxn ang="0">
                <a:pos x="17" y="37"/>
              </a:cxn>
              <a:cxn ang="0">
                <a:pos x="17" y="33"/>
              </a:cxn>
              <a:cxn ang="0">
                <a:pos x="58" y="33"/>
              </a:cxn>
              <a:cxn ang="0">
                <a:pos x="58" y="30"/>
              </a:cxn>
              <a:cxn ang="0">
                <a:pos x="57" y="23"/>
              </a:cxn>
              <a:cxn ang="0">
                <a:pos x="54" y="12"/>
              </a:cxn>
              <a:cxn ang="0">
                <a:pos x="50" y="8"/>
              </a:cxn>
              <a:cxn ang="0">
                <a:pos x="46" y="4"/>
              </a:cxn>
              <a:cxn ang="0">
                <a:pos x="43" y="2"/>
              </a:cxn>
              <a:cxn ang="0">
                <a:pos x="39" y="1"/>
              </a:cxn>
              <a:cxn ang="0">
                <a:pos x="35" y="0"/>
              </a:cxn>
              <a:cxn ang="0">
                <a:pos x="31" y="0"/>
              </a:cxn>
              <a:cxn ang="0">
                <a:pos x="24" y="1"/>
              </a:cxn>
              <a:cxn ang="0">
                <a:pos x="18" y="2"/>
              </a:cxn>
              <a:cxn ang="0">
                <a:pos x="13" y="4"/>
              </a:cxn>
              <a:cxn ang="0">
                <a:pos x="9" y="7"/>
              </a:cxn>
              <a:cxn ang="0">
                <a:pos x="5" y="11"/>
              </a:cxn>
              <a:cxn ang="0">
                <a:pos x="3" y="17"/>
              </a:cxn>
              <a:cxn ang="0">
                <a:pos x="1" y="23"/>
              </a:cxn>
              <a:cxn ang="0">
                <a:pos x="0" y="29"/>
              </a:cxn>
              <a:cxn ang="0">
                <a:pos x="1" y="38"/>
              </a:cxn>
              <a:cxn ang="0">
                <a:pos x="4" y="45"/>
              </a:cxn>
              <a:cxn ang="0">
                <a:pos x="7" y="50"/>
              </a:cxn>
              <a:cxn ang="0">
                <a:pos x="12" y="53"/>
              </a:cxn>
              <a:cxn ang="0">
                <a:pos x="17" y="56"/>
              </a:cxn>
              <a:cxn ang="0">
                <a:pos x="21" y="57"/>
              </a:cxn>
              <a:cxn ang="0">
                <a:pos x="26" y="57"/>
              </a:cxn>
              <a:cxn ang="0">
                <a:pos x="29" y="57"/>
              </a:cxn>
              <a:cxn ang="0">
                <a:pos x="37" y="57"/>
              </a:cxn>
              <a:cxn ang="0">
                <a:pos x="45" y="54"/>
              </a:cxn>
              <a:cxn ang="0">
                <a:pos x="49" y="52"/>
              </a:cxn>
              <a:cxn ang="0">
                <a:pos x="52" y="49"/>
              </a:cxn>
              <a:cxn ang="0">
                <a:pos x="55" y="45"/>
              </a:cxn>
              <a:cxn ang="0">
                <a:pos x="57" y="40"/>
              </a:cxn>
              <a:cxn ang="0">
                <a:pos x="41" y="40"/>
              </a:cxn>
              <a:cxn ang="0">
                <a:pos x="17" y="24"/>
              </a:cxn>
              <a:cxn ang="0">
                <a:pos x="18" y="20"/>
              </a:cxn>
              <a:cxn ang="0">
                <a:pos x="19" y="17"/>
              </a:cxn>
              <a:cxn ang="0">
                <a:pos x="21" y="14"/>
              </a:cxn>
              <a:cxn ang="0">
                <a:pos x="23" y="12"/>
              </a:cxn>
              <a:cxn ang="0">
                <a:pos x="28" y="11"/>
              </a:cxn>
              <a:cxn ang="0">
                <a:pos x="31" y="11"/>
              </a:cxn>
              <a:cxn ang="0">
                <a:pos x="34" y="11"/>
              </a:cxn>
              <a:cxn ang="0">
                <a:pos x="37" y="13"/>
              </a:cxn>
              <a:cxn ang="0">
                <a:pos x="39" y="14"/>
              </a:cxn>
              <a:cxn ang="0">
                <a:pos x="40" y="18"/>
              </a:cxn>
              <a:cxn ang="0">
                <a:pos x="41" y="21"/>
              </a:cxn>
              <a:cxn ang="0">
                <a:pos x="42" y="24"/>
              </a:cxn>
              <a:cxn ang="0">
                <a:pos x="17" y="24"/>
              </a:cxn>
            </a:cxnLst>
            <a:rect l="0" t="0" r="r" b="b"/>
            <a:pathLst>
              <a:path w="58" h="57">
                <a:moveTo>
                  <a:pt x="41" y="40"/>
                </a:moveTo>
                <a:lnTo>
                  <a:pt x="39" y="43"/>
                </a:lnTo>
                <a:lnTo>
                  <a:pt x="37" y="45"/>
                </a:lnTo>
                <a:lnTo>
                  <a:pt x="34" y="47"/>
                </a:lnTo>
                <a:lnTo>
                  <a:pt x="30" y="47"/>
                </a:lnTo>
                <a:lnTo>
                  <a:pt x="27" y="47"/>
                </a:lnTo>
                <a:lnTo>
                  <a:pt x="23" y="46"/>
                </a:lnTo>
                <a:lnTo>
                  <a:pt x="21" y="44"/>
                </a:lnTo>
                <a:lnTo>
                  <a:pt x="19" y="42"/>
                </a:lnTo>
                <a:lnTo>
                  <a:pt x="17" y="37"/>
                </a:lnTo>
                <a:lnTo>
                  <a:pt x="17" y="33"/>
                </a:lnTo>
                <a:lnTo>
                  <a:pt x="58" y="33"/>
                </a:lnTo>
                <a:lnTo>
                  <a:pt x="58" y="30"/>
                </a:lnTo>
                <a:lnTo>
                  <a:pt x="57" y="23"/>
                </a:lnTo>
                <a:lnTo>
                  <a:pt x="54" y="12"/>
                </a:lnTo>
                <a:lnTo>
                  <a:pt x="50" y="8"/>
                </a:lnTo>
                <a:lnTo>
                  <a:pt x="46" y="4"/>
                </a:lnTo>
                <a:lnTo>
                  <a:pt x="43" y="2"/>
                </a:lnTo>
                <a:lnTo>
                  <a:pt x="39" y="1"/>
                </a:lnTo>
                <a:lnTo>
                  <a:pt x="35" y="0"/>
                </a:lnTo>
                <a:lnTo>
                  <a:pt x="31" y="0"/>
                </a:lnTo>
                <a:lnTo>
                  <a:pt x="24" y="1"/>
                </a:lnTo>
                <a:lnTo>
                  <a:pt x="18" y="2"/>
                </a:lnTo>
                <a:lnTo>
                  <a:pt x="13" y="4"/>
                </a:lnTo>
                <a:lnTo>
                  <a:pt x="9" y="7"/>
                </a:lnTo>
                <a:lnTo>
                  <a:pt x="5" y="11"/>
                </a:lnTo>
                <a:lnTo>
                  <a:pt x="3" y="17"/>
                </a:lnTo>
                <a:lnTo>
                  <a:pt x="1" y="23"/>
                </a:lnTo>
                <a:lnTo>
                  <a:pt x="0" y="29"/>
                </a:lnTo>
                <a:lnTo>
                  <a:pt x="1" y="38"/>
                </a:lnTo>
                <a:lnTo>
                  <a:pt x="4" y="45"/>
                </a:lnTo>
                <a:lnTo>
                  <a:pt x="7" y="50"/>
                </a:lnTo>
                <a:lnTo>
                  <a:pt x="12" y="53"/>
                </a:lnTo>
                <a:lnTo>
                  <a:pt x="17" y="56"/>
                </a:lnTo>
                <a:lnTo>
                  <a:pt x="21" y="57"/>
                </a:lnTo>
                <a:lnTo>
                  <a:pt x="26" y="57"/>
                </a:lnTo>
                <a:lnTo>
                  <a:pt x="29" y="57"/>
                </a:lnTo>
                <a:lnTo>
                  <a:pt x="37" y="57"/>
                </a:lnTo>
                <a:lnTo>
                  <a:pt x="45" y="54"/>
                </a:lnTo>
                <a:lnTo>
                  <a:pt x="49" y="52"/>
                </a:lnTo>
                <a:lnTo>
                  <a:pt x="52" y="49"/>
                </a:lnTo>
                <a:lnTo>
                  <a:pt x="55" y="45"/>
                </a:lnTo>
                <a:lnTo>
                  <a:pt x="57" y="40"/>
                </a:lnTo>
                <a:lnTo>
                  <a:pt x="41" y="40"/>
                </a:lnTo>
                <a:close/>
                <a:moveTo>
                  <a:pt x="17" y="24"/>
                </a:moveTo>
                <a:lnTo>
                  <a:pt x="18" y="20"/>
                </a:lnTo>
                <a:lnTo>
                  <a:pt x="19" y="17"/>
                </a:lnTo>
                <a:lnTo>
                  <a:pt x="21" y="14"/>
                </a:lnTo>
                <a:lnTo>
                  <a:pt x="23" y="12"/>
                </a:lnTo>
                <a:lnTo>
                  <a:pt x="28" y="11"/>
                </a:lnTo>
                <a:lnTo>
                  <a:pt x="31" y="11"/>
                </a:lnTo>
                <a:lnTo>
                  <a:pt x="34" y="11"/>
                </a:lnTo>
                <a:lnTo>
                  <a:pt x="37" y="13"/>
                </a:lnTo>
                <a:lnTo>
                  <a:pt x="39" y="14"/>
                </a:lnTo>
                <a:lnTo>
                  <a:pt x="40" y="18"/>
                </a:lnTo>
                <a:lnTo>
                  <a:pt x="41" y="21"/>
                </a:lnTo>
                <a:lnTo>
                  <a:pt x="42" y="24"/>
                </a:lnTo>
                <a:lnTo>
                  <a:pt x="17" y="2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4" name="Freeform 105"/>
          <p:cNvSpPr>
            <a:spLocks/>
          </p:cNvSpPr>
          <p:nvPr/>
        </p:nvSpPr>
        <p:spPr bwMode="auto">
          <a:xfrm>
            <a:off x="6350794" y="2209006"/>
            <a:ext cx="28575" cy="20637"/>
          </a:xfrm>
          <a:custGeom>
            <a:avLst/>
            <a:gdLst/>
            <a:ahLst/>
            <a:cxnLst>
              <a:cxn ang="0">
                <a:pos x="31" y="54"/>
              </a:cxn>
              <a:cxn ang="0">
                <a:pos x="42" y="54"/>
              </a:cxn>
              <a:cxn ang="0">
                <a:pos x="56" y="17"/>
              </a:cxn>
              <a:cxn ang="0">
                <a:pos x="56" y="17"/>
              </a:cxn>
              <a:cxn ang="0">
                <a:pos x="56" y="20"/>
              </a:cxn>
              <a:cxn ang="0">
                <a:pos x="56" y="54"/>
              </a:cxn>
              <a:cxn ang="0">
                <a:pos x="72" y="54"/>
              </a:cxn>
              <a:cxn ang="0">
                <a:pos x="72" y="0"/>
              </a:cxn>
              <a:cxn ang="0">
                <a:pos x="51" y="0"/>
              </a:cxn>
              <a:cxn ang="0">
                <a:pos x="36" y="38"/>
              </a:cxn>
              <a:cxn ang="0">
                <a:pos x="36" y="38"/>
              </a:cxn>
              <a:cxn ang="0">
                <a:pos x="22" y="0"/>
              </a:cxn>
              <a:cxn ang="0">
                <a:pos x="0" y="0"/>
              </a:cxn>
              <a:cxn ang="0">
                <a:pos x="0" y="54"/>
              </a:cxn>
              <a:cxn ang="0">
                <a:pos x="17" y="54"/>
              </a:cxn>
              <a:cxn ang="0">
                <a:pos x="17" y="20"/>
              </a:cxn>
              <a:cxn ang="0">
                <a:pos x="17" y="17"/>
              </a:cxn>
              <a:cxn ang="0">
                <a:pos x="17" y="17"/>
              </a:cxn>
              <a:cxn ang="0">
                <a:pos x="31" y="54"/>
              </a:cxn>
            </a:cxnLst>
            <a:rect l="0" t="0" r="r" b="b"/>
            <a:pathLst>
              <a:path w="72" h="54">
                <a:moveTo>
                  <a:pt x="31" y="54"/>
                </a:moveTo>
                <a:lnTo>
                  <a:pt x="42" y="54"/>
                </a:lnTo>
                <a:lnTo>
                  <a:pt x="56" y="17"/>
                </a:lnTo>
                <a:lnTo>
                  <a:pt x="56" y="17"/>
                </a:lnTo>
                <a:lnTo>
                  <a:pt x="56" y="20"/>
                </a:lnTo>
                <a:lnTo>
                  <a:pt x="56" y="54"/>
                </a:lnTo>
                <a:lnTo>
                  <a:pt x="72" y="54"/>
                </a:lnTo>
                <a:lnTo>
                  <a:pt x="72" y="0"/>
                </a:lnTo>
                <a:lnTo>
                  <a:pt x="51" y="0"/>
                </a:lnTo>
                <a:lnTo>
                  <a:pt x="36" y="38"/>
                </a:lnTo>
                <a:lnTo>
                  <a:pt x="36" y="38"/>
                </a:lnTo>
                <a:lnTo>
                  <a:pt x="22" y="0"/>
                </a:lnTo>
                <a:lnTo>
                  <a:pt x="0" y="0"/>
                </a:lnTo>
                <a:lnTo>
                  <a:pt x="0" y="54"/>
                </a:lnTo>
                <a:lnTo>
                  <a:pt x="17" y="54"/>
                </a:lnTo>
                <a:lnTo>
                  <a:pt x="17" y="20"/>
                </a:lnTo>
                <a:lnTo>
                  <a:pt x="17" y="17"/>
                </a:lnTo>
                <a:lnTo>
                  <a:pt x="17" y="17"/>
                </a:lnTo>
                <a:lnTo>
                  <a:pt x="31" y="5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5" name="Freeform 106"/>
          <p:cNvSpPr>
            <a:spLocks noEditPoints="1"/>
          </p:cNvSpPr>
          <p:nvPr/>
        </p:nvSpPr>
        <p:spPr bwMode="auto">
          <a:xfrm>
            <a:off x="6384131" y="2207418"/>
            <a:ext cx="22225" cy="22225"/>
          </a:xfrm>
          <a:custGeom>
            <a:avLst/>
            <a:gdLst/>
            <a:ahLst/>
            <a:cxnLst>
              <a:cxn ang="0">
                <a:pos x="18" y="17"/>
              </a:cxn>
              <a:cxn ang="0">
                <a:pos x="20" y="13"/>
              </a:cxn>
              <a:cxn ang="0">
                <a:pos x="24" y="11"/>
              </a:cxn>
              <a:cxn ang="0">
                <a:pos x="30" y="11"/>
              </a:cxn>
              <a:cxn ang="0">
                <a:pos x="34" y="12"/>
              </a:cxn>
              <a:cxn ang="0">
                <a:pos x="36" y="16"/>
              </a:cxn>
              <a:cxn ang="0">
                <a:pos x="37" y="19"/>
              </a:cxn>
              <a:cxn ang="0">
                <a:pos x="36" y="22"/>
              </a:cxn>
              <a:cxn ang="0">
                <a:pos x="34" y="24"/>
              </a:cxn>
              <a:cxn ang="0">
                <a:pos x="28" y="25"/>
              </a:cxn>
              <a:cxn ang="0">
                <a:pos x="12" y="27"/>
              </a:cxn>
              <a:cxn ang="0">
                <a:pos x="4" y="32"/>
              </a:cxn>
              <a:cxn ang="0">
                <a:pos x="0" y="38"/>
              </a:cxn>
              <a:cxn ang="0">
                <a:pos x="1" y="47"/>
              </a:cxn>
              <a:cxn ang="0">
                <a:pos x="5" y="54"/>
              </a:cxn>
              <a:cxn ang="0">
                <a:pos x="13" y="57"/>
              </a:cxn>
              <a:cxn ang="0">
                <a:pos x="23" y="57"/>
              </a:cxn>
              <a:cxn ang="0">
                <a:pos x="33" y="54"/>
              </a:cxn>
              <a:cxn ang="0">
                <a:pos x="37" y="50"/>
              </a:cxn>
              <a:cxn ang="0">
                <a:pos x="55" y="56"/>
              </a:cxn>
              <a:cxn ang="0">
                <a:pos x="53" y="54"/>
              </a:cxn>
              <a:cxn ang="0">
                <a:pos x="52" y="49"/>
              </a:cxn>
              <a:cxn ang="0">
                <a:pos x="52" y="21"/>
              </a:cxn>
              <a:cxn ang="0">
                <a:pos x="52" y="14"/>
              </a:cxn>
              <a:cxn ang="0">
                <a:pos x="49" y="8"/>
              </a:cxn>
              <a:cxn ang="0">
                <a:pos x="42" y="2"/>
              </a:cxn>
              <a:cxn ang="0">
                <a:pos x="28" y="0"/>
              </a:cxn>
              <a:cxn ang="0">
                <a:pos x="13" y="3"/>
              </a:cxn>
              <a:cxn ang="0">
                <a:pos x="6" y="8"/>
              </a:cxn>
              <a:cxn ang="0">
                <a:pos x="3" y="20"/>
              </a:cxn>
              <a:cxn ang="0">
                <a:pos x="37" y="34"/>
              </a:cxn>
              <a:cxn ang="0">
                <a:pos x="35" y="40"/>
              </a:cxn>
              <a:cxn ang="0">
                <a:pos x="32" y="44"/>
              </a:cxn>
              <a:cxn ang="0">
                <a:pos x="24" y="47"/>
              </a:cxn>
              <a:cxn ang="0">
                <a:pos x="19" y="46"/>
              </a:cxn>
              <a:cxn ang="0">
                <a:pos x="16" y="41"/>
              </a:cxn>
              <a:cxn ang="0">
                <a:pos x="19" y="35"/>
              </a:cxn>
              <a:cxn ang="0">
                <a:pos x="25" y="33"/>
              </a:cxn>
              <a:cxn ang="0">
                <a:pos x="37" y="31"/>
              </a:cxn>
            </a:cxnLst>
            <a:rect l="0" t="0" r="r" b="b"/>
            <a:pathLst>
              <a:path w="55" h="57">
                <a:moveTo>
                  <a:pt x="17" y="20"/>
                </a:moveTo>
                <a:lnTo>
                  <a:pt x="18" y="17"/>
                </a:lnTo>
                <a:lnTo>
                  <a:pt x="19" y="14"/>
                </a:lnTo>
                <a:lnTo>
                  <a:pt x="20" y="13"/>
                </a:lnTo>
                <a:lnTo>
                  <a:pt x="21" y="12"/>
                </a:lnTo>
                <a:lnTo>
                  <a:pt x="24" y="11"/>
                </a:lnTo>
                <a:lnTo>
                  <a:pt x="28" y="11"/>
                </a:lnTo>
                <a:lnTo>
                  <a:pt x="30" y="11"/>
                </a:lnTo>
                <a:lnTo>
                  <a:pt x="33" y="12"/>
                </a:lnTo>
                <a:lnTo>
                  <a:pt x="34" y="12"/>
                </a:lnTo>
                <a:lnTo>
                  <a:pt x="35" y="14"/>
                </a:lnTo>
                <a:lnTo>
                  <a:pt x="36" y="16"/>
                </a:lnTo>
                <a:lnTo>
                  <a:pt x="37" y="19"/>
                </a:lnTo>
                <a:lnTo>
                  <a:pt x="37" y="19"/>
                </a:lnTo>
                <a:lnTo>
                  <a:pt x="37" y="20"/>
                </a:lnTo>
                <a:lnTo>
                  <a:pt x="36" y="22"/>
                </a:lnTo>
                <a:lnTo>
                  <a:pt x="36" y="23"/>
                </a:lnTo>
                <a:lnTo>
                  <a:pt x="34" y="24"/>
                </a:lnTo>
                <a:lnTo>
                  <a:pt x="33" y="24"/>
                </a:lnTo>
                <a:lnTo>
                  <a:pt x="28" y="25"/>
                </a:lnTo>
                <a:lnTo>
                  <a:pt x="20" y="26"/>
                </a:lnTo>
                <a:lnTo>
                  <a:pt x="12" y="27"/>
                </a:lnTo>
                <a:lnTo>
                  <a:pt x="6" y="30"/>
                </a:lnTo>
                <a:lnTo>
                  <a:pt x="4" y="32"/>
                </a:lnTo>
                <a:lnTo>
                  <a:pt x="2" y="35"/>
                </a:lnTo>
                <a:lnTo>
                  <a:pt x="0" y="38"/>
                </a:lnTo>
                <a:lnTo>
                  <a:pt x="0" y="42"/>
                </a:lnTo>
                <a:lnTo>
                  <a:pt x="1" y="47"/>
                </a:lnTo>
                <a:lnTo>
                  <a:pt x="3" y="52"/>
                </a:lnTo>
                <a:lnTo>
                  <a:pt x="5" y="54"/>
                </a:lnTo>
                <a:lnTo>
                  <a:pt x="8" y="56"/>
                </a:lnTo>
                <a:lnTo>
                  <a:pt x="13" y="57"/>
                </a:lnTo>
                <a:lnTo>
                  <a:pt x="18" y="57"/>
                </a:lnTo>
                <a:lnTo>
                  <a:pt x="23" y="57"/>
                </a:lnTo>
                <a:lnTo>
                  <a:pt x="29" y="56"/>
                </a:lnTo>
                <a:lnTo>
                  <a:pt x="33" y="54"/>
                </a:lnTo>
                <a:lnTo>
                  <a:pt x="37" y="50"/>
                </a:lnTo>
                <a:lnTo>
                  <a:pt x="37" y="50"/>
                </a:lnTo>
                <a:lnTo>
                  <a:pt x="38" y="56"/>
                </a:lnTo>
                <a:lnTo>
                  <a:pt x="55" y="56"/>
                </a:lnTo>
                <a:lnTo>
                  <a:pt x="55" y="55"/>
                </a:lnTo>
                <a:lnTo>
                  <a:pt x="53" y="54"/>
                </a:lnTo>
                <a:lnTo>
                  <a:pt x="52" y="51"/>
                </a:lnTo>
                <a:lnTo>
                  <a:pt x="52" y="49"/>
                </a:lnTo>
                <a:lnTo>
                  <a:pt x="52" y="45"/>
                </a:lnTo>
                <a:lnTo>
                  <a:pt x="52" y="21"/>
                </a:lnTo>
                <a:lnTo>
                  <a:pt x="52" y="18"/>
                </a:lnTo>
                <a:lnTo>
                  <a:pt x="52" y="14"/>
                </a:lnTo>
                <a:lnTo>
                  <a:pt x="51" y="11"/>
                </a:lnTo>
                <a:lnTo>
                  <a:pt x="49" y="8"/>
                </a:lnTo>
                <a:lnTo>
                  <a:pt x="46" y="5"/>
                </a:lnTo>
                <a:lnTo>
                  <a:pt x="42" y="2"/>
                </a:lnTo>
                <a:lnTo>
                  <a:pt x="36" y="1"/>
                </a:lnTo>
                <a:lnTo>
                  <a:pt x="28" y="0"/>
                </a:lnTo>
                <a:lnTo>
                  <a:pt x="21" y="1"/>
                </a:lnTo>
                <a:lnTo>
                  <a:pt x="13" y="3"/>
                </a:lnTo>
                <a:lnTo>
                  <a:pt x="9" y="5"/>
                </a:lnTo>
                <a:lnTo>
                  <a:pt x="6" y="8"/>
                </a:lnTo>
                <a:lnTo>
                  <a:pt x="4" y="13"/>
                </a:lnTo>
                <a:lnTo>
                  <a:pt x="3" y="20"/>
                </a:lnTo>
                <a:lnTo>
                  <a:pt x="17" y="20"/>
                </a:lnTo>
                <a:close/>
                <a:moveTo>
                  <a:pt x="37" y="34"/>
                </a:moveTo>
                <a:lnTo>
                  <a:pt x="36" y="37"/>
                </a:lnTo>
                <a:lnTo>
                  <a:pt x="35" y="40"/>
                </a:lnTo>
                <a:lnTo>
                  <a:pt x="34" y="43"/>
                </a:lnTo>
                <a:lnTo>
                  <a:pt x="32" y="44"/>
                </a:lnTo>
                <a:lnTo>
                  <a:pt x="29" y="46"/>
                </a:lnTo>
                <a:lnTo>
                  <a:pt x="24" y="47"/>
                </a:lnTo>
                <a:lnTo>
                  <a:pt x="22" y="47"/>
                </a:lnTo>
                <a:lnTo>
                  <a:pt x="19" y="46"/>
                </a:lnTo>
                <a:lnTo>
                  <a:pt x="17" y="44"/>
                </a:lnTo>
                <a:lnTo>
                  <a:pt x="16" y="41"/>
                </a:lnTo>
                <a:lnTo>
                  <a:pt x="17" y="37"/>
                </a:lnTo>
                <a:lnTo>
                  <a:pt x="19" y="35"/>
                </a:lnTo>
                <a:lnTo>
                  <a:pt x="22" y="34"/>
                </a:lnTo>
                <a:lnTo>
                  <a:pt x="25" y="33"/>
                </a:lnTo>
                <a:lnTo>
                  <a:pt x="32" y="32"/>
                </a:lnTo>
                <a:lnTo>
                  <a:pt x="37" y="31"/>
                </a:lnTo>
                <a:lnTo>
                  <a:pt x="37" y="3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6" name="Rectangle 107"/>
          <p:cNvSpPr>
            <a:spLocks noChangeArrowheads="1"/>
          </p:cNvSpPr>
          <p:nvPr/>
        </p:nvSpPr>
        <p:spPr bwMode="auto">
          <a:xfrm>
            <a:off x="6420644" y="2199481"/>
            <a:ext cx="6350" cy="30162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7" name="Freeform 108"/>
          <p:cNvSpPr>
            <a:spLocks noEditPoints="1"/>
          </p:cNvSpPr>
          <p:nvPr/>
        </p:nvSpPr>
        <p:spPr bwMode="auto">
          <a:xfrm>
            <a:off x="6433344" y="2199481"/>
            <a:ext cx="23812" cy="301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4"/>
              </a:cxn>
              <a:cxn ang="0">
                <a:pos x="18" y="74"/>
              </a:cxn>
              <a:cxn ang="0">
                <a:pos x="18" y="49"/>
              </a:cxn>
              <a:cxn ang="0">
                <a:pos x="34" y="49"/>
              </a:cxn>
              <a:cxn ang="0">
                <a:pos x="37" y="49"/>
              </a:cxn>
              <a:cxn ang="0">
                <a:pos x="42" y="48"/>
              </a:cxn>
              <a:cxn ang="0">
                <a:pos x="46" y="47"/>
              </a:cxn>
              <a:cxn ang="0">
                <a:pos x="51" y="45"/>
              </a:cxn>
              <a:cxn ang="0">
                <a:pos x="56" y="42"/>
              </a:cxn>
              <a:cxn ang="0">
                <a:pos x="59" y="38"/>
              </a:cxn>
              <a:cxn ang="0">
                <a:pos x="62" y="31"/>
              </a:cxn>
              <a:cxn ang="0">
                <a:pos x="62" y="24"/>
              </a:cxn>
              <a:cxn ang="0">
                <a:pos x="62" y="17"/>
              </a:cxn>
              <a:cxn ang="0">
                <a:pos x="60" y="12"/>
              </a:cxn>
              <a:cxn ang="0">
                <a:pos x="58" y="8"/>
              </a:cxn>
              <a:cxn ang="0">
                <a:pos x="54" y="5"/>
              </a:cxn>
              <a:cxn ang="0">
                <a:pos x="49" y="3"/>
              </a:cxn>
              <a:cxn ang="0">
                <a:pos x="45" y="1"/>
              </a:cxn>
              <a:cxn ang="0">
                <a:pos x="40" y="1"/>
              </a:cxn>
              <a:cxn ang="0">
                <a:pos x="34" y="0"/>
              </a:cxn>
              <a:cxn ang="0">
                <a:pos x="0" y="0"/>
              </a:cxn>
              <a:cxn ang="0">
                <a:pos x="18" y="14"/>
              </a:cxn>
              <a:cxn ang="0">
                <a:pos x="31" y="14"/>
              </a:cxn>
              <a:cxn ang="0">
                <a:pos x="34" y="14"/>
              </a:cxn>
              <a:cxn ang="0">
                <a:pos x="38" y="15"/>
              </a:cxn>
              <a:cxn ang="0">
                <a:pos x="40" y="16"/>
              </a:cxn>
              <a:cxn ang="0">
                <a:pos x="42" y="18"/>
              </a:cxn>
              <a:cxn ang="0">
                <a:pos x="43" y="20"/>
              </a:cxn>
              <a:cxn ang="0">
                <a:pos x="43" y="24"/>
              </a:cxn>
              <a:cxn ang="0">
                <a:pos x="42" y="28"/>
              </a:cxn>
              <a:cxn ang="0">
                <a:pos x="40" y="31"/>
              </a:cxn>
              <a:cxn ang="0">
                <a:pos x="36" y="34"/>
              </a:cxn>
              <a:cxn ang="0">
                <a:pos x="31" y="35"/>
              </a:cxn>
              <a:cxn ang="0">
                <a:pos x="18" y="35"/>
              </a:cxn>
              <a:cxn ang="0">
                <a:pos x="18" y="14"/>
              </a:cxn>
            </a:cxnLst>
            <a:rect l="0" t="0" r="r" b="b"/>
            <a:pathLst>
              <a:path w="62" h="74">
                <a:moveTo>
                  <a:pt x="0" y="0"/>
                </a:moveTo>
                <a:lnTo>
                  <a:pt x="0" y="74"/>
                </a:lnTo>
                <a:lnTo>
                  <a:pt x="18" y="74"/>
                </a:lnTo>
                <a:lnTo>
                  <a:pt x="18" y="49"/>
                </a:lnTo>
                <a:lnTo>
                  <a:pt x="34" y="49"/>
                </a:lnTo>
                <a:lnTo>
                  <a:pt x="37" y="49"/>
                </a:lnTo>
                <a:lnTo>
                  <a:pt x="42" y="48"/>
                </a:lnTo>
                <a:lnTo>
                  <a:pt x="46" y="47"/>
                </a:lnTo>
                <a:lnTo>
                  <a:pt x="51" y="45"/>
                </a:lnTo>
                <a:lnTo>
                  <a:pt x="56" y="42"/>
                </a:lnTo>
                <a:lnTo>
                  <a:pt x="59" y="38"/>
                </a:lnTo>
                <a:lnTo>
                  <a:pt x="62" y="31"/>
                </a:lnTo>
                <a:lnTo>
                  <a:pt x="62" y="24"/>
                </a:lnTo>
                <a:lnTo>
                  <a:pt x="62" y="17"/>
                </a:lnTo>
                <a:lnTo>
                  <a:pt x="60" y="12"/>
                </a:lnTo>
                <a:lnTo>
                  <a:pt x="58" y="8"/>
                </a:lnTo>
                <a:lnTo>
                  <a:pt x="54" y="5"/>
                </a:lnTo>
                <a:lnTo>
                  <a:pt x="49" y="3"/>
                </a:lnTo>
                <a:lnTo>
                  <a:pt x="45" y="1"/>
                </a:lnTo>
                <a:lnTo>
                  <a:pt x="40" y="1"/>
                </a:lnTo>
                <a:lnTo>
                  <a:pt x="34" y="0"/>
                </a:lnTo>
                <a:lnTo>
                  <a:pt x="0" y="0"/>
                </a:lnTo>
                <a:close/>
                <a:moveTo>
                  <a:pt x="18" y="14"/>
                </a:moveTo>
                <a:lnTo>
                  <a:pt x="31" y="14"/>
                </a:lnTo>
                <a:lnTo>
                  <a:pt x="34" y="14"/>
                </a:lnTo>
                <a:lnTo>
                  <a:pt x="38" y="15"/>
                </a:lnTo>
                <a:lnTo>
                  <a:pt x="40" y="16"/>
                </a:lnTo>
                <a:lnTo>
                  <a:pt x="42" y="18"/>
                </a:lnTo>
                <a:lnTo>
                  <a:pt x="43" y="20"/>
                </a:lnTo>
                <a:lnTo>
                  <a:pt x="43" y="24"/>
                </a:lnTo>
                <a:lnTo>
                  <a:pt x="42" y="28"/>
                </a:lnTo>
                <a:lnTo>
                  <a:pt x="40" y="31"/>
                </a:lnTo>
                <a:lnTo>
                  <a:pt x="36" y="34"/>
                </a:lnTo>
                <a:lnTo>
                  <a:pt x="31" y="35"/>
                </a:lnTo>
                <a:lnTo>
                  <a:pt x="18" y="35"/>
                </a:lnTo>
                <a:lnTo>
                  <a:pt x="18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8" name="Rectangle 109"/>
          <p:cNvSpPr>
            <a:spLocks noChangeArrowheads="1"/>
          </p:cNvSpPr>
          <p:nvPr/>
        </p:nvSpPr>
        <p:spPr bwMode="auto">
          <a:xfrm>
            <a:off x="6461919" y="2215356"/>
            <a:ext cx="12700" cy="4762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9" name="Freeform 110"/>
          <p:cNvSpPr>
            <a:spLocks/>
          </p:cNvSpPr>
          <p:nvPr/>
        </p:nvSpPr>
        <p:spPr bwMode="auto">
          <a:xfrm>
            <a:off x="6477794" y="2209006"/>
            <a:ext cx="20637" cy="20637"/>
          </a:xfrm>
          <a:custGeom>
            <a:avLst/>
            <a:gdLst/>
            <a:ahLst/>
            <a:cxnLst>
              <a:cxn ang="0">
                <a:pos x="18" y="11"/>
              </a:cxn>
              <a:cxn ang="0">
                <a:pos x="18" y="54"/>
              </a:cxn>
              <a:cxn ang="0">
                <a:pos x="33" y="54"/>
              </a:cxn>
              <a:cxn ang="0">
                <a:pos x="33" y="11"/>
              </a:cxn>
              <a:cxn ang="0">
                <a:pos x="52" y="11"/>
              </a:cxn>
              <a:cxn ang="0">
                <a:pos x="52" y="0"/>
              </a:cxn>
              <a:cxn ang="0">
                <a:pos x="0" y="0"/>
              </a:cxn>
              <a:cxn ang="0">
                <a:pos x="0" y="11"/>
              </a:cxn>
              <a:cxn ang="0">
                <a:pos x="18" y="11"/>
              </a:cxn>
            </a:cxnLst>
            <a:rect l="0" t="0" r="r" b="b"/>
            <a:pathLst>
              <a:path w="52" h="54">
                <a:moveTo>
                  <a:pt x="18" y="11"/>
                </a:moveTo>
                <a:lnTo>
                  <a:pt x="18" y="54"/>
                </a:lnTo>
                <a:lnTo>
                  <a:pt x="33" y="54"/>
                </a:lnTo>
                <a:lnTo>
                  <a:pt x="33" y="11"/>
                </a:lnTo>
                <a:lnTo>
                  <a:pt x="52" y="11"/>
                </a:lnTo>
                <a:lnTo>
                  <a:pt x="52" y="0"/>
                </a:lnTo>
                <a:lnTo>
                  <a:pt x="0" y="0"/>
                </a:lnTo>
                <a:lnTo>
                  <a:pt x="0" y="11"/>
                </a:lnTo>
                <a:lnTo>
                  <a:pt x="18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0" name="Freeform 111"/>
          <p:cNvSpPr>
            <a:spLocks noEditPoints="1"/>
          </p:cNvSpPr>
          <p:nvPr/>
        </p:nvSpPr>
        <p:spPr bwMode="auto">
          <a:xfrm>
            <a:off x="6501606" y="2207418"/>
            <a:ext cx="22225" cy="22225"/>
          </a:xfrm>
          <a:custGeom>
            <a:avLst/>
            <a:gdLst/>
            <a:ahLst/>
            <a:cxnLst>
              <a:cxn ang="0">
                <a:pos x="40" y="40"/>
              </a:cxn>
              <a:cxn ang="0">
                <a:pos x="39" y="43"/>
              </a:cxn>
              <a:cxn ang="0">
                <a:pos x="36" y="45"/>
              </a:cxn>
              <a:cxn ang="0">
                <a:pos x="32" y="47"/>
              </a:cxn>
              <a:cxn ang="0">
                <a:pos x="29" y="47"/>
              </a:cxn>
              <a:cxn ang="0">
                <a:pos x="25" y="47"/>
              </a:cxn>
              <a:cxn ang="0">
                <a:pos x="23" y="46"/>
              </a:cxn>
              <a:cxn ang="0">
                <a:pos x="20" y="44"/>
              </a:cxn>
              <a:cxn ang="0">
                <a:pos x="19" y="42"/>
              </a:cxn>
              <a:cxn ang="0">
                <a:pos x="17" y="37"/>
              </a:cxn>
              <a:cxn ang="0">
                <a:pos x="16" y="33"/>
              </a:cxn>
              <a:cxn ang="0">
                <a:pos x="57" y="33"/>
              </a:cxn>
              <a:cxn ang="0">
                <a:pos x="57" y="30"/>
              </a:cxn>
              <a:cxn ang="0">
                <a:pos x="57" y="23"/>
              </a:cxn>
              <a:cxn ang="0">
                <a:pos x="53" y="12"/>
              </a:cxn>
              <a:cxn ang="0">
                <a:pos x="50" y="8"/>
              </a:cxn>
              <a:cxn ang="0">
                <a:pos x="45" y="4"/>
              </a:cxn>
              <a:cxn ang="0">
                <a:pos x="42" y="2"/>
              </a:cxn>
              <a:cxn ang="0">
                <a:pos x="39" y="1"/>
              </a:cxn>
              <a:cxn ang="0">
                <a:pos x="34" y="0"/>
              </a:cxn>
              <a:cxn ang="0">
                <a:pos x="29" y="0"/>
              </a:cxn>
              <a:cxn ang="0">
                <a:pos x="23" y="1"/>
              </a:cxn>
              <a:cxn ang="0">
                <a:pos x="18" y="2"/>
              </a:cxn>
              <a:cxn ang="0">
                <a:pos x="12" y="4"/>
              </a:cxn>
              <a:cxn ang="0">
                <a:pos x="8" y="7"/>
              </a:cxn>
              <a:cxn ang="0">
                <a:pos x="5" y="11"/>
              </a:cxn>
              <a:cxn ang="0">
                <a:pos x="2" y="17"/>
              </a:cxn>
              <a:cxn ang="0">
                <a:pos x="0" y="23"/>
              </a:cxn>
              <a:cxn ang="0">
                <a:pos x="0" y="29"/>
              </a:cxn>
              <a:cxn ang="0">
                <a:pos x="1" y="38"/>
              </a:cxn>
              <a:cxn ang="0">
                <a:pos x="3" y="45"/>
              </a:cxn>
              <a:cxn ang="0">
                <a:pos x="7" y="50"/>
              </a:cxn>
              <a:cxn ang="0">
                <a:pos x="11" y="53"/>
              </a:cxn>
              <a:cxn ang="0">
                <a:pos x="16" y="56"/>
              </a:cxn>
              <a:cxn ang="0">
                <a:pos x="21" y="57"/>
              </a:cxn>
              <a:cxn ang="0">
                <a:pos x="25" y="57"/>
              </a:cxn>
              <a:cxn ang="0">
                <a:pos x="28" y="57"/>
              </a:cxn>
              <a:cxn ang="0">
                <a:pos x="37" y="57"/>
              </a:cxn>
              <a:cxn ang="0">
                <a:pos x="45" y="54"/>
              </a:cxn>
              <a:cxn ang="0">
                <a:pos x="48" y="52"/>
              </a:cxn>
              <a:cxn ang="0">
                <a:pos x="52" y="49"/>
              </a:cxn>
              <a:cxn ang="0">
                <a:pos x="54" y="45"/>
              </a:cxn>
              <a:cxn ang="0">
                <a:pos x="56" y="40"/>
              </a:cxn>
              <a:cxn ang="0">
                <a:pos x="40" y="40"/>
              </a:cxn>
              <a:cxn ang="0">
                <a:pos x="16" y="24"/>
              </a:cxn>
              <a:cxn ang="0">
                <a:pos x="17" y="20"/>
              </a:cxn>
              <a:cxn ang="0">
                <a:pos x="19" y="17"/>
              </a:cxn>
              <a:cxn ang="0">
                <a:pos x="20" y="14"/>
              </a:cxn>
              <a:cxn ang="0">
                <a:pos x="22" y="12"/>
              </a:cxn>
              <a:cxn ang="0">
                <a:pos x="26" y="11"/>
              </a:cxn>
              <a:cxn ang="0">
                <a:pos x="29" y="11"/>
              </a:cxn>
              <a:cxn ang="0">
                <a:pos x="32" y="11"/>
              </a:cxn>
              <a:cxn ang="0">
                <a:pos x="37" y="13"/>
              </a:cxn>
              <a:cxn ang="0">
                <a:pos x="39" y="14"/>
              </a:cxn>
              <a:cxn ang="0">
                <a:pos x="40" y="18"/>
              </a:cxn>
              <a:cxn ang="0">
                <a:pos x="41" y="21"/>
              </a:cxn>
              <a:cxn ang="0">
                <a:pos x="41" y="24"/>
              </a:cxn>
              <a:cxn ang="0">
                <a:pos x="16" y="24"/>
              </a:cxn>
            </a:cxnLst>
            <a:rect l="0" t="0" r="r" b="b"/>
            <a:pathLst>
              <a:path w="57" h="57">
                <a:moveTo>
                  <a:pt x="40" y="40"/>
                </a:moveTo>
                <a:lnTo>
                  <a:pt x="39" y="43"/>
                </a:lnTo>
                <a:lnTo>
                  <a:pt x="36" y="45"/>
                </a:lnTo>
                <a:lnTo>
                  <a:pt x="32" y="47"/>
                </a:lnTo>
                <a:lnTo>
                  <a:pt x="29" y="47"/>
                </a:lnTo>
                <a:lnTo>
                  <a:pt x="25" y="47"/>
                </a:lnTo>
                <a:lnTo>
                  <a:pt x="23" y="46"/>
                </a:lnTo>
                <a:lnTo>
                  <a:pt x="20" y="44"/>
                </a:lnTo>
                <a:lnTo>
                  <a:pt x="19" y="42"/>
                </a:lnTo>
                <a:lnTo>
                  <a:pt x="17" y="37"/>
                </a:lnTo>
                <a:lnTo>
                  <a:pt x="16" y="33"/>
                </a:lnTo>
                <a:lnTo>
                  <a:pt x="57" y="33"/>
                </a:lnTo>
                <a:lnTo>
                  <a:pt x="57" y="30"/>
                </a:lnTo>
                <a:lnTo>
                  <a:pt x="57" y="23"/>
                </a:lnTo>
                <a:lnTo>
                  <a:pt x="53" y="12"/>
                </a:lnTo>
                <a:lnTo>
                  <a:pt x="50" y="8"/>
                </a:lnTo>
                <a:lnTo>
                  <a:pt x="45" y="4"/>
                </a:lnTo>
                <a:lnTo>
                  <a:pt x="42" y="2"/>
                </a:lnTo>
                <a:lnTo>
                  <a:pt x="39" y="1"/>
                </a:lnTo>
                <a:lnTo>
                  <a:pt x="34" y="0"/>
                </a:lnTo>
                <a:lnTo>
                  <a:pt x="29" y="0"/>
                </a:lnTo>
                <a:lnTo>
                  <a:pt x="23" y="1"/>
                </a:lnTo>
                <a:lnTo>
                  <a:pt x="18" y="2"/>
                </a:lnTo>
                <a:lnTo>
                  <a:pt x="12" y="4"/>
                </a:lnTo>
                <a:lnTo>
                  <a:pt x="8" y="7"/>
                </a:lnTo>
                <a:lnTo>
                  <a:pt x="5" y="11"/>
                </a:lnTo>
                <a:lnTo>
                  <a:pt x="2" y="17"/>
                </a:lnTo>
                <a:lnTo>
                  <a:pt x="0" y="23"/>
                </a:lnTo>
                <a:lnTo>
                  <a:pt x="0" y="29"/>
                </a:lnTo>
                <a:lnTo>
                  <a:pt x="1" y="38"/>
                </a:lnTo>
                <a:lnTo>
                  <a:pt x="3" y="45"/>
                </a:lnTo>
                <a:lnTo>
                  <a:pt x="7" y="50"/>
                </a:lnTo>
                <a:lnTo>
                  <a:pt x="11" y="53"/>
                </a:lnTo>
                <a:lnTo>
                  <a:pt x="16" y="56"/>
                </a:lnTo>
                <a:lnTo>
                  <a:pt x="21" y="57"/>
                </a:lnTo>
                <a:lnTo>
                  <a:pt x="25" y="57"/>
                </a:lnTo>
                <a:lnTo>
                  <a:pt x="28" y="57"/>
                </a:lnTo>
                <a:lnTo>
                  <a:pt x="37" y="57"/>
                </a:lnTo>
                <a:lnTo>
                  <a:pt x="45" y="54"/>
                </a:lnTo>
                <a:lnTo>
                  <a:pt x="48" y="52"/>
                </a:lnTo>
                <a:lnTo>
                  <a:pt x="52" y="49"/>
                </a:lnTo>
                <a:lnTo>
                  <a:pt x="54" y="45"/>
                </a:lnTo>
                <a:lnTo>
                  <a:pt x="56" y="40"/>
                </a:lnTo>
                <a:lnTo>
                  <a:pt x="40" y="40"/>
                </a:lnTo>
                <a:close/>
                <a:moveTo>
                  <a:pt x="16" y="24"/>
                </a:moveTo>
                <a:lnTo>
                  <a:pt x="17" y="20"/>
                </a:lnTo>
                <a:lnTo>
                  <a:pt x="19" y="17"/>
                </a:lnTo>
                <a:lnTo>
                  <a:pt x="20" y="14"/>
                </a:lnTo>
                <a:lnTo>
                  <a:pt x="22" y="12"/>
                </a:lnTo>
                <a:lnTo>
                  <a:pt x="26" y="11"/>
                </a:lnTo>
                <a:lnTo>
                  <a:pt x="29" y="11"/>
                </a:lnTo>
                <a:lnTo>
                  <a:pt x="32" y="11"/>
                </a:lnTo>
                <a:lnTo>
                  <a:pt x="37" y="13"/>
                </a:lnTo>
                <a:lnTo>
                  <a:pt x="39" y="14"/>
                </a:lnTo>
                <a:lnTo>
                  <a:pt x="40" y="18"/>
                </a:lnTo>
                <a:lnTo>
                  <a:pt x="41" y="21"/>
                </a:lnTo>
                <a:lnTo>
                  <a:pt x="41" y="24"/>
                </a:lnTo>
                <a:lnTo>
                  <a:pt x="16" y="2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1" name="Freeform 112"/>
          <p:cNvSpPr>
            <a:spLocks/>
          </p:cNvSpPr>
          <p:nvPr/>
        </p:nvSpPr>
        <p:spPr bwMode="auto">
          <a:xfrm>
            <a:off x="6527006" y="2209006"/>
            <a:ext cx="22225" cy="20637"/>
          </a:xfrm>
          <a:custGeom>
            <a:avLst/>
            <a:gdLst/>
            <a:ahLst/>
            <a:cxnLst>
              <a:cxn ang="0">
                <a:pos x="0" y="54"/>
              </a:cxn>
              <a:cxn ang="0">
                <a:pos x="3" y="54"/>
              </a:cxn>
              <a:cxn ang="0">
                <a:pos x="6" y="54"/>
              </a:cxn>
              <a:cxn ang="0">
                <a:pos x="10" y="54"/>
              </a:cxn>
              <a:cxn ang="0">
                <a:pos x="14" y="53"/>
              </a:cxn>
              <a:cxn ang="0">
                <a:pos x="18" y="52"/>
              </a:cxn>
              <a:cxn ang="0">
                <a:pos x="21" y="49"/>
              </a:cxn>
              <a:cxn ang="0">
                <a:pos x="24" y="45"/>
              </a:cxn>
              <a:cxn ang="0">
                <a:pos x="26" y="40"/>
              </a:cxn>
              <a:cxn ang="0">
                <a:pos x="28" y="33"/>
              </a:cxn>
              <a:cxn ang="0">
                <a:pos x="28" y="23"/>
              </a:cxn>
              <a:cxn ang="0">
                <a:pos x="28" y="11"/>
              </a:cxn>
              <a:cxn ang="0">
                <a:pos x="42" y="11"/>
              </a:cxn>
              <a:cxn ang="0">
                <a:pos x="42" y="54"/>
              </a:cxn>
              <a:cxn ang="0">
                <a:pos x="58" y="54"/>
              </a:cxn>
              <a:cxn ang="0">
                <a:pos x="58" y="0"/>
              </a:cxn>
              <a:cxn ang="0">
                <a:pos x="12" y="0"/>
              </a:cxn>
              <a:cxn ang="0">
                <a:pos x="12" y="23"/>
              </a:cxn>
              <a:cxn ang="0">
                <a:pos x="11" y="33"/>
              </a:cxn>
              <a:cxn ang="0">
                <a:pos x="9" y="39"/>
              </a:cxn>
              <a:cxn ang="0">
                <a:pos x="8" y="41"/>
              </a:cxn>
              <a:cxn ang="0">
                <a:pos x="7" y="42"/>
              </a:cxn>
              <a:cxn ang="0">
                <a:pos x="5" y="43"/>
              </a:cxn>
              <a:cxn ang="0">
                <a:pos x="2" y="43"/>
              </a:cxn>
              <a:cxn ang="0">
                <a:pos x="1" y="43"/>
              </a:cxn>
              <a:cxn ang="0">
                <a:pos x="0" y="43"/>
              </a:cxn>
              <a:cxn ang="0">
                <a:pos x="0" y="54"/>
              </a:cxn>
            </a:cxnLst>
            <a:rect l="0" t="0" r="r" b="b"/>
            <a:pathLst>
              <a:path w="58" h="54">
                <a:moveTo>
                  <a:pt x="0" y="54"/>
                </a:moveTo>
                <a:lnTo>
                  <a:pt x="3" y="54"/>
                </a:lnTo>
                <a:lnTo>
                  <a:pt x="6" y="54"/>
                </a:lnTo>
                <a:lnTo>
                  <a:pt x="10" y="54"/>
                </a:lnTo>
                <a:lnTo>
                  <a:pt x="14" y="53"/>
                </a:lnTo>
                <a:lnTo>
                  <a:pt x="18" y="52"/>
                </a:lnTo>
                <a:lnTo>
                  <a:pt x="21" y="49"/>
                </a:lnTo>
                <a:lnTo>
                  <a:pt x="24" y="45"/>
                </a:lnTo>
                <a:lnTo>
                  <a:pt x="26" y="40"/>
                </a:lnTo>
                <a:lnTo>
                  <a:pt x="28" y="33"/>
                </a:lnTo>
                <a:lnTo>
                  <a:pt x="28" y="23"/>
                </a:lnTo>
                <a:lnTo>
                  <a:pt x="28" y="11"/>
                </a:lnTo>
                <a:lnTo>
                  <a:pt x="42" y="11"/>
                </a:lnTo>
                <a:lnTo>
                  <a:pt x="42" y="54"/>
                </a:lnTo>
                <a:lnTo>
                  <a:pt x="58" y="54"/>
                </a:lnTo>
                <a:lnTo>
                  <a:pt x="58" y="0"/>
                </a:lnTo>
                <a:lnTo>
                  <a:pt x="12" y="0"/>
                </a:lnTo>
                <a:lnTo>
                  <a:pt x="12" y="23"/>
                </a:lnTo>
                <a:lnTo>
                  <a:pt x="11" y="33"/>
                </a:lnTo>
                <a:lnTo>
                  <a:pt x="9" y="39"/>
                </a:lnTo>
                <a:lnTo>
                  <a:pt x="8" y="41"/>
                </a:lnTo>
                <a:lnTo>
                  <a:pt x="7" y="42"/>
                </a:lnTo>
                <a:lnTo>
                  <a:pt x="5" y="43"/>
                </a:lnTo>
                <a:lnTo>
                  <a:pt x="2" y="43"/>
                </a:lnTo>
                <a:lnTo>
                  <a:pt x="1" y="43"/>
                </a:lnTo>
                <a:lnTo>
                  <a:pt x="0" y="43"/>
                </a:lnTo>
                <a:lnTo>
                  <a:pt x="0" y="5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" name="Freeform 113"/>
          <p:cNvSpPr>
            <a:spLocks noEditPoints="1"/>
          </p:cNvSpPr>
          <p:nvPr/>
        </p:nvSpPr>
        <p:spPr bwMode="auto">
          <a:xfrm>
            <a:off x="6553994" y="2207418"/>
            <a:ext cx="22225" cy="22225"/>
          </a:xfrm>
          <a:custGeom>
            <a:avLst/>
            <a:gdLst/>
            <a:ahLst/>
            <a:cxnLst>
              <a:cxn ang="0">
                <a:pos x="40" y="40"/>
              </a:cxn>
              <a:cxn ang="0">
                <a:pos x="38" y="43"/>
              </a:cxn>
              <a:cxn ang="0">
                <a:pos x="36" y="45"/>
              </a:cxn>
              <a:cxn ang="0">
                <a:pos x="33" y="47"/>
              </a:cxn>
              <a:cxn ang="0">
                <a:pos x="29" y="47"/>
              </a:cxn>
              <a:cxn ang="0">
                <a:pos x="26" y="47"/>
              </a:cxn>
              <a:cxn ang="0">
                <a:pos x="23" y="46"/>
              </a:cxn>
              <a:cxn ang="0">
                <a:pos x="21" y="44"/>
              </a:cxn>
              <a:cxn ang="0">
                <a:pos x="19" y="42"/>
              </a:cxn>
              <a:cxn ang="0">
                <a:pos x="17" y="37"/>
              </a:cxn>
              <a:cxn ang="0">
                <a:pos x="17" y="33"/>
              </a:cxn>
              <a:cxn ang="0">
                <a:pos x="58" y="33"/>
              </a:cxn>
              <a:cxn ang="0">
                <a:pos x="58" y="30"/>
              </a:cxn>
              <a:cxn ang="0">
                <a:pos x="57" y="23"/>
              </a:cxn>
              <a:cxn ang="0">
                <a:pos x="53" y="12"/>
              </a:cxn>
              <a:cxn ang="0">
                <a:pos x="50" y="8"/>
              </a:cxn>
              <a:cxn ang="0">
                <a:pos x="45" y="4"/>
              </a:cxn>
              <a:cxn ang="0">
                <a:pos x="42" y="2"/>
              </a:cxn>
              <a:cxn ang="0">
                <a:pos x="38" y="1"/>
              </a:cxn>
              <a:cxn ang="0">
                <a:pos x="34" y="0"/>
              </a:cxn>
              <a:cxn ang="0">
                <a:pos x="30" y="0"/>
              </a:cxn>
              <a:cxn ang="0">
                <a:pos x="24" y="1"/>
              </a:cxn>
              <a:cxn ang="0">
                <a:pos x="18" y="2"/>
              </a:cxn>
              <a:cxn ang="0">
                <a:pos x="13" y="4"/>
              </a:cxn>
              <a:cxn ang="0">
                <a:pos x="9" y="7"/>
              </a:cxn>
              <a:cxn ang="0">
                <a:pos x="4" y="11"/>
              </a:cxn>
              <a:cxn ang="0">
                <a:pos x="2" y="17"/>
              </a:cxn>
              <a:cxn ang="0">
                <a:pos x="0" y="23"/>
              </a:cxn>
              <a:cxn ang="0">
                <a:pos x="0" y="29"/>
              </a:cxn>
              <a:cxn ang="0">
                <a:pos x="0" y="38"/>
              </a:cxn>
              <a:cxn ang="0">
                <a:pos x="3" y="45"/>
              </a:cxn>
              <a:cxn ang="0">
                <a:pos x="8" y="50"/>
              </a:cxn>
              <a:cxn ang="0">
                <a:pos x="12" y="53"/>
              </a:cxn>
              <a:cxn ang="0">
                <a:pos x="17" y="56"/>
              </a:cxn>
              <a:cxn ang="0">
                <a:pos x="21" y="57"/>
              </a:cxn>
              <a:cxn ang="0">
                <a:pos x="26" y="57"/>
              </a:cxn>
              <a:cxn ang="0">
                <a:pos x="29" y="57"/>
              </a:cxn>
              <a:cxn ang="0">
                <a:pos x="36" y="57"/>
              </a:cxn>
              <a:cxn ang="0">
                <a:pos x="44" y="54"/>
              </a:cxn>
              <a:cxn ang="0">
                <a:pos x="48" y="52"/>
              </a:cxn>
              <a:cxn ang="0">
                <a:pos x="51" y="49"/>
              </a:cxn>
              <a:cxn ang="0">
                <a:pos x="54" y="45"/>
              </a:cxn>
              <a:cxn ang="0">
                <a:pos x="57" y="40"/>
              </a:cxn>
              <a:cxn ang="0">
                <a:pos x="40" y="40"/>
              </a:cxn>
              <a:cxn ang="0">
                <a:pos x="17" y="24"/>
              </a:cxn>
              <a:cxn ang="0">
                <a:pos x="18" y="20"/>
              </a:cxn>
              <a:cxn ang="0">
                <a:pos x="19" y="17"/>
              </a:cxn>
              <a:cxn ang="0">
                <a:pos x="21" y="14"/>
              </a:cxn>
              <a:cxn ang="0">
                <a:pos x="23" y="12"/>
              </a:cxn>
              <a:cxn ang="0">
                <a:pos x="27" y="11"/>
              </a:cxn>
              <a:cxn ang="0">
                <a:pos x="30" y="11"/>
              </a:cxn>
              <a:cxn ang="0">
                <a:pos x="33" y="11"/>
              </a:cxn>
              <a:cxn ang="0">
                <a:pos x="37" y="13"/>
              </a:cxn>
              <a:cxn ang="0">
                <a:pos x="38" y="14"/>
              </a:cxn>
              <a:cxn ang="0">
                <a:pos x="40" y="18"/>
              </a:cxn>
              <a:cxn ang="0">
                <a:pos x="40" y="21"/>
              </a:cxn>
              <a:cxn ang="0">
                <a:pos x="41" y="24"/>
              </a:cxn>
              <a:cxn ang="0">
                <a:pos x="17" y="24"/>
              </a:cxn>
            </a:cxnLst>
            <a:rect l="0" t="0" r="r" b="b"/>
            <a:pathLst>
              <a:path w="58" h="57">
                <a:moveTo>
                  <a:pt x="40" y="40"/>
                </a:moveTo>
                <a:lnTo>
                  <a:pt x="38" y="43"/>
                </a:lnTo>
                <a:lnTo>
                  <a:pt x="36" y="45"/>
                </a:lnTo>
                <a:lnTo>
                  <a:pt x="33" y="47"/>
                </a:lnTo>
                <a:lnTo>
                  <a:pt x="29" y="47"/>
                </a:lnTo>
                <a:lnTo>
                  <a:pt x="26" y="47"/>
                </a:lnTo>
                <a:lnTo>
                  <a:pt x="23" y="46"/>
                </a:lnTo>
                <a:lnTo>
                  <a:pt x="21" y="44"/>
                </a:lnTo>
                <a:lnTo>
                  <a:pt x="19" y="42"/>
                </a:lnTo>
                <a:lnTo>
                  <a:pt x="17" y="37"/>
                </a:lnTo>
                <a:lnTo>
                  <a:pt x="17" y="33"/>
                </a:lnTo>
                <a:lnTo>
                  <a:pt x="58" y="33"/>
                </a:lnTo>
                <a:lnTo>
                  <a:pt x="58" y="30"/>
                </a:lnTo>
                <a:lnTo>
                  <a:pt x="57" y="23"/>
                </a:lnTo>
                <a:lnTo>
                  <a:pt x="53" y="12"/>
                </a:lnTo>
                <a:lnTo>
                  <a:pt x="50" y="8"/>
                </a:lnTo>
                <a:lnTo>
                  <a:pt x="45" y="4"/>
                </a:lnTo>
                <a:lnTo>
                  <a:pt x="42" y="2"/>
                </a:lnTo>
                <a:lnTo>
                  <a:pt x="38" y="1"/>
                </a:lnTo>
                <a:lnTo>
                  <a:pt x="34" y="0"/>
                </a:lnTo>
                <a:lnTo>
                  <a:pt x="30" y="0"/>
                </a:lnTo>
                <a:lnTo>
                  <a:pt x="24" y="1"/>
                </a:lnTo>
                <a:lnTo>
                  <a:pt x="18" y="2"/>
                </a:lnTo>
                <a:lnTo>
                  <a:pt x="13" y="4"/>
                </a:lnTo>
                <a:lnTo>
                  <a:pt x="9" y="7"/>
                </a:lnTo>
                <a:lnTo>
                  <a:pt x="4" y="11"/>
                </a:lnTo>
                <a:lnTo>
                  <a:pt x="2" y="17"/>
                </a:lnTo>
                <a:lnTo>
                  <a:pt x="0" y="23"/>
                </a:lnTo>
                <a:lnTo>
                  <a:pt x="0" y="29"/>
                </a:lnTo>
                <a:lnTo>
                  <a:pt x="0" y="38"/>
                </a:lnTo>
                <a:lnTo>
                  <a:pt x="3" y="45"/>
                </a:lnTo>
                <a:lnTo>
                  <a:pt x="8" y="50"/>
                </a:lnTo>
                <a:lnTo>
                  <a:pt x="12" y="53"/>
                </a:lnTo>
                <a:lnTo>
                  <a:pt x="17" y="56"/>
                </a:lnTo>
                <a:lnTo>
                  <a:pt x="21" y="57"/>
                </a:lnTo>
                <a:lnTo>
                  <a:pt x="26" y="57"/>
                </a:lnTo>
                <a:lnTo>
                  <a:pt x="29" y="57"/>
                </a:lnTo>
                <a:lnTo>
                  <a:pt x="36" y="57"/>
                </a:lnTo>
                <a:lnTo>
                  <a:pt x="44" y="54"/>
                </a:lnTo>
                <a:lnTo>
                  <a:pt x="48" y="52"/>
                </a:lnTo>
                <a:lnTo>
                  <a:pt x="51" y="49"/>
                </a:lnTo>
                <a:lnTo>
                  <a:pt x="54" y="45"/>
                </a:lnTo>
                <a:lnTo>
                  <a:pt x="57" y="40"/>
                </a:lnTo>
                <a:lnTo>
                  <a:pt x="40" y="40"/>
                </a:lnTo>
                <a:close/>
                <a:moveTo>
                  <a:pt x="17" y="24"/>
                </a:moveTo>
                <a:lnTo>
                  <a:pt x="18" y="20"/>
                </a:lnTo>
                <a:lnTo>
                  <a:pt x="19" y="17"/>
                </a:lnTo>
                <a:lnTo>
                  <a:pt x="21" y="14"/>
                </a:lnTo>
                <a:lnTo>
                  <a:pt x="23" y="12"/>
                </a:lnTo>
                <a:lnTo>
                  <a:pt x="27" y="11"/>
                </a:lnTo>
                <a:lnTo>
                  <a:pt x="30" y="11"/>
                </a:lnTo>
                <a:lnTo>
                  <a:pt x="33" y="11"/>
                </a:lnTo>
                <a:lnTo>
                  <a:pt x="37" y="13"/>
                </a:lnTo>
                <a:lnTo>
                  <a:pt x="38" y="14"/>
                </a:lnTo>
                <a:lnTo>
                  <a:pt x="40" y="18"/>
                </a:lnTo>
                <a:lnTo>
                  <a:pt x="40" y="21"/>
                </a:lnTo>
                <a:lnTo>
                  <a:pt x="41" y="24"/>
                </a:lnTo>
                <a:lnTo>
                  <a:pt x="17" y="2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3" name="Freeform 114"/>
          <p:cNvSpPr>
            <a:spLocks noEditPoints="1"/>
          </p:cNvSpPr>
          <p:nvPr/>
        </p:nvSpPr>
        <p:spPr bwMode="auto">
          <a:xfrm>
            <a:off x="6579394" y="2199481"/>
            <a:ext cx="33337" cy="38100"/>
          </a:xfrm>
          <a:custGeom>
            <a:avLst/>
            <a:gdLst/>
            <a:ahLst/>
            <a:cxnLst>
              <a:cxn ang="0">
                <a:pos x="49" y="94"/>
              </a:cxn>
              <a:cxn ang="0">
                <a:pos x="59" y="74"/>
              </a:cxn>
              <a:cxn ang="0">
                <a:pos x="72" y="69"/>
              </a:cxn>
              <a:cxn ang="0">
                <a:pos x="79" y="61"/>
              </a:cxn>
              <a:cxn ang="0">
                <a:pos x="82" y="52"/>
              </a:cxn>
              <a:cxn ang="0">
                <a:pos x="82" y="43"/>
              </a:cxn>
              <a:cxn ang="0">
                <a:pos x="79" y="34"/>
              </a:cxn>
              <a:cxn ang="0">
                <a:pos x="72" y="25"/>
              </a:cxn>
              <a:cxn ang="0">
                <a:pos x="59" y="20"/>
              </a:cxn>
              <a:cxn ang="0">
                <a:pos x="49" y="0"/>
              </a:cxn>
              <a:cxn ang="0">
                <a:pos x="33" y="19"/>
              </a:cxn>
              <a:cxn ang="0">
                <a:pos x="23" y="20"/>
              </a:cxn>
              <a:cxn ang="0">
                <a:pos x="12" y="23"/>
              </a:cxn>
              <a:cxn ang="0">
                <a:pos x="4" y="31"/>
              </a:cxn>
              <a:cxn ang="0">
                <a:pos x="1" y="39"/>
              </a:cxn>
              <a:cxn ang="0">
                <a:pos x="0" y="47"/>
              </a:cxn>
              <a:cxn ang="0">
                <a:pos x="1" y="55"/>
              </a:cxn>
              <a:cxn ang="0">
                <a:pos x="5" y="64"/>
              </a:cxn>
              <a:cxn ang="0">
                <a:pos x="15" y="71"/>
              </a:cxn>
              <a:cxn ang="0">
                <a:pos x="33" y="75"/>
              </a:cxn>
              <a:cxn ang="0">
                <a:pos x="33" y="64"/>
              </a:cxn>
              <a:cxn ang="0">
                <a:pos x="23" y="61"/>
              </a:cxn>
              <a:cxn ang="0">
                <a:pos x="18" y="56"/>
              </a:cxn>
              <a:cxn ang="0">
                <a:pos x="16" y="46"/>
              </a:cxn>
              <a:cxn ang="0">
                <a:pos x="17" y="40"/>
              </a:cxn>
              <a:cxn ang="0">
                <a:pos x="21" y="34"/>
              </a:cxn>
              <a:cxn ang="0">
                <a:pos x="25" y="30"/>
              </a:cxn>
              <a:cxn ang="0">
                <a:pos x="31" y="29"/>
              </a:cxn>
              <a:cxn ang="0">
                <a:pos x="33" y="64"/>
              </a:cxn>
              <a:cxn ang="0">
                <a:pos x="53" y="30"/>
              </a:cxn>
              <a:cxn ang="0">
                <a:pos x="59" y="32"/>
              </a:cxn>
              <a:cxn ang="0">
                <a:pos x="63" y="37"/>
              </a:cxn>
              <a:cxn ang="0">
                <a:pos x="66" y="43"/>
              </a:cxn>
              <a:cxn ang="0">
                <a:pos x="66" y="51"/>
              </a:cxn>
              <a:cxn ang="0">
                <a:pos x="63" y="58"/>
              </a:cxn>
              <a:cxn ang="0">
                <a:pos x="58" y="62"/>
              </a:cxn>
              <a:cxn ang="0">
                <a:pos x="52" y="64"/>
              </a:cxn>
              <a:cxn ang="0">
                <a:pos x="49" y="29"/>
              </a:cxn>
            </a:cxnLst>
            <a:rect l="0" t="0" r="r" b="b"/>
            <a:pathLst>
              <a:path w="82" h="94">
                <a:moveTo>
                  <a:pt x="33" y="94"/>
                </a:moveTo>
                <a:lnTo>
                  <a:pt x="49" y="94"/>
                </a:lnTo>
                <a:lnTo>
                  <a:pt x="49" y="75"/>
                </a:lnTo>
                <a:lnTo>
                  <a:pt x="59" y="74"/>
                </a:lnTo>
                <a:lnTo>
                  <a:pt x="66" y="72"/>
                </a:lnTo>
                <a:lnTo>
                  <a:pt x="72" y="69"/>
                </a:lnTo>
                <a:lnTo>
                  <a:pt x="76" y="66"/>
                </a:lnTo>
                <a:lnTo>
                  <a:pt x="79" y="61"/>
                </a:lnTo>
                <a:lnTo>
                  <a:pt x="81" y="57"/>
                </a:lnTo>
                <a:lnTo>
                  <a:pt x="82" y="52"/>
                </a:lnTo>
                <a:lnTo>
                  <a:pt x="82" y="47"/>
                </a:lnTo>
                <a:lnTo>
                  <a:pt x="82" y="43"/>
                </a:lnTo>
                <a:lnTo>
                  <a:pt x="81" y="39"/>
                </a:lnTo>
                <a:lnTo>
                  <a:pt x="79" y="34"/>
                </a:lnTo>
                <a:lnTo>
                  <a:pt x="77" y="29"/>
                </a:lnTo>
                <a:lnTo>
                  <a:pt x="72" y="25"/>
                </a:lnTo>
                <a:lnTo>
                  <a:pt x="67" y="22"/>
                </a:lnTo>
                <a:lnTo>
                  <a:pt x="59" y="20"/>
                </a:lnTo>
                <a:lnTo>
                  <a:pt x="49" y="19"/>
                </a:lnTo>
                <a:lnTo>
                  <a:pt x="49" y="0"/>
                </a:lnTo>
                <a:lnTo>
                  <a:pt x="33" y="0"/>
                </a:lnTo>
                <a:lnTo>
                  <a:pt x="33" y="19"/>
                </a:lnTo>
                <a:lnTo>
                  <a:pt x="28" y="19"/>
                </a:lnTo>
                <a:lnTo>
                  <a:pt x="23" y="20"/>
                </a:lnTo>
                <a:lnTo>
                  <a:pt x="18" y="21"/>
                </a:lnTo>
                <a:lnTo>
                  <a:pt x="12" y="23"/>
                </a:lnTo>
                <a:lnTo>
                  <a:pt x="7" y="27"/>
                </a:lnTo>
                <a:lnTo>
                  <a:pt x="4" y="31"/>
                </a:lnTo>
                <a:lnTo>
                  <a:pt x="2" y="35"/>
                </a:lnTo>
                <a:lnTo>
                  <a:pt x="1" y="39"/>
                </a:lnTo>
                <a:lnTo>
                  <a:pt x="0" y="43"/>
                </a:lnTo>
                <a:lnTo>
                  <a:pt x="0" y="47"/>
                </a:lnTo>
                <a:lnTo>
                  <a:pt x="0" y="51"/>
                </a:lnTo>
                <a:lnTo>
                  <a:pt x="1" y="55"/>
                </a:lnTo>
                <a:lnTo>
                  <a:pt x="2" y="59"/>
                </a:lnTo>
                <a:lnTo>
                  <a:pt x="5" y="64"/>
                </a:lnTo>
                <a:lnTo>
                  <a:pt x="9" y="68"/>
                </a:lnTo>
                <a:lnTo>
                  <a:pt x="15" y="71"/>
                </a:lnTo>
                <a:lnTo>
                  <a:pt x="23" y="74"/>
                </a:lnTo>
                <a:lnTo>
                  <a:pt x="33" y="75"/>
                </a:lnTo>
                <a:lnTo>
                  <a:pt x="33" y="94"/>
                </a:lnTo>
                <a:close/>
                <a:moveTo>
                  <a:pt x="33" y="64"/>
                </a:moveTo>
                <a:lnTo>
                  <a:pt x="28" y="64"/>
                </a:lnTo>
                <a:lnTo>
                  <a:pt x="23" y="61"/>
                </a:lnTo>
                <a:lnTo>
                  <a:pt x="20" y="59"/>
                </a:lnTo>
                <a:lnTo>
                  <a:pt x="18" y="56"/>
                </a:lnTo>
                <a:lnTo>
                  <a:pt x="17" y="52"/>
                </a:lnTo>
                <a:lnTo>
                  <a:pt x="16" y="46"/>
                </a:lnTo>
                <a:lnTo>
                  <a:pt x="17" y="43"/>
                </a:lnTo>
                <a:lnTo>
                  <a:pt x="17" y="40"/>
                </a:lnTo>
                <a:lnTo>
                  <a:pt x="19" y="37"/>
                </a:lnTo>
                <a:lnTo>
                  <a:pt x="21" y="34"/>
                </a:lnTo>
                <a:lnTo>
                  <a:pt x="23" y="32"/>
                </a:lnTo>
                <a:lnTo>
                  <a:pt x="25" y="30"/>
                </a:lnTo>
                <a:lnTo>
                  <a:pt x="28" y="30"/>
                </a:lnTo>
                <a:lnTo>
                  <a:pt x="31" y="29"/>
                </a:lnTo>
                <a:lnTo>
                  <a:pt x="33" y="29"/>
                </a:lnTo>
                <a:lnTo>
                  <a:pt x="33" y="64"/>
                </a:lnTo>
                <a:close/>
                <a:moveTo>
                  <a:pt x="49" y="29"/>
                </a:moveTo>
                <a:lnTo>
                  <a:pt x="53" y="30"/>
                </a:lnTo>
                <a:lnTo>
                  <a:pt x="56" y="30"/>
                </a:lnTo>
                <a:lnTo>
                  <a:pt x="59" y="32"/>
                </a:lnTo>
                <a:lnTo>
                  <a:pt x="62" y="34"/>
                </a:lnTo>
                <a:lnTo>
                  <a:pt x="63" y="37"/>
                </a:lnTo>
                <a:lnTo>
                  <a:pt x="65" y="39"/>
                </a:lnTo>
                <a:lnTo>
                  <a:pt x="66" y="43"/>
                </a:lnTo>
                <a:lnTo>
                  <a:pt x="66" y="47"/>
                </a:lnTo>
                <a:lnTo>
                  <a:pt x="66" y="51"/>
                </a:lnTo>
                <a:lnTo>
                  <a:pt x="64" y="55"/>
                </a:lnTo>
                <a:lnTo>
                  <a:pt x="63" y="58"/>
                </a:lnTo>
                <a:lnTo>
                  <a:pt x="61" y="61"/>
                </a:lnTo>
                <a:lnTo>
                  <a:pt x="58" y="62"/>
                </a:lnTo>
                <a:lnTo>
                  <a:pt x="55" y="64"/>
                </a:lnTo>
                <a:lnTo>
                  <a:pt x="52" y="64"/>
                </a:lnTo>
                <a:lnTo>
                  <a:pt x="49" y="64"/>
                </a:lnTo>
                <a:lnTo>
                  <a:pt x="49" y="2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4" name="Freeform 115"/>
          <p:cNvSpPr>
            <a:spLocks noEditPoints="1"/>
          </p:cNvSpPr>
          <p:nvPr/>
        </p:nvSpPr>
        <p:spPr bwMode="auto">
          <a:xfrm>
            <a:off x="6615906" y="2207418"/>
            <a:ext cx="22225" cy="22225"/>
          </a:xfrm>
          <a:custGeom>
            <a:avLst/>
            <a:gdLst/>
            <a:ahLst/>
            <a:cxnLst>
              <a:cxn ang="0">
                <a:pos x="30" y="57"/>
              </a:cxn>
              <a:cxn ang="0">
                <a:pos x="36" y="57"/>
              </a:cxn>
              <a:cxn ang="0">
                <a:pos x="41" y="56"/>
              </a:cxn>
              <a:cxn ang="0">
                <a:pos x="46" y="54"/>
              </a:cxn>
              <a:cxn ang="0">
                <a:pos x="50" y="51"/>
              </a:cxn>
              <a:cxn ang="0">
                <a:pos x="55" y="47"/>
              </a:cxn>
              <a:cxn ang="0">
                <a:pos x="57" y="42"/>
              </a:cxn>
              <a:cxn ang="0">
                <a:pos x="59" y="36"/>
              </a:cxn>
              <a:cxn ang="0">
                <a:pos x="59" y="29"/>
              </a:cxn>
              <a:cxn ang="0">
                <a:pos x="59" y="23"/>
              </a:cxn>
              <a:cxn ang="0">
                <a:pos x="57" y="17"/>
              </a:cxn>
              <a:cxn ang="0">
                <a:pos x="55" y="11"/>
              </a:cxn>
              <a:cxn ang="0">
                <a:pos x="50" y="7"/>
              </a:cxn>
              <a:cxn ang="0">
                <a:pos x="46" y="4"/>
              </a:cxn>
              <a:cxn ang="0">
                <a:pos x="41" y="2"/>
              </a:cxn>
              <a:cxn ang="0">
                <a:pos x="36" y="1"/>
              </a:cxn>
              <a:cxn ang="0">
                <a:pos x="30" y="0"/>
              </a:cxn>
              <a:cxn ang="0">
                <a:pos x="24" y="0"/>
              </a:cxn>
              <a:cxn ang="0">
                <a:pos x="19" y="2"/>
              </a:cxn>
              <a:cxn ang="0">
                <a:pos x="14" y="4"/>
              </a:cxn>
              <a:cxn ang="0">
                <a:pos x="10" y="6"/>
              </a:cxn>
              <a:cxn ang="0">
                <a:pos x="6" y="10"/>
              </a:cxn>
              <a:cxn ang="0">
                <a:pos x="4" y="16"/>
              </a:cxn>
              <a:cxn ang="0">
                <a:pos x="1" y="22"/>
              </a:cxn>
              <a:cxn ang="0">
                <a:pos x="0" y="29"/>
              </a:cxn>
              <a:cxn ang="0">
                <a:pos x="1" y="36"/>
              </a:cxn>
              <a:cxn ang="0">
                <a:pos x="3" y="42"/>
              </a:cxn>
              <a:cxn ang="0">
                <a:pos x="6" y="47"/>
              </a:cxn>
              <a:cxn ang="0">
                <a:pos x="9" y="51"/>
              </a:cxn>
              <a:cxn ang="0">
                <a:pos x="14" y="54"/>
              </a:cxn>
              <a:cxn ang="0">
                <a:pos x="18" y="56"/>
              </a:cxn>
              <a:cxn ang="0">
                <a:pos x="24" y="57"/>
              </a:cxn>
              <a:cxn ang="0">
                <a:pos x="30" y="57"/>
              </a:cxn>
              <a:cxn ang="0">
                <a:pos x="30" y="47"/>
              </a:cxn>
              <a:cxn ang="0">
                <a:pos x="26" y="46"/>
              </a:cxn>
              <a:cxn ang="0">
                <a:pos x="23" y="45"/>
              </a:cxn>
              <a:cxn ang="0">
                <a:pos x="21" y="43"/>
              </a:cxn>
              <a:cxn ang="0">
                <a:pos x="19" y="41"/>
              </a:cxn>
              <a:cxn ang="0">
                <a:pos x="18" y="35"/>
              </a:cxn>
              <a:cxn ang="0">
                <a:pos x="17" y="29"/>
              </a:cxn>
              <a:cxn ang="0">
                <a:pos x="18" y="24"/>
              </a:cxn>
              <a:cxn ang="0">
                <a:pos x="19" y="19"/>
              </a:cxn>
              <a:cxn ang="0">
                <a:pos x="20" y="16"/>
              </a:cxn>
              <a:cxn ang="0">
                <a:pos x="22" y="13"/>
              </a:cxn>
              <a:cxn ang="0">
                <a:pos x="26" y="11"/>
              </a:cxn>
              <a:cxn ang="0">
                <a:pos x="30" y="11"/>
              </a:cxn>
              <a:cxn ang="0">
                <a:pos x="33" y="11"/>
              </a:cxn>
              <a:cxn ang="0">
                <a:pos x="37" y="13"/>
              </a:cxn>
              <a:cxn ang="0">
                <a:pos x="39" y="16"/>
              </a:cxn>
              <a:cxn ang="0">
                <a:pos x="41" y="19"/>
              </a:cxn>
              <a:cxn ang="0">
                <a:pos x="42" y="24"/>
              </a:cxn>
              <a:cxn ang="0">
                <a:pos x="42" y="29"/>
              </a:cxn>
              <a:cxn ang="0">
                <a:pos x="42" y="35"/>
              </a:cxn>
              <a:cxn ang="0">
                <a:pos x="40" y="41"/>
              </a:cxn>
              <a:cxn ang="0">
                <a:pos x="39" y="43"/>
              </a:cxn>
              <a:cxn ang="0">
                <a:pos x="37" y="45"/>
              </a:cxn>
              <a:cxn ang="0">
                <a:pos x="34" y="46"/>
              </a:cxn>
              <a:cxn ang="0">
                <a:pos x="30" y="47"/>
              </a:cxn>
            </a:cxnLst>
            <a:rect l="0" t="0" r="r" b="b"/>
            <a:pathLst>
              <a:path w="59" h="57">
                <a:moveTo>
                  <a:pt x="30" y="57"/>
                </a:moveTo>
                <a:lnTo>
                  <a:pt x="36" y="57"/>
                </a:lnTo>
                <a:lnTo>
                  <a:pt x="41" y="56"/>
                </a:lnTo>
                <a:lnTo>
                  <a:pt x="46" y="54"/>
                </a:lnTo>
                <a:lnTo>
                  <a:pt x="50" y="51"/>
                </a:lnTo>
                <a:lnTo>
                  <a:pt x="55" y="47"/>
                </a:lnTo>
                <a:lnTo>
                  <a:pt x="57" y="42"/>
                </a:lnTo>
                <a:lnTo>
                  <a:pt x="59" y="36"/>
                </a:lnTo>
                <a:lnTo>
                  <a:pt x="59" y="29"/>
                </a:lnTo>
                <a:lnTo>
                  <a:pt x="59" y="23"/>
                </a:lnTo>
                <a:lnTo>
                  <a:pt x="57" y="17"/>
                </a:lnTo>
                <a:lnTo>
                  <a:pt x="55" y="11"/>
                </a:lnTo>
                <a:lnTo>
                  <a:pt x="50" y="7"/>
                </a:lnTo>
                <a:lnTo>
                  <a:pt x="46" y="4"/>
                </a:lnTo>
                <a:lnTo>
                  <a:pt x="41" y="2"/>
                </a:lnTo>
                <a:lnTo>
                  <a:pt x="36" y="1"/>
                </a:lnTo>
                <a:lnTo>
                  <a:pt x="30" y="0"/>
                </a:lnTo>
                <a:lnTo>
                  <a:pt x="24" y="0"/>
                </a:lnTo>
                <a:lnTo>
                  <a:pt x="19" y="2"/>
                </a:lnTo>
                <a:lnTo>
                  <a:pt x="14" y="4"/>
                </a:lnTo>
                <a:lnTo>
                  <a:pt x="10" y="6"/>
                </a:lnTo>
                <a:lnTo>
                  <a:pt x="6" y="10"/>
                </a:lnTo>
                <a:lnTo>
                  <a:pt x="4" y="16"/>
                </a:lnTo>
                <a:lnTo>
                  <a:pt x="1" y="22"/>
                </a:lnTo>
                <a:lnTo>
                  <a:pt x="0" y="29"/>
                </a:lnTo>
                <a:lnTo>
                  <a:pt x="1" y="36"/>
                </a:lnTo>
                <a:lnTo>
                  <a:pt x="3" y="42"/>
                </a:lnTo>
                <a:lnTo>
                  <a:pt x="6" y="47"/>
                </a:lnTo>
                <a:lnTo>
                  <a:pt x="9" y="51"/>
                </a:lnTo>
                <a:lnTo>
                  <a:pt x="14" y="54"/>
                </a:lnTo>
                <a:lnTo>
                  <a:pt x="18" y="56"/>
                </a:lnTo>
                <a:lnTo>
                  <a:pt x="24" y="57"/>
                </a:lnTo>
                <a:lnTo>
                  <a:pt x="30" y="57"/>
                </a:lnTo>
                <a:close/>
                <a:moveTo>
                  <a:pt x="30" y="47"/>
                </a:moveTo>
                <a:lnTo>
                  <a:pt x="26" y="46"/>
                </a:lnTo>
                <a:lnTo>
                  <a:pt x="23" y="45"/>
                </a:lnTo>
                <a:lnTo>
                  <a:pt x="21" y="43"/>
                </a:lnTo>
                <a:lnTo>
                  <a:pt x="19" y="41"/>
                </a:lnTo>
                <a:lnTo>
                  <a:pt x="18" y="35"/>
                </a:lnTo>
                <a:lnTo>
                  <a:pt x="17" y="29"/>
                </a:lnTo>
                <a:lnTo>
                  <a:pt x="18" y="24"/>
                </a:lnTo>
                <a:lnTo>
                  <a:pt x="19" y="19"/>
                </a:lnTo>
                <a:lnTo>
                  <a:pt x="20" y="16"/>
                </a:lnTo>
                <a:lnTo>
                  <a:pt x="22" y="13"/>
                </a:lnTo>
                <a:lnTo>
                  <a:pt x="26" y="11"/>
                </a:lnTo>
                <a:lnTo>
                  <a:pt x="30" y="11"/>
                </a:lnTo>
                <a:lnTo>
                  <a:pt x="33" y="11"/>
                </a:lnTo>
                <a:lnTo>
                  <a:pt x="37" y="13"/>
                </a:lnTo>
                <a:lnTo>
                  <a:pt x="39" y="16"/>
                </a:lnTo>
                <a:lnTo>
                  <a:pt x="41" y="19"/>
                </a:lnTo>
                <a:lnTo>
                  <a:pt x="42" y="24"/>
                </a:lnTo>
                <a:lnTo>
                  <a:pt x="42" y="29"/>
                </a:lnTo>
                <a:lnTo>
                  <a:pt x="42" y="35"/>
                </a:lnTo>
                <a:lnTo>
                  <a:pt x="40" y="41"/>
                </a:lnTo>
                <a:lnTo>
                  <a:pt x="39" y="43"/>
                </a:lnTo>
                <a:lnTo>
                  <a:pt x="37" y="45"/>
                </a:lnTo>
                <a:lnTo>
                  <a:pt x="34" y="46"/>
                </a:lnTo>
                <a:lnTo>
                  <a:pt x="30" y="4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Freeform 116"/>
          <p:cNvSpPr>
            <a:spLocks/>
          </p:cNvSpPr>
          <p:nvPr/>
        </p:nvSpPr>
        <p:spPr bwMode="auto">
          <a:xfrm>
            <a:off x="6642894" y="2209006"/>
            <a:ext cx="20637" cy="20637"/>
          </a:xfrm>
          <a:custGeom>
            <a:avLst/>
            <a:gdLst/>
            <a:ahLst/>
            <a:cxnLst>
              <a:cxn ang="0">
                <a:pos x="15" y="31"/>
              </a:cxn>
              <a:cxn ang="0">
                <a:pos x="35" y="31"/>
              </a:cxn>
              <a:cxn ang="0">
                <a:pos x="35" y="54"/>
              </a:cxn>
              <a:cxn ang="0">
                <a:pos x="51" y="54"/>
              </a:cxn>
              <a:cxn ang="0">
                <a:pos x="51" y="0"/>
              </a:cxn>
              <a:cxn ang="0">
                <a:pos x="35" y="0"/>
              </a:cxn>
              <a:cxn ang="0">
                <a:pos x="35" y="21"/>
              </a:cxn>
              <a:cxn ang="0">
                <a:pos x="15" y="21"/>
              </a:cxn>
              <a:cxn ang="0">
                <a:pos x="15" y="0"/>
              </a:cxn>
              <a:cxn ang="0">
                <a:pos x="0" y="0"/>
              </a:cxn>
              <a:cxn ang="0">
                <a:pos x="0" y="54"/>
              </a:cxn>
              <a:cxn ang="0">
                <a:pos x="15" y="54"/>
              </a:cxn>
              <a:cxn ang="0">
                <a:pos x="15" y="31"/>
              </a:cxn>
            </a:cxnLst>
            <a:rect l="0" t="0" r="r" b="b"/>
            <a:pathLst>
              <a:path w="51" h="54">
                <a:moveTo>
                  <a:pt x="15" y="31"/>
                </a:moveTo>
                <a:lnTo>
                  <a:pt x="35" y="31"/>
                </a:lnTo>
                <a:lnTo>
                  <a:pt x="35" y="54"/>
                </a:lnTo>
                <a:lnTo>
                  <a:pt x="51" y="54"/>
                </a:lnTo>
                <a:lnTo>
                  <a:pt x="51" y="0"/>
                </a:lnTo>
                <a:lnTo>
                  <a:pt x="35" y="0"/>
                </a:lnTo>
                <a:lnTo>
                  <a:pt x="35" y="21"/>
                </a:lnTo>
                <a:lnTo>
                  <a:pt x="15" y="21"/>
                </a:lnTo>
                <a:lnTo>
                  <a:pt x="15" y="0"/>
                </a:lnTo>
                <a:lnTo>
                  <a:pt x="0" y="0"/>
                </a:lnTo>
                <a:lnTo>
                  <a:pt x="0" y="54"/>
                </a:lnTo>
                <a:lnTo>
                  <a:pt x="15" y="54"/>
                </a:lnTo>
                <a:lnTo>
                  <a:pt x="15" y="3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6" name="Freeform 117"/>
          <p:cNvSpPr>
            <a:spLocks/>
          </p:cNvSpPr>
          <p:nvPr/>
        </p:nvSpPr>
        <p:spPr bwMode="auto">
          <a:xfrm>
            <a:off x="6668294" y="2209006"/>
            <a:ext cx="22225" cy="20637"/>
          </a:xfrm>
          <a:custGeom>
            <a:avLst/>
            <a:gdLst/>
            <a:ahLst/>
            <a:cxnLst>
              <a:cxn ang="0">
                <a:pos x="16" y="35"/>
              </a:cxn>
              <a:cxn ang="0">
                <a:pos x="16" y="0"/>
              </a:cxn>
              <a:cxn ang="0">
                <a:pos x="0" y="0"/>
              </a:cxn>
              <a:cxn ang="0">
                <a:pos x="0" y="54"/>
              </a:cxn>
              <a:cxn ang="0">
                <a:pos x="17" y="54"/>
              </a:cxn>
              <a:cxn ang="0">
                <a:pos x="39" y="19"/>
              </a:cxn>
              <a:cxn ang="0">
                <a:pos x="39" y="54"/>
              </a:cxn>
              <a:cxn ang="0">
                <a:pos x="55" y="54"/>
              </a:cxn>
              <a:cxn ang="0">
                <a:pos x="55" y="0"/>
              </a:cxn>
              <a:cxn ang="0">
                <a:pos x="38" y="0"/>
              </a:cxn>
              <a:cxn ang="0">
                <a:pos x="16" y="35"/>
              </a:cxn>
            </a:cxnLst>
            <a:rect l="0" t="0" r="r" b="b"/>
            <a:pathLst>
              <a:path w="55" h="54">
                <a:moveTo>
                  <a:pt x="16" y="35"/>
                </a:moveTo>
                <a:lnTo>
                  <a:pt x="16" y="0"/>
                </a:lnTo>
                <a:lnTo>
                  <a:pt x="0" y="0"/>
                </a:lnTo>
                <a:lnTo>
                  <a:pt x="0" y="54"/>
                </a:lnTo>
                <a:lnTo>
                  <a:pt x="17" y="54"/>
                </a:lnTo>
                <a:lnTo>
                  <a:pt x="39" y="19"/>
                </a:lnTo>
                <a:lnTo>
                  <a:pt x="39" y="54"/>
                </a:lnTo>
                <a:lnTo>
                  <a:pt x="55" y="54"/>
                </a:lnTo>
                <a:lnTo>
                  <a:pt x="55" y="0"/>
                </a:lnTo>
                <a:lnTo>
                  <a:pt x="38" y="0"/>
                </a:lnTo>
                <a:lnTo>
                  <a:pt x="16" y="3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" name="Freeform 118"/>
          <p:cNvSpPr>
            <a:spLocks/>
          </p:cNvSpPr>
          <p:nvPr/>
        </p:nvSpPr>
        <p:spPr bwMode="auto">
          <a:xfrm>
            <a:off x="6695281" y="2209006"/>
            <a:ext cx="22225" cy="20637"/>
          </a:xfrm>
          <a:custGeom>
            <a:avLst/>
            <a:gdLst/>
            <a:ahLst/>
            <a:cxnLst>
              <a:cxn ang="0">
                <a:pos x="17" y="35"/>
              </a:cxn>
              <a:cxn ang="0">
                <a:pos x="17" y="0"/>
              </a:cxn>
              <a:cxn ang="0">
                <a:pos x="0" y="0"/>
              </a:cxn>
              <a:cxn ang="0">
                <a:pos x="0" y="54"/>
              </a:cxn>
              <a:cxn ang="0">
                <a:pos x="18" y="54"/>
              </a:cxn>
              <a:cxn ang="0">
                <a:pos x="39" y="19"/>
              </a:cxn>
              <a:cxn ang="0">
                <a:pos x="39" y="54"/>
              </a:cxn>
              <a:cxn ang="0">
                <a:pos x="56" y="54"/>
              </a:cxn>
              <a:cxn ang="0">
                <a:pos x="56" y="0"/>
              </a:cxn>
              <a:cxn ang="0">
                <a:pos x="38" y="0"/>
              </a:cxn>
              <a:cxn ang="0">
                <a:pos x="17" y="35"/>
              </a:cxn>
            </a:cxnLst>
            <a:rect l="0" t="0" r="r" b="b"/>
            <a:pathLst>
              <a:path w="56" h="54">
                <a:moveTo>
                  <a:pt x="17" y="35"/>
                </a:moveTo>
                <a:lnTo>
                  <a:pt x="17" y="0"/>
                </a:lnTo>
                <a:lnTo>
                  <a:pt x="0" y="0"/>
                </a:lnTo>
                <a:lnTo>
                  <a:pt x="0" y="54"/>
                </a:lnTo>
                <a:lnTo>
                  <a:pt x="18" y="54"/>
                </a:lnTo>
                <a:lnTo>
                  <a:pt x="39" y="19"/>
                </a:lnTo>
                <a:lnTo>
                  <a:pt x="39" y="54"/>
                </a:lnTo>
                <a:lnTo>
                  <a:pt x="56" y="54"/>
                </a:lnTo>
                <a:lnTo>
                  <a:pt x="56" y="0"/>
                </a:lnTo>
                <a:lnTo>
                  <a:pt x="38" y="0"/>
                </a:lnTo>
                <a:lnTo>
                  <a:pt x="17" y="3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8" name="Rectangle 119"/>
          <p:cNvSpPr>
            <a:spLocks noChangeArrowheads="1"/>
          </p:cNvSpPr>
          <p:nvPr/>
        </p:nvSpPr>
        <p:spPr bwMode="auto">
          <a:xfrm>
            <a:off x="6707981" y="2429668"/>
            <a:ext cx="93663" cy="93663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9" name="Rectangle 120"/>
          <p:cNvSpPr>
            <a:spLocks noChangeArrowheads="1"/>
          </p:cNvSpPr>
          <p:nvPr/>
        </p:nvSpPr>
        <p:spPr bwMode="auto">
          <a:xfrm>
            <a:off x="6707981" y="2429668"/>
            <a:ext cx="93663" cy="93663"/>
          </a:xfrm>
          <a:prstGeom prst="rect">
            <a:avLst/>
          </a:prstGeom>
          <a:noFill/>
          <a:ln w="0">
            <a:solidFill>
              <a:srgbClr val="31538E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20" name="Group 121"/>
          <p:cNvGrpSpPr>
            <a:grpSpLocks/>
          </p:cNvGrpSpPr>
          <p:nvPr/>
        </p:nvGrpSpPr>
        <p:grpSpPr bwMode="auto">
          <a:xfrm>
            <a:off x="5888859" y="2240739"/>
            <a:ext cx="912818" cy="661982"/>
            <a:chOff x="3280" y="1369"/>
            <a:chExt cx="575" cy="417"/>
          </a:xfrm>
        </p:grpSpPr>
        <p:sp>
          <p:nvSpPr>
            <p:cNvPr id="3109" name="Rectangle 122"/>
            <p:cNvSpPr>
              <a:spLocks noChangeArrowheads="1"/>
            </p:cNvSpPr>
            <p:nvPr/>
          </p:nvSpPr>
          <p:spPr bwMode="auto">
            <a:xfrm>
              <a:off x="3808" y="1497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0" name="Freeform 123"/>
            <p:cNvSpPr>
              <a:spLocks/>
            </p:cNvSpPr>
            <p:nvPr/>
          </p:nvSpPr>
          <p:spPr bwMode="auto">
            <a:xfrm>
              <a:off x="3811" y="1499"/>
              <a:ext cx="10" cy="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4" y="0"/>
                </a:cxn>
                <a:cxn ang="0">
                  <a:pos x="40" y="5"/>
                </a:cxn>
                <a:cxn ang="0">
                  <a:pos x="40" y="31"/>
                </a:cxn>
                <a:cxn ang="0">
                  <a:pos x="34" y="41"/>
                </a:cxn>
                <a:cxn ang="0">
                  <a:pos x="34" y="102"/>
                </a:cxn>
                <a:cxn ang="0">
                  <a:pos x="40" y="112"/>
                </a:cxn>
                <a:cxn ang="0">
                  <a:pos x="40" y="137"/>
                </a:cxn>
                <a:cxn ang="0">
                  <a:pos x="34" y="142"/>
                </a:cxn>
                <a:cxn ang="0">
                  <a:pos x="5" y="142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1"/>
                </a:cxn>
              </a:cxnLst>
              <a:rect l="0" t="0" r="r" b="b"/>
              <a:pathLst>
                <a:path w="40" h="142">
                  <a:moveTo>
                    <a:pt x="0" y="31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4" y="0"/>
                  </a:lnTo>
                  <a:lnTo>
                    <a:pt x="40" y="5"/>
                  </a:lnTo>
                  <a:lnTo>
                    <a:pt x="40" y="31"/>
                  </a:lnTo>
                  <a:lnTo>
                    <a:pt x="34" y="41"/>
                  </a:lnTo>
                  <a:lnTo>
                    <a:pt x="34" y="102"/>
                  </a:lnTo>
                  <a:lnTo>
                    <a:pt x="40" y="112"/>
                  </a:lnTo>
                  <a:lnTo>
                    <a:pt x="40" y="137"/>
                  </a:lnTo>
                  <a:lnTo>
                    <a:pt x="34" y="142"/>
                  </a:lnTo>
                  <a:lnTo>
                    <a:pt x="5" y="142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1" name="Rectangle 124"/>
            <p:cNvSpPr>
              <a:spLocks noChangeArrowheads="1"/>
            </p:cNvSpPr>
            <p:nvPr/>
          </p:nvSpPr>
          <p:spPr bwMode="auto">
            <a:xfrm>
              <a:off x="3824" y="1499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2" name="Rectangle 125"/>
            <p:cNvSpPr>
              <a:spLocks noChangeArrowheads="1"/>
            </p:cNvSpPr>
            <p:nvPr/>
          </p:nvSpPr>
          <p:spPr bwMode="auto">
            <a:xfrm>
              <a:off x="3832" y="1499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3" name="Rectangle 126"/>
            <p:cNvSpPr>
              <a:spLocks noChangeArrowheads="1"/>
            </p:cNvSpPr>
            <p:nvPr/>
          </p:nvSpPr>
          <p:spPr bwMode="auto">
            <a:xfrm>
              <a:off x="3824" y="1522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4" name="Line 127"/>
            <p:cNvSpPr>
              <a:spLocks noChangeShapeType="1"/>
            </p:cNvSpPr>
            <p:nvPr/>
          </p:nvSpPr>
          <p:spPr bwMode="auto">
            <a:xfrm>
              <a:off x="3824" y="152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5" name="Line 128"/>
            <p:cNvSpPr>
              <a:spLocks noChangeShapeType="1"/>
            </p:cNvSpPr>
            <p:nvPr/>
          </p:nvSpPr>
          <p:spPr bwMode="auto">
            <a:xfrm>
              <a:off x="3824" y="151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6" name="Line 129"/>
            <p:cNvSpPr>
              <a:spLocks noChangeShapeType="1"/>
            </p:cNvSpPr>
            <p:nvPr/>
          </p:nvSpPr>
          <p:spPr bwMode="auto">
            <a:xfrm>
              <a:off x="3824" y="151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7" name="Line 130"/>
            <p:cNvSpPr>
              <a:spLocks noChangeShapeType="1"/>
            </p:cNvSpPr>
            <p:nvPr/>
          </p:nvSpPr>
          <p:spPr bwMode="auto">
            <a:xfrm>
              <a:off x="3824" y="151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8" name="Line 131"/>
            <p:cNvSpPr>
              <a:spLocks noChangeShapeType="1"/>
            </p:cNvSpPr>
            <p:nvPr/>
          </p:nvSpPr>
          <p:spPr bwMode="auto">
            <a:xfrm>
              <a:off x="3824" y="151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9" name="Line 132"/>
            <p:cNvSpPr>
              <a:spLocks noChangeShapeType="1"/>
            </p:cNvSpPr>
            <p:nvPr/>
          </p:nvSpPr>
          <p:spPr bwMode="auto">
            <a:xfrm>
              <a:off x="3832" y="1502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0" name="Line 133"/>
            <p:cNvSpPr>
              <a:spLocks noChangeShapeType="1"/>
            </p:cNvSpPr>
            <p:nvPr/>
          </p:nvSpPr>
          <p:spPr bwMode="auto">
            <a:xfrm>
              <a:off x="3832" y="1509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1" name="Line 134"/>
            <p:cNvSpPr>
              <a:spLocks noChangeShapeType="1"/>
            </p:cNvSpPr>
            <p:nvPr/>
          </p:nvSpPr>
          <p:spPr bwMode="auto">
            <a:xfrm>
              <a:off x="3832" y="1506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2" name="Line 135"/>
            <p:cNvSpPr>
              <a:spLocks noChangeShapeType="1"/>
            </p:cNvSpPr>
            <p:nvPr/>
          </p:nvSpPr>
          <p:spPr bwMode="auto">
            <a:xfrm>
              <a:off x="3824" y="150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3" name="Line 136"/>
            <p:cNvSpPr>
              <a:spLocks noChangeShapeType="1"/>
            </p:cNvSpPr>
            <p:nvPr/>
          </p:nvSpPr>
          <p:spPr bwMode="auto">
            <a:xfrm>
              <a:off x="3824" y="150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4" name="Line 137"/>
            <p:cNvSpPr>
              <a:spLocks noChangeShapeType="1"/>
            </p:cNvSpPr>
            <p:nvPr/>
          </p:nvSpPr>
          <p:spPr bwMode="auto">
            <a:xfrm>
              <a:off x="3824" y="150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5" name="Line 138"/>
            <p:cNvSpPr>
              <a:spLocks noChangeShapeType="1"/>
            </p:cNvSpPr>
            <p:nvPr/>
          </p:nvSpPr>
          <p:spPr bwMode="auto">
            <a:xfrm>
              <a:off x="3824" y="153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6" name="Line 139"/>
            <p:cNvSpPr>
              <a:spLocks noChangeShapeType="1"/>
            </p:cNvSpPr>
            <p:nvPr/>
          </p:nvSpPr>
          <p:spPr bwMode="auto">
            <a:xfrm>
              <a:off x="3824" y="152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7" name="Line 140"/>
            <p:cNvSpPr>
              <a:spLocks noChangeShapeType="1"/>
            </p:cNvSpPr>
            <p:nvPr/>
          </p:nvSpPr>
          <p:spPr bwMode="auto">
            <a:xfrm>
              <a:off x="3824" y="152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8" name="Line 141"/>
            <p:cNvSpPr>
              <a:spLocks noChangeShapeType="1"/>
            </p:cNvSpPr>
            <p:nvPr/>
          </p:nvSpPr>
          <p:spPr bwMode="auto">
            <a:xfrm>
              <a:off x="3835" y="1522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9" name="Line 142"/>
            <p:cNvSpPr>
              <a:spLocks noChangeShapeType="1"/>
            </p:cNvSpPr>
            <p:nvPr/>
          </p:nvSpPr>
          <p:spPr bwMode="auto">
            <a:xfrm>
              <a:off x="3829" y="1522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0" name="Rectangle 143"/>
            <p:cNvSpPr>
              <a:spLocks noChangeArrowheads="1"/>
            </p:cNvSpPr>
            <p:nvPr/>
          </p:nvSpPr>
          <p:spPr bwMode="auto">
            <a:xfrm>
              <a:off x="3796" y="1635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1" name="Rectangle 144"/>
            <p:cNvSpPr>
              <a:spLocks noChangeArrowheads="1"/>
            </p:cNvSpPr>
            <p:nvPr/>
          </p:nvSpPr>
          <p:spPr bwMode="auto">
            <a:xfrm>
              <a:off x="3796" y="1635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2" name="Rectangle 145"/>
            <p:cNvSpPr>
              <a:spLocks noChangeArrowheads="1"/>
            </p:cNvSpPr>
            <p:nvPr/>
          </p:nvSpPr>
          <p:spPr bwMode="auto">
            <a:xfrm>
              <a:off x="3808" y="1644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3" name="Freeform 146"/>
            <p:cNvSpPr>
              <a:spLocks/>
            </p:cNvSpPr>
            <p:nvPr/>
          </p:nvSpPr>
          <p:spPr bwMode="auto">
            <a:xfrm>
              <a:off x="3811" y="1647"/>
              <a:ext cx="10" cy="3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4" y="0"/>
                </a:cxn>
                <a:cxn ang="0">
                  <a:pos x="40" y="5"/>
                </a:cxn>
                <a:cxn ang="0">
                  <a:pos x="40" y="30"/>
                </a:cxn>
                <a:cxn ang="0">
                  <a:pos x="34" y="39"/>
                </a:cxn>
                <a:cxn ang="0">
                  <a:pos x="34" y="101"/>
                </a:cxn>
                <a:cxn ang="0">
                  <a:pos x="40" y="112"/>
                </a:cxn>
                <a:cxn ang="0">
                  <a:pos x="40" y="136"/>
                </a:cxn>
                <a:cxn ang="0">
                  <a:pos x="34" y="142"/>
                </a:cxn>
                <a:cxn ang="0">
                  <a:pos x="5" y="142"/>
                </a:cxn>
                <a:cxn ang="0">
                  <a:pos x="0" y="136"/>
                </a:cxn>
                <a:cxn ang="0">
                  <a:pos x="0" y="112"/>
                </a:cxn>
                <a:cxn ang="0">
                  <a:pos x="5" y="101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40" h="142">
                  <a:moveTo>
                    <a:pt x="0" y="3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4" y="0"/>
                  </a:lnTo>
                  <a:lnTo>
                    <a:pt x="40" y="5"/>
                  </a:lnTo>
                  <a:lnTo>
                    <a:pt x="40" y="30"/>
                  </a:lnTo>
                  <a:lnTo>
                    <a:pt x="34" y="39"/>
                  </a:lnTo>
                  <a:lnTo>
                    <a:pt x="34" y="101"/>
                  </a:lnTo>
                  <a:lnTo>
                    <a:pt x="40" y="112"/>
                  </a:lnTo>
                  <a:lnTo>
                    <a:pt x="40" y="136"/>
                  </a:lnTo>
                  <a:lnTo>
                    <a:pt x="34" y="142"/>
                  </a:lnTo>
                  <a:lnTo>
                    <a:pt x="5" y="142"/>
                  </a:lnTo>
                  <a:lnTo>
                    <a:pt x="0" y="136"/>
                  </a:lnTo>
                  <a:lnTo>
                    <a:pt x="0" y="112"/>
                  </a:lnTo>
                  <a:lnTo>
                    <a:pt x="5" y="101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4" name="Rectangle 147"/>
            <p:cNvSpPr>
              <a:spLocks noChangeArrowheads="1"/>
            </p:cNvSpPr>
            <p:nvPr/>
          </p:nvSpPr>
          <p:spPr bwMode="auto">
            <a:xfrm>
              <a:off x="3824" y="1647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5" name="Rectangle 148"/>
            <p:cNvSpPr>
              <a:spLocks noChangeArrowheads="1"/>
            </p:cNvSpPr>
            <p:nvPr/>
          </p:nvSpPr>
          <p:spPr bwMode="auto">
            <a:xfrm>
              <a:off x="3832" y="1647"/>
              <a:ext cx="8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6" name="Rectangle 149"/>
            <p:cNvSpPr>
              <a:spLocks noChangeArrowheads="1"/>
            </p:cNvSpPr>
            <p:nvPr/>
          </p:nvSpPr>
          <p:spPr bwMode="auto">
            <a:xfrm>
              <a:off x="3824" y="1669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7" name="Line 150"/>
            <p:cNvSpPr>
              <a:spLocks noChangeShapeType="1"/>
            </p:cNvSpPr>
            <p:nvPr/>
          </p:nvSpPr>
          <p:spPr bwMode="auto">
            <a:xfrm>
              <a:off x="3824" y="166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8" name="Line 151"/>
            <p:cNvSpPr>
              <a:spLocks noChangeShapeType="1"/>
            </p:cNvSpPr>
            <p:nvPr/>
          </p:nvSpPr>
          <p:spPr bwMode="auto">
            <a:xfrm>
              <a:off x="3824" y="166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9" name="Line 152"/>
            <p:cNvSpPr>
              <a:spLocks noChangeShapeType="1"/>
            </p:cNvSpPr>
            <p:nvPr/>
          </p:nvSpPr>
          <p:spPr bwMode="auto">
            <a:xfrm>
              <a:off x="3824" y="166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0" name="Line 153"/>
            <p:cNvSpPr>
              <a:spLocks noChangeShapeType="1"/>
            </p:cNvSpPr>
            <p:nvPr/>
          </p:nvSpPr>
          <p:spPr bwMode="auto">
            <a:xfrm>
              <a:off x="3824" y="166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1" name="Line 154"/>
            <p:cNvSpPr>
              <a:spLocks noChangeShapeType="1"/>
            </p:cNvSpPr>
            <p:nvPr/>
          </p:nvSpPr>
          <p:spPr bwMode="auto">
            <a:xfrm>
              <a:off x="3824" y="166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2" name="Line 155"/>
            <p:cNvSpPr>
              <a:spLocks noChangeShapeType="1"/>
            </p:cNvSpPr>
            <p:nvPr/>
          </p:nvSpPr>
          <p:spPr bwMode="auto">
            <a:xfrm>
              <a:off x="3832" y="1650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3" name="Line 156"/>
            <p:cNvSpPr>
              <a:spLocks noChangeShapeType="1"/>
            </p:cNvSpPr>
            <p:nvPr/>
          </p:nvSpPr>
          <p:spPr bwMode="auto">
            <a:xfrm>
              <a:off x="3832" y="1656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4" name="Line 157"/>
            <p:cNvSpPr>
              <a:spLocks noChangeShapeType="1"/>
            </p:cNvSpPr>
            <p:nvPr/>
          </p:nvSpPr>
          <p:spPr bwMode="auto">
            <a:xfrm>
              <a:off x="3832" y="1653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5" name="Line 158"/>
            <p:cNvSpPr>
              <a:spLocks noChangeShapeType="1"/>
            </p:cNvSpPr>
            <p:nvPr/>
          </p:nvSpPr>
          <p:spPr bwMode="auto">
            <a:xfrm>
              <a:off x="3824" y="1650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6" name="Line 159"/>
            <p:cNvSpPr>
              <a:spLocks noChangeShapeType="1"/>
            </p:cNvSpPr>
            <p:nvPr/>
          </p:nvSpPr>
          <p:spPr bwMode="auto">
            <a:xfrm>
              <a:off x="3824" y="165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7" name="Line 160"/>
            <p:cNvSpPr>
              <a:spLocks noChangeShapeType="1"/>
            </p:cNvSpPr>
            <p:nvPr/>
          </p:nvSpPr>
          <p:spPr bwMode="auto">
            <a:xfrm>
              <a:off x="3824" y="1653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8" name="Line 161"/>
            <p:cNvSpPr>
              <a:spLocks noChangeShapeType="1"/>
            </p:cNvSpPr>
            <p:nvPr/>
          </p:nvSpPr>
          <p:spPr bwMode="auto">
            <a:xfrm>
              <a:off x="3824" y="167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9" name="Line 162"/>
            <p:cNvSpPr>
              <a:spLocks noChangeShapeType="1"/>
            </p:cNvSpPr>
            <p:nvPr/>
          </p:nvSpPr>
          <p:spPr bwMode="auto">
            <a:xfrm>
              <a:off x="3824" y="167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0" name="Line 163"/>
            <p:cNvSpPr>
              <a:spLocks noChangeShapeType="1"/>
            </p:cNvSpPr>
            <p:nvPr/>
          </p:nvSpPr>
          <p:spPr bwMode="auto">
            <a:xfrm>
              <a:off x="3824" y="167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1" name="Line 164"/>
            <p:cNvSpPr>
              <a:spLocks noChangeShapeType="1"/>
            </p:cNvSpPr>
            <p:nvPr/>
          </p:nvSpPr>
          <p:spPr bwMode="auto">
            <a:xfrm>
              <a:off x="3835" y="1669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2" name="Line 165"/>
            <p:cNvSpPr>
              <a:spLocks noChangeShapeType="1"/>
            </p:cNvSpPr>
            <p:nvPr/>
          </p:nvSpPr>
          <p:spPr bwMode="auto">
            <a:xfrm>
              <a:off x="3829" y="1669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3" name="Rectangle 166"/>
            <p:cNvSpPr>
              <a:spLocks noChangeArrowheads="1"/>
            </p:cNvSpPr>
            <p:nvPr/>
          </p:nvSpPr>
          <p:spPr bwMode="auto">
            <a:xfrm>
              <a:off x="3443" y="1635"/>
              <a:ext cx="58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4" name="Rectangle 167"/>
            <p:cNvSpPr>
              <a:spLocks noChangeArrowheads="1"/>
            </p:cNvSpPr>
            <p:nvPr/>
          </p:nvSpPr>
          <p:spPr bwMode="auto">
            <a:xfrm>
              <a:off x="3443" y="1635"/>
              <a:ext cx="58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5" name="Freeform 168"/>
            <p:cNvSpPr>
              <a:spLocks noEditPoints="1"/>
            </p:cNvSpPr>
            <p:nvPr/>
          </p:nvSpPr>
          <p:spPr bwMode="auto">
            <a:xfrm>
              <a:off x="3454" y="1644"/>
              <a:ext cx="36" cy="34"/>
            </a:xfrm>
            <a:custGeom>
              <a:avLst/>
              <a:gdLst/>
              <a:ahLst/>
              <a:cxnLst>
                <a:cxn ang="0">
                  <a:pos x="11" y="88"/>
                </a:cxn>
                <a:cxn ang="0">
                  <a:pos x="133" y="92"/>
                </a:cxn>
                <a:cxn ang="0">
                  <a:pos x="143" y="116"/>
                </a:cxn>
                <a:cxn ang="0">
                  <a:pos x="144" y="135"/>
                </a:cxn>
                <a:cxn ang="0">
                  <a:pos x="0" y="121"/>
                </a:cxn>
                <a:cxn ang="0">
                  <a:pos x="4" y="107"/>
                </a:cxn>
                <a:cxn ang="0">
                  <a:pos x="129" y="5"/>
                </a:cxn>
                <a:cxn ang="0">
                  <a:pos x="129" y="84"/>
                </a:cxn>
                <a:cxn ang="0">
                  <a:pos x="13" y="97"/>
                </a:cxn>
                <a:cxn ang="0">
                  <a:pos x="4" y="122"/>
                </a:cxn>
                <a:cxn ang="0">
                  <a:pos x="140" y="128"/>
                </a:cxn>
                <a:cxn ang="0">
                  <a:pos x="130" y="97"/>
                </a:cxn>
                <a:cxn ang="0">
                  <a:pos x="25" y="71"/>
                </a:cxn>
                <a:cxn ang="0">
                  <a:pos x="34" y="75"/>
                </a:cxn>
                <a:cxn ang="0">
                  <a:pos x="117" y="73"/>
                </a:cxn>
                <a:cxn ang="0">
                  <a:pos x="120" y="23"/>
                </a:cxn>
                <a:cxn ang="0">
                  <a:pos x="114" y="14"/>
                </a:cxn>
                <a:cxn ang="0">
                  <a:pos x="29" y="14"/>
                </a:cxn>
                <a:cxn ang="0">
                  <a:pos x="25" y="23"/>
                </a:cxn>
                <a:cxn ang="0">
                  <a:pos x="32" y="108"/>
                </a:cxn>
                <a:cxn ang="0">
                  <a:pos x="54" y="102"/>
                </a:cxn>
                <a:cxn ang="0">
                  <a:pos x="66" y="102"/>
                </a:cxn>
                <a:cxn ang="0">
                  <a:pos x="89" y="108"/>
                </a:cxn>
                <a:cxn ang="0">
                  <a:pos x="99" y="108"/>
                </a:cxn>
                <a:cxn ang="0">
                  <a:pos x="123" y="102"/>
                </a:cxn>
                <a:cxn ang="0">
                  <a:pos x="111" y="112"/>
                </a:cxn>
                <a:cxn ang="0">
                  <a:pos x="111" y="117"/>
                </a:cxn>
                <a:cxn ang="0">
                  <a:pos x="99" y="117"/>
                </a:cxn>
                <a:cxn ang="0">
                  <a:pos x="77" y="112"/>
                </a:cxn>
                <a:cxn ang="0">
                  <a:pos x="66" y="112"/>
                </a:cxn>
                <a:cxn ang="0">
                  <a:pos x="43" y="117"/>
                </a:cxn>
                <a:cxn ang="0">
                  <a:pos x="32" y="117"/>
                </a:cxn>
                <a:cxn ang="0">
                  <a:pos x="32" y="112"/>
                </a:cxn>
                <a:cxn ang="0">
                  <a:pos x="21" y="102"/>
                </a:cxn>
                <a:cxn ang="0">
                  <a:pos x="54" y="108"/>
                </a:cxn>
                <a:cxn ang="0">
                  <a:pos x="66" y="112"/>
                </a:cxn>
                <a:cxn ang="0">
                  <a:pos x="66" y="108"/>
                </a:cxn>
                <a:cxn ang="0">
                  <a:pos x="100" y="112"/>
                </a:cxn>
                <a:cxn ang="0">
                  <a:pos x="89" y="112"/>
                </a:cxn>
                <a:cxn ang="0">
                  <a:pos x="21" y="16"/>
                </a:cxn>
                <a:cxn ang="0">
                  <a:pos x="34" y="10"/>
                </a:cxn>
                <a:cxn ang="0">
                  <a:pos x="122" y="12"/>
                </a:cxn>
                <a:cxn ang="0">
                  <a:pos x="124" y="66"/>
                </a:cxn>
                <a:cxn ang="0">
                  <a:pos x="117" y="79"/>
                </a:cxn>
                <a:cxn ang="0">
                  <a:pos x="27" y="79"/>
                </a:cxn>
                <a:cxn ang="0">
                  <a:pos x="21" y="66"/>
                </a:cxn>
              </a:cxnLst>
              <a:rect l="0" t="0" r="r" b="b"/>
              <a:pathLst>
                <a:path w="144" h="135">
                  <a:moveTo>
                    <a:pt x="133" y="0"/>
                  </a:moveTo>
                  <a:lnTo>
                    <a:pt x="133" y="88"/>
                  </a:lnTo>
                  <a:lnTo>
                    <a:pt x="11" y="88"/>
                  </a:lnTo>
                  <a:lnTo>
                    <a:pt x="11" y="0"/>
                  </a:lnTo>
                  <a:lnTo>
                    <a:pt x="133" y="0"/>
                  </a:lnTo>
                  <a:close/>
                  <a:moveTo>
                    <a:pt x="133" y="92"/>
                  </a:moveTo>
                  <a:lnTo>
                    <a:pt x="140" y="107"/>
                  </a:lnTo>
                  <a:lnTo>
                    <a:pt x="142" y="111"/>
                  </a:lnTo>
                  <a:lnTo>
                    <a:pt x="143" y="116"/>
                  </a:lnTo>
                  <a:lnTo>
                    <a:pt x="144" y="121"/>
                  </a:lnTo>
                  <a:lnTo>
                    <a:pt x="144" y="125"/>
                  </a:lnTo>
                  <a:lnTo>
                    <a:pt x="144" y="135"/>
                  </a:lnTo>
                  <a:lnTo>
                    <a:pt x="0" y="13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1" y="116"/>
                  </a:lnTo>
                  <a:lnTo>
                    <a:pt x="2" y="111"/>
                  </a:lnTo>
                  <a:lnTo>
                    <a:pt x="4" y="107"/>
                  </a:lnTo>
                  <a:lnTo>
                    <a:pt x="11" y="92"/>
                  </a:lnTo>
                  <a:lnTo>
                    <a:pt x="133" y="92"/>
                  </a:lnTo>
                  <a:close/>
                  <a:moveTo>
                    <a:pt x="129" y="5"/>
                  </a:moveTo>
                  <a:lnTo>
                    <a:pt x="15" y="5"/>
                  </a:lnTo>
                  <a:lnTo>
                    <a:pt x="15" y="84"/>
                  </a:lnTo>
                  <a:lnTo>
                    <a:pt x="129" y="84"/>
                  </a:lnTo>
                  <a:lnTo>
                    <a:pt x="129" y="5"/>
                  </a:lnTo>
                  <a:close/>
                  <a:moveTo>
                    <a:pt x="130" y="97"/>
                  </a:moveTo>
                  <a:lnTo>
                    <a:pt x="13" y="97"/>
                  </a:lnTo>
                  <a:lnTo>
                    <a:pt x="8" y="110"/>
                  </a:lnTo>
                  <a:lnTo>
                    <a:pt x="5" y="117"/>
                  </a:lnTo>
                  <a:lnTo>
                    <a:pt x="4" y="122"/>
                  </a:lnTo>
                  <a:lnTo>
                    <a:pt x="4" y="131"/>
                  </a:lnTo>
                  <a:lnTo>
                    <a:pt x="140" y="131"/>
                  </a:lnTo>
                  <a:lnTo>
                    <a:pt x="140" y="128"/>
                  </a:lnTo>
                  <a:lnTo>
                    <a:pt x="139" y="119"/>
                  </a:lnTo>
                  <a:lnTo>
                    <a:pt x="136" y="110"/>
                  </a:lnTo>
                  <a:lnTo>
                    <a:pt x="130" y="97"/>
                  </a:lnTo>
                  <a:close/>
                  <a:moveTo>
                    <a:pt x="25" y="23"/>
                  </a:moveTo>
                  <a:lnTo>
                    <a:pt x="25" y="65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34" y="75"/>
                  </a:lnTo>
                  <a:lnTo>
                    <a:pt x="109" y="75"/>
                  </a:lnTo>
                  <a:lnTo>
                    <a:pt x="114" y="74"/>
                  </a:lnTo>
                  <a:lnTo>
                    <a:pt x="117" y="73"/>
                  </a:lnTo>
                  <a:lnTo>
                    <a:pt x="120" y="71"/>
                  </a:lnTo>
                  <a:lnTo>
                    <a:pt x="120" y="66"/>
                  </a:lnTo>
                  <a:lnTo>
                    <a:pt x="120" y="23"/>
                  </a:lnTo>
                  <a:lnTo>
                    <a:pt x="119" y="18"/>
                  </a:lnTo>
                  <a:lnTo>
                    <a:pt x="117" y="16"/>
                  </a:lnTo>
                  <a:lnTo>
                    <a:pt x="114" y="14"/>
                  </a:lnTo>
                  <a:lnTo>
                    <a:pt x="109" y="14"/>
                  </a:lnTo>
                  <a:lnTo>
                    <a:pt x="34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5" y="18"/>
                  </a:lnTo>
                  <a:lnTo>
                    <a:pt x="25" y="23"/>
                  </a:lnTo>
                  <a:close/>
                  <a:moveTo>
                    <a:pt x="21" y="102"/>
                  </a:moveTo>
                  <a:lnTo>
                    <a:pt x="32" y="102"/>
                  </a:lnTo>
                  <a:lnTo>
                    <a:pt x="32" y="108"/>
                  </a:lnTo>
                  <a:lnTo>
                    <a:pt x="43" y="108"/>
                  </a:lnTo>
                  <a:lnTo>
                    <a:pt x="43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66" y="102"/>
                  </a:lnTo>
                  <a:lnTo>
                    <a:pt x="77" y="102"/>
                  </a:lnTo>
                  <a:lnTo>
                    <a:pt x="77" y="108"/>
                  </a:lnTo>
                  <a:lnTo>
                    <a:pt x="89" y="108"/>
                  </a:lnTo>
                  <a:lnTo>
                    <a:pt x="89" y="102"/>
                  </a:lnTo>
                  <a:lnTo>
                    <a:pt x="99" y="102"/>
                  </a:lnTo>
                  <a:lnTo>
                    <a:pt x="99" y="108"/>
                  </a:lnTo>
                  <a:lnTo>
                    <a:pt x="111" y="108"/>
                  </a:lnTo>
                  <a:lnTo>
                    <a:pt x="111" y="102"/>
                  </a:lnTo>
                  <a:lnTo>
                    <a:pt x="123" y="102"/>
                  </a:lnTo>
                  <a:lnTo>
                    <a:pt x="123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23" y="112"/>
                  </a:lnTo>
                  <a:lnTo>
                    <a:pt x="123" y="117"/>
                  </a:lnTo>
                  <a:lnTo>
                    <a:pt x="111" y="117"/>
                  </a:lnTo>
                  <a:lnTo>
                    <a:pt x="111" y="112"/>
                  </a:lnTo>
                  <a:lnTo>
                    <a:pt x="99" y="112"/>
                  </a:lnTo>
                  <a:lnTo>
                    <a:pt x="99" y="117"/>
                  </a:lnTo>
                  <a:lnTo>
                    <a:pt x="89" y="117"/>
                  </a:lnTo>
                  <a:lnTo>
                    <a:pt x="89" y="112"/>
                  </a:lnTo>
                  <a:lnTo>
                    <a:pt x="77" y="112"/>
                  </a:lnTo>
                  <a:lnTo>
                    <a:pt x="77" y="117"/>
                  </a:lnTo>
                  <a:lnTo>
                    <a:pt x="66" y="117"/>
                  </a:lnTo>
                  <a:lnTo>
                    <a:pt x="66" y="112"/>
                  </a:lnTo>
                  <a:lnTo>
                    <a:pt x="54" y="112"/>
                  </a:lnTo>
                  <a:lnTo>
                    <a:pt x="54" y="117"/>
                  </a:lnTo>
                  <a:lnTo>
                    <a:pt x="43" y="117"/>
                  </a:lnTo>
                  <a:lnTo>
                    <a:pt x="43" y="112"/>
                  </a:lnTo>
                  <a:lnTo>
                    <a:pt x="32" y="112"/>
                  </a:lnTo>
                  <a:lnTo>
                    <a:pt x="32" y="117"/>
                  </a:lnTo>
                  <a:lnTo>
                    <a:pt x="21" y="117"/>
                  </a:lnTo>
                  <a:lnTo>
                    <a:pt x="21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1" y="108"/>
                  </a:lnTo>
                  <a:lnTo>
                    <a:pt x="21" y="102"/>
                  </a:lnTo>
                  <a:close/>
                  <a:moveTo>
                    <a:pt x="43" y="112"/>
                  </a:moveTo>
                  <a:lnTo>
                    <a:pt x="54" y="112"/>
                  </a:lnTo>
                  <a:lnTo>
                    <a:pt x="54" y="108"/>
                  </a:lnTo>
                  <a:lnTo>
                    <a:pt x="43" y="108"/>
                  </a:lnTo>
                  <a:lnTo>
                    <a:pt x="43" y="112"/>
                  </a:lnTo>
                  <a:close/>
                  <a:moveTo>
                    <a:pt x="66" y="112"/>
                  </a:moveTo>
                  <a:lnTo>
                    <a:pt x="77" y="112"/>
                  </a:lnTo>
                  <a:lnTo>
                    <a:pt x="77" y="108"/>
                  </a:lnTo>
                  <a:lnTo>
                    <a:pt x="66" y="108"/>
                  </a:lnTo>
                  <a:lnTo>
                    <a:pt x="66" y="112"/>
                  </a:lnTo>
                  <a:close/>
                  <a:moveTo>
                    <a:pt x="89" y="112"/>
                  </a:moveTo>
                  <a:lnTo>
                    <a:pt x="100" y="112"/>
                  </a:lnTo>
                  <a:lnTo>
                    <a:pt x="100" y="108"/>
                  </a:lnTo>
                  <a:lnTo>
                    <a:pt x="89" y="108"/>
                  </a:lnTo>
                  <a:lnTo>
                    <a:pt x="89" y="112"/>
                  </a:lnTo>
                  <a:close/>
                  <a:moveTo>
                    <a:pt x="21" y="66"/>
                  </a:moveTo>
                  <a:lnTo>
                    <a:pt x="21" y="23"/>
                  </a:lnTo>
                  <a:lnTo>
                    <a:pt x="21" y="16"/>
                  </a:lnTo>
                  <a:lnTo>
                    <a:pt x="23" y="12"/>
                  </a:lnTo>
                  <a:lnTo>
                    <a:pt x="27" y="10"/>
                  </a:lnTo>
                  <a:lnTo>
                    <a:pt x="34" y="10"/>
                  </a:lnTo>
                  <a:lnTo>
                    <a:pt x="110" y="10"/>
                  </a:lnTo>
                  <a:lnTo>
                    <a:pt x="117" y="10"/>
                  </a:lnTo>
                  <a:lnTo>
                    <a:pt x="122" y="12"/>
                  </a:lnTo>
                  <a:lnTo>
                    <a:pt x="124" y="16"/>
                  </a:lnTo>
                  <a:lnTo>
                    <a:pt x="124" y="23"/>
                  </a:lnTo>
                  <a:lnTo>
                    <a:pt x="124" y="66"/>
                  </a:lnTo>
                  <a:lnTo>
                    <a:pt x="124" y="73"/>
                  </a:lnTo>
                  <a:lnTo>
                    <a:pt x="122" y="77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34" y="79"/>
                  </a:lnTo>
                  <a:lnTo>
                    <a:pt x="27" y="79"/>
                  </a:lnTo>
                  <a:lnTo>
                    <a:pt x="23" y="77"/>
                  </a:lnTo>
                  <a:lnTo>
                    <a:pt x="21" y="73"/>
                  </a:lnTo>
                  <a:lnTo>
                    <a:pt x="21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6" name="Freeform 169"/>
            <p:cNvSpPr>
              <a:spLocks/>
            </p:cNvSpPr>
            <p:nvPr/>
          </p:nvSpPr>
          <p:spPr bwMode="auto">
            <a:xfrm>
              <a:off x="3767" y="1517"/>
              <a:ext cx="29" cy="3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58" y="0"/>
                </a:cxn>
                <a:cxn ang="0">
                  <a:pos x="58" y="119"/>
                </a:cxn>
                <a:cxn ang="0">
                  <a:pos x="0" y="119"/>
                </a:cxn>
              </a:cxnLst>
              <a:rect l="0" t="0" r="r" b="b"/>
              <a:pathLst>
                <a:path w="117" h="119">
                  <a:moveTo>
                    <a:pt x="117" y="0"/>
                  </a:moveTo>
                  <a:lnTo>
                    <a:pt x="58" y="0"/>
                  </a:lnTo>
                  <a:lnTo>
                    <a:pt x="58" y="119"/>
                  </a:lnTo>
                  <a:lnTo>
                    <a:pt x="0" y="119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7" name="Freeform 170"/>
            <p:cNvSpPr>
              <a:spLocks/>
            </p:cNvSpPr>
            <p:nvPr/>
          </p:nvSpPr>
          <p:spPr bwMode="auto">
            <a:xfrm>
              <a:off x="3767" y="1635"/>
              <a:ext cx="29" cy="30"/>
            </a:xfrm>
            <a:custGeom>
              <a:avLst/>
              <a:gdLst/>
              <a:ahLst/>
              <a:cxnLst>
                <a:cxn ang="0">
                  <a:pos x="117" y="118"/>
                </a:cxn>
                <a:cxn ang="0">
                  <a:pos x="58" y="118"/>
                </a:cxn>
                <a:cxn ang="0">
                  <a:pos x="58" y="0"/>
                </a:cxn>
                <a:cxn ang="0">
                  <a:pos x="0" y="0"/>
                </a:cxn>
              </a:cxnLst>
              <a:rect l="0" t="0" r="r" b="b"/>
              <a:pathLst>
                <a:path w="117" h="118">
                  <a:moveTo>
                    <a:pt x="117" y="118"/>
                  </a:moveTo>
                  <a:lnTo>
                    <a:pt x="58" y="118"/>
                  </a:lnTo>
                  <a:lnTo>
                    <a:pt x="5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8" name="Freeform 171"/>
            <p:cNvSpPr>
              <a:spLocks/>
            </p:cNvSpPr>
            <p:nvPr/>
          </p:nvSpPr>
          <p:spPr bwMode="auto">
            <a:xfrm>
              <a:off x="3501" y="1517"/>
              <a:ext cx="30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0"/>
                </a:cxn>
                <a:cxn ang="0">
                  <a:pos x="59" y="119"/>
                </a:cxn>
                <a:cxn ang="0">
                  <a:pos x="117" y="119"/>
                </a:cxn>
              </a:cxnLst>
              <a:rect l="0" t="0" r="r" b="b"/>
              <a:pathLst>
                <a:path w="117" h="119">
                  <a:moveTo>
                    <a:pt x="0" y="0"/>
                  </a:moveTo>
                  <a:lnTo>
                    <a:pt x="59" y="0"/>
                  </a:lnTo>
                  <a:lnTo>
                    <a:pt x="59" y="119"/>
                  </a:lnTo>
                  <a:lnTo>
                    <a:pt x="117" y="119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9" name="Freeform 172"/>
            <p:cNvSpPr>
              <a:spLocks/>
            </p:cNvSpPr>
            <p:nvPr/>
          </p:nvSpPr>
          <p:spPr bwMode="auto">
            <a:xfrm>
              <a:off x="3501" y="1635"/>
              <a:ext cx="30" cy="30"/>
            </a:xfrm>
            <a:custGeom>
              <a:avLst/>
              <a:gdLst/>
              <a:ahLst/>
              <a:cxnLst>
                <a:cxn ang="0">
                  <a:pos x="0" y="118"/>
                </a:cxn>
                <a:cxn ang="0">
                  <a:pos x="59" y="118"/>
                </a:cxn>
                <a:cxn ang="0">
                  <a:pos x="59" y="0"/>
                </a:cxn>
                <a:cxn ang="0">
                  <a:pos x="117" y="0"/>
                </a:cxn>
              </a:cxnLst>
              <a:rect l="0" t="0" r="r" b="b"/>
              <a:pathLst>
                <a:path w="117" h="118">
                  <a:moveTo>
                    <a:pt x="0" y="118"/>
                  </a:moveTo>
                  <a:lnTo>
                    <a:pt x="59" y="118"/>
                  </a:lnTo>
                  <a:lnTo>
                    <a:pt x="59" y="0"/>
                  </a:lnTo>
                  <a:lnTo>
                    <a:pt x="117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0" name="Rectangle 173"/>
            <p:cNvSpPr>
              <a:spLocks noChangeArrowheads="1"/>
            </p:cNvSpPr>
            <p:nvPr/>
          </p:nvSpPr>
          <p:spPr bwMode="auto">
            <a:xfrm>
              <a:off x="3501" y="1385"/>
              <a:ext cx="295" cy="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1" name="Rectangle 174"/>
            <p:cNvSpPr>
              <a:spLocks noChangeArrowheads="1"/>
            </p:cNvSpPr>
            <p:nvPr/>
          </p:nvSpPr>
          <p:spPr bwMode="auto">
            <a:xfrm>
              <a:off x="3501" y="1385"/>
              <a:ext cx="295" cy="88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2" name="Freeform 175"/>
            <p:cNvSpPr>
              <a:spLocks/>
            </p:cNvSpPr>
            <p:nvPr/>
          </p:nvSpPr>
          <p:spPr bwMode="auto">
            <a:xfrm>
              <a:off x="3590" y="1399"/>
              <a:ext cx="191" cy="59"/>
            </a:xfrm>
            <a:custGeom>
              <a:avLst/>
              <a:gdLst/>
              <a:ahLst/>
              <a:cxnLst>
                <a:cxn ang="0">
                  <a:pos x="58" y="236"/>
                </a:cxn>
                <a:cxn ang="0">
                  <a:pos x="707" y="236"/>
                </a:cxn>
                <a:cxn ang="0">
                  <a:pos x="717" y="235"/>
                </a:cxn>
                <a:cxn ang="0">
                  <a:pos x="727" y="233"/>
                </a:cxn>
                <a:cxn ang="0">
                  <a:pos x="735" y="228"/>
                </a:cxn>
                <a:cxn ang="0">
                  <a:pos x="744" y="222"/>
                </a:cxn>
                <a:cxn ang="0">
                  <a:pos x="752" y="215"/>
                </a:cxn>
                <a:cxn ang="0">
                  <a:pos x="758" y="206"/>
                </a:cxn>
                <a:cxn ang="0">
                  <a:pos x="762" y="197"/>
                </a:cxn>
                <a:cxn ang="0">
                  <a:pos x="765" y="187"/>
                </a:cxn>
                <a:cxn ang="0">
                  <a:pos x="765" y="177"/>
                </a:cxn>
                <a:cxn ang="0">
                  <a:pos x="765" y="59"/>
                </a:cxn>
                <a:cxn ang="0">
                  <a:pos x="765" y="49"/>
                </a:cxn>
                <a:cxn ang="0">
                  <a:pos x="762" y="39"/>
                </a:cxn>
                <a:cxn ang="0">
                  <a:pos x="758" y="30"/>
                </a:cxn>
                <a:cxn ang="0">
                  <a:pos x="752" y="22"/>
                </a:cxn>
                <a:cxn ang="0">
                  <a:pos x="744" y="13"/>
                </a:cxn>
                <a:cxn ang="0">
                  <a:pos x="735" y="8"/>
                </a:cxn>
                <a:cxn ang="0">
                  <a:pos x="727" y="4"/>
                </a:cxn>
                <a:cxn ang="0">
                  <a:pos x="717" y="1"/>
                </a:cxn>
                <a:cxn ang="0">
                  <a:pos x="707" y="0"/>
                </a:cxn>
                <a:cxn ang="0">
                  <a:pos x="58" y="0"/>
                </a:cxn>
                <a:cxn ang="0">
                  <a:pos x="48" y="1"/>
                </a:cxn>
                <a:cxn ang="0">
                  <a:pos x="39" y="4"/>
                </a:cxn>
                <a:cxn ang="0">
                  <a:pos x="28" y="8"/>
                </a:cxn>
                <a:cxn ang="0">
                  <a:pos x="20" y="13"/>
                </a:cxn>
                <a:cxn ang="0">
                  <a:pos x="13" y="22"/>
                </a:cxn>
                <a:cxn ang="0">
                  <a:pos x="7" y="30"/>
                </a:cxn>
                <a:cxn ang="0">
                  <a:pos x="3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177"/>
                </a:cxn>
                <a:cxn ang="0">
                  <a:pos x="1" y="187"/>
                </a:cxn>
                <a:cxn ang="0">
                  <a:pos x="3" y="197"/>
                </a:cxn>
                <a:cxn ang="0">
                  <a:pos x="7" y="206"/>
                </a:cxn>
                <a:cxn ang="0">
                  <a:pos x="13" y="215"/>
                </a:cxn>
                <a:cxn ang="0">
                  <a:pos x="20" y="222"/>
                </a:cxn>
                <a:cxn ang="0">
                  <a:pos x="28" y="228"/>
                </a:cxn>
                <a:cxn ang="0">
                  <a:pos x="39" y="233"/>
                </a:cxn>
                <a:cxn ang="0">
                  <a:pos x="48" y="235"/>
                </a:cxn>
                <a:cxn ang="0">
                  <a:pos x="58" y="236"/>
                </a:cxn>
              </a:cxnLst>
              <a:rect l="0" t="0" r="r" b="b"/>
              <a:pathLst>
                <a:path w="765" h="236">
                  <a:moveTo>
                    <a:pt x="58" y="236"/>
                  </a:moveTo>
                  <a:lnTo>
                    <a:pt x="707" y="236"/>
                  </a:lnTo>
                  <a:lnTo>
                    <a:pt x="717" y="235"/>
                  </a:lnTo>
                  <a:lnTo>
                    <a:pt x="727" y="233"/>
                  </a:lnTo>
                  <a:lnTo>
                    <a:pt x="735" y="228"/>
                  </a:lnTo>
                  <a:lnTo>
                    <a:pt x="744" y="222"/>
                  </a:lnTo>
                  <a:lnTo>
                    <a:pt x="752" y="215"/>
                  </a:lnTo>
                  <a:lnTo>
                    <a:pt x="758" y="206"/>
                  </a:lnTo>
                  <a:lnTo>
                    <a:pt x="762" y="197"/>
                  </a:lnTo>
                  <a:lnTo>
                    <a:pt x="765" y="187"/>
                  </a:lnTo>
                  <a:lnTo>
                    <a:pt x="765" y="177"/>
                  </a:lnTo>
                  <a:lnTo>
                    <a:pt x="765" y="59"/>
                  </a:lnTo>
                  <a:lnTo>
                    <a:pt x="765" y="49"/>
                  </a:lnTo>
                  <a:lnTo>
                    <a:pt x="762" y="39"/>
                  </a:lnTo>
                  <a:lnTo>
                    <a:pt x="758" y="30"/>
                  </a:lnTo>
                  <a:lnTo>
                    <a:pt x="752" y="22"/>
                  </a:lnTo>
                  <a:lnTo>
                    <a:pt x="744" y="13"/>
                  </a:lnTo>
                  <a:lnTo>
                    <a:pt x="735" y="8"/>
                  </a:lnTo>
                  <a:lnTo>
                    <a:pt x="727" y="4"/>
                  </a:lnTo>
                  <a:lnTo>
                    <a:pt x="717" y="1"/>
                  </a:lnTo>
                  <a:lnTo>
                    <a:pt x="70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0" y="13"/>
                  </a:lnTo>
                  <a:lnTo>
                    <a:pt x="13" y="22"/>
                  </a:lnTo>
                  <a:lnTo>
                    <a:pt x="7" y="30"/>
                  </a:lnTo>
                  <a:lnTo>
                    <a:pt x="3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177"/>
                  </a:lnTo>
                  <a:lnTo>
                    <a:pt x="1" y="187"/>
                  </a:lnTo>
                  <a:lnTo>
                    <a:pt x="3" y="197"/>
                  </a:lnTo>
                  <a:lnTo>
                    <a:pt x="7" y="206"/>
                  </a:lnTo>
                  <a:lnTo>
                    <a:pt x="13" y="215"/>
                  </a:lnTo>
                  <a:lnTo>
                    <a:pt x="20" y="222"/>
                  </a:lnTo>
                  <a:lnTo>
                    <a:pt x="28" y="228"/>
                  </a:lnTo>
                  <a:lnTo>
                    <a:pt x="39" y="233"/>
                  </a:lnTo>
                  <a:lnTo>
                    <a:pt x="48" y="235"/>
                  </a:lnTo>
                  <a:lnTo>
                    <a:pt x="58" y="236"/>
                  </a:lnTo>
                  <a:close/>
                </a:path>
              </a:pathLst>
            </a:custGeom>
            <a:solidFill>
              <a:srgbClr val="D5D4D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3" name="Freeform 176"/>
            <p:cNvSpPr>
              <a:spLocks/>
            </p:cNvSpPr>
            <p:nvPr/>
          </p:nvSpPr>
          <p:spPr bwMode="auto">
            <a:xfrm>
              <a:off x="3590" y="1399"/>
              <a:ext cx="191" cy="59"/>
            </a:xfrm>
            <a:custGeom>
              <a:avLst/>
              <a:gdLst/>
              <a:ahLst/>
              <a:cxnLst>
                <a:cxn ang="0">
                  <a:pos x="58" y="236"/>
                </a:cxn>
                <a:cxn ang="0">
                  <a:pos x="707" y="236"/>
                </a:cxn>
                <a:cxn ang="0">
                  <a:pos x="717" y="235"/>
                </a:cxn>
                <a:cxn ang="0">
                  <a:pos x="727" y="233"/>
                </a:cxn>
                <a:cxn ang="0">
                  <a:pos x="735" y="228"/>
                </a:cxn>
                <a:cxn ang="0">
                  <a:pos x="744" y="222"/>
                </a:cxn>
                <a:cxn ang="0">
                  <a:pos x="752" y="215"/>
                </a:cxn>
                <a:cxn ang="0">
                  <a:pos x="758" y="206"/>
                </a:cxn>
                <a:cxn ang="0">
                  <a:pos x="762" y="197"/>
                </a:cxn>
                <a:cxn ang="0">
                  <a:pos x="765" y="187"/>
                </a:cxn>
                <a:cxn ang="0">
                  <a:pos x="765" y="177"/>
                </a:cxn>
                <a:cxn ang="0">
                  <a:pos x="765" y="59"/>
                </a:cxn>
                <a:cxn ang="0">
                  <a:pos x="765" y="49"/>
                </a:cxn>
                <a:cxn ang="0">
                  <a:pos x="762" y="39"/>
                </a:cxn>
                <a:cxn ang="0">
                  <a:pos x="758" y="30"/>
                </a:cxn>
                <a:cxn ang="0">
                  <a:pos x="752" y="22"/>
                </a:cxn>
                <a:cxn ang="0">
                  <a:pos x="744" y="13"/>
                </a:cxn>
                <a:cxn ang="0">
                  <a:pos x="735" y="8"/>
                </a:cxn>
                <a:cxn ang="0">
                  <a:pos x="727" y="4"/>
                </a:cxn>
                <a:cxn ang="0">
                  <a:pos x="717" y="1"/>
                </a:cxn>
                <a:cxn ang="0">
                  <a:pos x="707" y="0"/>
                </a:cxn>
                <a:cxn ang="0">
                  <a:pos x="58" y="0"/>
                </a:cxn>
                <a:cxn ang="0">
                  <a:pos x="48" y="1"/>
                </a:cxn>
                <a:cxn ang="0">
                  <a:pos x="39" y="4"/>
                </a:cxn>
                <a:cxn ang="0">
                  <a:pos x="28" y="8"/>
                </a:cxn>
                <a:cxn ang="0">
                  <a:pos x="20" y="13"/>
                </a:cxn>
                <a:cxn ang="0">
                  <a:pos x="13" y="22"/>
                </a:cxn>
                <a:cxn ang="0">
                  <a:pos x="7" y="30"/>
                </a:cxn>
                <a:cxn ang="0">
                  <a:pos x="3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177"/>
                </a:cxn>
                <a:cxn ang="0">
                  <a:pos x="1" y="187"/>
                </a:cxn>
                <a:cxn ang="0">
                  <a:pos x="3" y="197"/>
                </a:cxn>
                <a:cxn ang="0">
                  <a:pos x="7" y="206"/>
                </a:cxn>
                <a:cxn ang="0">
                  <a:pos x="13" y="215"/>
                </a:cxn>
                <a:cxn ang="0">
                  <a:pos x="20" y="222"/>
                </a:cxn>
                <a:cxn ang="0">
                  <a:pos x="28" y="228"/>
                </a:cxn>
                <a:cxn ang="0">
                  <a:pos x="39" y="233"/>
                </a:cxn>
                <a:cxn ang="0">
                  <a:pos x="48" y="235"/>
                </a:cxn>
                <a:cxn ang="0">
                  <a:pos x="58" y="236"/>
                </a:cxn>
              </a:cxnLst>
              <a:rect l="0" t="0" r="r" b="b"/>
              <a:pathLst>
                <a:path w="765" h="236">
                  <a:moveTo>
                    <a:pt x="58" y="236"/>
                  </a:moveTo>
                  <a:lnTo>
                    <a:pt x="707" y="236"/>
                  </a:lnTo>
                  <a:lnTo>
                    <a:pt x="717" y="235"/>
                  </a:lnTo>
                  <a:lnTo>
                    <a:pt x="727" y="233"/>
                  </a:lnTo>
                  <a:lnTo>
                    <a:pt x="735" y="228"/>
                  </a:lnTo>
                  <a:lnTo>
                    <a:pt x="744" y="222"/>
                  </a:lnTo>
                  <a:lnTo>
                    <a:pt x="752" y="215"/>
                  </a:lnTo>
                  <a:lnTo>
                    <a:pt x="758" y="206"/>
                  </a:lnTo>
                  <a:lnTo>
                    <a:pt x="762" y="197"/>
                  </a:lnTo>
                  <a:lnTo>
                    <a:pt x="765" y="187"/>
                  </a:lnTo>
                  <a:lnTo>
                    <a:pt x="765" y="177"/>
                  </a:lnTo>
                  <a:lnTo>
                    <a:pt x="765" y="59"/>
                  </a:lnTo>
                  <a:lnTo>
                    <a:pt x="765" y="49"/>
                  </a:lnTo>
                  <a:lnTo>
                    <a:pt x="762" y="39"/>
                  </a:lnTo>
                  <a:lnTo>
                    <a:pt x="758" y="30"/>
                  </a:lnTo>
                  <a:lnTo>
                    <a:pt x="752" y="22"/>
                  </a:lnTo>
                  <a:lnTo>
                    <a:pt x="744" y="13"/>
                  </a:lnTo>
                  <a:lnTo>
                    <a:pt x="735" y="8"/>
                  </a:lnTo>
                  <a:lnTo>
                    <a:pt x="727" y="4"/>
                  </a:lnTo>
                  <a:lnTo>
                    <a:pt x="717" y="1"/>
                  </a:lnTo>
                  <a:lnTo>
                    <a:pt x="70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0" y="13"/>
                  </a:lnTo>
                  <a:lnTo>
                    <a:pt x="13" y="22"/>
                  </a:lnTo>
                  <a:lnTo>
                    <a:pt x="7" y="30"/>
                  </a:lnTo>
                  <a:lnTo>
                    <a:pt x="3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177"/>
                  </a:lnTo>
                  <a:lnTo>
                    <a:pt x="1" y="187"/>
                  </a:lnTo>
                  <a:lnTo>
                    <a:pt x="3" y="197"/>
                  </a:lnTo>
                  <a:lnTo>
                    <a:pt x="7" y="206"/>
                  </a:lnTo>
                  <a:lnTo>
                    <a:pt x="13" y="215"/>
                  </a:lnTo>
                  <a:lnTo>
                    <a:pt x="20" y="222"/>
                  </a:lnTo>
                  <a:lnTo>
                    <a:pt x="28" y="228"/>
                  </a:lnTo>
                  <a:lnTo>
                    <a:pt x="39" y="233"/>
                  </a:lnTo>
                  <a:lnTo>
                    <a:pt x="48" y="235"/>
                  </a:lnTo>
                  <a:lnTo>
                    <a:pt x="58" y="236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4" name="Freeform 177"/>
            <p:cNvSpPr>
              <a:spLocks/>
            </p:cNvSpPr>
            <p:nvPr/>
          </p:nvSpPr>
          <p:spPr bwMode="auto">
            <a:xfrm>
              <a:off x="3613" y="1412"/>
              <a:ext cx="21" cy="26"/>
            </a:xfrm>
            <a:custGeom>
              <a:avLst/>
              <a:gdLst/>
              <a:ahLst/>
              <a:cxnLst>
                <a:cxn ang="0">
                  <a:pos x="23" y="21"/>
                </a:cxn>
                <a:cxn ang="0">
                  <a:pos x="62" y="21"/>
                </a:cxn>
                <a:cxn ang="0">
                  <a:pos x="62" y="102"/>
                </a:cxn>
                <a:cxn ang="0">
                  <a:pos x="85" y="102"/>
                </a:cxn>
                <a:cxn ang="0">
                  <a:pos x="85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23" y="102"/>
                </a:cxn>
                <a:cxn ang="0">
                  <a:pos x="23" y="21"/>
                </a:cxn>
              </a:cxnLst>
              <a:rect l="0" t="0" r="r" b="b"/>
              <a:pathLst>
                <a:path w="85" h="102">
                  <a:moveTo>
                    <a:pt x="23" y="21"/>
                  </a:moveTo>
                  <a:lnTo>
                    <a:pt x="62" y="21"/>
                  </a:lnTo>
                  <a:lnTo>
                    <a:pt x="62" y="102"/>
                  </a:lnTo>
                  <a:lnTo>
                    <a:pt x="85" y="102"/>
                  </a:lnTo>
                  <a:lnTo>
                    <a:pt x="85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23" y="102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5" name="Freeform 178"/>
            <p:cNvSpPr>
              <a:spLocks noEditPoints="1"/>
            </p:cNvSpPr>
            <p:nvPr/>
          </p:nvSpPr>
          <p:spPr bwMode="auto">
            <a:xfrm>
              <a:off x="3640" y="1412"/>
              <a:ext cx="21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68"/>
                </a:cxn>
                <a:cxn ang="0">
                  <a:pos x="47" y="68"/>
                </a:cxn>
                <a:cxn ang="0">
                  <a:pos x="52" y="68"/>
                </a:cxn>
                <a:cxn ang="0">
                  <a:pos x="58" y="67"/>
                </a:cxn>
                <a:cxn ang="0">
                  <a:pos x="65" y="66"/>
                </a:cxn>
                <a:cxn ang="0">
                  <a:pos x="71" y="62"/>
                </a:cxn>
                <a:cxn ang="0">
                  <a:pos x="74" y="60"/>
                </a:cxn>
                <a:cxn ang="0">
                  <a:pos x="77" y="58"/>
                </a:cxn>
                <a:cxn ang="0">
                  <a:pos x="79" y="55"/>
                </a:cxn>
                <a:cxn ang="0">
                  <a:pos x="81" y="52"/>
                </a:cxn>
                <a:cxn ang="0">
                  <a:pos x="83" y="48"/>
                </a:cxn>
                <a:cxn ang="0">
                  <a:pos x="84" y="44"/>
                </a:cxn>
                <a:cxn ang="0">
                  <a:pos x="85" y="39"/>
                </a:cxn>
                <a:cxn ang="0">
                  <a:pos x="86" y="34"/>
                </a:cxn>
                <a:cxn ang="0">
                  <a:pos x="85" y="25"/>
                </a:cxn>
                <a:cxn ang="0">
                  <a:pos x="83" y="18"/>
                </a:cxn>
                <a:cxn ang="0">
                  <a:pos x="79" y="12"/>
                </a:cxn>
                <a:cxn ang="0">
                  <a:pos x="74" y="7"/>
                </a:cxn>
                <a:cxn ang="0">
                  <a:pos x="69" y="4"/>
                </a:cxn>
                <a:cxn ang="0">
                  <a:pos x="62" y="2"/>
                </a:cxn>
                <a:cxn ang="0">
                  <a:pos x="55" y="1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24" y="21"/>
                </a:cxn>
                <a:cxn ang="0">
                  <a:pos x="43" y="21"/>
                </a:cxn>
                <a:cxn ang="0">
                  <a:pos x="48" y="21"/>
                </a:cxn>
                <a:cxn ang="0">
                  <a:pos x="54" y="22"/>
                </a:cxn>
                <a:cxn ang="0">
                  <a:pos x="56" y="24"/>
                </a:cxn>
                <a:cxn ang="0">
                  <a:pos x="58" y="26"/>
                </a:cxn>
                <a:cxn ang="0">
                  <a:pos x="60" y="29"/>
                </a:cxn>
                <a:cxn ang="0">
                  <a:pos x="60" y="34"/>
                </a:cxn>
                <a:cxn ang="0">
                  <a:pos x="60" y="37"/>
                </a:cxn>
                <a:cxn ang="0">
                  <a:pos x="59" y="40"/>
                </a:cxn>
                <a:cxn ang="0">
                  <a:pos x="58" y="42"/>
                </a:cxn>
                <a:cxn ang="0">
                  <a:pos x="56" y="44"/>
                </a:cxn>
                <a:cxn ang="0">
                  <a:pos x="54" y="46"/>
                </a:cxn>
                <a:cxn ang="0">
                  <a:pos x="51" y="47"/>
                </a:cxn>
                <a:cxn ang="0">
                  <a:pos x="47" y="47"/>
                </a:cxn>
                <a:cxn ang="0">
                  <a:pos x="43" y="47"/>
                </a:cxn>
                <a:cxn ang="0">
                  <a:pos x="24" y="47"/>
                </a:cxn>
                <a:cxn ang="0">
                  <a:pos x="24" y="21"/>
                </a:cxn>
              </a:cxnLst>
              <a:rect l="0" t="0" r="r" b="b"/>
              <a:pathLst>
                <a:path w="86" h="102">
                  <a:moveTo>
                    <a:pt x="0" y="0"/>
                  </a:moveTo>
                  <a:lnTo>
                    <a:pt x="0" y="102"/>
                  </a:lnTo>
                  <a:lnTo>
                    <a:pt x="24" y="102"/>
                  </a:lnTo>
                  <a:lnTo>
                    <a:pt x="24" y="68"/>
                  </a:lnTo>
                  <a:lnTo>
                    <a:pt x="47" y="68"/>
                  </a:lnTo>
                  <a:lnTo>
                    <a:pt x="52" y="68"/>
                  </a:lnTo>
                  <a:lnTo>
                    <a:pt x="58" y="67"/>
                  </a:lnTo>
                  <a:lnTo>
                    <a:pt x="65" y="66"/>
                  </a:lnTo>
                  <a:lnTo>
                    <a:pt x="71" y="62"/>
                  </a:lnTo>
                  <a:lnTo>
                    <a:pt x="74" y="60"/>
                  </a:lnTo>
                  <a:lnTo>
                    <a:pt x="77" y="58"/>
                  </a:lnTo>
                  <a:lnTo>
                    <a:pt x="79" y="55"/>
                  </a:lnTo>
                  <a:lnTo>
                    <a:pt x="81" y="52"/>
                  </a:lnTo>
                  <a:lnTo>
                    <a:pt x="83" y="48"/>
                  </a:lnTo>
                  <a:lnTo>
                    <a:pt x="84" y="44"/>
                  </a:lnTo>
                  <a:lnTo>
                    <a:pt x="85" y="39"/>
                  </a:lnTo>
                  <a:lnTo>
                    <a:pt x="86" y="34"/>
                  </a:lnTo>
                  <a:lnTo>
                    <a:pt x="85" y="25"/>
                  </a:lnTo>
                  <a:lnTo>
                    <a:pt x="83" y="18"/>
                  </a:lnTo>
                  <a:lnTo>
                    <a:pt x="79" y="12"/>
                  </a:lnTo>
                  <a:lnTo>
                    <a:pt x="74" y="7"/>
                  </a:lnTo>
                  <a:lnTo>
                    <a:pt x="69" y="4"/>
                  </a:lnTo>
                  <a:lnTo>
                    <a:pt x="62" y="2"/>
                  </a:lnTo>
                  <a:lnTo>
                    <a:pt x="55" y="1"/>
                  </a:lnTo>
                  <a:lnTo>
                    <a:pt x="48" y="0"/>
                  </a:lnTo>
                  <a:lnTo>
                    <a:pt x="0" y="0"/>
                  </a:lnTo>
                  <a:close/>
                  <a:moveTo>
                    <a:pt x="24" y="21"/>
                  </a:moveTo>
                  <a:lnTo>
                    <a:pt x="43" y="21"/>
                  </a:lnTo>
                  <a:lnTo>
                    <a:pt x="48" y="21"/>
                  </a:lnTo>
                  <a:lnTo>
                    <a:pt x="54" y="22"/>
                  </a:lnTo>
                  <a:lnTo>
                    <a:pt x="56" y="24"/>
                  </a:lnTo>
                  <a:lnTo>
                    <a:pt x="58" y="26"/>
                  </a:lnTo>
                  <a:lnTo>
                    <a:pt x="60" y="29"/>
                  </a:lnTo>
                  <a:lnTo>
                    <a:pt x="60" y="34"/>
                  </a:lnTo>
                  <a:lnTo>
                    <a:pt x="60" y="37"/>
                  </a:lnTo>
                  <a:lnTo>
                    <a:pt x="59" y="40"/>
                  </a:lnTo>
                  <a:lnTo>
                    <a:pt x="58" y="42"/>
                  </a:lnTo>
                  <a:lnTo>
                    <a:pt x="56" y="44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24" y="47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6" name="Freeform 179"/>
            <p:cNvSpPr>
              <a:spLocks noEditPoints="1"/>
            </p:cNvSpPr>
            <p:nvPr/>
          </p:nvSpPr>
          <p:spPr bwMode="auto">
            <a:xfrm>
              <a:off x="3664" y="1412"/>
              <a:ext cx="26" cy="27"/>
            </a:xfrm>
            <a:custGeom>
              <a:avLst/>
              <a:gdLst/>
              <a:ahLst/>
              <a:cxnLst>
                <a:cxn ang="0">
                  <a:pos x="57" y="108"/>
                </a:cxn>
                <a:cxn ang="0">
                  <a:pos x="69" y="106"/>
                </a:cxn>
                <a:cxn ang="0">
                  <a:pos x="78" y="102"/>
                </a:cxn>
                <a:cxn ang="0">
                  <a:pos x="86" y="96"/>
                </a:cxn>
                <a:cxn ang="0">
                  <a:pos x="96" y="85"/>
                </a:cxn>
                <a:cxn ang="0">
                  <a:pos x="102" y="65"/>
                </a:cxn>
                <a:cxn ang="0">
                  <a:pos x="102" y="43"/>
                </a:cxn>
                <a:cxn ang="0">
                  <a:pos x="96" y="24"/>
                </a:cxn>
                <a:cxn ang="0">
                  <a:pos x="86" y="12"/>
                </a:cxn>
                <a:cxn ang="0">
                  <a:pos x="78" y="7"/>
                </a:cxn>
                <a:cxn ang="0">
                  <a:pos x="69" y="3"/>
                </a:cxn>
                <a:cxn ang="0">
                  <a:pos x="57" y="1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21" y="8"/>
                </a:cxn>
                <a:cxn ang="0">
                  <a:pos x="13" y="14"/>
                </a:cxn>
                <a:cxn ang="0">
                  <a:pos x="5" y="27"/>
                </a:cxn>
                <a:cxn ang="0">
                  <a:pos x="0" y="45"/>
                </a:cxn>
                <a:cxn ang="0">
                  <a:pos x="0" y="63"/>
                </a:cxn>
                <a:cxn ang="0">
                  <a:pos x="5" y="82"/>
                </a:cxn>
                <a:cxn ang="0">
                  <a:pos x="13" y="94"/>
                </a:cxn>
                <a:cxn ang="0">
                  <a:pos x="21" y="101"/>
                </a:cxn>
                <a:cxn ang="0">
                  <a:pos x="31" y="105"/>
                </a:cxn>
                <a:cxn ang="0">
                  <a:pos x="44" y="108"/>
                </a:cxn>
                <a:cxn ang="0">
                  <a:pos x="51" y="89"/>
                </a:cxn>
                <a:cxn ang="0">
                  <a:pos x="41" y="87"/>
                </a:cxn>
                <a:cxn ang="0">
                  <a:pos x="33" y="82"/>
                </a:cxn>
                <a:cxn ang="0">
                  <a:pos x="27" y="72"/>
                </a:cxn>
                <a:cxn ang="0">
                  <a:pos x="25" y="54"/>
                </a:cxn>
                <a:cxn ang="0">
                  <a:pos x="27" y="39"/>
                </a:cxn>
                <a:cxn ang="0">
                  <a:pos x="32" y="29"/>
                </a:cxn>
                <a:cxn ang="0">
                  <a:pos x="39" y="23"/>
                </a:cxn>
                <a:cxn ang="0">
                  <a:pos x="51" y="21"/>
                </a:cxn>
                <a:cxn ang="0">
                  <a:pos x="59" y="22"/>
                </a:cxn>
                <a:cxn ang="0">
                  <a:pos x="65" y="25"/>
                </a:cxn>
                <a:cxn ang="0">
                  <a:pos x="73" y="34"/>
                </a:cxn>
                <a:cxn ang="0">
                  <a:pos x="76" y="45"/>
                </a:cxn>
                <a:cxn ang="0">
                  <a:pos x="76" y="54"/>
                </a:cxn>
                <a:cxn ang="0">
                  <a:pos x="76" y="63"/>
                </a:cxn>
                <a:cxn ang="0">
                  <a:pos x="73" y="75"/>
                </a:cxn>
                <a:cxn ang="0">
                  <a:pos x="65" y="85"/>
                </a:cxn>
                <a:cxn ang="0">
                  <a:pos x="59" y="88"/>
                </a:cxn>
                <a:cxn ang="0">
                  <a:pos x="51" y="89"/>
                </a:cxn>
              </a:cxnLst>
              <a:rect l="0" t="0" r="r" b="b"/>
              <a:pathLst>
                <a:path w="103" h="108">
                  <a:moveTo>
                    <a:pt x="51" y="108"/>
                  </a:moveTo>
                  <a:lnTo>
                    <a:pt x="57" y="108"/>
                  </a:lnTo>
                  <a:lnTo>
                    <a:pt x="63" y="107"/>
                  </a:lnTo>
                  <a:lnTo>
                    <a:pt x="69" y="106"/>
                  </a:lnTo>
                  <a:lnTo>
                    <a:pt x="74" y="104"/>
                  </a:lnTo>
                  <a:lnTo>
                    <a:pt x="78" y="102"/>
                  </a:lnTo>
                  <a:lnTo>
                    <a:pt x="82" y="99"/>
                  </a:lnTo>
                  <a:lnTo>
                    <a:pt x="86" y="96"/>
                  </a:lnTo>
                  <a:lnTo>
                    <a:pt x="89" y="93"/>
                  </a:lnTo>
                  <a:lnTo>
                    <a:pt x="96" y="85"/>
                  </a:lnTo>
                  <a:lnTo>
                    <a:pt x="100" y="76"/>
                  </a:lnTo>
                  <a:lnTo>
                    <a:pt x="102" y="65"/>
                  </a:lnTo>
                  <a:lnTo>
                    <a:pt x="103" y="54"/>
                  </a:lnTo>
                  <a:lnTo>
                    <a:pt x="102" y="43"/>
                  </a:lnTo>
                  <a:lnTo>
                    <a:pt x="100" y="33"/>
                  </a:lnTo>
                  <a:lnTo>
                    <a:pt x="96" y="24"/>
                  </a:lnTo>
                  <a:lnTo>
                    <a:pt x="89" y="17"/>
                  </a:lnTo>
                  <a:lnTo>
                    <a:pt x="86" y="12"/>
                  </a:lnTo>
                  <a:lnTo>
                    <a:pt x="82" y="9"/>
                  </a:lnTo>
                  <a:lnTo>
                    <a:pt x="78" y="7"/>
                  </a:lnTo>
                  <a:lnTo>
                    <a:pt x="74" y="4"/>
                  </a:lnTo>
                  <a:lnTo>
                    <a:pt x="69" y="3"/>
                  </a:lnTo>
                  <a:lnTo>
                    <a:pt x="63" y="2"/>
                  </a:lnTo>
                  <a:lnTo>
                    <a:pt x="57" y="1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6" y="5"/>
                  </a:lnTo>
                  <a:lnTo>
                    <a:pt x="21" y="8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10" y="19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3"/>
                  </a:lnTo>
                  <a:lnTo>
                    <a:pt x="5" y="82"/>
                  </a:lnTo>
                  <a:lnTo>
                    <a:pt x="10" y="91"/>
                  </a:lnTo>
                  <a:lnTo>
                    <a:pt x="13" y="94"/>
                  </a:lnTo>
                  <a:lnTo>
                    <a:pt x="17" y="98"/>
                  </a:lnTo>
                  <a:lnTo>
                    <a:pt x="21" y="101"/>
                  </a:lnTo>
                  <a:lnTo>
                    <a:pt x="26" y="103"/>
                  </a:lnTo>
                  <a:lnTo>
                    <a:pt x="31" y="105"/>
                  </a:lnTo>
                  <a:lnTo>
                    <a:pt x="37" y="107"/>
                  </a:lnTo>
                  <a:lnTo>
                    <a:pt x="44" y="108"/>
                  </a:lnTo>
                  <a:lnTo>
                    <a:pt x="51" y="108"/>
                  </a:lnTo>
                  <a:close/>
                  <a:moveTo>
                    <a:pt x="51" y="89"/>
                  </a:moveTo>
                  <a:lnTo>
                    <a:pt x="46" y="88"/>
                  </a:lnTo>
                  <a:lnTo>
                    <a:pt x="41" y="87"/>
                  </a:lnTo>
                  <a:lnTo>
                    <a:pt x="36" y="85"/>
                  </a:lnTo>
                  <a:lnTo>
                    <a:pt x="33" y="82"/>
                  </a:lnTo>
                  <a:lnTo>
                    <a:pt x="30" y="77"/>
                  </a:lnTo>
                  <a:lnTo>
                    <a:pt x="27" y="72"/>
                  </a:lnTo>
                  <a:lnTo>
                    <a:pt x="26" y="63"/>
                  </a:lnTo>
                  <a:lnTo>
                    <a:pt x="25" y="54"/>
                  </a:lnTo>
                  <a:lnTo>
                    <a:pt x="25" y="46"/>
                  </a:lnTo>
                  <a:lnTo>
                    <a:pt x="27" y="39"/>
                  </a:lnTo>
                  <a:lnTo>
                    <a:pt x="29" y="34"/>
                  </a:lnTo>
                  <a:lnTo>
                    <a:pt x="32" y="29"/>
                  </a:lnTo>
                  <a:lnTo>
                    <a:pt x="35" y="25"/>
                  </a:lnTo>
                  <a:lnTo>
                    <a:pt x="39" y="23"/>
                  </a:lnTo>
                  <a:lnTo>
                    <a:pt x="45" y="21"/>
                  </a:lnTo>
                  <a:lnTo>
                    <a:pt x="51" y="21"/>
                  </a:lnTo>
                  <a:lnTo>
                    <a:pt x="55" y="21"/>
                  </a:lnTo>
                  <a:lnTo>
                    <a:pt x="59" y="22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9"/>
                  </a:lnTo>
                  <a:lnTo>
                    <a:pt x="73" y="34"/>
                  </a:lnTo>
                  <a:lnTo>
                    <a:pt x="75" y="40"/>
                  </a:lnTo>
                  <a:lnTo>
                    <a:pt x="76" y="45"/>
                  </a:lnTo>
                  <a:lnTo>
                    <a:pt x="76" y="50"/>
                  </a:lnTo>
                  <a:lnTo>
                    <a:pt x="76" y="54"/>
                  </a:lnTo>
                  <a:lnTo>
                    <a:pt x="76" y="58"/>
                  </a:lnTo>
                  <a:lnTo>
                    <a:pt x="76" y="63"/>
                  </a:lnTo>
                  <a:lnTo>
                    <a:pt x="75" y="70"/>
                  </a:lnTo>
                  <a:lnTo>
                    <a:pt x="73" y="75"/>
                  </a:lnTo>
                  <a:lnTo>
                    <a:pt x="70" y="80"/>
                  </a:lnTo>
                  <a:lnTo>
                    <a:pt x="65" y="85"/>
                  </a:lnTo>
                  <a:lnTo>
                    <a:pt x="62" y="86"/>
                  </a:lnTo>
                  <a:lnTo>
                    <a:pt x="59" y="88"/>
                  </a:lnTo>
                  <a:lnTo>
                    <a:pt x="55" y="88"/>
                  </a:lnTo>
                  <a:lnTo>
                    <a:pt x="51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7" name="Freeform 180"/>
            <p:cNvSpPr>
              <a:spLocks/>
            </p:cNvSpPr>
            <p:nvPr/>
          </p:nvSpPr>
          <p:spPr bwMode="auto">
            <a:xfrm>
              <a:off x="3692" y="1412"/>
              <a:ext cx="21" cy="26"/>
            </a:xfrm>
            <a:custGeom>
              <a:avLst/>
              <a:gdLst/>
              <a:ahLst/>
              <a:cxnLst>
                <a:cxn ang="0">
                  <a:pos x="30" y="21"/>
                </a:cxn>
                <a:cxn ang="0">
                  <a:pos x="30" y="102"/>
                </a:cxn>
                <a:cxn ang="0">
                  <a:pos x="55" y="102"/>
                </a:cxn>
                <a:cxn ang="0">
                  <a:pos x="55" y="21"/>
                </a:cxn>
                <a:cxn ang="0">
                  <a:pos x="86" y="21"/>
                </a:cxn>
                <a:cxn ang="0">
                  <a:pos x="86" y="0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30" y="21"/>
                </a:cxn>
              </a:cxnLst>
              <a:rect l="0" t="0" r="r" b="b"/>
              <a:pathLst>
                <a:path w="86" h="102">
                  <a:moveTo>
                    <a:pt x="30" y="21"/>
                  </a:moveTo>
                  <a:lnTo>
                    <a:pt x="30" y="102"/>
                  </a:lnTo>
                  <a:lnTo>
                    <a:pt x="55" y="102"/>
                  </a:lnTo>
                  <a:lnTo>
                    <a:pt x="55" y="21"/>
                  </a:lnTo>
                  <a:lnTo>
                    <a:pt x="86" y="21"/>
                  </a:lnTo>
                  <a:lnTo>
                    <a:pt x="86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3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8" name="Freeform 181"/>
            <p:cNvSpPr>
              <a:spLocks/>
            </p:cNvSpPr>
            <p:nvPr/>
          </p:nvSpPr>
          <p:spPr bwMode="auto">
            <a:xfrm>
              <a:off x="3716" y="1412"/>
              <a:ext cx="21" cy="26"/>
            </a:xfrm>
            <a:custGeom>
              <a:avLst/>
              <a:gdLst/>
              <a:ahLst/>
              <a:cxnLst>
                <a:cxn ang="0">
                  <a:pos x="23" y="41"/>
                </a:cxn>
                <a:cxn ang="0">
                  <a:pos x="23" y="21"/>
                </a:cxn>
                <a:cxn ang="0">
                  <a:pos x="80" y="2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81" y="102"/>
                </a:cxn>
                <a:cxn ang="0">
                  <a:pos x="81" y="83"/>
                </a:cxn>
                <a:cxn ang="0">
                  <a:pos x="23" y="83"/>
                </a:cxn>
                <a:cxn ang="0">
                  <a:pos x="23" y="59"/>
                </a:cxn>
                <a:cxn ang="0">
                  <a:pos x="73" y="59"/>
                </a:cxn>
                <a:cxn ang="0">
                  <a:pos x="73" y="41"/>
                </a:cxn>
                <a:cxn ang="0">
                  <a:pos x="23" y="41"/>
                </a:cxn>
              </a:cxnLst>
              <a:rect l="0" t="0" r="r" b="b"/>
              <a:pathLst>
                <a:path w="81" h="102">
                  <a:moveTo>
                    <a:pt x="23" y="41"/>
                  </a:moveTo>
                  <a:lnTo>
                    <a:pt x="23" y="21"/>
                  </a:lnTo>
                  <a:lnTo>
                    <a:pt x="80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1" y="102"/>
                  </a:lnTo>
                  <a:lnTo>
                    <a:pt x="81" y="83"/>
                  </a:lnTo>
                  <a:lnTo>
                    <a:pt x="23" y="83"/>
                  </a:lnTo>
                  <a:lnTo>
                    <a:pt x="23" y="59"/>
                  </a:lnTo>
                  <a:lnTo>
                    <a:pt x="73" y="59"/>
                  </a:lnTo>
                  <a:lnTo>
                    <a:pt x="73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9" name="Freeform 182"/>
            <p:cNvSpPr>
              <a:spLocks noEditPoints="1"/>
            </p:cNvSpPr>
            <p:nvPr/>
          </p:nvSpPr>
          <p:spPr bwMode="auto">
            <a:xfrm>
              <a:off x="3740" y="1406"/>
              <a:ext cx="23" cy="32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24" y="24"/>
                </a:cxn>
                <a:cxn ang="0">
                  <a:pos x="0" y="24"/>
                </a:cxn>
                <a:cxn ang="0">
                  <a:pos x="0" y="126"/>
                </a:cxn>
                <a:cxn ang="0">
                  <a:pos x="24" y="126"/>
                </a:cxn>
                <a:cxn ang="0">
                  <a:pos x="65" y="60"/>
                </a:cxn>
                <a:cxn ang="0">
                  <a:pos x="65" y="126"/>
                </a:cxn>
                <a:cxn ang="0">
                  <a:pos x="88" y="126"/>
                </a:cxn>
                <a:cxn ang="0">
                  <a:pos x="88" y="24"/>
                </a:cxn>
                <a:cxn ang="0">
                  <a:pos x="65" y="24"/>
                </a:cxn>
                <a:cxn ang="0">
                  <a:pos x="24" y="91"/>
                </a:cxn>
                <a:cxn ang="0">
                  <a:pos x="15" y="0"/>
                </a:cxn>
                <a:cxn ang="0">
                  <a:pos x="17" y="6"/>
                </a:cxn>
                <a:cxn ang="0">
                  <a:pos x="19" y="10"/>
                </a:cxn>
                <a:cxn ang="0">
                  <a:pos x="23" y="14"/>
                </a:cxn>
                <a:cxn ang="0">
                  <a:pos x="27" y="16"/>
                </a:cxn>
                <a:cxn ang="0">
                  <a:pos x="36" y="19"/>
                </a:cxn>
                <a:cxn ang="0">
                  <a:pos x="45" y="19"/>
                </a:cxn>
                <a:cxn ang="0">
                  <a:pos x="51" y="19"/>
                </a:cxn>
                <a:cxn ang="0">
                  <a:pos x="60" y="17"/>
                </a:cxn>
                <a:cxn ang="0">
                  <a:pos x="65" y="14"/>
                </a:cxn>
                <a:cxn ang="0">
                  <a:pos x="69" y="11"/>
                </a:cxn>
                <a:cxn ang="0">
                  <a:pos x="72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56" y="3"/>
                </a:cxn>
                <a:cxn ang="0">
                  <a:pos x="54" y="6"/>
                </a:cxn>
                <a:cxn ang="0">
                  <a:pos x="50" y="9"/>
                </a:cxn>
                <a:cxn ang="0">
                  <a:pos x="45" y="9"/>
                </a:cxn>
                <a:cxn ang="0">
                  <a:pos x="38" y="9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31" y="0"/>
                </a:cxn>
                <a:cxn ang="0">
                  <a:pos x="15" y="0"/>
                </a:cxn>
              </a:cxnLst>
              <a:rect l="0" t="0" r="r" b="b"/>
              <a:pathLst>
                <a:path w="88" h="126">
                  <a:moveTo>
                    <a:pt x="24" y="91"/>
                  </a:moveTo>
                  <a:lnTo>
                    <a:pt x="24" y="24"/>
                  </a:lnTo>
                  <a:lnTo>
                    <a:pt x="0" y="24"/>
                  </a:lnTo>
                  <a:lnTo>
                    <a:pt x="0" y="126"/>
                  </a:lnTo>
                  <a:lnTo>
                    <a:pt x="24" y="126"/>
                  </a:lnTo>
                  <a:lnTo>
                    <a:pt x="65" y="60"/>
                  </a:lnTo>
                  <a:lnTo>
                    <a:pt x="65" y="126"/>
                  </a:lnTo>
                  <a:lnTo>
                    <a:pt x="88" y="126"/>
                  </a:lnTo>
                  <a:lnTo>
                    <a:pt x="88" y="24"/>
                  </a:lnTo>
                  <a:lnTo>
                    <a:pt x="65" y="24"/>
                  </a:lnTo>
                  <a:lnTo>
                    <a:pt x="24" y="91"/>
                  </a:lnTo>
                  <a:close/>
                  <a:moveTo>
                    <a:pt x="15" y="0"/>
                  </a:moveTo>
                  <a:lnTo>
                    <a:pt x="17" y="6"/>
                  </a:lnTo>
                  <a:lnTo>
                    <a:pt x="19" y="10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36" y="19"/>
                  </a:lnTo>
                  <a:lnTo>
                    <a:pt x="45" y="19"/>
                  </a:lnTo>
                  <a:lnTo>
                    <a:pt x="51" y="19"/>
                  </a:lnTo>
                  <a:lnTo>
                    <a:pt x="60" y="17"/>
                  </a:lnTo>
                  <a:lnTo>
                    <a:pt x="65" y="14"/>
                  </a:lnTo>
                  <a:lnTo>
                    <a:pt x="69" y="11"/>
                  </a:lnTo>
                  <a:lnTo>
                    <a:pt x="72" y="6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56" y="3"/>
                  </a:lnTo>
                  <a:lnTo>
                    <a:pt x="54" y="6"/>
                  </a:lnTo>
                  <a:lnTo>
                    <a:pt x="50" y="9"/>
                  </a:lnTo>
                  <a:lnTo>
                    <a:pt x="45" y="9"/>
                  </a:lnTo>
                  <a:lnTo>
                    <a:pt x="38" y="9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3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0" name="Line 183"/>
            <p:cNvSpPr>
              <a:spLocks noChangeShapeType="1"/>
            </p:cNvSpPr>
            <p:nvPr/>
          </p:nvSpPr>
          <p:spPr bwMode="auto">
            <a:xfrm>
              <a:off x="3546" y="1458"/>
              <a:ext cx="1" cy="83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1" name="Line 184"/>
            <p:cNvSpPr>
              <a:spLocks noChangeShapeType="1"/>
            </p:cNvSpPr>
            <p:nvPr/>
          </p:nvSpPr>
          <p:spPr bwMode="auto">
            <a:xfrm flipH="1">
              <a:off x="3590" y="1458"/>
              <a:ext cx="73" cy="83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2" name="Line 185"/>
            <p:cNvSpPr>
              <a:spLocks noChangeShapeType="1"/>
            </p:cNvSpPr>
            <p:nvPr/>
          </p:nvSpPr>
          <p:spPr bwMode="auto">
            <a:xfrm>
              <a:off x="3693" y="1458"/>
              <a:ext cx="38" cy="89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3" name="Freeform 186"/>
            <p:cNvSpPr>
              <a:spLocks/>
            </p:cNvSpPr>
            <p:nvPr/>
          </p:nvSpPr>
          <p:spPr bwMode="auto">
            <a:xfrm>
              <a:off x="3501" y="1539"/>
              <a:ext cx="134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8" y="290"/>
                </a:cxn>
                <a:cxn ang="0">
                  <a:pos x="60" y="305"/>
                </a:cxn>
                <a:cxn ang="0">
                  <a:pos x="76" y="326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1" y="412"/>
                </a:cxn>
                <a:cxn ang="0">
                  <a:pos x="212" y="411"/>
                </a:cxn>
                <a:cxn ang="0">
                  <a:pos x="241" y="404"/>
                </a:cxn>
                <a:cxn ang="0">
                  <a:pos x="266" y="390"/>
                </a:cxn>
                <a:cxn ang="0">
                  <a:pos x="292" y="404"/>
                </a:cxn>
                <a:cxn ang="0">
                  <a:pos x="320" y="411"/>
                </a:cxn>
                <a:cxn ang="0">
                  <a:pos x="351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6" y="352"/>
                </a:cxn>
                <a:cxn ang="0">
                  <a:pos x="457" y="326"/>
                </a:cxn>
                <a:cxn ang="0">
                  <a:pos x="471" y="305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1" y="120"/>
                </a:cxn>
                <a:cxn ang="0">
                  <a:pos x="466" y="104"/>
                </a:cxn>
                <a:cxn ang="0">
                  <a:pos x="457" y="87"/>
                </a:cxn>
                <a:cxn ang="0">
                  <a:pos x="446" y="60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1" y="0"/>
                </a:cxn>
                <a:cxn ang="0">
                  <a:pos x="320" y="1"/>
                </a:cxn>
                <a:cxn ang="0">
                  <a:pos x="292" y="9"/>
                </a:cxn>
                <a:cxn ang="0">
                  <a:pos x="266" y="23"/>
                </a:cxn>
                <a:cxn ang="0">
                  <a:pos x="241" y="9"/>
                </a:cxn>
                <a:cxn ang="0">
                  <a:pos x="212" y="1"/>
                </a:cxn>
                <a:cxn ang="0">
                  <a:pos x="181" y="0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7" y="60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8" y="123"/>
                </a:cxn>
                <a:cxn ang="0">
                  <a:pos x="19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2" h="412">
                  <a:moveTo>
                    <a:pt x="0" y="206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3" y="257"/>
                  </a:lnTo>
                  <a:lnTo>
                    <a:pt x="19" y="269"/>
                  </a:lnTo>
                  <a:lnTo>
                    <a:pt x="28" y="280"/>
                  </a:lnTo>
                  <a:lnTo>
                    <a:pt x="38" y="290"/>
                  </a:lnTo>
                  <a:lnTo>
                    <a:pt x="49" y="298"/>
                  </a:lnTo>
                  <a:lnTo>
                    <a:pt x="60" y="305"/>
                  </a:lnTo>
                  <a:lnTo>
                    <a:pt x="73" y="311"/>
                  </a:lnTo>
                  <a:lnTo>
                    <a:pt x="76" y="326"/>
                  </a:lnTo>
                  <a:lnTo>
                    <a:pt x="80" y="339"/>
                  </a:lnTo>
                  <a:lnTo>
                    <a:pt x="87" y="352"/>
                  </a:lnTo>
                  <a:lnTo>
                    <a:pt x="95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40" y="400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1" y="412"/>
                  </a:lnTo>
                  <a:lnTo>
                    <a:pt x="197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4"/>
                  </a:lnTo>
                  <a:lnTo>
                    <a:pt x="254" y="397"/>
                  </a:lnTo>
                  <a:lnTo>
                    <a:pt x="266" y="390"/>
                  </a:lnTo>
                  <a:lnTo>
                    <a:pt x="278" y="397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0" y="411"/>
                  </a:lnTo>
                  <a:lnTo>
                    <a:pt x="335" y="412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4" y="400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9" y="364"/>
                  </a:lnTo>
                  <a:lnTo>
                    <a:pt x="446" y="352"/>
                  </a:lnTo>
                  <a:lnTo>
                    <a:pt x="452" y="339"/>
                  </a:lnTo>
                  <a:lnTo>
                    <a:pt x="457" y="326"/>
                  </a:lnTo>
                  <a:lnTo>
                    <a:pt x="459" y="311"/>
                  </a:lnTo>
                  <a:lnTo>
                    <a:pt x="471" y="305"/>
                  </a:lnTo>
                  <a:lnTo>
                    <a:pt x="483" y="298"/>
                  </a:lnTo>
                  <a:lnTo>
                    <a:pt x="495" y="290"/>
                  </a:lnTo>
                  <a:lnTo>
                    <a:pt x="504" y="280"/>
                  </a:lnTo>
                  <a:lnTo>
                    <a:pt x="513" y="269"/>
                  </a:lnTo>
                  <a:lnTo>
                    <a:pt x="519" y="257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6"/>
                  </a:lnTo>
                  <a:lnTo>
                    <a:pt x="532" y="192"/>
                  </a:lnTo>
                  <a:lnTo>
                    <a:pt x="529" y="179"/>
                  </a:lnTo>
                  <a:lnTo>
                    <a:pt x="524" y="164"/>
                  </a:lnTo>
                  <a:lnTo>
                    <a:pt x="518" y="152"/>
                  </a:lnTo>
                  <a:lnTo>
                    <a:pt x="511" y="140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7" y="87"/>
                  </a:lnTo>
                  <a:lnTo>
                    <a:pt x="452" y="74"/>
                  </a:lnTo>
                  <a:lnTo>
                    <a:pt x="446" y="60"/>
                  </a:lnTo>
                  <a:lnTo>
                    <a:pt x="439" y="48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5" y="2"/>
                  </a:lnTo>
                  <a:lnTo>
                    <a:pt x="351" y="0"/>
                  </a:lnTo>
                  <a:lnTo>
                    <a:pt x="335" y="0"/>
                  </a:lnTo>
                  <a:lnTo>
                    <a:pt x="320" y="1"/>
                  </a:lnTo>
                  <a:lnTo>
                    <a:pt x="306" y="4"/>
                  </a:lnTo>
                  <a:lnTo>
                    <a:pt x="292" y="9"/>
                  </a:lnTo>
                  <a:lnTo>
                    <a:pt x="278" y="16"/>
                  </a:lnTo>
                  <a:lnTo>
                    <a:pt x="266" y="23"/>
                  </a:lnTo>
                  <a:lnTo>
                    <a:pt x="254" y="16"/>
                  </a:lnTo>
                  <a:lnTo>
                    <a:pt x="241" y="9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7" y="0"/>
                  </a:lnTo>
                  <a:lnTo>
                    <a:pt x="181" y="0"/>
                  </a:lnTo>
                  <a:lnTo>
                    <a:pt x="167" y="2"/>
                  </a:lnTo>
                  <a:lnTo>
                    <a:pt x="153" y="6"/>
                  </a:lnTo>
                  <a:lnTo>
                    <a:pt x="140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0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8" y="123"/>
                  </a:lnTo>
                  <a:lnTo>
                    <a:pt x="28" y="133"/>
                  </a:lnTo>
                  <a:lnTo>
                    <a:pt x="19" y="143"/>
                  </a:lnTo>
                  <a:lnTo>
                    <a:pt x="13" y="155"/>
                  </a:lnTo>
                  <a:lnTo>
                    <a:pt x="7" y="166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4" name="Freeform 187"/>
            <p:cNvSpPr>
              <a:spLocks/>
            </p:cNvSpPr>
            <p:nvPr/>
          </p:nvSpPr>
          <p:spPr bwMode="auto">
            <a:xfrm>
              <a:off x="3501" y="1539"/>
              <a:ext cx="134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8" y="290"/>
                </a:cxn>
                <a:cxn ang="0">
                  <a:pos x="60" y="305"/>
                </a:cxn>
                <a:cxn ang="0">
                  <a:pos x="76" y="326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1" y="412"/>
                </a:cxn>
                <a:cxn ang="0">
                  <a:pos x="212" y="411"/>
                </a:cxn>
                <a:cxn ang="0">
                  <a:pos x="241" y="404"/>
                </a:cxn>
                <a:cxn ang="0">
                  <a:pos x="266" y="390"/>
                </a:cxn>
                <a:cxn ang="0">
                  <a:pos x="292" y="404"/>
                </a:cxn>
                <a:cxn ang="0">
                  <a:pos x="320" y="411"/>
                </a:cxn>
                <a:cxn ang="0">
                  <a:pos x="351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6" y="352"/>
                </a:cxn>
                <a:cxn ang="0">
                  <a:pos x="457" y="326"/>
                </a:cxn>
                <a:cxn ang="0">
                  <a:pos x="471" y="305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1" y="120"/>
                </a:cxn>
                <a:cxn ang="0">
                  <a:pos x="466" y="104"/>
                </a:cxn>
                <a:cxn ang="0">
                  <a:pos x="457" y="87"/>
                </a:cxn>
                <a:cxn ang="0">
                  <a:pos x="446" y="60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1" y="0"/>
                </a:cxn>
                <a:cxn ang="0">
                  <a:pos x="320" y="1"/>
                </a:cxn>
                <a:cxn ang="0">
                  <a:pos x="292" y="9"/>
                </a:cxn>
                <a:cxn ang="0">
                  <a:pos x="266" y="23"/>
                </a:cxn>
                <a:cxn ang="0">
                  <a:pos x="241" y="9"/>
                </a:cxn>
                <a:cxn ang="0">
                  <a:pos x="212" y="1"/>
                </a:cxn>
                <a:cxn ang="0">
                  <a:pos x="181" y="0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7" y="60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8" y="123"/>
                </a:cxn>
                <a:cxn ang="0">
                  <a:pos x="19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2" h="412">
                  <a:moveTo>
                    <a:pt x="0" y="206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3" y="257"/>
                  </a:lnTo>
                  <a:lnTo>
                    <a:pt x="19" y="269"/>
                  </a:lnTo>
                  <a:lnTo>
                    <a:pt x="28" y="280"/>
                  </a:lnTo>
                  <a:lnTo>
                    <a:pt x="38" y="290"/>
                  </a:lnTo>
                  <a:lnTo>
                    <a:pt x="49" y="298"/>
                  </a:lnTo>
                  <a:lnTo>
                    <a:pt x="60" y="305"/>
                  </a:lnTo>
                  <a:lnTo>
                    <a:pt x="73" y="311"/>
                  </a:lnTo>
                  <a:lnTo>
                    <a:pt x="76" y="326"/>
                  </a:lnTo>
                  <a:lnTo>
                    <a:pt x="80" y="339"/>
                  </a:lnTo>
                  <a:lnTo>
                    <a:pt x="87" y="352"/>
                  </a:lnTo>
                  <a:lnTo>
                    <a:pt x="95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40" y="400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1" y="412"/>
                  </a:lnTo>
                  <a:lnTo>
                    <a:pt x="197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4"/>
                  </a:lnTo>
                  <a:lnTo>
                    <a:pt x="254" y="397"/>
                  </a:lnTo>
                  <a:lnTo>
                    <a:pt x="266" y="390"/>
                  </a:lnTo>
                  <a:lnTo>
                    <a:pt x="278" y="397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0" y="411"/>
                  </a:lnTo>
                  <a:lnTo>
                    <a:pt x="335" y="412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4" y="400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9" y="364"/>
                  </a:lnTo>
                  <a:lnTo>
                    <a:pt x="446" y="352"/>
                  </a:lnTo>
                  <a:lnTo>
                    <a:pt x="452" y="339"/>
                  </a:lnTo>
                  <a:lnTo>
                    <a:pt x="457" y="326"/>
                  </a:lnTo>
                  <a:lnTo>
                    <a:pt x="459" y="311"/>
                  </a:lnTo>
                  <a:lnTo>
                    <a:pt x="471" y="305"/>
                  </a:lnTo>
                  <a:lnTo>
                    <a:pt x="483" y="298"/>
                  </a:lnTo>
                  <a:lnTo>
                    <a:pt x="495" y="290"/>
                  </a:lnTo>
                  <a:lnTo>
                    <a:pt x="504" y="280"/>
                  </a:lnTo>
                  <a:lnTo>
                    <a:pt x="513" y="269"/>
                  </a:lnTo>
                  <a:lnTo>
                    <a:pt x="519" y="257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6"/>
                  </a:lnTo>
                  <a:lnTo>
                    <a:pt x="532" y="192"/>
                  </a:lnTo>
                  <a:lnTo>
                    <a:pt x="529" y="179"/>
                  </a:lnTo>
                  <a:lnTo>
                    <a:pt x="524" y="164"/>
                  </a:lnTo>
                  <a:lnTo>
                    <a:pt x="518" y="152"/>
                  </a:lnTo>
                  <a:lnTo>
                    <a:pt x="511" y="140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7" y="87"/>
                  </a:lnTo>
                  <a:lnTo>
                    <a:pt x="452" y="74"/>
                  </a:lnTo>
                  <a:lnTo>
                    <a:pt x="446" y="60"/>
                  </a:lnTo>
                  <a:lnTo>
                    <a:pt x="439" y="48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5" y="2"/>
                  </a:lnTo>
                  <a:lnTo>
                    <a:pt x="351" y="0"/>
                  </a:lnTo>
                  <a:lnTo>
                    <a:pt x="335" y="0"/>
                  </a:lnTo>
                  <a:lnTo>
                    <a:pt x="320" y="1"/>
                  </a:lnTo>
                  <a:lnTo>
                    <a:pt x="306" y="4"/>
                  </a:lnTo>
                  <a:lnTo>
                    <a:pt x="292" y="9"/>
                  </a:lnTo>
                  <a:lnTo>
                    <a:pt x="278" y="16"/>
                  </a:lnTo>
                  <a:lnTo>
                    <a:pt x="266" y="23"/>
                  </a:lnTo>
                  <a:lnTo>
                    <a:pt x="254" y="16"/>
                  </a:lnTo>
                  <a:lnTo>
                    <a:pt x="241" y="9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7" y="0"/>
                  </a:lnTo>
                  <a:lnTo>
                    <a:pt x="181" y="0"/>
                  </a:lnTo>
                  <a:lnTo>
                    <a:pt x="167" y="2"/>
                  </a:lnTo>
                  <a:lnTo>
                    <a:pt x="153" y="6"/>
                  </a:lnTo>
                  <a:lnTo>
                    <a:pt x="140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0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8" y="123"/>
                  </a:lnTo>
                  <a:lnTo>
                    <a:pt x="28" y="133"/>
                  </a:lnTo>
                  <a:lnTo>
                    <a:pt x="19" y="143"/>
                  </a:lnTo>
                  <a:lnTo>
                    <a:pt x="13" y="155"/>
                  </a:lnTo>
                  <a:lnTo>
                    <a:pt x="7" y="166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5" name="Rectangle 188"/>
            <p:cNvSpPr>
              <a:spLocks noChangeArrowheads="1"/>
            </p:cNvSpPr>
            <p:nvPr/>
          </p:nvSpPr>
          <p:spPr bwMode="auto">
            <a:xfrm>
              <a:off x="3537" y="1582"/>
              <a:ext cx="3" cy="1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6" name="Freeform 189"/>
            <p:cNvSpPr>
              <a:spLocks noEditPoints="1"/>
            </p:cNvSpPr>
            <p:nvPr/>
          </p:nvSpPr>
          <p:spPr bwMode="auto">
            <a:xfrm>
              <a:off x="3543" y="1582"/>
              <a:ext cx="11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3"/>
                </a:cxn>
                <a:cxn ang="0">
                  <a:pos x="12" y="53"/>
                </a:cxn>
                <a:cxn ang="0">
                  <a:pos x="12" y="34"/>
                </a:cxn>
                <a:cxn ang="0">
                  <a:pos x="24" y="34"/>
                </a:cxn>
                <a:cxn ang="0">
                  <a:pos x="30" y="33"/>
                </a:cxn>
                <a:cxn ang="0">
                  <a:pos x="37" y="31"/>
                </a:cxn>
                <a:cxn ang="0">
                  <a:pos x="39" y="29"/>
                </a:cxn>
                <a:cxn ang="0">
                  <a:pos x="42" y="26"/>
                </a:cxn>
                <a:cxn ang="0">
                  <a:pos x="43" y="22"/>
                </a:cxn>
                <a:cxn ang="0">
                  <a:pos x="44" y="17"/>
                </a:cxn>
                <a:cxn ang="0">
                  <a:pos x="44" y="12"/>
                </a:cxn>
                <a:cxn ang="0">
                  <a:pos x="42" y="9"/>
                </a:cxn>
                <a:cxn ang="0">
                  <a:pos x="41" y="6"/>
                </a:cxn>
                <a:cxn ang="0">
                  <a:pos x="38" y="4"/>
                </a:cxn>
                <a:cxn ang="0">
                  <a:pos x="35" y="2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0" y="0"/>
                </a:cxn>
                <a:cxn ang="0">
                  <a:pos x="12" y="10"/>
                </a:cxn>
                <a:cxn ang="0">
                  <a:pos x="22" y="10"/>
                </a:cxn>
                <a:cxn ang="0">
                  <a:pos x="25" y="10"/>
                </a:cxn>
                <a:cxn ang="0">
                  <a:pos x="28" y="11"/>
                </a:cxn>
                <a:cxn ang="0">
                  <a:pos x="29" y="12"/>
                </a:cxn>
                <a:cxn ang="0">
                  <a:pos x="30" y="13"/>
                </a:cxn>
                <a:cxn ang="0">
                  <a:pos x="31" y="15"/>
                </a:cxn>
                <a:cxn ang="0">
                  <a:pos x="31" y="17"/>
                </a:cxn>
                <a:cxn ang="0">
                  <a:pos x="30" y="20"/>
                </a:cxn>
                <a:cxn ang="0">
                  <a:pos x="29" y="22"/>
                </a:cxn>
                <a:cxn ang="0">
                  <a:pos x="26" y="24"/>
                </a:cxn>
                <a:cxn ang="0">
                  <a:pos x="22" y="24"/>
                </a:cxn>
                <a:cxn ang="0">
                  <a:pos x="12" y="24"/>
                </a:cxn>
                <a:cxn ang="0">
                  <a:pos x="12" y="10"/>
                </a:cxn>
              </a:cxnLst>
              <a:rect l="0" t="0" r="r" b="b"/>
              <a:pathLst>
                <a:path w="44" h="53">
                  <a:moveTo>
                    <a:pt x="0" y="0"/>
                  </a:moveTo>
                  <a:lnTo>
                    <a:pt x="0" y="53"/>
                  </a:lnTo>
                  <a:lnTo>
                    <a:pt x="12" y="53"/>
                  </a:lnTo>
                  <a:lnTo>
                    <a:pt x="12" y="34"/>
                  </a:lnTo>
                  <a:lnTo>
                    <a:pt x="24" y="34"/>
                  </a:lnTo>
                  <a:lnTo>
                    <a:pt x="30" y="33"/>
                  </a:lnTo>
                  <a:lnTo>
                    <a:pt x="37" y="31"/>
                  </a:lnTo>
                  <a:lnTo>
                    <a:pt x="39" y="29"/>
                  </a:lnTo>
                  <a:lnTo>
                    <a:pt x="42" y="26"/>
                  </a:lnTo>
                  <a:lnTo>
                    <a:pt x="43" y="22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2" y="9"/>
                  </a:lnTo>
                  <a:lnTo>
                    <a:pt x="41" y="6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0" y="0"/>
                  </a:lnTo>
                  <a:close/>
                  <a:moveTo>
                    <a:pt x="12" y="10"/>
                  </a:moveTo>
                  <a:lnTo>
                    <a:pt x="22" y="10"/>
                  </a:lnTo>
                  <a:lnTo>
                    <a:pt x="25" y="10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3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0" y="20"/>
                  </a:lnTo>
                  <a:lnTo>
                    <a:pt x="29" y="22"/>
                  </a:lnTo>
                  <a:lnTo>
                    <a:pt x="26" y="24"/>
                  </a:lnTo>
                  <a:lnTo>
                    <a:pt x="22" y="24"/>
                  </a:lnTo>
                  <a:lnTo>
                    <a:pt x="12" y="24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7" name="Rectangle 190"/>
            <p:cNvSpPr>
              <a:spLocks noChangeArrowheads="1"/>
            </p:cNvSpPr>
            <p:nvPr/>
          </p:nvSpPr>
          <p:spPr bwMode="auto">
            <a:xfrm>
              <a:off x="3556" y="1589"/>
              <a:ext cx="5" cy="3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8" name="Freeform 191"/>
            <p:cNvSpPr>
              <a:spLocks/>
            </p:cNvSpPr>
            <p:nvPr/>
          </p:nvSpPr>
          <p:spPr bwMode="auto">
            <a:xfrm>
              <a:off x="3564" y="1586"/>
              <a:ext cx="9" cy="10"/>
            </a:xfrm>
            <a:custGeom>
              <a:avLst/>
              <a:gdLst/>
              <a:ahLst/>
              <a:cxnLst>
                <a:cxn ang="0">
                  <a:pos x="27" y="24"/>
                </a:cxn>
                <a:cxn ang="0">
                  <a:pos x="27" y="27"/>
                </a:cxn>
                <a:cxn ang="0">
                  <a:pos x="26" y="29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4" y="29"/>
                </a:cxn>
                <a:cxn ang="0">
                  <a:pos x="12" y="27"/>
                </a:cxn>
                <a:cxn ang="0">
                  <a:pos x="12" y="23"/>
                </a:cxn>
                <a:cxn ang="0">
                  <a:pos x="12" y="19"/>
                </a:cxn>
                <a:cxn ang="0">
                  <a:pos x="12" y="15"/>
                </a:cxn>
                <a:cxn ang="0">
                  <a:pos x="12" y="13"/>
                </a:cxn>
                <a:cxn ang="0">
                  <a:pos x="14" y="11"/>
                </a:cxn>
                <a:cxn ang="0">
                  <a:pos x="15" y="9"/>
                </a:cxn>
                <a:cxn ang="0">
                  <a:pos x="18" y="8"/>
                </a:cxn>
                <a:cxn ang="0">
                  <a:pos x="20" y="7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6" y="11"/>
                </a:cxn>
                <a:cxn ang="0">
                  <a:pos x="27" y="15"/>
                </a:cxn>
                <a:cxn ang="0">
                  <a:pos x="39" y="15"/>
                </a:cxn>
                <a:cxn ang="0">
                  <a:pos x="38" y="9"/>
                </a:cxn>
                <a:cxn ang="0">
                  <a:pos x="34" y="5"/>
                </a:cxn>
                <a:cxn ang="0">
                  <a:pos x="31" y="3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7" y="4"/>
                </a:cxn>
                <a:cxn ang="0">
                  <a:pos x="4" y="7"/>
                </a:cxn>
                <a:cxn ang="0">
                  <a:pos x="2" y="10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3" y="32"/>
                </a:cxn>
                <a:cxn ang="0">
                  <a:pos x="5" y="36"/>
                </a:cxn>
                <a:cxn ang="0">
                  <a:pos x="8" y="38"/>
                </a:cxn>
                <a:cxn ang="0">
                  <a:pos x="12" y="40"/>
                </a:cxn>
                <a:cxn ang="0">
                  <a:pos x="15" y="41"/>
                </a:cxn>
                <a:cxn ang="0">
                  <a:pos x="20" y="41"/>
                </a:cxn>
                <a:cxn ang="0">
                  <a:pos x="25" y="41"/>
                </a:cxn>
                <a:cxn ang="0">
                  <a:pos x="29" y="39"/>
                </a:cxn>
                <a:cxn ang="0">
                  <a:pos x="32" y="38"/>
                </a:cxn>
                <a:cxn ang="0">
                  <a:pos x="34" y="35"/>
                </a:cxn>
                <a:cxn ang="0">
                  <a:pos x="38" y="29"/>
                </a:cxn>
                <a:cxn ang="0">
                  <a:pos x="39" y="24"/>
                </a:cxn>
                <a:cxn ang="0">
                  <a:pos x="27" y="24"/>
                </a:cxn>
              </a:cxnLst>
              <a:rect l="0" t="0" r="r" b="b"/>
              <a:pathLst>
                <a:path w="39" h="41">
                  <a:moveTo>
                    <a:pt x="27" y="24"/>
                  </a:moveTo>
                  <a:lnTo>
                    <a:pt x="27" y="27"/>
                  </a:lnTo>
                  <a:lnTo>
                    <a:pt x="26" y="29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5" y="30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20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7" y="15"/>
                  </a:lnTo>
                  <a:lnTo>
                    <a:pt x="39" y="15"/>
                  </a:lnTo>
                  <a:lnTo>
                    <a:pt x="38" y="9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7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8" y="38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29" y="39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8" y="29"/>
                  </a:lnTo>
                  <a:lnTo>
                    <a:pt x="39" y="24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9" name="Freeform 192"/>
            <p:cNvSpPr>
              <a:spLocks noEditPoints="1"/>
            </p:cNvSpPr>
            <p:nvPr/>
          </p:nvSpPr>
          <p:spPr bwMode="auto">
            <a:xfrm>
              <a:off x="3575" y="1586"/>
              <a:ext cx="10" cy="10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7" y="30"/>
                </a:cxn>
                <a:cxn ang="0">
                  <a:pos x="25" y="31"/>
                </a:cxn>
                <a:cxn ang="0">
                  <a:pos x="23" y="32"/>
                </a:cxn>
                <a:cxn ang="0">
                  <a:pos x="20" y="32"/>
                </a:cxn>
                <a:cxn ang="0">
                  <a:pos x="18" y="32"/>
                </a:cxn>
                <a:cxn ang="0">
                  <a:pos x="16" y="31"/>
                </a:cxn>
                <a:cxn ang="0">
                  <a:pos x="14" y="30"/>
                </a:cxn>
                <a:cxn ang="0">
                  <a:pos x="13" y="29"/>
                </a:cxn>
                <a:cxn ang="0">
                  <a:pos x="12" y="26"/>
                </a:cxn>
                <a:cxn ang="0">
                  <a:pos x="11" y="23"/>
                </a:cxn>
                <a:cxn ang="0">
                  <a:pos x="40" y="23"/>
                </a:cxn>
                <a:cxn ang="0">
                  <a:pos x="40" y="21"/>
                </a:cxn>
                <a:cxn ang="0">
                  <a:pos x="39" y="15"/>
                </a:cxn>
                <a:cxn ang="0">
                  <a:pos x="37" y="9"/>
                </a:cxn>
                <a:cxn ang="0">
                  <a:pos x="34" y="5"/>
                </a:cxn>
                <a:cxn ang="0">
                  <a:pos x="31" y="3"/>
                </a:cxn>
                <a:cxn ang="0">
                  <a:pos x="26" y="1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5" y="5"/>
                </a:cxn>
                <a:cxn ang="0">
                  <a:pos x="3" y="8"/>
                </a:cxn>
                <a:cxn ang="0">
                  <a:pos x="1" y="11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1"/>
                </a:cxn>
                <a:cxn ang="0">
                  <a:pos x="5" y="36"/>
                </a:cxn>
                <a:cxn ang="0">
                  <a:pos x="8" y="38"/>
                </a:cxn>
                <a:cxn ang="0">
                  <a:pos x="14" y="41"/>
                </a:cxn>
                <a:cxn ang="0">
                  <a:pos x="20" y="41"/>
                </a:cxn>
                <a:cxn ang="0">
                  <a:pos x="25" y="41"/>
                </a:cxn>
                <a:cxn ang="0">
                  <a:pos x="31" y="39"/>
                </a:cxn>
                <a:cxn ang="0">
                  <a:pos x="33" y="37"/>
                </a:cxn>
                <a:cxn ang="0">
                  <a:pos x="36" y="35"/>
                </a:cxn>
                <a:cxn ang="0">
                  <a:pos x="38" y="31"/>
                </a:cxn>
                <a:cxn ang="0">
                  <a:pos x="39" y="28"/>
                </a:cxn>
                <a:cxn ang="0">
                  <a:pos x="28" y="28"/>
                </a:cxn>
                <a:cxn ang="0">
                  <a:pos x="11" y="16"/>
                </a:cxn>
                <a:cxn ang="0">
                  <a:pos x="12" y="13"/>
                </a:cxn>
                <a:cxn ang="0">
                  <a:pos x="13" y="11"/>
                </a:cxn>
                <a:cxn ang="0">
                  <a:pos x="14" y="10"/>
                </a:cxn>
                <a:cxn ang="0">
                  <a:pos x="16" y="8"/>
                </a:cxn>
                <a:cxn ang="0">
                  <a:pos x="18" y="8"/>
                </a:cxn>
                <a:cxn ang="0">
                  <a:pos x="20" y="7"/>
                </a:cxn>
                <a:cxn ang="0">
                  <a:pos x="23" y="8"/>
                </a:cxn>
                <a:cxn ang="0">
                  <a:pos x="25" y="9"/>
                </a:cxn>
                <a:cxn ang="0">
                  <a:pos x="27" y="12"/>
                </a:cxn>
                <a:cxn ang="0">
                  <a:pos x="28" y="16"/>
                </a:cxn>
                <a:cxn ang="0">
                  <a:pos x="11" y="16"/>
                </a:cxn>
              </a:cxnLst>
              <a:rect l="0" t="0" r="r" b="b"/>
              <a:pathLst>
                <a:path w="40" h="41">
                  <a:moveTo>
                    <a:pt x="28" y="28"/>
                  </a:moveTo>
                  <a:lnTo>
                    <a:pt x="27" y="30"/>
                  </a:lnTo>
                  <a:lnTo>
                    <a:pt x="25" y="31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1"/>
                  </a:lnTo>
                  <a:lnTo>
                    <a:pt x="14" y="30"/>
                  </a:lnTo>
                  <a:lnTo>
                    <a:pt x="13" y="29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39" y="15"/>
                  </a:lnTo>
                  <a:lnTo>
                    <a:pt x="37" y="9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8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1" y="39"/>
                  </a:lnTo>
                  <a:lnTo>
                    <a:pt x="33" y="37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39" y="28"/>
                  </a:lnTo>
                  <a:lnTo>
                    <a:pt x="28" y="28"/>
                  </a:lnTo>
                  <a:close/>
                  <a:moveTo>
                    <a:pt x="11" y="16"/>
                  </a:moveTo>
                  <a:lnTo>
                    <a:pt x="12" y="13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7" y="12"/>
                  </a:lnTo>
                  <a:lnTo>
                    <a:pt x="28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0" name="Freeform 193"/>
            <p:cNvSpPr>
              <a:spLocks/>
            </p:cNvSpPr>
            <p:nvPr/>
          </p:nvSpPr>
          <p:spPr bwMode="auto">
            <a:xfrm>
              <a:off x="3586" y="1586"/>
              <a:ext cx="9" cy="10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39"/>
                </a:cxn>
                <a:cxn ang="0">
                  <a:pos x="23" y="39"/>
                </a:cxn>
                <a:cxn ang="0">
                  <a:pos x="23" y="8"/>
                </a:cxn>
                <a:cxn ang="0">
                  <a:pos x="35" y="8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12" y="8"/>
                </a:cxn>
              </a:cxnLst>
              <a:rect l="0" t="0" r="r" b="b"/>
              <a:pathLst>
                <a:path w="35" h="39">
                  <a:moveTo>
                    <a:pt x="12" y="8"/>
                  </a:moveTo>
                  <a:lnTo>
                    <a:pt x="12" y="39"/>
                  </a:lnTo>
                  <a:lnTo>
                    <a:pt x="23" y="39"/>
                  </a:lnTo>
                  <a:lnTo>
                    <a:pt x="23" y="8"/>
                  </a:lnTo>
                  <a:lnTo>
                    <a:pt x="35" y="8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1" name="Freeform 194"/>
            <p:cNvSpPr>
              <a:spLocks noEditPoints="1"/>
            </p:cNvSpPr>
            <p:nvPr/>
          </p:nvSpPr>
          <p:spPr bwMode="auto">
            <a:xfrm>
              <a:off x="3597" y="1586"/>
              <a:ext cx="8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9"/>
                </a:cxn>
                <a:cxn ang="0">
                  <a:pos x="22" y="39"/>
                </a:cxn>
                <a:cxn ang="0">
                  <a:pos x="27" y="38"/>
                </a:cxn>
                <a:cxn ang="0">
                  <a:pos x="31" y="36"/>
                </a:cxn>
                <a:cxn ang="0">
                  <a:pos x="33" y="35"/>
                </a:cxn>
                <a:cxn ang="0">
                  <a:pos x="34" y="33"/>
                </a:cxn>
                <a:cxn ang="0">
                  <a:pos x="35" y="29"/>
                </a:cxn>
                <a:cxn ang="0">
                  <a:pos x="35" y="26"/>
                </a:cxn>
                <a:cxn ang="0">
                  <a:pos x="35" y="22"/>
                </a:cxn>
                <a:cxn ang="0">
                  <a:pos x="33" y="19"/>
                </a:cxn>
                <a:cxn ang="0">
                  <a:pos x="31" y="16"/>
                </a:cxn>
                <a:cxn ang="0">
                  <a:pos x="29" y="15"/>
                </a:cxn>
                <a:cxn ang="0">
                  <a:pos x="23" y="14"/>
                </a:cxn>
                <a:cxn ang="0">
                  <a:pos x="19" y="14"/>
                </a:cxn>
                <a:cxn ang="0">
                  <a:pos x="12" y="1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2" y="21"/>
                </a:cxn>
                <a:cxn ang="0">
                  <a:pos x="17" y="21"/>
                </a:cxn>
                <a:cxn ang="0">
                  <a:pos x="19" y="21"/>
                </a:cxn>
                <a:cxn ang="0">
                  <a:pos x="21" y="22"/>
                </a:cxn>
                <a:cxn ang="0">
                  <a:pos x="23" y="23"/>
                </a:cxn>
                <a:cxn ang="0">
                  <a:pos x="24" y="26"/>
                </a:cxn>
                <a:cxn ang="0">
                  <a:pos x="23" y="28"/>
                </a:cxn>
                <a:cxn ang="0">
                  <a:pos x="22" y="29"/>
                </a:cxn>
                <a:cxn ang="0">
                  <a:pos x="20" y="30"/>
                </a:cxn>
                <a:cxn ang="0">
                  <a:pos x="17" y="30"/>
                </a:cxn>
                <a:cxn ang="0">
                  <a:pos x="12" y="30"/>
                </a:cxn>
                <a:cxn ang="0">
                  <a:pos x="12" y="21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lnTo>
                    <a:pt x="0" y="39"/>
                  </a:lnTo>
                  <a:lnTo>
                    <a:pt x="22" y="39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4" y="33"/>
                  </a:lnTo>
                  <a:lnTo>
                    <a:pt x="35" y="29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3" y="19"/>
                  </a:lnTo>
                  <a:lnTo>
                    <a:pt x="31" y="16"/>
                  </a:lnTo>
                  <a:lnTo>
                    <a:pt x="29" y="15"/>
                  </a:lnTo>
                  <a:lnTo>
                    <a:pt x="23" y="14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0" y="0"/>
                  </a:lnTo>
                  <a:close/>
                  <a:moveTo>
                    <a:pt x="12" y="21"/>
                  </a:moveTo>
                  <a:lnTo>
                    <a:pt x="17" y="21"/>
                  </a:lnTo>
                  <a:lnTo>
                    <a:pt x="19" y="21"/>
                  </a:lnTo>
                  <a:lnTo>
                    <a:pt x="21" y="22"/>
                  </a:lnTo>
                  <a:lnTo>
                    <a:pt x="23" y="23"/>
                  </a:lnTo>
                  <a:lnTo>
                    <a:pt x="24" y="26"/>
                  </a:lnTo>
                  <a:lnTo>
                    <a:pt x="23" y="28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7" y="30"/>
                  </a:lnTo>
                  <a:lnTo>
                    <a:pt x="12" y="30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2" name="Freeform 195"/>
            <p:cNvSpPr>
              <a:spLocks/>
            </p:cNvSpPr>
            <p:nvPr/>
          </p:nvSpPr>
          <p:spPr bwMode="auto">
            <a:xfrm>
              <a:off x="3663" y="1539"/>
              <a:ext cx="133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7" y="290"/>
                </a:cxn>
                <a:cxn ang="0">
                  <a:pos x="60" y="305"/>
                </a:cxn>
                <a:cxn ang="0">
                  <a:pos x="76" y="326"/>
                </a:cxn>
                <a:cxn ang="0">
                  <a:pos x="86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1" y="412"/>
                </a:cxn>
                <a:cxn ang="0">
                  <a:pos x="212" y="411"/>
                </a:cxn>
                <a:cxn ang="0">
                  <a:pos x="240" y="404"/>
                </a:cxn>
                <a:cxn ang="0">
                  <a:pos x="266" y="390"/>
                </a:cxn>
                <a:cxn ang="0">
                  <a:pos x="291" y="404"/>
                </a:cxn>
                <a:cxn ang="0">
                  <a:pos x="321" y="411"/>
                </a:cxn>
                <a:cxn ang="0">
                  <a:pos x="350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5" y="352"/>
                </a:cxn>
                <a:cxn ang="0">
                  <a:pos x="457" y="326"/>
                </a:cxn>
                <a:cxn ang="0">
                  <a:pos x="471" y="305"/>
                </a:cxn>
                <a:cxn ang="0">
                  <a:pos x="494" y="290"/>
                </a:cxn>
                <a:cxn ang="0">
                  <a:pos x="512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0" y="120"/>
                </a:cxn>
                <a:cxn ang="0">
                  <a:pos x="466" y="104"/>
                </a:cxn>
                <a:cxn ang="0">
                  <a:pos x="457" y="87"/>
                </a:cxn>
                <a:cxn ang="0">
                  <a:pos x="445" y="60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0" y="0"/>
                </a:cxn>
                <a:cxn ang="0">
                  <a:pos x="321" y="1"/>
                </a:cxn>
                <a:cxn ang="0">
                  <a:pos x="291" y="9"/>
                </a:cxn>
                <a:cxn ang="0">
                  <a:pos x="266" y="23"/>
                </a:cxn>
                <a:cxn ang="0">
                  <a:pos x="240" y="9"/>
                </a:cxn>
                <a:cxn ang="0">
                  <a:pos x="212" y="1"/>
                </a:cxn>
                <a:cxn ang="0">
                  <a:pos x="181" y="0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6" y="60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7" y="123"/>
                </a:cxn>
                <a:cxn ang="0">
                  <a:pos x="19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2" h="412">
                  <a:moveTo>
                    <a:pt x="0" y="206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2" y="257"/>
                  </a:lnTo>
                  <a:lnTo>
                    <a:pt x="19" y="269"/>
                  </a:lnTo>
                  <a:lnTo>
                    <a:pt x="28" y="280"/>
                  </a:lnTo>
                  <a:lnTo>
                    <a:pt x="37" y="290"/>
                  </a:lnTo>
                  <a:lnTo>
                    <a:pt x="49" y="298"/>
                  </a:lnTo>
                  <a:lnTo>
                    <a:pt x="60" y="305"/>
                  </a:lnTo>
                  <a:lnTo>
                    <a:pt x="73" y="311"/>
                  </a:lnTo>
                  <a:lnTo>
                    <a:pt x="76" y="326"/>
                  </a:lnTo>
                  <a:lnTo>
                    <a:pt x="80" y="339"/>
                  </a:lnTo>
                  <a:lnTo>
                    <a:pt x="86" y="352"/>
                  </a:lnTo>
                  <a:lnTo>
                    <a:pt x="94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39" y="400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1" y="412"/>
                  </a:lnTo>
                  <a:lnTo>
                    <a:pt x="196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0" y="404"/>
                  </a:lnTo>
                  <a:lnTo>
                    <a:pt x="254" y="397"/>
                  </a:lnTo>
                  <a:lnTo>
                    <a:pt x="266" y="390"/>
                  </a:lnTo>
                  <a:lnTo>
                    <a:pt x="278" y="397"/>
                  </a:lnTo>
                  <a:lnTo>
                    <a:pt x="291" y="404"/>
                  </a:lnTo>
                  <a:lnTo>
                    <a:pt x="306" y="408"/>
                  </a:lnTo>
                  <a:lnTo>
                    <a:pt x="321" y="411"/>
                  </a:lnTo>
                  <a:lnTo>
                    <a:pt x="335" y="412"/>
                  </a:lnTo>
                  <a:lnTo>
                    <a:pt x="350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3" y="400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8" y="364"/>
                  </a:lnTo>
                  <a:lnTo>
                    <a:pt x="445" y="352"/>
                  </a:lnTo>
                  <a:lnTo>
                    <a:pt x="451" y="339"/>
                  </a:lnTo>
                  <a:lnTo>
                    <a:pt x="457" y="326"/>
                  </a:lnTo>
                  <a:lnTo>
                    <a:pt x="459" y="311"/>
                  </a:lnTo>
                  <a:lnTo>
                    <a:pt x="471" y="305"/>
                  </a:lnTo>
                  <a:lnTo>
                    <a:pt x="483" y="298"/>
                  </a:lnTo>
                  <a:lnTo>
                    <a:pt x="494" y="290"/>
                  </a:lnTo>
                  <a:lnTo>
                    <a:pt x="503" y="280"/>
                  </a:lnTo>
                  <a:lnTo>
                    <a:pt x="512" y="269"/>
                  </a:lnTo>
                  <a:lnTo>
                    <a:pt x="519" y="257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6"/>
                  </a:lnTo>
                  <a:lnTo>
                    <a:pt x="532" y="192"/>
                  </a:lnTo>
                  <a:lnTo>
                    <a:pt x="529" y="179"/>
                  </a:lnTo>
                  <a:lnTo>
                    <a:pt x="524" y="164"/>
                  </a:lnTo>
                  <a:lnTo>
                    <a:pt x="518" y="152"/>
                  </a:lnTo>
                  <a:lnTo>
                    <a:pt x="511" y="140"/>
                  </a:lnTo>
                  <a:lnTo>
                    <a:pt x="500" y="130"/>
                  </a:lnTo>
                  <a:lnTo>
                    <a:pt x="490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7" y="87"/>
                  </a:lnTo>
                  <a:lnTo>
                    <a:pt x="451" y="74"/>
                  </a:lnTo>
                  <a:lnTo>
                    <a:pt x="445" y="60"/>
                  </a:lnTo>
                  <a:lnTo>
                    <a:pt x="438" y="48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3" y="12"/>
                  </a:lnTo>
                  <a:lnTo>
                    <a:pt x="379" y="6"/>
                  </a:lnTo>
                  <a:lnTo>
                    <a:pt x="365" y="2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21" y="1"/>
                  </a:lnTo>
                  <a:lnTo>
                    <a:pt x="306" y="4"/>
                  </a:lnTo>
                  <a:lnTo>
                    <a:pt x="291" y="9"/>
                  </a:lnTo>
                  <a:lnTo>
                    <a:pt x="278" y="16"/>
                  </a:lnTo>
                  <a:lnTo>
                    <a:pt x="266" y="23"/>
                  </a:lnTo>
                  <a:lnTo>
                    <a:pt x="254" y="16"/>
                  </a:lnTo>
                  <a:lnTo>
                    <a:pt x="240" y="9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6" y="0"/>
                  </a:lnTo>
                  <a:lnTo>
                    <a:pt x="181" y="0"/>
                  </a:lnTo>
                  <a:lnTo>
                    <a:pt x="167" y="2"/>
                  </a:lnTo>
                  <a:lnTo>
                    <a:pt x="153" y="6"/>
                  </a:lnTo>
                  <a:lnTo>
                    <a:pt x="139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4" y="48"/>
                  </a:lnTo>
                  <a:lnTo>
                    <a:pt x="86" y="60"/>
                  </a:lnTo>
                  <a:lnTo>
                    <a:pt x="80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7" y="123"/>
                  </a:lnTo>
                  <a:lnTo>
                    <a:pt x="28" y="133"/>
                  </a:lnTo>
                  <a:lnTo>
                    <a:pt x="19" y="143"/>
                  </a:lnTo>
                  <a:lnTo>
                    <a:pt x="12" y="155"/>
                  </a:lnTo>
                  <a:lnTo>
                    <a:pt x="7" y="166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3" name="Freeform 196"/>
            <p:cNvSpPr>
              <a:spLocks/>
            </p:cNvSpPr>
            <p:nvPr/>
          </p:nvSpPr>
          <p:spPr bwMode="auto">
            <a:xfrm>
              <a:off x="3663" y="1539"/>
              <a:ext cx="133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7" y="290"/>
                </a:cxn>
                <a:cxn ang="0">
                  <a:pos x="60" y="305"/>
                </a:cxn>
                <a:cxn ang="0">
                  <a:pos x="76" y="326"/>
                </a:cxn>
                <a:cxn ang="0">
                  <a:pos x="86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1" y="412"/>
                </a:cxn>
                <a:cxn ang="0">
                  <a:pos x="212" y="411"/>
                </a:cxn>
                <a:cxn ang="0">
                  <a:pos x="240" y="404"/>
                </a:cxn>
                <a:cxn ang="0">
                  <a:pos x="266" y="390"/>
                </a:cxn>
                <a:cxn ang="0">
                  <a:pos x="291" y="404"/>
                </a:cxn>
                <a:cxn ang="0">
                  <a:pos x="321" y="411"/>
                </a:cxn>
                <a:cxn ang="0">
                  <a:pos x="350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5" y="352"/>
                </a:cxn>
                <a:cxn ang="0">
                  <a:pos x="457" y="326"/>
                </a:cxn>
                <a:cxn ang="0">
                  <a:pos x="471" y="305"/>
                </a:cxn>
                <a:cxn ang="0">
                  <a:pos x="494" y="290"/>
                </a:cxn>
                <a:cxn ang="0">
                  <a:pos x="512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0" y="120"/>
                </a:cxn>
                <a:cxn ang="0">
                  <a:pos x="466" y="104"/>
                </a:cxn>
                <a:cxn ang="0">
                  <a:pos x="457" y="87"/>
                </a:cxn>
                <a:cxn ang="0">
                  <a:pos x="445" y="60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0" y="0"/>
                </a:cxn>
                <a:cxn ang="0">
                  <a:pos x="321" y="1"/>
                </a:cxn>
                <a:cxn ang="0">
                  <a:pos x="291" y="9"/>
                </a:cxn>
                <a:cxn ang="0">
                  <a:pos x="266" y="23"/>
                </a:cxn>
                <a:cxn ang="0">
                  <a:pos x="240" y="9"/>
                </a:cxn>
                <a:cxn ang="0">
                  <a:pos x="212" y="1"/>
                </a:cxn>
                <a:cxn ang="0">
                  <a:pos x="181" y="0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6" y="60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7" y="123"/>
                </a:cxn>
                <a:cxn ang="0">
                  <a:pos x="19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2" h="412">
                  <a:moveTo>
                    <a:pt x="0" y="206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2" y="257"/>
                  </a:lnTo>
                  <a:lnTo>
                    <a:pt x="19" y="269"/>
                  </a:lnTo>
                  <a:lnTo>
                    <a:pt x="28" y="280"/>
                  </a:lnTo>
                  <a:lnTo>
                    <a:pt x="37" y="290"/>
                  </a:lnTo>
                  <a:lnTo>
                    <a:pt x="49" y="298"/>
                  </a:lnTo>
                  <a:lnTo>
                    <a:pt x="60" y="305"/>
                  </a:lnTo>
                  <a:lnTo>
                    <a:pt x="73" y="311"/>
                  </a:lnTo>
                  <a:lnTo>
                    <a:pt x="76" y="326"/>
                  </a:lnTo>
                  <a:lnTo>
                    <a:pt x="80" y="339"/>
                  </a:lnTo>
                  <a:lnTo>
                    <a:pt x="86" y="352"/>
                  </a:lnTo>
                  <a:lnTo>
                    <a:pt x="94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39" y="400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1" y="412"/>
                  </a:lnTo>
                  <a:lnTo>
                    <a:pt x="196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0" y="404"/>
                  </a:lnTo>
                  <a:lnTo>
                    <a:pt x="254" y="397"/>
                  </a:lnTo>
                  <a:lnTo>
                    <a:pt x="266" y="390"/>
                  </a:lnTo>
                  <a:lnTo>
                    <a:pt x="278" y="397"/>
                  </a:lnTo>
                  <a:lnTo>
                    <a:pt x="291" y="404"/>
                  </a:lnTo>
                  <a:lnTo>
                    <a:pt x="306" y="408"/>
                  </a:lnTo>
                  <a:lnTo>
                    <a:pt x="321" y="411"/>
                  </a:lnTo>
                  <a:lnTo>
                    <a:pt x="335" y="412"/>
                  </a:lnTo>
                  <a:lnTo>
                    <a:pt x="350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3" y="400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8" y="364"/>
                  </a:lnTo>
                  <a:lnTo>
                    <a:pt x="445" y="352"/>
                  </a:lnTo>
                  <a:lnTo>
                    <a:pt x="451" y="339"/>
                  </a:lnTo>
                  <a:lnTo>
                    <a:pt x="457" y="326"/>
                  </a:lnTo>
                  <a:lnTo>
                    <a:pt x="459" y="311"/>
                  </a:lnTo>
                  <a:lnTo>
                    <a:pt x="471" y="305"/>
                  </a:lnTo>
                  <a:lnTo>
                    <a:pt x="483" y="298"/>
                  </a:lnTo>
                  <a:lnTo>
                    <a:pt x="494" y="290"/>
                  </a:lnTo>
                  <a:lnTo>
                    <a:pt x="503" y="280"/>
                  </a:lnTo>
                  <a:lnTo>
                    <a:pt x="512" y="269"/>
                  </a:lnTo>
                  <a:lnTo>
                    <a:pt x="519" y="257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6"/>
                  </a:lnTo>
                  <a:lnTo>
                    <a:pt x="532" y="192"/>
                  </a:lnTo>
                  <a:lnTo>
                    <a:pt x="529" y="179"/>
                  </a:lnTo>
                  <a:lnTo>
                    <a:pt x="524" y="164"/>
                  </a:lnTo>
                  <a:lnTo>
                    <a:pt x="518" y="152"/>
                  </a:lnTo>
                  <a:lnTo>
                    <a:pt x="511" y="140"/>
                  </a:lnTo>
                  <a:lnTo>
                    <a:pt x="500" y="130"/>
                  </a:lnTo>
                  <a:lnTo>
                    <a:pt x="490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7" y="87"/>
                  </a:lnTo>
                  <a:lnTo>
                    <a:pt x="451" y="74"/>
                  </a:lnTo>
                  <a:lnTo>
                    <a:pt x="445" y="60"/>
                  </a:lnTo>
                  <a:lnTo>
                    <a:pt x="438" y="48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3" y="12"/>
                  </a:lnTo>
                  <a:lnTo>
                    <a:pt x="379" y="6"/>
                  </a:lnTo>
                  <a:lnTo>
                    <a:pt x="365" y="2"/>
                  </a:lnTo>
                  <a:lnTo>
                    <a:pt x="350" y="0"/>
                  </a:lnTo>
                  <a:lnTo>
                    <a:pt x="335" y="0"/>
                  </a:lnTo>
                  <a:lnTo>
                    <a:pt x="321" y="1"/>
                  </a:lnTo>
                  <a:lnTo>
                    <a:pt x="306" y="4"/>
                  </a:lnTo>
                  <a:lnTo>
                    <a:pt x="291" y="9"/>
                  </a:lnTo>
                  <a:lnTo>
                    <a:pt x="278" y="16"/>
                  </a:lnTo>
                  <a:lnTo>
                    <a:pt x="266" y="23"/>
                  </a:lnTo>
                  <a:lnTo>
                    <a:pt x="254" y="16"/>
                  </a:lnTo>
                  <a:lnTo>
                    <a:pt x="240" y="9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6" y="0"/>
                  </a:lnTo>
                  <a:lnTo>
                    <a:pt x="181" y="0"/>
                  </a:lnTo>
                  <a:lnTo>
                    <a:pt x="167" y="2"/>
                  </a:lnTo>
                  <a:lnTo>
                    <a:pt x="153" y="6"/>
                  </a:lnTo>
                  <a:lnTo>
                    <a:pt x="139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4" y="48"/>
                  </a:lnTo>
                  <a:lnTo>
                    <a:pt x="86" y="60"/>
                  </a:lnTo>
                  <a:lnTo>
                    <a:pt x="80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7" y="123"/>
                  </a:lnTo>
                  <a:lnTo>
                    <a:pt x="28" y="133"/>
                  </a:lnTo>
                  <a:lnTo>
                    <a:pt x="19" y="143"/>
                  </a:lnTo>
                  <a:lnTo>
                    <a:pt x="12" y="155"/>
                  </a:lnTo>
                  <a:lnTo>
                    <a:pt x="7" y="166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4" name="Freeform 197"/>
            <p:cNvSpPr>
              <a:spLocks/>
            </p:cNvSpPr>
            <p:nvPr/>
          </p:nvSpPr>
          <p:spPr bwMode="auto">
            <a:xfrm>
              <a:off x="3702" y="1582"/>
              <a:ext cx="11" cy="14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53"/>
                </a:cxn>
                <a:cxn ang="0">
                  <a:pos x="28" y="53"/>
                </a:cxn>
                <a:cxn ang="0">
                  <a:pos x="28" y="10"/>
                </a:cxn>
                <a:cxn ang="0">
                  <a:pos x="44" y="10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6" y="10"/>
                </a:cxn>
              </a:cxnLst>
              <a:rect l="0" t="0" r="r" b="b"/>
              <a:pathLst>
                <a:path w="44" h="53">
                  <a:moveTo>
                    <a:pt x="16" y="10"/>
                  </a:moveTo>
                  <a:lnTo>
                    <a:pt x="16" y="53"/>
                  </a:lnTo>
                  <a:lnTo>
                    <a:pt x="28" y="53"/>
                  </a:lnTo>
                  <a:lnTo>
                    <a:pt x="28" y="10"/>
                  </a:lnTo>
                  <a:lnTo>
                    <a:pt x="44" y="1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5" name="Freeform 198"/>
            <p:cNvSpPr>
              <a:spLocks noEditPoints="1"/>
            </p:cNvSpPr>
            <p:nvPr/>
          </p:nvSpPr>
          <p:spPr bwMode="auto">
            <a:xfrm>
              <a:off x="3712" y="1582"/>
              <a:ext cx="15" cy="17"/>
            </a:xfrm>
            <a:custGeom>
              <a:avLst/>
              <a:gdLst/>
              <a:ahLst/>
              <a:cxnLst>
                <a:cxn ang="0">
                  <a:pos x="24" y="66"/>
                </a:cxn>
                <a:cxn ang="0">
                  <a:pos x="35" y="66"/>
                </a:cxn>
                <a:cxn ang="0">
                  <a:pos x="35" y="54"/>
                </a:cxn>
                <a:cxn ang="0">
                  <a:pos x="42" y="53"/>
                </a:cxn>
                <a:cxn ang="0">
                  <a:pos x="47" y="52"/>
                </a:cxn>
                <a:cxn ang="0">
                  <a:pos x="51" y="50"/>
                </a:cxn>
                <a:cxn ang="0">
                  <a:pos x="54" y="47"/>
                </a:cxn>
                <a:cxn ang="0">
                  <a:pos x="57" y="43"/>
                </a:cxn>
                <a:cxn ang="0">
                  <a:pos x="59" y="40"/>
                </a:cxn>
                <a:cxn ang="0">
                  <a:pos x="59" y="36"/>
                </a:cxn>
                <a:cxn ang="0">
                  <a:pos x="60" y="33"/>
                </a:cxn>
                <a:cxn ang="0">
                  <a:pos x="60" y="30"/>
                </a:cxn>
                <a:cxn ang="0">
                  <a:pos x="59" y="27"/>
                </a:cxn>
                <a:cxn ang="0">
                  <a:pos x="58" y="24"/>
                </a:cxn>
                <a:cxn ang="0">
                  <a:pos x="56" y="20"/>
                </a:cxn>
                <a:cxn ang="0">
                  <a:pos x="52" y="18"/>
                </a:cxn>
                <a:cxn ang="0">
                  <a:pos x="48" y="15"/>
                </a:cxn>
                <a:cxn ang="0">
                  <a:pos x="42" y="14"/>
                </a:cxn>
                <a:cxn ang="0">
                  <a:pos x="35" y="13"/>
                </a:cxn>
                <a:cxn ang="0">
                  <a:pos x="35" y="0"/>
                </a:cxn>
                <a:cxn ang="0">
                  <a:pos x="24" y="0"/>
                </a:cxn>
                <a:cxn ang="0">
                  <a:pos x="24" y="13"/>
                </a:cxn>
                <a:cxn ang="0">
                  <a:pos x="17" y="14"/>
                </a:cxn>
                <a:cxn ang="0">
                  <a:pos x="10" y="16"/>
                </a:cxn>
                <a:cxn ang="0">
                  <a:pos x="6" y="19"/>
                </a:cxn>
                <a:cxn ang="0">
                  <a:pos x="2" y="22"/>
                </a:cxn>
                <a:cxn ang="0">
                  <a:pos x="1" y="27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3" y="45"/>
                </a:cxn>
                <a:cxn ang="0">
                  <a:pos x="7" y="49"/>
                </a:cxn>
                <a:cxn ang="0">
                  <a:pos x="11" y="51"/>
                </a:cxn>
                <a:cxn ang="0">
                  <a:pos x="17" y="53"/>
                </a:cxn>
                <a:cxn ang="0">
                  <a:pos x="24" y="54"/>
                </a:cxn>
                <a:cxn ang="0">
                  <a:pos x="24" y="66"/>
                </a:cxn>
                <a:cxn ang="0">
                  <a:pos x="25" y="45"/>
                </a:cxn>
                <a:cxn ang="0">
                  <a:pos x="21" y="45"/>
                </a:cxn>
                <a:cxn ang="0">
                  <a:pos x="17" y="43"/>
                </a:cxn>
                <a:cxn ang="0">
                  <a:pos x="15" y="41"/>
                </a:cxn>
                <a:cxn ang="0">
                  <a:pos x="14" y="39"/>
                </a:cxn>
                <a:cxn ang="0">
                  <a:pos x="13" y="36"/>
                </a:cxn>
                <a:cxn ang="0">
                  <a:pos x="13" y="32"/>
                </a:cxn>
                <a:cxn ang="0">
                  <a:pos x="13" y="27"/>
                </a:cxn>
                <a:cxn ang="0">
                  <a:pos x="16" y="24"/>
                </a:cxn>
                <a:cxn ang="0">
                  <a:pos x="19" y="22"/>
                </a:cxn>
                <a:cxn ang="0">
                  <a:pos x="23" y="21"/>
                </a:cxn>
                <a:cxn ang="0">
                  <a:pos x="25" y="21"/>
                </a:cxn>
                <a:cxn ang="0">
                  <a:pos x="25" y="45"/>
                </a:cxn>
                <a:cxn ang="0">
                  <a:pos x="35" y="21"/>
                </a:cxn>
                <a:cxn ang="0">
                  <a:pos x="40" y="22"/>
                </a:cxn>
                <a:cxn ang="0">
                  <a:pos x="44" y="24"/>
                </a:cxn>
                <a:cxn ang="0">
                  <a:pos x="46" y="27"/>
                </a:cxn>
                <a:cxn ang="0">
                  <a:pos x="47" y="32"/>
                </a:cxn>
                <a:cxn ang="0">
                  <a:pos x="47" y="36"/>
                </a:cxn>
                <a:cxn ang="0">
                  <a:pos x="46" y="38"/>
                </a:cxn>
                <a:cxn ang="0">
                  <a:pos x="45" y="41"/>
                </a:cxn>
                <a:cxn ang="0">
                  <a:pos x="43" y="42"/>
                </a:cxn>
                <a:cxn ang="0">
                  <a:pos x="39" y="45"/>
                </a:cxn>
                <a:cxn ang="0">
                  <a:pos x="35" y="45"/>
                </a:cxn>
                <a:cxn ang="0">
                  <a:pos x="35" y="21"/>
                </a:cxn>
              </a:cxnLst>
              <a:rect l="0" t="0" r="r" b="b"/>
              <a:pathLst>
                <a:path w="60" h="66">
                  <a:moveTo>
                    <a:pt x="24" y="66"/>
                  </a:moveTo>
                  <a:lnTo>
                    <a:pt x="35" y="66"/>
                  </a:lnTo>
                  <a:lnTo>
                    <a:pt x="35" y="54"/>
                  </a:lnTo>
                  <a:lnTo>
                    <a:pt x="42" y="53"/>
                  </a:lnTo>
                  <a:lnTo>
                    <a:pt x="47" y="52"/>
                  </a:lnTo>
                  <a:lnTo>
                    <a:pt x="51" y="50"/>
                  </a:lnTo>
                  <a:lnTo>
                    <a:pt x="54" y="47"/>
                  </a:lnTo>
                  <a:lnTo>
                    <a:pt x="57" y="43"/>
                  </a:lnTo>
                  <a:lnTo>
                    <a:pt x="59" y="40"/>
                  </a:lnTo>
                  <a:lnTo>
                    <a:pt x="59" y="36"/>
                  </a:lnTo>
                  <a:lnTo>
                    <a:pt x="60" y="33"/>
                  </a:lnTo>
                  <a:lnTo>
                    <a:pt x="60" y="30"/>
                  </a:lnTo>
                  <a:lnTo>
                    <a:pt x="59" y="27"/>
                  </a:lnTo>
                  <a:lnTo>
                    <a:pt x="58" y="24"/>
                  </a:lnTo>
                  <a:lnTo>
                    <a:pt x="56" y="20"/>
                  </a:lnTo>
                  <a:lnTo>
                    <a:pt x="52" y="18"/>
                  </a:lnTo>
                  <a:lnTo>
                    <a:pt x="48" y="15"/>
                  </a:lnTo>
                  <a:lnTo>
                    <a:pt x="42" y="14"/>
                  </a:lnTo>
                  <a:lnTo>
                    <a:pt x="35" y="13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24" y="13"/>
                  </a:lnTo>
                  <a:lnTo>
                    <a:pt x="17" y="14"/>
                  </a:lnTo>
                  <a:lnTo>
                    <a:pt x="10" y="16"/>
                  </a:lnTo>
                  <a:lnTo>
                    <a:pt x="6" y="19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7" y="49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24" y="54"/>
                  </a:lnTo>
                  <a:lnTo>
                    <a:pt x="24" y="66"/>
                  </a:lnTo>
                  <a:close/>
                  <a:moveTo>
                    <a:pt x="25" y="45"/>
                  </a:moveTo>
                  <a:lnTo>
                    <a:pt x="21" y="45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4" y="39"/>
                  </a:lnTo>
                  <a:lnTo>
                    <a:pt x="13" y="36"/>
                  </a:lnTo>
                  <a:lnTo>
                    <a:pt x="13" y="32"/>
                  </a:lnTo>
                  <a:lnTo>
                    <a:pt x="13" y="27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45"/>
                  </a:lnTo>
                  <a:close/>
                  <a:moveTo>
                    <a:pt x="35" y="21"/>
                  </a:moveTo>
                  <a:lnTo>
                    <a:pt x="40" y="22"/>
                  </a:lnTo>
                  <a:lnTo>
                    <a:pt x="44" y="24"/>
                  </a:lnTo>
                  <a:lnTo>
                    <a:pt x="46" y="27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6" y="38"/>
                  </a:lnTo>
                  <a:lnTo>
                    <a:pt x="45" y="41"/>
                  </a:lnTo>
                  <a:lnTo>
                    <a:pt x="43" y="42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35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6" name="Freeform 199"/>
            <p:cNvSpPr>
              <a:spLocks noEditPoints="1"/>
            </p:cNvSpPr>
            <p:nvPr/>
          </p:nvSpPr>
          <p:spPr bwMode="auto">
            <a:xfrm>
              <a:off x="3728" y="1582"/>
              <a:ext cx="13" cy="14"/>
            </a:xfrm>
            <a:custGeom>
              <a:avLst/>
              <a:gdLst/>
              <a:ahLst/>
              <a:cxnLst>
                <a:cxn ang="0">
                  <a:pos x="26" y="55"/>
                </a:cxn>
                <a:cxn ang="0">
                  <a:pos x="32" y="55"/>
                </a:cxn>
                <a:cxn ang="0">
                  <a:pos x="37" y="53"/>
                </a:cxn>
                <a:cxn ang="0">
                  <a:pos x="43" y="51"/>
                </a:cxn>
                <a:cxn ang="0">
                  <a:pos x="46" y="46"/>
                </a:cxn>
                <a:cxn ang="0">
                  <a:pos x="49" y="42"/>
                </a:cxn>
                <a:cxn ang="0">
                  <a:pos x="51" y="38"/>
                </a:cxn>
                <a:cxn ang="0">
                  <a:pos x="52" y="33"/>
                </a:cxn>
                <a:cxn ang="0">
                  <a:pos x="53" y="27"/>
                </a:cxn>
                <a:cxn ang="0">
                  <a:pos x="52" y="21"/>
                </a:cxn>
                <a:cxn ang="0">
                  <a:pos x="51" y="16"/>
                </a:cxn>
                <a:cxn ang="0">
                  <a:pos x="49" y="11"/>
                </a:cxn>
                <a:cxn ang="0">
                  <a:pos x="46" y="7"/>
                </a:cxn>
                <a:cxn ang="0">
                  <a:pos x="43" y="4"/>
                </a:cxn>
                <a:cxn ang="0">
                  <a:pos x="37" y="2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9" y="0"/>
                </a:cxn>
                <a:cxn ang="0">
                  <a:pos x="13" y="2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1" y="36"/>
                </a:cxn>
                <a:cxn ang="0">
                  <a:pos x="3" y="41"/>
                </a:cxn>
                <a:cxn ang="0">
                  <a:pos x="5" y="45"/>
                </a:cxn>
                <a:cxn ang="0">
                  <a:pos x="9" y="50"/>
                </a:cxn>
                <a:cxn ang="0">
                  <a:pos x="13" y="52"/>
                </a:cxn>
                <a:cxn ang="0">
                  <a:pos x="19" y="54"/>
                </a:cxn>
                <a:cxn ang="0">
                  <a:pos x="26" y="55"/>
                </a:cxn>
                <a:cxn ang="0">
                  <a:pos x="26" y="44"/>
                </a:cxn>
                <a:cxn ang="0">
                  <a:pos x="23" y="44"/>
                </a:cxn>
                <a:cxn ang="0">
                  <a:pos x="21" y="43"/>
                </a:cxn>
                <a:cxn ang="0">
                  <a:pos x="19" y="42"/>
                </a:cxn>
                <a:cxn ang="0">
                  <a:pos x="17" y="41"/>
                </a:cxn>
                <a:cxn ang="0">
                  <a:pos x="15" y="38"/>
                </a:cxn>
                <a:cxn ang="0">
                  <a:pos x="14" y="35"/>
                </a:cxn>
                <a:cxn ang="0">
                  <a:pos x="13" y="31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14" y="19"/>
                </a:cxn>
                <a:cxn ang="0">
                  <a:pos x="15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20" y="11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30" y="10"/>
                </a:cxn>
                <a:cxn ang="0">
                  <a:pos x="33" y="12"/>
                </a:cxn>
                <a:cxn ang="0">
                  <a:pos x="35" y="14"/>
                </a:cxn>
                <a:cxn ang="0">
                  <a:pos x="37" y="17"/>
                </a:cxn>
                <a:cxn ang="0">
                  <a:pos x="38" y="22"/>
                </a:cxn>
                <a:cxn ang="0">
                  <a:pos x="39" y="27"/>
                </a:cxn>
                <a:cxn ang="0">
                  <a:pos x="38" y="31"/>
                </a:cxn>
                <a:cxn ang="0">
                  <a:pos x="37" y="37"/>
                </a:cxn>
                <a:cxn ang="0">
                  <a:pos x="35" y="40"/>
                </a:cxn>
                <a:cxn ang="0">
                  <a:pos x="33" y="42"/>
                </a:cxn>
                <a:cxn ang="0">
                  <a:pos x="30" y="44"/>
                </a:cxn>
                <a:cxn ang="0">
                  <a:pos x="26" y="44"/>
                </a:cxn>
              </a:cxnLst>
              <a:rect l="0" t="0" r="r" b="b"/>
              <a:pathLst>
                <a:path w="53" h="55">
                  <a:moveTo>
                    <a:pt x="26" y="55"/>
                  </a:moveTo>
                  <a:lnTo>
                    <a:pt x="32" y="55"/>
                  </a:lnTo>
                  <a:lnTo>
                    <a:pt x="37" y="53"/>
                  </a:lnTo>
                  <a:lnTo>
                    <a:pt x="43" y="51"/>
                  </a:lnTo>
                  <a:lnTo>
                    <a:pt x="46" y="46"/>
                  </a:lnTo>
                  <a:lnTo>
                    <a:pt x="49" y="42"/>
                  </a:lnTo>
                  <a:lnTo>
                    <a:pt x="51" y="38"/>
                  </a:lnTo>
                  <a:lnTo>
                    <a:pt x="52" y="33"/>
                  </a:lnTo>
                  <a:lnTo>
                    <a:pt x="53" y="27"/>
                  </a:lnTo>
                  <a:lnTo>
                    <a:pt x="52" y="21"/>
                  </a:lnTo>
                  <a:lnTo>
                    <a:pt x="51" y="16"/>
                  </a:lnTo>
                  <a:lnTo>
                    <a:pt x="49" y="11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5" y="45"/>
                  </a:lnTo>
                  <a:lnTo>
                    <a:pt x="9" y="50"/>
                  </a:lnTo>
                  <a:lnTo>
                    <a:pt x="13" y="52"/>
                  </a:lnTo>
                  <a:lnTo>
                    <a:pt x="19" y="54"/>
                  </a:lnTo>
                  <a:lnTo>
                    <a:pt x="26" y="55"/>
                  </a:lnTo>
                  <a:close/>
                  <a:moveTo>
                    <a:pt x="26" y="44"/>
                  </a:moveTo>
                  <a:lnTo>
                    <a:pt x="23" y="44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1"/>
                  </a:lnTo>
                  <a:lnTo>
                    <a:pt x="15" y="38"/>
                  </a:lnTo>
                  <a:lnTo>
                    <a:pt x="14" y="35"/>
                  </a:lnTo>
                  <a:lnTo>
                    <a:pt x="13" y="31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4" y="19"/>
                  </a:lnTo>
                  <a:lnTo>
                    <a:pt x="15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7" y="17"/>
                  </a:lnTo>
                  <a:lnTo>
                    <a:pt x="38" y="22"/>
                  </a:lnTo>
                  <a:lnTo>
                    <a:pt x="39" y="27"/>
                  </a:lnTo>
                  <a:lnTo>
                    <a:pt x="38" y="31"/>
                  </a:lnTo>
                  <a:lnTo>
                    <a:pt x="37" y="37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0" y="4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7" name="Freeform 200"/>
            <p:cNvSpPr>
              <a:spLocks/>
            </p:cNvSpPr>
            <p:nvPr/>
          </p:nvSpPr>
          <p:spPr bwMode="auto">
            <a:xfrm>
              <a:off x="3743" y="1582"/>
              <a:ext cx="12" cy="14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33" y="10"/>
                </a:cxn>
                <a:cxn ang="0">
                  <a:pos x="33" y="53"/>
                </a:cxn>
                <a:cxn ang="0">
                  <a:pos x="45" y="53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3" y="53"/>
                </a:cxn>
                <a:cxn ang="0">
                  <a:pos x="13" y="10"/>
                </a:cxn>
              </a:cxnLst>
              <a:rect l="0" t="0" r="r" b="b"/>
              <a:pathLst>
                <a:path w="45" h="53">
                  <a:moveTo>
                    <a:pt x="13" y="10"/>
                  </a:moveTo>
                  <a:lnTo>
                    <a:pt x="33" y="10"/>
                  </a:lnTo>
                  <a:lnTo>
                    <a:pt x="33" y="53"/>
                  </a:lnTo>
                  <a:lnTo>
                    <a:pt x="45" y="53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3" y="53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8" name="Rectangle 201"/>
            <p:cNvSpPr>
              <a:spLocks noChangeArrowheads="1"/>
            </p:cNvSpPr>
            <p:nvPr/>
          </p:nvSpPr>
          <p:spPr bwMode="auto">
            <a:xfrm>
              <a:off x="3443" y="1488"/>
              <a:ext cx="58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9" name="Rectangle 202"/>
            <p:cNvSpPr>
              <a:spLocks noChangeArrowheads="1"/>
            </p:cNvSpPr>
            <p:nvPr/>
          </p:nvSpPr>
          <p:spPr bwMode="auto">
            <a:xfrm>
              <a:off x="3443" y="1488"/>
              <a:ext cx="58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0" name="Freeform 203"/>
            <p:cNvSpPr>
              <a:spLocks noEditPoints="1"/>
            </p:cNvSpPr>
            <p:nvPr/>
          </p:nvSpPr>
          <p:spPr bwMode="auto">
            <a:xfrm>
              <a:off x="3454" y="1497"/>
              <a:ext cx="36" cy="34"/>
            </a:xfrm>
            <a:custGeom>
              <a:avLst/>
              <a:gdLst/>
              <a:ahLst/>
              <a:cxnLst>
                <a:cxn ang="0">
                  <a:pos x="11" y="88"/>
                </a:cxn>
                <a:cxn ang="0">
                  <a:pos x="133" y="93"/>
                </a:cxn>
                <a:cxn ang="0">
                  <a:pos x="143" y="115"/>
                </a:cxn>
                <a:cxn ang="0">
                  <a:pos x="144" y="136"/>
                </a:cxn>
                <a:cxn ang="0">
                  <a:pos x="0" y="120"/>
                </a:cxn>
                <a:cxn ang="0">
                  <a:pos x="4" y="106"/>
                </a:cxn>
                <a:cxn ang="0">
                  <a:pos x="129" y="5"/>
                </a:cxn>
                <a:cxn ang="0">
                  <a:pos x="129" y="84"/>
                </a:cxn>
                <a:cxn ang="0">
                  <a:pos x="13" y="97"/>
                </a:cxn>
                <a:cxn ang="0">
                  <a:pos x="4" y="122"/>
                </a:cxn>
                <a:cxn ang="0">
                  <a:pos x="140" y="127"/>
                </a:cxn>
                <a:cxn ang="0">
                  <a:pos x="130" y="97"/>
                </a:cxn>
                <a:cxn ang="0">
                  <a:pos x="25" y="70"/>
                </a:cxn>
                <a:cxn ang="0">
                  <a:pos x="34" y="74"/>
                </a:cxn>
                <a:cxn ang="0">
                  <a:pos x="117" y="73"/>
                </a:cxn>
                <a:cxn ang="0">
                  <a:pos x="120" y="22"/>
                </a:cxn>
                <a:cxn ang="0">
                  <a:pos x="114" y="14"/>
                </a:cxn>
                <a:cxn ang="0">
                  <a:pos x="29" y="14"/>
                </a:cxn>
                <a:cxn ang="0">
                  <a:pos x="25" y="23"/>
                </a:cxn>
                <a:cxn ang="0">
                  <a:pos x="32" y="107"/>
                </a:cxn>
                <a:cxn ang="0">
                  <a:pos x="54" y="103"/>
                </a:cxn>
                <a:cxn ang="0">
                  <a:pos x="66" y="103"/>
                </a:cxn>
                <a:cxn ang="0">
                  <a:pos x="89" y="107"/>
                </a:cxn>
                <a:cxn ang="0">
                  <a:pos x="99" y="107"/>
                </a:cxn>
                <a:cxn ang="0">
                  <a:pos x="123" y="103"/>
                </a:cxn>
                <a:cxn ang="0">
                  <a:pos x="111" y="112"/>
                </a:cxn>
                <a:cxn ang="0">
                  <a:pos x="111" y="116"/>
                </a:cxn>
                <a:cxn ang="0">
                  <a:pos x="99" y="116"/>
                </a:cxn>
                <a:cxn ang="0">
                  <a:pos x="77" y="112"/>
                </a:cxn>
                <a:cxn ang="0">
                  <a:pos x="66" y="112"/>
                </a:cxn>
                <a:cxn ang="0">
                  <a:pos x="43" y="116"/>
                </a:cxn>
                <a:cxn ang="0">
                  <a:pos x="32" y="116"/>
                </a:cxn>
                <a:cxn ang="0">
                  <a:pos x="32" y="112"/>
                </a:cxn>
                <a:cxn ang="0">
                  <a:pos x="21" y="103"/>
                </a:cxn>
                <a:cxn ang="0">
                  <a:pos x="54" y="107"/>
                </a:cxn>
                <a:cxn ang="0">
                  <a:pos x="66" y="111"/>
                </a:cxn>
                <a:cxn ang="0">
                  <a:pos x="66" y="107"/>
                </a:cxn>
                <a:cxn ang="0">
                  <a:pos x="100" y="111"/>
                </a:cxn>
                <a:cxn ang="0">
                  <a:pos x="89" y="111"/>
                </a:cxn>
                <a:cxn ang="0">
                  <a:pos x="21" y="15"/>
                </a:cxn>
                <a:cxn ang="0">
                  <a:pos x="34" y="9"/>
                </a:cxn>
                <a:cxn ang="0">
                  <a:pos x="122" y="11"/>
                </a:cxn>
                <a:cxn ang="0">
                  <a:pos x="124" y="65"/>
                </a:cxn>
                <a:cxn ang="0">
                  <a:pos x="117" y="78"/>
                </a:cxn>
                <a:cxn ang="0">
                  <a:pos x="27" y="78"/>
                </a:cxn>
                <a:cxn ang="0">
                  <a:pos x="21" y="65"/>
                </a:cxn>
              </a:cxnLst>
              <a:rect l="0" t="0" r="r" b="b"/>
              <a:pathLst>
                <a:path w="144" h="136">
                  <a:moveTo>
                    <a:pt x="133" y="0"/>
                  </a:moveTo>
                  <a:lnTo>
                    <a:pt x="133" y="88"/>
                  </a:lnTo>
                  <a:lnTo>
                    <a:pt x="11" y="88"/>
                  </a:lnTo>
                  <a:lnTo>
                    <a:pt x="11" y="0"/>
                  </a:lnTo>
                  <a:lnTo>
                    <a:pt x="133" y="0"/>
                  </a:lnTo>
                  <a:close/>
                  <a:moveTo>
                    <a:pt x="133" y="93"/>
                  </a:moveTo>
                  <a:lnTo>
                    <a:pt x="140" y="106"/>
                  </a:lnTo>
                  <a:lnTo>
                    <a:pt x="142" y="111"/>
                  </a:lnTo>
                  <a:lnTo>
                    <a:pt x="143" y="115"/>
                  </a:lnTo>
                  <a:lnTo>
                    <a:pt x="144" y="120"/>
                  </a:lnTo>
                  <a:lnTo>
                    <a:pt x="144" y="125"/>
                  </a:lnTo>
                  <a:lnTo>
                    <a:pt x="144" y="136"/>
                  </a:lnTo>
                  <a:lnTo>
                    <a:pt x="0" y="136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1" y="115"/>
                  </a:lnTo>
                  <a:lnTo>
                    <a:pt x="2" y="111"/>
                  </a:lnTo>
                  <a:lnTo>
                    <a:pt x="4" y="106"/>
                  </a:lnTo>
                  <a:lnTo>
                    <a:pt x="11" y="93"/>
                  </a:lnTo>
                  <a:lnTo>
                    <a:pt x="133" y="93"/>
                  </a:lnTo>
                  <a:close/>
                  <a:moveTo>
                    <a:pt x="129" y="5"/>
                  </a:moveTo>
                  <a:lnTo>
                    <a:pt x="15" y="5"/>
                  </a:lnTo>
                  <a:lnTo>
                    <a:pt x="15" y="84"/>
                  </a:lnTo>
                  <a:lnTo>
                    <a:pt x="129" y="84"/>
                  </a:lnTo>
                  <a:lnTo>
                    <a:pt x="129" y="5"/>
                  </a:lnTo>
                  <a:close/>
                  <a:moveTo>
                    <a:pt x="130" y="97"/>
                  </a:moveTo>
                  <a:lnTo>
                    <a:pt x="13" y="97"/>
                  </a:lnTo>
                  <a:lnTo>
                    <a:pt x="8" y="109"/>
                  </a:lnTo>
                  <a:lnTo>
                    <a:pt x="5" y="116"/>
                  </a:lnTo>
                  <a:lnTo>
                    <a:pt x="4" y="122"/>
                  </a:lnTo>
                  <a:lnTo>
                    <a:pt x="4" y="130"/>
                  </a:lnTo>
                  <a:lnTo>
                    <a:pt x="140" y="130"/>
                  </a:lnTo>
                  <a:lnTo>
                    <a:pt x="140" y="127"/>
                  </a:lnTo>
                  <a:lnTo>
                    <a:pt x="139" y="118"/>
                  </a:lnTo>
                  <a:lnTo>
                    <a:pt x="136" y="109"/>
                  </a:lnTo>
                  <a:lnTo>
                    <a:pt x="130" y="97"/>
                  </a:lnTo>
                  <a:close/>
                  <a:moveTo>
                    <a:pt x="25" y="23"/>
                  </a:moveTo>
                  <a:lnTo>
                    <a:pt x="25" y="65"/>
                  </a:lnTo>
                  <a:lnTo>
                    <a:pt x="25" y="70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34" y="74"/>
                  </a:lnTo>
                  <a:lnTo>
                    <a:pt x="109" y="74"/>
                  </a:lnTo>
                  <a:lnTo>
                    <a:pt x="114" y="74"/>
                  </a:lnTo>
                  <a:lnTo>
                    <a:pt x="117" y="73"/>
                  </a:lnTo>
                  <a:lnTo>
                    <a:pt x="120" y="70"/>
                  </a:lnTo>
                  <a:lnTo>
                    <a:pt x="120" y="65"/>
                  </a:lnTo>
                  <a:lnTo>
                    <a:pt x="120" y="22"/>
                  </a:lnTo>
                  <a:lnTo>
                    <a:pt x="119" y="18"/>
                  </a:lnTo>
                  <a:lnTo>
                    <a:pt x="117" y="15"/>
                  </a:lnTo>
                  <a:lnTo>
                    <a:pt x="114" y="14"/>
                  </a:lnTo>
                  <a:lnTo>
                    <a:pt x="109" y="13"/>
                  </a:lnTo>
                  <a:lnTo>
                    <a:pt x="34" y="13"/>
                  </a:lnTo>
                  <a:lnTo>
                    <a:pt x="29" y="14"/>
                  </a:lnTo>
                  <a:lnTo>
                    <a:pt x="27" y="15"/>
                  </a:lnTo>
                  <a:lnTo>
                    <a:pt x="25" y="18"/>
                  </a:lnTo>
                  <a:lnTo>
                    <a:pt x="25" y="23"/>
                  </a:lnTo>
                  <a:close/>
                  <a:moveTo>
                    <a:pt x="21" y="103"/>
                  </a:moveTo>
                  <a:lnTo>
                    <a:pt x="32" y="103"/>
                  </a:lnTo>
                  <a:lnTo>
                    <a:pt x="32" y="107"/>
                  </a:lnTo>
                  <a:lnTo>
                    <a:pt x="43" y="107"/>
                  </a:lnTo>
                  <a:lnTo>
                    <a:pt x="43" y="103"/>
                  </a:lnTo>
                  <a:lnTo>
                    <a:pt x="54" y="103"/>
                  </a:lnTo>
                  <a:lnTo>
                    <a:pt x="54" y="107"/>
                  </a:lnTo>
                  <a:lnTo>
                    <a:pt x="66" y="107"/>
                  </a:lnTo>
                  <a:lnTo>
                    <a:pt x="66" y="103"/>
                  </a:lnTo>
                  <a:lnTo>
                    <a:pt x="77" y="103"/>
                  </a:lnTo>
                  <a:lnTo>
                    <a:pt x="77" y="107"/>
                  </a:lnTo>
                  <a:lnTo>
                    <a:pt x="89" y="107"/>
                  </a:lnTo>
                  <a:lnTo>
                    <a:pt x="89" y="103"/>
                  </a:lnTo>
                  <a:lnTo>
                    <a:pt x="99" y="103"/>
                  </a:lnTo>
                  <a:lnTo>
                    <a:pt x="99" y="107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23" y="103"/>
                  </a:lnTo>
                  <a:lnTo>
                    <a:pt x="123" y="107"/>
                  </a:lnTo>
                  <a:lnTo>
                    <a:pt x="111" y="107"/>
                  </a:lnTo>
                  <a:lnTo>
                    <a:pt x="111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99" y="112"/>
                  </a:lnTo>
                  <a:lnTo>
                    <a:pt x="99" y="116"/>
                  </a:lnTo>
                  <a:lnTo>
                    <a:pt x="89" y="116"/>
                  </a:lnTo>
                  <a:lnTo>
                    <a:pt x="89" y="112"/>
                  </a:lnTo>
                  <a:lnTo>
                    <a:pt x="77" y="112"/>
                  </a:lnTo>
                  <a:lnTo>
                    <a:pt x="77" y="116"/>
                  </a:lnTo>
                  <a:lnTo>
                    <a:pt x="66" y="116"/>
                  </a:lnTo>
                  <a:lnTo>
                    <a:pt x="66" y="112"/>
                  </a:lnTo>
                  <a:lnTo>
                    <a:pt x="54" y="112"/>
                  </a:lnTo>
                  <a:lnTo>
                    <a:pt x="54" y="116"/>
                  </a:lnTo>
                  <a:lnTo>
                    <a:pt x="43" y="116"/>
                  </a:lnTo>
                  <a:lnTo>
                    <a:pt x="43" y="112"/>
                  </a:lnTo>
                  <a:lnTo>
                    <a:pt x="32" y="112"/>
                  </a:lnTo>
                  <a:lnTo>
                    <a:pt x="32" y="116"/>
                  </a:lnTo>
                  <a:lnTo>
                    <a:pt x="21" y="116"/>
                  </a:lnTo>
                  <a:lnTo>
                    <a:pt x="21" y="112"/>
                  </a:lnTo>
                  <a:lnTo>
                    <a:pt x="32" y="112"/>
                  </a:lnTo>
                  <a:lnTo>
                    <a:pt x="32" y="107"/>
                  </a:lnTo>
                  <a:lnTo>
                    <a:pt x="21" y="107"/>
                  </a:lnTo>
                  <a:lnTo>
                    <a:pt x="21" y="103"/>
                  </a:lnTo>
                  <a:close/>
                  <a:moveTo>
                    <a:pt x="43" y="111"/>
                  </a:moveTo>
                  <a:lnTo>
                    <a:pt x="54" y="111"/>
                  </a:lnTo>
                  <a:lnTo>
                    <a:pt x="54" y="107"/>
                  </a:lnTo>
                  <a:lnTo>
                    <a:pt x="43" y="107"/>
                  </a:lnTo>
                  <a:lnTo>
                    <a:pt x="43" y="111"/>
                  </a:lnTo>
                  <a:close/>
                  <a:moveTo>
                    <a:pt x="66" y="111"/>
                  </a:moveTo>
                  <a:lnTo>
                    <a:pt x="77" y="111"/>
                  </a:lnTo>
                  <a:lnTo>
                    <a:pt x="77" y="107"/>
                  </a:lnTo>
                  <a:lnTo>
                    <a:pt x="66" y="107"/>
                  </a:lnTo>
                  <a:lnTo>
                    <a:pt x="66" y="111"/>
                  </a:lnTo>
                  <a:close/>
                  <a:moveTo>
                    <a:pt x="89" y="111"/>
                  </a:moveTo>
                  <a:lnTo>
                    <a:pt x="100" y="111"/>
                  </a:lnTo>
                  <a:lnTo>
                    <a:pt x="100" y="107"/>
                  </a:lnTo>
                  <a:lnTo>
                    <a:pt x="89" y="107"/>
                  </a:lnTo>
                  <a:lnTo>
                    <a:pt x="89" y="111"/>
                  </a:lnTo>
                  <a:close/>
                  <a:moveTo>
                    <a:pt x="21" y="65"/>
                  </a:moveTo>
                  <a:lnTo>
                    <a:pt x="21" y="23"/>
                  </a:lnTo>
                  <a:lnTo>
                    <a:pt x="21" y="15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4" y="9"/>
                  </a:lnTo>
                  <a:lnTo>
                    <a:pt x="110" y="9"/>
                  </a:lnTo>
                  <a:lnTo>
                    <a:pt x="117" y="10"/>
                  </a:lnTo>
                  <a:lnTo>
                    <a:pt x="122" y="11"/>
                  </a:lnTo>
                  <a:lnTo>
                    <a:pt x="124" y="15"/>
                  </a:lnTo>
                  <a:lnTo>
                    <a:pt x="124" y="23"/>
                  </a:lnTo>
                  <a:lnTo>
                    <a:pt x="124" y="65"/>
                  </a:lnTo>
                  <a:lnTo>
                    <a:pt x="124" y="72"/>
                  </a:lnTo>
                  <a:lnTo>
                    <a:pt x="122" y="76"/>
                  </a:lnTo>
                  <a:lnTo>
                    <a:pt x="117" y="78"/>
                  </a:lnTo>
                  <a:lnTo>
                    <a:pt x="110" y="78"/>
                  </a:lnTo>
                  <a:lnTo>
                    <a:pt x="34" y="78"/>
                  </a:lnTo>
                  <a:lnTo>
                    <a:pt x="27" y="78"/>
                  </a:lnTo>
                  <a:lnTo>
                    <a:pt x="23" y="76"/>
                  </a:lnTo>
                  <a:lnTo>
                    <a:pt x="21" y="72"/>
                  </a:lnTo>
                  <a:lnTo>
                    <a:pt x="21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1" name="Rectangle 204"/>
            <p:cNvSpPr>
              <a:spLocks noChangeArrowheads="1"/>
            </p:cNvSpPr>
            <p:nvPr/>
          </p:nvSpPr>
          <p:spPr bwMode="auto">
            <a:xfrm>
              <a:off x="3516" y="1399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2" name="Rectangle 205"/>
            <p:cNvSpPr>
              <a:spLocks noChangeArrowheads="1"/>
            </p:cNvSpPr>
            <p:nvPr/>
          </p:nvSpPr>
          <p:spPr bwMode="auto">
            <a:xfrm>
              <a:off x="3516" y="1399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3" name="Freeform 206"/>
            <p:cNvSpPr>
              <a:spLocks noEditPoints="1"/>
            </p:cNvSpPr>
            <p:nvPr/>
          </p:nvSpPr>
          <p:spPr bwMode="auto">
            <a:xfrm>
              <a:off x="3527" y="1408"/>
              <a:ext cx="37" cy="34"/>
            </a:xfrm>
            <a:custGeom>
              <a:avLst/>
              <a:gdLst/>
              <a:ahLst/>
              <a:cxnLst>
                <a:cxn ang="0">
                  <a:pos x="11" y="89"/>
                </a:cxn>
                <a:cxn ang="0">
                  <a:pos x="134" y="93"/>
                </a:cxn>
                <a:cxn ang="0">
                  <a:pos x="144" y="116"/>
                </a:cxn>
                <a:cxn ang="0">
                  <a:pos x="145" y="136"/>
                </a:cxn>
                <a:cxn ang="0">
                  <a:pos x="1" y="120"/>
                </a:cxn>
                <a:cxn ang="0">
                  <a:pos x="5" y="106"/>
                </a:cxn>
                <a:cxn ang="0">
                  <a:pos x="128" y="5"/>
                </a:cxn>
                <a:cxn ang="0">
                  <a:pos x="128" y="84"/>
                </a:cxn>
                <a:cxn ang="0">
                  <a:pos x="14" y="97"/>
                </a:cxn>
                <a:cxn ang="0">
                  <a:pos x="5" y="122"/>
                </a:cxn>
                <a:cxn ang="0">
                  <a:pos x="140" y="127"/>
                </a:cxn>
                <a:cxn ang="0">
                  <a:pos x="131" y="97"/>
                </a:cxn>
                <a:cxn ang="0">
                  <a:pos x="25" y="70"/>
                </a:cxn>
                <a:cxn ang="0">
                  <a:pos x="35" y="74"/>
                </a:cxn>
                <a:cxn ang="0">
                  <a:pos x="118" y="73"/>
                </a:cxn>
                <a:cxn ang="0">
                  <a:pos x="119" y="23"/>
                </a:cxn>
                <a:cxn ang="0">
                  <a:pos x="115" y="14"/>
                </a:cxn>
                <a:cxn ang="0">
                  <a:pos x="30" y="14"/>
                </a:cxn>
                <a:cxn ang="0">
                  <a:pos x="25" y="23"/>
                </a:cxn>
                <a:cxn ang="0">
                  <a:pos x="33" y="107"/>
                </a:cxn>
                <a:cxn ang="0">
                  <a:pos x="55" y="103"/>
                </a:cxn>
                <a:cxn ang="0">
                  <a:pos x="66" y="103"/>
                </a:cxn>
                <a:cxn ang="0">
                  <a:pos x="89" y="107"/>
                </a:cxn>
                <a:cxn ang="0">
                  <a:pos x="100" y="107"/>
                </a:cxn>
                <a:cxn ang="0">
                  <a:pos x="122" y="103"/>
                </a:cxn>
                <a:cxn ang="0">
                  <a:pos x="111" y="112"/>
                </a:cxn>
                <a:cxn ang="0">
                  <a:pos x="111" y="116"/>
                </a:cxn>
                <a:cxn ang="0">
                  <a:pos x="100" y="116"/>
                </a:cxn>
                <a:cxn ang="0">
                  <a:pos x="77" y="112"/>
                </a:cxn>
                <a:cxn ang="0">
                  <a:pos x="66" y="112"/>
                </a:cxn>
                <a:cxn ang="0">
                  <a:pos x="44" y="116"/>
                </a:cxn>
                <a:cxn ang="0">
                  <a:pos x="33" y="116"/>
                </a:cxn>
                <a:cxn ang="0">
                  <a:pos x="33" y="112"/>
                </a:cxn>
                <a:cxn ang="0">
                  <a:pos x="21" y="103"/>
                </a:cxn>
                <a:cxn ang="0">
                  <a:pos x="55" y="107"/>
                </a:cxn>
                <a:cxn ang="0">
                  <a:pos x="66" y="112"/>
                </a:cxn>
                <a:cxn ang="0">
                  <a:pos x="66" y="107"/>
                </a:cxn>
                <a:cxn ang="0">
                  <a:pos x="100" y="112"/>
                </a:cxn>
                <a:cxn ang="0">
                  <a:pos x="89" y="112"/>
                </a:cxn>
                <a:cxn ang="0">
                  <a:pos x="21" y="15"/>
                </a:cxn>
                <a:cxn ang="0">
                  <a:pos x="35" y="9"/>
                </a:cxn>
                <a:cxn ang="0">
                  <a:pos x="122" y="11"/>
                </a:cxn>
                <a:cxn ang="0">
                  <a:pos x="124" y="65"/>
                </a:cxn>
                <a:cxn ang="0">
                  <a:pos x="118" y="78"/>
                </a:cxn>
                <a:cxn ang="0">
                  <a:pos x="27" y="78"/>
                </a:cxn>
                <a:cxn ang="0">
                  <a:pos x="20" y="65"/>
                </a:cxn>
              </a:cxnLst>
              <a:rect l="0" t="0" r="r" b="b"/>
              <a:pathLst>
                <a:path w="145" h="136">
                  <a:moveTo>
                    <a:pt x="134" y="0"/>
                  </a:moveTo>
                  <a:lnTo>
                    <a:pt x="134" y="89"/>
                  </a:lnTo>
                  <a:lnTo>
                    <a:pt x="11" y="89"/>
                  </a:lnTo>
                  <a:lnTo>
                    <a:pt x="11" y="0"/>
                  </a:lnTo>
                  <a:lnTo>
                    <a:pt x="134" y="0"/>
                  </a:lnTo>
                  <a:close/>
                  <a:moveTo>
                    <a:pt x="134" y="93"/>
                  </a:moveTo>
                  <a:lnTo>
                    <a:pt x="140" y="106"/>
                  </a:lnTo>
                  <a:lnTo>
                    <a:pt x="142" y="111"/>
                  </a:lnTo>
                  <a:lnTo>
                    <a:pt x="144" y="116"/>
                  </a:lnTo>
                  <a:lnTo>
                    <a:pt x="144" y="120"/>
                  </a:lnTo>
                  <a:lnTo>
                    <a:pt x="145" y="125"/>
                  </a:lnTo>
                  <a:lnTo>
                    <a:pt x="145" y="136"/>
                  </a:lnTo>
                  <a:lnTo>
                    <a:pt x="0" y="136"/>
                  </a:lnTo>
                  <a:lnTo>
                    <a:pt x="0" y="125"/>
                  </a:lnTo>
                  <a:lnTo>
                    <a:pt x="1" y="120"/>
                  </a:lnTo>
                  <a:lnTo>
                    <a:pt x="2" y="116"/>
                  </a:lnTo>
                  <a:lnTo>
                    <a:pt x="3" y="111"/>
                  </a:lnTo>
                  <a:lnTo>
                    <a:pt x="5" y="106"/>
                  </a:lnTo>
                  <a:lnTo>
                    <a:pt x="11" y="93"/>
                  </a:lnTo>
                  <a:lnTo>
                    <a:pt x="134" y="93"/>
                  </a:lnTo>
                  <a:close/>
                  <a:moveTo>
                    <a:pt x="128" y="5"/>
                  </a:moveTo>
                  <a:lnTo>
                    <a:pt x="16" y="5"/>
                  </a:lnTo>
                  <a:lnTo>
                    <a:pt x="16" y="84"/>
                  </a:lnTo>
                  <a:lnTo>
                    <a:pt x="128" y="84"/>
                  </a:lnTo>
                  <a:lnTo>
                    <a:pt x="128" y="5"/>
                  </a:lnTo>
                  <a:close/>
                  <a:moveTo>
                    <a:pt x="131" y="97"/>
                  </a:moveTo>
                  <a:lnTo>
                    <a:pt x="14" y="97"/>
                  </a:lnTo>
                  <a:lnTo>
                    <a:pt x="8" y="110"/>
                  </a:lnTo>
                  <a:lnTo>
                    <a:pt x="6" y="116"/>
                  </a:lnTo>
                  <a:lnTo>
                    <a:pt x="5" y="122"/>
                  </a:lnTo>
                  <a:lnTo>
                    <a:pt x="5" y="132"/>
                  </a:lnTo>
                  <a:lnTo>
                    <a:pt x="140" y="132"/>
                  </a:lnTo>
                  <a:lnTo>
                    <a:pt x="140" y="127"/>
                  </a:lnTo>
                  <a:lnTo>
                    <a:pt x="139" y="118"/>
                  </a:lnTo>
                  <a:lnTo>
                    <a:pt x="136" y="109"/>
                  </a:lnTo>
                  <a:lnTo>
                    <a:pt x="131" y="97"/>
                  </a:lnTo>
                  <a:close/>
                  <a:moveTo>
                    <a:pt x="25" y="23"/>
                  </a:moveTo>
                  <a:lnTo>
                    <a:pt x="25" y="65"/>
                  </a:lnTo>
                  <a:lnTo>
                    <a:pt x="25" y="70"/>
                  </a:lnTo>
                  <a:lnTo>
                    <a:pt x="26" y="73"/>
                  </a:lnTo>
                  <a:lnTo>
                    <a:pt x="30" y="74"/>
                  </a:lnTo>
                  <a:lnTo>
                    <a:pt x="35" y="74"/>
                  </a:lnTo>
                  <a:lnTo>
                    <a:pt x="110" y="74"/>
                  </a:lnTo>
                  <a:lnTo>
                    <a:pt x="115" y="74"/>
                  </a:lnTo>
                  <a:lnTo>
                    <a:pt x="118" y="73"/>
                  </a:lnTo>
                  <a:lnTo>
                    <a:pt x="119" y="70"/>
                  </a:lnTo>
                  <a:lnTo>
                    <a:pt x="119" y="65"/>
                  </a:lnTo>
                  <a:lnTo>
                    <a:pt x="119" y="23"/>
                  </a:lnTo>
                  <a:lnTo>
                    <a:pt x="119" y="18"/>
                  </a:lnTo>
                  <a:lnTo>
                    <a:pt x="118" y="15"/>
                  </a:lnTo>
                  <a:lnTo>
                    <a:pt x="115" y="14"/>
                  </a:lnTo>
                  <a:lnTo>
                    <a:pt x="110" y="14"/>
                  </a:lnTo>
                  <a:lnTo>
                    <a:pt x="35" y="14"/>
                  </a:lnTo>
                  <a:lnTo>
                    <a:pt x="30" y="14"/>
                  </a:lnTo>
                  <a:lnTo>
                    <a:pt x="26" y="15"/>
                  </a:lnTo>
                  <a:lnTo>
                    <a:pt x="25" y="18"/>
                  </a:lnTo>
                  <a:lnTo>
                    <a:pt x="25" y="23"/>
                  </a:lnTo>
                  <a:close/>
                  <a:moveTo>
                    <a:pt x="21" y="103"/>
                  </a:moveTo>
                  <a:lnTo>
                    <a:pt x="33" y="103"/>
                  </a:lnTo>
                  <a:lnTo>
                    <a:pt x="33" y="107"/>
                  </a:lnTo>
                  <a:lnTo>
                    <a:pt x="44" y="107"/>
                  </a:lnTo>
                  <a:lnTo>
                    <a:pt x="44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66" y="107"/>
                  </a:lnTo>
                  <a:lnTo>
                    <a:pt x="66" y="103"/>
                  </a:lnTo>
                  <a:lnTo>
                    <a:pt x="77" y="103"/>
                  </a:lnTo>
                  <a:lnTo>
                    <a:pt x="77" y="107"/>
                  </a:lnTo>
                  <a:lnTo>
                    <a:pt x="89" y="107"/>
                  </a:lnTo>
                  <a:lnTo>
                    <a:pt x="89" y="103"/>
                  </a:lnTo>
                  <a:lnTo>
                    <a:pt x="100" y="103"/>
                  </a:lnTo>
                  <a:lnTo>
                    <a:pt x="100" y="107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22" y="103"/>
                  </a:lnTo>
                  <a:lnTo>
                    <a:pt x="122" y="107"/>
                  </a:lnTo>
                  <a:lnTo>
                    <a:pt x="111" y="107"/>
                  </a:lnTo>
                  <a:lnTo>
                    <a:pt x="111" y="112"/>
                  </a:lnTo>
                  <a:lnTo>
                    <a:pt x="122" y="112"/>
                  </a:lnTo>
                  <a:lnTo>
                    <a:pt x="122" y="116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89" y="116"/>
                  </a:lnTo>
                  <a:lnTo>
                    <a:pt x="89" y="112"/>
                  </a:lnTo>
                  <a:lnTo>
                    <a:pt x="77" y="112"/>
                  </a:lnTo>
                  <a:lnTo>
                    <a:pt x="77" y="116"/>
                  </a:lnTo>
                  <a:lnTo>
                    <a:pt x="66" y="116"/>
                  </a:lnTo>
                  <a:lnTo>
                    <a:pt x="66" y="112"/>
                  </a:lnTo>
                  <a:lnTo>
                    <a:pt x="55" y="112"/>
                  </a:lnTo>
                  <a:lnTo>
                    <a:pt x="55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33" y="112"/>
                  </a:lnTo>
                  <a:lnTo>
                    <a:pt x="33" y="116"/>
                  </a:lnTo>
                  <a:lnTo>
                    <a:pt x="21" y="116"/>
                  </a:lnTo>
                  <a:lnTo>
                    <a:pt x="21" y="112"/>
                  </a:lnTo>
                  <a:lnTo>
                    <a:pt x="33" y="112"/>
                  </a:lnTo>
                  <a:lnTo>
                    <a:pt x="33" y="107"/>
                  </a:lnTo>
                  <a:lnTo>
                    <a:pt x="21" y="107"/>
                  </a:lnTo>
                  <a:lnTo>
                    <a:pt x="21" y="103"/>
                  </a:lnTo>
                  <a:close/>
                  <a:moveTo>
                    <a:pt x="44" y="112"/>
                  </a:moveTo>
                  <a:lnTo>
                    <a:pt x="55" y="112"/>
                  </a:lnTo>
                  <a:lnTo>
                    <a:pt x="55" y="107"/>
                  </a:lnTo>
                  <a:lnTo>
                    <a:pt x="44" y="107"/>
                  </a:lnTo>
                  <a:lnTo>
                    <a:pt x="44" y="112"/>
                  </a:lnTo>
                  <a:close/>
                  <a:moveTo>
                    <a:pt x="66" y="112"/>
                  </a:moveTo>
                  <a:lnTo>
                    <a:pt x="77" y="112"/>
                  </a:lnTo>
                  <a:lnTo>
                    <a:pt x="77" y="107"/>
                  </a:lnTo>
                  <a:lnTo>
                    <a:pt x="66" y="107"/>
                  </a:lnTo>
                  <a:lnTo>
                    <a:pt x="66" y="112"/>
                  </a:lnTo>
                  <a:close/>
                  <a:moveTo>
                    <a:pt x="89" y="112"/>
                  </a:moveTo>
                  <a:lnTo>
                    <a:pt x="100" y="112"/>
                  </a:lnTo>
                  <a:lnTo>
                    <a:pt x="100" y="107"/>
                  </a:lnTo>
                  <a:lnTo>
                    <a:pt x="89" y="107"/>
                  </a:lnTo>
                  <a:lnTo>
                    <a:pt x="89" y="112"/>
                  </a:lnTo>
                  <a:close/>
                  <a:moveTo>
                    <a:pt x="20" y="65"/>
                  </a:moveTo>
                  <a:lnTo>
                    <a:pt x="20" y="23"/>
                  </a:lnTo>
                  <a:lnTo>
                    <a:pt x="21" y="15"/>
                  </a:lnTo>
                  <a:lnTo>
                    <a:pt x="22" y="11"/>
                  </a:lnTo>
                  <a:lnTo>
                    <a:pt x="26" y="10"/>
                  </a:lnTo>
                  <a:lnTo>
                    <a:pt x="35" y="9"/>
                  </a:lnTo>
                  <a:lnTo>
                    <a:pt x="110" y="9"/>
                  </a:lnTo>
                  <a:lnTo>
                    <a:pt x="118" y="10"/>
                  </a:lnTo>
                  <a:lnTo>
                    <a:pt x="122" y="11"/>
                  </a:lnTo>
                  <a:lnTo>
                    <a:pt x="123" y="15"/>
                  </a:lnTo>
                  <a:lnTo>
                    <a:pt x="124" y="23"/>
                  </a:lnTo>
                  <a:lnTo>
                    <a:pt x="124" y="65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18" y="78"/>
                  </a:lnTo>
                  <a:lnTo>
                    <a:pt x="110" y="80"/>
                  </a:lnTo>
                  <a:lnTo>
                    <a:pt x="35" y="80"/>
                  </a:lnTo>
                  <a:lnTo>
                    <a:pt x="27" y="78"/>
                  </a:lnTo>
                  <a:lnTo>
                    <a:pt x="23" y="76"/>
                  </a:lnTo>
                  <a:lnTo>
                    <a:pt x="21" y="73"/>
                  </a:lnTo>
                  <a:lnTo>
                    <a:pt x="20" y="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4" name="Freeform 207"/>
            <p:cNvSpPr>
              <a:spLocks/>
            </p:cNvSpPr>
            <p:nvPr/>
          </p:nvSpPr>
          <p:spPr bwMode="auto">
            <a:xfrm>
              <a:off x="3282" y="1371"/>
              <a:ext cx="471" cy="413"/>
            </a:xfrm>
            <a:custGeom>
              <a:avLst/>
              <a:gdLst/>
              <a:ahLst/>
              <a:cxnLst>
                <a:cxn ang="0">
                  <a:pos x="93" y="1650"/>
                </a:cxn>
                <a:cxn ang="0">
                  <a:pos x="1791" y="1650"/>
                </a:cxn>
                <a:cxn ang="0">
                  <a:pos x="1804" y="1649"/>
                </a:cxn>
                <a:cxn ang="0">
                  <a:pos x="1817" y="1646"/>
                </a:cxn>
                <a:cxn ang="0">
                  <a:pos x="1830" y="1641"/>
                </a:cxn>
                <a:cxn ang="0">
                  <a:pos x="1842" y="1635"/>
                </a:cxn>
                <a:cxn ang="0">
                  <a:pos x="1853" y="1627"/>
                </a:cxn>
                <a:cxn ang="0">
                  <a:pos x="1862" y="1618"/>
                </a:cxn>
                <a:cxn ang="0">
                  <a:pos x="1870" y="1607"/>
                </a:cxn>
                <a:cxn ang="0">
                  <a:pos x="1877" y="1595"/>
                </a:cxn>
                <a:cxn ang="0">
                  <a:pos x="1882" y="1583"/>
                </a:cxn>
                <a:cxn ang="0">
                  <a:pos x="1885" y="1569"/>
                </a:cxn>
                <a:cxn ang="0">
                  <a:pos x="1886" y="1556"/>
                </a:cxn>
                <a:cxn ang="0">
                  <a:pos x="1886" y="95"/>
                </a:cxn>
                <a:cxn ang="0">
                  <a:pos x="1885" y="81"/>
                </a:cxn>
                <a:cxn ang="0">
                  <a:pos x="1882" y="68"/>
                </a:cxn>
                <a:cxn ang="0">
                  <a:pos x="1877" y="55"/>
                </a:cxn>
                <a:cxn ang="0">
                  <a:pos x="1870" y="44"/>
                </a:cxn>
                <a:cxn ang="0">
                  <a:pos x="1862" y="33"/>
                </a:cxn>
                <a:cxn ang="0">
                  <a:pos x="1853" y="23"/>
                </a:cxn>
                <a:cxn ang="0">
                  <a:pos x="1842" y="15"/>
                </a:cxn>
                <a:cxn ang="0">
                  <a:pos x="1830" y="9"/>
                </a:cxn>
                <a:cxn ang="0">
                  <a:pos x="1817" y="4"/>
                </a:cxn>
                <a:cxn ang="0">
                  <a:pos x="1804" y="1"/>
                </a:cxn>
                <a:cxn ang="0">
                  <a:pos x="1791" y="0"/>
                </a:cxn>
                <a:cxn ang="0">
                  <a:pos x="93" y="0"/>
                </a:cxn>
                <a:cxn ang="0">
                  <a:pos x="80" y="1"/>
                </a:cxn>
                <a:cxn ang="0">
                  <a:pos x="67" y="4"/>
                </a:cxn>
                <a:cxn ang="0">
                  <a:pos x="55" y="9"/>
                </a:cxn>
                <a:cxn ang="0">
                  <a:pos x="42" y="15"/>
                </a:cxn>
                <a:cxn ang="0">
                  <a:pos x="32" y="23"/>
                </a:cxn>
                <a:cxn ang="0">
                  <a:pos x="22" y="33"/>
                </a:cxn>
                <a:cxn ang="0">
                  <a:pos x="15" y="44"/>
                </a:cxn>
                <a:cxn ang="0">
                  <a:pos x="8" y="55"/>
                </a:cxn>
                <a:cxn ang="0">
                  <a:pos x="4" y="68"/>
                </a:cxn>
                <a:cxn ang="0">
                  <a:pos x="1" y="81"/>
                </a:cxn>
                <a:cxn ang="0">
                  <a:pos x="0" y="95"/>
                </a:cxn>
                <a:cxn ang="0">
                  <a:pos x="0" y="1556"/>
                </a:cxn>
                <a:cxn ang="0">
                  <a:pos x="1" y="1569"/>
                </a:cxn>
                <a:cxn ang="0">
                  <a:pos x="4" y="1583"/>
                </a:cxn>
                <a:cxn ang="0">
                  <a:pos x="8" y="1595"/>
                </a:cxn>
                <a:cxn ang="0">
                  <a:pos x="15" y="1607"/>
                </a:cxn>
                <a:cxn ang="0">
                  <a:pos x="22" y="1618"/>
                </a:cxn>
                <a:cxn ang="0">
                  <a:pos x="32" y="1627"/>
                </a:cxn>
                <a:cxn ang="0">
                  <a:pos x="42" y="1635"/>
                </a:cxn>
                <a:cxn ang="0">
                  <a:pos x="55" y="1641"/>
                </a:cxn>
                <a:cxn ang="0">
                  <a:pos x="67" y="1646"/>
                </a:cxn>
                <a:cxn ang="0">
                  <a:pos x="80" y="1649"/>
                </a:cxn>
                <a:cxn ang="0">
                  <a:pos x="93" y="1650"/>
                </a:cxn>
              </a:cxnLst>
              <a:rect l="0" t="0" r="r" b="b"/>
              <a:pathLst>
                <a:path w="1886" h="1650">
                  <a:moveTo>
                    <a:pt x="93" y="1650"/>
                  </a:moveTo>
                  <a:lnTo>
                    <a:pt x="1791" y="1650"/>
                  </a:lnTo>
                  <a:lnTo>
                    <a:pt x="1804" y="1649"/>
                  </a:lnTo>
                  <a:lnTo>
                    <a:pt x="1817" y="1646"/>
                  </a:lnTo>
                  <a:lnTo>
                    <a:pt x="1830" y="1641"/>
                  </a:lnTo>
                  <a:lnTo>
                    <a:pt x="1842" y="1635"/>
                  </a:lnTo>
                  <a:lnTo>
                    <a:pt x="1853" y="1627"/>
                  </a:lnTo>
                  <a:lnTo>
                    <a:pt x="1862" y="1618"/>
                  </a:lnTo>
                  <a:lnTo>
                    <a:pt x="1870" y="1607"/>
                  </a:lnTo>
                  <a:lnTo>
                    <a:pt x="1877" y="1595"/>
                  </a:lnTo>
                  <a:lnTo>
                    <a:pt x="1882" y="1583"/>
                  </a:lnTo>
                  <a:lnTo>
                    <a:pt x="1885" y="1569"/>
                  </a:lnTo>
                  <a:lnTo>
                    <a:pt x="1886" y="1556"/>
                  </a:lnTo>
                  <a:lnTo>
                    <a:pt x="1886" y="95"/>
                  </a:lnTo>
                  <a:lnTo>
                    <a:pt x="1885" y="81"/>
                  </a:lnTo>
                  <a:lnTo>
                    <a:pt x="1882" y="68"/>
                  </a:lnTo>
                  <a:lnTo>
                    <a:pt x="1877" y="55"/>
                  </a:lnTo>
                  <a:lnTo>
                    <a:pt x="1870" y="44"/>
                  </a:lnTo>
                  <a:lnTo>
                    <a:pt x="1862" y="33"/>
                  </a:lnTo>
                  <a:lnTo>
                    <a:pt x="1853" y="23"/>
                  </a:lnTo>
                  <a:lnTo>
                    <a:pt x="1842" y="15"/>
                  </a:lnTo>
                  <a:lnTo>
                    <a:pt x="1830" y="9"/>
                  </a:lnTo>
                  <a:lnTo>
                    <a:pt x="1817" y="4"/>
                  </a:lnTo>
                  <a:lnTo>
                    <a:pt x="1804" y="1"/>
                  </a:lnTo>
                  <a:lnTo>
                    <a:pt x="1791" y="0"/>
                  </a:lnTo>
                  <a:lnTo>
                    <a:pt x="93" y="0"/>
                  </a:lnTo>
                  <a:lnTo>
                    <a:pt x="80" y="1"/>
                  </a:lnTo>
                  <a:lnTo>
                    <a:pt x="67" y="4"/>
                  </a:lnTo>
                  <a:lnTo>
                    <a:pt x="55" y="9"/>
                  </a:lnTo>
                  <a:lnTo>
                    <a:pt x="42" y="15"/>
                  </a:lnTo>
                  <a:lnTo>
                    <a:pt x="32" y="23"/>
                  </a:lnTo>
                  <a:lnTo>
                    <a:pt x="22" y="33"/>
                  </a:lnTo>
                  <a:lnTo>
                    <a:pt x="15" y="44"/>
                  </a:lnTo>
                  <a:lnTo>
                    <a:pt x="8" y="55"/>
                  </a:lnTo>
                  <a:lnTo>
                    <a:pt x="4" y="68"/>
                  </a:lnTo>
                  <a:lnTo>
                    <a:pt x="1" y="81"/>
                  </a:lnTo>
                  <a:lnTo>
                    <a:pt x="0" y="95"/>
                  </a:lnTo>
                  <a:lnTo>
                    <a:pt x="0" y="1556"/>
                  </a:lnTo>
                  <a:lnTo>
                    <a:pt x="1" y="1569"/>
                  </a:lnTo>
                  <a:lnTo>
                    <a:pt x="4" y="1583"/>
                  </a:lnTo>
                  <a:lnTo>
                    <a:pt x="8" y="1595"/>
                  </a:lnTo>
                  <a:lnTo>
                    <a:pt x="15" y="1607"/>
                  </a:lnTo>
                  <a:lnTo>
                    <a:pt x="22" y="1618"/>
                  </a:lnTo>
                  <a:lnTo>
                    <a:pt x="32" y="1627"/>
                  </a:lnTo>
                  <a:lnTo>
                    <a:pt x="42" y="1635"/>
                  </a:lnTo>
                  <a:lnTo>
                    <a:pt x="55" y="1641"/>
                  </a:lnTo>
                  <a:lnTo>
                    <a:pt x="67" y="1646"/>
                  </a:lnTo>
                  <a:lnTo>
                    <a:pt x="80" y="1649"/>
                  </a:lnTo>
                  <a:lnTo>
                    <a:pt x="93" y="16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5" name="Freeform 208"/>
            <p:cNvSpPr>
              <a:spLocks/>
            </p:cNvSpPr>
            <p:nvPr/>
          </p:nvSpPr>
          <p:spPr bwMode="auto">
            <a:xfrm>
              <a:off x="3305" y="1782"/>
              <a:ext cx="425" cy="4"/>
            </a:xfrm>
            <a:custGeom>
              <a:avLst/>
              <a:gdLst/>
              <a:ahLst/>
              <a:cxnLst>
                <a:cxn ang="0">
                  <a:pos x="1699" y="15"/>
                </a:cxn>
                <a:cxn ang="0">
                  <a:pos x="1698" y="0"/>
                </a:cxn>
                <a:cxn ang="0">
                  <a:pos x="0" y="0"/>
                </a:cxn>
                <a:cxn ang="0">
                  <a:pos x="0" y="15"/>
                </a:cxn>
                <a:cxn ang="0">
                  <a:pos x="1698" y="15"/>
                </a:cxn>
                <a:cxn ang="0">
                  <a:pos x="1699" y="15"/>
                </a:cxn>
                <a:cxn ang="0">
                  <a:pos x="1698" y="15"/>
                </a:cxn>
                <a:cxn ang="0">
                  <a:pos x="1698" y="15"/>
                </a:cxn>
                <a:cxn ang="0">
                  <a:pos x="1699" y="15"/>
                </a:cxn>
              </a:cxnLst>
              <a:rect l="0" t="0" r="r" b="b"/>
              <a:pathLst>
                <a:path w="1699" h="15">
                  <a:moveTo>
                    <a:pt x="1699" y="15"/>
                  </a:moveTo>
                  <a:lnTo>
                    <a:pt x="169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698" y="15"/>
                  </a:lnTo>
                  <a:lnTo>
                    <a:pt x="1699" y="15"/>
                  </a:lnTo>
                  <a:lnTo>
                    <a:pt x="1698" y="15"/>
                  </a:lnTo>
                  <a:lnTo>
                    <a:pt x="1698" y="15"/>
                  </a:lnTo>
                  <a:lnTo>
                    <a:pt x="169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6" name="Freeform 209"/>
            <p:cNvSpPr>
              <a:spLocks/>
            </p:cNvSpPr>
            <p:nvPr/>
          </p:nvSpPr>
          <p:spPr bwMode="auto">
            <a:xfrm>
              <a:off x="3730" y="1782"/>
              <a:ext cx="4" cy="4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3" y="0"/>
                </a:cxn>
                <a:cxn ang="0">
                  <a:pos x="0" y="1"/>
                </a:cxn>
                <a:cxn ang="0">
                  <a:pos x="1" y="16"/>
                </a:cxn>
                <a:cxn ang="0">
                  <a:pos x="14" y="15"/>
                </a:cxn>
                <a:cxn ang="0">
                  <a:pos x="15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5" y="15"/>
                </a:cxn>
              </a:cxnLst>
              <a:rect l="0" t="0" r="r" b="b"/>
              <a:pathLst>
                <a:path w="15" h="16">
                  <a:moveTo>
                    <a:pt x="15" y="15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1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7" name="Freeform 210"/>
            <p:cNvSpPr>
              <a:spLocks/>
            </p:cNvSpPr>
            <p:nvPr/>
          </p:nvSpPr>
          <p:spPr bwMode="auto">
            <a:xfrm>
              <a:off x="3733" y="1781"/>
              <a:ext cx="4" cy="4"/>
            </a:xfrm>
            <a:custGeom>
              <a:avLst/>
              <a:gdLst/>
              <a:ahLst/>
              <a:cxnLst>
                <a:cxn ang="0">
                  <a:pos x="17" y="14"/>
                </a:cxn>
                <a:cxn ang="0">
                  <a:pos x="13" y="0"/>
                </a:cxn>
                <a:cxn ang="0">
                  <a:pos x="0" y="3"/>
                </a:cxn>
                <a:cxn ang="0">
                  <a:pos x="3" y="18"/>
                </a:cxn>
                <a:cxn ang="0">
                  <a:pos x="15" y="14"/>
                </a:cxn>
                <a:cxn ang="0">
                  <a:pos x="17" y="14"/>
                </a:cxn>
                <a:cxn ang="0">
                  <a:pos x="15" y="14"/>
                </a:cxn>
                <a:cxn ang="0">
                  <a:pos x="16" y="14"/>
                </a:cxn>
                <a:cxn ang="0">
                  <a:pos x="17" y="14"/>
                </a:cxn>
              </a:cxnLst>
              <a:rect l="0" t="0" r="r" b="b"/>
              <a:pathLst>
                <a:path w="17" h="18">
                  <a:moveTo>
                    <a:pt x="17" y="14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3" y="18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8" name="Freeform 211"/>
            <p:cNvSpPr>
              <a:spLocks/>
            </p:cNvSpPr>
            <p:nvPr/>
          </p:nvSpPr>
          <p:spPr bwMode="auto">
            <a:xfrm>
              <a:off x="3736" y="1780"/>
              <a:ext cx="4" cy="5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14" y="0"/>
                </a:cxn>
                <a:cxn ang="0">
                  <a:pos x="0" y="5"/>
                </a:cxn>
                <a:cxn ang="0">
                  <a:pos x="6" y="18"/>
                </a:cxn>
                <a:cxn ang="0">
                  <a:pos x="19" y="13"/>
                </a:cxn>
                <a:cxn ang="0">
                  <a:pos x="20" y="13"/>
                </a:cxn>
                <a:cxn ang="0">
                  <a:pos x="19" y="13"/>
                </a:cxn>
                <a:cxn ang="0">
                  <a:pos x="19" y="13"/>
                </a:cxn>
                <a:cxn ang="0">
                  <a:pos x="20" y="13"/>
                </a:cxn>
              </a:cxnLst>
              <a:rect l="0" t="0" r="r" b="b"/>
              <a:pathLst>
                <a:path w="20" h="18">
                  <a:moveTo>
                    <a:pt x="20" y="13"/>
                  </a:moveTo>
                  <a:lnTo>
                    <a:pt x="14" y="0"/>
                  </a:lnTo>
                  <a:lnTo>
                    <a:pt x="0" y="5"/>
                  </a:lnTo>
                  <a:lnTo>
                    <a:pt x="6" y="18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9" name="Freeform 212"/>
            <p:cNvSpPr>
              <a:spLocks/>
            </p:cNvSpPr>
            <p:nvPr/>
          </p:nvSpPr>
          <p:spPr bwMode="auto">
            <a:xfrm>
              <a:off x="3739" y="1778"/>
              <a:ext cx="4" cy="5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7" y="19"/>
                </a:cxn>
                <a:cxn ang="0">
                  <a:pos x="18" y="12"/>
                </a:cxn>
                <a:cxn ang="0">
                  <a:pos x="19" y="12"/>
                </a:cxn>
                <a:cxn ang="0">
                  <a:pos x="18" y="12"/>
                </a:cxn>
                <a:cxn ang="0">
                  <a:pos x="19" y="12"/>
                </a:cxn>
                <a:cxn ang="0">
                  <a:pos x="19" y="12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7" y="19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0" name="Freeform 213"/>
            <p:cNvSpPr>
              <a:spLocks/>
            </p:cNvSpPr>
            <p:nvPr/>
          </p:nvSpPr>
          <p:spPr bwMode="auto">
            <a:xfrm>
              <a:off x="3741" y="1776"/>
              <a:ext cx="6" cy="6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11" y="0"/>
                </a:cxn>
                <a:cxn ang="0">
                  <a:pos x="0" y="8"/>
                </a:cxn>
                <a:cxn ang="0">
                  <a:pos x="8" y="20"/>
                </a:cxn>
                <a:cxn ang="0">
                  <a:pos x="19" y="12"/>
                </a:cxn>
                <a:cxn ang="0">
                  <a:pos x="20" y="11"/>
                </a:cxn>
                <a:cxn ang="0">
                  <a:pos x="19" y="12"/>
                </a:cxn>
                <a:cxn ang="0">
                  <a:pos x="20" y="12"/>
                </a:cxn>
                <a:cxn ang="0">
                  <a:pos x="20" y="11"/>
                </a:cxn>
              </a:cxnLst>
              <a:rect l="0" t="0" r="r" b="b"/>
              <a:pathLst>
                <a:path w="20" h="20">
                  <a:moveTo>
                    <a:pt x="20" y="11"/>
                  </a:moveTo>
                  <a:lnTo>
                    <a:pt x="11" y="0"/>
                  </a:lnTo>
                  <a:lnTo>
                    <a:pt x="0" y="8"/>
                  </a:lnTo>
                  <a:lnTo>
                    <a:pt x="8" y="20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1" name="Freeform 214"/>
            <p:cNvSpPr>
              <a:spLocks/>
            </p:cNvSpPr>
            <p:nvPr/>
          </p:nvSpPr>
          <p:spPr bwMode="auto">
            <a:xfrm>
              <a:off x="3744" y="1774"/>
              <a:ext cx="5" cy="5"/>
            </a:xfrm>
            <a:custGeom>
              <a:avLst/>
              <a:gdLst/>
              <a:ahLst/>
              <a:cxnLst>
                <a:cxn ang="0">
                  <a:pos x="20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10"/>
                </a:cxn>
                <a:cxn ang="0">
                  <a:pos x="20" y="9"/>
                </a:cxn>
                <a:cxn ang="0">
                  <a:pos x="19" y="10"/>
                </a:cxn>
                <a:cxn ang="0">
                  <a:pos x="20" y="10"/>
                </a:cxn>
                <a:cxn ang="0">
                  <a:pos x="20" y="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9" y="0"/>
                  </a:lnTo>
                  <a:lnTo>
                    <a:pt x="0" y="9"/>
                  </a:lnTo>
                  <a:lnTo>
                    <a:pt x="10" y="19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2" name="Freeform 215"/>
            <p:cNvSpPr>
              <a:spLocks/>
            </p:cNvSpPr>
            <p:nvPr/>
          </p:nvSpPr>
          <p:spPr bwMode="auto">
            <a:xfrm>
              <a:off x="3746" y="1772"/>
              <a:ext cx="5" cy="5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12" y="20"/>
                </a:cxn>
                <a:cxn ang="0">
                  <a:pos x="21" y="9"/>
                </a:cxn>
                <a:cxn ang="0">
                  <a:pos x="21" y="9"/>
                </a:cxn>
                <a:cxn ang="0">
                  <a:pos x="21" y="9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lnTo>
                    <a:pt x="8" y="0"/>
                  </a:lnTo>
                  <a:lnTo>
                    <a:pt x="0" y="12"/>
                  </a:lnTo>
                  <a:lnTo>
                    <a:pt x="12" y="2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3" name="Freeform 216"/>
            <p:cNvSpPr>
              <a:spLocks/>
            </p:cNvSpPr>
            <p:nvPr/>
          </p:nvSpPr>
          <p:spPr bwMode="auto">
            <a:xfrm>
              <a:off x="3748" y="1769"/>
              <a:ext cx="5" cy="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3" y="20"/>
                </a:cxn>
                <a:cxn ang="0">
                  <a:pos x="20" y="7"/>
                </a:cxn>
                <a:cxn ang="0">
                  <a:pos x="20" y="6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6"/>
                </a:cxn>
              </a:cxnLst>
              <a:rect l="0" t="0" r="r" b="b"/>
              <a:pathLst>
                <a:path w="20" h="20">
                  <a:moveTo>
                    <a:pt x="20" y="6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3" y="20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4" name="Freeform 217"/>
            <p:cNvSpPr>
              <a:spLocks/>
            </p:cNvSpPr>
            <p:nvPr/>
          </p:nvSpPr>
          <p:spPr bwMode="auto">
            <a:xfrm>
              <a:off x="3750" y="1766"/>
              <a:ext cx="4" cy="5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4" y="0"/>
                </a:cxn>
                <a:cxn ang="0">
                  <a:pos x="0" y="13"/>
                </a:cxn>
                <a:cxn ang="0">
                  <a:pos x="14" y="17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9" y="5"/>
                </a:cxn>
                <a:cxn ang="0">
                  <a:pos x="19" y="4"/>
                </a:cxn>
              </a:cxnLst>
              <a:rect l="0" t="0" r="r" b="b"/>
              <a:pathLst>
                <a:path w="19" h="17">
                  <a:moveTo>
                    <a:pt x="19" y="4"/>
                  </a:moveTo>
                  <a:lnTo>
                    <a:pt x="4" y="0"/>
                  </a:lnTo>
                  <a:lnTo>
                    <a:pt x="0" y="13"/>
                  </a:lnTo>
                  <a:lnTo>
                    <a:pt x="14" y="1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5" name="Freeform 218"/>
            <p:cNvSpPr>
              <a:spLocks/>
            </p:cNvSpPr>
            <p:nvPr/>
          </p:nvSpPr>
          <p:spPr bwMode="auto">
            <a:xfrm>
              <a:off x="3751" y="1763"/>
              <a:ext cx="4" cy="4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4" y="0"/>
                </a:cxn>
                <a:cxn ang="0">
                  <a:pos x="0" y="13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18" y="2"/>
                </a:cxn>
                <a:cxn ang="0">
                  <a:pos x="18" y="3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18" h="16">
                  <a:moveTo>
                    <a:pt x="18" y="2"/>
                  </a:moveTo>
                  <a:lnTo>
                    <a:pt x="4" y="0"/>
                  </a:lnTo>
                  <a:lnTo>
                    <a:pt x="0" y="13"/>
                  </a:lnTo>
                  <a:lnTo>
                    <a:pt x="15" y="1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6" name="Freeform 219"/>
            <p:cNvSpPr>
              <a:spLocks/>
            </p:cNvSpPr>
            <p:nvPr/>
          </p:nvSpPr>
          <p:spPr bwMode="auto">
            <a:xfrm>
              <a:off x="3751" y="1760"/>
              <a:ext cx="4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4" y="14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4" y="14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7" name="Freeform 220"/>
            <p:cNvSpPr>
              <a:spLocks/>
            </p:cNvSpPr>
            <p:nvPr/>
          </p:nvSpPr>
          <p:spPr bwMode="auto">
            <a:xfrm>
              <a:off x="3751" y="1395"/>
              <a:ext cx="4" cy="3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"/>
                </a:cxn>
                <a:cxn ang="0">
                  <a:pos x="0" y="1462"/>
                </a:cxn>
                <a:cxn ang="0">
                  <a:pos x="15" y="1462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1462">
                  <a:moveTo>
                    <a:pt x="15" y="0"/>
                  </a:moveTo>
                  <a:lnTo>
                    <a:pt x="0" y="1"/>
                  </a:lnTo>
                  <a:lnTo>
                    <a:pt x="0" y="1462"/>
                  </a:lnTo>
                  <a:lnTo>
                    <a:pt x="15" y="146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8" name="Freeform 221"/>
            <p:cNvSpPr>
              <a:spLocks/>
            </p:cNvSpPr>
            <p:nvPr/>
          </p:nvSpPr>
          <p:spPr bwMode="auto">
            <a:xfrm>
              <a:off x="3751" y="1391"/>
              <a:ext cx="4" cy="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"/>
                </a:cxn>
                <a:cxn ang="0">
                  <a:pos x="1" y="15"/>
                </a:cxn>
                <a:cxn ang="0">
                  <a:pos x="15" y="14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lnTo>
                    <a:pt x="0" y="2"/>
                  </a:lnTo>
                  <a:lnTo>
                    <a:pt x="1" y="15"/>
                  </a:lnTo>
                  <a:lnTo>
                    <a:pt x="15" y="14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9" name="Freeform 222"/>
            <p:cNvSpPr>
              <a:spLocks/>
            </p:cNvSpPr>
            <p:nvPr/>
          </p:nvSpPr>
          <p:spPr bwMode="auto">
            <a:xfrm>
              <a:off x="3751" y="1388"/>
              <a:ext cx="4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  <a:cxn ang="0">
                  <a:pos x="4" y="18"/>
                </a:cxn>
                <a:cxn ang="0">
                  <a:pos x="18" y="15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8" h="18">
                  <a:moveTo>
                    <a:pt x="15" y="0"/>
                  </a:moveTo>
                  <a:lnTo>
                    <a:pt x="0" y="4"/>
                  </a:lnTo>
                  <a:lnTo>
                    <a:pt x="4" y="18"/>
                  </a:lnTo>
                  <a:lnTo>
                    <a:pt x="18" y="1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0" name="Freeform 223"/>
            <p:cNvSpPr>
              <a:spLocks/>
            </p:cNvSpPr>
            <p:nvPr/>
          </p:nvSpPr>
          <p:spPr bwMode="auto">
            <a:xfrm>
              <a:off x="3750" y="1384"/>
              <a:ext cx="4" cy="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5"/>
                </a:cxn>
                <a:cxn ang="0">
                  <a:pos x="4" y="18"/>
                </a:cxn>
                <a:cxn ang="0">
                  <a:pos x="19" y="13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9" h="18">
                  <a:moveTo>
                    <a:pt x="14" y="0"/>
                  </a:moveTo>
                  <a:lnTo>
                    <a:pt x="0" y="5"/>
                  </a:lnTo>
                  <a:lnTo>
                    <a:pt x="4" y="18"/>
                  </a:lnTo>
                  <a:lnTo>
                    <a:pt x="19" y="13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1" name="Freeform 224"/>
            <p:cNvSpPr>
              <a:spLocks/>
            </p:cNvSpPr>
            <p:nvPr/>
          </p:nvSpPr>
          <p:spPr bwMode="auto">
            <a:xfrm>
              <a:off x="3748" y="1381"/>
              <a:ext cx="5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7"/>
                </a:cxn>
                <a:cxn ang="0">
                  <a:pos x="6" y="19"/>
                </a:cxn>
                <a:cxn ang="0">
                  <a:pos x="20" y="1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20" h="19">
                  <a:moveTo>
                    <a:pt x="13" y="0"/>
                  </a:moveTo>
                  <a:lnTo>
                    <a:pt x="0" y="7"/>
                  </a:lnTo>
                  <a:lnTo>
                    <a:pt x="6" y="19"/>
                  </a:lnTo>
                  <a:lnTo>
                    <a:pt x="20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2" name="Freeform 225"/>
            <p:cNvSpPr>
              <a:spLocks/>
            </p:cNvSpPr>
            <p:nvPr/>
          </p:nvSpPr>
          <p:spPr bwMode="auto">
            <a:xfrm>
              <a:off x="3746" y="1378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9"/>
                </a:cxn>
                <a:cxn ang="0">
                  <a:pos x="8" y="20"/>
                </a:cxn>
                <a:cxn ang="0">
                  <a:pos x="21" y="1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1" y="0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lnTo>
                    <a:pt x="0" y="9"/>
                  </a:lnTo>
                  <a:lnTo>
                    <a:pt x="8" y="20"/>
                  </a:lnTo>
                  <a:lnTo>
                    <a:pt x="21" y="1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3" name="Freeform 226"/>
            <p:cNvSpPr>
              <a:spLocks/>
            </p:cNvSpPr>
            <p:nvPr/>
          </p:nvSpPr>
          <p:spPr bwMode="auto">
            <a:xfrm>
              <a:off x="3744" y="1376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2"/>
                </a:cxn>
                <a:cxn ang="0">
                  <a:pos x="9" y="21"/>
                </a:cxn>
                <a:cxn ang="0">
                  <a:pos x="19" y="11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0" y="12"/>
                  </a:lnTo>
                  <a:lnTo>
                    <a:pt x="9" y="21"/>
                  </a:lnTo>
                  <a:lnTo>
                    <a:pt x="19" y="1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4" name="Freeform 227"/>
            <p:cNvSpPr>
              <a:spLocks/>
            </p:cNvSpPr>
            <p:nvPr/>
          </p:nvSpPr>
          <p:spPr bwMode="auto">
            <a:xfrm>
              <a:off x="3741" y="1374"/>
              <a:ext cx="5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2"/>
                </a:cxn>
                <a:cxn ang="0">
                  <a:pos x="11" y="21"/>
                </a:cxn>
                <a:cxn ang="0">
                  <a:pos x="19" y="8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lnTo>
                    <a:pt x="0" y="12"/>
                  </a:lnTo>
                  <a:lnTo>
                    <a:pt x="11" y="21"/>
                  </a:lnTo>
                  <a:lnTo>
                    <a:pt x="19" y="8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5" name="Freeform 228"/>
            <p:cNvSpPr>
              <a:spLocks/>
            </p:cNvSpPr>
            <p:nvPr/>
          </p:nvSpPr>
          <p:spPr bwMode="auto">
            <a:xfrm>
              <a:off x="3739" y="1372"/>
              <a:ext cx="4" cy="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2" y="19"/>
                </a:cxn>
                <a:cxn ang="0">
                  <a:pos x="18" y="7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lnTo>
                    <a:pt x="0" y="13"/>
                  </a:lnTo>
                  <a:lnTo>
                    <a:pt x="12" y="19"/>
                  </a:lnTo>
                  <a:lnTo>
                    <a:pt x="18" y="7"/>
                  </a:lnTo>
                  <a:lnTo>
                    <a:pt x="7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6" name="Freeform 229"/>
            <p:cNvSpPr>
              <a:spLocks/>
            </p:cNvSpPr>
            <p:nvPr/>
          </p:nvSpPr>
          <p:spPr bwMode="auto">
            <a:xfrm>
              <a:off x="3736" y="1370"/>
              <a:ext cx="4" cy="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4"/>
                </a:cxn>
                <a:cxn ang="0">
                  <a:pos x="13" y="18"/>
                </a:cxn>
                <a:cxn ang="0">
                  <a:pos x="18" y="5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18">
                  <a:moveTo>
                    <a:pt x="4" y="0"/>
                  </a:moveTo>
                  <a:lnTo>
                    <a:pt x="0" y="14"/>
                  </a:lnTo>
                  <a:lnTo>
                    <a:pt x="13" y="18"/>
                  </a:lnTo>
                  <a:lnTo>
                    <a:pt x="18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7" name="Freeform 230"/>
            <p:cNvSpPr>
              <a:spLocks/>
            </p:cNvSpPr>
            <p:nvPr/>
          </p:nvSpPr>
          <p:spPr bwMode="auto">
            <a:xfrm>
              <a:off x="3733" y="1370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4"/>
                </a:cxn>
                <a:cxn ang="0">
                  <a:pos x="13" y="17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6" h="17">
                  <a:moveTo>
                    <a:pt x="2" y="0"/>
                  </a:moveTo>
                  <a:lnTo>
                    <a:pt x="0" y="14"/>
                  </a:lnTo>
                  <a:lnTo>
                    <a:pt x="13" y="17"/>
                  </a:lnTo>
                  <a:lnTo>
                    <a:pt x="16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8" name="Freeform 231"/>
            <p:cNvSpPr>
              <a:spLocks/>
            </p:cNvSpPr>
            <p:nvPr/>
          </p:nvSpPr>
          <p:spPr bwMode="auto">
            <a:xfrm>
              <a:off x="3730" y="1369"/>
              <a:ext cx="3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13" y="15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0" y="14"/>
                  </a:lnTo>
                  <a:lnTo>
                    <a:pt x="13" y="15"/>
                  </a:lnTo>
                  <a:lnTo>
                    <a:pt x="1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9" name="Freeform 232"/>
            <p:cNvSpPr>
              <a:spLocks/>
            </p:cNvSpPr>
            <p:nvPr/>
          </p:nvSpPr>
          <p:spPr bwMode="auto">
            <a:xfrm>
              <a:off x="3305" y="1369"/>
              <a:ext cx="425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1698" y="14"/>
                </a:cxn>
                <a:cxn ang="0">
                  <a:pos x="169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8" h="14">
                  <a:moveTo>
                    <a:pt x="0" y="0"/>
                  </a:moveTo>
                  <a:lnTo>
                    <a:pt x="0" y="14"/>
                  </a:lnTo>
                  <a:lnTo>
                    <a:pt x="1698" y="14"/>
                  </a:lnTo>
                  <a:lnTo>
                    <a:pt x="169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0" name="Freeform 233"/>
            <p:cNvSpPr>
              <a:spLocks/>
            </p:cNvSpPr>
            <p:nvPr/>
          </p:nvSpPr>
          <p:spPr bwMode="auto">
            <a:xfrm>
              <a:off x="3302" y="1369"/>
              <a:ext cx="4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15"/>
                </a:cxn>
                <a:cxn ang="0">
                  <a:pos x="17" y="14"/>
                </a:cxn>
                <a:cxn ang="0">
                  <a:pos x="15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7" h="15">
                  <a:moveTo>
                    <a:pt x="0" y="1"/>
                  </a:moveTo>
                  <a:lnTo>
                    <a:pt x="3" y="15"/>
                  </a:lnTo>
                  <a:lnTo>
                    <a:pt x="17" y="14"/>
                  </a:lnTo>
                  <a:lnTo>
                    <a:pt x="15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1" name="Freeform 234"/>
            <p:cNvSpPr>
              <a:spLocks/>
            </p:cNvSpPr>
            <p:nvPr/>
          </p:nvSpPr>
          <p:spPr bwMode="auto">
            <a:xfrm>
              <a:off x="3298" y="1370"/>
              <a:ext cx="5" cy="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17"/>
                </a:cxn>
                <a:cxn ang="0">
                  <a:pos x="17" y="14"/>
                </a:cxn>
                <a:cxn ang="0">
                  <a:pos x="13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7" h="17">
                  <a:moveTo>
                    <a:pt x="0" y="3"/>
                  </a:moveTo>
                  <a:lnTo>
                    <a:pt x="4" y="17"/>
                  </a:lnTo>
                  <a:lnTo>
                    <a:pt x="17" y="14"/>
                  </a:lnTo>
                  <a:lnTo>
                    <a:pt x="13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2" name="Freeform 235"/>
            <p:cNvSpPr>
              <a:spLocks/>
            </p:cNvSpPr>
            <p:nvPr/>
          </p:nvSpPr>
          <p:spPr bwMode="auto">
            <a:xfrm>
              <a:off x="3295" y="1370"/>
              <a:ext cx="5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8"/>
                </a:cxn>
                <a:cxn ang="0">
                  <a:pos x="18" y="14"/>
                </a:cxn>
                <a:cxn ang="0">
                  <a:pos x="13" y="0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8" h="18">
                  <a:moveTo>
                    <a:pt x="0" y="5"/>
                  </a:moveTo>
                  <a:lnTo>
                    <a:pt x="6" y="18"/>
                  </a:lnTo>
                  <a:lnTo>
                    <a:pt x="18" y="14"/>
                  </a:lnTo>
                  <a:lnTo>
                    <a:pt x="13" y="0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3" name="Freeform 236"/>
            <p:cNvSpPr>
              <a:spLocks/>
            </p:cNvSpPr>
            <p:nvPr/>
          </p:nvSpPr>
          <p:spPr bwMode="auto">
            <a:xfrm>
              <a:off x="3292" y="1372"/>
              <a:ext cx="5" cy="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19"/>
                </a:cxn>
                <a:cxn ang="0">
                  <a:pos x="21" y="13"/>
                </a:cxn>
                <a:cxn ang="0">
                  <a:pos x="14" y="0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7"/>
                </a:cxn>
              </a:cxnLst>
              <a:rect l="0" t="0" r="r" b="b"/>
              <a:pathLst>
                <a:path w="21" h="19">
                  <a:moveTo>
                    <a:pt x="0" y="7"/>
                  </a:moveTo>
                  <a:lnTo>
                    <a:pt x="9" y="19"/>
                  </a:lnTo>
                  <a:lnTo>
                    <a:pt x="21" y="13"/>
                  </a:lnTo>
                  <a:lnTo>
                    <a:pt x="14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4" name="Freeform 237"/>
            <p:cNvSpPr>
              <a:spLocks/>
            </p:cNvSpPr>
            <p:nvPr/>
          </p:nvSpPr>
          <p:spPr bwMode="auto">
            <a:xfrm>
              <a:off x="3289" y="1374"/>
              <a:ext cx="5" cy="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9" y="21"/>
                </a:cxn>
                <a:cxn ang="0">
                  <a:pos x="21" y="12"/>
                </a:cxn>
                <a:cxn ang="0">
                  <a:pos x="11" y="0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9"/>
                </a:cxn>
              </a:cxnLst>
              <a:rect l="0" t="0" r="r" b="b"/>
              <a:pathLst>
                <a:path w="21" h="21">
                  <a:moveTo>
                    <a:pt x="0" y="9"/>
                  </a:moveTo>
                  <a:lnTo>
                    <a:pt x="9" y="21"/>
                  </a:lnTo>
                  <a:lnTo>
                    <a:pt x="21" y="12"/>
                  </a:lnTo>
                  <a:lnTo>
                    <a:pt x="11" y="0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5" name="Freeform 238"/>
            <p:cNvSpPr>
              <a:spLocks/>
            </p:cNvSpPr>
            <p:nvPr/>
          </p:nvSpPr>
          <p:spPr bwMode="auto">
            <a:xfrm>
              <a:off x="3286" y="1376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0" y="20"/>
                </a:cxn>
                <a:cxn ang="0">
                  <a:pos x="20" y="11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1"/>
                </a:cxn>
              </a:cxnLst>
              <a:rect l="0" t="0" r="r" b="b"/>
              <a:pathLst>
                <a:path w="20" h="20">
                  <a:moveTo>
                    <a:pt x="0" y="11"/>
                  </a:moveTo>
                  <a:lnTo>
                    <a:pt x="10" y="20"/>
                  </a:lnTo>
                  <a:lnTo>
                    <a:pt x="20" y="11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6" name="Freeform 239"/>
            <p:cNvSpPr>
              <a:spLocks/>
            </p:cNvSpPr>
            <p:nvPr/>
          </p:nvSpPr>
          <p:spPr bwMode="auto">
            <a:xfrm>
              <a:off x="3284" y="1378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2" y="19"/>
                </a:cxn>
                <a:cxn ang="0">
                  <a:pos x="20" y="8"/>
                </a:cxn>
                <a:cxn ang="0">
                  <a:pos x="9" y="0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0" h="19">
                  <a:moveTo>
                    <a:pt x="0" y="11"/>
                  </a:moveTo>
                  <a:lnTo>
                    <a:pt x="12" y="19"/>
                  </a:lnTo>
                  <a:lnTo>
                    <a:pt x="20" y="8"/>
                  </a:lnTo>
                  <a:lnTo>
                    <a:pt x="9" y="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7" name="Freeform 240"/>
            <p:cNvSpPr>
              <a:spLocks/>
            </p:cNvSpPr>
            <p:nvPr/>
          </p:nvSpPr>
          <p:spPr bwMode="auto">
            <a:xfrm>
              <a:off x="3282" y="1381"/>
              <a:ext cx="5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3" y="19"/>
                </a:cxn>
                <a:cxn ang="0">
                  <a:pos x="20" y="7"/>
                </a:cxn>
                <a:cxn ang="0">
                  <a:pos x="7" y="0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0" y="13"/>
                </a:cxn>
              </a:cxnLst>
              <a:rect l="0" t="0" r="r" b="b"/>
              <a:pathLst>
                <a:path w="20" h="19">
                  <a:moveTo>
                    <a:pt x="0" y="13"/>
                  </a:moveTo>
                  <a:lnTo>
                    <a:pt x="13" y="19"/>
                  </a:lnTo>
                  <a:lnTo>
                    <a:pt x="20" y="7"/>
                  </a:lnTo>
                  <a:lnTo>
                    <a:pt x="7" y="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8" name="Freeform 241"/>
            <p:cNvSpPr>
              <a:spLocks/>
            </p:cNvSpPr>
            <p:nvPr/>
          </p:nvSpPr>
          <p:spPr bwMode="auto">
            <a:xfrm>
              <a:off x="3281" y="1385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4" y="17"/>
                </a:cxn>
                <a:cxn ang="0">
                  <a:pos x="18" y="4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8" h="17">
                  <a:moveTo>
                    <a:pt x="0" y="13"/>
                  </a:moveTo>
                  <a:lnTo>
                    <a:pt x="14" y="17"/>
                  </a:lnTo>
                  <a:lnTo>
                    <a:pt x="18" y="4"/>
                  </a:lnTo>
                  <a:lnTo>
                    <a:pt x="4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9" name="Freeform 242"/>
            <p:cNvSpPr>
              <a:spLocks/>
            </p:cNvSpPr>
            <p:nvPr/>
          </p:nvSpPr>
          <p:spPr bwMode="auto">
            <a:xfrm>
              <a:off x="3280" y="1388"/>
              <a:ext cx="5" cy="4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4" y="17"/>
                </a:cxn>
                <a:cxn ang="0">
                  <a:pos x="17" y="3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5"/>
                </a:cxn>
              </a:cxnLst>
              <a:rect l="0" t="0" r="r" b="b"/>
              <a:pathLst>
                <a:path w="17" h="17">
                  <a:moveTo>
                    <a:pt x="0" y="15"/>
                  </a:moveTo>
                  <a:lnTo>
                    <a:pt x="14" y="17"/>
                  </a:lnTo>
                  <a:lnTo>
                    <a:pt x="17" y="3"/>
                  </a:lnTo>
                  <a:lnTo>
                    <a:pt x="3" y="0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0" name="Freeform 243"/>
            <p:cNvSpPr>
              <a:spLocks/>
            </p:cNvSpPr>
            <p:nvPr/>
          </p:nvSpPr>
          <p:spPr bwMode="auto">
            <a:xfrm>
              <a:off x="3280" y="1391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4" y="14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4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lnTo>
                    <a:pt x="14" y="14"/>
                  </a:lnTo>
                  <a:lnTo>
                    <a:pt x="15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1" name="Freeform 244"/>
            <p:cNvSpPr>
              <a:spLocks/>
            </p:cNvSpPr>
            <p:nvPr/>
          </p:nvSpPr>
          <p:spPr bwMode="auto">
            <a:xfrm>
              <a:off x="3280" y="1395"/>
              <a:ext cx="4" cy="365"/>
            </a:xfrm>
            <a:custGeom>
              <a:avLst/>
              <a:gdLst/>
              <a:ahLst/>
              <a:cxnLst>
                <a:cxn ang="0">
                  <a:pos x="0" y="1462"/>
                </a:cxn>
                <a:cxn ang="0">
                  <a:pos x="14" y="14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461"/>
                </a:cxn>
                <a:cxn ang="0">
                  <a:pos x="0" y="1462"/>
                </a:cxn>
                <a:cxn ang="0">
                  <a:pos x="0" y="1461"/>
                </a:cxn>
                <a:cxn ang="0">
                  <a:pos x="0" y="1462"/>
                </a:cxn>
                <a:cxn ang="0">
                  <a:pos x="0" y="1462"/>
                </a:cxn>
              </a:cxnLst>
              <a:rect l="0" t="0" r="r" b="b"/>
              <a:pathLst>
                <a:path w="14" h="1462">
                  <a:moveTo>
                    <a:pt x="0" y="1462"/>
                  </a:moveTo>
                  <a:lnTo>
                    <a:pt x="14" y="14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461"/>
                  </a:lnTo>
                  <a:lnTo>
                    <a:pt x="0" y="1462"/>
                  </a:lnTo>
                  <a:lnTo>
                    <a:pt x="0" y="1461"/>
                  </a:lnTo>
                  <a:lnTo>
                    <a:pt x="0" y="1462"/>
                  </a:lnTo>
                  <a:lnTo>
                    <a:pt x="0" y="146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2" name="Freeform 245"/>
            <p:cNvSpPr>
              <a:spLocks/>
            </p:cNvSpPr>
            <p:nvPr/>
          </p:nvSpPr>
          <p:spPr bwMode="auto">
            <a:xfrm>
              <a:off x="3280" y="1760"/>
              <a:ext cx="4" cy="4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5" y="13"/>
                </a:cxn>
                <a:cxn ang="0">
                  <a:pos x="14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5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lnTo>
                    <a:pt x="15" y="13"/>
                  </a:lnTo>
                  <a:lnTo>
                    <a:pt x="14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3" name="Freeform 246"/>
            <p:cNvSpPr>
              <a:spLocks/>
            </p:cNvSpPr>
            <p:nvPr/>
          </p:nvSpPr>
          <p:spPr bwMode="auto">
            <a:xfrm>
              <a:off x="3280" y="1763"/>
              <a:ext cx="5" cy="5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7" y="13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17" h="17">
                  <a:moveTo>
                    <a:pt x="3" y="17"/>
                  </a:moveTo>
                  <a:lnTo>
                    <a:pt x="17" y="13"/>
                  </a:lnTo>
                  <a:lnTo>
                    <a:pt x="14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4" name="Freeform 247"/>
            <p:cNvSpPr>
              <a:spLocks/>
            </p:cNvSpPr>
            <p:nvPr/>
          </p:nvSpPr>
          <p:spPr bwMode="auto">
            <a:xfrm>
              <a:off x="3281" y="1766"/>
              <a:ext cx="5" cy="5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8" y="13"/>
                </a:cxn>
                <a:cxn ang="0">
                  <a:pos x="13" y="0"/>
                </a:cxn>
                <a:cxn ang="0">
                  <a:pos x="0" y="5"/>
                </a:cxn>
                <a:cxn ang="0">
                  <a:pos x="4" y="17"/>
                </a:cxn>
                <a:cxn ang="0">
                  <a:pos x="5" y="18"/>
                </a:cxn>
                <a:cxn ang="0">
                  <a:pos x="4" y="17"/>
                </a:cxn>
                <a:cxn ang="0">
                  <a:pos x="5" y="18"/>
                </a:cxn>
                <a:cxn ang="0">
                  <a:pos x="5" y="18"/>
                </a:cxn>
              </a:cxnLst>
              <a:rect l="0" t="0" r="r" b="b"/>
              <a:pathLst>
                <a:path w="18" h="18">
                  <a:moveTo>
                    <a:pt x="5" y="18"/>
                  </a:moveTo>
                  <a:lnTo>
                    <a:pt x="18" y="13"/>
                  </a:lnTo>
                  <a:lnTo>
                    <a:pt x="13" y="0"/>
                  </a:lnTo>
                  <a:lnTo>
                    <a:pt x="0" y="5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5" name="Freeform 248"/>
            <p:cNvSpPr>
              <a:spLocks/>
            </p:cNvSpPr>
            <p:nvPr/>
          </p:nvSpPr>
          <p:spPr bwMode="auto">
            <a:xfrm>
              <a:off x="3282" y="1769"/>
              <a:ext cx="5" cy="5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19" y="12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6" y="20"/>
                </a:cxn>
                <a:cxn ang="0">
                  <a:pos x="7" y="20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7" y="20"/>
                </a:cxn>
              </a:cxnLst>
              <a:rect l="0" t="0" r="r" b="b"/>
              <a:pathLst>
                <a:path w="19" h="20">
                  <a:moveTo>
                    <a:pt x="7" y="20"/>
                  </a:moveTo>
                  <a:lnTo>
                    <a:pt x="19" y="12"/>
                  </a:lnTo>
                  <a:lnTo>
                    <a:pt x="12" y="0"/>
                  </a:lnTo>
                  <a:lnTo>
                    <a:pt x="0" y="7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6" name="Freeform 249"/>
            <p:cNvSpPr>
              <a:spLocks/>
            </p:cNvSpPr>
            <p:nvPr/>
          </p:nvSpPr>
          <p:spPr bwMode="auto">
            <a:xfrm>
              <a:off x="3284" y="1772"/>
              <a:ext cx="5" cy="5"/>
            </a:xfrm>
            <a:custGeom>
              <a:avLst/>
              <a:gdLst/>
              <a:ahLst/>
              <a:cxnLst>
                <a:cxn ang="0">
                  <a:pos x="8" y="21"/>
                </a:cxn>
                <a:cxn ang="0">
                  <a:pos x="19" y="12"/>
                </a:cxn>
                <a:cxn ang="0">
                  <a:pos x="11" y="0"/>
                </a:cxn>
                <a:cxn ang="0">
                  <a:pos x="0" y="9"/>
                </a:cxn>
                <a:cxn ang="0">
                  <a:pos x="8" y="20"/>
                </a:cxn>
                <a:cxn ang="0">
                  <a:pos x="8" y="21"/>
                </a:cxn>
                <a:cxn ang="0">
                  <a:pos x="8" y="20"/>
                </a:cxn>
                <a:cxn ang="0">
                  <a:pos x="8" y="21"/>
                </a:cxn>
                <a:cxn ang="0">
                  <a:pos x="8" y="21"/>
                </a:cxn>
              </a:cxnLst>
              <a:rect l="0" t="0" r="r" b="b"/>
              <a:pathLst>
                <a:path w="19" h="21">
                  <a:moveTo>
                    <a:pt x="8" y="21"/>
                  </a:moveTo>
                  <a:lnTo>
                    <a:pt x="19" y="12"/>
                  </a:lnTo>
                  <a:lnTo>
                    <a:pt x="11" y="0"/>
                  </a:lnTo>
                  <a:lnTo>
                    <a:pt x="0" y="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7" name="Freeform 250"/>
            <p:cNvSpPr>
              <a:spLocks/>
            </p:cNvSpPr>
            <p:nvPr/>
          </p:nvSpPr>
          <p:spPr bwMode="auto">
            <a:xfrm>
              <a:off x="3286" y="1774"/>
              <a:ext cx="5" cy="6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20" y="9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20"/>
                </a:cxn>
                <a:cxn ang="0">
                  <a:pos x="10" y="19"/>
                </a:cxn>
                <a:cxn ang="0">
                  <a:pos x="10" y="20"/>
                </a:cxn>
                <a:cxn ang="0">
                  <a:pos x="10" y="20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lnTo>
                    <a:pt x="20" y="9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8" name="Freeform 251"/>
            <p:cNvSpPr>
              <a:spLocks/>
            </p:cNvSpPr>
            <p:nvPr/>
          </p:nvSpPr>
          <p:spPr bwMode="auto">
            <a:xfrm>
              <a:off x="3289" y="1776"/>
              <a:ext cx="5" cy="6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21" y="8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0"/>
                </a:cxn>
              </a:cxnLst>
              <a:rect l="0" t="0" r="r" b="b"/>
              <a:pathLst>
                <a:path w="21" h="20">
                  <a:moveTo>
                    <a:pt x="12" y="20"/>
                  </a:moveTo>
                  <a:lnTo>
                    <a:pt x="21" y="8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9" name="Freeform 252"/>
            <p:cNvSpPr>
              <a:spLocks/>
            </p:cNvSpPr>
            <p:nvPr/>
          </p:nvSpPr>
          <p:spPr bwMode="auto">
            <a:xfrm>
              <a:off x="3292" y="1778"/>
              <a:ext cx="5" cy="5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20" y="6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</a:cxnLst>
              <a:rect l="0" t="0" r="r" b="b"/>
              <a:pathLst>
                <a:path w="20" h="19">
                  <a:moveTo>
                    <a:pt x="13" y="19"/>
                  </a:moveTo>
                  <a:lnTo>
                    <a:pt x="20" y="6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0" name="Freeform 253"/>
            <p:cNvSpPr>
              <a:spLocks/>
            </p:cNvSpPr>
            <p:nvPr/>
          </p:nvSpPr>
          <p:spPr bwMode="auto">
            <a:xfrm>
              <a:off x="3295" y="1780"/>
              <a:ext cx="5" cy="5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18" y="5"/>
                </a:cxn>
                <a:cxn ang="0">
                  <a:pos x="6" y="0"/>
                </a:cxn>
                <a:cxn ang="0">
                  <a:pos x="0" y="13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4" y="18"/>
                </a:cxn>
              </a:cxnLst>
              <a:rect l="0" t="0" r="r" b="b"/>
              <a:pathLst>
                <a:path w="18" h="18">
                  <a:moveTo>
                    <a:pt x="14" y="18"/>
                  </a:moveTo>
                  <a:lnTo>
                    <a:pt x="18" y="5"/>
                  </a:lnTo>
                  <a:lnTo>
                    <a:pt x="6" y="0"/>
                  </a:lnTo>
                  <a:lnTo>
                    <a:pt x="0" y="13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1" name="Freeform 254"/>
            <p:cNvSpPr>
              <a:spLocks/>
            </p:cNvSpPr>
            <p:nvPr/>
          </p:nvSpPr>
          <p:spPr bwMode="auto">
            <a:xfrm>
              <a:off x="3298" y="1781"/>
              <a:ext cx="4" cy="4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15" y="3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4" y="18"/>
                </a:cxn>
              </a:cxnLst>
              <a:rect l="0" t="0" r="r" b="b"/>
              <a:pathLst>
                <a:path w="15" h="18">
                  <a:moveTo>
                    <a:pt x="14" y="18"/>
                  </a:moveTo>
                  <a:lnTo>
                    <a:pt x="15" y="3"/>
                  </a:lnTo>
                  <a:lnTo>
                    <a:pt x="3" y="0"/>
                  </a:lnTo>
                  <a:lnTo>
                    <a:pt x="0" y="14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2" name="Freeform 255"/>
            <p:cNvSpPr>
              <a:spLocks/>
            </p:cNvSpPr>
            <p:nvPr/>
          </p:nvSpPr>
          <p:spPr bwMode="auto">
            <a:xfrm>
              <a:off x="3302" y="1782"/>
              <a:ext cx="4" cy="4"/>
            </a:xfrm>
            <a:custGeom>
              <a:avLst/>
              <a:gdLst/>
              <a:ahLst/>
              <a:cxnLst>
                <a:cxn ang="0">
                  <a:pos x="13" y="16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5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3" y="16"/>
                </a:cxn>
              </a:cxnLst>
              <a:rect l="0" t="0" r="r" b="b"/>
              <a:pathLst>
                <a:path w="15" h="16">
                  <a:moveTo>
                    <a:pt x="13" y="16"/>
                  </a:moveTo>
                  <a:lnTo>
                    <a:pt x="15" y="1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3" name="Freeform 256"/>
            <p:cNvSpPr>
              <a:spLocks/>
            </p:cNvSpPr>
            <p:nvPr/>
          </p:nvSpPr>
          <p:spPr bwMode="auto">
            <a:xfrm>
              <a:off x="3428" y="1392"/>
              <a:ext cx="20" cy="23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57" y="18"/>
                </a:cxn>
                <a:cxn ang="0">
                  <a:pos x="57" y="93"/>
                </a:cxn>
                <a:cxn ang="0">
                  <a:pos x="80" y="93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23" y="93"/>
                </a:cxn>
                <a:cxn ang="0">
                  <a:pos x="23" y="18"/>
                </a:cxn>
              </a:cxnLst>
              <a:rect l="0" t="0" r="r" b="b"/>
              <a:pathLst>
                <a:path w="80" h="93">
                  <a:moveTo>
                    <a:pt x="23" y="18"/>
                  </a:moveTo>
                  <a:lnTo>
                    <a:pt x="57" y="18"/>
                  </a:lnTo>
                  <a:lnTo>
                    <a:pt x="57" y="93"/>
                  </a:lnTo>
                  <a:lnTo>
                    <a:pt x="80" y="93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23" y="93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4" name="Freeform 257"/>
            <p:cNvSpPr>
              <a:spLocks noEditPoints="1"/>
            </p:cNvSpPr>
            <p:nvPr/>
          </p:nvSpPr>
          <p:spPr bwMode="auto">
            <a:xfrm>
              <a:off x="3453" y="1392"/>
              <a:ext cx="20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3"/>
                </a:cxn>
                <a:cxn ang="0">
                  <a:pos x="23" y="93"/>
                </a:cxn>
                <a:cxn ang="0">
                  <a:pos x="23" y="62"/>
                </a:cxn>
                <a:cxn ang="0">
                  <a:pos x="43" y="62"/>
                </a:cxn>
                <a:cxn ang="0">
                  <a:pos x="48" y="61"/>
                </a:cxn>
                <a:cxn ang="0">
                  <a:pos x="53" y="61"/>
                </a:cxn>
                <a:cxn ang="0">
                  <a:pos x="59" y="59"/>
                </a:cxn>
                <a:cxn ang="0">
                  <a:pos x="65" y="57"/>
                </a:cxn>
                <a:cxn ang="0">
                  <a:pos x="71" y="53"/>
                </a:cxn>
                <a:cxn ang="0">
                  <a:pos x="75" y="48"/>
                </a:cxn>
                <a:cxn ang="0">
                  <a:pos x="77" y="45"/>
                </a:cxn>
                <a:cxn ang="0">
                  <a:pos x="78" y="40"/>
                </a:cxn>
                <a:cxn ang="0">
                  <a:pos x="79" y="35"/>
                </a:cxn>
                <a:cxn ang="0">
                  <a:pos x="79" y="30"/>
                </a:cxn>
                <a:cxn ang="0">
                  <a:pos x="78" y="22"/>
                </a:cxn>
                <a:cxn ang="0">
                  <a:pos x="76" y="16"/>
                </a:cxn>
                <a:cxn ang="0">
                  <a:pos x="73" y="11"/>
                </a:cxn>
                <a:cxn ang="0">
                  <a:pos x="68" y="7"/>
                </a:cxn>
                <a:cxn ang="0">
                  <a:pos x="63" y="4"/>
                </a:cxn>
                <a:cxn ang="0">
                  <a:pos x="57" y="2"/>
                </a:cxn>
                <a:cxn ang="0">
                  <a:pos x="50" y="1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23" y="18"/>
                </a:cxn>
                <a:cxn ang="0">
                  <a:pos x="39" y="18"/>
                </a:cxn>
                <a:cxn ang="0">
                  <a:pos x="44" y="18"/>
                </a:cxn>
                <a:cxn ang="0">
                  <a:pos x="49" y="20"/>
                </a:cxn>
                <a:cxn ang="0">
                  <a:pos x="51" y="21"/>
                </a:cxn>
                <a:cxn ang="0">
                  <a:pos x="53" y="23"/>
                </a:cxn>
                <a:cxn ang="0">
                  <a:pos x="54" y="26"/>
                </a:cxn>
                <a:cxn ang="0">
                  <a:pos x="55" y="30"/>
                </a:cxn>
                <a:cxn ang="0">
                  <a:pos x="55" y="33"/>
                </a:cxn>
                <a:cxn ang="0">
                  <a:pos x="54" y="36"/>
                </a:cxn>
                <a:cxn ang="0">
                  <a:pos x="53" y="38"/>
                </a:cxn>
                <a:cxn ang="0">
                  <a:pos x="51" y="40"/>
                </a:cxn>
                <a:cxn ang="0">
                  <a:pos x="46" y="42"/>
                </a:cxn>
                <a:cxn ang="0">
                  <a:pos x="39" y="44"/>
                </a:cxn>
                <a:cxn ang="0">
                  <a:pos x="23" y="44"/>
                </a:cxn>
                <a:cxn ang="0">
                  <a:pos x="23" y="18"/>
                </a:cxn>
              </a:cxnLst>
              <a:rect l="0" t="0" r="r" b="b"/>
              <a:pathLst>
                <a:path w="79" h="93">
                  <a:moveTo>
                    <a:pt x="0" y="0"/>
                  </a:moveTo>
                  <a:lnTo>
                    <a:pt x="0" y="93"/>
                  </a:lnTo>
                  <a:lnTo>
                    <a:pt x="23" y="93"/>
                  </a:lnTo>
                  <a:lnTo>
                    <a:pt x="23" y="62"/>
                  </a:lnTo>
                  <a:lnTo>
                    <a:pt x="43" y="62"/>
                  </a:lnTo>
                  <a:lnTo>
                    <a:pt x="48" y="61"/>
                  </a:lnTo>
                  <a:lnTo>
                    <a:pt x="53" y="61"/>
                  </a:lnTo>
                  <a:lnTo>
                    <a:pt x="59" y="59"/>
                  </a:lnTo>
                  <a:lnTo>
                    <a:pt x="65" y="57"/>
                  </a:lnTo>
                  <a:lnTo>
                    <a:pt x="71" y="53"/>
                  </a:lnTo>
                  <a:lnTo>
                    <a:pt x="75" y="48"/>
                  </a:lnTo>
                  <a:lnTo>
                    <a:pt x="77" y="45"/>
                  </a:lnTo>
                  <a:lnTo>
                    <a:pt x="78" y="40"/>
                  </a:lnTo>
                  <a:lnTo>
                    <a:pt x="79" y="35"/>
                  </a:lnTo>
                  <a:lnTo>
                    <a:pt x="79" y="30"/>
                  </a:lnTo>
                  <a:lnTo>
                    <a:pt x="78" y="22"/>
                  </a:lnTo>
                  <a:lnTo>
                    <a:pt x="76" y="16"/>
                  </a:lnTo>
                  <a:lnTo>
                    <a:pt x="73" y="11"/>
                  </a:lnTo>
                  <a:lnTo>
                    <a:pt x="68" y="7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0" y="0"/>
                  </a:lnTo>
                  <a:close/>
                  <a:moveTo>
                    <a:pt x="23" y="18"/>
                  </a:moveTo>
                  <a:lnTo>
                    <a:pt x="39" y="18"/>
                  </a:lnTo>
                  <a:lnTo>
                    <a:pt x="44" y="18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5" y="30"/>
                  </a:lnTo>
                  <a:lnTo>
                    <a:pt x="55" y="33"/>
                  </a:lnTo>
                  <a:lnTo>
                    <a:pt x="54" y="36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46" y="42"/>
                  </a:lnTo>
                  <a:lnTo>
                    <a:pt x="39" y="44"/>
                  </a:lnTo>
                  <a:lnTo>
                    <a:pt x="23" y="44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5" name="Freeform 258"/>
            <p:cNvSpPr>
              <a:spLocks noEditPoints="1"/>
            </p:cNvSpPr>
            <p:nvPr/>
          </p:nvSpPr>
          <p:spPr bwMode="auto">
            <a:xfrm>
              <a:off x="3475" y="1391"/>
              <a:ext cx="24" cy="25"/>
            </a:xfrm>
            <a:custGeom>
              <a:avLst/>
              <a:gdLst/>
              <a:ahLst/>
              <a:cxnLst>
                <a:cxn ang="0">
                  <a:pos x="53" y="99"/>
                </a:cxn>
                <a:cxn ang="0">
                  <a:pos x="64" y="97"/>
                </a:cxn>
                <a:cxn ang="0">
                  <a:pos x="72" y="92"/>
                </a:cxn>
                <a:cxn ang="0">
                  <a:pos x="80" y="87"/>
                </a:cxn>
                <a:cxn ang="0">
                  <a:pos x="89" y="77"/>
                </a:cxn>
                <a:cxn ang="0">
                  <a:pos x="94" y="59"/>
                </a:cxn>
                <a:cxn ang="0">
                  <a:pos x="94" y="38"/>
                </a:cxn>
                <a:cxn ang="0">
                  <a:pos x="89" y="21"/>
                </a:cxn>
                <a:cxn ang="0">
                  <a:pos x="80" y="11"/>
                </a:cxn>
                <a:cxn ang="0">
                  <a:pos x="72" y="6"/>
                </a:cxn>
                <a:cxn ang="0">
                  <a:pos x="64" y="2"/>
                </a:cxn>
                <a:cxn ang="0">
                  <a:pos x="53" y="0"/>
                </a:cxn>
                <a:cxn ang="0">
                  <a:pos x="41" y="0"/>
                </a:cxn>
                <a:cxn ang="0">
                  <a:pos x="29" y="3"/>
                </a:cxn>
                <a:cxn ang="0">
                  <a:pos x="20" y="7"/>
                </a:cxn>
                <a:cxn ang="0">
                  <a:pos x="13" y="13"/>
                </a:cxn>
                <a:cxn ang="0">
                  <a:pos x="5" y="24"/>
                </a:cxn>
                <a:cxn ang="0">
                  <a:pos x="1" y="40"/>
                </a:cxn>
                <a:cxn ang="0">
                  <a:pos x="1" y="58"/>
                </a:cxn>
                <a:cxn ang="0">
                  <a:pos x="5" y="74"/>
                </a:cxn>
                <a:cxn ang="0">
                  <a:pos x="13" y="85"/>
                </a:cxn>
                <a:cxn ang="0">
                  <a:pos x="20" y="91"/>
                </a:cxn>
                <a:cxn ang="0">
                  <a:pos x="29" y="95"/>
                </a:cxn>
                <a:cxn ang="0">
                  <a:pos x="41" y="98"/>
                </a:cxn>
                <a:cxn ang="0">
                  <a:pos x="48" y="80"/>
                </a:cxn>
                <a:cxn ang="0">
                  <a:pos x="39" y="79"/>
                </a:cxn>
                <a:cxn ang="0">
                  <a:pos x="31" y="74"/>
                </a:cxn>
                <a:cxn ang="0">
                  <a:pos x="26" y="64"/>
                </a:cxn>
                <a:cxn ang="0">
                  <a:pos x="24" y="49"/>
                </a:cxn>
                <a:cxn ang="0">
                  <a:pos x="25" y="35"/>
                </a:cxn>
                <a:cxn ang="0">
                  <a:pos x="30" y="25"/>
                </a:cxn>
                <a:cxn ang="0">
                  <a:pos x="38" y="20"/>
                </a:cxn>
                <a:cxn ang="0">
                  <a:pos x="48" y="18"/>
                </a:cxn>
                <a:cxn ang="0">
                  <a:pos x="55" y="19"/>
                </a:cxn>
                <a:cxn ang="0">
                  <a:pos x="61" y="21"/>
                </a:cxn>
                <a:cxn ang="0">
                  <a:pos x="67" y="30"/>
                </a:cxn>
                <a:cxn ang="0">
                  <a:pos x="71" y="49"/>
                </a:cxn>
                <a:cxn ang="0">
                  <a:pos x="67" y="68"/>
                </a:cxn>
                <a:cxn ang="0">
                  <a:pos x="61" y="76"/>
                </a:cxn>
                <a:cxn ang="0">
                  <a:pos x="55" y="79"/>
                </a:cxn>
                <a:cxn ang="0">
                  <a:pos x="48" y="80"/>
                </a:cxn>
              </a:cxnLst>
              <a:rect l="0" t="0" r="r" b="b"/>
              <a:pathLst>
                <a:path w="95" h="99">
                  <a:moveTo>
                    <a:pt x="48" y="99"/>
                  </a:moveTo>
                  <a:lnTo>
                    <a:pt x="53" y="99"/>
                  </a:lnTo>
                  <a:lnTo>
                    <a:pt x="59" y="98"/>
                  </a:lnTo>
                  <a:lnTo>
                    <a:pt x="64" y="97"/>
                  </a:lnTo>
                  <a:lnTo>
                    <a:pt x="68" y="94"/>
                  </a:lnTo>
                  <a:lnTo>
                    <a:pt x="72" y="92"/>
                  </a:lnTo>
                  <a:lnTo>
                    <a:pt x="76" y="90"/>
                  </a:lnTo>
                  <a:lnTo>
                    <a:pt x="80" y="87"/>
                  </a:lnTo>
                  <a:lnTo>
                    <a:pt x="83" y="84"/>
                  </a:lnTo>
                  <a:lnTo>
                    <a:pt x="89" y="77"/>
                  </a:lnTo>
                  <a:lnTo>
                    <a:pt x="92" y="69"/>
                  </a:lnTo>
                  <a:lnTo>
                    <a:pt x="94" y="59"/>
                  </a:lnTo>
                  <a:lnTo>
                    <a:pt x="95" y="49"/>
                  </a:lnTo>
                  <a:lnTo>
                    <a:pt x="94" y="38"/>
                  </a:lnTo>
                  <a:lnTo>
                    <a:pt x="92" y="29"/>
                  </a:lnTo>
                  <a:lnTo>
                    <a:pt x="89" y="21"/>
                  </a:lnTo>
                  <a:lnTo>
                    <a:pt x="83" y="14"/>
                  </a:lnTo>
                  <a:lnTo>
                    <a:pt x="80" y="11"/>
                  </a:lnTo>
                  <a:lnTo>
                    <a:pt x="76" y="8"/>
                  </a:lnTo>
                  <a:lnTo>
                    <a:pt x="72" y="6"/>
                  </a:lnTo>
                  <a:lnTo>
                    <a:pt x="68" y="4"/>
                  </a:lnTo>
                  <a:lnTo>
                    <a:pt x="64" y="2"/>
                  </a:lnTo>
                  <a:lnTo>
                    <a:pt x="59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5" y="24"/>
                  </a:lnTo>
                  <a:lnTo>
                    <a:pt x="3" y="32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1" y="58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10" y="82"/>
                  </a:lnTo>
                  <a:lnTo>
                    <a:pt x="13" y="85"/>
                  </a:lnTo>
                  <a:lnTo>
                    <a:pt x="16" y="88"/>
                  </a:lnTo>
                  <a:lnTo>
                    <a:pt x="20" y="91"/>
                  </a:lnTo>
                  <a:lnTo>
                    <a:pt x="24" y="93"/>
                  </a:lnTo>
                  <a:lnTo>
                    <a:pt x="29" y="95"/>
                  </a:lnTo>
                  <a:lnTo>
                    <a:pt x="35" y="98"/>
                  </a:lnTo>
                  <a:lnTo>
                    <a:pt x="41" y="98"/>
                  </a:lnTo>
                  <a:lnTo>
                    <a:pt x="48" y="99"/>
                  </a:lnTo>
                  <a:close/>
                  <a:moveTo>
                    <a:pt x="48" y="80"/>
                  </a:moveTo>
                  <a:lnTo>
                    <a:pt x="43" y="80"/>
                  </a:lnTo>
                  <a:lnTo>
                    <a:pt x="39" y="79"/>
                  </a:lnTo>
                  <a:lnTo>
                    <a:pt x="35" y="77"/>
                  </a:lnTo>
                  <a:lnTo>
                    <a:pt x="31" y="74"/>
                  </a:lnTo>
                  <a:lnTo>
                    <a:pt x="28" y="70"/>
                  </a:lnTo>
                  <a:lnTo>
                    <a:pt x="26" y="64"/>
                  </a:lnTo>
                  <a:lnTo>
                    <a:pt x="24" y="57"/>
                  </a:lnTo>
                  <a:lnTo>
                    <a:pt x="24" y="49"/>
                  </a:lnTo>
                  <a:lnTo>
                    <a:pt x="24" y="41"/>
                  </a:lnTo>
                  <a:lnTo>
                    <a:pt x="25" y="35"/>
                  </a:lnTo>
                  <a:lnTo>
                    <a:pt x="27" y="29"/>
                  </a:lnTo>
                  <a:lnTo>
                    <a:pt x="30" y="25"/>
                  </a:lnTo>
                  <a:lnTo>
                    <a:pt x="34" y="22"/>
                  </a:lnTo>
                  <a:lnTo>
                    <a:pt x="38" y="20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5" y="19"/>
                  </a:lnTo>
                  <a:lnTo>
                    <a:pt x="58" y="20"/>
                  </a:lnTo>
                  <a:lnTo>
                    <a:pt x="61" y="21"/>
                  </a:lnTo>
                  <a:lnTo>
                    <a:pt x="65" y="25"/>
                  </a:lnTo>
                  <a:lnTo>
                    <a:pt x="67" y="30"/>
                  </a:lnTo>
                  <a:lnTo>
                    <a:pt x="70" y="40"/>
                  </a:lnTo>
                  <a:lnTo>
                    <a:pt x="71" y="49"/>
                  </a:lnTo>
                  <a:lnTo>
                    <a:pt x="70" y="57"/>
                  </a:lnTo>
                  <a:lnTo>
                    <a:pt x="67" y="68"/>
                  </a:lnTo>
                  <a:lnTo>
                    <a:pt x="65" y="72"/>
                  </a:lnTo>
                  <a:lnTo>
                    <a:pt x="61" y="76"/>
                  </a:lnTo>
                  <a:lnTo>
                    <a:pt x="58" y="78"/>
                  </a:lnTo>
                  <a:lnTo>
                    <a:pt x="55" y="79"/>
                  </a:lnTo>
                  <a:lnTo>
                    <a:pt x="52" y="80"/>
                  </a:lnTo>
                  <a:lnTo>
                    <a:pt x="48" y="8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6" name="Freeform 259"/>
            <p:cNvSpPr>
              <a:spLocks/>
            </p:cNvSpPr>
            <p:nvPr/>
          </p:nvSpPr>
          <p:spPr bwMode="auto">
            <a:xfrm>
              <a:off x="3501" y="1392"/>
              <a:ext cx="20" cy="23"/>
            </a:xfrm>
            <a:custGeom>
              <a:avLst/>
              <a:gdLst/>
              <a:ahLst/>
              <a:cxnLst>
                <a:cxn ang="0">
                  <a:pos x="27" y="18"/>
                </a:cxn>
                <a:cxn ang="0">
                  <a:pos x="27" y="93"/>
                </a:cxn>
                <a:cxn ang="0">
                  <a:pos x="50" y="93"/>
                </a:cxn>
                <a:cxn ang="0">
                  <a:pos x="50" y="18"/>
                </a:cxn>
                <a:cxn ang="0">
                  <a:pos x="78" y="18"/>
                </a:cxn>
                <a:cxn ang="0">
                  <a:pos x="78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7" y="18"/>
                </a:cxn>
              </a:cxnLst>
              <a:rect l="0" t="0" r="r" b="b"/>
              <a:pathLst>
                <a:path w="78" h="93">
                  <a:moveTo>
                    <a:pt x="27" y="18"/>
                  </a:moveTo>
                  <a:lnTo>
                    <a:pt x="27" y="93"/>
                  </a:lnTo>
                  <a:lnTo>
                    <a:pt x="50" y="93"/>
                  </a:lnTo>
                  <a:lnTo>
                    <a:pt x="50" y="18"/>
                  </a:lnTo>
                  <a:lnTo>
                    <a:pt x="78" y="18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7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7" name="Freeform 260"/>
            <p:cNvSpPr>
              <a:spLocks/>
            </p:cNvSpPr>
            <p:nvPr/>
          </p:nvSpPr>
          <p:spPr bwMode="auto">
            <a:xfrm>
              <a:off x="3523" y="1392"/>
              <a:ext cx="19" cy="23"/>
            </a:xfrm>
            <a:custGeom>
              <a:avLst/>
              <a:gdLst/>
              <a:ahLst/>
              <a:cxnLst>
                <a:cxn ang="0">
                  <a:pos x="22" y="37"/>
                </a:cxn>
                <a:cxn ang="0">
                  <a:pos x="22" y="18"/>
                </a:cxn>
                <a:cxn ang="0">
                  <a:pos x="74" y="18"/>
                </a:cxn>
                <a:cxn ang="0">
                  <a:pos x="74" y="0"/>
                </a:cxn>
                <a:cxn ang="0">
                  <a:pos x="0" y="0"/>
                </a:cxn>
                <a:cxn ang="0">
                  <a:pos x="0" y="93"/>
                </a:cxn>
                <a:cxn ang="0">
                  <a:pos x="75" y="93"/>
                </a:cxn>
                <a:cxn ang="0">
                  <a:pos x="75" y="75"/>
                </a:cxn>
                <a:cxn ang="0">
                  <a:pos x="22" y="75"/>
                </a:cxn>
                <a:cxn ang="0">
                  <a:pos x="22" y="55"/>
                </a:cxn>
                <a:cxn ang="0">
                  <a:pos x="68" y="55"/>
                </a:cxn>
                <a:cxn ang="0">
                  <a:pos x="68" y="37"/>
                </a:cxn>
                <a:cxn ang="0">
                  <a:pos x="22" y="37"/>
                </a:cxn>
              </a:cxnLst>
              <a:rect l="0" t="0" r="r" b="b"/>
              <a:pathLst>
                <a:path w="75" h="93">
                  <a:moveTo>
                    <a:pt x="22" y="37"/>
                  </a:moveTo>
                  <a:lnTo>
                    <a:pt x="22" y="18"/>
                  </a:lnTo>
                  <a:lnTo>
                    <a:pt x="74" y="1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75" y="93"/>
                  </a:lnTo>
                  <a:lnTo>
                    <a:pt x="75" y="75"/>
                  </a:lnTo>
                  <a:lnTo>
                    <a:pt x="22" y="75"/>
                  </a:lnTo>
                  <a:lnTo>
                    <a:pt x="22" y="55"/>
                  </a:lnTo>
                  <a:lnTo>
                    <a:pt x="68" y="55"/>
                  </a:lnTo>
                  <a:lnTo>
                    <a:pt x="68" y="37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8" name="Freeform 261"/>
            <p:cNvSpPr>
              <a:spLocks noEditPoints="1"/>
            </p:cNvSpPr>
            <p:nvPr/>
          </p:nvSpPr>
          <p:spPr bwMode="auto">
            <a:xfrm>
              <a:off x="3546" y="1386"/>
              <a:ext cx="20" cy="29"/>
            </a:xfrm>
            <a:custGeom>
              <a:avLst/>
              <a:gdLst/>
              <a:ahLst/>
              <a:cxnLst>
                <a:cxn ang="0">
                  <a:pos x="22" y="84"/>
                </a:cxn>
                <a:cxn ang="0">
                  <a:pos x="22" y="23"/>
                </a:cxn>
                <a:cxn ang="0">
                  <a:pos x="0" y="23"/>
                </a:cxn>
                <a:cxn ang="0">
                  <a:pos x="0" y="116"/>
                </a:cxn>
                <a:cxn ang="0">
                  <a:pos x="22" y="116"/>
                </a:cxn>
                <a:cxn ang="0">
                  <a:pos x="60" y="55"/>
                </a:cxn>
                <a:cxn ang="0">
                  <a:pos x="60" y="116"/>
                </a:cxn>
                <a:cxn ang="0">
                  <a:pos x="82" y="116"/>
                </a:cxn>
                <a:cxn ang="0">
                  <a:pos x="82" y="23"/>
                </a:cxn>
                <a:cxn ang="0">
                  <a:pos x="60" y="23"/>
                </a:cxn>
                <a:cxn ang="0">
                  <a:pos x="22" y="84"/>
                </a:cxn>
                <a:cxn ang="0">
                  <a:pos x="15" y="0"/>
                </a:cxn>
                <a:cxn ang="0">
                  <a:pos x="16" y="5"/>
                </a:cxn>
                <a:cxn ang="0">
                  <a:pos x="18" y="10"/>
                </a:cxn>
                <a:cxn ang="0">
                  <a:pos x="22" y="13"/>
                </a:cxn>
                <a:cxn ang="0">
                  <a:pos x="25" y="16"/>
                </a:cxn>
                <a:cxn ang="0">
                  <a:pos x="34" y="19"/>
                </a:cxn>
                <a:cxn ang="0">
                  <a:pos x="41" y="19"/>
                </a:cxn>
                <a:cxn ang="0">
                  <a:pos x="46" y="19"/>
                </a:cxn>
                <a:cxn ang="0">
                  <a:pos x="55" y="16"/>
                </a:cxn>
                <a:cxn ang="0">
                  <a:pos x="60" y="13"/>
                </a:cxn>
                <a:cxn ang="0">
                  <a:pos x="64" y="10"/>
                </a:cxn>
                <a:cxn ang="0">
                  <a:pos x="66" y="6"/>
                </a:cxn>
                <a:cxn ang="0">
                  <a:pos x="68" y="0"/>
                </a:cxn>
                <a:cxn ang="0">
                  <a:pos x="52" y="0"/>
                </a:cxn>
                <a:cxn ang="0">
                  <a:pos x="51" y="3"/>
                </a:cxn>
                <a:cxn ang="0">
                  <a:pos x="49" y="6"/>
                </a:cxn>
                <a:cxn ang="0">
                  <a:pos x="46" y="8"/>
                </a:cxn>
                <a:cxn ang="0">
                  <a:pos x="41" y="9"/>
                </a:cxn>
                <a:cxn ang="0">
                  <a:pos x="35" y="8"/>
                </a:cxn>
                <a:cxn ang="0">
                  <a:pos x="32" y="6"/>
                </a:cxn>
                <a:cxn ang="0">
                  <a:pos x="30" y="3"/>
                </a:cxn>
                <a:cxn ang="0">
                  <a:pos x="29" y="0"/>
                </a:cxn>
                <a:cxn ang="0">
                  <a:pos x="15" y="0"/>
                </a:cxn>
              </a:cxnLst>
              <a:rect l="0" t="0" r="r" b="b"/>
              <a:pathLst>
                <a:path w="82" h="116">
                  <a:moveTo>
                    <a:pt x="22" y="84"/>
                  </a:moveTo>
                  <a:lnTo>
                    <a:pt x="22" y="23"/>
                  </a:lnTo>
                  <a:lnTo>
                    <a:pt x="0" y="23"/>
                  </a:lnTo>
                  <a:lnTo>
                    <a:pt x="0" y="116"/>
                  </a:lnTo>
                  <a:lnTo>
                    <a:pt x="22" y="116"/>
                  </a:lnTo>
                  <a:lnTo>
                    <a:pt x="60" y="55"/>
                  </a:lnTo>
                  <a:lnTo>
                    <a:pt x="60" y="116"/>
                  </a:lnTo>
                  <a:lnTo>
                    <a:pt x="82" y="116"/>
                  </a:lnTo>
                  <a:lnTo>
                    <a:pt x="82" y="23"/>
                  </a:lnTo>
                  <a:lnTo>
                    <a:pt x="60" y="23"/>
                  </a:lnTo>
                  <a:lnTo>
                    <a:pt x="22" y="84"/>
                  </a:lnTo>
                  <a:close/>
                  <a:moveTo>
                    <a:pt x="15" y="0"/>
                  </a:moveTo>
                  <a:lnTo>
                    <a:pt x="16" y="5"/>
                  </a:lnTo>
                  <a:lnTo>
                    <a:pt x="18" y="10"/>
                  </a:lnTo>
                  <a:lnTo>
                    <a:pt x="22" y="13"/>
                  </a:lnTo>
                  <a:lnTo>
                    <a:pt x="25" y="16"/>
                  </a:lnTo>
                  <a:lnTo>
                    <a:pt x="34" y="1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55" y="16"/>
                  </a:lnTo>
                  <a:lnTo>
                    <a:pt x="60" y="13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52" y="0"/>
                  </a:lnTo>
                  <a:lnTo>
                    <a:pt x="51" y="3"/>
                  </a:lnTo>
                  <a:lnTo>
                    <a:pt x="49" y="6"/>
                  </a:lnTo>
                  <a:lnTo>
                    <a:pt x="46" y="8"/>
                  </a:lnTo>
                  <a:lnTo>
                    <a:pt x="41" y="9"/>
                  </a:lnTo>
                  <a:lnTo>
                    <a:pt x="35" y="8"/>
                  </a:lnTo>
                  <a:lnTo>
                    <a:pt x="32" y="6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9" name="Rectangle 262"/>
            <p:cNvSpPr>
              <a:spLocks noChangeArrowheads="1"/>
            </p:cNvSpPr>
            <p:nvPr/>
          </p:nvSpPr>
          <p:spPr bwMode="auto">
            <a:xfrm>
              <a:off x="3571" y="1404"/>
              <a:ext cx="10" cy="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0" name="Freeform 263"/>
            <p:cNvSpPr>
              <a:spLocks noEditPoints="1"/>
            </p:cNvSpPr>
            <p:nvPr/>
          </p:nvSpPr>
          <p:spPr bwMode="auto">
            <a:xfrm>
              <a:off x="3586" y="1392"/>
              <a:ext cx="20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3"/>
                </a:cxn>
                <a:cxn ang="0">
                  <a:pos x="21" y="93"/>
                </a:cxn>
                <a:cxn ang="0">
                  <a:pos x="21" y="62"/>
                </a:cxn>
                <a:cxn ang="0">
                  <a:pos x="42" y="62"/>
                </a:cxn>
                <a:cxn ang="0">
                  <a:pos x="47" y="61"/>
                </a:cxn>
                <a:cxn ang="0">
                  <a:pos x="53" y="61"/>
                </a:cxn>
                <a:cxn ang="0">
                  <a:pos x="59" y="59"/>
                </a:cxn>
                <a:cxn ang="0">
                  <a:pos x="65" y="57"/>
                </a:cxn>
                <a:cxn ang="0">
                  <a:pos x="70" y="53"/>
                </a:cxn>
                <a:cxn ang="0">
                  <a:pos x="74" y="48"/>
                </a:cxn>
                <a:cxn ang="0">
                  <a:pos x="76" y="45"/>
                </a:cxn>
                <a:cxn ang="0">
                  <a:pos x="77" y="40"/>
                </a:cxn>
                <a:cxn ang="0">
                  <a:pos x="78" y="35"/>
                </a:cxn>
                <a:cxn ang="0">
                  <a:pos x="78" y="30"/>
                </a:cxn>
                <a:cxn ang="0">
                  <a:pos x="77" y="22"/>
                </a:cxn>
                <a:cxn ang="0">
                  <a:pos x="75" y="16"/>
                </a:cxn>
                <a:cxn ang="0">
                  <a:pos x="72" y="11"/>
                </a:cxn>
                <a:cxn ang="0">
                  <a:pos x="68" y="7"/>
                </a:cxn>
                <a:cxn ang="0">
                  <a:pos x="63" y="4"/>
                </a:cxn>
                <a:cxn ang="0">
                  <a:pos x="57" y="2"/>
                </a:cxn>
                <a:cxn ang="0">
                  <a:pos x="50" y="1"/>
                </a:cxn>
                <a:cxn ang="0">
                  <a:pos x="43" y="0"/>
                </a:cxn>
                <a:cxn ang="0">
                  <a:pos x="0" y="0"/>
                </a:cxn>
                <a:cxn ang="0">
                  <a:pos x="21" y="18"/>
                </a:cxn>
                <a:cxn ang="0">
                  <a:pos x="38" y="18"/>
                </a:cxn>
                <a:cxn ang="0">
                  <a:pos x="43" y="18"/>
                </a:cxn>
                <a:cxn ang="0">
                  <a:pos x="49" y="20"/>
                </a:cxn>
                <a:cxn ang="0">
                  <a:pos x="51" y="21"/>
                </a:cxn>
                <a:cxn ang="0">
                  <a:pos x="53" y="23"/>
                </a:cxn>
                <a:cxn ang="0">
                  <a:pos x="54" y="26"/>
                </a:cxn>
                <a:cxn ang="0">
                  <a:pos x="55" y="30"/>
                </a:cxn>
                <a:cxn ang="0">
                  <a:pos x="55" y="33"/>
                </a:cxn>
                <a:cxn ang="0">
                  <a:pos x="54" y="36"/>
                </a:cxn>
                <a:cxn ang="0">
                  <a:pos x="53" y="38"/>
                </a:cxn>
                <a:cxn ang="0">
                  <a:pos x="51" y="40"/>
                </a:cxn>
                <a:cxn ang="0">
                  <a:pos x="45" y="42"/>
                </a:cxn>
                <a:cxn ang="0">
                  <a:pos x="38" y="44"/>
                </a:cxn>
                <a:cxn ang="0">
                  <a:pos x="21" y="44"/>
                </a:cxn>
                <a:cxn ang="0">
                  <a:pos x="21" y="18"/>
                </a:cxn>
              </a:cxnLst>
              <a:rect l="0" t="0" r="r" b="b"/>
              <a:pathLst>
                <a:path w="78" h="93">
                  <a:moveTo>
                    <a:pt x="0" y="0"/>
                  </a:moveTo>
                  <a:lnTo>
                    <a:pt x="0" y="93"/>
                  </a:lnTo>
                  <a:lnTo>
                    <a:pt x="21" y="93"/>
                  </a:lnTo>
                  <a:lnTo>
                    <a:pt x="21" y="62"/>
                  </a:lnTo>
                  <a:lnTo>
                    <a:pt x="42" y="62"/>
                  </a:lnTo>
                  <a:lnTo>
                    <a:pt x="47" y="61"/>
                  </a:lnTo>
                  <a:lnTo>
                    <a:pt x="53" y="61"/>
                  </a:lnTo>
                  <a:lnTo>
                    <a:pt x="59" y="59"/>
                  </a:lnTo>
                  <a:lnTo>
                    <a:pt x="65" y="57"/>
                  </a:lnTo>
                  <a:lnTo>
                    <a:pt x="70" y="53"/>
                  </a:lnTo>
                  <a:lnTo>
                    <a:pt x="74" y="48"/>
                  </a:lnTo>
                  <a:lnTo>
                    <a:pt x="76" y="45"/>
                  </a:lnTo>
                  <a:lnTo>
                    <a:pt x="77" y="40"/>
                  </a:lnTo>
                  <a:lnTo>
                    <a:pt x="78" y="35"/>
                  </a:lnTo>
                  <a:lnTo>
                    <a:pt x="78" y="30"/>
                  </a:lnTo>
                  <a:lnTo>
                    <a:pt x="77" y="22"/>
                  </a:lnTo>
                  <a:lnTo>
                    <a:pt x="75" y="16"/>
                  </a:lnTo>
                  <a:lnTo>
                    <a:pt x="72" y="11"/>
                  </a:lnTo>
                  <a:lnTo>
                    <a:pt x="68" y="7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0" y="1"/>
                  </a:lnTo>
                  <a:lnTo>
                    <a:pt x="43" y="0"/>
                  </a:lnTo>
                  <a:lnTo>
                    <a:pt x="0" y="0"/>
                  </a:lnTo>
                  <a:close/>
                  <a:moveTo>
                    <a:pt x="21" y="18"/>
                  </a:moveTo>
                  <a:lnTo>
                    <a:pt x="38" y="18"/>
                  </a:lnTo>
                  <a:lnTo>
                    <a:pt x="43" y="18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5" y="30"/>
                  </a:lnTo>
                  <a:lnTo>
                    <a:pt x="55" y="33"/>
                  </a:lnTo>
                  <a:lnTo>
                    <a:pt x="54" y="36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45" y="42"/>
                  </a:lnTo>
                  <a:lnTo>
                    <a:pt x="38" y="44"/>
                  </a:lnTo>
                  <a:lnTo>
                    <a:pt x="21" y="44"/>
                  </a:lnTo>
                  <a:lnTo>
                    <a:pt x="21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1" name="Freeform 264"/>
            <p:cNvSpPr>
              <a:spLocks noEditPoints="1"/>
            </p:cNvSpPr>
            <p:nvPr/>
          </p:nvSpPr>
          <p:spPr bwMode="auto">
            <a:xfrm>
              <a:off x="3609" y="1392"/>
              <a:ext cx="20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3"/>
                </a:cxn>
                <a:cxn ang="0">
                  <a:pos x="44" y="93"/>
                </a:cxn>
                <a:cxn ang="0">
                  <a:pos x="50" y="93"/>
                </a:cxn>
                <a:cxn ang="0">
                  <a:pos x="58" y="92"/>
                </a:cxn>
                <a:cxn ang="0">
                  <a:pos x="63" y="91"/>
                </a:cxn>
                <a:cxn ang="0">
                  <a:pos x="69" y="89"/>
                </a:cxn>
                <a:cxn ang="0">
                  <a:pos x="73" y="85"/>
                </a:cxn>
                <a:cxn ang="0">
                  <a:pos x="77" y="81"/>
                </a:cxn>
                <a:cxn ang="0">
                  <a:pos x="79" y="75"/>
                </a:cxn>
                <a:cxn ang="0">
                  <a:pos x="80" y="67"/>
                </a:cxn>
                <a:cxn ang="0">
                  <a:pos x="80" y="62"/>
                </a:cxn>
                <a:cxn ang="0">
                  <a:pos x="78" y="57"/>
                </a:cxn>
                <a:cxn ang="0">
                  <a:pos x="76" y="53"/>
                </a:cxn>
                <a:cxn ang="0">
                  <a:pos x="73" y="50"/>
                </a:cxn>
                <a:cxn ang="0">
                  <a:pos x="67" y="46"/>
                </a:cxn>
                <a:cxn ang="0">
                  <a:pos x="61" y="44"/>
                </a:cxn>
                <a:cxn ang="0">
                  <a:pos x="61" y="44"/>
                </a:cxn>
                <a:cxn ang="0">
                  <a:pos x="67" y="40"/>
                </a:cxn>
                <a:cxn ang="0">
                  <a:pos x="72" y="36"/>
                </a:cxn>
                <a:cxn ang="0">
                  <a:pos x="73" y="34"/>
                </a:cxn>
                <a:cxn ang="0">
                  <a:pos x="75" y="31"/>
                </a:cxn>
                <a:cxn ang="0">
                  <a:pos x="75" y="28"/>
                </a:cxn>
                <a:cxn ang="0">
                  <a:pos x="76" y="24"/>
                </a:cxn>
                <a:cxn ang="0">
                  <a:pos x="76" y="20"/>
                </a:cxn>
                <a:cxn ang="0">
                  <a:pos x="75" y="16"/>
                </a:cxn>
                <a:cxn ang="0">
                  <a:pos x="73" y="12"/>
                </a:cxn>
                <a:cxn ang="0">
                  <a:pos x="71" y="8"/>
                </a:cxn>
                <a:cxn ang="0">
                  <a:pos x="67" y="5"/>
                </a:cxn>
                <a:cxn ang="0">
                  <a:pos x="62" y="3"/>
                </a:cxn>
                <a:cxn ang="0">
                  <a:pos x="55" y="1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2" y="18"/>
                </a:cxn>
                <a:cxn ang="0">
                  <a:pos x="41" y="18"/>
                </a:cxn>
                <a:cxn ang="0">
                  <a:pos x="47" y="19"/>
                </a:cxn>
                <a:cxn ang="0">
                  <a:pos x="51" y="21"/>
                </a:cxn>
                <a:cxn ang="0">
                  <a:pos x="52" y="24"/>
                </a:cxn>
                <a:cxn ang="0">
                  <a:pos x="53" y="27"/>
                </a:cxn>
                <a:cxn ang="0">
                  <a:pos x="52" y="30"/>
                </a:cxn>
                <a:cxn ang="0">
                  <a:pos x="51" y="33"/>
                </a:cxn>
                <a:cxn ang="0">
                  <a:pos x="49" y="35"/>
                </a:cxn>
                <a:cxn ang="0">
                  <a:pos x="47" y="36"/>
                </a:cxn>
                <a:cxn ang="0">
                  <a:pos x="45" y="36"/>
                </a:cxn>
                <a:cxn ang="0">
                  <a:pos x="42" y="37"/>
                </a:cxn>
                <a:cxn ang="0">
                  <a:pos x="22" y="37"/>
                </a:cxn>
                <a:cxn ang="0">
                  <a:pos x="22" y="18"/>
                </a:cxn>
                <a:cxn ang="0">
                  <a:pos x="22" y="54"/>
                </a:cxn>
                <a:cxn ang="0">
                  <a:pos x="42" y="54"/>
                </a:cxn>
                <a:cxn ang="0">
                  <a:pos x="47" y="55"/>
                </a:cxn>
                <a:cxn ang="0">
                  <a:pos x="52" y="56"/>
                </a:cxn>
                <a:cxn ang="0">
                  <a:pos x="54" y="58"/>
                </a:cxn>
                <a:cxn ang="0">
                  <a:pos x="55" y="60"/>
                </a:cxn>
                <a:cxn ang="0">
                  <a:pos x="56" y="62"/>
                </a:cxn>
                <a:cxn ang="0">
                  <a:pos x="56" y="65"/>
                </a:cxn>
                <a:cxn ang="0">
                  <a:pos x="56" y="68"/>
                </a:cxn>
                <a:cxn ang="0">
                  <a:pos x="55" y="70"/>
                </a:cxn>
                <a:cxn ang="0">
                  <a:pos x="54" y="72"/>
                </a:cxn>
                <a:cxn ang="0">
                  <a:pos x="52" y="73"/>
                </a:cxn>
                <a:cxn ang="0">
                  <a:pos x="48" y="75"/>
                </a:cxn>
                <a:cxn ang="0">
                  <a:pos x="45" y="75"/>
                </a:cxn>
                <a:cxn ang="0">
                  <a:pos x="22" y="75"/>
                </a:cxn>
                <a:cxn ang="0">
                  <a:pos x="22" y="54"/>
                </a:cxn>
              </a:cxnLst>
              <a:rect l="0" t="0" r="r" b="b"/>
              <a:pathLst>
                <a:path w="80" h="93">
                  <a:moveTo>
                    <a:pt x="0" y="0"/>
                  </a:moveTo>
                  <a:lnTo>
                    <a:pt x="0" y="93"/>
                  </a:lnTo>
                  <a:lnTo>
                    <a:pt x="44" y="93"/>
                  </a:lnTo>
                  <a:lnTo>
                    <a:pt x="50" y="93"/>
                  </a:lnTo>
                  <a:lnTo>
                    <a:pt x="58" y="92"/>
                  </a:lnTo>
                  <a:lnTo>
                    <a:pt x="63" y="91"/>
                  </a:lnTo>
                  <a:lnTo>
                    <a:pt x="69" y="89"/>
                  </a:lnTo>
                  <a:lnTo>
                    <a:pt x="73" y="85"/>
                  </a:lnTo>
                  <a:lnTo>
                    <a:pt x="77" y="81"/>
                  </a:lnTo>
                  <a:lnTo>
                    <a:pt x="79" y="75"/>
                  </a:lnTo>
                  <a:lnTo>
                    <a:pt x="80" y="67"/>
                  </a:lnTo>
                  <a:lnTo>
                    <a:pt x="80" y="62"/>
                  </a:lnTo>
                  <a:lnTo>
                    <a:pt x="78" y="57"/>
                  </a:lnTo>
                  <a:lnTo>
                    <a:pt x="76" y="53"/>
                  </a:lnTo>
                  <a:lnTo>
                    <a:pt x="73" y="50"/>
                  </a:lnTo>
                  <a:lnTo>
                    <a:pt x="67" y="46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7" y="40"/>
                  </a:lnTo>
                  <a:lnTo>
                    <a:pt x="72" y="36"/>
                  </a:lnTo>
                  <a:lnTo>
                    <a:pt x="73" y="34"/>
                  </a:lnTo>
                  <a:lnTo>
                    <a:pt x="75" y="31"/>
                  </a:lnTo>
                  <a:lnTo>
                    <a:pt x="75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75" y="16"/>
                  </a:lnTo>
                  <a:lnTo>
                    <a:pt x="73" y="12"/>
                  </a:lnTo>
                  <a:lnTo>
                    <a:pt x="71" y="8"/>
                  </a:lnTo>
                  <a:lnTo>
                    <a:pt x="67" y="5"/>
                  </a:lnTo>
                  <a:lnTo>
                    <a:pt x="62" y="3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2" y="18"/>
                  </a:moveTo>
                  <a:lnTo>
                    <a:pt x="41" y="18"/>
                  </a:lnTo>
                  <a:lnTo>
                    <a:pt x="47" y="19"/>
                  </a:lnTo>
                  <a:lnTo>
                    <a:pt x="51" y="21"/>
                  </a:lnTo>
                  <a:lnTo>
                    <a:pt x="52" y="24"/>
                  </a:lnTo>
                  <a:lnTo>
                    <a:pt x="53" y="27"/>
                  </a:lnTo>
                  <a:lnTo>
                    <a:pt x="52" y="30"/>
                  </a:lnTo>
                  <a:lnTo>
                    <a:pt x="51" y="33"/>
                  </a:lnTo>
                  <a:lnTo>
                    <a:pt x="49" y="35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22" y="37"/>
                  </a:lnTo>
                  <a:lnTo>
                    <a:pt x="22" y="18"/>
                  </a:lnTo>
                  <a:close/>
                  <a:moveTo>
                    <a:pt x="22" y="54"/>
                  </a:moveTo>
                  <a:lnTo>
                    <a:pt x="42" y="54"/>
                  </a:lnTo>
                  <a:lnTo>
                    <a:pt x="47" y="55"/>
                  </a:lnTo>
                  <a:lnTo>
                    <a:pt x="52" y="56"/>
                  </a:lnTo>
                  <a:lnTo>
                    <a:pt x="54" y="58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4" y="72"/>
                  </a:lnTo>
                  <a:lnTo>
                    <a:pt x="52" y="73"/>
                  </a:lnTo>
                  <a:lnTo>
                    <a:pt x="48" y="75"/>
                  </a:lnTo>
                  <a:lnTo>
                    <a:pt x="45" y="75"/>
                  </a:lnTo>
                  <a:lnTo>
                    <a:pt x="22" y="75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2" name="Freeform 265"/>
            <p:cNvSpPr>
              <a:spLocks/>
            </p:cNvSpPr>
            <p:nvPr/>
          </p:nvSpPr>
          <p:spPr bwMode="auto">
            <a:xfrm>
              <a:off x="3448" y="1425"/>
              <a:ext cx="18" cy="19"/>
            </a:xfrm>
            <a:custGeom>
              <a:avLst/>
              <a:gdLst/>
              <a:ahLst/>
              <a:cxnLst>
                <a:cxn ang="0">
                  <a:pos x="52" y="55"/>
                </a:cxn>
                <a:cxn ang="0">
                  <a:pos x="48" y="61"/>
                </a:cxn>
                <a:cxn ang="0">
                  <a:pos x="42" y="64"/>
                </a:cxn>
                <a:cxn ang="0">
                  <a:pos x="33" y="63"/>
                </a:cxn>
                <a:cxn ang="0">
                  <a:pos x="26" y="60"/>
                </a:cxn>
                <a:cxn ang="0">
                  <a:pos x="22" y="54"/>
                </a:cxn>
                <a:cxn ang="0">
                  <a:pos x="19" y="45"/>
                </a:cxn>
                <a:cxn ang="0">
                  <a:pos x="20" y="32"/>
                </a:cxn>
                <a:cxn ang="0">
                  <a:pos x="24" y="21"/>
                </a:cxn>
                <a:cxn ang="0">
                  <a:pos x="32" y="14"/>
                </a:cxn>
                <a:cxn ang="0">
                  <a:pos x="41" y="14"/>
                </a:cxn>
                <a:cxn ang="0">
                  <a:pos x="48" y="18"/>
                </a:cxn>
                <a:cxn ang="0">
                  <a:pos x="52" y="24"/>
                </a:cxn>
                <a:cxn ang="0">
                  <a:pos x="70" y="28"/>
                </a:cxn>
                <a:cxn ang="0">
                  <a:pos x="68" y="19"/>
                </a:cxn>
                <a:cxn ang="0">
                  <a:pos x="63" y="9"/>
                </a:cxn>
                <a:cxn ang="0">
                  <a:pos x="53" y="2"/>
                </a:cxn>
                <a:cxn ang="0">
                  <a:pos x="36" y="0"/>
                </a:cxn>
                <a:cxn ang="0">
                  <a:pos x="27" y="1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18"/>
                </a:cxn>
                <a:cxn ang="0">
                  <a:pos x="2" y="28"/>
                </a:cxn>
                <a:cxn ang="0">
                  <a:pos x="0" y="41"/>
                </a:cxn>
                <a:cxn ang="0">
                  <a:pos x="3" y="59"/>
                </a:cxn>
                <a:cxn ang="0">
                  <a:pos x="11" y="71"/>
                </a:cxn>
                <a:cxn ang="0">
                  <a:pos x="23" y="77"/>
                </a:cxn>
                <a:cxn ang="0">
                  <a:pos x="36" y="79"/>
                </a:cxn>
                <a:cxn ang="0">
                  <a:pos x="53" y="76"/>
                </a:cxn>
                <a:cxn ang="0">
                  <a:pos x="63" y="69"/>
                </a:cxn>
                <a:cxn ang="0">
                  <a:pos x="69" y="59"/>
                </a:cxn>
                <a:cxn ang="0">
                  <a:pos x="71" y="50"/>
                </a:cxn>
              </a:cxnLst>
              <a:rect l="0" t="0" r="r" b="b"/>
              <a:pathLst>
                <a:path w="71" h="79">
                  <a:moveTo>
                    <a:pt x="53" y="50"/>
                  </a:moveTo>
                  <a:lnTo>
                    <a:pt x="52" y="55"/>
                  </a:lnTo>
                  <a:lnTo>
                    <a:pt x="50" y="59"/>
                  </a:lnTo>
                  <a:lnTo>
                    <a:pt x="48" y="61"/>
                  </a:lnTo>
                  <a:lnTo>
                    <a:pt x="45" y="63"/>
                  </a:lnTo>
                  <a:lnTo>
                    <a:pt x="42" y="64"/>
                  </a:lnTo>
                  <a:lnTo>
                    <a:pt x="37" y="64"/>
                  </a:lnTo>
                  <a:lnTo>
                    <a:pt x="33" y="63"/>
                  </a:lnTo>
                  <a:lnTo>
                    <a:pt x="29" y="62"/>
                  </a:lnTo>
                  <a:lnTo>
                    <a:pt x="26" y="60"/>
                  </a:lnTo>
                  <a:lnTo>
                    <a:pt x="24" y="57"/>
                  </a:lnTo>
                  <a:lnTo>
                    <a:pt x="22" y="54"/>
                  </a:lnTo>
                  <a:lnTo>
                    <a:pt x="20" y="50"/>
                  </a:lnTo>
                  <a:lnTo>
                    <a:pt x="19" y="45"/>
                  </a:lnTo>
                  <a:lnTo>
                    <a:pt x="19" y="40"/>
                  </a:lnTo>
                  <a:lnTo>
                    <a:pt x="20" y="32"/>
                  </a:lnTo>
                  <a:lnTo>
                    <a:pt x="21" y="26"/>
                  </a:lnTo>
                  <a:lnTo>
                    <a:pt x="24" y="21"/>
                  </a:lnTo>
                  <a:lnTo>
                    <a:pt x="26" y="18"/>
                  </a:lnTo>
                  <a:lnTo>
                    <a:pt x="32" y="14"/>
                  </a:lnTo>
                  <a:lnTo>
                    <a:pt x="37" y="14"/>
                  </a:lnTo>
                  <a:lnTo>
                    <a:pt x="41" y="14"/>
                  </a:lnTo>
                  <a:lnTo>
                    <a:pt x="46" y="17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2" y="24"/>
                  </a:lnTo>
                  <a:lnTo>
                    <a:pt x="53" y="28"/>
                  </a:lnTo>
                  <a:lnTo>
                    <a:pt x="70" y="28"/>
                  </a:lnTo>
                  <a:lnTo>
                    <a:pt x="69" y="23"/>
                  </a:lnTo>
                  <a:lnTo>
                    <a:pt x="68" y="19"/>
                  </a:lnTo>
                  <a:lnTo>
                    <a:pt x="66" y="13"/>
                  </a:lnTo>
                  <a:lnTo>
                    <a:pt x="63" y="9"/>
                  </a:lnTo>
                  <a:lnTo>
                    <a:pt x="58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1" y="2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5" y="18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7" y="65"/>
                  </a:lnTo>
                  <a:lnTo>
                    <a:pt x="11" y="71"/>
                  </a:lnTo>
                  <a:lnTo>
                    <a:pt x="17" y="75"/>
                  </a:lnTo>
                  <a:lnTo>
                    <a:pt x="23" y="77"/>
                  </a:lnTo>
                  <a:lnTo>
                    <a:pt x="29" y="79"/>
                  </a:lnTo>
                  <a:lnTo>
                    <a:pt x="36" y="79"/>
                  </a:lnTo>
                  <a:lnTo>
                    <a:pt x="46" y="78"/>
                  </a:lnTo>
                  <a:lnTo>
                    <a:pt x="53" y="76"/>
                  </a:lnTo>
                  <a:lnTo>
                    <a:pt x="59" y="73"/>
                  </a:lnTo>
                  <a:lnTo>
                    <a:pt x="63" y="69"/>
                  </a:lnTo>
                  <a:lnTo>
                    <a:pt x="66" y="64"/>
                  </a:lnTo>
                  <a:lnTo>
                    <a:pt x="69" y="59"/>
                  </a:lnTo>
                  <a:lnTo>
                    <a:pt x="70" y="55"/>
                  </a:lnTo>
                  <a:lnTo>
                    <a:pt x="71" y="50"/>
                  </a:lnTo>
                  <a:lnTo>
                    <a:pt x="53" y="5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3" name="Freeform 266"/>
            <p:cNvSpPr>
              <a:spLocks noEditPoints="1"/>
            </p:cNvSpPr>
            <p:nvPr/>
          </p:nvSpPr>
          <p:spPr bwMode="auto">
            <a:xfrm>
              <a:off x="3468" y="1430"/>
              <a:ext cx="14" cy="14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21" y="13"/>
                </a:cxn>
                <a:cxn ang="0">
                  <a:pos x="26" y="11"/>
                </a:cxn>
                <a:cxn ang="0">
                  <a:pos x="31" y="11"/>
                </a:cxn>
                <a:cxn ang="0">
                  <a:pos x="35" y="12"/>
                </a:cxn>
                <a:cxn ang="0">
                  <a:pos x="37" y="15"/>
                </a:cxn>
                <a:cxn ang="0">
                  <a:pos x="37" y="18"/>
                </a:cxn>
                <a:cxn ang="0">
                  <a:pos x="37" y="21"/>
                </a:cxn>
                <a:cxn ang="0">
                  <a:pos x="35" y="23"/>
                </a:cxn>
                <a:cxn ang="0">
                  <a:pos x="29" y="24"/>
                </a:cxn>
                <a:cxn ang="0">
                  <a:pos x="14" y="27"/>
                </a:cxn>
                <a:cxn ang="0">
                  <a:pos x="4" y="32"/>
                </a:cxn>
                <a:cxn ang="0">
                  <a:pos x="1" y="38"/>
                </a:cxn>
                <a:cxn ang="0">
                  <a:pos x="1" y="47"/>
                </a:cxn>
                <a:cxn ang="0">
                  <a:pos x="6" y="54"/>
                </a:cxn>
                <a:cxn ang="0">
                  <a:pos x="14" y="58"/>
                </a:cxn>
                <a:cxn ang="0">
                  <a:pos x="25" y="58"/>
                </a:cxn>
                <a:cxn ang="0">
                  <a:pos x="34" y="54"/>
                </a:cxn>
                <a:cxn ang="0">
                  <a:pos x="38" y="51"/>
                </a:cxn>
                <a:cxn ang="0">
                  <a:pos x="56" y="56"/>
                </a:cxn>
                <a:cxn ang="0">
                  <a:pos x="54" y="54"/>
                </a:cxn>
                <a:cxn ang="0">
                  <a:pos x="53" y="49"/>
                </a:cxn>
                <a:cxn ang="0">
                  <a:pos x="53" y="20"/>
                </a:cxn>
                <a:cxn ang="0">
                  <a:pos x="53" y="14"/>
                </a:cxn>
                <a:cxn ang="0">
                  <a:pos x="50" y="8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15" y="3"/>
                </a:cxn>
                <a:cxn ang="0">
                  <a:pos x="6" y="8"/>
                </a:cxn>
                <a:cxn ang="0">
                  <a:pos x="3" y="19"/>
                </a:cxn>
                <a:cxn ang="0">
                  <a:pos x="38" y="33"/>
                </a:cxn>
                <a:cxn ang="0">
                  <a:pos x="36" y="40"/>
                </a:cxn>
                <a:cxn ang="0">
                  <a:pos x="33" y="44"/>
                </a:cxn>
                <a:cxn ang="0">
                  <a:pos x="26" y="47"/>
                </a:cxn>
                <a:cxn ang="0">
                  <a:pos x="21" y="46"/>
                </a:cxn>
                <a:cxn ang="0">
                  <a:pos x="18" y="40"/>
                </a:cxn>
                <a:cxn ang="0">
                  <a:pos x="21" y="34"/>
                </a:cxn>
                <a:cxn ang="0">
                  <a:pos x="27" y="33"/>
                </a:cxn>
                <a:cxn ang="0">
                  <a:pos x="38" y="30"/>
                </a:cxn>
              </a:cxnLst>
              <a:rect l="0" t="0" r="r" b="b"/>
              <a:pathLst>
                <a:path w="56" h="58">
                  <a:moveTo>
                    <a:pt x="19" y="19"/>
                  </a:moveTo>
                  <a:lnTo>
                    <a:pt x="19" y="16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29" y="24"/>
                  </a:lnTo>
                  <a:lnTo>
                    <a:pt x="21" y="25"/>
                  </a:lnTo>
                  <a:lnTo>
                    <a:pt x="14" y="27"/>
                  </a:lnTo>
                  <a:lnTo>
                    <a:pt x="7" y="29"/>
                  </a:lnTo>
                  <a:lnTo>
                    <a:pt x="4" y="32"/>
                  </a:lnTo>
                  <a:lnTo>
                    <a:pt x="2" y="34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4"/>
                  </a:lnTo>
                  <a:lnTo>
                    <a:pt x="9" y="56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5" y="58"/>
                  </a:lnTo>
                  <a:lnTo>
                    <a:pt x="30" y="56"/>
                  </a:lnTo>
                  <a:lnTo>
                    <a:pt x="34" y="54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9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4" y="54"/>
                  </a:lnTo>
                  <a:lnTo>
                    <a:pt x="53" y="52"/>
                  </a:lnTo>
                  <a:lnTo>
                    <a:pt x="53" y="49"/>
                  </a:lnTo>
                  <a:lnTo>
                    <a:pt x="53" y="44"/>
                  </a:lnTo>
                  <a:lnTo>
                    <a:pt x="53" y="20"/>
                  </a:lnTo>
                  <a:lnTo>
                    <a:pt x="53" y="17"/>
                  </a:lnTo>
                  <a:lnTo>
                    <a:pt x="53" y="14"/>
                  </a:lnTo>
                  <a:lnTo>
                    <a:pt x="52" y="11"/>
                  </a:lnTo>
                  <a:lnTo>
                    <a:pt x="50" y="8"/>
                  </a:lnTo>
                  <a:lnTo>
                    <a:pt x="47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4" y="13"/>
                  </a:lnTo>
                  <a:lnTo>
                    <a:pt x="3" y="19"/>
                  </a:lnTo>
                  <a:lnTo>
                    <a:pt x="19" y="19"/>
                  </a:lnTo>
                  <a:close/>
                  <a:moveTo>
                    <a:pt x="38" y="33"/>
                  </a:moveTo>
                  <a:lnTo>
                    <a:pt x="37" y="37"/>
                  </a:lnTo>
                  <a:lnTo>
                    <a:pt x="36" y="40"/>
                  </a:lnTo>
                  <a:lnTo>
                    <a:pt x="35" y="42"/>
                  </a:lnTo>
                  <a:lnTo>
                    <a:pt x="33" y="44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19" y="43"/>
                  </a:lnTo>
                  <a:lnTo>
                    <a:pt x="18" y="40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33" y="32"/>
                  </a:lnTo>
                  <a:lnTo>
                    <a:pt x="38" y="30"/>
                  </a:lnTo>
                  <a:lnTo>
                    <a:pt x="38" y="3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4" name="Rectangle 267"/>
            <p:cNvSpPr>
              <a:spLocks noChangeArrowheads="1"/>
            </p:cNvSpPr>
            <p:nvPr/>
          </p:nvSpPr>
          <p:spPr bwMode="auto">
            <a:xfrm>
              <a:off x="3485" y="1425"/>
              <a:ext cx="4" cy="1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5" name="Rectangle 268"/>
            <p:cNvSpPr>
              <a:spLocks noChangeArrowheads="1"/>
            </p:cNvSpPr>
            <p:nvPr/>
          </p:nvSpPr>
          <p:spPr bwMode="auto">
            <a:xfrm>
              <a:off x="3492" y="1425"/>
              <a:ext cx="4" cy="1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6" name="Rectangle 269"/>
            <p:cNvSpPr>
              <a:spLocks noChangeArrowheads="1"/>
            </p:cNvSpPr>
            <p:nvPr/>
          </p:nvSpPr>
          <p:spPr bwMode="auto">
            <a:xfrm>
              <a:off x="3506" y="1435"/>
              <a:ext cx="8" cy="3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7" name="Freeform 270"/>
            <p:cNvSpPr>
              <a:spLocks/>
            </p:cNvSpPr>
            <p:nvPr/>
          </p:nvSpPr>
          <p:spPr bwMode="auto">
            <a:xfrm>
              <a:off x="3524" y="1430"/>
              <a:ext cx="15" cy="17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47" y="54"/>
                </a:cxn>
                <a:cxn ang="0">
                  <a:pos x="47" y="68"/>
                </a:cxn>
                <a:cxn ang="0">
                  <a:pos x="60" y="68"/>
                </a:cxn>
                <a:cxn ang="0">
                  <a:pos x="61" y="42"/>
                </a:cxn>
                <a:cxn ang="0">
                  <a:pos x="53" y="42"/>
                </a:cxn>
                <a:cxn ang="0">
                  <a:pos x="53" y="0"/>
                </a:cxn>
                <a:cxn ang="0">
                  <a:pos x="36" y="0"/>
                </a:cxn>
                <a:cxn ang="0">
                  <a:pos x="36" y="42"/>
                </a:cxn>
                <a:cxn ang="0">
                  <a:pos x="16" y="42"/>
                </a:cxn>
              </a:cxnLst>
              <a:rect l="0" t="0" r="r" b="b"/>
              <a:pathLst>
                <a:path w="61" h="68">
                  <a:moveTo>
                    <a:pt x="16" y="42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47" y="54"/>
                  </a:lnTo>
                  <a:lnTo>
                    <a:pt x="47" y="68"/>
                  </a:lnTo>
                  <a:lnTo>
                    <a:pt x="60" y="68"/>
                  </a:lnTo>
                  <a:lnTo>
                    <a:pt x="61" y="42"/>
                  </a:lnTo>
                  <a:lnTo>
                    <a:pt x="53" y="42"/>
                  </a:lnTo>
                  <a:lnTo>
                    <a:pt x="53" y="0"/>
                  </a:lnTo>
                  <a:lnTo>
                    <a:pt x="36" y="0"/>
                  </a:lnTo>
                  <a:lnTo>
                    <a:pt x="36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8" name="Freeform 271"/>
            <p:cNvSpPr>
              <a:spLocks noEditPoints="1"/>
            </p:cNvSpPr>
            <p:nvPr/>
          </p:nvSpPr>
          <p:spPr bwMode="auto">
            <a:xfrm>
              <a:off x="3541" y="1430"/>
              <a:ext cx="15" cy="14"/>
            </a:xfrm>
            <a:custGeom>
              <a:avLst/>
              <a:gdLst/>
              <a:ahLst/>
              <a:cxnLst>
                <a:cxn ang="0">
                  <a:pos x="41" y="40"/>
                </a:cxn>
                <a:cxn ang="0">
                  <a:pos x="40" y="43"/>
                </a:cxn>
                <a:cxn ang="0">
                  <a:pos x="37" y="46"/>
                </a:cxn>
                <a:cxn ang="0">
                  <a:pos x="34" y="47"/>
                </a:cxn>
                <a:cxn ang="0">
                  <a:pos x="30" y="47"/>
                </a:cxn>
                <a:cxn ang="0">
                  <a:pos x="27" y="47"/>
                </a:cxn>
                <a:cxn ang="0">
                  <a:pos x="23" y="46"/>
                </a:cxn>
                <a:cxn ang="0">
                  <a:pos x="21" y="43"/>
                </a:cxn>
                <a:cxn ang="0">
                  <a:pos x="19" y="41"/>
                </a:cxn>
                <a:cxn ang="0">
                  <a:pos x="17" y="37"/>
                </a:cxn>
                <a:cxn ang="0">
                  <a:pos x="17" y="32"/>
                </a:cxn>
                <a:cxn ang="0">
                  <a:pos x="59" y="32"/>
                </a:cxn>
                <a:cxn ang="0">
                  <a:pos x="58" y="29"/>
                </a:cxn>
                <a:cxn ang="0">
                  <a:pos x="58" y="22"/>
                </a:cxn>
                <a:cxn ang="0">
                  <a:pos x="54" y="12"/>
                </a:cxn>
                <a:cxn ang="0">
                  <a:pos x="51" y="8"/>
                </a:cxn>
                <a:cxn ang="0">
                  <a:pos x="46" y="4"/>
                </a:cxn>
                <a:cxn ang="0">
                  <a:pos x="43" y="2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1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1" y="37"/>
                </a:cxn>
                <a:cxn ang="0">
                  <a:pos x="2" y="41"/>
                </a:cxn>
                <a:cxn ang="0">
                  <a:pos x="4" y="44"/>
                </a:cxn>
                <a:cxn ang="0">
                  <a:pos x="7" y="50"/>
                </a:cxn>
                <a:cxn ang="0">
                  <a:pos x="12" y="54"/>
                </a:cxn>
                <a:cxn ang="0">
                  <a:pos x="17" y="56"/>
                </a:cxn>
                <a:cxn ang="0">
                  <a:pos x="21" y="57"/>
                </a:cxn>
                <a:cxn ang="0">
                  <a:pos x="25" y="58"/>
                </a:cxn>
                <a:cxn ang="0">
                  <a:pos x="30" y="58"/>
                </a:cxn>
                <a:cxn ang="0">
                  <a:pos x="38" y="58"/>
                </a:cxn>
                <a:cxn ang="0">
                  <a:pos x="46" y="55"/>
                </a:cxn>
                <a:cxn ang="0">
                  <a:pos x="49" y="53"/>
                </a:cxn>
                <a:cxn ang="0">
                  <a:pos x="53" y="50"/>
                </a:cxn>
                <a:cxn ang="0">
                  <a:pos x="55" y="46"/>
                </a:cxn>
                <a:cxn ang="0">
                  <a:pos x="57" y="40"/>
                </a:cxn>
                <a:cxn ang="0">
                  <a:pos x="41" y="40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3" y="12"/>
                </a:cxn>
                <a:cxn ang="0">
                  <a:pos x="28" y="11"/>
                </a:cxn>
                <a:cxn ang="0">
                  <a:pos x="31" y="11"/>
                </a:cxn>
                <a:cxn ang="0">
                  <a:pos x="34" y="11"/>
                </a:cxn>
                <a:cxn ang="0">
                  <a:pos x="38" y="13"/>
                </a:cxn>
                <a:cxn ang="0">
                  <a:pos x="39" y="14"/>
                </a:cxn>
                <a:cxn ang="0">
                  <a:pos x="41" y="17"/>
                </a:cxn>
                <a:cxn ang="0">
                  <a:pos x="42" y="20"/>
                </a:cxn>
                <a:cxn ang="0">
                  <a:pos x="42" y="23"/>
                </a:cxn>
                <a:cxn ang="0">
                  <a:pos x="17" y="23"/>
                </a:cxn>
              </a:cxnLst>
              <a:rect l="0" t="0" r="r" b="b"/>
              <a:pathLst>
                <a:path w="59" h="58">
                  <a:moveTo>
                    <a:pt x="41" y="40"/>
                  </a:moveTo>
                  <a:lnTo>
                    <a:pt x="40" y="43"/>
                  </a:lnTo>
                  <a:lnTo>
                    <a:pt x="37" y="46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7" y="47"/>
                  </a:lnTo>
                  <a:lnTo>
                    <a:pt x="23" y="46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7" y="37"/>
                  </a:lnTo>
                  <a:lnTo>
                    <a:pt x="17" y="32"/>
                  </a:lnTo>
                  <a:lnTo>
                    <a:pt x="59" y="32"/>
                  </a:lnTo>
                  <a:lnTo>
                    <a:pt x="58" y="29"/>
                  </a:lnTo>
                  <a:lnTo>
                    <a:pt x="58" y="22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4" y="44"/>
                  </a:lnTo>
                  <a:lnTo>
                    <a:pt x="7" y="50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8" y="58"/>
                  </a:lnTo>
                  <a:lnTo>
                    <a:pt x="46" y="55"/>
                  </a:lnTo>
                  <a:lnTo>
                    <a:pt x="49" y="53"/>
                  </a:lnTo>
                  <a:lnTo>
                    <a:pt x="53" y="50"/>
                  </a:lnTo>
                  <a:lnTo>
                    <a:pt x="55" y="46"/>
                  </a:lnTo>
                  <a:lnTo>
                    <a:pt x="57" y="40"/>
                  </a:lnTo>
                  <a:lnTo>
                    <a:pt x="41" y="40"/>
                  </a:lnTo>
                  <a:close/>
                  <a:moveTo>
                    <a:pt x="17" y="23"/>
                  </a:moveTo>
                  <a:lnTo>
                    <a:pt x="18" y="19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1" y="17"/>
                  </a:lnTo>
                  <a:lnTo>
                    <a:pt x="42" y="20"/>
                  </a:lnTo>
                  <a:lnTo>
                    <a:pt x="42" y="23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9" name="Freeform 272"/>
            <p:cNvSpPr>
              <a:spLocks/>
            </p:cNvSpPr>
            <p:nvPr/>
          </p:nvSpPr>
          <p:spPr bwMode="auto">
            <a:xfrm>
              <a:off x="3558" y="1430"/>
              <a:ext cx="13" cy="14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6" y="31"/>
                </a:cxn>
                <a:cxn ang="0">
                  <a:pos x="36" y="54"/>
                </a:cxn>
                <a:cxn ang="0">
                  <a:pos x="52" y="54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36" y="20"/>
                </a:cxn>
                <a:cxn ang="0">
                  <a:pos x="17" y="2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17" y="54"/>
                </a:cxn>
                <a:cxn ang="0">
                  <a:pos x="17" y="31"/>
                </a:cxn>
              </a:cxnLst>
              <a:rect l="0" t="0" r="r" b="b"/>
              <a:pathLst>
                <a:path w="52" h="54">
                  <a:moveTo>
                    <a:pt x="17" y="31"/>
                  </a:moveTo>
                  <a:lnTo>
                    <a:pt x="36" y="31"/>
                  </a:lnTo>
                  <a:lnTo>
                    <a:pt x="36" y="54"/>
                  </a:lnTo>
                  <a:lnTo>
                    <a:pt x="52" y="54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36" y="20"/>
                  </a:lnTo>
                  <a:lnTo>
                    <a:pt x="17" y="2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0" name="Freeform 273"/>
            <p:cNvSpPr>
              <a:spLocks/>
            </p:cNvSpPr>
            <p:nvPr/>
          </p:nvSpPr>
          <p:spPr bwMode="auto">
            <a:xfrm>
              <a:off x="3573" y="1430"/>
              <a:ext cx="13" cy="1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18" y="54"/>
                </a:cxn>
                <a:cxn ang="0">
                  <a:pos x="34" y="54"/>
                </a:cxn>
                <a:cxn ang="0">
                  <a:pos x="34" y="11"/>
                </a:cxn>
                <a:cxn ang="0">
                  <a:pos x="52" y="11"/>
                </a:cxn>
                <a:cxn ang="0">
                  <a:pos x="52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8" y="11"/>
                </a:cxn>
              </a:cxnLst>
              <a:rect l="0" t="0" r="r" b="b"/>
              <a:pathLst>
                <a:path w="52" h="54">
                  <a:moveTo>
                    <a:pt x="18" y="11"/>
                  </a:moveTo>
                  <a:lnTo>
                    <a:pt x="18" y="54"/>
                  </a:lnTo>
                  <a:lnTo>
                    <a:pt x="34" y="54"/>
                  </a:lnTo>
                  <a:lnTo>
                    <a:pt x="34" y="11"/>
                  </a:lnTo>
                  <a:lnTo>
                    <a:pt x="52" y="11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1" name="Freeform 274"/>
            <p:cNvSpPr>
              <a:spLocks noEditPoints="1"/>
            </p:cNvSpPr>
            <p:nvPr/>
          </p:nvSpPr>
          <p:spPr bwMode="auto">
            <a:xfrm>
              <a:off x="3588" y="1430"/>
              <a:ext cx="15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5"/>
                </a:cxn>
                <a:cxn ang="0">
                  <a:pos x="16" y="75"/>
                </a:cxn>
                <a:cxn ang="0">
                  <a:pos x="16" y="51"/>
                </a:cxn>
                <a:cxn ang="0">
                  <a:pos x="20" y="55"/>
                </a:cxn>
                <a:cxn ang="0">
                  <a:pos x="25" y="57"/>
                </a:cxn>
                <a:cxn ang="0">
                  <a:pos x="29" y="58"/>
                </a:cxn>
                <a:cxn ang="0">
                  <a:pos x="32" y="58"/>
                </a:cxn>
                <a:cxn ang="0">
                  <a:pos x="38" y="58"/>
                </a:cxn>
                <a:cxn ang="0">
                  <a:pos x="43" y="56"/>
                </a:cxn>
                <a:cxn ang="0">
                  <a:pos x="48" y="54"/>
                </a:cxn>
                <a:cxn ang="0">
                  <a:pos x="51" y="50"/>
                </a:cxn>
                <a:cxn ang="0">
                  <a:pos x="54" y="46"/>
                </a:cxn>
                <a:cxn ang="0">
                  <a:pos x="56" y="40"/>
                </a:cxn>
                <a:cxn ang="0">
                  <a:pos x="57" y="35"/>
                </a:cxn>
                <a:cxn ang="0">
                  <a:pos x="58" y="29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4" y="12"/>
                </a:cxn>
                <a:cxn ang="0">
                  <a:pos x="51" y="8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0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15" y="28"/>
                </a:cxn>
                <a:cxn ang="0">
                  <a:pos x="16" y="23"/>
                </a:cxn>
                <a:cxn ang="0">
                  <a:pos x="17" y="19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4" y="11"/>
                </a:cxn>
                <a:cxn ang="0">
                  <a:pos x="28" y="11"/>
                </a:cxn>
                <a:cxn ang="0">
                  <a:pos x="32" y="11"/>
                </a:cxn>
                <a:cxn ang="0">
                  <a:pos x="36" y="14"/>
                </a:cxn>
                <a:cxn ang="0">
                  <a:pos x="37" y="16"/>
                </a:cxn>
                <a:cxn ang="0">
                  <a:pos x="39" y="19"/>
                </a:cxn>
                <a:cxn ang="0">
                  <a:pos x="41" y="23"/>
                </a:cxn>
                <a:cxn ang="0">
                  <a:pos x="41" y="28"/>
                </a:cxn>
                <a:cxn ang="0">
                  <a:pos x="39" y="35"/>
                </a:cxn>
                <a:cxn ang="0">
                  <a:pos x="37" y="41"/>
                </a:cxn>
                <a:cxn ang="0">
                  <a:pos x="36" y="43"/>
                </a:cxn>
                <a:cxn ang="0">
                  <a:pos x="33" y="46"/>
                </a:cxn>
                <a:cxn ang="0">
                  <a:pos x="31" y="47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2" y="46"/>
                </a:cxn>
                <a:cxn ang="0">
                  <a:pos x="20" y="43"/>
                </a:cxn>
                <a:cxn ang="0">
                  <a:pos x="18" y="41"/>
                </a:cxn>
                <a:cxn ang="0">
                  <a:pos x="16" y="35"/>
                </a:cxn>
                <a:cxn ang="0">
                  <a:pos x="15" y="28"/>
                </a:cxn>
              </a:cxnLst>
              <a:rect l="0" t="0" r="r" b="b"/>
              <a:pathLst>
                <a:path w="58" h="75">
                  <a:moveTo>
                    <a:pt x="0" y="2"/>
                  </a:moveTo>
                  <a:lnTo>
                    <a:pt x="0" y="75"/>
                  </a:lnTo>
                  <a:lnTo>
                    <a:pt x="16" y="75"/>
                  </a:lnTo>
                  <a:lnTo>
                    <a:pt x="16" y="51"/>
                  </a:lnTo>
                  <a:lnTo>
                    <a:pt x="20" y="55"/>
                  </a:lnTo>
                  <a:lnTo>
                    <a:pt x="25" y="57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8" y="58"/>
                  </a:lnTo>
                  <a:lnTo>
                    <a:pt x="43" y="56"/>
                  </a:lnTo>
                  <a:lnTo>
                    <a:pt x="48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7" y="35"/>
                  </a:lnTo>
                  <a:lnTo>
                    <a:pt x="58" y="29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0" y="2"/>
                  </a:lnTo>
                  <a:close/>
                  <a:moveTo>
                    <a:pt x="15" y="28"/>
                  </a:moveTo>
                  <a:lnTo>
                    <a:pt x="16" y="23"/>
                  </a:lnTo>
                  <a:lnTo>
                    <a:pt x="17" y="19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9" y="19"/>
                  </a:lnTo>
                  <a:lnTo>
                    <a:pt x="41" y="23"/>
                  </a:lnTo>
                  <a:lnTo>
                    <a:pt x="41" y="28"/>
                  </a:lnTo>
                  <a:lnTo>
                    <a:pt x="39" y="35"/>
                  </a:lnTo>
                  <a:lnTo>
                    <a:pt x="37" y="41"/>
                  </a:lnTo>
                  <a:lnTo>
                    <a:pt x="36" y="43"/>
                  </a:lnTo>
                  <a:lnTo>
                    <a:pt x="33" y="46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2" y="46"/>
                  </a:lnTo>
                  <a:lnTo>
                    <a:pt x="20" y="43"/>
                  </a:lnTo>
                  <a:lnTo>
                    <a:pt x="18" y="41"/>
                  </a:lnTo>
                  <a:lnTo>
                    <a:pt x="16" y="35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2" name="Rectangle 275"/>
            <p:cNvSpPr>
              <a:spLocks noChangeArrowheads="1"/>
            </p:cNvSpPr>
            <p:nvPr/>
          </p:nvSpPr>
          <p:spPr bwMode="auto">
            <a:xfrm>
              <a:off x="3356" y="1471"/>
              <a:ext cx="147" cy="45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3" name="Rectangle 276"/>
            <p:cNvSpPr>
              <a:spLocks noChangeArrowheads="1"/>
            </p:cNvSpPr>
            <p:nvPr/>
          </p:nvSpPr>
          <p:spPr bwMode="auto">
            <a:xfrm>
              <a:off x="3356" y="1471"/>
              <a:ext cx="147" cy="45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4" name="Freeform 277"/>
            <p:cNvSpPr>
              <a:spLocks/>
            </p:cNvSpPr>
            <p:nvPr/>
          </p:nvSpPr>
          <p:spPr bwMode="auto">
            <a:xfrm>
              <a:off x="3376" y="1484"/>
              <a:ext cx="14" cy="15"/>
            </a:xfrm>
            <a:custGeom>
              <a:avLst/>
              <a:gdLst/>
              <a:ahLst/>
              <a:cxnLst>
                <a:cxn ang="0">
                  <a:pos x="41" y="40"/>
                </a:cxn>
                <a:cxn ang="0">
                  <a:pos x="40" y="43"/>
                </a:cxn>
                <a:cxn ang="0">
                  <a:pos x="38" y="47"/>
                </a:cxn>
                <a:cxn ang="0">
                  <a:pos x="37" y="48"/>
                </a:cxn>
                <a:cxn ang="0">
                  <a:pos x="35" y="50"/>
                </a:cxn>
                <a:cxn ang="0">
                  <a:pos x="32" y="50"/>
                </a:cxn>
                <a:cxn ang="0">
                  <a:pos x="29" y="51"/>
                </a:cxn>
                <a:cxn ang="0">
                  <a:pos x="26" y="50"/>
                </a:cxn>
                <a:cxn ang="0">
                  <a:pos x="23" y="49"/>
                </a:cxn>
                <a:cxn ang="0">
                  <a:pos x="20" y="48"/>
                </a:cxn>
                <a:cxn ang="0">
                  <a:pos x="18" y="45"/>
                </a:cxn>
                <a:cxn ang="0">
                  <a:pos x="16" y="43"/>
                </a:cxn>
                <a:cxn ang="0">
                  <a:pos x="15" y="40"/>
                </a:cxn>
                <a:cxn ang="0">
                  <a:pos x="14" y="36"/>
                </a:cxn>
                <a:cxn ang="0">
                  <a:pos x="14" y="31"/>
                </a:cxn>
                <a:cxn ang="0">
                  <a:pos x="15" y="25"/>
                </a:cxn>
                <a:cxn ang="0">
                  <a:pos x="16" y="20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5" y="12"/>
                </a:cxn>
                <a:cxn ang="0">
                  <a:pos x="29" y="11"/>
                </a:cxn>
                <a:cxn ang="0">
                  <a:pos x="32" y="12"/>
                </a:cxn>
                <a:cxn ang="0">
                  <a:pos x="35" y="13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0" y="18"/>
                </a:cxn>
                <a:cxn ang="0">
                  <a:pos x="41" y="21"/>
                </a:cxn>
                <a:cxn ang="0">
                  <a:pos x="54" y="21"/>
                </a:cxn>
                <a:cxn ang="0">
                  <a:pos x="54" y="18"/>
                </a:cxn>
                <a:cxn ang="0">
                  <a:pos x="53" y="15"/>
                </a:cxn>
                <a:cxn ang="0">
                  <a:pos x="51" y="11"/>
                </a:cxn>
                <a:cxn ang="0">
                  <a:pos x="48" y="8"/>
                </a:cxn>
                <a:cxn ang="0">
                  <a:pos x="45" y="5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5"/>
                </a:cxn>
                <a:cxn ang="0">
                  <a:pos x="7" y="8"/>
                </a:cxn>
                <a:cxn ang="0">
                  <a:pos x="3" y="14"/>
                </a:cxn>
                <a:cxn ang="0">
                  <a:pos x="2" y="17"/>
                </a:cxn>
                <a:cxn ang="0">
                  <a:pos x="1" y="22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2" y="47"/>
                </a:cxn>
                <a:cxn ang="0">
                  <a:pos x="5" y="52"/>
                </a:cxn>
                <a:cxn ang="0">
                  <a:pos x="8" y="56"/>
                </a:cxn>
                <a:cxn ang="0">
                  <a:pos x="12" y="58"/>
                </a:cxn>
                <a:cxn ang="0">
                  <a:pos x="17" y="60"/>
                </a:cxn>
                <a:cxn ang="0">
                  <a:pos x="23" y="61"/>
                </a:cxn>
                <a:cxn ang="0">
                  <a:pos x="29" y="62"/>
                </a:cxn>
                <a:cxn ang="0">
                  <a:pos x="36" y="61"/>
                </a:cxn>
                <a:cxn ang="0">
                  <a:pos x="41" y="60"/>
                </a:cxn>
                <a:cxn ang="0">
                  <a:pos x="45" y="57"/>
                </a:cxn>
                <a:cxn ang="0">
                  <a:pos x="49" y="54"/>
                </a:cxn>
                <a:cxn ang="0">
                  <a:pos x="51" y="51"/>
                </a:cxn>
                <a:cxn ang="0">
                  <a:pos x="53" y="47"/>
                </a:cxn>
                <a:cxn ang="0">
                  <a:pos x="54" y="43"/>
                </a:cxn>
                <a:cxn ang="0">
                  <a:pos x="55" y="40"/>
                </a:cxn>
                <a:cxn ang="0">
                  <a:pos x="41" y="40"/>
                </a:cxn>
              </a:cxnLst>
              <a:rect l="0" t="0" r="r" b="b"/>
              <a:pathLst>
                <a:path w="55" h="62">
                  <a:moveTo>
                    <a:pt x="41" y="40"/>
                  </a:moveTo>
                  <a:lnTo>
                    <a:pt x="40" y="43"/>
                  </a:lnTo>
                  <a:lnTo>
                    <a:pt x="38" y="47"/>
                  </a:lnTo>
                  <a:lnTo>
                    <a:pt x="37" y="48"/>
                  </a:lnTo>
                  <a:lnTo>
                    <a:pt x="35" y="50"/>
                  </a:lnTo>
                  <a:lnTo>
                    <a:pt x="32" y="50"/>
                  </a:lnTo>
                  <a:lnTo>
                    <a:pt x="29" y="51"/>
                  </a:lnTo>
                  <a:lnTo>
                    <a:pt x="26" y="50"/>
                  </a:lnTo>
                  <a:lnTo>
                    <a:pt x="23" y="49"/>
                  </a:lnTo>
                  <a:lnTo>
                    <a:pt x="20" y="48"/>
                  </a:lnTo>
                  <a:lnTo>
                    <a:pt x="18" y="45"/>
                  </a:lnTo>
                  <a:lnTo>
                    <a:pt x="16" y="43"/>
                  </a:lnTo>
                  <a:lnTo>
                    <a:pt x="15" y="40"/>
                  </a:lnTo>
                  <a:lnTo>
                    <a:pt x="14" y="36"/>
                  </a:lnTo>
                  <a:lnTo>
                    <a:pt x="14" y="31"/>
                  </a:lnTo>
                  <a:lnTo>
                    <a:pt x="15" y="25"/>
                  </a:lnTo>
                  <a:lnTo>
                    <a:pt x="16" y="20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5" y="12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5" y="13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0" y="18"/>
                  </a:lnTo>
                  <a:lnTo>
                    <a:pt x="41" y="21"/>
                  </a:lnTo>
                  <a:lnTo>
                    <a:pt x="54" y="21"/>
                  </a:lnTo>
                  <a:lnTo>
                    <a:pt x="54" y="18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8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8" y="56"/>
                  </a:lnTo>
                  <a:lnTo>
                    <a:pt x="12" y="58"/>
                  </a:lnTo>
                  <a:lnTo>
                    <a:pt x="17" y="60"/>
                  </a:lnTo>
                  <a:lnTo>
                    <a:pt x="23" y="61"/>
                  </a:lnTo>
                  <a:lnTo>
                    <a:pt x="29" y="62"/>
                  </a:lnTo>
                  <a:lnTo>
                    <a:pt x="36" y="61"/>
                  </a:lnTo>
                  <a:lnTo>
                    <a:pt x="41" y="60"/>
                  </a:lnTo>
                  <a:lnTo>
                    <a:pt x="45" y="57"/>
                  </a:lnTo>
                  <a:lnTo>
                    <a:pt x="49" y="54"/>
                  </a:lnTo>
                  <a:lnTo>
                    <a:pt x="51" y="51"/>
                  </a:lnTo>
                  <a:lnTo>
                    <a:pt x="53" y="47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5" name="Freeform 278"/>
            <p:cNvSpPr>
              <a:spLocks noEditPoints="1"/>
            </p:cNvSpPr>
            <p:nvPr/>
          </p:nvSpPr>
          <p:spPr bwMode="auto">
            <a:xfrm>
              <a:off x="3392" y="1488"/>
              <a:ext cx="10" cy="11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20" y="9"/>
                </a:cxn>
                <a:cxn ang="0">
                  <a:pos x="24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8"/>
                </a:cxn>
                <a:cxn ang="0">
                  <a:pos x="22" y="20"/>
                </a:cxn>
                <a:cxn ang="0">
                  <a:pos x="10" y="22"/>
                </a:cxn>
                <a:cxn ang="0">
                  <a:pos x="3" y="26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4" y="43"/>
                </a:cxn>
                <a:cxn ang="0">
                  <a:pos x="10" y="45"/>
                </a:cxn>
                <a:cxn ang="0">
                  <a:pos x="19" y="45"/>
                </a:cxn>
                <a:cxn ang="0">
                  <a:pos x="26" y="43"/>
                </a:cxn>
                <a:cxn ang="0">
                  <a:pos x="29" y="40"/>
                </a:cxn>
                <a:cxn ang="0">
                  <a:pos x="43" y="44"/>
                </a:cxn>
                <a:cxn ang="0">
                  <a:pos x="42" y="43"/>
                </a:cxn>
                <a:cxn ang="0">
                  <a:pos x="41" y="39"/>
                </a:cxn>
                <a:cxn ang="0">
                  <a:pos x="41" y="16"/>
                </a:cxn>
                <a:cxn ang="0">
                  <a:pos x="39" y="6"/>
                </a:cxn>
                <a:cxn ang="0">
                  <a:pos x="33" y="2"/>
                </a:cxn>
                <a:cxn ang="0">
                  <a:pos x="22" y="0"/>
                </a:cxn>
                <a:cxn ang="0">
                  <a:pos x="10" y="2"/>
                </a:cxn>
                <a:cxn ang="0">
                  <a:pos x="4" y="7"/>
                </a:cxn>
                <a:cxn ang="0">
                  <a:pos x="2" y="15"/>
                </a:cxn>
                <a:cxn ang="0">
                  <a:pos x="29" y="27"/>
                </a:cxn>
                <a:cxn ang="0">
                  <a:pos x="28" y="32"/>
                </a:cxn>
                <a:cxn ang="0">
                  <a:pos x="26" y="35"/>
                </a:cxn>
                <a:cxn ang="0">
                  <a:pos x="20" y="37"/>
                </a:cxn>
                <a:cxn ang="0">
                  <a:pos x="16" y="36"/>
                </a:cxn>
                <a:cxn ang="0">
                  <a:pos x="13" y="32"/>
                </a:cxn>
                <a:cxn ang="0">
                  <a:pos x="16" y="28"/>
                </a:cxn>
                <a:cxn ang="0">
                  <a:pos x="21" y="27"/>
                </a:cxn>
                <a:cxn ang="0">
                  <a:pos x="29" y="24"/>
                </a:cxn>
              </a:cxnLst>
              <a:rect l="0" t="0" r="r" b="b"/>
              <a:pathLst>
                <a:path w="43" h="46">
                  <a:moveTo>
                    <a:pt x="15" y="15"/>
                  </a:moveTo>
                  <a:lnTo>
                    <a:pt x="15" y="11"/>
                  </a:lnTo>
                  <a:lnTo>
                    <a:pt x="17" y="9"/>
                  </a:lnTo>
                  <a:lnTo>
                    <a:pt x="20" y="9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8" y="18"/>
                  </a:lnTo>
                  <a:lnTo>
                    <a:pt x="26" y="19"/>
                  </a:lnTo>
                  <a:lnTo>
                    <a:pt x="22" y="20"/>
                  </a:lnTo>
                  <a:lnTo>
                    <a:pt x="16" y="21"/>
                  </a:lnTo>
                  <a:lnTo>
                    <a:pt x="10" y="22"/>
                  </a:lnTo>
                  <a:lnTo>
                    <a:pt x="5" y="24"/>
                  </a:lnTo>
                  <a:lnTo>
                    <a:pt x="3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6" y="44"/>
                  </a:lnTo>
                  <a:lnTo>
                    <a:pt x="10" y="45"/>
                  </a:lnTo>
                  <a:lnTo>
                    <a:pt x="15" y="46"/>
                  </a:lnTo>
                  <a:lnTo>
                    <a:pt x="19" y="45"/>
                  </a:lnTo>
                  <a:lnTo>
                    <a:pt x="23" y="44"/>
                  </a:lnTo>
                  <a:lnTo>
                    <a:pt x="26" y="43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0" y="44"/>
                  </a:lnTo>
                  <a:lnTo>
                    <a:pt x="43" y="44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1" y="36"/>
                  </a:lnTo>
                  <a:lnTo>
                    <a:pt x="41" y="16"/>
                  </a:lnTo>
                  <a:lnTo>
                    <a:pt x="41" y="11"/>
                  </a:lnTo>
                  <a:lnTo>
                    <a:pt x="39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7"/>
                  </a:lnTo>
                  <a:lnTo>
                    <a:pt x="3" y="10"/>
                  </a:lnTo>
                  <a:lnTo>
                    <a:pt x="2" y="15"/>
                  </a:lnTo>
                  <a:lnTo>
                    <a:pt x="15" y="15"/>
                  </a:lnTo>
                  <a:close/>
                  <a:moveTo>
                    <a:pt x="29" y="27"/>
                  </a:moveTo>
                  <a:lnTo>
                    <a:pt x="29" y="30"/>
                  </a:lnTo>
                  <a:lnTo>
                    <a:pt x="28" y="32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2"/>
                  </a:lnTo>
                  <a:lnTo>
                    <a:pt x="14" y="30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5" y="26"/>
                  </a:lnTo>
                  <a:lnTo>
                    <a:pt x="29" y="24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6" name="Rectangle 279"/>
            <p:cNvSpPr>
              <a:spLocks noChangeArrowheads="1"/>
            </p:cNvSpPr>
            <p:nvPr/>
          </p:nvSpPr>
          <p:spPr bwMode="auto">
            <a:xfrm>
              <a:off x="3404" y="1484"/>
              <a:ext cx="4" cy="1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7" name="Rectangle 280"/>
            <p:cNvSpPr>
              <a:spLocks noChangeArrowheads="1"/>
            </p:cNvSpPr>
            <p:nvPr/>
          </p:nvSpPr>
          <p:spPr bwMode="auto">
            <a:xfrm>
              <a:off x="3410" y="1484"/>
              <a:ext cx="3" cy="1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8" name="Rectangle 281"/>
            <p:cNvSpPr>
              <a:spLocks noChangeArrowheads="1"/>
            </p:cNvSpPr>
            <p:nvPr/>
          </p:nvSpPr>
          <p:spPr bwMode="auto">
            <a:xfrm>
              <a:off x="3416" y="1492"/>
              <a:ext cx="6" cy="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9" name="Freeform 282"/>
            <p:cNvSpPr>
              <a:spLocks/>
            </p:cNvSpPr>
            <p:nvPr/>
          </p:nvSpPr>
          <p:spPr bwMode="auto">
            <a:xfrm>
              <a:off x="3425" y="1488"/>
              <a:ext cx="11" cy="11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0" y="31"/>
                </a:cxn>
                <a:cxn ang="0">
                  <a:pos x="29" y="34"/>
                </a:cxn>
                <a:cxn ang="0">
                  <a:pos x="26" y="36"/>
                </a:cxn>
                <a:cxn ang="0">
                  <a:pos x="22" y="37"/>
                </a:cxn>
                <a:cxn ang="0">
                  <a:pos x="20" y="37"/>
                </a:cxn>
                <a:cxn ang="0">
                  <a:pos x="16" y="35"/>
                </a:cxn>
                <a:cxn ang="0">
                  <a:pos x="15" y="33"/>
                </a:cxn>
                <a:cxn ang="0">
                  <a:pos x="14" y="31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13" y="18"/>
                </a:cxn>
                <a:cxn ang="0">
                  <a:pos x="14" y="14"/>
                </a:cxn>
                <a:cxn ang="0">
                  <a:pos x="15" y="12"/>
                </a:cxn>
                <a:cxn ang="0">
                  <a:pos x="16" y="10"/>
                </a:cxn>
                <a:cxn ang="0">
                  <a:pos x="20" y="9"/>
                </a:cxn>
                <a:cxn ang="0">
                  <a:pos x="22" y="8"/>
                </a:cxn>
                <a:cxn ang="0">
                  <a:pos x="25" y="9"/>
                </a:cxn>
                <a:cxn ang="0">
                  <a:pos x="27" y="10"/>
                </a:cxn>
                <a:cxn ang="0">
                  <a:pos x="29" y="12"/>
                </a:cxn>
                <a:cxn ang="0">
                  <a:pos x="30" y="16"/>
                </a:cxn>
                <a:cxn ang="0">
                  <a:pos x="43" y="16"/>
                </a:cxn>
                <a:cxn ang="0">
                  <a:pos x="42" y="11"/>
                </a:cxn>
                <a:cxn ang="0">
                  <a:pos x="38" y="5"/>
                </a:cxn>
                <a:cxn ang="0">
                  <a:pos x="36" y="3"/>
                </a:cxn>
                <a:cxn ang="0">
                  <a:pos x="33" y="2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16" y="1"/>
                </a:cxn>
                <a:cxn ang="0">
                  <a:pos x="11" y="2"/>
                </a:cxn>
                <a:cxn ang="0">
                  <a:pos x="7" y="5"/>
                </a:cxn>
                <a:cxn ang="0">
                  <a:pos x="4" y="8"/>
                </a:cxn>
                <a:cxn ang="0">
                  <a:pos x="2" y="11"/>
                </a:cxn>
                <a:cxn ang="0">
                  <a:pos x="1" y="15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3" y="37"/>
                </a:cxn>
                <a:cxn ang="0">
                  <a:pos x="6" y="40"/>
                </a:cxn>
                <a:cxn ang="0">
                  <a:pos x="9" y="42"/>
                </a:cxn>
                <a:cxn ang="0">
                  <a:pos x="13" y="44"/>
                </a:cxn>
                <a:cxn ang="0">
                  <a:pos x="17" y="45"/>
                </a:cxn>
                <a:cxn ang="0">
                  <a:pos x="22" y="46"/>
                </a:cxn>
                <a:cxn ang="0">
                  <a:pos x="27" y="45"/>
                </a:cxn>
                <a:cxn ang="0">
                  <a:pos x="33" y="44"/>
                </a:cxn>
                <a:cxn ang="0">
                  <a:pos x="36" y="42"/>
                </a:cxn>
                <a:cxn ang="0">
                  <a:pos x="39" y="39"/>
                </a:cxn>
                <a:cxn ang="0">
                  <a:pos x="42" y="34"/>
                </a:cxn>
                <a:cxn ang="0">
                  <a:pos x="43" y="28"/>
                </a:cxn>
                <a:cxn ang="0">
                  <a:pos x="30" y="28"/>
                </a:cxn>
              </a:cxnLst>
              <a:rect l="0" t="0" r="r" b="b"/>
              <a:pathLst>
                <a:path w="43" h="46">
                  <a:moveTo>
                    <a:pt x="30" y="28"/>
                  </a:moveTo>
                  <a:lnTo>
                    <a:pt x="30" y="31"/>
                  </a:lnTo>
                  <a:lnTo>
                    <a:pt x="29" y="34"/>
                  </a:lnTo>
                  <a:lnTo>
                    <a:pt x="26" y="36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6" y="35"/>
                  </a:lnTo>
                  <a:lnTo>
                    <a:pt x="15" y="33"/>
                  </a:lnTo>
                  <a:lnTo>
                    <a:pt x="14" y="31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3" y="18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20" y="9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7" y="10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43" y="16"/>
                  </a:lnTo>
                  <a:lnTo>
                    <a:pt x="42" y="11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6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7" y="45"/>
                  </a:lnTo>
                  <a:lnTo>
                    <a:pt x="22" y="46"/>
                  </a:lnTo>
                  <a:lnTo>
                    <a:pt x="27" y="45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9" y="39"/>
                  </a:lnTo>
                  <a:lnTo>
                    <a:pt x="42" y="34"/>
                  </a:lnTo>
                  <a:lnTo>
                    <a:pt x="43" y="28"/>
                  </a:ln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0" name="Freeform 283"/>
            <p:cNvSpPr>
              <a:spLocks noEditPoints="1"/>
            </p:cNvSpPr>
            <p:nvPr/>
          </p:nvSpPr>
          <p:spPr bwMode="auto">
            <a:xfrm>
              <a:off x="3437" y="1488"/>
              <a:ext cx="12" cy="11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0" y="34"/>
                </a:cxn>
                <a:cxn ang="0">
                  <a:pos x="28" y="36"/>
                </a:cxn>
                <a:cxn ang="0">
                  <a:pos x="26" y="37"/>
                </a:cxn>
                <a:cxn ang="0">
                  <a:pos x="23" y="37"/>
                </a:cxn>
                <a:cxn ang="0">
                  <a:pos x="21" y="37"/>
                </a:cxn>
                <a:cxn ang="0">
                  <a:pos x="18" y="36"/>
                </a:cxn>
                <a:cxn ang="0">
                  <a:pos x="17" y="35"/>
                </a:cxn>
                <a:cxn ang="0">
                  <a:pos x="15" y="33"/>
                </a:cxn>
                <a:cxn ang="0">
                  <a:pos x="14" y="30"/>
                </a:cxn>
                <a:cxn ang="0">
                  <a:pos x="13" y="26"/>
                </a:cxn>
                <a:cxn ang="0">
                  <a:pos x="46" y="26"/>
                </a:cxn>
                <a:cxn ang="0">
                  <a:pos x="46" y="24"/>
                </a:cxn>
                <a:cxn ang="0">
                  <a:pos x="46" y="18"/>
                </a:cxn>
                <a:cxn ang="0">
                  <a:pos x="43" y="10"/>
                </a:cxn>
                <a:cxn ang="0">
                  <a:pos x="40" y="6"/>
                </a:cxn>
                <a:cxn ang="0">
                  <a:pos x="37" y="3"/>
                </a:cxn>
                <a:cxn ang="0">
                  <a:pos x="30" y="1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3"/>
                </a:cxn>
                <a:cxn ang="0">
                  <a:pos x="1" y="18"/>
                </a:cxn>
                <a:cxn ang="0">
                  <a:pos x="0" y="23"/>
                </a:cxn>
                <a:cxn ang="0">
                  <a:pos x="1" y="30"/>
                </a:cxn>
                <a:cxn ang="0">
                  <a:pos x="3" y="36"/>
                </a:cxn>
                <a:cxn ang="0">
                  <a:pos x="6" y="40"/>
                </a:cxn>
                <a:cxn ang="0">
                  <a:pos x="10" y="42"/>
                </a:cxn>
                <a:cxn ang="0">
                  <a:pos x="17" y="45"/>
                </a:cxn>
                <a:cxn ang="0">
                  <a:pos x="23" y="46"/>
                </a:cxn>
                <a:cxn ang="0">
                  <a:pos x="29" y="45"/>
                </a:cxn>
                <a:cxn ang="0">
                  <a:pos x="36" y="43"/>
                </a:cxn>
                <a:cxn ang="0">
                  <a:pos x="39" y="42"/>
                </a:cxn>
                <a:cxn ang="0">
                  <a:pos x="42" y="39"/>
                </a:cxn>
                <a:cxn ang="0">
                  <a:pos x="44" y="36"/>
                </a:cxn>
                <a:cxn ang="0">
                  <a:pos x="45" y="32"/>
                </a:cxn>
                <a:cxn ang="0">
                  <a:pos x="32" y="32"/>
                </a:cxn>
                <a:cxn ang="0">
                  <a:pos x="13" y="19"/>
                </a:cxn>
                <a:cxn ang="0">
                  <a:pos x="14" y="15"/>
                </a:cxn>
                <a:cxn ang="0">
                  <a:pos x="16" y="12"/>
                </a:cxn>
                <a:cxn ang="0">
                  <a:pos x="19" y="9"/>
                </a:cxn>
                <a:cxn ang="0">
                  <a:pos x="24" y="8"/>
                </a:cxn>
                <a:cxn ang="0">
                  <a:pos x="26" y="9"/>
                </a:cxn>
                <a:cxn ang="0">
                  <a:pos x="29" y="10"/>
                </a:cxn>
                <a:cxn ang="0">
                  <a:pos x="30" y="11"/>
                </a:cxn>
                <a:cxn ang="0">
                  <a:pos x="31" y="13"/>
                </a:cxn>
                <a:cxn ang="0">
                  <a:pos x="32" y="15"/>
                </a:cxn>
                <a:cxn ang="0">
                  <a:pos x="32" y="19"/>
                </a:cxn>
                <a:cxn ang="0">
                  <a:pos x="13" y="19"/>
                </a:cxn>
              </a:cxnLst>
              <a:rect l="0" t="0" r="r" b="b"/>
              <a:pathLst>
                <a:path w="46" h="46">
                  <a:moveTo>
                    <a:pt x="32" y="32"/>
                  </a:moveTo>
                  <a:lnTo>
                    <a:pt x="30" y="34"/>
                  </a:lnTo>
                  <a:lnTo>
                    <a:pt x="28" y="36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6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0"/>
                  </a:lnTo>
                  <a:lnTo>
                    <a:pt x="13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18"/>
                  </a:lnTo>
                  <a:lnTo>
                    <a:pt x="43" y="10"/>
                  </a:lnTo>
                  <a:lnTo>
                    <a:pt x="40" y="6"/>
                  </a:lnTo>
                  <a:lnTo>
                    <a:pt x="37" y="3"/>
                  </a:lnTo>
                  <a:lnTo>
                    <a:pt x="30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30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7" y="45"/>
                  </a:lnTo>
                  <a:lnTo>
                    <a:pt x="23" y="46"/>
                  </a:lnTo>
                  <a:lnTo>
                    <a:pt x="29" y="45"/>
                  </a:lnTo>
                  <a:lnTo>
                    <a:pt x="36" y="43"/>
                  </a:lnTo>
                  <a:lnTo>
                    <a:pt x="39" y="42"/>
                  </a:lnTo>
                  <a:lnTo>
                    <a:pt x="42" y="39"/>
                  </a:lnTo>
                  <a:lnTo>
                    <a:pt x="44" y="36"/>
                  </a:lnTo>
                  <a:lnTo>
                    <a:pt x="45" y="32"/>
                  </a:lnTo>
                  <a:lnTo>
                    <a:pt x="32" y="32"/>
                  </a:lnTo>
                  <a:close/>
                  <a:moveTo>
                    <a:pt x="13" y="19"/>
                  </a:moveTo>
                  <a:lnTo>
                    <a:pt x="14" y="15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9" y="10"/>
                  </a:lnTo>
                  <a:lnTo>
                    <a:pt x="30" y="11"/>
                  </a:lnTo>
                  <a:lnTo>
                    <a:pt x="31" y="13"/>
                  </a:lnTo>
                  <a:lnTo>
                    <a:pt x="32" y="15"/>
                  </a:lnTo>
                  <a:lnTo>
                    <a:pt x="32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1" name="Freeform 284"/>
            <p:cNvSpPr>
              <a:spLocks/>
            </p:cNvSpPr>
            <p:nvPr/>
          </p:nvSpPr>
          <p:spPr bwMode="auto">
            <a:xfrm>
              <a:off x="3451" y="1488"/>
              <a:ext cx="10" cy="11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0" y="2"/>
                </a:cxn>
                <a:cxn ang="0">
                  <a:pos x="0" y="44"/>
                </a:cxn>
                <a:cxn ang="0">
                  <a:pos x="13" y="44"/>
                </a:cxn>
                <a:cxn ang="0">
                  <a:pos x="13" y="21"/>
                </a:cxn>
                <a:cxn ang="0">
                  <a:pos x="13" y="18"/>
                </a:cxn>
                <a:cxn ang="0">
                  <a:pos x="14" y="13"/>
                </a:cxn>
                <a:cxn ang="0">
                  <a:pos x="15" y="12"/>
                </a:cxn>
                <a:cxn ang="0">
                  <a:pos x="16" y="10"/>
                </a:cxn>
                <a:cxn ang="0">
                  <a:pos x="18" y="9"/>
                </a:cxn>
                <a:cxn ang="0">
                  <a:pos x="21" y="8"/>
                </a:cxn>
                <a:cxn ang="0">
                  <a:pos x="23" y="9"/>
                </a:cxn>
                <a:cxn ang="0">
                  <a:pos x="25" y="9"/>
                </a:cxn>
                <a:cxn ang="0">
                  <a:pos x="26" y="11"/>
                </a:cxn>
                <a:cxn ang="0">
                  <a:pos x="27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44"/>
                </a:cxn>
                <a:cxn ang="0">
                  <a:pos x="42" y="44"/>
                </a:cxn>
                <a:cxn ang="0">
                  <a:pos x="42" y="18"/>
                </a:cxn>
                <a:cxn ang="0">
                  <a:pos x="41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7" y="3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7"/>
                </a:cxn>
                <a:cxn ang="0">
                  <a:pos x="12" y="2"/>
                </a:cxn>
              </a:cxnLst>
              <a:rect l="0" t="0" r="r" b="b"/>
              <a:pathLst>
                <a:path w="42" h="44">
                  <a:moveTo>
                    <a:pt x="12" y="2"/>
                  </a:moveTo>
                  <a:lnTo>
                    <a:pt x="0" y="2"/>
                  </a:lnTo>
                  <a:lnTo>
                    <a:pt x="0" y="44"/>
                  </a:lnTo>
                  <a:lnTo>
                    <a:pt x="13" y="44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7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44"/>
                  </a:lnTo>
                  <a:lnTo>
                    <a:pt x="42" y="44"/>
                  </a:lnTo>
                  <a:lnTo>
                    <a:pt x="42" y="18"/>
                  </a:lnTo>
                  <a:lnTo>
                    <a:pt x="41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2" name="Freeform 285"/>
            <p:cNvSpPr>
              <a:spLocks/>
            </p:cNvSpPr>
            <p:nvPr/>
          </p:nvSpPr>
          <p:spPr bwMode="auto">
            <a:xfrm>
              <a:off x="3463" y="1485"/>
              <a:ext cx="7" cy="14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7" y="21"/>
                </a:cxn>
                <a:cxn ang="0">
                  <a:pos x="7" y="44"/>
                </a:cxn>
                <a:cxn ang="0">
                  <a:pos x="8" y="50"/>
                </a:cxn>
                <a:cxn ang="0">
                  <a:pos x="10" y="53"/>
                </a:cxn>
                <a:cxn ang="0">
                  <a:pos x="13" y="56"/>
                </a:cxn>
                <a:cxn ang="0">
                  <a:pos x="18" y="56"/>
                </a:cxn>
                <a:cxn ang="0">
                  <a:pos x="23" y="56"/>
                </a:cxn>
                <a:cxn ang="0">
                  <a:pos x="28" y="55"/>
                </a:cxn>
                <a:cxn ang="0">
                  <a:pos x="28" y="47"/>
                </a:cxn>
                <a:cxn ang="0">
                  <a:pos x="27" y="47"/>
                </a:cxn>
                <a:cxn ang="0">
                  <a:pos x="24" y="47"/>
                </a:cxn>
                <a:cxn ang="0">
                  <a:pos x="21" y="47"/>
                </a:cxn>
                <a:cxn ang="0">
                  <a:pos x="20" y="46"/>
                </a:cxn>
                <a:cxn ang="0">
                  <a:pos x="20" y="44"/>
                </a:cxn>
                <a:cxn ang="0">
                  <a:pos x="20" y="42"/>
                </a:cxn>
                <a:cxn ang="0">
                  <a:pos x="20" y="21"/>
                </a:cxn>
                <a:cxn ang="0">
                  <a:pos x="28" y="21"/>
                </a:cxn>
                <a:cxn ang="0">
                  <a:pos x="28" y="13"/>
                </a:cxn>
                <a:cxn ang="0">
                  <a:pos x="20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7" y="13"/>
                </a:cxn>
                <a:cxn ang="0">
                  <a:pos x="0" y="13"/>
                </a:cxn>
                <a:cxn ang="0">
                  <a:pos x="0" y="21"/>
                </a:cxn>
              </a:cxnLst>
              <a:rect l="0" t="0" r="r" b="b"/>
              <a:pathLst>
                <a:path w="28" h="56">
                  <a:moveTo>
                    <a:pt x="0" y="21"/>
                  </a:moveTo>
                  <a:lnTo>
                    <a:pt x="7" y="21"/>
                  </a:lnTo>
                  <a:lnTo>
                    <a:pt x="7" y="44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3" y="56"/>
                  </a:lnTo>
                  <a:lnTo>
                    <a:pt x="18" y="56"/>
                  </a:lnTo>
                  <a:lnTo>
                    <a:pt x="23" y="56"/>
                  </a:lnTo>
                  <a:lnTo>
                    <a:pt x="28" y="55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1" y="47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28" y="13"/>
                  </a:lnTo>
                  <a:lnTo>
                    <a:pt x="20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3" name="Freeform 286"/>
            <p:cNvSpPr>
              <a:spLocks noEditPoints="1"/>
            </p:cNvSpPr>
            <p:nvPr/>
          </p:nvSpPr>
          <p:spPr bwMode="auto">
            <a:xfrm>
              <a:off x="3471" y="1488"/>
              <a:ext cx="12" cy="11"/>
            </a:xfrm>
            <a:custGeom>
              <a:avLst/>
              <a:gdLst/>
              <a:ahLst/>
              <a:cxnLst>
                <a:cxn ang="0">
                  <a:pos x="31" y="32"/>
                </a:cxn>
                <a:cxn ang="0">
                  <a:pos x="30" y="34"/>
                </a:cxn>
                <a:cxn ang="0">
                  <a:pos x="28" y="36"/>
                </a:cxn>
                <a:cxn ang="0">
                  <a:pos x="26" y="37"/>
                </a:cxn>
                <a:cxn ang="0">
                  <a:pos x="23" y="37"/>
                </a:cxn>
                <a:cxn ang="0">
                  <a:pos x="20" y="37"/>
                </a:cxn>
                <a:cxn ang="0">
                  <a:pos x="18" y="36"/>
                </a:cxn>
                <a:cxn ang="0">
                  <a:pos x="16" y="35"/>
                </a:cxn>
                <a:cxn ang="0">
                  <a:pos x="15" y="33"/>
                </a:cxn>
                <a:cxn ang="0">
                  <a:pos x="14" y="30"/>
                </a:cxn>
                <a:cxn ang="0">
                  <a:pos x="13" y="26"/>
                </a:cxn>
                <a:cxn ang="0">
                  <a:pos x="45" y="26"/>
                </a:cxn>
                <a:cxn ang="0">
                  <a:pos x="45" y="24"/>
                </a:cxn>
                <a:cxn ang="0">
                  <a:pos x="44" y="18"/>
                </a:cxn>
                <a:cxn ang="0">
                  <a:pos x="42" y="10"/>
                </a:cxn>
                <a:cxn ang="0">
                  <a:pos x="39" y="6"/>
                </a:cxn>
                <a:cxn ang="0">
                  <a:pos x="35" y="3"/>
                </a:cxn>
                <a:cxn ang="0">
                  <a:pos x="30" y="1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3"/>
                </a:cxn>
                <a:cxn ang="0">
                  <a:pos x="1" y="18"/>
                </a:cxn>
                <a:cxn ang="0">
                  <a:pos x="0" y="23"/>
                </a:cxn>
                <a:cxn ang="0">
                  <a:pos x="1" y="30"/>
                </a:cxn>
                <a:cxn ang="0">
                  <a:pos x="3" y="36"/>
                </a:cxn>
                <a:cxn ang="0">
                  <a:pos x="6" y="40"/>
                </a:cxn>
                <a:cxn ang="0">
                  <a:pos x="9" y="42"/>
                </a:cxn>
                <a:cxn ang="0">
                  <a:pos x="17" y="45"/>
                </a:cxn>
                <a:cxn ang="0">
                  <a:pos x="22" y="46"/>
                </a:cxn>
                <a:cxn ang="0">
                  <a:pos x="29" y="45"/>
                </a:cxn>
                <a:cxn ang="0">
                  <a:pos x="35" y="43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2" y="36"/>
                </a:cxn>
                <a:cxn ang="0">
                  <a:pos x="44" y="32"/>
                </a:cxn>
                <a:cxn ang="0">
                  <a:pos x="31" y="32"/>
                </a:cxn>
                <a:cxn ang="0">
                  <a:pos x="13" y="19"/>
                </a:cxn>
                <a:cxn ang="0">
                  <a:pos x="14" y="15"/>
                </a:cxn>
                <a:cxn ang="0">
                  <a:pos x="15" y="12"/>
                </a:cxn>
                <a:cxn ang="0">
                  <a:pos x="19" y="9"/>
                </a:cxn>
                <a:cxn ang="0">
                  <a:pos x="23" y="8"/>
                </a:cxn>
                <a:cxn ang="0">
                  <a:pos x="26" y="9"/>
                </a:cxn>
                <a:cxn ang="0">
                  <a:pos x="29" y="10"/>
                </a:cxn>
                <a:cxn ang="0">
                  <a:pos x="30" y="11"/>
                </a:cxn>
                <a:cxn ang="0">
                  <a:pos x="31" y="13"/>
                </a:cxn>
                <a:cxn ang="0">
                  <a:pos x="32" y="15"/>
                </a:cxn>
                <a:cxn ang="0">
                  <a:pos x="32" y="19"/>
                </a:cxn>
                <a:cxn ang="0">
                  <a:pos x="13" y="19"/>
                </a:cxn>
              </a:cxnLst>
              <a:rect l="0" t="0" r="r" b="b"/>
              <a:pathLst>
                <a:path w="45" h="46">
                  <a:moveTo>
                    <a:pt x="31" y="32"/>
                  </a:moveTo>
                  <a:lnTo>
                    <a:pt x="30" y="34"/>
                  </a:lnTo>
                  <a:lnTo>
                    <a:pt x="28" y="36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8" y="36"/>
                  </a:lnTo>
                  <a:lnTo>
                    <a:pt x="16" y="35"/>
                  </a:lnTo>
                  <a:lnTo>
                    <a:pt x="15" y="33"/>
                  </a:lnTo>
                  <a:lnTo>
                    <a:pt x="14" y="30"/>
                  </a:lnTo>
                  <a:lnTo>
                    <a:pt x="13" y="26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4" y="18"/>
                  </a:lnTo>
                  <a:lnTo>
                    <a:pt x="42" y="10"/>
                  </a:lnTo>
                  <a:lnTo>
                    <a:pt x="39" y="6"/>
                  </a:lnTo>
                  <a:lnTo>
                    <a:pt x="35" y="3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30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7" y="45"/>
                  </a:lnTo>
                  <a:lnTo>
                    <a:pt x="22" y="46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31" y="32"/>
                  </a:lnTo>
                  <a:close/>
                  <a:moveTo>
                    <a:pt x="13" y="19"/>
                  </a:moveTo>
                  <a:lnTo>
                    <a:pt x="14" y="15"/>
                  </a:lnTo>
                  <a:lnTo>
                    <a:pt x="15" y="12"/>
                  </a:lnTo>
                  <a:lnTo>
                    <a:pt x="19" y="9"/>
                  </a:lnTo>
                  <a:lnTo>
                    <a:pt x="23" y="8"/>
                  </a:lnTo>
                  <a:lnTo>
                    <a:pt x="26" y="9"/>
                  </a:lnTo>
                  <a:lnTo>
                    <a:pt x="29" y="10"/>
                  </a:lnTo>
                  <a:lnTo>
                    <a:pt x="30" y="11"/>
                  </a:lnTo>
                  <a:lnTo>
                    <a:pt x="31" y="13"/>
                  </a:lnTo>
                  <a:lnTo>
                    <a:pt x="32" y="15"/>
                  </a:lnTo>
                  <a:lnTo>
                    <a:pt x="32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4" name="Freeform 287"/>
            <p:cNvSpPr>
              <a:spLocks/>
            </p:cNvSpPr>
            <p:nvPr/>
          </p:nvSpPr>
          <p:spPr bwMode="auto">
            <a:xfrm>
              <a:off x="3485" y="1488"/>
              <a:ext cx="7" cy="1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9" y="2"/>
                </a:cxn>
                <a:cxn ang="0">
                  <a:pos x="15" y="4"/>
                </a:cxn>
                <a:cxn ang="0">
                  <a:pos x="12" y="8"/>
                </a:cxn>
                <a:cxn ang="0">
                  <a:pos x="12" y="2"/>
                </a:cxn>
                <a:cxn ang="0">
                  <a:pos x="0" y="2"/>
                </a:cxn>
                <a:cxn ang="0">
                  <a:pos x="0" y="44"/>
                </a:cxn>
                <a:cxn ang="0">
                  <a:pos x="12" y="44"/>
                </a:cxn>
                <a:cxn ang="0">
                  <a:pos x="12" y="27"/>
                </a:cxn>
                <a:cxn ang="0">
                  <a:pos x="13" y="22"/>
                </a:cxn>
                <a:cxn ang="0">
                  <a:pos x="13" y="18"/>
                </a:cxn>
                <a:cxn ang="0">
                  <a:pos x="15" y="14"/>
                </a:cxn>
                <a:cxn ang="0">
                  <a:pos x="16" y="12"/>
                </a:cxn>
                <a:cxn ang="0">
                  <a:pos x="18" y="10"/>
                </a:cxn>
                <a:cxn ang="0">
                  <a:pos x="20" y="9"/>
                </a:cxn>
                <a:cxn ang="0">
                  <a:pos x="23" y="8"/>
                </a:cxn>
                <a:cxn ang="0">
                  <a:pos x="25" y="8"/>
                </a:cxn>
                <a:cxn ang="0">
                  <a:pos x="27" y="8"/>
                </a:cxn>
                <a:cxn ang="0">
                  <a:pos x="29" y="8"/>
                </a:cxn>
                <a:cxn ang="0">
                  <a:pos x="29" y="0"/>
                </a:cxn>
              </a:cxnLst>
              <a:rect l="0" t="0" r="r" b="b"/>
              <a:pathLst>
                <a:path w="29" h="44">
                  <a:moveTo>
                    <a:pt x="29" y="0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8"/>
                  </a:lnTo>
                  <a:lnTo>
                    <a:pt x="12" y="2"/>
                  </a:lnTo>
                  <a:lnTo>
                    <a:pt x="0" y="2"/>
                  </a:lnTo>
                  <a:lnTo>
                    <a:pt x="0" y="44"/>
                  </a:lnTo>
                  <a:lnTo>
                    <a:pt x="12" y="44"/>
                  </a:lnTo>
                  <a:lnTo>
                    <a:pt x="12" y="27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0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5" name="Freeform 288"/>
            <p:cNvSpPr>
              <a:spLocks/>
            </p:cNvSpPr>
            <p:nvPr/>
          </p:nvSpPr>
          <p:spPr bwMode="auto">
            <a:xfrm>
              <a:off x="3341" y="1651"/>
              <a:ext cx="191" cy="74"/>
            </a:xfrm>
            <a:custGeom>
              <a:avLst/>
              <a:gdLst/>
              <a:ahLst/>
              <a:cxnLst>
                <a:cxn ang="0">
                  <a:pos x="59" y="295"/>
                </a:cxn>
                <a:cxn ang="0">
                  <a:pos x="707" y="295"/>
                </a:cxn>
                <a:cxn ang="0">
                  <a:pos x="718" y="294"/>
                </a:cxn>
                <a:cxn ang="0">
                  <a:pos x="728" y="291"/>
                </a:cxn>
                <a:cxn ang="0">
                  <a:pos x="737" y="287"/>
                </a:cxn>
                <a:cxn ang="0">
                  <a:pos x="745" y="280"/>
                </a:cxn>
                <a:cxn ang="0">
                  <a:pos x="752" y="273"/>
                </a:cxn>
                <a:cxn ang="0">
                  <a:pos x="758" y="265"/>
                </a:cxn>
                <a:cxn ang="0">
                  <a:pos x="763" y="256"/>
                </a:cxn>
                <a:cxn ang="0">
                  <a:pos x="765" y="246"/>
                </a:cxn>
                <a:cxn ang="0">
                  <a:pos x="766" y="236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39"/>
                </a:cxn>
                <a:cxn ang="0">
                  <a:pos x="758" y="30"/>
                </a:cxn>
                <a:cxn ang="0">
                  <a:pos x="752" y="20"/>
                </a:cxn>
                <a:cxn ang="0">
                  <a:pos x="745" y="13"/>
                </a:cxn>
                <a:cxn ang="0">
                  <a:pos x="737" y="8"/>
                </a:cxn>
                <a:cxn ang="0">
                  <a:pos x="728" y="3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9" y="3"/>
                </a:cxn>
                <a:cxn ang="0">
                  <a:pos x="30" y="8"/>
                </a:cxn>
                <a:cxn ang="0">
                  <a:pos x="22" y="13"/>
                </a:cxn>
                <a:cxn ang="0">
                  <a:pos x="14" y="20"/>
                </a:cxn>
                <a:cxn ang="0">
                  <a:pos x="8" y="30"/>
                </a:cxn>
                <a:cxn ang="0">
                  <a:pos x="4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6"/>
                </a:cxn>
                <a:cxn ang="0">
                  <a:pos x="1" y="246"/>
                </a:cxn>
                <a:cxn ang="0">
                  <a:pos x="4" y="256"/>
                </a:cxn>
                <a:cxn ang="0">
                  <a:pos x="8" y="265"/>
                </a:cxn>
                <a:cxn ang="0">
                  <a:pos x="14" y="273"/>
                </a:cxn>
                <a:cxn ang="0">
                  <a:pos x="22" y="280"/>
                </a:cxn>
                <a:cxn ang="0">
                  <a:pos x="30" y="287"/>
                </a:cxn>
                <a:cxn ang="0">
                  <a:pos x="39" y="291"/>
                </a:cxn>
                <a:cxn ang="0">
                  <a:pos x="49" y="294"/>
                </a:cxn>
                <a:cxn ang="0">
                  <a:pos x="59" y="295"/>
                </a:cxn>
              </a:cxnLst>
              <a:rect l="0" t="0" r="r" b="b"/>
              <a:pathLst>
                <a:path w="766" h="295">
                  <a:moveTo>
                    <a:pt x="59" y="295"/>
                  </a:moveTo>
                  <a:lnTo>
                    <a:pt x="707" y="295"/>
                  </a:lnTo>
                  <a:lnTo>
                    <a:pt x="718" y="294"/>
                  </a:lnTo>
                  <a:lnTo>
                    <a:pt x="728" y="291"/>
                  </a:lnTo>
                  <a:lnTo>
                    <a:pt x="737" y="287"/>
                  </a:lnTo>
                  <a:lnTo>
                    <a:pt x="745" y="280"/>
                  </a:lnTo>
                  <a:lnTo>
                    <a:pt x="752" y="273"/>
                  </a:lnTo>
                  <a:lnTo>
                    <a:pt x="758" y="265"/>
                  </a:lnTo>
                  <a:lnTo>
                    <a:pt x="763" y="256"/>
                  </a:lnTo>
                  <a:lnTo>
                    <a:pt x="765" y="246"/>
                  </a:lnTo>
                  <a:lnTo>
                    <a:pt x="766" y="236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39"/>
                  </a:lnTo>
                  <a:lnTo>
                    <a:pt x="758" y="30"/>
                  </a:lnTo>
                  <a:lnTo>
                    <a:pt x="752" y="20"/>
                  </a:lnTo>
                  <a:lnTo>
                    <a:pt x="745" y="13"/>
                  </a:lnTo>
                  <a:lnTo>
                    <a:pt x="737" y="8"/>
                  </a:lnTo>
                  <a:lnTo>
                    <a:pt x="728" y="3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9" y="3"/>
                  </a:lnTo>
                  <a:lnTo>
                    <a:pt x="30" y="8"/>
                  </a:lnTo>
                  <a:lnTo>
                    <a:pt x="22" y="13"/>
                  </a:lnTo>
                  <a:lnTo>
                    <a:pt x="14" y="20"/>
                  </a:lnTo>
                  <a:lnTo>
                    <a:pt x="8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6"/>
                  </a:lnTo>
                  <a:lnTo>
                    <a:pt x="1" y="246"/>
                  </a:lnTo>
                  <a:lnTo>
                    <a:pt x="4" y="256"/>
                  </a:lnTo>
                  <a:lnTo>
                    <a:pt x="8" y="265"/>
                  </a:lnTo>
                  <a:lnTo>
                    <a:pt x="14" y="273"/>
                  </a:lnTo>
                  <a:lnTo>
                    <a:pt x="22" y="280"/>
                  </a:lnTo>
                  <a:lnTo>
                    <a:pt x="30" y="287"/>
                  </a:lnTo>
                  <a:lnTo>
                    <a:pt x="39" y="291"/>
                  </a:lnTo>
                  <a:lnTo>
                    <a:pt x="49" y="294"/>
                  </a:lnTo>
                  <a:lnTo>
                    <a:pt x="59" y="295"/>
                  </a:lnTo>
                  <a:close/>
                </a:path>
              </a:pathLst>
            </a:custGeom>
            <a:solidFill>
              <a:srgbClr val="D5D4D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6" name="Freeform 289"/>
            <p:cNvSpPr>
              <a:spLocks/>
            </p:cNvSpPr>
            <p:nvPr/>
          </p:nvSpPr>
          <p:spPr bwMode="auto">
            <a:xfrm>
              <a:off x="3341" y="1651"/>
              <a:ext cx="191" cy="74"/>
            </a:xfrm>
            <a:custGeom>
              <a:avLst/>
              <a:gdLst/>
              <a:ahLst/>
              <a:cxnLst>
                <a:cxn ang="0">
                  <a:pos x="59" y="295"/>
                </a:cxn>
                <a:cxn ang="0">
                  <a:pos x="707" y="295"/>
                </a:cxn>
                <a:cxn ang="0">
                  <a:pos x="718" y="294"/>
                </a:cxn>
                <a:cxn ang="0">
                  <a:pos x="728" y="291"/>
                </a:cxn>
                <a:cxn ang="0">
                  <a:pos x="737" y="287"/>
                </a:cxn>
                <a:cxn ang="0">
                  <a:pos x="745" y="280"/>
                </a:cxn>
                <a:cxn ang="0">
                  <a:pos x="752" y="273"/>
                </a:cxn>
                <a:cxn ang="0">
                  <a:pos x="758" y="265"/>
                </a:cxn>
                <a:cxn ang="0">
                  <a:pos x="763" y="256"/>
                </a:cxn>
                <a:cxn ang="0">
                  <a:pos x="765" y="246"/>
                </a:cxn>
                <a:cxn ang="0">
                  <a:pos x="766" y="236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39"/>
                </a:cxn>
                <a:cxn ang="0">
                  <a:pos x="758" y="30"/>
                </a:cxn>
                <a:cxn ang="0">
                  <a:pos x="752" y="20"/>
                </a:cxn>
                <a:cxn ang="0">
                  <a:pos x="745" y="13"/>
                </a:cxn>
                <a:cxn ang="0">
                  <a:pos x="737" y="8"/>
                </a:cxn>
                <a:cxn ang="0">
                  <a:pos x="728" y="3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9" y="3"/>
                </a:cxn>
                <a:cxn ang="0">
                  <a:pos x="30" y="8"/>
                </a:cxn>
                <a:cxn ang="0">
                  <a:pos x="22" y="13"/>
                </a:cxn>
                <a:cxn ang="0">
                  <a:pos x="14" y="20"/>
                </a:cxn>
                <a:cxn ang="0">
                  <a:pos x="8" y="30"/>
                </a:cxn>
                <a:cxn ang="0">
                  <a:pos x="4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6"/>
                </a:cxn>
                <a:cxn ang="0">
                  <a:pos x="1" y="246"/>
                </a:cxn>
                <a:cxn ang="0">
                  <a:pos x="4" y="256"/>
                </a:cxn>
                <a:cxn ang="0">
                  <a:pos x="8" y="265"/>
                </a:cxn>
                <a:cxn ang="0">
                  <a:pos x="14" y="273"/>
                </a:cxn>
                <a:cxn ang="0">
                  <a:pos x="22" y="280"/>
                </a:cxn>
                <a:cxn ang="0">
                  <a:pos x="30" y="287"/>
                </a:cxn>
                <a:cxn ang="0">
                  <a:pos x="39" y="291"/>
                </a:cxn>
                <a:cxn ang="0">
                  <a:pos x="49" y="294"/>
                </a:cxn>
                <a:cxn ang="0">
                  <a:pos x="59" y="295"/>
                </a:cxn>
              </a:cxnLst>
              <a:rect l="0" t="0" r="r" b="b"/>
              <a:pathLst>
                <a:path w="766" h="295">
                  <a:moveTo>
                    <a:pt x="59" y="295"/>
                  </a:moveTo>
                  <a:lnTo>
                    <a:pt x="707" y="295"/>
                  </a:lnTo>
                  <a:lnTo>
                    <a:pt x="718" y="294"/>
                  </a:lnTo>
                  <a:lnTo>
                    <a:pt x="728" y="291"/>
                  </a:lnTo>
                  <a:lnTo>
                    <a:pt x="737" y="287"/>
                  </a:lnTo>
                  <a:lnTo>
                    <a:pt x="745" y="280"/>
                  </a:lnTo>
                  <a:lnTo>
                    <a:pt x="752" y="273"/>
                  </a:lnTo>
                  <a:lnTo>
                    <a:pt x="758" y="265"/>
                  </a:lnTo>
                  <a:lnTo>
                    <a:pt x="763" y="256"/>
                  </a:lnTo>
                  <a:lnTo>
                    <a:pt x="765" y="246"/>
                  </a:lnTo>
                  <a:lnTo>
                    <a:pt x="766" y="236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39"/>
                  </a:lnTo>
                  <a:lnTo>
                    <a:pt x="758" y="30"/>
                  </a:lnTo>
                  <a:lnTo>
                    <a:pt x="752" y="20"/>
                  </a:lnTo>
                  <a:lnTo>
                    <a:pt x="745" y="13"/>
                  </a:lnTo>
                  <a:lnTo>
                    <a:pt x="737" y="8"/>
                  </a:lnTo>
                  <a:lnTo>
                    <a:pt x="728" y="3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9" y="3"/>
                  </a:lnTo>
                  <a:lnTo>
                    <a:pt x="30" y="8"/>
                  </a:lnTo>
                  <a:lnTo>
                    <a:pt x="22" y="13"/>
                  </a:lnTo>
                  <a:lnTo>
                    <a:pt x="14" y="20"/>
                  </a:lnTo>
                  <a:lnTo>
                    <a:pt x="8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6"/>
                  </a:lnTo>
                  <a:lnTo>
                    <a:pt x="1" y="246"/>
                  </a:lnTo>
                  <a:lnTo>
                    <a:pt x="4" y="256"/>
                  </a:lnTo>
                  <a:lnTo>
                    <a:pt x="8" y="265"/>
                  </a:lnTo>
                  <a:lnTo>
                    <a:pt x="14" y="273"/>
                  </a:lnTo>
                  <a:lnTo>
                    <a:pt x="22" y="280"/>
                  </a:lnTo>
                  <a:lnTo>
                    <a:pt x="30" y="287"/>
                  </a:lnTo>
                  <a:lnTo>
                    <a:pt x="39" y="291"/>
                  </a:lnTo>
                  <a:lnTo>
                    <a:pt x="49" y="294"/>
                  </a:lnTo>
                  <a:lnTo>
                    <a:pt x="59" y="295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7" name="Freeform 290"/>
            <p:cNvSpPr>
              <a:spLocks/>
            </p:cNvSpPr>
            <p:nvPr/>
          </p:nvSpPr>
          <p:spPr bwMode="auto">
            <a:xfrm>
              <a:off x="3364" y="1672"/>
              <a:ext cx="21" cy="25"/>
            </a:xfrm>
            <a:custGeom>
              <a:avLst/>
              <a:gdLst/>
              <a:ahLst/>
              <a:cxnLst>
                <a:cxn ang="0">
                  <a:pos x="25" y="19"/>
                </a:cxn>
                <a:cxn ang="0">
                  <a:pos x="62" y="19"/>
                </a:cxn>
                <a:cxn ang="0">
                  <a:pos x="62" y="102"/>
                </a:cxn>
                <a:cxn ang="0">
                  <a:pos x="87" y="102"/>
                </a:cxn>
                <a:cxn ang="0">
                  <a:pos x="87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25" y="102"/>
                </a:cxn>
                <a:cxn ang="0">
                  <a:pos x="25" y="19"/>
                </a:cxn>
              </a:cxnLst>
              <a:rect l="0" t="0" r="r" b="b"/>
              <a:pathLst>
                <a:path w="87" h="102">
                  <a:moveTo>
                    <a:pt x="25" y="19"/>
                  </a:moveTo>
                  <a:lnTo>
                    <a:pt x="62" y="19"/>
                  </a:lnTo>
                  <a:lnTo>
                    <a:pt x="62" y="102"/>
                  </a:lnTo>
                  <a:lnTo>
                    <a:pt x="87" y="102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25" y="102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8" name="Freeform 291"/>
            <p:cNvSpPr>
              <a:spLocks noEditPoints="1"/>
            </p:cNvSpPr>
            <p:nvPr/>
          </p:nvSpPr>
          <p:spPr bwMode="auto">
            <a:xfrm>
              <a:off x="3391" y="1672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2"/>
                </a:cxn>
                <a:cxn ang="0">
                  <a:pos x="25" y="102"/>
                </a:cxn>
                <a:cxn ang="0">
                  <a:pos x="25" y="66"/>
                </a:cxn>
                <a:cxn ang="0">
                  <a:pos x="47" y="66"/>
                </a:cxn>
                <a:cxn ang="0">
                  <a:pos x="52" y="66"/>
                </a:cxn>
                <a:cxn ang="0">
                  <a:pos x="58" y="66"/>
                </a:cxn>
                <a:cxn ang="0">
                  <a:pos x="64" y="64"/>
                </a:cxn>
                <a:cxn ang="0">
                  <a:pos x="72" y="61"/>
                </a:cxn>
                <a:cxn ang="0">
                  <a:pos x="75" y="60"/>
                </a:cxn>
                <a:cxn ang="0">
                  <a:pos x="77" y="57"/>
                </a:cxn>
                <a:cxn ang="0">
                  <a:pos x="80" y="55"/>
                </a:cxn>
                <a:cxn ang="0">
                  <a:pos x="82" y="51"/>
                </a:cxn>
                <a:cxn ang="0">
                  <a:pos x="84" y="48"/>
                </a:cxn>
                <a:cxn ang="0">
                  <a:pos x="85" y="42"/>
                </a:cxn>
                <a:cxn ang="0">
                  <a:pos x="86" y="38"/>
                </a:cxn>
                <a:cxn ang="0">
                  <a:pos x="86" y="32"/>
                </a:cxn>
                <a:cxn ang="0">
                  <a:pos x="85" y="24"/>
                </a:cxn>
                <a:cxn ang="0">
                  <a:pos x="83" y="17"/>
                </a:cxn>
                <a:cxn ang="0">
                  <a:pos x="80" y="11"/>
                </a:cxn>
                <a:cxn ang="0">
                  <a:pos x="75" y="7"/>
                </a:cxn>
                <a:cxn ang="0">
                  <a:pos x="69" y="4"/>
                </a:cxn>
                <a:cxn ang="0">
                  <a:pos x="62" y="1"/>
                </a:cxn>
                <a:cxn ang="0">
                  <a:pos x="55" y="0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25" y="19"/>
                </a:cxn>
                <a:cxn ang="0">
                  <a:pos x="43" y="19"/>
                </a:cxn>
                <a:cxn ang="0">
                  <a:pos x="48" y="19"/>
                </a:cxn>
                <a:cxn ang="0">
                  <a:pos x="53" y="21"/>
                </a:cxn>
                <a:cxn ang="0">
                  <a:pos x="56" y="22"/>
                </a:cxn>
                <a:cxn ang="0">
                  <a:pos x="58" y="24"/>
                </a:cxn>
                <a:cxn ang="0">
                  <a:pos x="59" y="28"/>
                </a:cxn>
                <a:cxn ang="0">
                  <a:pos x="60" y="32"/>
                </a:cxn>
                <a:cxn ang="0">
                  <a:pos x="60" y="36"/>
                </a:cxn>
                <a:cxn ang="0">
                  <a:pos x="59" y="38"/>
                </a:cxn>
                <a:cxn ang="0">
                  <a:pos x="57" y="41"/>
                </a:cxn>
                <a:cxn ang="0">
                  <a:pos x="56" y="43"/>
                </a:cxn>
                <a:cxn ang="0">
                  <a:pos x="53" y="44"/>
                </a:cxn>
                <a:cxn ang="0">
                  <a:pos x="50" y="45"/>
                </a:cxn>
                <a:cxn ang="0">
                  <a:pos x="47" y="47"/>
                </a:cxn>
                <a:cxn ang="0">
                  <a:pos x="43" y="47"/>
                </a:cxn>
                <a:cxn ang="0">
                  <a:pos x="25" y="47"/>
                </a:cxn>
                <a:cxn ang="0">
                  <a:pos x="25" y="19"/>
                </a:cxn>
              </a:cxnLst>
              <a:rect l="0" t="0" r="r" b="b"/>
              <a:pathLst>
                <a:path w="86" h="102">
                  <a:moveTo>
                    <a:pt x="0" y="0"/>
                  </a:moveTo>
                  <a:lnTo>
                    <a:pt x="0" y="102"/>
                  </a:lnTo>
                  <a:lnTo>
                    <a:pt x="25" y="102"/>
                  </a:lnTo>
                  <a:lnTo>
                    <a:pt x="25" y="66"/>
                  </a:lnTo>
                  <a:lnTo>
                    <a:pt x="47" y="66"/>
                  </a:lnTo>
                  <a:lnTo>
                    <a:pt x="52" y="66"/>
                  </a:lnTo>
                  <a:lnTo>
                    <a:pt x="58" y="66"/>
                  </a:lnTo>
                  <a:lnTo>
                    <a:pt x="64" y="64"/>
                  </a:lnTo>
                  <a:lnTo>
                    <a:pt x="72" y="61"/>
                  </a:lnTo>
                  <a:lnTo>
                    <a:pt x="75" y="60"/>
                  </a:lnTo>
                  <a:lnTo>
                    <a:pt x="77" y="57"/>
                  </a:lnTo>
                  <a:lnTo>
                    <a:pt x="80" y="55"/>
                  </a:lnTo>
                  <a:lnTo>
                    <a:pt x="82" y="51"/>
                  </a:lnTo>
                  <a:lnTo>
                    <a:pt x="84" y="48"/>
                  </a:lnTo>
                  <a:lnTo>
                    <a:pt x="85" y="42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5" y="24"/>
                  </a:lnTo>
                  <a:lnTo>
                    <a:pt x="83" y="17"/>
                  </a:lnTo>
                  <a:lnTo>
                    <a:pt x="80" y="11"/>
                  </a:lnTo>
                  <a:lnTo>
                    <a:pt x="75" y="7"/>
                  </a:lnTo>
                  <a:lnTo>
                    <a:pt x="69" y="4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0" y="0"/>
                  </a:lnTo>
                  <a:close/>
                  <a:moveTo>
                    <a:pt x="25" y="19"/>
                  </a:moveTo>
                  <a:lnTo>
                    <a:pt x="43" y="19"/>
                  </a:lnTo>
                  <a:lnTo>
                    <a:pt x="48" y="19"/>
                  </a:lnTo>
                  <a:lnTo>
                    <a:pt x="53" y="21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59" y="28"/>
                  </a:lnTo>
                  <a:lnTo>
                    <a:pt x="60" y="32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7" y="41"/>
                  </a:lnTo>
                  <a:lnTo>
                    <a:pt x="56" y="43"/>
                  </a:lnTo>
                  <a:lnTo>
                    <a:pt x="53" y="44"/>
                  </a:lnTo>
                  <a:lnTo>
                    <a:pt x="50" y="45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25" y="47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9" name="Freeform 292"/>
            <p:cNvSpPr>
              <a:spLocks noEditPoints="1"/>
            </p:cNvSpPr>
            <p:nvPr/>
          </p:nvSpPr>
          <p:spPr bwMode="auto">
            <a:xfrm>
              <a:off x="3415" y="1671"/>
              <a:ext cx="26" cy="27"/>
            </a:xfrm>
            <a:custGeom>
              <a:avLst/>
              <a:gdLst/>
              <a:ahLst/>
              <a:cxnLst>
                <a:cxn ang="0">
                  <a:pos x="58" y="107"/>
                </a:cxn>
                <a:cxn ang="0">
                  <a:pos x="69" y="105"/>
                </a:cxn>
                <a:cxn ang="0">
                  <a:pos x="80" y="101"/>
                </a:cxn>
                <a:cxn ang="0">
                  <a:pos x="88" y="95"/>
                </a:cxn>
                <a:cxn ang="0">
                  <a:pos x="96" y="84"/>
                </a:cxn>
                <a:cxn ang="0">
                  <a:pos x="103" y="65"/>
                </a:cxn>
                <a:cxn ang="0">
                  <a:pos x="103" y="42"/>
                </a:cxn>
                <a:cxn ang="0">
                  <a:pos x="96" y="23"/>
                </a:cxn>
                <a:cxn ang="0">
                  <a:pos x="88" y="12"/>
                </a:cxn>
                <a:cxn ang="0">
                  <a:pos x="80" y="6"/>
                </a:cxn>
                <a:cxn ang="0">
                  <a:pos x="69" y="2"/>
                </a:cxn>
                <a:cxn ang="0">
                  <a:pos x="58" y="0"/>
                </a:cxn>
                <a:cxn ang="0">
                  <a:pos x="45" y="0"/>
                </a:cxn>
                <a:cxn ang="0">
                  <a:pos x="32" y="3"/>
                </a:cxn>
                <a:cxn ang="0">
                  <a:pos x="23" y="8"/>
                </a:cxn>
                <a:cxn ang="0">
                  <a:pos x="14" y="14"/>
                </a:cxn>
                <a:cxn ang="0">
                  <a:pos x="6" y="26"/>
                </a:cxn>
                <a:cxn ang="0">
                  <a:pos x="1" y="44"/>
                </a:cxn>
                <a:cxn ang="0">
                  <a:pos x="1" y="63"/>
                </a:cxn>
                <a:cxn ang="0">
                  <a:pos x="6" y="81"/>
                </a:cxn>
                <a:cxn ang="0">
                  <a:pos x="14" y="93"/>
                </a:cxn>
                <a:cxn ang="0">
                  <a:pos x="23" y="99"/>
                </a:cxn>
                <a:cxn ang="0">
                  <a:pos x="32" y="105"/>
                </a:cxn>
                <a:cxn ang="0">
                  <a:pos x="45" y="107"/>
                </a:cxn>
                <a:cxn ang="0">
                  <a:pos x="52" y="87"/>
                </a:cxn>
                <a:cxn ang="0">
                  <a:pos x="42" y="86"/>
                </a:cxn>
                <a:cxn ang="0">
                  <a:pos x="34" y="80"/>
                </a:cxn>
                <a:cxn ang="0">
                  <a:pos x="29" y="70"/>
                </a:cxn>
                <a:cxn ang="0">
                  <a:pos x="27" y="54"/>
                </a:cxn>
                <a:cxn ang="0">
                  <a:pos x="28" y="38"/>
                </a:cxn>
                <a:cxn ang="0">
                  <a:pos x="33" y="28"/>
                </a:cxn>
                <a:cxn ang="0">
                  <a:pos x="41" y="21"/>
                </a:cxn>
                <a:cxn ang="0">
                  <a:pos x="52" y="19"/>
                </a:cxn>
                <a:cxn ang="0">
                  <a:pos x="60" y="20"/>
                </a:cxn>
                <a:cxn ang="0">
                  <a:pos x="66" y="23"/>
                </a:cxn>
                <a:cxn ang="0">
                  <a:pos x="74" y="33"/>
                </a:cxn>
                <a:cxn ang="0">
                  <a:pos x="77" y="44"/>
                </a:cxn>
                <a:cxn ang="0">
                  <a:pos x="78" y="54"/>
                </a:cxn>
                <a:cxn ang="0">
                  <a:pos x="77" y="63"/>
                </a:cxn>
                <a:cxn ang="0">
                  <a:pos x="74" y="74"/>
                </a:cxn>
                <a:cxn ang="0">
                  <a:pos x="66" y="83"/>
                </a:cxn>
                <a:cxn ang="0">
                  <a:pos x="60" y="86"/>
                </a:cxn>
                <a:cxn ang="0">
                  <a:pos x="52" y="87"/>
                </a:cxn>
              </a:cxnLst>
              <a:rect l="0" t="0" r="r" b="b"/>
              <a:pathLst>
                <a:path w="103" h="108">
                  <a:moveTo>
                    <a:pt x="52" y="108"/>
                  </a:moveTo>
                  <a:lnTo>
                    <a:pt x="58" y="107"/>
                  </a:lnTo>
                  <a:lnTo>
                    <a:pt x="64" y="107"/>
                  </a:lnTo>
                  <a:lnTo>
                    <a:pt x="69" y="105"/>
                  </a:lnTo>
                  <a:lnTo>
                    <a:pt x="75" y="104"/>
                  </a:lnTo>
                  <a:lnTo>
                    <a:pt x="80" y="101"/>
                  </a:lnTo>
                  <a:lnTo>
                    <a:pt x="84" y="98"/>
                  </a:lnTo>
                  <a:lnTo>
                    <a:pt x="88" y="95"/>
                  </a:lnTo>
                  <a:lnTo>
                    <a:pt x="91" y="92"/>
                  </a:lnTo>
                  <a:lnTo>
                    <a:pt x="96" y="84"/>
                  </a:lnTo>
                  <a:lnTo>
                    <a:pt x="100" y="75"/>
                  </a:lnTo>
                  <a:lnTo>
                    <a:pt x="103" y="65"/>
                  </a:lnTo>
                  <a:lnTo>
                    <a:pt x="103" y="54"/>
                  </a:lnTo>
                  <a:lnTo>
                    <a:pt x="103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91" y="15"/>
                  </a:lnTo>
                  <a:lnTo>
                    <a:pt x="88" y="12"/>
                  </a:lnTo>
                  <a:lnTo>
                    <a:pt x="84" y="9"/>
                  </a:lnTo>
                  <a:lnTo>
                    <a:pt x="80" y="6"/>
                  </a:lnTo>
                  <a:lnTo>
                    <a:pt x="75" y="4"/>
                  </a:lnTo>
                  <a:lnTo>
                    <a:pt x="69" y="2"/>
                  </a:lnTo>
                  <a:lnTo>
                    <a:pt x="64" y="1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38" y="1"/>
                  </a:lnTo>
                  <a:lnTo>
                    <a:pt x="32" y="3"/>
                  </a:lnTo>
                  <a:lnTo>
                    <a:pt x="27" y="5"/>
                  </a:lnTo>
                  <a:lnTo>
                    <a:pt x="23" y="8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3" y="72"/>
                  </a:lnTo>
                  <a:lnTo>
                    <a:pt x="6" y="81"/>
                  </a:lnTo>
                  <a:lnTo>
                    <a:pt x="11" y="89"/>
                  </a:lnTo>
                  <a:lnTo>
                    <a:pt x="14" y="93"/>
                  </a:lnTo>
                  <a:lnTo>
                    <a:pt x="17" y="96"/>
                  </a:lnTo>
                  <a:lnTo>
                    <a:pt x="23" y="99"/>
                  </a:lnTo>
                  <a:lnTo>
                    <a:pt x="27" y="103"/>
                  </a:lnTo>
                  <a:lnTo>
                    <a:pt x="32" y="105"/>
                  </a:lnTo>
                  <a:lnTo>
                    <a:pt x="38" y="106"/>
                  </a:lnTo>
                  <a:lnTo>
                    <a:pt x="45" y="107"/>
                  </a:lnTo>
                  <a:lnTo>
                    <a:pt x="52" y="108"/>
                  </a:lnTo>
                  <a:close/>
                  <a:moveTo>
                    <a:pt x="52" y="87"/>
                  </a:moveTo>
                  <a:lnTo>
                    <a:pt x="47" y="87"/>
                  </a:lnTo>
                  <a:lnTo>
                    <a:pt x="42" y="86"/>
                  </a:lnTo>
                  <a:lnTo>
                    <a:pt x="38" y="84"/>
                  </a:lnTo>
                  <a:lnTo>
                    <a:pt x="34" y="80"/>
                  </a:lnTo>
                  <a:lnTo>
                    <a:pt x="31" y="76"/>
                  </a:lnTo>
                  <a:lnTo>
                    <a:pt x="29" y="70"/>
                  </a:lnTo>
                  <a:lnTo>
                    <a:pt x="27" y="63"/>
                  </a:lnTo>
                  <a:lnTo>
                    <a:pt x="27" y="54"/>
                  </a:lnTo>
                  <a:lnTo>
                    <a:pt x="27" y="45"/>
                  </a:lnTo>
                  <a:lnTo>
                    <a:pt x="28" y="38"/>
                  </a:lnTo>
                  <a:lnTo>
                    <a:pt x="30" y="32"/>
                  </a:lnTo>
                  <a:lnTo>
                    <a:pt x="33" y="28"/>
                  </a:lnTo>
                  <a:lnTo>
                    <a:pt x="37" y="24"/>
                  </a:lnTo>
                  <a:lnTo>
                    <a:pt x="41" y="21"/>
                  </a:lnTo>
                  <a:lnTo>
                    <a:pt x="46" y="20"/>
                  </a:lnTo>
                  <a:lnTo>
                    <a:pt x="52" y="19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70" y="28"/>
                  </a:lnTo>
                  <a:lnTo>
                    <a:pt x="74" y="33"/>
                  </a:lnTo>
                  <a:lnTo>
                    <a:pt x="76" y="38"/>
                  </a:lnTo>
                  <a:lnTo>
                    <a:pt x="77" y="44"/>
                  </a:lnTo>
                  <a:lnTo>
                    <a:pt x="78" y="50"/>
                  </a:lnTo>
                  <a:lnTo>
                    <a:pt x="78" y="54"/>
                  </a:lnTo>
                  <a:lnTo>
                    <a:pt x="78" y="58"/>
                  </a:lnTo>
                  <a:lnTo>
                    <a:pt x="77" y="63"/>
                  </a:lnTo>
                  <a:lnTo>
                    <a:pt x="76" y="68"/>
                  </a:lnTo>
                  <a:lnTo>
                    <a:pt x="74" y="74"/>
                  </a:lnTo>
                  <a:lnTo>
                    <a:pt x="70" y="79"/>
                  </a:lnTo>
                  <a:lnTo>
                    <a:pt x="66" y="83"/>
                  </a:lnTo>
                  <a:lnTo>
                    <a:pt x="63" y="85"/>
                  </a:lnTo>
                  <a:lnTo>
                    <a:pt x="60" y="86"/>
                  </a:lnTo>
                  <a:lnTo>
                    <a:pt x="56" y="87"/>
                  </a:lnTo>
                  <a:lnTo>
                    <a:pt x="52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0" name="Freeform 293"/>
            <p:cNvSpPr>
              <a:spLocks/>
            </p:cNvSpPr>
            <p:nvPr/>
          </p:nvSpPr>
          <p:spPr bwMode="auto">
            <a:xfrm>
              <a:off x="3443" y="1672"/>
              <a:ext cx="21" cy="25"/>
            </a:xfrm>
            <a:custGeom>
              <a:avLst/>
              <a:gdLst/>
              <a:ahLst/>
              <a:cxnLst>
                <a:cxn ang="0">
                  <a:pos x="31" y="19"/>
                </a:cxn>
                <a:cxn ang="0">
                  <a:pos x="31" y="102"/>
                </a:cxn>
                <a:cxn ang="0">
                  <a:pos x="54" y="102"/>
                </a:cxn>
                <a:cxn ang="0">
                  <a:pos x="54" y="19"/>
                </a:cxn>
                <a:cxn ang="0">
                  <a:pos x="86" y="19"/>
                </a:cxn>
                <a:cxn ang="0">
                  <a:pos x="86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1" y="19"/>
                </a:cxn>
              </a:cxnLst>
              <a:rect l="0" t="0" r="r" b="b"/>
              <a:pathLst>
                <a:path w="86" h="102">
                  <a:moveTo>
                    <a:pt x="31" y="19"/>
                  </a:moveTo>
                  <a:lnTo>
                    <a:pt x="31" y="102"/>
                  </a:lnTo>
                  <a:lnTo>
                    <a:pt x="54" y="102"/>
                  </a:lnTo>
                  <a:lnTo>
                    <a:pt x="54" y="19"/>
                  </a:lnTo>
                  <a:lnTo>
                    <a:pt x="86" y="19"/>
                  </a:lnTo>
                  <a:lnTo>
                    <a:pt x="86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1" name="Freeform 294"/>
            <p:cNvSpPr>
              <a:spLocks/>
            </p:cNvSpPr>
            <p:nvPr/>
          </p:nvSpPr>
          <p:spPr bwMode="auto">
            <a:xfrm>
              <a:off x="3467" y="1672"/>
              <a:ext cx="21" cy="25"/>
            </a:xfrm>
            <a:custGeom>
              <a:avLst/>
              <a:gdLst/>
              <a:ahLst/>
              <a:cxnLst>
                <a:cxn ang="0">
                  <a:pos x="25" y="39"/>
                </a:cxn>
                <a:cxn ang="0">
                  <a:pos x="25" y="19"/>
                </a:cxn>
                <a:cxn ang="0">
                  <a:pos x="81" y="1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83" y="102"/>
                </a:cxn>
                <a:cxn ang="0">
                  <a:pos x="83" y="81"/>
                </a:cxn>
                <a:cxn ang="0">
                  <a:pos x="25" y="81"/>
                </a:cxn>
                <a:cxn ang="0">
                  <a:pos x="25" y="59"/>
                </a:cxn>
                <a:cxn ang="0">
                  <a:pos x="75" y="59"/>
                </a:cxn>
                <a:cxn ang="0">
                  <a:pos x="75" y="39"/>
                </a:cxn>
                <a:cxn ang="0">
                  <a:pos x="25" y="39"/>
                </a:cxn>
              </a:cxnLst>
              <a:rect l="0" t="0" r="r" b="b"/>
              <a:pathLst>
                <a:path w="83" h="102">
                  <a:moveTo>
                    <a:pt x="25" y="39"/>
                  </a:moveTo>
                  <a:lnTo>
                    <a:pt x="25" y="19"/>
                  </a:lnTo>
                  <a:lnTo>
                    <a:pt x="81" y="1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3" y="102"/>
                  </a:lnTo>
                  <a:lnTo>
                    <a:pt x="83" y="81"/>
                  </a:lnTo>
                  <a:lnTo>
                    <a:pt x="25" y="81"/>
                  </a:lnTo>
                  <a:lnTo>
                    <a:pt x="25" y="59"/>
                  </a:lnTo>
                  <a:lnTo>
                    <a:pt x="75" y="59"/>
                  </a:lnTo>
                  <a:lnTo>
                    <a:pt x="75" y="39"/>
                  </a:lnTo>
                  <a:lnTo>
                    <a:pt x="2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2" name="Freeform 295"/>
            <p:cNvSpPr>
              <a:spLocks noEditPoints="1"/>
            </p:cNvSpPr>
            <p:nvPr/>
          </p:nvSpPr>
          <p:spPr bwMode="auto">
            <a:xfrm>
              <a:off x="3492" y="1665"/>
              <a:ext cx="22" cy="32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24" y="26"/>
                </a:cxn>
                <a:cxn ang="0">
                  <a:pos x="0" y="26"/>
                </a:cxn>
                <a:cxn ang="0">
                  <a:pos x="0" y="128"/>
                </a:cxn>
                <a:cxn ang="0">
                  <a:pos x="24" y="128"/>
                </a:cxn>
                <a:cxn ang="0">
                  <a:pos x="64" y="61"/>
                </a:cxn>
                <a:cxn ang="0">
                  <a:pos x="64" y="128"/>
                </a:cxn>
                <a:cxn ang="0">
                  <a:pos x="89" y="128"/>
                </a:cxn>
                <a:cxn ang="0">
                  <a:pos x="89" y="26"/>
                </a:cxn>
                <a:cxn ang="0">
                  <a:pos x="64" y="26"/>
                </a:cxn>
                <a:cxn ang="0">
                  <a:pos x="24" y="91"/>
                </a:cxn>
                <a:cxn ang="0">
                  <a:pos x="15" y="0"/>
                </a:cxn>
                <a:cxn ang="0">
                  <a:pos x="16" y="6"/>
                </a:cxn>
                <a:cxn ang="0">
                  <a:pos x="20" y="11"/>
                </a:cxn>
                <a:cxn ang="0">
                  <a:pos x="23" y="14"/>
                </a:cxn>
                <a:cxn ang="0">
                  <a:pos x="28" y="17"/>
                </a:cxn>
                <a:cxn ang="0">
                  <a:pos x="37" y="19"/>
                </a:cxn>
                <a:cxn ang="0">
                  <a:pos x="44" y="20"/>
                </a:cxn>
                <a:cxn ang="0">
                  <a:pos x="51" y="19"/>
                </a:cxn>
                <a:cxn ang="0">
                  <a:pos x="60" y="17"/>
                </a:cxn>
                <a:cxn ang="0">
                  <a:pos x="64" y="15"/>
                </a:cxn>
                <a:cxn ang="0">
                  <a:pos x="68" y="11"/>
                </a:cxn>
                <a:cxn ang="0">
                  <a:pos x="72" y="6"/>
                </a:cxn>
                <a:cxn ang="0">
                  <a:pos x="74" y="0"/>
                </a:cxn>
                <a:cxn ang="0">
                  <a:pos x="57" y="0"/>
                </a:cxn>
                <a:cxn ang="0">
                  <a:pos x="56" y="4"/>
                </a:cxn>
                <a:cxn ang="0">
                  <a:pos x="54" y="7"/>
                </a:cxn>
                <a:cxn ang="0">
                  <a:pos x="50" y="9"/>
                </a:cxn>
                <a:cxn ang="0">
                  <a:pos x="44" y="10"/>
                </a:cxn>
                <a:cxn ang="0">
                  <a:pos x="39" y="9"/>
                </a:cxn>
                <a:cxn ang="0">
                  <a:pos x="35" y="7"/>
                </a:cxn>
                <a:cxn ang="0">
                  <a:pos x="33" y="4"/>
                </a:cxn>
                <a:cxn ang="0">
                  <a:pos x="32" y="0"/>
                </a:cxn>
                <a:cxn ang="0">
                  <a:pos x="15" y="0"/>
                </a:cxn>
              </a:cxnLst>
              <a:rect l="0" t="0" r="r" b="b"/>
              <a:pathLst>
                <a:path w="89" h="128">
                  <a:moveTo>
                    <a:pt x="24" y="91"/>
                  </a:moveTo>
                  <a:lnTo>
                    <a:pt x="24" y="26"/>
                  </a:lnTo>
                  <a:lnTo>
                    <a:pt x="0" y="26"/>
                  </a:lnTo>
                  <a:lnTo>
                    <a:pt x="0" y="128"/>
                  </a:lnTo>
                  <a:lnTo>
                    <a:pt x="24" y="128"/>
                  </a:lnTo>
                  <a:lnTo>
                    <a:pt x="64" y="61"/>
                  </a:lnTo>
                  <a:lnTo>
                    <a:pt x="64" y="128"/>
                  </a:lnTo>
                  <a:lnTo>
                    <a:pt x="89" y="128"/>
                  </a:lnTo>
                  <a:lnTo>
                    <a:pt x="89" y="26"/>
                  </a:lnTo>
                  <a:lnTo>
                    <a:pt x="64" y="26"/>
                  </a:lnTo>
                  <a:lnTo>
                    <a:pt x="24" y="91"/>
                  </a:lnTo>
                  <a:close/>
                  <a:moveTo>
                    <a:pt x="15" y="0"/>
                  </a:moveTo>
                  <a:lnTo>
                    <a:pt x="16" y="6"/>
                  </a:lnTo>
                  <a:lnTo>
                    <a:pt x="20" y="11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7" y="19"/>
                  </a:lnTo>
                  <a:lnTo>
                    <a:pt x="44" y="20"/>
                  </a:lnTo>
                  <a:lnTo>
                    <a:pt x="51" y="19"/>
                  </a:lnTo>
                  <a:lnTo>
                    <a:pt x="60" y="17"/>
                  </a:lnTo>
                  <a:lnTo>
                    <a:pt x="64" y="15"/>
                  </a:lnTo>
                  <a:lnTo>
                    <a:pt x="68" y="11"/>
                  </a:lnTo>
                  <a:lnTo>
                    <a:pt x="72" y="6"/>
                  </a:lnTo>
                  <a:lnTo>
                    <a:pt x="74" y="0"/>
                  </a:lnTo>
                  <a:lnTo>
                    <a:pt x="57" y="0"/>
                  </a:lnTo>
                  <a:lnTo>
                    <a:pt x="56" y="4"/>
                  </a:lnTo>
                  <a:lnTo>
                    <a:pt x="54" y="7"/>
                  </a:lnTo>
                  <a:lnTo>
                    <a:pt x="50" y="9"/>
                  </a:lnTo>
                  <a:lnTo>
                    <a:pt x="44" y="10"/>
                  </a:lnTo>
                  <a:lnTo>
                    <a:pt x="39" y="9"/>
                  </a:lnTo>
                  <a:lnTo>
                    <a:pt x="35" y="7"/>
                  </a:lnTo>
                  <a:lnTo>
                    <a:pt x="33" y="4"/>
                  </a:lnTo>
                  <a:lnTo>
                    <a:pt x="32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3" name="Rectangle 296"/>
            <p:cNvSpPr>
              <a:spLocks noChangeArrowheads="1"/>
            </p:cNvSpPr>
            <p:nvPr/>
          </p:nvSpPr>
          <p:spPr bwMode="auto">
            <a:xfrm>
              <a:off x="3591" y="1471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4" name="Rectangle 297"/>
            <p:cNvSpPr>
              <a:spLocks noChangeArrowheads="1"/>
            </p:cNvSpPr>
            <p:nvPr/>
          </p:nvSpPr>
          <p:spPr bwMode="auto">
            <a:xfrm>
              <a:off x="3591" y="1471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5" name="Rectangle 298"/>
            <p:cNvSpPr>
              <a:spLocks noChangeArrowheads="1"/>
            </p:cNvSpPr>
            <p:nvPr/>
          </p:nvSpPr>
          <p:spPr bwMode="auto">
            <a:xfrm>
              <a:off x="3603" y="1481"/>
              <a:ext cx="35" cy="4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6" name="Freeform 299"/>
            <p:cNvSpPr>
              <a:spLocks/>
            </p:cNvSpPr>
            <p:nvPr/>
          </p:nvSpPr>
          <p:spPr bwMode="auto">
            <a:xfrm>
              <a:off x="3606" y="1483"/>
              <a:ext cx="10" cy="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5"/>
                </a:cxn>
                <a:cxn ang="0">
                  <a:pos x="40" y="31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0" y="113"/>
                </a:cxn>
                <a:cxn ang="0">
                  <a:pos x="40" y="137"/>
                </a:cxn>
                <a:cxn ang="0">
                  <a:pos x="35" y="143"/>
                </a:cxn>
                <a:cxn ang="0">
                  <a:pos x="5" y="143"/>
                </a:cxn>
                <a:cxn ang="0">
                  <a:pos x="0" y="137"/>
                </a:cxn>
                <a:cxn ang="0">
                  <a:pos x="0" y="113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1"/>
                </a:cxn>
              </a:cxnLst>
              <a:rect l="0" t="0" r="r" b="b"/>
              <a:pathLst>
                <a:path w="40" h="143">
                  <a:moveTo>
                    <a:pt x="0" y="31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0" y="31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0" y="113"/>
                  </a:lnTo>
                  <a:lnTo>
                    <a:pt x="40" y="137"/>
                  </a:lnTo>
                  <a:lnTo>
                    <a:pt x="35" y="143"/>
                  </a:lnTo>
                  <a:lnTo>
                    <a:pt x="5" y="143"/>
                  </a:lnTo>
                  <a:lnTo>
                    <a:pt x="0" y="137"/>
                  </a:lnTo>
                  <a:lnTo>
                    <a:pt x="0" y="113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7" name="Rectangle 300"/>
            <p:cNvSpPr>
              <a:spLocks noChangeArrowheads="1"/>
            </p:cNvSpPr>
            <p:nvPr/>
          </p:nvSpPr>
          <p:spPr bwMode="auto">
            <a:xfrm>
              <a:off x="3619" y="1483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8" name="Rectangle 301"/>
            <p:cNvSpPr>
              <a:spLocks noChangeArrowheads="1"/>
            </p:cNvSpPr>
            <p:nvPr/>
          </p:nvSpPr>
          <p:spPr bwMode="auto">
            <a:xfrm>
              <a:off x="3628" y="1483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9" name="Rectangle 302"/>
            <p:cNvSpPr>
              <a:spLocks noChangeArrowheads="1"/>
            </p:cNvSpPr>
            <p:nvPr/>
          </p:nvSpPr>
          <p:spPr bwMode="auto">
            <a:xfrm>
              <a:off x="3619" y="1506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0" name="Line 303"/>
            <p:cNvSpPr>
              <a:spLocks noChangeShapeType="1"/>
            </p:cNvSpPr>
            <p:nvPr/>
          </p:nvSpPr>
          <p:spPr bwMode="auto">
            <a:xfrm>
              <a:off x="3619" y="150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1" name="Line 304"/>
            <p:cNvSpPr>
              <a:spLocks noChangeShapeType="1"/>
            </p:cNvSpPr>
            <p:nvPr/>
          </p:nvSpPr>
          <p:spPr bwMode="auto">
            <a:xfrm>
              <a:off x="3619" y="150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2" name="Line 305"/>
            <p:cNvSpPr>
              <a:spLocks noChangeShapeType="1"/>
            </p:cNvSpPr>
            <p:nvPr/>
          </p:nvSpPr>
          <p:spPr bwMode="auto">
            <a:xfrm>
              <a:off x="3619" y="150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3" name="Line 306"/>
            <p:cNvSpPr>
              <a:spLocks noChangeShapeType="1"/>
            </p:cNvSpPr>
            <p:nvPr/>
          </p:nvSpPr>
          <p:spPr bwMode="auto">
            <a:xfrm>
              <a:off x="3619" y="150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4" name="Line 307"/>
            <p:cNvSpPr>
              <a:spLocks noChangeShapeType="1"/>
            </p:cNvSpPr>
            <p:nvPr/>
          </p:nvSpPr>
          <p:spPr bwMode="auto">
            <a:xfrm>
              <a:off x="3619" y="149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5" name="Line 308"/>
            <p:cNvSpPr>
              <a:spLocks noChangeShapeType="1"/>
            </p:cNvSpPr>
            <p:nvPr/>
          </p:nvSpPr>
          <p:spPr bwMode="auto">
            <a:xfrm>
              <a:off x="3628" y="148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6" name="Line 309"/>
            <p:cNvSpPr>
              <a:spLocks noChangeShapeType="1"/>
            </p:cNvSpPr>
            <p:nvPr/>
          </p:nvSpPr>
          <p:spPr bwMode="auto">
            <a:xfrm>
              <a:off x="3628" y="149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7" name="Line 310"/>
            <p:cNvSpPr>
              <a:spLocks noChangeShapeType="1"/>
            </p:cNvSpPr>
            <p:nvPr/>
          </p:nvSpPr>
          <p:spPr bwMode="auto">
            <a:xfrm>
              <a:off x="3628" y="148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8" name="Line 311"/>
            <p:cNvSpPr>
              <a:spLocks noChangeShapeType="1"/>
            </p:cNvSpPr>
            <p:nvPr/>
          </p:nvSpPr>
          <p:spPr bwMode="auto">
            <a:xfrm>
              <a:off x="3619" y="148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9" name="Line 312"/>
            <p:cNvSpPr>
              <a:spLocks noChangeShapeType="1"/>
            </p:cNvSpPr>
            <p:nvPr/>
          </p:nvSpPr>
          <p:spPr bwMode="auto">
            <a:xfrm>
              <a:off x="3619" y="149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0" name="Line 313"/>
            <p:cNvSpPr>
              <a:spLocks noChangeShapeType="1"/>
            </p:cNvSpPr>
            <p:nvPr/>
          </p:nvSpPr>
          <p:spPr bwMode="auto">
            <a:xfrm>
              <a:off x="3619" y="148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1" name="Line 314"/>
            <p:cNvSpPr>
              <a:spLocks noChangeShapeType="1"/>
            </p:cNvSpPr>
            <p:nvPr/>
          </p:nvSpPr>
          <p:spPr bwMode="auto">
            <a:xfrm>
              <a:off x="3619" y="151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2" name="Line 315"/>
            <p:cNvSpPr>
              <a:spLocks noChangeShapeType="1"/>
            </p:cNvSpPr>
            <p:nvPr/>
          </p:nvSpPr>
          <p:spPr bwMode="auto">
            <a:xfrm>
              <a:off x="3619" y="151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3" name="Line 316"/>
            <p:cNvSpPr>
              <a:spLocks noChangeShapeType="1"/>
            </p:cNvSpPr>
            <p:nvPr/>
          </p:nvSpPr>
          <p:spPr bwMode="auto">
            <a:xfrm>
              <a:off x="3619" y="150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4" name="Line 317"/>
            <p:cNvSpPr>
              <a:spLocks noChangeShapeType="1"/>
            </p:cNvSpPr>
            <p:nvPr/>
          </p:nvSpPr>
          <p:spPr bwMode="auto">
            <a:xfrm>
              <a:off x="3629" y="1506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5" name="Line 318"/>
            <p:cNvSpPr>
              <a:spLocks noChangeShapeType="1"/>
            </p:cNvSpPr>
            <p:nvPr/>
          </p:nvSpPr>
          <p:spPr bwMode="auto">
            <a:xfrm>
              <a:off x="3624" y="1506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6" name="Rectangle 319"/>
            <p:cNvSpPr>
              <a:spLocks noChangeArrowheads="1"/>
            </p:cNvSpPr>
            <p:nvPr/>
          </p:nvSpPr>
          <p:spPr bwMode="auto">
            <a:xfrm>
              <a:off x="3665" y="1471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7" name="Rectangle 320"/>
            <p:cNvSpPr>
              <a:spLocks noChangeArrowheads="1"/>
            </p:cNvSpPr>
            <p:nvPr/>
          </p:nvSpPr>
          <p:spPr bwMode="auto">
            <a:xfrm>
              <a:off x="3665" y="1471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8" name="Freeform 321"/>
            <p:cNvSpPr>
              <a:spLocks noEditPoints="1"/>
            </p:cNvSpPr>
            <p:nvPr/>
          </p:nvSpPr>
          <p:spPr bwMode="auto">
            <a:xfrm>
              <a:off x="3680" y="1480"/>
              <a:ext cx="32" cy="37"/>
            </a:xfrm>
            <a:custGeom>
              <a:avLst/>
              <a:gdLst/>
              <a:ahLst/>
              <a:cxnLst>
                <a:cxn ang="0">
                  <a:pos x="123" y="91"/>
                </a:cxn>
                <a:cxn ang="0">
                  <a:pos x="118" y="107"/>
                </a:cxn>
                <a:cxn ang="0">
                  <a:pos x="111" y="121"/>
                </a:cxn>
                <a:cxn ang="0">
                  <a:pos x="98" y="131"/>
                </a:cxn>
                <a:cxn ang="0">
                  <a:pos x="80" y="120"/>
                </a:cxn>
                <a:cxn ang="0">
                  <a:pos x="74" y="92"/>
                </a:cxn>
                <a:cxn ang="0">
                  <a:pos x="78" y="68"/>
                </a:cxn>
                <a:cxn ang="0">
                  <a:pos x="92" y="58"/>
                </a:cxn>
                <a:cxn ang="0">
                  <a:pos x="98" y="55"/>
                </a:cxn>
                <a:cxn ang="0">
                  <a:pos x="103" y="42"/>
                </a:cxn>
                <a:cxn ang="0">
                  <a:pos x="89" y="19"/>
                </a:cxn>
                <a:cxn ang="0">
                  <a:pos x="72" y="8"/>
                </a:cxn>
                <a:cxn ang="0">
                  <a:pos x="54" y="11"/>
                </a:cxn>
                <a:cxn ang="0">
                  <a:pos x="26" y="38"/>
                </a:cxn>
                <a:cxn ang="0">
                  <a:pos x="23" y="58"/>
                </a:cxn>
                <a:cxn ang="0">
                  <a:pos x="35" y="73"/>
                </a:cxn>
                <a:cxn ang="0">
                  <a:pos x="57" y="82"/>
                </a:cxn>
                <a:cxn ang="0">
                  <a:pos x="66" y="112"/>
                </a:cxn>
                <a:cxn ang="0">
                  <a:pos x="57" y="140"/>
                </a:cxn>
                <a:cxn ang="0">
                  <a:pos x="60" y="121"/>
                </a:cxn>
                <a:cxn ang="0">
                  <a:pos x="52" y="88"/>
                </a:cxn>
                <a:cxn ang="0">
                  <a:pos x="36" y="75"/>
                </a:cxn>
                <a:cxn ang="0">
                  <a:pos x="53" y="94"/>
                </a:cxn>
                <a:cxn ang="0">
                  <a:pos x="58" y="123"/>
                </a:cxn>
                <a:cxn ang="0">
                  <a:pos x="51" y="143"/>
                </a:cxn>
                <a:cxn ang="0">
                  <a:pos x="32" y="142"/>
                </a:cxn>
                <a:cxn ang="0">
                  <a:pos x="19" y="132"/>
                </a:cxn>
                <a:cxn ang="0">
                  <a:pos x="13" y="116"/>
                </a:cxn>
                <a:cxn ang="0">
                  <a:pos x="6" y="90"/>
                </a:cxn>
                <a:cxn ang="0">
                  <a:pos x="3" y="68"/>
                </a:cxn>
                <a:cxn ang="0">
                  <a:pos x="10" y="63"/>
                </a:cxn>
                <a:cxn ang="0">
                  <a:pos x="7" y="60"/>
                </a:cxn>
                <a:cxn ang="0">
                  <a:pos x="0" y="49"/>
                </a:cxn>
                <a:cxn ang="0">
                  <a:pos x="4" y="33"/>
                </a:cxn>
                <a:cxn ang="0">
                  <a:pos x="33" y="5"/>
                </a:cxn>
                <a:cxn ang="0">
                  <a:pos x="62" y="0"/>
                </a:cxn>
                <a:cxn ang="0">
                  <a:pos x="89" y="5"/>
                </a:cxn>
                <a:cxn ang="0">
                  <a:pos x="111" y="20"/>
                </a:cxn>
                <a:cxn ang="0">
                  <a:pos x="115" y="50"/>
                </a:cxn>
                <a:cxn ang="0">
                  <a:pos x="125" y="54"/>
                </a:cxn>
                <a:cxn ang="0">
                  <a:pos x="124" y="73"/>
                </a:cxn>
                <a:cxn ang="0">
                  <a:pos x="118" y="56"/>
                </a:cxn>
                <a:cxn ang="0">
                  <a:pos x="106" y="56"/>
                </a:cxn>
                <a:cxn ang="0">
                  <a:pos x="107" y="62"/>
                </a:cxn>
                <a:cxn ang="0">
                  <a:pos x="119" y="73"/>
                </a:cxn>
                <a:cxn ang="0">
                  <a:pos x="91" y="73"/>
                </a:cxn>
                <a:cxn ang="0">
                  <a:pos x="86" y="90"/>
                </a:cxn>
                <a:cxn ang="0">
                  <a:pos x="88" y="107"/>
                </a:cxn>
                <a:cxn ang="0">
                  <a:pos x="96" y="119"/>
                </a:cxn>
                <a:cxn ang="0">
                  <a:pos x="101" y="107"/>
                </a:cxn>
                <a:cxn ang="0">
                  <a:pos x="97" y="77"/>
                </a:cxn>
                <a:cxn ang="0">
                  <a:pos x="20" y="70"/>
                </a:cxn>
                <a:cxn ang="0">
                  <a:pos x="10" y="67"/>
                </a:cxn>
                <a:cxn ang="0">
                  <a:pos x="10" y="78"/>
                </a:cxn>
                <a:cxn ang="0">
                  <a:pos x="18" y="85"/>
                </a:cxn>
                <a:cxn ang="0">
                  <a:pos x="98" y="100"/>
                </a:cxn>
                <a:cxn ang="0">
                  <a:pos x="95" y="116"/>
                </a:cxn>
                <a:cxn ang="0">
                  <a:pos x="90" y="106"/>
                </a:cxn>
                <a:cxn ang="0">
                  <a:pos x="89" y="84"/>
                </a:cxn>
                <a:cxn ang="0">
                  <a:pos x="93" y="76"/>
                </a:cxn>
              </a:cxnLst>
              <a:rect l="0" t="0" r="r" b="b"/>
              <a:pathLst>
                <a:path w="130" h="146">
                  <a:moveTo>
                    <a:pt x="130" y="71"/>
                  </a:moveTo>
                  <a:lnTo>
                    <a:pt x="130" y="73"/>
                  </a:lnTo>
                  <a:lnTo>
                    <a:pt x="129" y="76"/>
                  </a:lnTo>
                  <a:lnTo>
                    <a:pt x="129" y="78"/>
                  </a:lnTo>
                  <a:lnTo>
                    <a:pt x="128" y="81"/>
                  </a:lnTo>
                  <a:lnTo>
                    <a:pt x="127" y="83"/>
                  </a:lnTo>
                  <a:lnTo>
                    <a:pt x="125" y="88"/>
                  </a:lnTo>
                  <a:lnTo>
                    <a:pt x="123" y="91"/>
                  </a:lnTo>
                  <a:lnTo>
                    <a:pt x="123" y="92"/>
                  </a:lnTo>
                  <a:lnTo>
                    <a:pt x="123" y="93"/>
                  </a:lnTo>
                  <a:lnTo>
                    <a:pt x="122" y="94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0" y="101"/>
                  </a:lnTo>
                  <a:lnTo>
                    <a:pt x="119" y="103"/>
                  </a:lnTo>
                  <a:lnTo>
                    <a:pt x="118" y="107"/>
                  </a:lnTo>
                  <a:lnTo>
                    <a:pt x="116" y="110"/>
                  </a:lnTo>
                  <a:lnTo>
                    <a:pt x="115" y="111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3" y="116"/>
                  </a:lnTo>
                  <a:lnTo>
                    <a:pt x="113" y="118"/>
                  </a:lnTo>
                  <a:lnTo>
                    <a:pt x="112" y="119"/>
                  </a:lnTo>
                  <a:lnTo>
                    <a:pt x="111" y="121"/>
                  </a:lnTo>
                  <a:lnTo>
                    <a:pt x="110" y="123"/>
                  </a:lnTo>
                  <a:lnTo>
                    <a:pt x="109" y="124"/>
                  </a:lnTo>
                  <a:lnTo>
                    <a:pt x="108" y="125"/>
                  </a:lnTo>
                  <a:lnTo>
                    <a:pt x="105" y="128"/>
                  </a:lnTo>
                  <a:lnTo>
                    <a:pt x="104" y="129"/>
                  </a:lnTo>
                  <a:lnTo>
                    <a:pt x="101" y="130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0"/>
                  </a:lnTo>
                  <a:lnTo>
                    <a:pt x="89" y="129"/>
                  </a:lnTo>
                  <a:lnTo>
                    <a:pt x="87" y="127"/>
                  </a:lnTo>
                  <a:lnTo>
                    <a:pt x="85" y="125"/>
                  </a:lnTo>
                  <a:lnTo>
                    <a:pt x="83" y="123"/>
                  </a:lnTo>
                  <a:lnTo>
                    <a:pt x="80" y="120"/>
                  </a:lnTo>
                  <a:lnTo>
                    <a:pt x="79" y="117"/>
                  </a:lnTo>
                  <a:lnTo>
                    <a:pt x="77" y="114"/>
                  </a:lnTo>
                  <a:lnTo>
                    <a:pt x="76" y="111"/>
                  </a:lnTo>
                  <a:lnTo>
                    <a:pt x="75" y="105"/>
                  </a:lnTo>
                  <a:lnTo>
                    <a:pt x="74" y="102"/>
                  </a:lnTo>
                  <a:lnTo>
                    <a:pt x="74" y="99"/>
                  </a:lnTo>
                  <a:lnTo>
                    <a:pt x="74" y="95"/>
                  </a:lnTo>
                  <a:lnTo>
                    <a:pt x="74" y="92"/>
                  </a:lnTo>
                  <a:lnTo>
                    <a:pt x="74" y="88"/>
                  </a:lnTo>
                  <a:lnTo>
                    <a:pt x="74" y="85"/>
                  </a:lnTo>
                  <a:lnTo>
                    <a:pt x="74" y="81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6" y="73"/>
                  </a:lnTo>
                  <a:lnTo>
                    <a:pt x="77" y="70"/>
                  </a:lnTo>
                  <a:lnTo>
                    <a:pt x="78" y="68"/>
                  </a:lnTo>
                  <a:lnTo>
                    <a:pt x="79" y="65"/>
                  </a:lnTo>
                  <a:lnTo>
                    <a:pt x="82" y="63"/>
                  </a:lnTo>
                  <a:lnTo>
                    <a:pt x="83" y="62"/>
                  </a:lnTo>
                  <a:lnTo>
                    <a:pt x="85" y="60"/>
                  </a:lnTo>
                  <a:lnTo>
                    <a:pt x="86" y="59"/>
                  </a:lnTo>
                  <a:lnTo>
                    <a:pt x="88" y="58"/>
                  </a:lnTo>
                  <a:lnTo>
                    <a:pt x="90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8" y="55"/>
                  </a:lnTo>
                  <a:lnTo>
                    <a:pt x="100" y="53"/>
                  </a:lnTo>
                  <a:lnTo>
                    <a:pt x="101" y="52"/>
                  </a:lnTo>
                  <a:lnTo>
                    <a:pt x="102" y="52"/>
                  </a:lnTo>
                  <a:lnTo>
                    <a:pt x="105" y="50"/>
                  </a:lnTo>
                  <a:lnTo>
                    <a:pt x="105" y="49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3" y="42"/>
                  </a:lnTo>
                  <a:lnTo>
                    <a:pt x="102" y="41"/>
                  </a:lnTo>
                  <a:lnTo>
                    <a:pt x="101" y="38"/>
                  </a:lnTo>
                  <a:lnTo>
                    <a:pt x="100" y="36"/>
                  </a:lnTo>
                  <a:lnTo>
                    <a:pt x="98" y="33"/>
                  </a:lnTo>
                  <a:lnTo>
                    <a:pt x="95" y="27"/>
                  </a:lnTo>
                  <a:lnTo>
                    <a:pt x="93" y="24"/>
                  </a:lnTo>
                  <a:lnTo>
                    <a:pt x="91" y="21"/>
                  </a:lnTo>
                  <a:lnTo>
                    <a:pt x="89" y="19"/>
                  </a:lnTo>
                  <a:lnTo>
                    <a:pt x="87" y="17"/>
                  </a:lnTo>
                  <a:lnTo>
                    <a:pt x="85" y="15"/>
                  </a:lnTo>
                  <a:lnTo>
                    <a:pt x="83" y="13"/>
                  </a:lnTo>
                  <a:lnTo>
                    <a:pt x="80" y="11"/>
                  </a:lnTo>
                  <a:lnTo>
                    <a:pt x="78" y="10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57" y="10"/>
                  </a:lnTo>
                  <a:lnTo>
                    <a:pt x="54" y="11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2" y="20"/>
                  </a:lnTo>
                  <a:lnTo>
                    <a:pt x="38" y="24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7" y="35"/>
                  </a:lnTo>
                  <a:lnTo>
                    <a:pt x="26" y="38"/>
                  </a:lnTo>
                  <a:lnTo>
                    <a:pt x="24" y="42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5" y="62"/>
                  </a:lnTo>
                  <a:lnTo>
                    <a:pt x="27" y="64"/>
                  </a:lnTo>
                  <a:lnTo>
                    <a:pt x="31" y="68"/>
                  </a:lnTo>
                  <a:lnTo>
                    <a:pt x="33" y="71"/>
                  </a:lnTo>
                  <a:lnTo>
                    <a:pt x="34" y="72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5" y="74"/>
                  </a:lnTo>
                  <a:lnTo>
                    <a:pt x="39" y="74"/>
                  </a:lnTo>
                  <a:lnTo>
                    <a:pt x="43" y="75"/>
                  </a:lnTo>
                  <a:lnTo>
                    <a:pt x="46" y="76"/>
                  </a:lnTo>
                  <a:lnTo>
                    <a:pt x="49" y="77"/>
                  </a:lnTo>
                  <a:lnTo>
                    <a:pt x="52" y="78"/>
                  </a:lnTo>
                  <a:lnTo>
                    <a:pt x="54" y="80"/>
                  </a:lnTo>
                  <a:lnTo>
                    <a:pt x="57" y="82"/>
                  </a:lnTo>
                  <a:lnTo>
                    <a:pt x="58" y="85"/>
                  </a:lnTo>
                  <a:lnTo>
                    <a:pt x="60" y="87"/>
                  </a:lnTo>
                  <a:lnTo>
                    <a:pt x="62" y="91"/>
                  </a:lnTo>
                  <a:lnTo>
                    <a:pt x="63" y="94"/>
                  </a:lnTo>
                  <a:lnTo>
                    <a:pt x="65" y="99"/>
                  </a:lnTo>
                  <a:lnTo>
                    <a:pt x="65" y="103"/>
                  </a:lnTo>
                  <a:lnTo>
                    <a:pt x="66" y="107"/>
                  </a:lnTo>
                  <a:lnTo>
                    <a:pt x="66" y="112"/>
                  </a:lnTo>
                  <a:lnTo>
                    <a:pt x="66" y="118"/>
                  </a:lnTo>
                  <a:lnTo>
                    <a:pt x="66" y="121"/>
                  </a:lnTo>
                  <a:lnTo>
                    <a:pt x="66" y="124"/>
                  </a:lnTo>
                  <a:lnTo>
                    <a:pt x="65" y="128"/>
                  </a:lnTo>
                  <a:lnTo>
                    <a:pt x="63" y="131"/>
                  </a:lnTo>
                  <a:lnTo>
                    <a:pt x="62" y="134"/>
                  </a:lnTo>
                  <a:lnTo>
                    <a:pt x="59" y="137"/>
                  </a:lnTo>
                  <a:lnTo>
                    <a:pt x="57" y="140"/>
                  </a:lnTo>
                  <a:lnTo>
                    <a:pt x="54" y="143"/>
                  </a:lnTo>
                  <a:lnTo>
                    <a:pt x="56" y="139"/>
                  </a:lnTo>
                  <a:lnTo>
                    <a:pt x="57" y="136"/>
                  </a:lnTo>
                  <a:lnTo>
                    <a:pt x="58" y="133"/>
                  </a:lnTo>
                  <a:lnTo>
                    <a:pt x="59" y="130"/>
                  </a:lnTo>
                  <a:lnTo>
                    <a:pt x="60" y="127"/>
                  </a:lnTo>
                  <a:lnTo>
                    <a:pt x="60" y="124"/>
                  </a:lnTo>
                  <a:lnTo>
                    <a:pt x="60" y="121"/>
                  </a:lnTo>
                  <a:lnTo>
                    <a:pt x="60" y="115"/>
                  </a:lnTo>
                  <a:lnTo>
                    <a:pt x="60" y="112"/>
                  </a:lnTo>
                  <a:lnTo>
                    <a:pt x="60" y="109"/>
                  </a:lnTo>
                  <a:lnTo>
                    <a:pt x="59" y="105"/>
                  </a:lnTo>
                  <a:lnTo>
                    <a:pt x="58" y="102"/>
                  </a:lnTo>
                  <a:lnTo>
                    <a:pt x="56" y="95"/>
                  </a:lnTo>
                  <a:lnTo>
                    <a:pt x="54" y="91"/>
                  </a:lnTo>
                  <a:lnTo>
                    <a:pt x="52" y="88"/>
                  </a:lnTo>
                  <a:lnTo>
                    <a:pt x="50" y="84"/>
                  </a:lnTo>
                  <a:lnTo>
                    <a:pt x="48" y="81"/>
                  </a:lnTo>
                  <a:lnTo>
                    <a:pt x="46" y="79"/>
                  </a:lnTo>
                  <a:lnTo>
                    <a:pt x="43" y="77"/>
                  </a:lnTo>
                  <a:lnTo>
                    <a:pt x="41" y="76"/>
                  </a:lnTo>
                  <a:lnTo>
                    <a:pt x="38" y="75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9" y="76"/>
                  </a:lnTo>
                  <a:lnTo>
                    <a:pt x="41" y="78"/>
                  </a:lnTo>
                  <a:lnTo>
                    <a:pt x="43" y="79"/>
                  </a:lnTo>
                  <a:lnTo>
                    <a:pt x="45" y="81"/>
                  </a:lnTo>
                  <a:lnTo>
                    <a:pt x="48" y="84"/>
                  </a:lnTo>
                  <a:lnTo>
                    <a:pt x="49" y="87"/>
                  </a:lnTo>
                  <a:lnTo>
                    <a:pt x="51" y="90"/>
                  </a:lnTo>
                  <a:lnTo>
                    <a:pt x="53" y="94"/>
                  </a:lnTo>
                  <a:lnTo>
                    <a:pt x="54" y="98"/>
                  </a:lnTo>
                  <a:lnTo>
                    <a:pt x="55" y="101"/>
                  </a:lnTo>
                  <a:lnTo>
                    <a:pt x="56" y="104"/>
                  </a:lnTo>
                  <a:lnTo>
                    <a:pt x="57" y="108"/>
                  </a:lnTo>
                  <a:lnTo>
                    <a:pt x="58" y="111"/>
                  </a:lnTo>
                  <a:lnTo>
                    <a:pt x="58" y="114"/>
                  </a:lnTo>
                  <a:lnTo>
                    <a:pt x="58" y="117"/>
                  </a:lnTo>
                  <a:lnTo>
                    <a:pt x="58" y="123"/>
                  </a:lnTo>
                  <a:lnTo>
                    <a:pt x="58" y="129"/>
                  </a:lnTo>
                  <a:lnTo>
                    <a:pt x="57" y="131"/>
                  </a:lnTo>
                  <a:lnTo>
                    <a:pt x="57" y="133"/>
                  </a:lnTo>
                  <a:lnTo>
                    <a:pt x="56" y="135"/>
                  </a:lnTo>
                  <a:lnTo>
                    <a:pt x="55" y="137"/>
                  </a:lnTo>
                  <a:lnTo>
                    <a:pt x="54" y="139"/>
                  </a:lnTo>
                  <a:lnTo>
                    <a:pt x="53" y="141"/>
                  </a:lnTo>
                  <a:lnTo>
                    <a:pt x="51" y="143"/>
                  </a:lnTo>
                  <a:lnTo>
                    <a:pt x="50" y="144"/>
                  </a:lnTo>
                  <a:lnTo>
                    <a:pt x="47" y="146"/>
                  </a:lnTo>
                  <a:lnTo>
                    <a:pt x="43" y="146"/>
                  </a:lnTo>
                  <a:lnTo>
                    <a:pt x="39" y="146"/>
                  </a:lnTo>
                  <a:lnTo>
                    <a:pt x="38" y="145"/>
                  </a:lnTo>
                  <a:lnTo>
                    <a:pt x="36" y="144"/>
                  </a:lnTo>
                  <a:lnTo>
                    <a:pt x="34" y="143"/>
                  </a:lnTo>
                  <a:lnTo>
                    <a:pt x="32" y="142"/>
                  </a:lnTo>
                  <a:lnTo>
                    <a:pt x="29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5" y="137"/>
                  </a:lnTo>
                  <a:lnTo>
                    <a:pt x="23" y="136"/>
                  </a:lnTo>
                  <a:lnTo>
                    <a:pt x="22" y="135"/>
                  </a:lnTo>
                  <a:lnTo>
                    <a:pt x="20" y="134"/>
                  </a:lnTo>
                  <a:lnTo>
                    <a:pt x="19" y="132"/>
                  </a:lnTo>
                  <a:lnTo>
                    <a:pt x="18" y="130"/>
                  </a:lnTo>
                  <a:lnTo>
                    <a:pt x="17" y="128"/>
                  </a:lnTo>
                  <a:lnTo>
                    <a:pt x="16" y="126"/>
                  </a:lnTo>
                  <a:lnTo>
                    <a:pt x="15" y="124"/>
                  </a:lnTo>
                  <a:lnTo>
                    <a:pt x="14" y="122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13" y="116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1" y="100"/>
                  </a:lnTo>
                  <a:lnTo>
                    <a:pt x="8" y="95"/>
                  </a:lnTo>
                  <a:lnTo>
                    <a:pt x="6" y="90"/>
                  </a:lnTo>
                  <a:lnTo>
                    <a:pt x="5" y="86"/>
                  </a:lnTo>
                  <a:lnTo>
                    <a:pt x="4" y="83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4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0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9" y="60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2" y="58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4" y="33"/>
                  </a:lnTo>
                  <a:lnTo>
                    <a:pt x="5" y="30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5" y="17"/>
                  </a:lnTo>
                  <a:lnTo>
                    <a:pt x="18" y="14"/>
                  </a:lnTo>
                  <a:lnTo>
                    <a:pt x="22" y="12"/>
                  </a:lnTo>
                  <a:lnTo>
                    <a:pt x="29" y="7"/>
                  </a:lnTo>
                  <a:lnTo>
                    <a:pt x="33" y="5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5" y="1"/>
                  </a:lnTo>
                  <a:lnTo>
                    <a:pt x="49" y="1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89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9" y="10"/>
                  </a:lnTo>
                  <a:lnTo>
                    <a:pt x="102" y="12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3" y="26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3" y="30"/>
                  </a:lnTo>
                  <a:lnTo>
                    <a:pt x="112" y="35"/>
                  </a:lnTo>
                  <a:lnTo>
                    <a:pt x="115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20" y="51"/>
                  </a:lnTo>
                  <a:lnTo>
                    <a:pt x="121" y="51"/>
                  </a:lnTo>
                  <a:lnTo>
                    <a:pt x="123" y="52"/>
                  </a:lnTo>
                  <a:lnTo>
                    <a:pt x="124" y="53"/>
                  </a:lnTo>
                  <a:lnTo>
                    <a:pt x="125" y="54"/>
                  </a:lnTo>
                  <a:lnTo>
                    <a:pt x="127" y="57"/>
                  </a:lnTo>
                  <a:lnTo>
                    <a:pt x="128" y="60"/>
                  </a:lnTo>
                  <a:lnTo>
                    <a:pt x="129" y="64"/>
                  </a:lnTo>
                  <a:lnTo>
                    <a:pt x="130" y="68"/>
                  </a:lnTo>
                  <a:lnTo>
                    <a:pt x="130" y="71"/>
                  </a:lnTo>
                  <a:close/>
                  <a:moveTo>
                    <a:pt x="121" y="79"/>
                  </a:moveTo>
                  <a:lnTo>
                    <a:pt x="123" y="77"/>
                  </a:lnTo>
                  <a:lnTo>
                    <a:pt x="124" y="73"/>
                  </a:lnTo>
                  <a:lnTo>
                    <a:pt x="124" y="72"/>
                  </a:lnTo>
                  <a:lnTo>
                    <a:pt x="124" y="69"/>
                  </a:lnTo>
                  <a:lnTo>
                    <a:pt x="123" y="64"/>
                  </a:lnTo>
                  <a:lnTo>
                    <a:pt x="123" y="63"/>
                  </a:lnTo>
                  <a:lnTo>
                    <a:pt x="122" y="62"/>
                  </a:lnTo>
                  <a:lnTo>
                    <a:pt x="121" y="60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16" y="55"/>
                  </a:lnTo>
                  <a:lnTo>
                    <a:pt x="113" y="55"/>
                  </a:lnTo>
                  <a:lnTo>
                    <a:pt x="112" y="54"/>
                  </a:lnTo>
                  <a:lnTo>
                    <a:pt x="109" y="54"/>
                  </a:lnTo>
                  <a:lnTo>
                    <a:pt x="109" y="55"/>
                  </a:lnTo>
                  <a:lnTo>
                    <a:pt x="108" y="55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5" y="58"/>
                  </a:lnTo>
                  <a:lnTo>
                    <a:pt x="104" y="59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5" y="61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14" y="65"/>
                  </a:lnTo>
                  <a:lnTo>
                    <a:pt x="115" y="66"/>
                  </a:lnTo>
                  <a:lnTo>
                    <a:pt x="116" y="68"/>
                  </a:lnTo>
                  <a:lnTo>
                    <a:pt x="117" y="69"/>
                  </a:lnTo>
                  <a:lnTo>
                    <a:pt x="118" y="70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20" y="75"/>
                  </a:lnTo>
                  <a:lnTo>
                    <a:pt x="120" y="76"/>
                  </a:lnTo>
                  <a:lnTo>
                    <a:pt x="121" y="77"/>
                  </a:lnTo>
                  <a:lnTo>
                    <a:pt x="121" y="79"/>
                  </a:lnTo>
                  <a:close/>
                  <a:moveTo>
                    <a:pt x="92" y="73"/>
                  </a:move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9" y="74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6" y="83"/>
                  </a:lnTo>
                  <a:lnTo>
                    <a:pt x="86" y="86"/>
                  </a:lnTo>
                  <a:lnTo>
                    <a:pt x="86" y="90"/>
                  </a:lnTo>
                  <a:lnTo>
                    <a:pt x="86" y="92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6" y="99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8" y="107"/>
                  </a:lnTo>
                  <a:lnTo>
                    <a:pt x="89" y="110"/>
                  </a:lnTo>
                  <a:lnTo>
                    <a:pt x="90" y="112"/>
                  </a:lnTo>
                  <a:lnTo>
                    <a:pt x="91" y="114"/>
                  </a:lnTo>
                  <a:lnTo>
                    <a:pt x="92" y="116"/>
                  </a:lnTo>
                  <a:lnTo>
                    <a:pt x="92" y="117"/>
                  </a:lnTo>
                  <a:lnTo>
                    <a:pt x="94" y="118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7" y="118"/>
                  </a:lnTo>
                  <a:lnTo>
                    <a:pt x="97" y="118"/>
                  </a:lnTo>
                  <a:lnTo>
                    <a:pt x="98" y="117"/>
                  </a:lnTo>
                  <a:lnTo>
                    <a:pt x="99" y="116"/>
                  </a:lnTo>
                  <a:lnTo>
                    <a:pt x="100" y="114"/>
                  </a:lnTo>
                  <a:lnTo>
                    <a:pt x="100" y="112"/>
                  </a:lnTo>
                  <a:lnTo>
                    <a:pt x="101" y="110"/>
                  </a:lnTo>
                  <a:lnTo>
                    <a:pt x="101" y="107"/>
                  </a:lnTo>
                  <a:lnTo>
                    <a:pt x="101" y="99"/>
                  </a:lnTo>
                  <a:lnTo>
                    <a:pt x="100" y="91"/>
                  </a:lnTo>
                  <a:lnTo>
                    <a:pt x="100" y="89"/>
                  </a:lnTo>
                  <a:lnTo>
                    <a:pt x="100" y="87"/>
                  </a:lnTo>
                  <a:lnTo>
                    <a:pt x="99" y="85"/>
                  </a:lnTo>
                  <a:lnTo>
                    <a:pt x="99" y="82"/>
                  </a:lnTo>
                  <a:lnTo>
                    <a:pt x="98" y="79"/>
                  </a:lnTo>
                  <a:lnTo>
                    <a:pt x="97" y="77"/>
                  </a:lnTo>
                  <a:lnTo>
                    <a:pt x="96" y="76"/>
                  </a:lnTo>
                  <a:lnTo>
                    <a:pt x="94" y="74"/>
                  </a:lnTo>
                  <a:lnTo>
                    <a:pt x="93" y="73"/>
                  </a:lnTo>
                  <a:lnTo>
                    <a:pt x="92" y="73"/>
                  </a:lnTo>
                  <a:close/>
                  <a:moveTo>
                    <a:pt x="25" y="77"/>
                  </a:moveTo>
                  <a:lnTo>
                    <a:pt x="23" y="74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19" y="69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6"/>
                  </a:lnTo>
                  <a:lnTo>
                    <a:pt x="10" y="78"/>
                  </a:lnTo>
                  <a:lnTo>
                    <a:pt x="11" y="81"/>
                  </a:lnTo>
                  <a:lnTo>
                    <a:pt x="12" y="84"/>
                  </a:lnTo>
                  <a:lnTo>
                    <a:pt x="13" y="87"/>
                  </a:lnTo>
                  <a:lnTo>
                    <a:pt x="14" y="91"/>
                  </a:lnTo>
                  <a:lnTo>
                    <a:pt x="16" y="95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8" y="85"/>
                  </a:lnTo>
                  <a:lnTo>
                    <a:pt x="19" y="83"/>
                  </a:lnTo>
                  <a:lnTo>
                    <a:pt x="21" y="81"/>
                  </a:lnTo>
                  <a:lnTo>
                    <a:pt x="22" y="79"/>
                  </a:lnTo>
                  <a:lnTo>
                    <a:pt x="23" y="78"/>
                  </a:lnTo>
                  <a:lnTo>
                    <a:pt x="25" y="77"/>
                  </a:lnTo>
                  <a:close/>
                  <a:moveTo>
                    <a:pt x="98" y="95"/>
                  </a:moveTo>
                  <a:lnTo>
                    <a:pt x="98" y="98"/>
                  </a:lnTo>
                  <a:lnTo>
                    <a:pt x="98" y="100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8" y="110"/>
                  </a:lnTo>
                  <a:lnTo>
                    <a:pt x="97" y="113"/>
                  </a:lnTo>
                  <a:lnTo>
                    <a:pt x="97" y="114"/>
                  </a:lnTo>
                  <a:lnTo>
                    <a:pt x="97" y="115"/>
                  </a:lnTo>
                  <a:lnTo>
                    <a:pt x="96" y="116"/>
                  </a:lnTo>
                  <a:lnTo>
                    <a:pt x="95" y="116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3" y="114"/>
                  </a:lnTo>
                  <a:lnTo>
                    <a:pt x="92" y="112"/>
                  </a:lnTo>
                  <a:lnTo>
                    <a:pt x="92" y="111"/>
                  </a:lnTo>
                  <a:lnTo>
                    <a:pt x="91" y="109"/>
                  </a:lnTo>
                  <a:lnTo>
                    <a:pt x="91" y="108"/>
                  </a:lnTo>
                  <a:lnTo>
                    <a:pt x="90" y="106"/>
                  </a:lnTo>
                  <a:lnTo>
                    <a:pt x="89" y="102"/>
                  </a:lnTo>
                  <a:lnTo>
                    <a:pt x="89" y="99"/>
                  </a:lnTo>
                  <a:lnTo>
                    <a:pt x="89" y="96"/>
                  </a:lnTo>
                  <a:lnTo>
                    <a:pt x="89" y="93"/>
                  </a:lnTo>
                  <a:lnTo>
                    <a:pt x="88" y="93"/>
                  </a:lnTo>
                  <a:lnTo>
                    <a:pt x="88" y="90"/>
                  </a:lnTo>
                  <a:lnTo>
                    <a:pt x="89" y="86"/>
                  </a:lnTo>
                  <a:lnTo>
                    <a:pt x="89" y="84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1" y="77"/>
                  </a:lnTo>
                  <a:lnTo>
                    <a:pt x="91" y="76"/>
                  </a:lnTo>
                  <a:lnTo>
                    <a:pt x="92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4" y="77"/>
                  </a:lnTo>
                  <a:lnTo>
                    <a:pt x="95" y="78"/>
                  </a:lnTo>
                  <a:lnTo>
                    <a:pt x="96" y="80"/>
                  </a:lnTo>
                  <a:lnTo>
                    <a:pt x="96" y="83"/>
                  </a:lnTo>
                  <a:lnTo>
                    <a:pt x="97" y="86"/>
                  </a:lnTo>
                  <a:lnTo>
                    <a:pt x="98" y="90"/>
                  </a:lnTo>
                  <a:lnTo>
                    <a:pt x="98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1" name="Group 322"/>
          <p:cNvGrpSpPr>
            <a:grpSpLocks/>
          </p:cNvGrpSpPr>
          <p:nvPr/>
        </p:nvGrpSpPr>
        <p:grpSpPr bwMode="auto">
          <a:xfrm>
            <a:off x="5696656" y="2374833"/>
            <a:ext cx="896921" cy="660608"/>
            <a:chOff x="3159" y="1453"/>
            <a:chExt cx="565" cy="416"/>
          </a:xfrm>
        </p:grpSpPr>
        <p:sp>
          <p:nvSpPr>
            <p:cNvPr id="2909" name="Line 323"/>
            <p:cNvSpPr>
              <a:spLocks noChangeShapeType="1"/>
            </p:cNvSpPr>
            <p:nvPr/>
          </p:nvSpPr>
          <p:spPr bwMode="auto">
            <a:xfrm>
              <a:off x="3650" y="1501"/>
              <a:ext cx="15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0" name="Rectangle 324"/>
            <p:cNvSpPr>
              <a:spLocks noChangeArrowheads="1"/>
            </p:cNvSpPr>
            <p:nvPr/>
          </p:nvSpPr>
          <p:spPr bwMode="auto">
            <a:xfrm>
              <a:off x="3591" y="1569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1" name="Rectangle 325"/>
            <p:cNvSpPr>
              <a:spLocks noChangeArrowheads="1"/>
            </p:cNvSpPr>
            <p:nvPr/>
          </p:nvSpPr>
          <p:spPr bwMode="auto">
            <a:xfrm>
              <a:off x="3591" y="1569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2" name="Rectangle 326"/>
            <p:cNvSpPr>
              <a:spLocks noChangeArrowheads="1"/>
            </p:cNvSpPr>
            <p:nvPr/>
          </p:nvSpPr>
          <p:spPr bwMode="auto">
            <a:xfrm>
              <a:off x="3603" y="1578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3" name="Freeform 327"/>
            <p:cNvSpPr>
              <a:spLocks/>
            </p:cNvSpPr>
            <p:nvPr/>
          </p:nvSpPr>
          <p:spPr bwMode="auto">
            <a:xfrm>
              <a:off x="3606" y="1580"/>
              <a:ext cx="10" cy="3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7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7"/>
                </a:cxn>
                <a:cxn ang="0">
                  <a:pos x="40" y="32"/>
                </a:cxn>
                <a:cxn ang="0">
                  <a:pos x="35" y="42"/>
                </a:cxn>
                <a:cxn ang="0">
                  <a:pos x="35" y="102"/>
                </a:cxn>
                <a:cxn ang="0">
                  <a:pos x="40" y="114"/>
                </a:cxn>
                <a:cxn ang="0">
                  <a:pos x="40" y="138"/>
                </a:cxn>
                <a:cxn ang="0">
                  <a:pos x="35" y="143"/>
                </a:cxn>
                <a:cxn ang="0">
                  <a:pos x="5" y="143"/>
                </a:cxn>
                <a:cxn ang="0">
                  <a:pos x="0" y="138"/>
                </a:cxn>
                <a:cxn ang="0">
                  <a:pos x="0" y="114"/>
                </a:cxn>
                <a:cxn ang="0">
                  <a:pos x="5" y="102"/>
                </a:cxn>
                <a:cxn ang="0">
                  <a:pos x="5" y="42"/>
                </a:cxn>
                <a:cxn ang="0">
                  <a:pos x="0" y="32"/>
                </a:cxn>
              </a:cxnLst>
              <a:rect l="0" t="0" r="r" b="b"/>
              <a:pathLst>
                <a:path w="40" h="143">
                  <a:moveTo>
                    <a:pt x="0" y="32"/>
                  </a:moveTo>
                  <a:lnTo>
                    <a:pt x="0" y="7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7"/>
                  </a:lnTo>
                  <a:lnTo>
                    <a:pt x="40" y="32"/>
                  </a:lnTo>
                  <a:lnTo>
                    <a:pt x="35" y="42"/>
                  </a:lnTo>
                  <a:lnTo>
                    <a:pt x="35" y="102"/>
                  </a:lnTo>
                  <a:lnTo>
                    <a:pt x="40" y="114"/>
                  </a:lnTo>
                  <a:lnTo>
                    <a:pt x="40" y="138"/>
                  </a:lnTo>
                  <a:lnTo>
                    <a:pt x="35" y="143"/>
                  </a:lnTo>
                  <a:lnTo>
                    <a:pt x="5" y="143"/>
                  </a:lnTo>
                  <a:lnTo>
                    <a:pt x="0" y="138"/>
                  </a:lnTo>
                  <a:lnTo>
                    <a:pt x="0" y="114"/>
                  </a:lnTo>
                  <a:lnTo>
                    <a:pt x="5" y="102"/>
                  </a:lnTo>
                  <a:lnTo>
                    <a:pt x="5" y="42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4" name="Rectangle 328"/>
            <p:cNvSpPr>
              <a:spLocks noChangeArrowheads="1"/>
            </p:cNvSpPr>
            <p:nvPr/>
          </p:nvSpPr>
          <p:spPr bwMode="auto">
            <a:xfrm>
              <a:off x="3619" y="1580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5" name="Rectangle 329"/>
            <p:cNvSpPr>
              <a:spLocks noChangeArrowheads="1"/>
            </p:cNvSpPr>
            <p:nvPr/>
          </p:nvSpPr>
          <p:spPr bwMode="auto">
            <a:xfrm>
              <a:off x="3628" y="1580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6" name="Rectangle 330"/>
            <p:cNvSpPr>
              <a:spLocks noChangeArrowheads="1"/>
            </p:cNvSpPr>
            <p:nvPr/>
          </p:nvSpPr>
          <p:spPr bwMode="auto">
            <a:xfrm>
              <a:off x="3619" y="1603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7" name="Line 331"/>
            <p:cNvSpPr>
              <a:spLocks noChangeShapeType="1"/>
            </p:cNvSpPr>
            <p:nvPr/>
          </p:nvSpPr>
          <p:spPr bwMode="auto">
            <a:xfrm>
              <a:off x="3619" y="160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8" name="Line 332"/>
            <p:cNvSpPr>
              <a:spLocks noChangeShapeType="1"/>
            </p:cNvSpPr>
            <p:nvPr/>
          </p:nvSpPr>
          <p:spPr bwMode="auto">
            <a:xfrm>
              <a:off x="3619" y="159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9" name="Line 333"/>
            <p:cNvSpPr>
              <a:spLocks noChangeShapeType="1"/>
            </p:cNvSpPr>
            <p:nvPr/>
          </p:nvSpPr>
          <p:spPr bwMode="auto">
            <a:xfrm>
              <a:off x="3619" y="159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0" name="Line 334"/>
            <p:cNvSpPr>
              <a:spLocks noChangeShapeType="1"/>
            </p:cNvSpPr>
            <p:nvPr/>
          </p:nvSpPr>
          <p:spPr bwMode="auto">
            <a:xfrm>
              <a:off x="3619" y="159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1" name="Line 335"/>
            <p:cNvSpPr>
              <a:spLocks noChangeShapeType="1"/>
            </p:cNvSpPr>
            <p:nvPr/>
          </p:nvSpPr>
          <p:spPr bwMode="auto">
            <a:xfrm>
              <a:off x="3619" y="159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2" name="Line 336"/>
            <p:cNvSpPr>
              <a:spLocks noChangeShapeType="1"/>
            </p:cNvSpPr>
            <p:nvPr/>
          </p:nvSpPr>
          <p:spPr bwMode="auto">
            <a:xfrm>
              <a:off x="3628" y="1583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3" name="Line 337"/>
            <p:cNvSpPr>
              <a:spLocks noChangeShapeType="1"/>
            </p:cNvSpPr>
            <p:nvPr/>
          </p:nvSpPr>
          <p:spPr bwMode="auto">
            <a:xfrm>
              <a:off x="3628" y="1590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4" name="Line 338"/>
            <p:cNvSpPr>
              <a:spLocks noChangeShapeType="1"/>
            </p:cNvSpPr>
            <p:nvPr/>
          </p:nvSpPr>
          <p:spPr bwMode="auto">
            <a:xfrm>
              <a:off x="3628" y="15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5" name="Line 339"/>
            <p:cNvSpPr>
              <a:spLocks noChangeShapeType="1"/>
            </p:cNvSpPr>
            <p:nvPr/>
          </p:nvSpPr>
          <p:spPr bwMode="auto">
            <a:xfrm>
              <a:off x="3619" y="1583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6" name="Line 340"/>
            <p:cNvSpPr>
              <a:spLocks noChangeShapeType="1"/>
            </p:cNvSpPr>
            <p:nvPr/>
          </p:nvSpPr>
          <p:spPr bwMode="auto">
            <a:xfrm>
              <a:off x="3619" y="1590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7" name="Line 341"/>
            <p:cNvSpPr>
              <a:spLocks noChangeShapeType="1"/>
            </p:cNvSpPr>
            <p:nvPr/>
          </p:nvSpPr>
          <p:spPr bwMode="auto">
            <a:xfrm>
              <a:off x="3619" y="15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8" name="Line 342"/>
            <p:cNvSpPr>
              <a:spLocks noChangeShapeType="1"/>
            </p:cNvSpPr>
            <p:nvPr/>
          </p:nvSpPr>
          <p:spPr bwMode="auto">
            <a:xfrm>
              <a:off x="3619" y="161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9" name="Line 343"/>
            <p:cNvSpPr>
              <a:spLocks noChangeShapeType="1"/>
            </p:cNvSpPr>
            <p:nvPr/>
          </p:nvSpPr>
          <p:spPr bwMode="auto">
            <a:xfrm>
              <a:off x="3619" y="160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0" name="Line 344"/>
            <p:cNvSpPr>
              <a:spLocks noChangeShapeType="1"/>
            </p:cNvSpPr>
            <p:nvPr/>
          </p:nvSpPr>
          <p:spPr bwMode="auto">
            <a:xfrm>
              <a:off x="3619" y="160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1" name="Line 345"/>
            <p:cNvSpPr>
              <a:spLocks noChangeShapeType="1"/>
            </p:cNvSpPr>
            <p:nvPr/>
          </p:nvSpPr>
          <p:spPr bwMode="auto">
            <a:xfrm>
              <a:off x="3629" y="1603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2" name="Line 346"/>
            <p:cNvSpPr>
              <a:spLocks noChangeShapeType="1"/>
            </p:cNvSpPr>
            <p:nvPr/>
          </p:nvSpPr>
          <p:spPr bwMode="auto">
            <a:xfrm>
              <a:off x="3624" y="1603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3" name="Rectangle 347"/>
            <p:cNvSpPr>
              <a:spLocks noChangeArrowheads="1"/>
            </p:cNvSpPr>
            <p:nvPr/>
          </p:nvSpPr>
          <p:spPr bwMode="auto">
            <a:xfrm>
              <a:off x="3665" y="1569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4" name="Rectangle 348"/>
            <p:cNvSpPr>
              <a:spLocks noChangeArrowheads="1"/>
            </p:cNvSpPr>
            <p:nvPr/>
          </p:nvSpPr>
          <p:spPr bwMode="auto">
            <a:xfrm>
              <a:off x="3665" y="1569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5" name="Freeform 349"/>
            <p:cNvSpPr>
              <a:spLocks noEditPoints="1"/>
            </p:cNvSpPr>
            <p:nvPr/>
          </p:nvSpPr>
          <p:spPr bwMode="auto">
            <a:xfrm>
              <a:off x="3680" y="1578"/>
              <a:ext cx="32" cy="37"/>
            </a:xfrm>
            <a:custGeom>
              <a:avLst/>
              <a:gdLst/>
              <a:ahLst/>
              <a:cxnLst>
                <a:cxn ang="0">
                  <a:pos x="123" y="92"/>
                </a:cxn>
                <a:cxn ang="0">
                  <a:pos x="118" y="107"/>
                </a:cxn>
                <a:cxn ang="0">
                  <a:pos x="111" y="122"/>
                </a:cxn>
                <a:cxn ang="0">
                  <a:pos x="98" y="132"/>
                </a:cxn>
                <a:cxn ang="0">
                  <a:pos x="80" y="121"/>
                </a:cxn>
                <a:cxn ang="0">
                  <a:pos x="74" y="94"/>
                </a:cxn>
                <a:cxn ang="0">
                  <a:pos x="78" y="69"/>
                </a:cxn>
                <a:cxn ang="0">
                  <a:pos x="92" y="58"/>
                </a:cxn>
                <a:cxn ang="0">
                  <a:pos x="98" y="56"/>
                </a:cxn>
                <a:cxn ang="0">
                  <a:pos x="103" y="44"/>
                </a:cxn>
                <a:cxn ang="0">
                  <a:pos x="89" y="20"/>
                </a:cxn>
                <a:cxn ang="0">
                  <a:pos x="72" y="9"/>
                </a:cxn>
                <a:cxn ang="0">
                  <a:pos x="54" y="12"/>
                </a:cxn>
                <a:cxn ang="0">
                  <a:pos x="26" y="40"/>
                </a:cxn>
                <a:cxn ang="0">
                  <a:pos x="23" y="58"/>
                </a:cxn>
                <a:cxn ang="0">
                  <a:pos x="35" y="75"/>
                </a:cxn>
                <a:cxn ang="0">
                  <a:pos x="57" y="83"/>
                </a:cxn>
                <a:cxn ang="0">
                  <a:pos x="66" y="113"/>
                </a:cxn>
                <a:cxn ang="0">
                  <a:pos x="57" y="141"/>
                </a:cxn>
                <a:cxn ang="0">
                  <a:pos x="60" y="123"/>
                </a:cxn>
                <a:cxn ang="0">
                  <a:pos x="52" y="89"/>
                </a:cxn>
                <a:cxn ang="0">
                  <a:pos x="36" y="77"/>
                </a:cxn>
                <a:cxn ang="0">
                  <a:pos x="53" y="95"/>
                </a:cxn>
                <a:cxn ang="0">
                  <a:pos x="58" y="124"/>
                </a:cxn>
                <a:cxn ang="0">
                  <a:pos x="51" y="144"/>
                </a:cxn>
                <a:cxn ang="0">
                  <a:pos x="32" y="143"/>
                </a:cxn>
                <a:cxn ang="0">
                  <a:pos x="19" y="133"/>
                </a:cxn>
                <a:cxn ang="0">
                  <a:pos x="13" y="118"/>
                </a:cxn>
                <a:cxn ang="0">
                  <a:pos x="6" y="92"/>
                </a:cxn>
                <a:cxn ang="0">
                  <a:pos x="3" y="69"/>
                </a:cxn>
                <a:cxn ang="0">
                  <a:pos x="10" y="63"/>
                </a:cxn>
                <a:cxn ang="0">
                  <a:pos x="7" y="61"/>
                </a:cxn>
                <a:cxn ang="0">
                  <a:pos x="0" y="49"/>
                </a:cxn>
                <a:cxn ang="0">
                  <a:pos x="4" y="34"/>
                </a:cxn>
                <a:cxn ang="0">
                  <a:pos x="33" y="6"/>
                </a:cxn>
                <a:cxn ang="0">
                  <a:pos x="62" y="0"/>
                </a:cxn>
                <a:cxn ang="0">
                  <a:pos x="89" y="6"/>
                </a:cxn>
                <a:cxn ang="0">
                  <a:pos x="111" y="21"/>
                </a:cxn>
                <a:cxn ang="0">
                  <a:pos x="115" y="50"/>
                </a:cxn>
                <a:cxn ang="0">
                  <a:pos x="124" y="53"/>
                </a:cxn>
                <a:cxn ang="0">
                  <a:pos x="123" y="78"/>
                </a:cxn>
                <a:cxn ang="0">
                  <a:pos x="118" y="57"/>
                </a:cxn>
                <a:cxn ang="0">
                  <a:pos x="107" y="56"/>
                </a:cxn>
                <a:cxn ang="0">
                  <a:pos x="106" y="62"/>
                </a:cxn>
                <a:cxn ang="0">
                  <a:pos x="118" y="71"/>
                </a:cxn>
                <a:cxn ang="0">
                  <a:pos x="91" y="74"/>
                </a:cxn>
                <a:cxn ang="0">
                  <a:pos x="86" y="87"/>
                </a:cxn>
                <a:cxn ang="0">
                  <a:pos x="87" y="105"/>
                </a:cxn>
                <a:cxn ang="0">
                  <a:pos x="95" y="120"/>
                </a:cxn>
                <a:cxn ang="0">
                  <a:pos x="101" y="110"/>
                </a:cxn>
                <a:cxn ang="0">
                  <a:pos x="98" y="80"/>
                </a:cxn>
                <a:cxn ang="0">
                  <a:pos x="22" y="73"/>
                </a:cxn>
                <a:cxn ang="0">
                  <a:pos x="11" y="67"/>
                </a:cxn>
                <a:cxn ang="0">
                  <a:pos x="9" y="77"/>
                </a:cxn>
                <a:cxn ang="0">
                  <a:pos x="17" y="90"/>
                </a:cxn>
                <a:cxn ang="0">
                  <a:pos x="98" y="98"/>
                </a:cxn>
                <a:cxn ang="0">
                  <a:pos x="96" y="116"/>
                </a:cxn>
                <a:cxn ang="0">
                  <a:pos x="91" y="108"/>
                </a:cxn>
                <a:cxn ang="0">
                  <a:pos x="89" y="88"/>
                </a:cxn>
                <a:cxn ang="0">
                  <a:pos x="93" y="77"/>
                </a:cxn>
                <a:cxn ang="0">
                  <a:pos x="98" y="96"/>
                </a:cxn>
              </a:cxnLst>
              <a:rect l="0" t="0" r="r" b="b"/>
              <a:pathLst>
                <a:path w="130" h="148">
                  <a:moveTo>
                    <a:pt x="130" y="72"/>
                  </a:moveTo>
                  <a:lnTo>
                    <a:pt x="130" y="75"/>
                  </a:lnTo>
                  <a:lnTo>
                    <a:pt x="129" y="78"/>
                  </a:lnTo>
                  <a:lnTo>
                    <a:pt x="129" y="80"/>
                  </a:lnTo>
                  <a:lnTo>
                    <a:pt x="128" y="82"/>
                  </a:lnTo>
                  <a:lnTo>
                    <a:pt x="127" y="85"/>
                  </a:lnTo>
                  <a:lnTo>
                    <a:pt x="125" y="89"/>
                  </a:lnTo>
                  <a:lnTo>
                    <a:pt x="123" y="92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2" y="96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0" y="102"/>
                  </a:lnTo>
                  <a:lnTo>
                    <a:pt x="119" y="103"/>
                  </a:lnTo>
                  <a:lnTo>
                    <a:pt x="118" y="107"/>
                  </a:lnTo>
                  <a:lnTo>
                    <a:pt x="116" y="110"/>
                  </a:lnTo>
                  <a:lnTo>
                    <a:pt x="115" y="112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3" y="116"/>
                  </a:lnTo>
                  <a:lnTo>
                    <a:pt x="113" y="119"/>
                  </a:lnTo>
                  <a:lnTo>
                    <a:pt x="112" y="121"/>
                  </a:lnTo>
                  <a:lnTo>
                    <a:pt x="111" y="122"/>
                  </a:lnTo>
                  <a:lnTo>
                    <a:pt x="110" y="124"/>
                  </a:lnTo>
                  <a:lnTo>
                    <a:pt x="109" y="125"/>
                  </a:lnTo>
                  <a:lnTo>
                    <a:pt x="108" y="126"/>
                  </a:lnTo>
                  <a:lnTo>
                    <a:pt x="105" y="129"/>
                  </a:lnTo>
                  <a:lnTo>
                    <a:pt x="104" y="130"/>
                  </a:lnTo>
                  <a:lnTo>
                    <a:pt x="101" y="131"/>
                  </a:lnTo>
                  <a:lnTo>
                    <a:pt x="99" y="132"/>
                  </a:lnTo>
                  <a:lnTo>
                    <a:pt x="98" y="132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2" y="131"/>
                  </a:lnTo>
                  <a:lnTo>
                    <a:pt x="89" y="130"/>
                  </a:lnTo>
                  <a:lnTo>
                    <a:pt x="87" y="129"/>
                  </a:lnTo>
                  <a:lnTo>
                    <a:pt x="85" y="126"/>
                  </a:lnTo>
                  <a:lnTo>
                    <a:pt x="83" y="124"/>
                  </a:lnTo>
                  <a:lnTo>
                    <a:pt x="80" y="121"/>
                  </a:lnTo>
                  <a:lnTo>
                    <a:pt x="79" y="118"/>
                  </a:lnTo>
                  <a:lnTo>
                    <a:pt x="77" y="114"/>
                  </a:lnTo>
                  <a:lnTo>
                    <a:pt x="76" y="111"/>
                  </a:lnTo>
                  <a:lnTo>
                    <a:pt x="75" y="105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74" y="83"/>
                  </a:lnTo>
                  <a:lnTo>
                    <a:pt x="75" y="80"/>
                  </a:lnTo>
                  <a:lnTo>
                    <a:pt x="75" y="77"/>
                  </a:lnTo>
                  <a:lnTo>
                    <a:pt x="76" y="74"/>
                  </a:lnTo>
                  <a:lnTo>
                    <a:pt x="77" y="71"/>
                  </a:lnTo>
                  <a:lnTo>
                    <a:pt x="78" y="69"/>
                  </a:lnTo>
                  <a:lnTo>
                    <a:pt x="79" y="67"/>
                  </a:lnTo>
                  <a:lnTo>
                    <a:pt x="82" y="64"/>
                  </a:lnTo>
                  <a:lnTo>
                    <a:pt x="83" y="62"/>
                  </a:lnTo>
                  <a:lnTo>
                    <a:pt x="85" y="61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90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8" y="56"/>
                  </a:lnTo>
                  <a:lnTo>
                    <a:pt x="100" y="54"/>
                  </a:lnTo>
                  <a:lnTo>
                    <a:pt x="101" y="53"/>
                  </a:lnTo>
                  <a:lnTo>
                    <a:pt x="102" y="52"/>
                  </a:lnTo>
                  <a:lnTo>
                    <a:pt x="105" y="51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104" y="45"/>
                  </a:lnTo>
                  <a:lnTo>
                    <a:pt x="103" y="44"/>
                  </a:lnTo>
                  <a:lnTo>
                    <a:pt x="102" y="42"/>
                  </a:lnTo>
                  <a:lnTo>
                    <a:pt x="101" y="40"/>
                  </a:lnTo>
                  <a:lnTo>
                    <a:pt x="100" y="37"/>
                  </a:lnTo>
                  <a:lnTo>
                    <a:pt x="98" y="34"/>
                  </a:lnTo>
                  <a:lnTo>
                    <a:pt x="95" y="28"/>
                  </a:lnTo>
                  <a:lnTo>
                    <a:pt x="93" y="25"/>
                  </a:lnTo>
                  <a:lnTo>
                    <a:pt x="91" y="22"/>
                  </a:lnTo>
                  <a:lnTo>
                    <a:pt x="89" y="20"/>
                  </a:lnTo>
                  <a:lnTo>
                    <a:pt x="87" y="18"/>
                  </a:lnTo>
                  <a:lnTo>
                    <a:pt x="85" y="16"/>
                  </a:lnTo>
                  <a:lnTo>
                    <a:pt x="83" y="13"/>
                  </a:lnTo>
                  <a:lnTo>
                    <a:pt x="80" y="12"/>
                  </a:lnTo>
                  <a:lnTo>
                    <a:pt x="78" y="11"/>
                  </a:lnTo>
                  <a:lnTo>
                    <a:pt x="76" y="10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57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6" y="18"/>
                  </a:lnTo>
                  <a:lnTo>
                    <a:pt x="42" y="21"/>
                  </a:lnTo>
                  <a:lnTo>
                    <a:pt x="38" y="25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6"/>
                  </a:lnTo>
                  <a:lnTo>
                    <a:pt x="26" y="40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8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3" y="60"/>
                  </a:lnTo>
                  <a:lnTo>
                    <a:pt x="25" y="63"/>
                  </a:lnTo>
                  <a:lnTo>
                    <a:pt x="27" y="64"/>
                  </a:lnTo>
                  <a:lnTo>
                    <a:pt x="31" y="69"/>
                  </a:lnTo>
                  <a:lnTo>
                    <a:pt x="33" y="72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9" y="76"/>
                  </a:lnTo>
                  <a:lnTo>
                    <a:pt x="43" y="76"/>
                  </a:lnTo>
                  <a:lnTo>
                    <a:pt x="46" y="77"/>
                  </a:lnTo>
                  <a:lnTo>
                    <a:pt x="49" y="78"/>
                  </a:lnTo>
                  <a:lnTo>
                    <a:pt x="52" y="80"/>
                  </a:lnTo>
                  <a:lnTo>
                    <a:pt x="54" y="81"/>
                  </a:lnTo>
                  <a:lnTo>
                    <a:pt x="57" y="83"/>
                  </a:lnTo>
                  <a:lnTo>
                    <a:pt x="58" y="86"/>
                  </a:lnTo>
                  <a:lnTo>
                    <a:pt x="60" y="89"/>
                  </a:lnTo>
                  <a:lnTo>
                    <a:pt x="62" y="92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5" y="103"/>
                  </a:lnTo>
                  <a:lnTo>
                    <a:pt x="66" y="108"/>
                  </a:lnTo>
                  <a:lnTo>
                    <a:pt x="66" y="113"/>
                  </a:lnTo>
                  <a:lnTo>
                    <a:pt x="66" y="119"/>
                  </a:lnTo>
                  <a:lnTo>
                    <a:pt x="66" y="122"/>
                  </a:lnTo>
                  <a:lnTo>
                    <a:pt x="66" y="126"/>
                  </a:lnTo>
                  <a:lnTo>
                    <a:pt x="65" y="129"/>
                  </a:lnTo>
                  <a:lnTo>
                    <a:pt x="63" y="132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7" y="141"/>
                  </a:lnTo>
                  <a:lnTo>
                    <a:pt x="54" y="144"/>
                  </a:lnTo>
                  <a:lnTo>
                    <a:pt x="56" y="141"/>
                  </a:lnTo>
                  <a:lnTo>
                    <a:pt x="57" y="138"/>
                  </a:lnTo>
                  <a:lnTo>
                    <a:pt x="58" y="135"/>
                  </a:lnTo>
                  <a:lnTo>
                    <a:pt x="59" y="131"/>
                  </a:lnTo>
                  <a:lnTo>
                    <a:pt x="60" y="128"/>
                  </a:lnTo>
                  <a:lnTo>
                    <a:pt x="60" y="125"/>
                  </a:lnTo>
                  <a:lnTo>
                    <a:pt x="60" y="123"/>
                  </a:lnTo>
                  <a:lnTo>
                    <a:pt x="60" y="115"/>
                  </a:lnTo>
                  <a:lnTo>
                    <a:pt x="60" y="112"/>
                  </a:lnTo>
                  <a:lnTo>
                    <a:pt x="60" y="109"/>
                  </a:lnTo>
                  <a:lnTo>
                    <a:pt x="59" y="105"/>
                  </a:lnTo>
                  <a:lnTo>
                    <a:pt x="58" y="102"/>
                  </a:lnTo>
                  <a:lnTo>
                    <a:pt x="56" y="96"/>
                  </a:lnTo>
                  <a:lnTo>
                    <a:pt x="54" y="93"/>
                  </a:lnTo>
                  <a:lnTo>
                    <a:pt x="52" y="89"/>
                  </a:lnTo>
                  <a:lnTo>
                    <a:pt x="50" y="86"/>
                  </a:lnTo>
                  <a:lnTo>
                    <a:pt x="48" y="83"/>
                  </a:lnTo>
                  <a:lnTo>
                    <a:pt x="46" y="80"/>
                  </a:lnTo>
                  <a:lnTo>
                    <a:pt x="43" y="79"/>
                  </a:lnTo>
                  <a:lnTo>
                    <a:pt x="41" y="77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9" y="78"/>
                  </a:lnTo>
                  <a:lnTo>
                    <a:pt x="41" y="79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8" y="85"/>
                  </a:lnTo>
                  <a:lnTo>
                    <a:pt x="49" y="88"/>
                  </a:lnTo>
                  <a:lnTo>
                    <a:pt x="51" y="91"/>
                  </a:lnTo>
                  <a:lnTo>
                    <a:pt x="53" y="95"/>
                  </a:lnTo>
                  <a:lnTo>
                    <a:pt x="54" y="98"/>
                  </a:lnTo>
                  <a:lnTo>
                    <a:pt x="55" y="102"/>
                  </a:lnTo>
                  <a:lnTo>
                    <a:pt x="56" y="105"/>
                  </a:lnTo>
                  <a:lnTo>
                    <a:pt x="57" y="108"/>
                  </a:lnTo>
                  <a:lnTo>
                    <a:pt x="58" y="111"/>
                  </a:lnTo>
                  <a:lnTo>
                    <a:pt x="58" y="114"/>
                  </a:lnTo>
                  <a:lnTo>
                    <a:pt x="58" y="119"/>
                  </a:lnTo>
                  <a:lnTo>
                    <a:pt x="58" y="124"/>
                  </a:lnTo>
                  <a:lnTo>
                    <a:pt x="58" y="130"/>
                  </a:lnTo>
                  <a:lnTo>
                    <a:pt x="57" y="132"/>
                  </a:lnTo>
                  <a:lnTo>
                    <a:pt x="57" y="134"/>
                  </a:lnTo>
                  <a:lnTo>
                    <a:pt x="56" y="136"/>
                  </a:lnTo>
                  <a:lnTo>
                    <a:pt x="55" y="138"/>
                  </a:lnTo>
                  <a:lnTo>
                    <a:pt x="54" y="140"/>
                  </a:lnTo>
                  <a:lnTo>
                    <a:pt x="53" y="142"/>
                  </a:lnTo>
                  <a:lnTo>
                    <a:pt x="51" y="144"/>
                  </a:lnTo>
                  <a:lnTo>
                    <a:pt x="50" y="145"/>
                  </a:lnTo>
                  <a:lnTo>
                    <a:pt x="47" y="147"/>
                  </a:lnTo>
                  <a:lnTo>
                    <a:pt x="43" y="148"/>
                  </a:lnTo>
                  <a:lnTo>
                    <a:pt x="39" y="147"/>
                  </a:lnTo>
                  <a:lnTo>
                    <a:pt x="38" y="147"/>
                  </a:lnTo>
                  <a:lnTo>
                    <a:pt x="36" y="146"/>
                  </a:lnTo>
                  <a:lnTo>
                    <a:pt x="34" y="144"/>
                  </a:lnTo>
                  <a:lnTo>
                    <a:pt x="32" y="143"/>
                  </a:lnTo>
                  <a:lnTo>
                    <a:pt x="29" y="141"/>
                  </a:lnTo>
                  <a:lnTo>
                    <a:pt x="27" y="139"/>
                  </a:lnTo>
                  <a:lnTo>
                    <a:pt x="26" y="139"/>
                  </a:lnTo>
                  <a:lnTo>
                    <a:pt x="25" y="138"/>
                  </a:lnTo>
                  <a:lnTo>
                    <a:pt x="23" y="138"/>
                  </a:lnTo>
                  <a:lnTo>
                    <a:pt x="22" y="136"/>
                  </a:lnTo>
                  <a:lnTo>
                    <a:pt x="20" y="135"/>
                  </a:lnTo>
                  <a:lnTo>
                    <a:pt x="19" y="133"/>
                  </a:lnTo>
                  <a:lnTo>
                    <a:pt x="18" y="131"/>
                  </a:lnTo>
                  <a:lnTo>
                    <a:pt x="17" y="129"/>
                  </a:lnTo>
                  <a:lnTo>
                    <a:pt x="16" y="127"/>
                  </a:lnTo>
                  <a:lnTo>
                    <a:pt x="15" y="125"/>
                  </a:lnTo>
                  <a:lnTo>
                    <a:pt x="14" y="123"/>
                  </a:lnTo>
                  <a:lnTo>
                    <a:pt x="14" y="122"/>
                  </a:lnTo>
                  <a:lnTo>
                    <a:pt x="14" y="120"/>
                  </a:lnTo>
                  <a:lnTo>
                    <a:pt x="13" y="118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1" y="101"/>
                  </a:lnTo>
                  <a:lnTo>
                    <a:pt x="8" y="96"/>
                  </a:lnTo>
                  <a:lnTo>
                    <a:pt x="6" y="92"/>
                  </a:lnTo>
                  <a:lnTo>
                    <a:pt x="5" y="88"/>
                  </a:lnTo>
                  <a:lnTo>
                    <a:pt x="4" y="84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4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0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2" y="58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4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10" y="24"/>
                  </a:lnTo>
                  <a:lnTo>
                    <a:pt x="15" y="19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1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3"/>
                  </a:lnTo>
                  <a:lnTo>
                    <a:pt x="84" y="4"/>
                  </a:lnTo>
                  <a:lnTo>
                    <a:pt x="87" y="5"/>
                  </a:lnTo>
                  <a:lnTo>
                    <a:pt x="89" y="6"/>
                  </a:lnTo>
                  <a:lnTo>
                    <a:pt x="92" y="7"/>
                  </a:lnTo>
                  <a:lnTo>
                    <a:pt x="94" y="8"/>
                  </a:lnTo>
                  <a:lnTo>
                    <a:pt x="99" y="10"/>
                  </a:lnTo>
                  <a:lnTo>
                    <a:pt x="102" y="12"/>
                  </a:lnTo>
                  <a:lnTo>
                    <a:pt x="105" y="14"/>
                  </a:lnTo>
                  <a:lnTo>
                    <a:pt x="108" y="17"/>
                  </a:lnTo>
                  <a:lnTo>
                    <a:pt x="109" y="19"/>
                  </a:lnTo>
                  <a:lnTo>
                    <a:pt x="111" y="21"/>
                  </a:lnTo>
                  <a:lnTo>
                    <a:pt x="112" y="23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3" y="32"/>
                  </a:lnTo>
                  <a:lnTo>
                    <a:pt x="112" y="36"/>
                  </a:lnTo>
                  <a:lnTo>
                    <a:pt x="115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20" y="51"/>
                  </a:lnTo>
                  <a:lnTo>
                    <a:pt x="121" y="52"/>
                  </a:lnTo>
                  <a:lnTo>
                    <a:pt x="123" y="52"/>
                  </a:lnTo>
                  <a:lnTo>
                    <a:pt x="124" y="53"/>
                  </a:lnTo>
                  <a:lnTo>
                    <a:pt x="125" y="54"/>
                  </a:lnTo>
                  <a:lnTo>
                    <a:pt x="127" y="57"/>
                  </a:lnTo>
                  <a:lnTo>
                    <a:pt x="128" y="60"/>
                  </a:lnTo>
                  <a:lnTo>
                    <a:pt x="129" y="64"/>
                  </a:lnTo>
                  <a:lnTo>
                    <a:pt x="130" y="70"/>
                  </a:lnTo>
                  <a:lnTo>
                    <a:pt x="130" y="72"/>
                  </a:lnTo>
                  <a:close/>
                  <a:moveTo>
                    <a:pt x="121" y="81"/>
                  </a:moveTo>
                  <a:lnTo>
                    <a:pt x="123" y="78"/>
                  </a:lnTo>
                  <a:lnTo>
                    <a:pt x="124" y="75"/>
                  </a:lnTo>
                  <a:lnTo>
                    <a:pt x="124" y="73"/>
                  </a:lnTo>
                  <a:lnTo>
                    <a:pt x="124" y="70"/>
                  </a:lnTo>
                  <a:lnTo>
                    <a:pt x="123" y="65"/>
                  </a:lnTo>
                  <a:lnTo>
                    <a:pt x="123" y="63"/>
                  </a:lnTo>
                  <a:lnTo>
                    <a:pt x="122" y="62"/>
                  </a:lnTo>
                  <a:lnTo>
                    <a:pt x="121" y="61"/>
                  </a:lnTo>
                  <a:lnTo>
                    <a:pt x="118" y="57"/>
                  </a:lnTo>
                  <a:lnTo>
                    <a:pt x="118" y="56"/>
                  </a:lnTo>
                  <a:lnTo>
                    <a:pt x="116" y="56"/>
                  </a:lnTo>
                  <a:lnTo>
                    <a:pt x="113" y="55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6" y="57"/>
                  </a:lnTo>
                  <a:lnTo>
                    <a:pt x="105" y="58"/>
                  </a:lnTo>
                  <a:lnTo>
                    <a:pt x="104" y="59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5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14" y="67"/>
                  </a:lnTo>
                  <a:lnTo>
                    <a:pt x="115" y="68"/>
                  </a:lnTo>
                  <a:lnTo>
                    <a:pt x="116" y="69"/>
                  </a:lnTo>
                  <a:lnTo>
                    <a:pt x="117" y="70"/>
                  </a:lnTo>
                  <a:lnTo>
                    <a:pt x="118" y="71"/>
                  </a:lnTo>
                  <a:lnTo>
                    <a:pt x="119" y="74"/>
                  </a:lnTo>
                  <a:lnTo>
                    <a:pt x="119" y="75"/>
                  </a:lnTo>
                  <a:lnTo>
                    <a:pt x="120" y="76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close/>
                  <a:moveTo>
                    <a:pt x="92" y="74"/>
                  </a:moveTo>
                  <a:lnTo>
                    <a:pt x="91" y="74"/>
                  </a:lnTo>
                  <a:lnTo>
                    <a:pt x="91" y="75"/>
                  </a:lnTo>
                  <a:lnTo>
                    <a:pt x="90" y="75"/>
                  </a:lnTo>
                  <a:lnTo>
                    <a:pt x="89" y="76"/>
                  </a:lnTo>
                  <a:lnTo>
                    <a:pt x="88" y="77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6" y="84"/>
                  </a:lnTo>
                  <a:lnTo>
                    <a:pt x="86" y="87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6"/>
                  </a:lnTo>
                  <a:lnTo>
                    <a:pt x="86" y="97"/>
                  </a:lnTo>
                  <a:lnTo>
                    <a:pt x="86" y="100"/>
                  </a:lnTo>
                  <a:lnTo>
                    <a:pt x="87" y="102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8" y="108"/>
                  </a:lnTo>
                  <a:lnTo>
                    <a:pt x="89" y="110"/>
                  </a:lnTo>
                  <a:lnTo>
                    <a:pt x="90" y="113"/>
                  </a:lnTo>
                  <a:lnTo>
                    <a:pt x="91" y="115"/>
                  </a:lnTo>
                  <a:lnTo>
                    <a:pt x="92" y="116"/>
                  </a:lnTo>
                  <a:lnTo>
                    <a:pt x="92" y="118"/>
                  </a:lnTo>
                  <a:lnTo>
                    <a:pt x="94" y="119"/>
                  </a:lnTo>
                  <a:lnTo>
                    <a:pt x="95" y="120"/>
                  </a:lnTo>
                  <a:lnTo>
                    <a:pt x="96" y="120"/>
                  </a:lnTo>
                  <a:lnTo>
                    <a:pt x="97" y="120"/>
                  </a:lnTo>
                  <a:lnTo>
                    <a:pt x="97" y="119"/>
                  </a:lnTo>
                  <a:lnTo>
                    <a:pt x="98" y="119"/>
                  </a:lnTo>
                  <a:lnTo>
                    <a:pt x="99" y="116"/>
                  </a:lnTo>
                  <a:lnTo>
                    <a:pt x="100" y="115"/>
                  </a:lnTo>
                  <a:lnTo>
                    <a:pt x="100" y="113"/>
                  </a:lnTo>
                  <a:lnTo>
                    <a:pt x="101" y="110"/>
                  </a:lnTo>
                  <a:lnTo>
                    <a:pt x="101" y="107"/>
                  </a:lnTo>
                  <a:lnTo>
                    <a:pt x="101" y="99"/>
                  </a:lnTo>
                  <a:lnTo>
                    <a:pt x="100" y="93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98" y="80"/>
                  </a:lnTo>
                  <a:lnTo>
                    <a:pt x="97" y="79"/>
                  </a:lnTo>
                  <a:lnTo>
                    <a:pt x="96" y="77"/>
                  </a:lnTo>
                  <a:lnTo>
                    <a:pt x="94" y="75"/>
                  </a:lnTo>
                  <a:lnTo>
                    <a:pt x="93" y="74"/>
                  </a:lnTo>
                  <a:lnTo>
                    <a:pt x="92" y="74"/>
                  </a:lnTo>
                  <a:close/>
                  <a:moveTo>
                    <a:pt x="25" y="78"/>
                  </a:moveTo>
                  <a:lnTo>
                    <a:pt x="23" y="75"/>
                  </a:lnTo>
                  <a:lnTo>
                    <a:pt x="22" y="73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9" y="72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10" y="80"/>
                  </a:lnTo>
                  <a:lnTo>
                    <a:pt x="11" y="82"/>
                  </a:lnTo>
                  <a:lnTo>
                    <a:pt x="12" y="85"/>
                  </a:lnTo>
                  <a:lnTo>
                    <a:pt x="13" y="89"/>
                  </a:lnTo>
                  <a:lnTo>
                    <a:pt x="14" y="92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18" y="87"/>
                  </a:lnTo>
                  <a:lnTo>
                    <a:pt x="19" y="84"/>
                  </a:lnTo>
                  <a:lnTo>
                    <a:pt x="21" y="82"/>
                  </a:lnTo>
                  <a:lnTo>
                    <a:pt x="22" y="80"/>
                  </a:lnTo>
                  <a:lnTo>
                    <a:pt x="23" y="79"/>
                  </a:lnTo>
                  <a:lnTo>
                    <a:pt x="25" y="78"/>
                  </a:lnTo>
                  <a:close/>
                  <a:moveTo>
                    <a:pt x="98" y="96"/>
                  </a:moveTo>
                  <a:lnTo>
                    <a:pt x="98" y="98"/>
                  </a:lnTo>
                  <a:lnTo>
                    <a:pt x="98" y="100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8" y="111"/>
                  </a:lnTo>
                  <a:lnTo>
                    <a:pt x="97" y="113"/>
                  </a:lnTo>
                  <a:lnTo>
                    <a:pt x="97" y="114"/>
                  </a:lnTo>
                  <a:lnTo>
                    <a:pt x="97" y="115"/>
                  </a:lnTo>
                  <a:lnTo>
                    <a:pt x="96" y="116"/>
                  </a:lnTo>
                  <a:lnTo>
                    <a:pt x="95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3" y="114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0" y="106"/>
                  </a:lnTo>
                  <a:lnTo>
                    <a:pt x="89" y="103"/>
                  </a:lnTo>
                  <a:lnTo>
                    <a:pt x="89" y="99"/>
                  </a:lnTo>
                  <a:lnTo>
                    <a:pt x="89" y="97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1"/>
                  </a:lnTo>
                  <a:lnTo>
                    <a:pt x="89" y="88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90" y="79"/>
                  </a:lnTo>
                  <a:lnTo>
                    <a:pt x="91" y="78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4" y="78"/>
                  </a:lnTo>
                  <a:lnTo>
                    <a:pt x="95" y="80"/>
                  </a:lnTo>
                  <a:lnTo>
                    <a:pt x="96" y="81"/>
                  </a:lnTo>
                  <a:lnTo>
                    <a:pt x="96" y="84"/>
                  </a:lnTo>
                  <a:lnTo>
                    <a:pt x="97" y="87"/>
                  </a:lnTo>
                  <a:lnTo>
                    <a:pt x="98" y="91"/>
                  </a:lnTo>
                  <a:lnTo>
                    <a:pt x="98" y="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6" name="Line 350"/>
            <p:cNvSpPr>
              <a:spLocks noChangeShapeType="1"/>
            </p:cNvSpPr>
            <p:nvPr/>
          </p:nvSpPr>
          <p:spPr bwMode="auto">
            <a:xfrm>
              <a:off x="3650" y="1598"/>
              <a:ext cx="15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7" name="Rectangle 351"/>
            <p:cNvSpPr>
              <a:spLocks noChangeArrowheads="1"/>
            </p:cNvSpPr>
            <p:nvPr/>
          </p:nvSpPr>
          <p:spPr bwMode="auto">
            <a:xfrm>
              <a:off x="3591" y="1666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8" name="Rectangle 352"/>
            <p:cNvSpPr>
              <a:spLocks noChangeArrowheads="1"/>
            </p:cNvSpPr>
            <p:nvPr/>
          </p:nvSpPr>
          <p:spPr bwMode="auto">
            <a:xfrm>
              <a:off x="3591" y="1666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9" name="Rectangle 353"/>
            <p:cNvSpPr>
              <a:spLocks noChangeArrowheads="1"/>
            </p:cNvSpPr>
            <p:nvPr/>
          </p:nvSpPr>
          <p:spPr bwMode="auto">
            <a:xfrm>
              <a:off x="3603" y="1675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0" name="Freeform 354"/>
            <p:cNvSpPr>
              <a:spLocks/>
            </p:cNvSpPr>
            <p:nvPr/>
          </p:nvSpPr>
          <p:spPr bwMode="auto">
            <a:xfrm>
              <a:off x="3606" y="1678"/>
              <a:ext cx="10" cy="35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5"/>
                </a:cxn>
                <a:cxn ang="0">
                  <a:pos x="40" y="31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0" y="112"/>
                </a:cxn>
                <a:cxn ang="0">
                  <a:pos x="40" y="138"/>
                </a:cxn>
                <a:cxn ang="0">
                  <a:pos x="35" y="142"/>
                </a:cxn>
                <a:cxn ang="0">
                  <a:pos x="5" y="142"/>
                </a:cxn>
                <a:cxn ang="0">
                  <a:pos x="0" y="138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1"/>
                </a:cxn>
              </a:cxnLst>
              <a:rect l="0" t="0" r="r" b="b"/>
              <a:pathLst>
                <a:path w="40" h="142">
                  <a:moveTo>
                    <a:pt x="0" y="31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0" y="31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0" y="112"/>
                  </a:lnTo>
                  <a:lnTo>
                    <a:pt x="40" y="138"/>
                  </a:lnTo>
                  <a:lnTo>
                    <a:pt x="35" y="142"/>
                  </a:lnTo>
                  <a:lnTo>
                    <a:pt x="5" y="142"/>
                  </a:lnTo>
                  <a:lnTo>
                    <a:pt x="0" y="138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1" name="Rectangle 355"/>
            <p:cNvSpPr>
              <a:spLocks noChangeArrowheads="1"/>
            </p:cNvSpPr>
            <p:nvPr/>
          </p:nvSpPr>
          <p:spPr bwMode="auto">
            <a:xfrm>
              <a:off x="3619" y="1678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2" name="Rectangle 356"/>
            <p:cNvSpPr>
              <a:spLocks noChangeArrowheads="1"/>
            </p:cNvSpPr>
            <p:nvPr/>
          </p:nvSpPr>
          <p:spPr bwMode="auto">
            <a:xfrm>
              <a:off x="3628" y="1678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3" name="Rectangle 357"/>
            <p:cNvSpPr>
              <a:spLocks noChangeArrowheads="1"/>
            </p:cNvSpPr>
            <p:nvPr/>
          </p:nvSpPr>
          <p:spPr bwMode="auto">
            <a:xfrm>
              <a:off x="3619" y="1700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4" name="Line 358"/>
            <p:cNvSpPr>
              <a:spLocks noChangeShapeType="1"/>
            </p:cNvSpPr>
            <p:nvPr/>
          </p:nvSpPr>
          <p:spPr bwMode="auto">
            <a:xfrm>
              <a:off x="3619" y="169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5" name="Line 359"/>
            <p:cNvSpPr>
              <a:spLocks noChangeShapeType="1"/>
            </p:cNvSpPr>
            <p:nvPr/>
          </p:nvSpPr>
          <p:spPr bwMode="auto">
            <a:xfrm>
              <a:off x="3619" y="169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6" name="Line 360"/>
            <p:cNvSpPr>
              <a:spLocks noChangeShapeType="1"/>
            </p:cNvSpPr>
            <p:nvPr/>
          </p:nvSpPr>
          <p:spPr bwMode="auto">
            <a:xfrm>
              <a:off x="3619" y="169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7" name="Line 361"/>
            <p:cNvSpPr>
              <a:spLocks noChangeShapeType="1"/>
            </p:cNvSpPr>
            <p:nvPr/>
          </p:nvSpPr>
          <p:spPr bwMode="auto">
            <a:xfrm>
              <a:off x="3619" y="169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8" name="Line 362"/>
            <p:cNvSpPr>
              <a:spLocks noChangeShapeType="1"/>
            </p:cNvSpPr>
            <p:nvPr/>
          </p:nvSpPr>
          <p:spPr bwMode="auto">
            <a:xfrm>
              <a:off x="3619" y="169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9" name="Line 363"/>
            <p:cNvSpPr>
              <a:spLocks noChangeShapeType="1"/>
            </p:cNvSpPr>
            <p:nvPr/>
          </p:nvSpPr>
          <p:spPr bwMode="auto">
            <a:xfrm>
              <a:off x="3628" y="168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0" name="Line 364"/>
            <p:cNvSpPr>
              <a:spLocks noChangeShapeType="1"/>
            </p:cNvSpPr>
            <p:nvPr/>
          </p:nvSpPr>
          <p:spPr bwMode="auto">
            <a:xfrm>
              <a:off x="3628" y="16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1" name="Line 365"/>
            <p:cNvSpPr>
              <a:spLocks noChangeShapeType="1"/>
            </p:cNvSpPr>
            <p:nvPr/>
          </p:nvSpPr>
          <p:spPr bwMode="auto">
            <a:xfrm>
              <a:off x="3628" y="1684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2" name="Line 366"/>
            <p:cNvSpPr>
              <a:spLocks noChangeShapeType="1"/>
            </p:cNvSpPr>
            <p:nvPr/>
          </p:nvSpPr>
          <p:spPr bwMode="auto">
            <a:xfrm>
              <a:off x="3619" y="168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3" name="Line 367"/>
            <p:cNvSpPr>
              <a:spLocks noChangeShapeType="1"/>
            </p:cNvSpPr>
            <p:nvPr/>
          </p:nvSpPr>
          <p:spPr bwMode="auto">
            <a:xfrm>
              <a:off x="3619" y="16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4" name="Line 368"/>
            <p:cNvSpPr>
              <a:spLocks noChangeShapeType="1"/>
            </p:cNvSpPr>
            <p:nvPr/>
          </p:nvSpPr>
          <p:spPr bwMode="auto">
            <a:xfrm>
              <a:off x="3619" y="1684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5" name="Line 369"/>
            <p:cNvSpPr>
              <a:spLocks noChangeShapeType="1"/>
            </p:cNvSpPr>
            <p:nvPr/>
          </p:nvSpPr>
          <p:spPr bwMode="auto">
            <a:xfrm>
              <a:off x="3619" y="171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6" name="Line 370"/>
            <p:cNvSpPr>
              <a:spLocks noChangeShapeType="1"/>
            </p:cNvSpPr>
            <p:nvPr/>
          </p:nvSpPr>
          <p:spPr bwMode="auto">
            <a:xfrm>
              <a:off x="3619" y="170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7" name="Line 371"/>
            <p:cNvSpPr>
              <a:spLocks noChangeShapeType="1"/>
            </p:cNvSpPr>
            <p:nvPr/>
          </p:nvSpPr>
          <p:spPr bwMode="auto">
            <a:xfrm>
              <a:off x="3619" y="170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8" name="Line 372"/>
            <p:cNvSpPr>
              <a:spLocks noChangeShapeType="1"/>
            </p:cNvSpPr>
            <p:nvPr/>
          </p:nvSpPr>
          <p:spPr bwMode="auto">
            <a:xfrm>
              <a:off x="3629" y="1700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9" name="Line 373"/>
            <p:cNvSpPr>
              <a:spLocks noChangeShapeType="1"/>
            </p:cNvSpPr>
            <p:nvPr/>
          </p:nvSpPr>
          <p:spPr bwMode="auto">
            <a:xfrm>
              <a:off x="3624" y="1700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0" name="Rectangle 374"/>
            <p:cNvSpPr>
              <a:spLocks noChangeArrowheads="1"/>
            </p:cNvSpPr>
            <p:nvPr/>
          </p:nvSpPr>
          <p:spPr bwMode="auto">
            <a:xfrm>
              <a:off x="3665" y="1666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1" name="Rectangle 375"/>
            <p:cNvSpPr>
              <a:spLocks noChangeArrowheads="1"/>
            </p:cNvSpPr>
            <p:nvPr/>
          </p:nvSpPr>
          <p:spPr bwMode="auto">
            <a:xfrm>
              <a:off x="3665" y="1666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2" name="Freeform 376"/>
            <p:cNvSpPr>
              <a:spLocks noEditPoints="1"/>
            </p:cNvSpPr>
            <p:nvPr/>
          </p:nvSpPr>
          <p:spPr bwMode="auto">
            <a:xfrm>
              <a:off x="3680" y="1675"/>
              <a:ext cx="32" cy="37"/>
            </a:xfrm>
            <a:custGeom>
              <a:avLst/>
              <a:gdLst/>
              <a:ahLst/>
              <a:cxnLst>
                <a:cxn ang="0">
                  <a:pos x="123" y="92"/>
                </a:cxn>
                <a:cxn ang="0">
                  <a:pos x="118" y="108"/>
                </a:cxn>
                <a:cxn ang="0">
                  <a:pos x="111" y="122"/>
                </a:cxn>
                <a:cxn ang="0">
                  <a:pos x="98" y="131"/>
                </a:cxn>
                <a:cxn ang="0">
                  <a:pos x="80" y="121"/>
                </a:cxn>
                <a:cxn ang="0">
                  <a:pos x="74" y="94"/>
                </a:cxn>
                <a:cxn ang="0">
                  <a:pos x="78" y="68"/>
                </a:cxn>
                <a:cxn ang="0">
                  <a:pos x="92" y="58"/>
                </a:cxn>
                <a:cxn ang="0">
                  <a:pos x="98" y="56"/>
                </a:cxn>
                <a:cxn ang="0">
                  <a:pos x="103" y="44"/>
                </a:cxn>
                <a:cxn ang="0">
                  <a:pos x="89" y="19"/>
                </a:cxn>
                <a:cxn ang="0">
                  <a:pos x="72" y="9"/>
                </a:cxn>
                <a:cxn ang="0">
                  <a:pos x="54" y="12"/>
                </a:cxn>
                <a:cxn ang="0">
                  <a:pos x="26" y="40"/>
                </a:cxn>
                <a:cxn ang="0">
                  <a:pos x="23" y="59"/>
                </a:cxn>
                <a:cxn ang="0">
                  <a:pos x="35" y="74"/>
                </a:cxn>
                <a:cxn ang="0">
                  <a:pos x="57" y="82"/>
                </a:cxn>
                <a:cxn ang="0">
                  <a:pos x="66" y="113"/>
                </a:cxn>
                <a:cxn ang="0">
                  <a:pos x="57" y="141"/>
                </a:cxn>
                <a:cxn ang="0">
                  <a:pos x="60" y="122"/>
                </a:cxn>
                <a:cxn ang="0">
                  <a:pos x="52" y="89"/>
                </a:cxn>
                <a:cxn ang="0">
                  <a:pos x="36" y="76"/>
                </a:cxn>
                <a:cxn ang="0">
                  <a:pos x="53" y="95"/>
                </a:cxn>
                <a:cxn ang="0">
                  <a:pos x="58" y="123"/>
                </a:cxn>
                <a:cxn ang="0">
                  <a:pos x="51" y="144"/>
                </a:cxn>
                <a:cxn ang="0">
                  <a:pos x="32" y="143"/>
                </a:cxn>
                <a:cxn ang="0">
                  <a:pos x="19" y="132"/>
                </a:cxn>
                <a:cxn ang="0">
                  <a:pos x="13" y="117"/>
                </a:cxn>
                <a:cxn ang="0">
                  <a:pos x="6" y="92"/>
                </a:cxn>
                <a:cxn ang="0">
                  <a:pos x="3" y="68"/>
                </a:cxn>
                <a:cxn ang="0">
                  <a:pos x="10" y="63"/>
                </a:cxn>
                <a:cxn ang="0">
                  <a:pos x="5" y="61"/>
                </a:cxn>
                <a:cxn ang="0">
                  <a:pos x="0" y="48"/>
                </a:cxn>
                <a:cxn ang="0">
                  <a:pos x="5" y="30"/>
                </a:cxn>
                <a:cxn ang="0">
                  <a:pos x="37" y="4"/>
                </a:cxn>
                <a:cxn ang="0">
                  <a:pos x="64" y="1"/>
                </a:cxn>
                <a:cxn ang="0">
                  <a:pos x="92" y="7"/>
                </a:cxn>
                <a:cxn ang="0">
                  <a:pos x="112" y="22"/>
                </a:cxn>
                <a:cxn ang="0">
                  <a:pos x="116" y="50"/>
                </a:cxn>
                <a:cxn ang="0">
                  <a:pos x="127" y="57"/>
                </a:cxn>
                <a:cxn ang="0">
                  <a:pos x="124" y="72"/>
                </a:cxn>
                <a:cxn ang="0">
                  <a:pos x="116" y="56"/>
                </a:cxn>
                <a:cxn ang="0">
                  <a:pos x="105" y="58"/>
                </a:cxn>
                <a:cxn ang="0">
                  <a:pos x="109" y="64"/>
                </a:cxn>
                <a:cxn ang="0">
                  <a:pos x="119" y="74"/>
                </a:cxn>
                <a:cxn ang="0">
                  <a:pos x="90" y="74"/>
                </a:cxn>
                <a:cxn ang="0">
                  <a:pos x="86" y="94"/>
                </a:cxn>
                <a:cxn ang="0">
                  <a:pos x="89" y="111"/>
                </a:cxn>
                <a:cxn ang="0">
                  <a:pos x="97" y="119"/>
                </a:cxn>
                <a:cxn ang="0">
                  <a:pos x="101" y="99"/>
                </a:cxn>
                <a:cxn ang="0">
                  <a:pos x="96" y="76"/>
                </a:cxn>
                <a:cxn ang="0">
                  <a:pos x="19" y="69"/>
                </a:cxn>
                <a:cxn ang="0">
                  <a:pos x="10" y="68"/>
                </a:cxn>
                <a:cxn ang="0">
                  <a:pos x="11" y="81"/>
                </a:cxn>
                <a:cxn ang="0">
                  <a:pos x="19" y="84"/>
                </a:cxn>
                <a:cxn ang="0">
                  <a:pos x="98" y="108"/>
                </a:cxn>
                <a:cxn ang="0">
                  <a:pos x="94" y="116"/>
                </a:cxn>
                <a:cxn ang="0">
                  <a:pos x="89" y="103"/>
                </a:cxn>
                <a:cxn ang="0">
                  <a:pos x="89" y="82"/>
                </a:cxn>
                <a:cxn ang="0">
                  <a:pos x="94" y="77"/>
                </a:cxn>
              </a:cxnLst>
              <a:rect l="0" t="0" r="r" b="b"/>
              <a:pathLst>
                <a:path w="130" h="148">
                  <a:moveTo>
                    <a:pt x="130" y="71"/>
                  </a:moveTo>
                  <a:lnTo>
                    <a:pt x="130" y="74"/>
                  </a:lnTo>
                  <a:lnTo>
                    <a:pt x="129" y="77"/>
                  </a:lnTo>
                  <a:lnTo>
                    <a:pt x="129" y="80"/>
                  </a:lnTo>
                  <a:lnTo>
                    <a:pt x="128" y="81"/>
                  </a:lnTo>
                  <a:lnTo>
                    <a:pt x="127" y="84"/>
                  </a:lnTo>
                  <a:lnTo>
                    <a:pt x="125" y="90"/>
                  </a:lnTo>
                  <a:lnTo>
                    <a:pt x="123" y="92"/>
                  </a:lnTo>
                  <a:lnTo>
                    <a:pt x="123" y="93"/>
                  </a:lnTo>
                  <a:lnTo>
                    <a:pt x="123" y="95"/>
                  </a:lnTo>
                  <a:lnTo>
                    <a:pt x="122" y="96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0" y="102"/>
                  </a:lnTo>
                  <a:lnTo>
                    <a:pt x="119" y="103"/>
                  </a:lnTo>
                  <a:lnTo>
                    <a:pt x="118" y="108"/>
                  </a:lnTo>
                  <a:lnTo>
                    <a:pt x="116" y="110"/>
                  </a:lnTo>
                  <a:lnTo>
                    <a:pt x="115" y="112"/>
                  </a:lnTo>
                  <a:lnTo>
                    <a:pt x="114" y="113"/>
                  </a:lnTo>
                  <a:lnTo>
                    <a:pt x="114" y="115"/>
                  </a:lnTo>
                  <a:lnTo>
                    <a:pt x="113" y="116"/>
                  </a:lnTo>
                  <a:lnTo>
                    <a:pt x="113" y="118"/>
                  </a:lnTo>
                  <a:lnTo>
                    <a:pt x="112" y="120"/>
                  </a:lnTo>
                  <a:lnTo>
                    <a:pt x="111" y="122"/>
                  </a:lnTo>
                  <a:lnTo>
                    <a:pt x="110" y="123"/>
                  </a:lnTo>
                  <a:lnTo>
                    <a:pt x="109" y="125"/>
                  </a:lnTo>
                  <a:lnTo>
                    <a:pt x="108" y="126"/>
                  </a:lnTo>
                  <a:lnTo>
                    <a:pt x="105" y="128"/>
                  </a:lnTo>
                  <a:lnTo>
                    <a:pt x="104" y="129"/>
                  </a:lnTo>
                  <a:lnTo>
                    <a:pt x="101" y="131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9" y="130"/>
                  </a:lnTo>
                  <a:lnTo>
                    <a:pt x="87" y="128"/>
                  </a:lnTo>
                  <a:lnTo>
                    <a:pt x="85" y="126"/>
                  </a:lnTo>
                  <a:lnTo>
                    <a:pt x="83" y="124"/>
                  </a:lnTo>
                  <a:lnTo>
                    <a:pt x="80" y="121"/>
                  </a:lnTo>
                  <a:lnTo>
                    <a:pt x="79" y="117"/>
                  </a:lnTo>
                  <a:lnTo>
                    <a:pt x="77" y="114"/>
                  </a:lnTo>
                  <a:lnTo>
                    <a:pt x="76" y="111"/>
                  </a:lnTo>
                  <a:lnTo>
                    <a:pt x="75" y="106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75" y="79"/>
                  </a:lnTo>
                  <a:lnTo>
                    <a:pt x="75" y="76"/>
                  </a:lnTo>
                  <a:lnTo>
                    <a:pt x="76" y="73"/>
                  </a:lnTo>
                  <a:lnTo>
                    <a:pt x="77" y="71"/>
                  </a:lnTo>
                  <a:lnTo>
                    <a:pt x="78" y="68"/>
                  </a:lnTo>
                  <a:lnTo>
                    <a:pt x="79" y="66"/>
                  </a:lnTo>
                  <a:lnTo>
                    <a:pt x="82" y="64"/>
                  </a:lnTo>
                  <a:lnTo>
                    <a:pt x="83" y="62"/>
                  </a:lnTo>
                  <a:lnTo>
                    <a:pt x="85" y="61"/>
                  </a:lnTo>
                  <a:lnTo>
                    <a:pt x="86" y="60"/>
                  </a:lnTo>
                  <a:lnTo>
                    <a:pt x="88" y="59"/>
                  </a:lnTo>
                  <a:lnTo>
                    <a:pt x="90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59"/>
                  </a:lnTo>
                  <a:lnTo>
                    <a:pt x="98" y="56"/>
                  </a:lnTo>
                  <a:lnTo>
                    <a:pt x="100" y="54"/>
                  </a:lnTo>
                  <a:lnTo>
                    <a:pt x="101" y="53"/>
                  </a:lnTo>
                  <a:lnTo>
                    <a:pt x="102" y="52"/>
                  </a:lnTo>
                  <a:lnTo>
                    <a:pt x="105" y="51"/>
                  </a:lnTo>
                  <a:lnTo>
                    <a:pt x="105" y="49"/>
                  </a:lnTo>
                  <a:lnTo>
                    <a:pt x="104" y="47"/>
                  </a:lnTo>
                  <a:lnTo>
                    <a:pt x="104" y="46"/>
                  </a:lnTo>
                  <a:lnTo>
                    <a:pt x="103" y="44"/>
                  </a:lnTo>
                  <a:lnTo>
                    <a:pt x="102" y="42"/>
                  </a:lnTo>
                  <a:lnTo>
                    <a:pt x="101" y="40"/>
                  </a:lnTo>
                  <a:lnTo>
                    <a:pt x="100" y="38"/>
                  </a:lnTo>
                  <a:lnTo>
                    <a:pt x="98" y="33"/>
                  </a:lnTo>
                  <a:lnTo>
                    <a:pt x="95" y="27"/>
                  </a:lnTo>
                  <a:lnTo>
                    <a:pt x="93" y="24"/>
                  </a:lnTo>
                  <a:lnTo>
                    <a:pt x="91" y="22"/>
                  </a:lnTo>
                  <a:lnTo>
                    <a:pt x="89" y="19"/>
                  </a:lnTo>
                  <a:lnTo>
                    <a:pt x="87" y="17"/>
                  </a:lnTo>
                  <a:lnTo>
                    <a:pt x="85" y="15"/>
                  </a:lnTo>
                  <a:lnTo>
                    <a:pt x="83" y="13"/>
                  </a:lnTo>
                  <a:lnTo>
                    <a:pt x="80" y="12"/>
                  </a:lnTo>
                  <a:lnTo>
                    <a:pt x="78" y="11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2" y="9"/>
                  </a:lnTo>
                  <a:lnTo>
                    <a:pt x="70" y="9"/>
                  </a:lnTo>
                  <a:lnTo>
                    <a:pt x="68" y="8"/>
                  </a:lnTo>
                  <a:lnTo>
                    <a:pt x="66" y="9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57" y="11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6" y="17"/>
                  </a:lnTo>
                  <a:lnTo>
                    <a:pt x="42" y="20"/>
                  </a:lnTo>
                  <a:lnTo>
                    <a:pt x="38" y="24"/>
                  </a:lnTo>
                  <a:lnTo>
                    <a:pt x="35" y="28"/>
                  </a:lnTo>
                  <a:lnTo>
                    <a:pt x="31" y="32"/>
                  </a:lnTo>
                  <a:lnTo>
                    <a:pt x="27" y="36"/>
                  </a:lnTo>
                  <a:lnTo>
                    <a:pt x="26" y="40"/>
                  </a:lnTo>
                  <a:lnTo>
                    <a:pt x="24" y="44"/>
                  </a:lnTo>
                  <a:lnTo>
                    <a:pt x="22" y="47"/>
                  </a:lnTo>
                  <a:lnTo>
                    <a:pt x="22" y="49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5" y="63"/>
                  </a:lnTo>
                  <a:lnTo>
                    <a:pt x="27" y="64"/>
                  </a:lnTo>
                  <a:lnTo>
                    <a:pt x="31" y="68"/>
                  </a:lnTo>
                  <a:lnTo>
                    <a:pt x="33" y="71"/>
                  </a:lnTo>
                  <a:lnTo>
                    <a:pt x="34" y="72"/>
                  </a:lnTo>
                  <a:lnTo>
                    <a:pt x="35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9" y="75"/>
                  </a:lnTo>
                  <a:lnTo>
                    <a:pt x="43" y="75"/>
                  </a:lnTo>
                  <a:lnTo>
                    <a:pt x="46" y="76"/>
                  </a:lnTo>
                  <a:lnTo>
                    <a:pt x="49" y="77"/>
                  </a:lnTo>
                  <a:lnTo>
                    <a:pt x="52" y="79"/>
                  </a:lnTo>
                  <a:lnTo>
                    <a:pt x="54" y="80"/>
                  </a:lnTo>
                  <a:lnTo>
                    <a:pt x="57" y="82"/>
                  </a:lnTo>
                  <a:lnTo>
                    <a:pt x="58" y="86"/>
                  </a:lnTo>
                  <a:lnTo>
                    <a:pt x="60" y="89"/>
                  </a:lnTo>
                  <a:lnTo>
                    <a:pt x="62" y="92"/>
                  </a:lnTo>
                  <a:lnTo>
                    <a:pt x="63" y="96"/>
                  </a:lnTo>
                  <a:lnTo>
                    <a:pt x="65" y="100"/>
                  </a:lnTo>
                  <a:lnTo>
                    <a:pt x="65" y="103"/>
                  </a:lnTo>
                  <a:lnTo>
                    <a:pt x="66" y="108"/>
                  </a:lnTo>
                  <a:lnTo>
                    <a:pt x="66" y="113"/>
                  </a:lnTo>
                  <a:lnTo>
                    <a:pt x="66" y="118"/>
                  </a:lnTo>
                  <a:lnTo>
                    <a:pt x="66" y="122"/>
                  </a:lnTo>
                  <a:lnTo>
                    <a:pt x="66" y="125"/>
                  </a:lnTo>
                  <a:lnTo>
                    <a:pt x="65" y="128"/>
                  </a:lnTo>
                  <a:lnTo>
                    <a:pt x="63" y="131"/>
                  </a:lnTo>
                  <a:lnTo>
                    <a:pt x="62" y="135"/>
                  </a:lnTo>
                  <a:lnTo>
                    <a:pt x="59" y="139"/>
                  </a:lnTo>
                  <a:lnTo>
                    <a:pt x="57" y="141"/>
                  </a:lnTo>
                  <a:lnTo>
                    <a:pt x="54" y="144"/>
                  </a:lnTo>
                  <a:lnTo>
                    <a:pt x="56" y="141"/>
                  </a:lnTo>
                  <a:lnTo>
                    <a:pt x="57" y="138"/>
                  </a:lnTo>
                  <a:lnTo>
                    <a:pt x="58" y="134"/>
                  </a:lnTo>
                  <a:lnTo>
                    <a:pt x="59" y="131"/>
                  </a:lnTo>
                  <a:lnTo>
                    <a:pt x="60" y="128"/>
                  </a:lnTo>
                  <a:lnTo>
                    <a:pt x="60" y="125"/>
                  </a:lnTo>
                  <a:lnTo>
                    <a:pt x="60" y="122"/>
                  </a:lnTo>
                  <a:lnTo>
                    <a:pt x="60" y="116"/>
                  </a:lnTo>
                  <a:lnTo>
                    <a:pt x="60" y="113"/>
                  </a:lnTo>
                  <a:lnTo>
                    <a:pt x="60" y="109"/>
                  </a:lnTo>
                  <a:lnTo>
                    <a:pt x="59" y="106"/>
                  </a:lnTo>
                  <a:lnTo>
                    <a:pt x="58" y="103"/>
                  </a:lnTo>
                  <a:lnTo>
                    <a:pt x="56" y="96"/>
                  </a:lnTo>
                  <a:lnTo>
                    <a:pt x="54" y="93"/>
                  </a:lnTo>
                  <a:lnTo>
                    <a:pt x="52" y="89"/>
                  </a:lnTo>
                  <a:lnTo>
                    <a:pt x="50" y="86"/>
                  </a:lnTo>
                  <a:lnTo>
                    <a:pt x="48" y="82"/>
                  </a:lnTo>
                  <a:lnTo>
                    <a:pt x="46" y="80"/>
                  </a:lnTo>
                  <a:lnTo>
                    <a:pt x="43" y="78"/>
                  </a:lnTo>
                  <a:lnTo>
                    <a:pt x="41" y="77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9" y="77"/>
                  </a:lnTo>
                  <a:lnTo>
                    <a:pt x="41" y="78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8" y="84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4" y="99"/>
                  </a:lnTo>
                  <a:lnTo>
                    <a:pt x="55" y="102"/>
                  </a:lnTo>
                  <a:lnTo>
                    <a:pt x="56" y="105"/>
                  </a:lnTo>
                  <a:lnTo>
                    <a:pt x="57" y="108"/>
                  </a:lnTo>
                  <a:lnTo>
                    <a:pt x="58" y="112"/>
                  </a:lnTo>
                  <a:lnTo>
                    <a:pt x="58" y="115"/>
                  </a:lnTo>
                  <a:lnTo>
                    <a:pt x="58" y="118"/>
                  </a:lnTo>
                  <a:lnTo>
                    <a:pt x="58" y="123"/>
                  </a:lnTo>
                  <a:lnTo>
                    <a:pt x="58" y="130"/>
                  </a:lnTo>
                  <a:lnTo>
                    <a:pt x="57" y="131"/>
                  </a:lnTo>
                  <a:lnTo>
                    <a:pt x="57" y="134"/>
                  </a:lnTo>
                  <a:lnTo>
                    <a:pt x="56" y="137"/>
                  </a:lnTo>
                  <a:lnTo>
                    <a:pt x="55" y="138"/>
                  </a:lnTo>
                  <a:lnTo>
                    <a:pt x="54" y="141"/>
                  </a:lnTo>
                  <a:lnTo>
                    <a:pt x="53" y="143"/>
                  </a:lnTo>
                  <a:lnTo>
                    <a:pt x="51" y="144"/>
                  </a:lnTo>
                  <a:lnTo>
                    <a:pt x="50" y="146"/>
                  </a:lnTo>
                  <a:lnTo>
                    <a:pt x="47" y="148"/>
                  </a:lnTo>
                  <a:lnTo>
                    <a:pt x="43" y="148"/>
                  </a:lnTo>
                  <a:lnTo>
                    <a:pt x="39" y="148"/>
                  </a:lnTo>
                  <a:lnTo>
                    <a:pt x="38" y="147"/>
                  </a:lnTo>
                  <a:lnTo>
                    <a:pt x="36" y="146"/>
                  </a:lnTo>
                  <a:lnTo>
                    <a:pt x="34" y="145"/>
                  </a:lnTo>
                  <a:lnTo>
                    <a:pt x="32" y="143"/>
                  </a:lnTo>
                  <a:lnTo>
                    <a:pt x="29" y="141"/>
                  </a:lnTo>
                  <a:lnTo>
                    <a:pt x="27" y="139"/>
                  </a:lnTo>
                  <a:lnTo>
                    <a:pt x="26" y="139"/>
                  </a:lnTo>
                  <a:lnTo>
                    <a:pt x="25" y="139"/>
                  </a:lnTo>
                  <a:lnTo>
                    <a:pt x="23" y="138"/>
                  </a:lnTo>
                  <a:lnTo>
                    <a:pt x="22" y="137"/>
                  </a:lnTo>
                  <a:lnTo>
                    <a:pt x="20" y="134"/>
                  </a:lnTo>
                  <a:lnTo>
                    <a:pt x="19" y="132"/>
                  </a:lnTo>
                  <a:lnTo>
                    <a:pt x="18" y="131"/>
                  </a:lnTo>
                  <a:lnTo>
                    <a:pt x="17" y="128"/>
                  </a:lnTo>
                  <a:lnTo>
                    <a:pt x="16" y="126"/>
                  </a:lnTo>
                  <a:lnTo>
                    <a:pt x="15" y="125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3" y="117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1" y="101"/>
                  </a:lnTo>
                  <a:lnTo>
                    <a:pt x="8" y="96"/>
                  </a:lnTo>
                  <a:lnTo>
                    <a:pt x="6" y="92"/>
                  </a:lnTo>
                  <a:lnTo>
                    <a:pt x="5" y="88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2" y="77"/>
                  </a:lnTo>
                  <a:lnTo>
                    <a:pt x="2" y="74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5" y="30"/>
                  </a:lnTo>
                  <a:lnTo>
                    <a:pt x="7" y="27"/>
                  </a:lnTo>
                  <a:lnTo>
                    <a:pt x="10" y="24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22" y="12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1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3"/>
                  </a:lnTo>
                  <a:lnTo>
                    <a:pt x="84" y="4"/>
                  </a:lnTo>
                  <a:lnTo>
                    <a:pt x="87" y="5"/>
                  </a:lnTo>
                  <a:lnTo>
                    <a:pt x="89" y="6"/>
                  </a:lnTo>
                  <a:lnTo>
                    <a:pt x="92" y="7"/>
                  </a:lnTo>
                  <a:lnTo>
                    <a:pt x="94" y="8"/>
                  </a:lnTo>
                  <a:lnTo>
                    <a:pt x="99" y="11"/>
                  </a:lnTo>
                  <a:lnTo>
                    <a:pt x="102" y="12"/>
                  </a:lnTo>
                  <a:lnTo>
                    <a:pt x="105" y="14"/>
                  </a:lnTo>
                  <a:lnTo>
                    <a:pt x="108" y="16"/>
                  </a:lnTo>
                  <a:lnTo>
                    <a:pt x="109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3" y="26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2" y="36"/>
                  </a:lnTo>
                  <a:lnTo>
                    <a:pt x="115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1"/>
                  </a:lnTo>
                  <a:lnTo>
                    <a:pt x="120" y="51"/>
                  </a:lnTo>
                  <a:lnTo>
                    <a:pt x="121" y="52"/>
                  </a:lnTo>
                  <a:lnTo>
                    <a:pt x="123" y="53"/>
                  </a:lnTo>
                  <a:lnTo>
                    <a:pt x="124" y="54"/>
                  </a:lnTo>
                  <a:lnTo>
                    <a:pt x="125" y="55"/>
                  </a:lnTo>
                  <a:lnTo>
                    <a:pt x="127" y="57"/>
                  </a:lnTo>
                  <a:lnTo>
                    <a:pt x="128" y="61"/>
                  </a:lnTo>
                  <a:lnTo>
                    <a:pt x="129" y="64"/>
                  </a:lnTo>
                  <a:lnTo>
                    <a:pt x="130" y="69"/>
                  </a:lnTo>
                  <a:lnTo>
                    <a:pt x="130" y="71"/>
                  </a:lnTo>
                  <a:close/>
                  <a:moveTo>
                    <a:pt x="121" y="80"/>
                  </a:moveTo>
                  <a:lnTo>
                    <a:pt x="123" y="78"/>
                  </a:lnTo>
                  <a:lnTo>
                    <a:pt x="124" y="74"/>
                  </a:lnTo>
                  <a:lnTo>
                    <a:pt x="124" y="72"/>
                  </a:lnTo>
                  <a:lnTo>
                    <a:pt x="124" y="69"/>
                  </a:lnTo>
                  <a:lnTo>
                    <a:pt x="123" y="65"/>
                  </a:lnTo>
                  <a:lnTo>
                    <a:pt x="123" y="63"/>
                  </a:lnTo>
                  <a:lnTo>
                    <a:pt x="122" y="62"/>
                  </a:lnTo>
                  <a:lnTo>
                    <a:pt x="121" y="61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6" y="56"/>
                  </a:lnTo>
                  <a:lnTo>
                    <a:pt x="113" y="55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8" y="56"/>
                  </a:lnTo>
                  <a:lnTo>
                    <a:pt x="107" y="57"/>
                  </a:lnTo>
                  <a:lnTo>
                    <a:pt x="106" y="57"/>
                  </a:lnTo>
                  <a:lnTo>
                    <a:pt x="105" y="58"/>
                  </a:lnTo>
                  <a:lnTo>
                    <a:pt x="104" y="59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2"/>
                  </a:lnTo>
                  <a:lnTo>
                    <a:pt x="105" y="62"/>
                  </a:lnTo>
                  <a:lnTo>
                    <a:pt x="106" y="63"/>
                  </a:lnTo>
                  <a:lnTo>
                    <a:pt x="107" y="63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14" y="66"/>
                  </a:lnTo>
                  <a:lnTo>
                    <a:pt x="115" y="67"/>
                  </a:lnTo>
                  <a:lnTo>
                    <a:pt x="116" y="68"/>
                  </a:lnTo>
                  <a:lnTo>
                    <a:pt x="117" y="69"/>
                  </a:lnTo>
                  <a:lnTo>
                    <a:pt x="118" y="71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20" y="76"/>
                  </a:lnTo>
                  <a:lnTo>
                    <a:pt x="120" y="77"/>
                  </a:lnTo>
                  <a:lnTo>
                    <a:pt x="121" y="78"/>
                  </a:lnTo>
                  <a:lnTo>
                    <a:pt x="121" y="80"/>
                  </a:lnTo>
                  <a:close/>
                  <a:moveTo>
                    <a:pt x="92" y="74"/>
                  </a:moveTo>
                  <a:lnTo>
                    <a:pt x="91" y="74"/>
                  </a:lnTo>
                  <a:lnTo>
                    <a:pt x="91" y="74"/>
                  </a:lnTo>
                  <a:lnTo>
                    <a:pt x="90" y="74"/>
                  </a:lnTo>
                  <a:lnTo>
                    <a:pt x="89" y="75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6" y="83"/>
                  </a:lnTo>
                  <a:lnTo>
                    <a:pt x="86" y="88"/>
                  </a:lnTo>
                  <a:lnTo>
                    <a:pt x="86" y="92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6" y="100"/>
                  </a:lnTo>
                  <a:lnTo>
                    <a:pt x="87" y="102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8" y="108"/>
                  </a:lnTo>
                  <a:lnTo>
                    <a:pt x="89" y="111"/>
                  </a:lnTo>
                  <a:lnTo>
                    <a:pt x="90" y="113"/>
                  </a:lnTo>
                  <a:lnTo>
                    <a:pt x="91" y="115"/>
                  </a:lnTo>
                  <a:lnTo>
                    <a:pt x="92" y="116"/>
                  </a:lnTo>
                  <a:lnTo>
                    <a:pt x="92" y="118"/>
                  </a:lnTo>
                  <a:lnTo>
                    <a:pt x="94" y="119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7" y="119"/>
                  </a:lnTo>
                  <a:lnTo>
                    <a:pt x="97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0" y="115"/>
                  </a:lnTo>
                  <a:lnTo>
                    <a:pt x="100" y="113"/>
                  </a:lnTo>
                  <a:lnTo>
                    <a:pt x="101" y="110"/>
                  </a:lnTo>
                  <a:lnTo>
                    <a:pt x="101" y="107"/>
                  </a:lnTo>
                  <a:lnTo>
                    <a:pt x="101" y="99"/>
                  </a:lnTo>
                  <a:lnTo>
                    <a:pt x="100" y="93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99" y="86"/>
                  </a:lnTo>
                  <a:lnTo>
                    <a:pt x="99" y="82"/>
                  </a:lnTo>
                  <a:lnTo>
                    <a:pt x="98" y="80"/>
                  </a:lnTo>
                  <a:lnTo>
                    <a:pt x="97" y="78"/>
                  </a:lnTo>
                  <a:lnTo>
                    <a:pt x="96" y="76"/>
                  </a:lnTo>
                  <a:lnTo>
                    <a:pt x="94" y="74"/>
                  </a:lnTo>
                  <a:lnTo>
                    <a:pt x="93" y="74"/>
                  </a:lnTo>
                  <a:lnTo>
                    <a:pt x="92" y="74"/>
                  </a:lnTo>
                  <a:close/>
                  <a:moveTo>
                    <a:pt x="25" y="77"/>
                  </a:moveTo>
                  <a:lnTo>
                    <a:pt x="23" y="75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69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9" y="72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10" y="79"/>
                  </a:lnTo>
                  <a:lnTo>
                    <a:pt x="11" y="81"/>
                  </a:lnTo>
                  <a:lnTo>
                    <a:pt x="12" y="84"/>
                  </a:lnTo>
                  <a:lnTo>
                    <a:pt x="13" y="89"/>
                  </a:lnTo>
                  <a:lnTo>
                    <a:pt x="14" y="93"/>
                  </a:lnTo>
                  <a:lnTo>
                    <a:pt x="16" y="97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18" y="87"/>
                  </a:lnTo>
                  <a:lnTo>
                    <a:pt x="19" y="84"/>
                  </a:lnTo>
                  <a:lnTo>
                    <a:pt x="21" y="81"/>
                  </a:lnTo>
                  <a:lnTo>
                    <a:pt x="22" y="80"/>
                  </a:lnTo>
                  <a:lnTo>
                    <a:pt x="23" y="78"/>
                  </a:lnTo>
                  <a:lnTo>
                    <a:pt x="25" y="77"/>
                  </a:lnTo>
                  <a:close/>
                  <a:moveTo>
                    <a:pt x="98" y="96"/>
                  </a:moveTo>
                  <a:lnTo>
                    <a:pt x="98" y="98"/>
                  </a:lnTo>
                  <a:lnTo>
                    <a:pt x="98" y="101"/>
                  </a:lnTo>
                  <a:lnTo>
                    <a:pt x="98" y="108"/>
                  </a:lnTo>
                  <a:lnTo>
                    <a:pt x="98" y="109"/>
                  </a:lnTo>
                  <a:lnTo>
                    <a:pt x="98" y="111"/>
                  </a:lnTo>
                  <a:lnTo>
                    <a:pt x="97" y="113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6" y="116"/>
                  </a:lnTo>
                  <a:lnTo>
                    <a:pt x="95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3" y="115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3"/>
                  </a:lnTo>
                  <a:lnTo>
                    <a:pt x="89" y="99"/>
                  </a:lnTo>
                  <a:lnTo>
                    <a:pt x="89" y="97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1"/>
                  </a:lnTo>
                  <a:lnTo>
                    <a:pt x="89" y="88"/>
                  </a:lnTo>
                  <a:lnTo>
                    <a:pt x="89" y="84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90" y="79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2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4" y="77"/>
                  </a:lnTo>
                  <a:lnTo>
                    <a:pt x="95" y="79"/>
                  </a:lnTo>
                  <a:lnTo>
                    <a:pt x="96" y="80"/>
                  </a:lnTo>
                  <a:lnTo>
                    <a:pt x="96" y="83"/>
                  </a:lnTo>
                  <a:lnTo>
                    <a:pt x="97" y="88"/>
                  </a:lnTo>
                  <a:lnTo>
                    <a:pt x="98" y="92"/>
                  </a:lnTo>
                  <a:lnTo>
                    <a:pt x="98" y="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3" name="Line 377"/>
            <p:cNvSpPr>
              <a:spLocks noChangeShapeType="1"/>
            </p:cNvSpPr>
            <p:nvPr/>
          </p:nvSpPr>
          <p:spPr bwMode="auto">
            <a:xfrm>
              <a:off x="3650" y="1695"/>
              <a:ext cx="15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4" name="Line 378"/>
            <p:cNvSpPr>
              <a:spLocks noChangeShapeType="1"/>
            </p:cNvSpPr>
            <p:nvPr/>
          </p:nvSpPr>
          <p:spPr bwMode="auto">
            <a:xfrm flipV="1">
              <a:off x="3400" y="1605"/>
              <a:ext cx="1" cy="46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5" name="Line 379"/>
            <p:cNvSpPr>
              <a:spLocks noChangeShapeType="1"/>
            </p:cNvSpPr>
            <p:nvPr/>
          </p:nvSpPr>
          <p:spPr bwMode="auto">
            <a:xfrm flipV="1">
              <a:off x="3459" y="1604"/>
              <a:ext cx="1" cy="47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6" name="Freeform 380"/>
            <p:cNvSpPr>
              <a:spLocks/>
            </p:cNvSpPr>
            <p:nvPr/>
          </p:nvSpPr>
          <p:spPr bwMode="auto">
            <a:xfrm>
              <a:off x="3388" y="1617"/>
              <a:ext cx="82" cy="30"/>
            </a:xfrm>
            <a:custGeom>
              <a:avLst/>
              <a:gdLst/>
              <a:ahLst/>
              <a:cxnLst>
                <a:cxn ang="0">
                  <a:pos x="329" y="59"/>
                </a:cxn>
                <a:cxn ang="0">
                  <a:pos x="328" y="53"/>
                </a:cxn>
                <a:cxn ang="0">
                  <a:pos x="325" y="46"/>
                </a:cxn>
                <a:cxn ang="0">
                  <a:pos x="321" y="40"/>
                </a:cxn>
                <a:cxn ang="0">
                  <a:pos x="314" y="35"/>
                </a:cxn>
                <a:cxn ang="0">
                  <a:pos x="306" y="29"/>
                </a:cxn>
                <a:cxn ang="0">
                  <a:pos x="297" y="24"/>
                </a:cxn>
                <a:cxn ang="0">
                  <a:pos x="285" y="19"/>
                </a:cxn>
                <a:cxn ang="0">
                  <a:pos x="271" y="15"/>
                </a:cxn>
                <a:cxn ang="0">
                  <a:pos x="257" y="11"/>
                </a:cxn>
                <a:cxn ang="0">
                  <a:pos x="242" y="7"/>
                </a:cxn>
                <a:cxn ang="0">
                  <a:pos x="226" y="4"/>
                </a:cxn>
                <a:cxn ang="0">
                  <a:pos x="209" y="2"/>
                </a:cxn>
                <a:cxn ang="0">
                  <a:pos x="192" y="1"/>
                </a:cxn>
                <a:cxn ang="0">
                  <a:pos x="173" y="0"/>
                </a:cxn>
                <a:cxn ang="0">
                  <a:pos x="156" y="0"/>
                </a:cxn>
                <a:cxn ang="0">
                  <a:pos x="139" y="1"/>
                </a:cxn>
                <a:cxn ang="0">
                  <a:pos x="120" y="2"/>
                </a:cxn>
                <a:cxn ang="0">
                  <a:pos x="104" y="4"/>
                </a:cxn>
                <a:cxn ang="0">
                  <a:pos x="88" y="7"/>
                </a:cxn>
                <a:cxn ang="0">
                  <a:pos x="72" y="11"/>
                </a:cxn>
                <a:cxn ang="0">
                  <a:pos x="58" y="15"/>
                </a:cxn>
                <a:cxn ang="0">
                  <a:pos x="45" y="19"/>
                </a:cxn>
                <a:cxn ang="0">
                  <a:pos x="34" y="24"/>
                </a:cxn>
                <a:cxn ang="0">
                  <a:pos x="23" y="29"/>
                </a:cxn>
                <a:cxn ang="0">
                  <a:pos x="15" y="35"/>
                </a:cxn>
                <a:cxn ang="0">
                  <a:pos x="8" y="40"/>
                </a:cxn>
                <a:cxn ang="0">
                  <a:pos x="3" y="46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1" y="66"/>
                </a:cxn>
                <a:cxn ang="0">
                  <a:pos x="3" y="72"/>
                </a:cxn>
                <a:cxn ang="0">
                  <a:pos x="8" y="78"/>
                </a:cxn>
                <a:cxn ang="0">
                  <a:pos x="15" y="84"/>
                </a:cxn>
                <a:cxn ang="0">
                  <a:pos x="23" y="90"/>
                </a:cxn>
                <a:cxn ang="0">
                  <a:pos x="34" y="95"/>
                </a:cxn>
                <a:cxn ang="0">
                  <a:pos x="45" y="100"/>
                </a:cxn>
                <a:cxn ang="0">
                  <a:pos x="58" y="104"/>
                </a:cxn>
                <a:cxn ang="0">
                  <a:pos x="72" y="107"/>
                </a:cxn>
                <a:cxn ang="0">
                  <a:pos x="88" y="112"/>
                </a:cxn>
                <a:cxn ang="0">
                  <a:pos x="104" y="114"/>
                </a:cxn>
                <a:cxn ang="0">
                  <a:pos x="120" y="117"/>
                </a:cxn>
                <a:cxn ang="0">
                  <a:pos x="139" y="118"/>
                </a:cxn>
                <a:cxn ang="0">
                  <a:pos x="156" y="119"/>
                </a:cxn>
                <a:cxn ang="0">
                  <a:pos x="173" y="119"/>
                </a:cxn>
                <a:cxn ang="0">
                  <a:pos x="192" y="118"/>
                </a:cxn>
                <a:cxn ang="0">
                  <a:pos x="209" y="117"/>
                </a:cxn>
                <a:cxn ang="0">
                  <a:pos x="226" y="114"/>
                </a:cxn>
                <a:cxn ang="0">
                  <a:pos x="242" y="112"/>
                </a:cxn>
                <a:cxn ang="0">
                  <a:pos x="257" y="107"/>
                </a:cxn>
                <a:cxn ang="0">
                  <a:pos x="271" y="104"/>
                </a:cxn>
                <a:cxn ang="0">
                  <a:pos x="285" y="100"/>
                </a:cxn>
                <a:cxn ang="0">
                  <a:pos x="297" y="95"/>
                </a:cxn>
                <a:cxn ang="0">
                  <a:pos x="306" y="90"/>
                </a:cxn>
                <a:cxn ang="0">
                  <a:pos x="314" y="84"/>
                </a:cxn>
                <a:cxn ang="0">
                  <a:pos x="321" y="78"/>
                </a:cxn>
                <a:cxn ang="0">
                  <a:pos x="325" y="72"/>
                </a:cxn>
                <a:cxn ang="0">
                  <a:pos x="328" y="66"/>
                </a:cxn>
                <a:cxn ang="0">
                  <a:pos x="329" y="59"/>
                </a:cxn>
              </a:cxnLst>
              <a:rect l="0" t="0" r="r" b="b"/>
              <a:pathLst>
                <a:path w="329" h="119">
                  <a:moveTo>
                    <a:pt x="329" y="59"/>
                  </a:moveTo>
                  <a:lnTo>
                    <a:pt x="328" y="53"/>
                  </a:lnTo>
                  <a:lnTo>
                    <a:pt x="325" y="46"/>
                  </a:lnTo>
                  <a:lnTo>
                    <a:pt x="321" y="40"/>
                  </a:lnTo>
                  <a:lnTo>
                    <a:pt x="314" y="35"/>
                  </a:lnTo>
                  <a:lnTo>
                    <a:pt x="306" y="29"/>
                  </a:lnTo>
                  <a:lnTo>
                    <a:pt x="297" y="24"/>
                  </a:lnTo>
                  <a:lnTo>
                    <a:pt x="285" y="19"/>
                  </a:lnTo>
                  <a:lnTo>
                    <a:pt x="271" y="15"/>
                  </a:lnTo>
                  <a:lnTo>
                    <a:pt x="257" y="11"/>
                  </a:lnTo>
                  <a:lnTo>
                    <a:pt x="242" y="7"/>
                  </a:lnTo>
                  <a:lnTo>
                    <a:pt x="226" y="4"/>
                  </a:lnTo>
                  <a:lnTo>
                    <a:pt x="209" y="2"/>
                  </a:lnTo>
                  <a:lnTo>
                    <a:pt x="192" y="1"/>
                  </a:lnTo>
                  <a:lnTo>
                    <a:pt x="173" y="0"/>
                  </a:lnTo>
                  <a:lnTo>
                    <a:pt x="156" y="0"/>
                  </a:lnTo>
                  <a:lnTo>
                    <a:pt x="139" y="1"/>
                  </a:lnTo>
                  <a:lnTo>
                    <a:pt x="120" y="2"/>
                  </a:lnTo>
                  <a:lnTo>
                    <a:pt x="104" y="4"/>
                  </a:lnTo>
                  <a:lnTo>
                    <a:pt x="88" y="7"/>
                  </a:lnTo>
                  <a:lnTo>
                    <a:pt x="72" y="11"/>
                  </a:lnTo>
                  <a:lnTo>
                    <a:pt x="58" y="15"/>
                  </a:lnTo>
                  <a:lnTo>
                    <a:pt x="45" y="19"/>
                  </a:lnTo>
                  <a:lnTo>
                    <a:pt x="34" y="24"/>
                  </a:lnTo>
                  <a:lnTo>
                    <a:pt x="23" y="29"/>
                  </a:lnTo>
                  <a:lnTo>
                    <a:pt x="15" y="35"/>
                  </a:lnTo>
                  <a:lnTo>
                    <a:pt x="8" y="40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1" y="66"/>
                  </a:lnTo>
                  <a:lnTo>
                    <a:pt x="3" y="72"/>
                  </a:lnTo>
                  <a:lnTo>
                    <a:pt x="8" y="78"/>
                  </a:lnTo>
                  <a:lnTo>
                    <a:pt x="15" y="84"/>
                  </a:lnTo>
                  <a:lnTo>
                    <a:pt x="23" y="90"/>
                  </a:lnTo>
                  <a:lnTo>
                    <a:pt x="34" y="95"/>
                  </a:lnTo>
                  <a:lnTo>
                    <a:pt x="45" y="100"/>
                  </a:lnTo>
                  <a:lnTo>
                    <a:pt x="58" y="104"/>
                  </a:lnTo>
                  <a:lnTo>
                    <a:pt x="72" y="107"/>
                  </a:lnTo>
                  <a:lnTo>
                    <a:pt x="88" y="112"/>
                  </a:lnTo>
                  <a:lnTo>
                    <a:pt x="104" y="114"/>
                  </a:lnTo>
                  <a:lnTo>
                    <a:pt x="120" y="117"/>
                  </a:lnTo>
                  <a:lnTo>
                    <a:pt x="139" y="118"/>
                  </a:lnTo>
                  <a:lnTo>
                    <a:pt x="156" y="119"/>
                  </a:lnTo>
                  <a:lnTo>
                    <a:pt x="173" y="119"/>
                  </a:lnTo>
                  <a:lnTo>
                    <a:pt x="192" y="118"/>
                  </a:lnTo>
                  <a:lnTo>
                    <a:pt x="209" y="117"/>
                  </a:lnTo>
                  <a:lnTo>
                    <a:pt x="226" y="114"/>
                  </a:lnTo>
                  <a:lnTo>
                    <a:pt x="242" y="112"/>
                  </a:lnTo>
                  <a:lnTo>
                    <a:pt x="257" y="107"/>
                  </a:lnTo>
                  <a:lnTo>
                    <a:pt x="271" y="104"/>
                  </a:lnTo>
                  <a:lnTo>
                    <a:pt x="285" y="100"/>
                  </a:lnTo>
                  <a:lnTo>
                    <a:pt x="297" y="95"/>
                  </a:lnTo>
                  <a:lnTo>
                    <a:pt x="306" y="90"/>
                  </a:lnTo>
                  <a:lnTo>
                    <a:pt x="314" y="84"/>
                  </a:lnTo>
                  <a:lnTo>
                    <a:pt x="321" y="78"/>
                  </a:lnTo>
                  <a:lnTo>
                    <a:pt x="325" y="72"/>
                  </a:lnTo>
                  <a:lnTo>
                    <a:pt x="328" y="66"/>
                  </a:lnTo>
                  <a:lnTo>
                    <a:pt x="329" y="59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7" name="Freeform 381"/>
            <p:cNvSpPr>
              <a:spLocks/>
            </p:cNvSpPr>
            <p:nvPr/>
          </p:nvSpPr>
          <p:spPr bwMode="auto">
            <a:xfrm>
              <a:off x="3532" y="1500"/>
              <a:ext cx="50" cy="166"/>
            </a:xfrm>
            <a:custGeom>
              <a:avLst/>
              <a:gdLst/>
              <a:ahLst/>
              <a:cxnLst>
                <a:cxn ang="0">
                  <a:pos x="0" y="666"/>
                </a:cxn>
                <a:cxn ang="0">
                  <a:pos x="118" y="666"/>
                </a:cxn>
                <a:cxn ang="0">
                  <a:pos x="118" y="0"/>
                </a:cxn>
                <a:cxn ang="0">
                  <a:pos x="199" y="0"/>
                </a:cxn>
              </a:cxnLst>
              <a:rect l="0" t="0" r="r" b="b"/>
              <a:pathLst>
                <a:path w="199" h="666">
                  <a:moveTo>
                    <a:pt x="0" y="666"/>
                  </a:moveTo>
                  <a:lnTo>
                    <a:pt x="118" y="666"/>
                  </a:lnTo>
                  <a:lnTo>
                    <a:pt x="118" y="0"/>
                  </a:lnTo>
                  <a:lnTo>
                    <a:pt x="199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8" name="Freeform 382"/>
            <p:cNvSpPr>
              <a:spLocks/>
            </p:cNvSpPr>
            <p:nvPr/>
          </p:nvSpPr>
          <p:spPr bwMode="auto">
            <a:xfrm>
              <a:off x="3581" y="1496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6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40" y="13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9" name="Freeform 383"/>
            <p:cNvSpPr>
              <a:spLocks/>
            </p:cNvSpPr>
            <p:nvPr/>
          </p:nvSpPr>
          <p:spPr bwMode="auto">
            <a:xfrm>
              <a:off x="3532" y="1598"/>
              <a:ext cx="50" cy="86"/>
            </a:xfrm>
            <a:custGeom>
              <a:avLst/>
              <a:gdLst/>
              <a:ahLst/>
              <a:cxnLst>
                <a:cxn ang="0">
                  <a:pos x="199" y="0"/>
                </a:cxn>
                <a:cxn ang="0">
                  <a:pos x="177" y="0"/>
                </a:cxn>
                <a:cxn ang="0">
                  <a:pos x="177" y="342"/>
                </a:cxn>
                <a:cxn ang="0">
                  <a:pos x="0" y="342"/>
                </a:cxn>
              </a:cxnLst>
              <a:rect l="0" t="0" r="r" b="b"/>
              <a:pathLst>
                <a:path w="199" h="342">
                  <a:moveTo>
                    <a:pt x="199" y="0"/>
                  </a:moveTo>
                  <a:lnTo>
                    <a:pt x="177" y="0"/>
                  </a:lnTo>
                  <a:lnTo>
                    <a:pt x="177" y="342"/>
                  </a:lnTo>
                  <a:lnTo>
                    <a:pt x="0" y="342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0" name="Freeform 384"/>
            <p:cNvSpPr>
              <a:spLocks/>
            </p:cNvSpPr>
            <p:nvPr/>
          </p:nvSpPr>
          <p:spPr bwMode="auto">
            <a:xfrm>
              <a:off x="3581" y="1595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6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40" y="13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1" name="Line 385"/>
            <p:cNvSpPr>
              <a:spLocks noChangeShapeType="1"/>
            </p:cNvSpPr>
            <p:nvPr/>
          </p:nvSpPr>
          <p:spPr bwMode="auto">
            <a:xfrm>
              <a:off x="3532" y="1701"/>
              <a:ext cx="50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2" name="Freeform 386"/>
            <p:cNvSpPr>
              <a:spLocks/>
            </p:cNvSpPr>
            <p:nvPr/>
          </p:nvSpPr>
          <p:spPr bwMode="auto">
            <a:xfrm>
              <a:off x="3581" y="1698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0" h="27">
                  <a:moveTo>
                    <a:pt x="0" y="0"/>
                  </a:moveTo>
                  <a:lnTo>
                    <a:pt x="40" y="13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3" name="Freeform 387"/>
            <p:cNvSpPr>
              <a:spLocks/>
            </p:cNvSpPr>
            <p:nvPr/>
          </p:nvSpPr>
          <p:spPr bwMode="auto">
            <a:xfrm>
              <a:off x="3362" y="1508"/>
              <a:ext cx="134" cy="103"/>
            </a:xfrm>
            <a:custGeom>
              <a:avLst/>
              <a:gdLst/>
              <a:ahLst/>
              <a:cxnLst>
                <a:cxn ang="0">
                  <a:pos x="1" y="219"/>
                </a:cxn>
                <a:cxn ang="0">
                  <a:pos x="8" y="245"/>
                </a:cxn>
                <a:cxn ang="0">
                  <a:pos x="20" y="268"/>
                </a:cxn>
                <a:cxn ang="0">
                  <a:pos x="39" y="288"/>
                </a:cxn>
                <a:cxn ang="0">
                  <a:pos x="61" y="305"/>
                </a:cxn>
                <a:cxn ang="0">
                  <a:pos x="76" y="325"/>
                </a:cxn>
                <a:cxn ang="0">
                  <a:pos x="87" y="352"/>
                </a:cxn>
                <a:cxn ang="0">
                  <a:pos x="105" y="374"/>
                </a:cxn>
                <a:cxn ang="0">
                  <a:pos x="127" y="392"/>
                </a:cxn>
                <a:cxn ang="0">
                  <a:pos x="153" y="405"/>
                </a:cxn>
                <a:cxn ang="0">
                  <a:pos x="183" y="411"/>
                </a:cxn>
                <a:cxn ang="0">
                  <a:pos x="212" y="411"/>
                </a:cxn>
                <a:cxn ang="0">
                  <a:pos x="242" y="403"/>
                </a:cxn>
                <a:cxn ang="0">
                  <a:pos x="266" y="388"/>
                </a:cxn>
                <a:cxn ang="0">
                  <a:pos x="293" y="403"/>
                </a:cxn>
                <a:cxn ang="0">
                  <a:pos x="321" y="411"/>
                </a:cxn>
                <a:cxn ang="0">
                  <a:pos x="351" y="411"/>
                </a:cxn>
                <a:cxn ang="0">
                  <a:pos x="379" y="405"/>
                </a:cxn>
                <a:cxn ang="0">
                  <a:pos x="407" y="392"/>
                </a:cxn>
                <a:cxn ang="0">
                  <a:pos x="429" y="374"/>
                </a:cxn>
                <a:cxn ang="0">
                  <a:pos x="447" y="352"/>
                </a:cxn>
                <a:cxn ang="0">
                  <a:pos x="457" y="325"/>
                </a:cxn>
                <a:cxn ang="0">
                  <a:pos x="472" y="305"/>
                </a:cxn>
                <a:cxn ang="0">
                  <a:pos x="495" y="288"/>
                </a:cxn>
                <a:cxn ang="0">
                  <a:pos x="513" y="268"/>
                </a:cxn>
                <a:cxn ang="0">
                  <a:pos x="526" y="245"/>
                </a:cxn>
                <a:cxn ang="0">
                  <a:pos x="532" y="219"/>
                </a:cxn>
                <a:cxn ang="0">
                  <a:pos x="532" y="192"/>
                </a:cxn>
                <a:cxn ang="0">
                  <a:pos x="525" y="164"/>
                </a:cxn>
                <a:cxn ang="0">
                  <a:pos x="511" y="140"/>
                </a:cxn>
                <a:cxn ang="0">
                  <a:pos x="492" y="119"/>
                </a:cxn>
                <a:cxn ang="0">
                  <a:pos x="466" y="103"/>
                </a:cxn>
                <a:cxn ang="0">
                  <a:pos x="457" y="86"/>
                </a:cxn>
                <a:cxn ang="0">
                  <a:pos x="447" y="60"/>
                </a:cxn>
                <a:cxn ang="0">
                  <a:pos x="429" y="37"/>
                </a:cxn>
                <a:cxn ang="0">
                  <a:pos x="407" y="18"/>
                </a:cxn>
                <a:cxn ang="0">
                  <a:pos x="379" y="6"/>
                </a:cxn>
                <a:cxn ang="0">
                  <a:pos x="351" y="0"/>
                </a:cxn>
                <a:cxn ang="0">
                  <a:pos x="321" y="1"/>
                </a:cxn>
                <a:cxn ang="0">
                  <a:pos x="293" y="8"/>
                </a:cxn>
                <a:cxn ang="0">
                  <a:pos x="266" y="22"/>
                </a:cxn>
                <a:cxn ang="0">
                  <a:pos x="242" y="8"/>
                </a:cxn>
                <a:cxn ang="0">
                  <a:pos x="212" y="1"/>
                </a:cxn>
                <a:cxn ang="0">
                  <a:pos x="183" y="0"/>
                </a:cxn>
                <a:cxn ang="0">
                  <a:pos x="153" y="6"/>
                </a:cxn>
                <a:cxn ang="0">
                  <a:pos x="127" y="18"/>
                </a:cxn>
                <a:cxn ang="0">
                  <a:pos x="105" y="37"/>
                </a:cxn>
                <a:cxn ang="0">
                  <a:pos x="87" y="60"/>
                </a:cxn>
                <a:cxn ang="0">
                  <a:pos x="76" y="86"/>
                </a:cxn>
                <a:cxn ang="0">
                  <a:pos x="61" y="106"/>
                </a:cxn>
                <a:cxn ang="0">
                  <a:pos x="39" y="122"/>
                </a:cxn>
                <a:cxn ang="0">
                  <a:pos x="20" y="143"/>
                </a:cxn>
                <a:cxn ang="0">
                  <a:pos x="8" y="166"/>
                </a:cxn>
                <a:cxn ang="0">
                  <a:pos x="1" y="193"/>
                </a:cxn>
              </a:cxnLst>
              <a:rect l="0" t="0" r="r" b="b"/>
              <a:pathLst>
                <a:path w="533" h="412">
                  <a:moveTo>
                    <a:pt x="0" y="206"/>
                  </a:moveTo>
                  <a:lnTo>
                    <a:pt x="1" y="219"/>
                  </a:lnTo>
                  <a:lnTo>
                    <a:pt x="4" y="232"/>
                  </a:lnTo>
                  <a:lnTo>
                    <a:pt x="8" y="245"/>
                  </a:lnTo>
                  <a:lnTo>
                    <a:pt x="13" y="257"/>
                  </a:lnTo>
                  <a:lnTo>
                    <a:pt x="20" y="268"/>
                  </a:lnTo>
                  <a:lnTo>
                    <a:pt x="29" y="279"/>
                  </a:lnTo>
                  <a:lnTo>
                    <a:pt x="39" y="288"/>
                  </a:lnTo>
                  <a:lnTo>
                    <a:pt x="49" y="298"/>
                  </a:lnTo>
                  <a:lnTo>
                    <a:pt x="61" y="305"/>
                  </a:lnTo>
                  <a:lnTo>
                    <a:pt x="74" y="311"/>
                  </a:lnTo>
                  <a:lnTo>
                    <a:pt x="76" y="325"/>
                  </a:lnTo>
                  <a:lnTo>
                    <a:pt x="82" y="338"/>
                  </a:lnTo>
                  <a:lnTo>
                    <a:pt x="87" y="352"/>
                  </a:lnTo>
                  <a:lnTo>
                    <a:pt x="95" y="363"/>
                  </a:lnTo>
                  <a:lnTo>
                    <a:pt x="105" y="374"/>
                  </a:lnTo>
                  <a:lnTo>
                    <a:pt x="115" y="384"/>
                  </a:lnTo>
                  <a:lnTo>
                    <a:pt x="127" y="392"/>
                  </a:lnTo>
                  <a:lnTo>
                    <a:pt x="140" y="400"/>
                  </a:lnTo>
                  <a:lnTo>
                    <a:pt x="153" y="405"/>
                  </a:lnTo>
                  <a:lnTo>
                    <a:pt x="168" y="409"/>
                  </a:lnTo>
                  <a:lnTo>
                    <a:pt x="183" y="411"/>
                  </a:lnTo>
                  <a:lnTo>
                    <a:pt x="197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2" y="403"/>
                  </a:lnTo>
                  <a:lnTo>
                    <a:pt x="254" y="397"/>
                  </a:lnTo>
                  <a:lnTo>
                    <a:pt x="266" y="388"/>
                  </a:lnTo>
                  <a:lnTo>
                    <a:pt x="279" y="397"/>
                  </a:lnTo>
                  <a:lnTo>
                    <a:pt x="293" y="403"/>
                  </a:lnTo>
                  <a:lnTo>
                    <a:pt x="307" y="408"/>
                  </a:lnTo>
                  <a:lnTo>
                    <a:pt x="321" y="411"/>
                  </a:lnTo>
                  <a:lnTo>
                    <a:pt x="336" y="412"/>
                  </a:lnTo>
                  <a:lnTo>
                    <a:pt x="351" y="411"/>
                  </a:lnTo>
                  <a:lnTo>
                    <a:pt x="366" y="409"/>
                  </a:lnTo>
                  <a:lnTo>
                    <a:pt x="379" y="405"/>
                  </a:lnTo>
                  <a:lnTo>
                    <a:pt x="394" y="400"/>
                  </a:lnTo>
                  <a:lnTo>
                    <a:pt x="407" y="392"/>
                  </a:lnTo>
                  <a:lnTo>
                    <a:pt x="419" y="384"/>
                  </a:lnTo>
                  <a:lnTo>
                    <a:pt x="429" y="374"/>
                  </a:lnTo>
                  <a:lnTo>
                    <a:pt x="439" y="363"/>
                  </a:lnTo>
                  <a:lnTo>
                    <a:pt x="447" y="352"/>
                  </a:lnTo>
                  <a:lnTo>
                    <a:pt x="453" y="338"/>
                  </a:lnTo>
                  <a:lnTo>
                    <a:pt x="457" y="325"/>
                  </a:lnTo>
                  <a:lnTo>
                    <a:pt x="460" y="311"/>
                  </a:lnTo>
                  <a:lnTo>
                    <a:pt x="472" y="305"/>
                  </a:lnTo>
                  <a:lnTo>
                    <a:pt x="485" y="298"/>
                  </a:lnTo>
                  <a:lnTo>
                    <a:pt x="495" y="288"/>
                  </a:lnTo>
                  <a:lnTo>
                    <a:pt x="505" y="279"/>
                  </a:lnTo>
                  <a:lnTo>
                    <a:pt x="513" y="268"/>
                  </a:lnTo>
                  <a:lnTo>
                    <a:pt x="520" y="257"/>
                  </a:lnTo>
                  <a:lnTo>
                    <a:pt x="526" y="245"/>
                  </a:lnTo>
                  <a:lnTo>
                    <a:pt x="530" y="232"/>
                  </a:lnTo>
                  <a:lnTo>
                    <a:pt x="532" y="219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29" y="177"/>
                  </a:lnTo>
                  <a:lnTo>
                    <a:pt x="525" y="164"/>
                  </a:lnTo>
                  <a:lnTo>
                    <a:pt x="519" y="151"/>
                  </a:lnTo>
                  <a:lnTo>
                    <a:pt x="511" y="140"/>
                  </a:lnTo>
                  <a:lnTo>
                    <a:pt x="502" y="128"/>
                  </a:lnTo>
                  <a:lnTo>
                    <a:pt x="492" y="119"/>
                  </a:lnTo>
                  <a:lnTo>
                    <a:pt x="479" y="110"/>
                  </a:lnTo>
                  <a:lnTo>
                    <a:pt x="466" y="103"/>
                  </a:lnTo>
                  <a:lnTo>
                    <a:pt x="460" y="101"/>
                  </a:lnTo>
                  <a:lnTo>
                    <a:pt x="457" y="86"/>
                  </a:lnTo>
                  <a:lnTo>
                    <a:pt x="453" y="73"/>
                  </a:lnTo>
                  <a:lnTo>
                    <a:pt x="447" y="60"/>
                  </a:lnTo>
                  <a:lnTo>
                    <a:pt x="439" y="48"/>
                  </a:lnTo>
                  <a:lnTo>
                    <a:pt x="429" y="37"/>
                  </a:lnTo>
                  <a:lnTo>
                    <a:pt x="419" y="27"/>
                  </a:lnTo>
                  <a:lnTo>
                    <a:pt x="407" y="18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6" y="2"/>
                  </a:lnTo>
                  <a:lnTo>
                    <a:pt x="351" y="0"/>
                  </a:lnTo>
                  <a:lnTo>
                    <a:pt x="336" y="0"/>
                  </a:lnTo>
                  <a:lnTo>
                    <a:pt x="321" y="1"/>
                  </a:lnTo>
                  <a:lnTo>
                    <a:pt x="307" y="4"/>
                  </a:lnTo>
                  <a:lnTo>
                    <a:pt x="293" y="8"/>
                  </a:lnTo>
                  <a:lnTo>
                    <a:pt x="279" y="14"/>
                  </a:lnTo>
                  <a:lnTo>
                    <a:pt x="266" y="22"/>
                  </a:lnTo>
                  <a:lnTo>
                    <a:pt x="254" y="14"/>
                  </a:lnTo>
                  <a:lnTo>
                    <a:pt x="242" y="8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7" y="0"/>
                  </a:lnTo>
                  <a:lnTo>
                    <a:pt x="183" y="0"/>
                  </a:lnTo>
                  <a:lnTo>
                    <a:pt x="168" y="2"/>
                  </a:lnTo>
                  <a:lnTo>
                    <a:pt x="153" y="6"/>
                  </a:lnTo>
                  <a:lnTo>
                    <a:pt x="140" y="12"/>
                  </a:lnTo>
                  <a:lnTo>
                    <a:pt x="127" y="18"/>
                  </a:lnTo>
                  <a:lnTo>
                    <a:pt x="115" y="27"/>
                  </a:lnTo>
                  <a:lnTo>
                    <a:pt x="105" y="37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2" y="73"/>
                  </a:lnTo>
                  <a:lnTo>
                    <a:pt x="76" y="86"/>
                  </a:lnTo>
                  <a:lnTo>
                    <a:pt x="74" y="101"/>
                  </a:lnTo>
                  <a:lnTo>
                    <a:pt x="61" y="106"/>
                  </a:lnTo>
                  <a:lnTo>
                    <a:pt x="49" y="113"/>
                  </a:lnTo>
                  <a:lnTo>
                    <a:pt x="39" y="122"/>
                  </a:lnTo>
                  <a:lnTo>
                    <a:pt x="29" y="131"/>
                  </a:lnTo>
                  <a:lnTo>
                    <a:pt x="20" y="143"/>
                  </a:lnTo>
                  <a:lnTo>
                    <a:pt x="13" y="154"/>
                  </a:lnTo>
                  <a:lnTo>
                    <a:pt x="8" y="166"/>
                  </a:lnTo>
                  <a:lnTo>
                    <a:pt x="4" y="179"/>
                  </a:lnTo>
                  <a:lnTo>
                    <a:pt x="1" y="193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4" name="Freeform 388"/>
            <p:cNvSpPr>
              <a:spLocks/>
            </p:cNvSpPr>
            <p:nvPr/>
          </p:nvSpPr>
          <p:spPr bwMode="auto">
            <a:xfrm>
              <a:off x="3362" y="1508"/>
              <a:ext cx="134" cy="103"/>
            </a:xfrm>
            <a:custGeom>
              <a:avLst/>
              <a:gdLst/>
              <a:ahLst/>
              <a:cxnLst>
                <a:cxn ang="0">
                  <a:pos x="1" y="219"/>
                </a:cxn>
                <a:cxn ang="0">
                  <a:pos x="8" y="245"/>
                </a:cxn>
                <a:cxn ang="0">
                  <a:pos x="20" y="268"/>
                </a:cxn>
                <a:cxn ang="0">
                  <a:pos x="39" y="288"/>
                </a:cxn>
                <a:cxn ang="0">
                  <a:pos x="61" y="305"/>
                </a:cxn>
                <a:cxn ang="0">
                  <a:pos x="76" y="325"/>
                </a:cxn>
                <a:cxn ang="0">
                  <a:pos x="87" y="352"/>
                </a:cxn>
                <a:cxn ang="0">
                  <a:pos x="105" y="374"/>
                </a:cxn>
                <a:cxn ang="0">
                  <a:pos x="127" y="392"/>
                </a:cxn>
                <a:cxn ang="0">
                  <a:pos x="153" y="405"/>
                </a:cxn>
                <a:cxn ang="0">
                  <a:pos x="183" y="411"/>
                </a:cxn>
                <a:cxn ang="0">
                  <a:pos x="212" y="411"/>
                </a:cxn>
                <a:cxn ang="0">
                  <a:pos x="242" y="403"/>
                </a:cxn>
                <a:cxn ang="0">
                  <a:pos x="266" y="388"/>
                </a:cxn>
                <a:cxn ang="0">
                  <a:pos x="293" y="403"/>
                </a:cxn>
                <a:cxn ang="0">
                  <a:pos x="321" y="411"/>
                </a:cxn>
                <a:cxn ang="0">
                  <a:pos x="351" y="411"/>
                </a:cxn>
                <a:cxn ang="0">
                  <a:pos x="379" y="405"/>
                </a:cxn>
                <a:cxn ang="0">
                  <a:pos x="407" y="392"/>
                </a:cxn>
                <a:cxn ang="0">
                  <a:pos x="429" y="374"/>
                </a:cxn>
                <a:cxn ang="0">
                  <a:pos x="447" y="352"/>
                </a:cxn>
                <a:cxn ang="0">
                  <a:pos x="457" y="325"/>
                </a:cxn>
                <a:cxn ang="0">
                  <a:pos x="472" y="305"/>
                </a:cxn>
                <a:cxn ang="0">
                  <a:pos x="495" y="288"/>
                </a:cxn>
                <a:cxn ang="0">
                  <a:pos x="513" y="268"/>
                </a:cxn>
                <a:cxn ang="0">
                  <a:pos x="526" y="245"/>
                </a:cxn>
                <a:cxn ang="0">
                  <a:pos x="532" y="219"/>
                </a:cxn>
                <a:cxn ang="0">
                  <a:pos x="532" y="192"/>
                </a:cxn>
                <a:cxn ang="0">
                  <a:pos x="525" y="164"/>
                </a:cxn>
                <a:cxn ang="0">
                  <a:pos x="511" y="140"/>
                </a:cxn>
                <a:cxn ang="0">
                  <a:pos x="492" y="119"/>
                </a:cxn>
                <a:cxn ang="0">
                  <a:pos x="466" y="103"/>
                </a:cxn>
                <a:cxn ang="0">
                  <a:pos x="457" y="86"/>
                </a:cxn>
                <a:cxn ang="0">
                  <a:pos x="447" y="60"/>
                </a:cxn>
                <a:cxn ang="0">
                  <a:pos x="429" y="37"/>
                </a:cxn>
                <a:cxn ang="0">
                  <a:pos x="407" y="18"/>
                </a:cxn>
                <a:cxn ang="0">
                  <a:pos x="379" y="6"/>
                </a:cxn>
                <a:cxn ang="0">
                  <a:pos x="351" y="0"/>
                </a:cxn>
                <a:cxn ang="0">
                  <a:pos x="321" y="1"/>
                </a:cxn>
                <a:cxn ang="0">
                  <a:pos x="293" y="8"/>
                </a:cxn>
                <a:cxn ang="0">
                  <a:pos x="266" y="22"/>
                </a:cxn>
                <a:cxn ang="0">
                  <a:pos x="242" y="8"/>
                </a:cxn>
                <a:cxn ang="0">
                  <a:pos x="212" y="1"/>
                </a:cxn>
                <a:cxn ang="0">
                  <a:pos x="183" y="0"/>
                </a:cxn>
                <a:cxn ang="0">
                  <a:pos x="153" y="6"/>
                </a:cxn>
                <a:cxn ang="0">
                  <a:pos x="127" y="18"/>
                </a:cxn>
                <a:cxn ang="0">
                  <a:pos x="105" y="37"/>
                </a:cxn>
                <a:cxn ang="0">
                  <a:pos x="87" y="60"/>
                </a:cxn>
                <a:cxn ang="0">
                  <a:pos x="76" y="86"/>
                </a:cxn>
                <a:cxn ang="0">
                  <a:pos x="61" y="106"/>
                </a:cxn>
                <a:cxn ang="0">
                  <a:pos x="39" y="122"/>
                </a:cxn>
                <a:cxn ang="0">
                  <a:pos x="20" y="143"/>
                </a:cxn>
                <a:cxn ang="0">
                  <a:pos x="8" y="166"/>
                </a:cxn>
                <a:cxn ang="0">
                  <a:pos x="1" y="193"/>
                </a:cxn>
              </a:cxnLst>
              <a:rect l="0" t="0" r="r" b="b"/>
              <a:pathLst>
                <a:path w="533" h="412">
                  <a:moveTo>
                    <a:pt x="0" y="206"/>
                  </a:moveTo>
                  <a:lnTo>
                    <a:pt x="1" y="219"/>
                  </a:lnTo>
                  <a:lnTo>
                    <a:pt x="4" y="232"/>
                  </a:lnTo>
                  <a:lnTo>
                    <a:pt x="8" y="245"/>
                  </a:lnTo>
                  <a:lnTo>
                    <a:pt x="13" y="257"/>
                  </a:lnTo>
                  <a:lnTo>
                    <a:pt x="20" y="268"/>
                  </a:lnTo>
                  <a:lnTo>
                    <a:pt x="29" y="279"/>
                  </a:lnTo>
                  <a:lnTo>
                    <a:pt x="39" y="288"/>
                  </a:lnTo>
                  <a:lnTo>
                    <a:pt x="49" y="298"/>
                  </a:lnTo>
                  <a:lnTo>
                    <a:pt x="61" y="305"/>
                  </a:lnTo>
                  <a:lnTo>
                    <a:pt x="74" y="311"/>
                  </a:lnTo>
                  <a:lnTo>
                    <a:pt x="76" y="325"/>
                  </a:lnTo>
                  <a:lnTo>
                    <a:pt x="82" y="338"/>
                  </a:lnTo>
                  <a:lnTo>
                    <a:pt x="87" y="352"/>
                  </a:lnTo>
                  <a:lnTo>
                    <a:pt x="95" y="363"/>
                  </a:lnTo>
                  <a:lnTo>
                    <a:pt x="105" y="374"/>
                  </a:lnTo>
                  <a:lnTo>
                    <a:pt x="115" y="384"/>
                  </a:lnTo>
                  <a:lnTo>
                    <a:pt x="127" y="392"/>
                  </a:lnTo>
                  <a:lnTo>
                    <a:pt x="140" y="400"/>
                  </a:lnTo>
                  <a:lnTo>
                    <a:pt x="153" y="405"/>
                  </a:lnTo>
                  <a:lnTo>
                    <a:pt x="168" y="409"/>
                  </a:lnTo>
                  <a:lnTo>
                    <a:pt x="183" y="411"/>
                  </a:lnTo>
                  <a:lnTo>
                    <a:pt x="197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2" y="403"/>
                  </a:lnTo>
                  <a:lnTo>
                    <a:pt x="254" y="397"/>
                  </a:lnTo>
                  <a:lnTo>
                    <a:pt x="266" y="388"/>
                  </a:lnTo>
                  <a:lnTo>
                    <a:pt x="279" y="397"/>
                  </a:lnTo>
                  <a:lnTo>
                    <a:pt x="293" y="403"/>
                  </a:lnTo>
                  <a:lnTo>
                    <a:pt x="307" y="408"/>
                  </a:lnTo>
                  <a:lnTo>
                    <a:pt x="321" y="411"/>
                  </a:lnTo>
                  <a:lnTo>
                    <a:pt x="336" y="412"/>
                  </a:lnTo>
                  <a:lnTo>
                    <a:pt x="351" y="411"/>
                  </a:lnTo>
                  <a:lnTo>
                    <a:pt x="366" y="409"/>
                  </a:lnTo>
                  <a:lnTo>
                    <a:pt x="379" y="405"/>
                  </a:lnTo>
                  <a:lnTo>
                    <a:pt x="394" y="400"/>
                  </a:lnTo>
                  <a:lnTo>
                    <a:pt x="407" y="392"/>
                  </a:lnTo>
                  <a:lnTo>
                    <a:pt x="419" y="384"/>
                  </a:lnTo>
                  <a:lnTo>
                    <a:pt x="429" y="374"/>
                  </a:lnTo>
                  <a:lnTo>
                    <a:pt x="439" y="363"/>
                  </a:lnTo>
                  <a:lnTo>
                    <a:pt x="447" y="352"/>
                  </a:lnTo>
                  <a:lnTo>
                    <a:pt x="453" y="338"/>
                  </a:lnTo>
                  <a:lnTo>
                    <a:pt x="457" y="325"/>
                  </a:lnTo>
                  <a:lnTo>
                    <a:pt x="460" y="311"/>
                  </a:lnTo>
                  <a:lnTo>
                    <a:pt x="472" y="305"/>
                  </a:lnTo>
                  <a:lnTo>
                    <a:pt x="485" y="298"/>
                  </a:lnTo>
                  <a:lnTo>
                    <a:pt x="495" y="288"/>
                  </a:lnTo>
                  <a:lnTo>
                    <a:pt x="505" y="279"/>
                  </a:lnTo>
                  <a:lnTo>
                    <a:pt x="513" y="268"/>
                  </a:lnTo>
                  <a:lnTo>
                    <a:pt x="520" y="257"/>
                  </a:lnTo>
                  <a:lnTo>
                    <a:pt x="526" y="245"/>
                  </a:lnTo>
                  <a:lnTo>
                    <a:pt x="530" y="232"/>
                  </a:lnTo>
                  <a:lnTo>
                    <a:pt x="532" y="219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29" y="177"/>
                  </a:lnTo>
                  <a:lnTo>
                    <a:pt x="525" y="164"/>
                  </a:lnTo>
                  <a:lnTo>
                    <a:pt x="519" y="151"/>
                  </a:lnTo>
                  <a:lnTo>
                    <a:pt x="511" y="140"/>
                  </a:lnTo>
                  <a:lnTo>
                    <a:pt x="502" y="128"/>
                  </a:lnTo>
                  <a:lnTo>
                    <a:pt x="492" y="119"/>
                  </a:lnTo>
                  <a:lnTo>
                    <a:pt x="479" y="110"/>
                  </a:lnTo>
                  <a:lnTo>
                    <a:pt x="466" y="103"/>
                  </a:lnTo>
                  <a:lnTo>
                    <a:pt x="460" y="101"/>
                  </a:lnTo>
                  <a:lnTo>
                    <a:pt x="457" y="86"/>
                  </a:lnTo>
                  <a:lnTo>
                    <a:pt x="453" y="73"/>
                  </a:lnTo>
                  <a:lnTo>
                    <a:pt x="447" y="60"/>
                  </a:lnTo>
                  <a:lnTo>
                    <a:pt x="439" y="48"/>
                  </a:lnTo>
                  <a:lnTo>
                    <a:pt x="429" y="37"/>
                  </a:lnTo>
                  <a:lnTo>
                    <a:pt x="419" y="27"/>
                  </a:lnTo>
                  <a:lnTo>
                    <a:pt x="407" y="18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6" y="2"/>
                  </a:lnTo>
                  <a:lnTo>
                    <a:pt x="351" y="0"/>
                  </a:lnTo>
                  <a:lnTo>
                    <a:pt x="336" y="0"/>
                  </a:lnTo>
                  <a:lnTo>
                    <a:pt x="321" y="1"/>
                  </a:lnTo>
                  <a:lnTo>
                    <a:pt x="307" y="4"/>
                  </a:lnTo>
                  <a:lnTo>
                    <a:pt x="293" y="8"/>
                  </a:lnTo>
                  <a:lnTo>
                    <a:pt x="279" y="14"/>
                  </a:lnTo>
                  <a:lnTo>
                    <a:pt x="266" y="22"/>
                  </a:lnTo>
                  <a:lnTo>
                    <a:pt x="254" y="14"/>
                  </a:lnTo>
                  <a:lnTo>
                    <a:pt x="242" y="8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7" y="0"/>
                  </a:lnTo>
                  <a:lnTo>
                    <a:pt x="183" y="0"/>
                  </a:lnTo>
                  <a:lnTo>
                    <a:pt x="168" y="2"/>
                  </a:lnTo>
                  <a:lnTo>
                    <a:pt x="153" y="6"/>
                  </a:lnTo>
                  <a:lnTo>
                    <a:pt x="140" y="12"/>
                  </a:lnTo>
                  <a:lnTo>
                    <a:pt x="127" y="18"/>
                  </a:lnTo>
                  <a:lnTo>
                    <a:pt x="115" y="27"/>
                  </a:lnTo>
                  <a:lnTo>
                    <a:pt x="105" y="37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2" y="73"/>
                  </a:lnTo>
                  <a:lnTo>
                    <a:pt x="76" y="86"/>
                  </a:lnTo>
                  <a:lnTo>
                    <a:pt x="74" y="101"/>
                  </a:lnTo>
                  <a:lnTo>
                    <a:pt x="61" y="106"/>
                  </a:lnTo>
                  <a:lnTo>
                    <a:pt x="49" y="113"/>
                  </a:lnTo>
                  <a:lnTo>
                    <a:pt x="39" y="122"/>
                  </a:lnTo>
                  <a:lnTo>
                    <a:pt x="29" y="131"/>
                  </a:lnTo>
                  <a:lnTo>
                    <a:pt x="20" y="143"/>
                  </a:lnTo>
                  <a:lnTo>
                    <a:pt x="13" y="154"/>
                  </a:lnTo>
                  <a:lnTo>
                    <a:pt x="8" y="166"/>
                  </a:lnTo>
                  <a:lnTo>
                    <a:pt x="4" y="179"/>
                  </a:lnTo>
                  <a:lnTo>
                    <a:pt x="1" y="193"/>
                  </a:lnTo>
                  <a:lnTo>
                    <a:pt x="0" y="20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5" name="Freeform 389"/>
            <p:cNvSpPr>
              <a:spLocks/>
            </p:cNvSpPr>
            <p:nvPr/>
          </p:nvSpPr>
          <p:spPr bwMode="auto">
            <a:xfrm>
              <a:off x="3402" y="1551"/>
              <a:ext cx="11" cy="1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15" y="53"/>
                </a:cxn>
                <a:cxn ang="0">
                  <a:pos x="29" y="53"/>
                </a:cxn>
                <a:cxn ang="0">
                  <a:pos x="29" y="10"/>
                </a:cxn>
                <a:cxn ang="0">
                  <a:pos x="44" y="10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5" y="10"/>
                </a:cxn>
              </a:cxnLst>
              <a:rect l="0" t="0" r="r" b="b"/>
              <a:pathLst>
                <a:path w="44" h="53">
                  <a:moveTo>
                    <a:pt x="15" y="10"/>
                  </a:moveTo>
                  <a:lnTo>
                    <a:pt x="15" y="53"/>
                  </a:lnTo>
                  <a:lnTo>
                    <a:pt x="29" y="53"/>
                  </a:lnTo>
                  <a:lnTo>
                    <a:pt x="29" y="10"/>
                  </a:lnTo>
                  <a:lnTo>
                    <a:pt x="44" y="1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6" name="Freeform 390"/>
            <p:cNvSpPr>
              <a:spLocks noEditPoints="1"/>
            </p:cNvSpPr>
            <p:nvPr/>
          </p:nvSpPr>
          <p:spPr bwMode="auto">
            <a:xfrm>
              <a:off x="3412" y="1551"/>
              <a:ext cx="14" cy="17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35" y="66"/>
                </a:cxn>
                <a:cxn ang="0">
                  <a:pos x="35" y="54"/>
                </a:cxn>
                <a:cxn ang="0">
                  <a:pos x="41" y="53"/>
                </a:cxn>
                <a:cxn ang="0">
                  <a:pos x="47" y="52"/>
                </a:cxn>
                <a:cxn ang="0">
                  <a:pos x="51" y="50"/>
                </a:cxn>
                <a:cxn ang="0">
                  <a:pos x="54" y="47"/>
                </a:cxn>
                <a:cxn ang="0">
                  <a:pos x="56" y="44"/>
                </a:cxn>
                <a:cxn ang="0">
                  <a:pos x="57" y="41"/>
                </a:cxn>
                <a:cxn ang="0">
                  <a:pos x="58" y="37"/>
                </a:cxn>
                <a:cxn ang="0">
                  <a:pos x="58" y="34"/>
                </a:cxn>
                <a:cxn ang="0">
                  <a:pos x="58" y="31"/>
                </a:cxn>
                <a:cxn ang="0">
                  <a:pos x="58" y="28"/>
                </a:cxn>
                <a:cxn ang="0">
                  <a:pos x="56" y="25"/>
                </a:cxn>
                <a:cxn ang="0">
                  <a:pos x="54" y="22"/>
                </a:cxn>
                <a:cxn ang="0">
                  <a:pos x="51" y="19"/>
                </a:cxn>
                <a:cxn ang="0">
                  <a:pos x="47" y="16"/>
                </a:cxn>
                <a:cxn ang="0">
                  <a:pos x="42" y="14"/>
                </a:cxn>
                <a:cxn ang="0">
                  <a:pos x="35" y="14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23" y="14"/>
                </a:cxn>
                <a:cxn ang="0">
                  <a:pos x="16" y="14"/>
                </a:cxn>
                <a:cxn ang="0">
                  <a:pos x="8" y="17"/>
                </a:cxn>
                <a:cxn ang="0">
                  <a:pos x="5" y="20"/>
                </a:cxn>
                <a:cxn ang="0">
                  <a:pos x="2" y="24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1" y="43"/>
                </a:cxn>
                <a:cxn ang="0">
                  <a:pos x="3" y="46"/>
                </a:cxn>
                <a:cxn ang="0">
                  <a:pos x="6" y="49"/>
                </a:cxn>
                <a:cxn ang="0">
                  <a:pos x="10" y="51"/>
                </a:cxn>
                <a:cxn ang="0">
                  <a:pos x="16" y="53"/>
                </a:cxn>
                <a:cxn ang="0">
                  <a:pos x="23" y="54"/>
                </a:cxn>
                <a:cxn ang="0">
                  <a:pos x="23" y="66"/>
                </a:cxn>
                <a:cxn ang="0">
                  <a:pos x="23" y="46"/>
                </a:cxn>
                <a:cxn ang="0">
                  <a:pos x="20" y="46"/>
                </a:cxn>
                <a:cxn ang="0">
                  <a:pos x="16" y="44"/>
                </a:cxn>
                <a:cxn ang="0">
                  <a:pos x="14" y="43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1" y="34"/>
                </a:cxn>
                <a:cxn ang="0">
                  <a:pos x="12" y="29"/>
                </a:cxn>
                <a:cxn ang="0">
                  <a:pos x="14" y="25"/>
                </a:cxn>
                <a:cxn ang="0">
                  <a:pos x="18" y="23"/>
                </a:cxn>
                <a:cxn ang="0">
                  <a:pos x="22" y="22"/>
                </a:cxn>
                <a:cxn ang="0">
                  <a:pos x="23" y="22"/>
                </a:cxn>
                <a:cxn ang="0">
                  <a:pos x="23" y="46"/>
                </a:cxn>
                <a:cxn ang="0">
                  <a:pos x="35" y="22"/>
                </a:cxn>
                <a:cxn ang="0">
                  <a:pos x="40" y="23"/>
                </a:cxn>
                <a:cxn ang="0">
                  <a:pos x="44" y="25"/>
                </a:cxn>
                <a:cxn ang="0">
                  <a:pos x="46" y="29"/>
                </a:cxn>
                <a:cxn ang="0">
                  <a:pos x="47" y="34"/>
                </a:cxn>
                <a:cxn ang="0">
                  <a:pos x="46" y="37"/>
                </a:cxn>
                <a:cxn ang="0">
                  <a:pos x="46" y="40"/>
                </a:cxn>
                <a:cxn ang="0">
                  <a:pos x="44" y="42"/>
                </a:cxn>
                <a:cxn ang="0">
                  <a:pos x="43" y="44"/>
                </a:cxn>
                <a:cxn ang="0">
                  <a:pos x="39" y="46"/>
                </a:cxn>
                <a:cxn ang="0">
                  <a:pos x="35" y="46"/>
                </a:cxn>
                <a:cxn ang="0">
                  <a:pos x="35" y="22"/>
                </a:cxn>
              </a:cxnLst>
              <a:rect l="0" t="0" r="r" b="b"/>
              <a:pathLst>
                <a:path w="58" h="66">
                  <a:moveTo>
                    <a:pt x="23" y="66"/>
                  </a:moveTo>
                  <a:lnTo>
                    <a:pt x="35" y="66"/>
                  </a:lnTo>
                  <a:lnTo>
                    <a:pt x="35" y="54"/>
                  </a:lnTo>
                  <a:lnTo>
                    <a:pt x="41" y="53"/>
                  </a:lnTo>
                  <a:lnTo>
                    <a:pt x="47" y="52"/>
                  </a:lnTo>
                  <a:lnTo>
                    <a:pt x="51" y="50"/>
                  </a:lnTo>
                  <a:lnTo>
                    <a:pt x="54" y="47"/>
                  </a:lnTo>
                  <a:lnTo>
                    <a:pt x="56" y="44"/>
                  </a:lnTo>
                  <a:lnTo>
                    <a:pt x="57" y="41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8" y="31"/>
                  </a:lnTo>
                  <a:lnTo>
                    <a:pt x="58" y="28"/>
                  </a:lnTo>
                  <a:lnTo>
                    <a:pt x="56" y="25"/>
                  </a:lnTo>
                  <a:lnTo>
                    <a:pt x="54" y="22"/>
                  </a:lnTo>
                  <a:lnTo>
                    <a:pt x="51" y="19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5" y="14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23" y="14"/>
                  </a:lnTo>
                  <a:lnTo>
                    <a:pt x="16" y="14"/>
                  </a:lnTo>
                  <a:lnTo>
                    <a:pt x="8" y="17"/>
                  </a:lnTo>
                  <a:lnTo>
                    <a:pt x="5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10" y="51"/>
                  </a:lnTo>
                  <a:lnTo>
                    <a:pt x="16" y="53"/>
                  </a:lnTo>
                  <a:lnTo>
                    <a:pt x="23" y="54"/>
                  </a:lnTo>
                  <a:lnTo>
                    <a:pt x="23" y="66"/>
                  </a:lnTo>
                  <a:close/>
                  <a:moveTo>
                    <a:pt x="23" y="46"/>
                  </a:moveTo>
                  <a:lnTo>
                    <a:pt x="20" y="46"/>
                  </a:lnTo>
                  <a:lnTo>
                    <a:pt x="16" y="44"/>
                  </a:lnTo>
                  <a:lnTo>
                    <a:pt x="14" y="43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46"/>
                  </a:lnTo>
                  <a:close/>
                  <a:moveTo>
                    <a:pt x="35" y="22"/>
                  </a:moveTo>
                  <a:lnTo>
                    <a:pt x="40" y="23"/>
                  </a:lnTo>
                  <a:lnTo>
                    <a:pt x="44" y="25"/>
                  </a:lnTo>
                  <a:lnTo>
                    <a:pt x="46" y="29"/>
                  </a:lnTo>
                  <a:lnTo>
                    <a:pt x="47" y="34"/>
                  </a:lnTo>
                  <a:lnTo>
                    <a:pt x="46" y="37"/>
                  </a:lnTo>
                  <a:lnTo>
                    <a:pt x="46" y="40"/>
                  </a:lnTo>
                  <a:lnTo>
                    <a:pt x="44" y="42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6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7" name="Freeform 391"/>
            <p:cNvSpPr>
              <a:spLocks noEditPoints="1"/>
            </p:cNvSpPr>
            <p:nvPr/>
          </p:nvSpPr>
          <p:spPr bwMode="auto">
            <a:xfrm>
              <a:off x="3428" y="1551"/>
              <a:ext cx="13" cy="14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33" y="55"/>
                </a:cxn>
                <a:cxn ang="0">
                  <a:pos x="39" y="53"/>
                </a:cxn>
                <a:cxn ang="0">
                  <a:pos x="43" y="51"/>
                </a:cxn>
                <a:cxn ang="0">
                  <a:pos x="47" y="48"/>
                </a:cxn>
                <a:cxn ang="0">
                  <a:pos x="50" y="44"/>
                </a:cxn>
                <a:cxn ang="0">
                  <a:pos x="52" y="39"/>
                </a:cxn>
                <a:cxn ang="0">
                  <a:pos x="53" y="34"/>
                </a:cxn>
                <a:cxn ang="0">
                  <a:pos x="53" y="28"/>
                </a:cxn>
                <a:cxn ang="0">
                  <a:pos x="53" y="23"/>
                </a:cxn>
                <a:cxn ang="0">
                  <a:pos x="52" y="16"/>
                </a:cxn>
                <a:cxn ang="0">
                  <a:pos x="50" y="12"/>
                </a:cxn>
                <a:cxn ang="0">
                  <a:pos x="47" y="8"/>
                </a:cxn>
                <a:cxn ang="0">
                  <a:pos x="43" y="5"/>
                </a:cxn>
                <a:cxn ang="0">
                  <a:pos x="39" y="2"/>
                </a:cxn>
                <a:cxn ang="0">
                  <a:pos x="33" y="1"/>
                </a:cxn>
                <a:cxn ang="0">
                  <a:pos x="27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5"/>
                </a:cxn>
                <a:cxn ang="0">
                  <a:pos x="6" y="9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1" y="24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1" y="37"/>
                </a:cxn>
                <a:cxn ang="0">
                  <a:pos x="3" y="42"/>
                </a:cxn>
                <a:cxn ang="0">
                  <a:pos x="6" y="46"/>
                </a:cxn>
                <a:cxn ang="0">
                  <a:pos x="9" y="50"/>
                </a:cxn>
                <a:cxn ang="0">
                  <a:pos x="14" y="53"/>
                </a:cxn>
                <a:cxn ang="0">
                  <a:pos x="19" y="55"/>
                </a:cxn>
                <a:cxn ang="0">
                  <a:pos x="27" y="55"/>
                </a:cxn>
                <a:cxn ang="0">
                  <a:pos x="27" y="45"/>
                </a:cxn>
                <a:cxn ang="0">
                  <a:pos x="25" y="45"/>
                </a:cxn>
                <a:cxn ang="0">
                  <a:pos x="22" y="45"/>
                </a:cxn>
                <a:cxn ang="0">
                  <a:pos x="19" y="43"/>
                </a:cxn>
                <a:cxn ang="0">
                  <a:pos x="17" y="42"/>
                </a:cxn>
                <a:cxn ang="0">
                  <a:pos x="16" y="40"/>
                </a:cxn>
                <a:cxn ang="0">
                  <a:pos x="14" y="37"/>
                </a:cxn>
                <a:cxn ang="0">
                  <a:pos x="14" y="33"/>
                </a:cxn>
                <a:cxn ang="0">
                  <a:pos x="13" y="28"/>
                </a:cxn>
                <a:cxn ang="0">
                  <a:pos x="14" y="24"/>
                </a:cxn>
                <a:cxn ang="0">
                  <a:pos x="14" y="21"/>
                </a:cxn>
                <a:cxn ang="0">
                  <a:pos x="15" y="17"/>
                </a:cxn>
                <a:cxn ang="0">
                  <a:pos x="17" y="14"/>
                </a:cxn>
                <a:cxn ang="0">
                  <a:pos x="18" y="12"/>
                </a:cxn>
                <a:cxn ang="0">
                  <a:pos x="22" y="11"/>
                </a:cxn>
                <a:cxn ang="0">
                  <a:pos x="24" y="10"/>
                </a:cxn>
                <a:cxn ang="0">
                  <a:pos x="27" y="10"/>
                </a:cxn>
                <a:cxn ang="0">
                  <a:pos x="31" y="11"/>
                </a:cxn>
                <a:cxn ang="0">
                  <a:pos x="34" y="12"/>
                </a:cxn>
                <a:cxn ang="0">
                  <a:pos x="37" y="14"/>
                </a:cxn>
                <a:cxn ang="0">
                  <a:pos x="38" y="17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33"/>
                </a:cxn>
                <a:cxn ang="0">
                  <a:pos x="38" y="38"/>
                </a:cxn>
                <a:cxn ang="0">
                  <a:pos x="37" y="41"/>
                </a:cxn>
                <a:cxn ang="0">
                  <a:pos x="34" y="43"/>
                </a:cxn>
                <a:cxn ang="0">
                  <a:pos x="31" y="45"/>
                </a:cxn>
                <a:cxn ang="0">
                  <a:pos x="27" y="45"/>
                </a:cxn>
              </a:cxnLst>
              <a:rect l="0" t="0" r="r" b="b"/>
              <a:pathLst>
                <a:path w="53" h="55">
                  <a:moveTo>
                    <a:pt x="27" y="55"/>
                  </a:moveTo>
                  <a:lnTo>
                    <a:pt x="33" y="55"/>
                  </a:lnTo>
                  <a:lnTo>
                    <a:pt x="39" y="53"/>
                  </a:lnTo>
                  <a:lnTo>
                    <a:pt x="43" y="51"/>
                  </a:lnTo>
                  <a:lnTo>
                    <a:pt x="47" y="48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3" y="28"/>
                  </a:lnTo>
                  <a:lnTo>
                    <a:pt x="53" y="23"/>
                  </a:lnTo>
                  <a:lnTo>
                    <a:pt x="52" y="16"/>
                  </a:lnTo>
                  <a:lnTo>
                    <a:pt x="50" y="12"/>
                  </a:lnTo>
                  <a:lnTo>
                    <a:pt x="47" y="8"/>
                  </a:lnTo>
                  <a:lnTo>
                    <a:pt x="43" y="5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3"/>
                  </a:lnTo>
                  <a:lnTo>
                    <a:pt x="19" y="55"/>
                  </a:lnTo>
                  <a:lnTo>
                    <a:pt x="27" y="55"/>
                  </a:lnTo>
                  <a:close/>
                  <a:moveTo>
                    <a:pt x="27" y="45"/>
                  </a:moveTo>
                  <a:lnTo>
                    <a:pt x="25" y="45"/>
                  </a:lnTo>
                  <a:lnTo>
                    <a:pt x="22" y="45"/>
                  </a:lnTo>
                  <a:lnTo>
                    <a:pt x="19" y="43"/>
                  </a:lnTo>
                  <a:lnTo>
                    <a:pt x="17" y="42"/>
                  </a:lnTo>
                  <a:lnTo>
                    <a:pt x="16" y="40"/>
                  </a:lnTo>
                  <a:lnTo>
                    <a:pt x="14" y="37"/>
                  </a:lnTo>
                  <a:lnTo>
                    <a:pt x="14" y="33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5" y="17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7" y="14"/>
                  </a:lnTo>
                  <a:lnTo>
                    <a:pt x="38" y="17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33"/>
                  </a:lnTo>
                  <a:lnTo>
                    <a:pt x="38" y="38"/>
                  </a:lnTo>
                  <a:lnTo>
                    <a:pt x="37" y="41"/>
                  </a:lnTo>
                  <a:lnTo>
                    <a:pt x="34" y="43"/>
                  </a:lnTo>
                  <a:lnTo>
                    <a:pt x="31" y="45"/>
                  </a:lnTo>
                  <a:lnTo>
                    <a:pt x="27" y="4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8" name="Freeform 392"/>
            <p:cNvSpPr>
              <a:spLocks/>
            </p:cNvSpPr>
            <p:nvPr/>
          </p:nvSpPr>
          <p:spPr bwMode="auto">
            <a:xfrm>
              <a:off x="3443" y="1551"/>
              <a:ext cx="12" cy="14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32" y="10"/>
                </a:cxn>
                <a:cxn ang="0">
                  <a:pos x="32" y="53"/>
                </a:cxn>
                <a:cxn ang="0">
                  <a:pos x="45" y="53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3" y="53"/>
                </a:cxn>
                <a:cxn ang="0">
                  <a:pos x="13" y="10"/>
                </a:cxn>
              </a:cxnLst>
              <a:rect l="0" t="0" r="r" b="b"/>
              <a:pathLst>
                <a:path w="45" h="53">
                  <a:moveTo>
                    <a:pt x="13" y="10"/>
                  </a:moveTo>
                  <a:lnTo>
                    <a:pt x="32" y="10"/>
                  </a:lnTo>
                  <a:lnTo>
                    <a:pt x="32" y="53"/>
                  </a:lnTo>
                  <a:lnTo>
                    <a:pt x="45" y="53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3" y="53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9" name="Freeform 393"/>
            <p:cNvSpPr>
              <a:spLocks/>
            </p:cNvSpPr>
            <p:nvPr/>
          </p:nvSpPr>
          <p:spPr bwMode="auto">
            <a:xfrm>
              <a:off x="3161" y="1455"/>
              <a:ext cx="472" cy="412"/>
            </a:xfrm>
            <a:custGeom>
              <a:avLst/>
              <a:gdLst/>
              <a:ahLst/>
              <a:cxnLst>
                <a:cxn ang="0">
                  <a:pos x="94" y="1649"/>
                </a:cxn>
                <a:cxn ang="0">
                  <a:pos x="1791" y="1649"/>
                </a:cxn>
                <a:cxn ang="0">
                  <a:pos x="1805" y="1648"/>
                </a:cxn>
                <a:cxn ang="0">
                  <a:pos x="1818" y="1645"/>
                </a:cxn>
                <a:cxn ang="0">
                  <a:pos x="1830" y="1641"/>
                </a:cxn>
                <a:cxn ang="0">
                  <a:pos x="1842" y="1634"/>
                </a:cxn>
                <a:cxn ang="0">
                  <a:pos x="1853" y="1626"/>
                </a:cxn>
                <a:cxn ang="0">
                  <a:pos x="1863" y="1616"/>
                </a:cxn>
                <a:cxn ang="0">
                  <a:pos x="1871" y="1606"/>
                </a:cxn>
                <a:cxn ang="0">
                  <a:pos x="1877" y="1594"/>
                </a:cxn>
                <a:cxn ang="0">
                  <a:pos x="1882" y="1582"/>
                </a:cxn>
                <a:cxn ang="0">
                  <a:pos x="1885" y="1568"/>
                </a:cxn>
                <a:cxn ang="0">
                  <a:pos x="1886" y="1555"/>
                </a:cxn>
                <a:cxn ang="0">
                  <a:pos x="1886" y="93"/>
                </a:cxn>
                <a:cxn ang="0">
                  <a:pos x="1885" y="80"/>
                </a:cxn>
                <a:cxn ang="0">
                  <a:pos x="1882" y="67"/>
                </a:cxn>
                <a:cxn ang="0">
                  <a:pos x="1877" y="54"/>
                </a:cxn>
                <a:cxn ang="0">
                  <a:pos x="1871" y="42"/>
                </a:cxn>
                <a:cxn ang="0">
                  <a:pos x="1863" y="31"/>
                </a:cxn>
                <a:cxn ang="0">
                  <a:pos x="1853" y="22"/>
                </a:cxn>
                <a:cxn ang="0">
                  <a:pos x="1842" y="14"/>
                </a:cxn>
                <a:cxn ang="0">
                  <a:pos x="1830" y="8"/>
                </a:cxn>
                <a:cxn ang="0">
                  <a:pos x="1818" y="3"/>
                </a:cxn>
                <a:cxn ang="0">
                  <a:pos x="1805" y="1"/>
                </a:cxn>
                <a:cxn ang="0">
                  <a:pos x="1791" y="0"/>
                </a:cxn>
                <a:cxn ang="0">
                  <a:pos x="94" y="0"/>
                </a:cxn>
                <a:cxn ang="0">
                  <a:pos x="81" y="1"/>
                </a:cxn>
                <a:cxn ang="0">
                  <a:pos x="67" y="3"/>
                </a:cxn>
                <a:cxn ang="0">
                  <a:pos x="55" y="8"/>
                </a:cxn>
                <a:cxn ang="0">
                  <a:pos x="43" y="14"/>
                </a:cxn>
                <a:cxn ang="0">
                  <a:pos x="33" y="22"/>
                </a:cxn>
                <a:cxn ang="0">
                  <a:pos x="23" y="31"/>
                </a:cxn>
                <a:cxn ang="0">
                  <a:pos x="14" y="42"/>
                </a:cxn>
                <a:cxn ang="0">
                  <a:pos x="8" y="54"/>
                </a:cxn>
                <a:cxn ang="0">
                  <a:pos x="4" y="67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1555"/>
                </a:cxn>
                <a:cxn ang="0">
                  <a:pos x="1" y="1568"/>
                </a:cxn>
                <a:cxn ang="0">
                  <a:pos x="4" y="1582"/>
                </a:cxn>
                <a:cxn ang="0">
                  <a:pos x="8" y="1594"/>
                </a:cxn>
                <a:cxn ang="0">
                  <a:pos x="14" y="1606"/>
                </a:cxn>
                <a:cxn ang="0">
                  <a:pos x="23" y="1616"/>
                </a:cxn>
                <a:cxn ang="0">
                  <a:pos x="33" y="1626"/>
                </a:cxn>
                <a:cxn ang="0">
                  <a:pos x="43" y="1634"/>
                </a:cxn>
                <a:cxn ang="0">
                  <a:pos x="55" y="1641"/>
                </a:cxn>
                <a:cxn ang="0">
                  <a:pos x="67" y="1645"/>
                </a:cxn>
                <a:cxn ang="0">
                  <a:pos x="81" y="1648"/>
                </a:cxn>
                <a:cxn ang="0">
                  <a:pos x="94" y="1649"/>
                </a:cxn>
              </a:cxnLst>
              <a:rect l="0" t="0" r="r" b="b"/>
              <a:pathLst>
                <a:path w="1886" h="1649">
                  <a:moveTo>
                    <a:pt x="94" y="1649"/>
                  </a:moveTo>
                  <a:lnTo>
                    <a:pt x="1791" y="1649"/>
                  </a:lnTo>
                  <a:lnTo>
                    <a:pt x="1805" y="1648"/>
                  </a:lnTo>
                  <a:lnTo>
                    <a:pt x="1818" y="1645"/>
                  </a:lnTo>
                  <a:lnTo>
                    <a:pt x="1830" y="1641"/>
                  </a:lnTo>
                  <a:lnTo>
                    <a:pt x="1842" y="1634"/>
                  </a:lnTo>
                  <a:lnTo>
                    <a:pt x="1853" y="1626"/>
                  </a:lnTo>
                  <a:lnTo>
                    <a:pt x="1863" y="1616"/>
                  </a:lnTo>
                  <a:lnTo>
                    <a:pt x="1871" y="1606"/>
                  </a:lnTo>
                  <a:lnTo>
                    <a:pt x="1877" y="1594"/>
                  </a:lnTo>
                  <a:lnTo>
                    <a:pt x="1882" y="1582"/>
                  </a:lnTo>
                  <a:lnTo>
                    <a:pt x="1885" y="1568"/>
                  </a:lnTo>
                  <a:lnTo>
                    <a:pt x="1886" y="1555"/>
                  </a:lnTo>
                  <a:lnTo>
                    <a:pt x="1886" y="93"/>
                  </a:lnTo>
                  <a:lnTo>
                    <a:pt x="1885" y="80"/>
                  </a:lnTo>
                  <a:lnTo>
                    <a:pt x="1882" y="67"/>
                  </a:lnTo>
                  <a:lnTo>
                    <a:pt x="1877" y="54"/>
                  </a:lnTo>
                  <a:lnTo>
                    <a:pt x="1871" y="42"/>
                  </a:lnTo>
                  <a:lnTo>
                    <a:pt x="1863" y="31"/>
                  </a:lnTo>
                  <a:lnTo>
                    <a:pt x="1853" y="22"/>
                  </a:lnTo>
                  <a:lnTo>
                    <a:pt x="1842" y="14"/>
                  </a:lnTo>
                  <a:lnTo>
                    <a:pt x="1830" y="8"/>
                  </a:lnTo>
                  <a:lnTo>
                    <a:pt x="1818" y="3"/>
                  </a:lnTo>
                  <a:lnTo>
                    <a:pt x="1805" y="1"/>
                  </a:lnTo>
                  <a:lnTo>
                    <a:pt x="1791" y="0"/>
                  </a:lnTo>
                  <a:lnTo>
                    <a:pt x="94" y="0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5" y="8"/>
                  </a:lnTo>
                  <a:lnTo>
                    <a:pt x="43" y="14"/>
                  </a:lnTo>
                  <a:lnTo>
                    <a:pt x="33" y="22"/>
                  </a:lnTo>
                  <a:lnTo>
                    <a:pt x="23" y="31"/>
                  </a:lnTo>
                  <a:lnTo>
                    <a:pt x="14" y="42"/>
                  </a:lnTo>
                  <a:lnTo>
                    <a:pt x="8" y="54"/>
                  </a:lnTo>
                  <a:lnTo>
                    <a:pt x="4" y="67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1555"/>
                  </a:lnTo>
                  <a:lnTo>
                    <a:pt x="1" y="1568"/>
                  </a:lnTo>
                  <a:lnTo>
                    <a:pt x="4" y="1582"/>
                  </a:lnTo>
                  <a:lnTo>
                    <a:pt x="8" y="1594"/>
                  </a:lnTo>
                  <a:lnTo>
                    <a:pt x="14" y="1606"/>
                  </a:lnTo>
                  <a:lnTo>
                    <a:pt x="23" y="1616"/>
                  </a:lnTo>
                  <a:lnTo>
                    <a:pt x="33" y="1626"/>
                  </a:lnTo>
                  <a:lnTo>
                    <a:pt x="43" y="1634"/>
                  </a:lnTo>
                  <a:lnTo>
                    <a:pt x="55" y="1641"/>
                  </a:lnTo>
                  <a:lnTo>
                    <a:pt x="67" y="1645"/>
                  </a:lnTo>
                  <a:lnTo>
                    <a:pt x="81" y="1648"/>
                  </a:lnTo>
                  <a:lnTo>
                    <a:pt x="94" y="16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0" name="Freeform 394"/>
            <p:cNvSpPr>
              <a:spLocks/>
            </p:cNvSpPr>
            <p:nvPr/>
          </p:nvSpPr>
          <p:spPr bwMode="auto">
            <a:xfrm>
              <a:off x="3185" y="1865"/>
              <a:ext cx="424" cy="4"/>
            </a:xfrm>
            <a:custGeom>
              <a:avLst/>
              <a:gdLst/>
              <a:ahLst/>
              <a:cxnLst>
                <a:cxn ang="0">
                  <a:pos x="1698" y="14"/>
                </a:cxn>
                <a:cxn ang="0">
                  <a:pos x="169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697" y="14"/>
                </a:cxn>
                <a:cxn ang="0">
                  <a:pos x="1698" y="14"/>
                </a:cxn>
                <a:cxn ang="0">
                  <a:pos x="1697" y="14"/>
                </a:cxn>
                <a:cxn ang="0">
                  <a:pos x="1697" y="14"/>
                </a:cxn>
                <a:cxn ang="0">
                  <a:pos x="1698" y="14"/>
                </a:cxn>
              </a:cxnLst>
              <a:rect l="0" t="0" r="r" b="b"/>
              <a:pathLst>
                <a:path w="1698" h="14">
                  <a:moveTo>
                    <a:pt x="1698" y="14"/>
                  </a:moveTo>
                  <a:lnTo>
                    <a:pt x="169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697" y="14"/>
                  </a:lnTo>
                  <a:lnTo>
                    <a:pt x="1698" y="14"/>
                  </a:lnTo>
                  <a:lnTo>
                    <a:pt x="1697" y="14"/>
                  </a:lnTo>
                  <a:lnTo>
                    <a:pt x="1697" y="14"/>
                  </a:lnTo>
                  <a:lnTo>
                    <a:pt x="1698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1" name="Freeform 395"/>
            <p:cNvSpPr>
              <a:spLocks/>
            </p:cNvSpPr>
            <p:nvPr/>
          </p:nvSpPr>
          <p:spPr bwMode="auto">
            <a:xfrm>
              <a:off x="3609" y="1865"/>
              <a:ext cx="4" cy="4"/>
            </a:xfrm>
            <a:custGeom>
              <a:avLst/>
              <a:gdLst/>
              <a:ahLst/>
              <a:cxnLst>
                <a:cxn ang="0">
                  <a:pos x="16" y="14"/>
                </a:cxn>
                <a:cxn ang="0">
                  <a:pos x="14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5" y="14"/>
                </a:cxn>
                <a:cxn ang="0">
                  <a:pos x="16" y="14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16" y="14"/>
                </a:cxn>
              </a:cxnLst>
              <a:rect l="0" t="0" r="r" b="b"/>
              <a:pathLst>
                <a:path w="16" h="15">
                  <a:moveTo>
                    <a:pt x="16" y="14"/>
                  </a:moveTo>
                  <a:lnTo>
                    <a:pt x="14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2" name="Freeform 396"/>
            <p:cNvSpPr>
              <a:spLocks/>
            </p:cNvSpPr>
            <p:nvPr/>
          </p:nvSpPr>
          <p:spPr bwMode="auto">
            <a:xfrm>
              <a:off x="3612" y="1864"/>
              <a:ext cx="4" cy="5"/>
            </a:xfrm>
            <a:custGeom>
              <a:avLst/>
              <a:gdLst/>
              <a:ahLst/>
              <a:cxnLst>
                <a:cxn ang="0">
                  <a:pos x="16" y="14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3" y="17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4"/>
                </a:cxn>
              </a:cxnLst>
              <a:rect l="0" t="0" r="r" b="b"/>
              <a:pathLst>
                <a:path w="16" h="17">
                  <a:moveTo>
                    <a:pt x="16" y="14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3" y="1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3" name="Freeform 397"/>
            <p:cNvSpPr>
              <a:spLocks/>
            </p:cNvSpPr>
            <p:nvPr/>
          </p:nvSpPr>
          <p:spPr bwMode="auto">
            <a:xfrm>
              <a:off x="3615" y="1863"/>
              <a:ext cx="5" cy="5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12" y="0"/>
                </a:cxn>
                <a:cxn ang="0">
                  <a:pos x="0" y="4"/>
                </a:cxn>
                <a:cxn ang="0">
                  <a:pos x="4" y="18"/>
                </a:cxn>
                <a:cxn ang="0">
                  <a:pos x="17" y="14"/>
                </a:cxn>
                <a:cxn ang="0">
                  <a:pos x="18" y="13"/>
                </a:cxn>
                <a:cxn ang="0">
                  <a:pos x="17" y="14"/>
                </a:cxn>
                <a:cxn ang="0">
                  <a:pos x="17" y="13"/>
                </a:cxn>
                <a:cxn ang="0">
                  <a:pos x="18" y="13"/>
                </a:cxn>
              </a:cxnLst>
              <a:rect l="0" t="0" r="r" b="b"/>
              <a:pathLst>
                <a:path w="18" h="18">
                  <a:moveTo>
                    <a:pt x="18" y="13"/>
                  </a:moveTo>
                  <a:lnTo>
                    <a:pt x="12" y="0"/>
                  </a:lnTo>
                  <a:lnTo>
                    <a:pt x="0" y="4"/>
                  </a:lnTo>
                  <a:lnTo>
                    <a:pt x="4" y="18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4" name="Freeform 398"/>
            <p:cNvSpPr>
              <a:spLocks/>
            </p:cNvSpPr>
            <p:nvPr/>
          </p:nvSpPr>
          <p:spPr bwMode="auto">
            <a:xfrm>
              <a:off x="3618" y="1862"/>
              <a:ext cx="5" cy="4"/>
            </a:xfrm>
            <a:custGeom>
              <a:avLst/>
              <a:gdLst/>
              <a:ahLst/>
              <a:cxnLst>
                <a:cxn ang="0">
                  <a:pos x="19" y="13"/>
                </a:cxn>
                <a:cxn ang="0">
                  <a:pos x="12" y="0"/>
                </a:cxn>
                <a:cxn ang="0">
                  <a:pos x="0" y="8"/>
                </a:cxn>
                <a:cxn ang="0">
                  <a:pos x="7" y="20"/>
                </a:cxn>
                <a:cxn ang="0">
                  <a:pos x="18" y="14"/>
                </a:cxn>
                <a:cxn ang="0">
                  <a:pos x="19" y="13"/>
                </a:cxn>
                <a:cxn ang="0">
                  <a:pos x="18" y="14"/>
                </a:cxn>
                <a:cxn ang="0">
                  <a:pos x="19" y="13"/>
                </a:cxn>
                <a:cxn ang="0">
                  <a:pos x="19" y="13"/>
                </a:cxn>
              </a:cxnLst>
              <a:rect l="0" t="0" r="r" b="b"/>
              <a:pathLst>
                <a:path w="19" h="20">
                  <a:moveTo>
                    <a:pt x="19" y="13"/>
                  </a:moveTo>
                  <a:lnTo>
                    <a:pt x="12" y="0"/>
                  </a:lnTo>
                  <a:lnTo>
                    <a:pt x="0" y="8"/>
                  </a:lnTo>
                  <a:lnTo>
                    <a:pt x="7" y="20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5" name="Freeform 399"/>
            <p:cNvSpPr>
              <a:spLocks/>
            </p:cNvSpPr>
            <p:nvPr/>
          </p:nvSpPr>
          <p:spPr bwMode="auto">
            <a:xfrm>
              <a:off x="3621" y="1860"/>
              <a:ext cx="4" cy="5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8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8" y="20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6" name="Freeform 400"/>
            <p:cNvSpPr>
              <a:spLocks/>
            </p:cNvSpPr>
            <p:nvPr/>
          </p:nvSpPr>
          <p:spPr bwMode="auto">
            <a:xfrm>
              <a:off x="3623" y="1858"/>
              <a:ext cx="5" cy="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21" y="10"/>
                </a:cxn>
                <a:cxn ang="0">
                  <a:pos x="21" y="10"/>
                </a:cxn>
                <a:cxn ang="0">
                  <a:pos x="21" y="10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11" y="0"/>
                  </a:lnTo>
                  <a:lnTo>
                    <a:pt x="0" y="10"/>
                  </a:lnTo>
                  <a:lnTo>
                    <a:pt x="11" y="2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7" name="Freeform 401"/>
            <p:cNvSpPr>
              <a:spLocks/>
            </p:cNvSpPr>
            <p:nvPr/>
          </p:nvSpPr>
          <p:spPr bwMode="auto">
            <a:xfrm>
              <a:off x="3625" y="1855"/>
              <a:ext cx="5" cy="5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1" y="20"/>
                </a:cxn>
                <a:cxn ang="0">
                  <a:pos x="20" y="9"/>
                </a:cxn>
                <a:cxn ang="0">
                  <a:pos x="20" y="8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20" y="8"/>
                </a:cxn>
              </a:cxnLst>
              <a:rect l="0" t="0" r="r" b="b"/>
              <a:pathLst>
                <a:path w="20" h="20">
                  <a:moveTo>
                    <a:pt x="20" y="8"/>
                  </a:moveTo>
                  <a:lnTo>
                    <a:pt x="8" y="0"/>
                  </a:lnTo>
                  <a:lnTo>
                    <a:pt x="0" y="11"/>
                  </a:lnTo>
                  <a:lnTo>
                    <a:pt x="11" y="2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8" name="Freeform 402"/>
            <p:cNvSpPr>
              <a:spLocks/>
            </p:cNvSpPr>
            <p:nvPr/>
          </p:nvSpPr>
          <p:spPr bwMode="auto">
            <a:xfrm>
              <a:off x="3627" y="1852"/>
              <a:ext cx="5" cy="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12" y="18"/>
                </a:cxn>
                <a:cxn ang="0">
                  <a:pos x="18" y="7"/>
                </a:cxn>
                <a:cxn ang="0">
                  <a:pos x="19" y="6"/>
                </a:cxn>
                <a:cxn ang="0">
                  <a:pos x="18" y="7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19" h="18">
                  <a:moveTo>
                    <a:pt x="19" y="6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9" name="Freeform 403"/>
            <p:cNvSpPr>
              <a:spLocks/>
            </p:cNvSpPr>
            <p:nvPr/>
          </p:nvSpPr>
          <p:spPr bwMode="auto">
            <a:xfrm>
              <a:off x="3628" y="1849"/>
              <a:ext cx="5" cy="5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14" y="18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9" y="5"/>
                </a:cxn>
                <a:cxn ang="0">
                  <a:pos x="19" y="4"/>
                </a:cxn>
              </a:cxnLst>
              <a:rect l="0" t="0" r="r" b="b"/>
              <a:pathLst>
                <a:path w="19" h="18">
                  <a:moveTo>
                    <a:pt x="19" y="4"/>
                  </a:moveTo>
                  <a:lnTo>
                    <a:pt x="5" y="0"/>
                  </a:lnTo>
                  <a:lnTo>
                    <a:pt x="0" y="13"/>
                  </a:lnTo>
                  <a:lnTo>
                    <a:pt x="14" y="18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0" name="Freeform 404"/>
            <p:cNvSpPr>
              <a:spLocks/>
            </p:cNvSpPr>
            <p:nvPr/>
          </p:nvSpPr>
          <p:spPr bwMode="auto">
            <a:xfrm>
              <a:off x="3630" y="1846"/>
              <a:ext cx="4" cy="4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14" y="17"/>
                </a:cxn>
                <a:cxn ang="0">
                  <a:pos x="17" y="3"/>
                </a:cxn>
                <a:cxn ang="0">
                  <a:pos x="17" y="2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7" y="2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lnTo>
                    <a:pt x="3" y="0"/>
                  </a:lnTo>
                  <a:lnTo>
                    <a:pt x="0" y="14"/>
                  </a:lnTo>
                  <a:lnTo>
                    <a:pt x="14" y="17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1" name="Freeform 405"/>
            <p:cNvSpPr>
              <a:spLocks/>
            </p:cNvSpPr>
            <p:nvPr/>
          </p:nvSpPr>
          <p:spPr bwMode="auto">
            <a:xfrm>
              <a:off x="3630" y="1843"/>
              <a:ext cx="4" cy="4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5" y="14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16" h="14">
                  <a:moveTo>
                    <a:pt x="16" y="1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5" y="14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2" name="Freeform 406"/>
            <p:cNvSpPr>
              <a:spLocks/>
            </p:cNvSpPr>
            <p:nvPr/>
          </p:nvSpPr>
          <p:spPr bwMode="auto">
            <a:xfrm>
              <a:off x="3631" y="1478"/>
              <a:ext cx="3" cy="36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0"/>
                </a:cxn>
                <a:cxn ang="0">
                  <a:pos x="0" y="1462"/>
                </a:cxn>
                <a:cxn ang="0">
                  <a:pos x="15" y="146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1462">
                  <a:moveTo>
                    <a:pt x="15" y="0"/>
                  </a:moveTo>
                  <a:lnTo>
                    <a:pt x="0" y="0"/>
                  </a:lnTo>
                  <a:lnTo>
                    <a:pt x="0" y="1462"/>
                  </a:lnTo>
                  <a:lnTo>
                    <a:pt x="15" y="146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3" name="Freeform 407"/>
            <p:cNvSpPr>
              <a:spLocks/>
            </p:cNvSpPr>
            <p:nvPr/>
          </p:nvSpPr>
          <p:spPr bwMode="auto">
            <a:xfrm>
              <a:off x="3630" y="1474"/>
              <a:ext cx="4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2"/>
                </a:cxn>
                <a:cxn ang="0">
                  <a:pos x="1" y="16"/>
                </a:cxn>
                <a:cxn ang="0">
                  <a:pos x="16" y="15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lnTo>
                    <a:pt x="0" y="2"/>
                  </a:lnTo>
                  <a:lnTo>
                    <a:pt x="1" y="16"/>
                  </a:lnTo>
                  <a:lnTo>
                    <a:pt x="16" y="15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4" name="Freeform 408"/>
            <p:cNvSpPr>
              <a:spLocks/>
            </p:cNvSpPr>
            <p:nvPr/>
          </p:nvSpPr>
          <p:spPr bwMode="auto">
            <a:xfrm>
              <a:off x="3630" y="1471"/>
              <a:ext cx="4" cy="4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"/>
                </a:cxn>
                <a:cxn ang="0">
                  <a:pos x="3" y="17"/>
                </a:cxn>
                <a:cxn ang="0">
                  <a:pos x="17" y="14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3" y="0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lnTo>
                    <a:pt x="0" y="4"/>
                  </a:lnTo>
                  <a:lnTo>
                    <a:pt x="3" y="17"/>
                  </a:lnTo>
                  <a:lnTo>
                    <a:pt x="17" y="14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5" name="Freeform 409"/>
            <p:cNvSpPr>
              <a:spLocks/>
            </p:cNvSpPr>
            <p:nvPr/>
          </p:nvSpPr>
          <p:spPr bwMode="auto">
            <a:xfrm>
              <a:off x="3629" y="1467"/>
              <a:ext cx="4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6"/>
                </a:cxn>
                <a:cxn ang="0">
                  <a:pos x="4" y="18"/>
                </a:cxn>
                <a:cxn ang="0">
                  <a:pos x="17" y="1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0"/>
                </a:cxn>
                <a:cxn ang="0">
                  <a:pos x="12" y="0"/>
                </a:cxn>
              </a:cxnLst>
              <a:rect l="0" t="0" r="r" b="b"/>
              <a:pathLst>
                <a:path w="17" h="18">
                  <a:moveTo>
                    <a:pt x="12" y="0"/>
                  </a:moveTo>
                  <a:lnTo>
                    <a:pt x="0" y="6"/>
                  </a:lnTo>
                  <a:lnTo>
                    <a:pt x="4" y="18"/>
                  </a:lnTo>
                  <a:lnTo>
                    <a:pt x="17" y="1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6" name="Freeform 410"/>
            <p:cNvSpPr>
              <a:spLocks/>
            </p:cNvSpPr>
            <p:nvPr/>
          </p:nvSpPr>
          <p:spPr bwMode="auto">
            <a:xfrm>
              <a:off x="3627" y="1464"/>
              <a:ext cx="5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8"/>
                </a:cxn>
                <a:cxn ang="0">
                  <a:pos x="6" y="20"/>
                </a:cxn>
                <a:cxn ang="0">
                  <a:pos x="18" y="13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18" h="20">
                  <a:moveTo>
                    <a:pt x="12" y="0"/>
                  </a:moveTo>
                  <a:lnTo>
                    <a:pt x="0" y="8"/>
                  </a:lnTo>
                  <a:lnTo>
                    <a:pt x="6" y="20"/>
                  </a:lnTo>
                  <a:lnTo>
                    <a:pt x="18" y="1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7" name="Freeform 411"/>
            <p:cNvSpPr>
              <a:spLocks/>
            </p:cNvSpPr>
            <p:nvPr/>
          </p:nvSpPr>
          <p:spPr bwMode="auto">
            <a:xfrm>
              <a:off x="3625" y="1461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8" y="22"/>
                </a:cxn>
                <a:cxn ang="0">
                  <a:pos x="20" y="12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0" y="10"/>
                  </a:lnTo>
                  <a:lnTo>
                    <a:pt x="8" y="22"/>
                  </a:lnTo>
                  <a:lnTo>
                    <a:pt x="20" y="1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8" name="Freeform 412"/>
            <p:cNvSpPr>
              <a:spLocks/>
            </p:cNvSpPr>
            <p:nvPr/>
          </p:nvSpPr>
          <p:spPr bwMode="auto">
            <a:xfrm>
              <a:off x="3623" y="1459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11" y="21"/>
                </a:cxn>
                <a:cxn ang="0">
                  <a:pos x="21" y="10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1" y="0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lnTo>
                    <a:pt x="0" y="11"/>
                  </a:lnTo>
                  <a:lnTo>
                    <a:pt x="11" y="21"/>
                  </a:lnTo>
                  <a:lnTo>
                    <a:pt x="21" y="10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9" name="Freeform 413"/>
            <p:cNvSpPr>
              <a:spLocks/>
            </p:cNvSpPr>
            <p:nvPr/>
          </p:nvSpPr>
          <p:spPr bwMode="auto">
            <a:xfrm>
              <a:off x="3621" y="1457"/>
              <a:ext cx="4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2"/>
                </a:cxn>
                <a:cxn ang="0">
                  <a:pos x="10" y="20"/>
                </a:cxn>
                <a:cxn ang="0">
                  <a:pos x="20" y="8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20" h="20">
                  <a:moveTo>
                    <a:pt x="7" y="0"/>
                  </a:moveTo>
                  <a:lnTo>
                    <a:pt x="0" y="12"/>
                  </a:lnTo>
                  <a:lnTo>
                    <a:pt x="10" y="20"/>
                  </a:lnTo>
                  <a:lnTo>
                    <a:pt x="20" y="8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0" name="Freeform 414"/>
            <p:cNvSpPr>
              <a:spLocks/>
            </p:cNvSpPr>
            <p:nvPr/>
          </p:nvSpPr>
          <p:spPr bwMode="auto">
            <a:xfrm>
              <a:off x="3618" y="1455"/>
              <a:ext cx="4" cy="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2" y="20"/>
                </a:cxn>
                <a:cxn ang="0">
                  <a:pos x="18" y="7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8" h="20">
                  <a:moveTo>
                    <a:pt x="6" y="0"/>
                  </a:moveTo>
                  <a:lnTo>
                    <a:pt x="0" y="13"/>
                  </a:lnTo>
                  <a:lnTo>
                    <a:pt x="12" y="20"/>
                  </a:lnTo>
                  <a:lnTo>
                    <a:pt x="18" y="7"/>
                  </a:lnTo>
                  <a:lnTo>
                    <a:pt x="7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1" name="Freeform 415"/>
            <p:cNvSpPr>
              <a:spLocks/>
            </p:cNvSpPr>
            <p:nvPr/>
          </p:nvSpPr>
          <p:spPr bwMode="auto">
            <a:xfrm>
              <a:off x="3615" y="1454"/>
              <a:ext cx="4" cy="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5"/>
                </a:cxn>
                <a:cxn ang="0">
                  <a:pos x="13" y="20"/>
                </a:cxn>
                <a:cxn ang="0">
                  <a:pos x="18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4" y="0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lnTo>
                    <a:pt x="0" y="15"/>
                  </a:lnTo>
                  <a:lnTo>
                    <a:pt x="13" y="20"/>
                  </a:lnTo>
                  <a:lnTo>
                    <a:pt x="18" y="6"/>
                  </a:lnTo>
                  <a:lnTo>
                    <a:pt x="6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2" name="Freeform 416"/>
            <p:cNvSpPr>
              <a:spLocks/>
            </p:cNvSpPr>
            <p:nvPr/>
          </p:nvSpPr>
          <p:spPr bwMode="auto">
            <a:xfrm>
              <a:off x="3612" y="1453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6"/>
                </a:cxn>
                <a:cxn ang="0">
                  <a:pos x="13" y="18"/>
                </a:cxn>
                <a:cxn ang="0">
                  <a:pos x="15" y="3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5" h="18">
                  <a:moveTo>
                    <a:pt x="2" y="0"/>
                  </a:moveTo>
                  <a:lnTo>
                    <a:pt x="0" y="16"/>
                  </a:lnTo>
                  <a:lnTo>
                    <a:pt x="13" y="18"/>
                  </a:lnTo>
                  <a:lnTo>
                    <a:pt x="1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3" name="Freeform 417"/>
            <p:cNvSpPr>
              <a:spLocks/>
            </p:cNvSpPr>
            <p:nvPr/>
          </p:nvSpPr>
          <p:spPr bwMode="auto">
            <a:xfrm>
              <a:off x="3609" y="1453"/>
              <a:ext cx="3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4" y="17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lnTo>
                    <a:pt x="0" y="16"/>
                  </a:lnTo>
                  <a:lnTo>
                    <a:pt x="14" y="17"/>
                  </a:lnTo>
                  <a:lnTo>
                    <a:pt x="1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4" name="Freeform 418"/>
            <p:cNvSpPr>
              <a:spLocks/>
            </p:cNvSpPr>
            <p:nvPr/>
          </p:nvSpPr>
          <p:spPr bwMode="auto">
            <a:xfrm>
              <a:off x="3185" y="1453"/>
              <a:ext cx="424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697" y="16"/>
                </a:cxn>
                <a:cxn ang="0">
                  <a:pos x="1697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7" h="16">
                  <a:moveTo>
                    <a:pt x="0" y="0"/>
                  </a:moveTo>
                  <a:lnTo>
                    <a:pt x="0" y="16"/>
                  </a:lnTo>
                  <a:lnTo>
                    <a:pt x="1697" y="16"/>
                  </a:lnTo>
                  <a:lnTo>
                    <a:pt x="169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5" name="Freeform 419"/>
            <p:cNvSpPr>
              <a:spLocks/>
            </p:cNvSpPr>
            <p:nvPr/>
          </p:nvSpPr>
          <p:spPr bwMode="auto">
            <a:xfrm>
              <a:off x="3181" y="1453"/>
              <a:ext cx="4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17"/>
                </a:cxn>
                <a:cxn ang="0">
                  <a:pos x="15" y="16"/>
                </a:cxn>
                <a:cxn ang="0">
                  <a:pos x="14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</a:cxnLst>
              <a:rect l="0" t="0" r="r" b="b"/>
              <a:pathLst>
                <a:path w="15" h="17">
                  <a:moveTo>
                    <a:pt x="0" y="2"/>
                  </a:moveTo>
                  <a:lnTo>
                    <a:pt x="1" y="17"/>
                  </a:lnTo>
                  <a:lnTo>
                    <a:pt x="15" y="16"/>
                  </a:lnTo>
                  <a:lnTo>
                    <a:pt x="1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6" name="Freeform 420"/>
            <p:cNvSpPr>
              <a:spLocks/>
            </p:cNvSpPr>
            <p:nvPr/>
          </p:nvSpPr>
          <p:spPr bwMode="auto">
            <a:xfrm>
              <a:off x="3177" y="1453"/>
              <a:ext cx="4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17"/>
                </a:cxn>
                <a:cxn ang="0">
                  <a:pos x="17" y="15"/>
                </a:cxn>
                <a:cxn ang="0">
                  <a:pos x="15" y="0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lnTo>
                    <a:pt x="5" y="17"/>
                  </a:lnTo>
                  <a:lnTo>
                    <a:pt x="17" y="15"/>
                  </a:lnTo>
                  <a:lnTo>
                    <a:pt x="1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7" name="Freeform 421"/>
            <p:cNvSpPr>
              <a:spLocks/>
            </p:cNvSpPr>
            <p:nvPr/>
          </p:nvSpPr>
          <p:spPr bwMode="auto">
            <a:xfrm>
              <a:off x="3174" y="1454"/>
              <a:ext cx="5" cy="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20"/>
                </a:cxn>
                <a:cxn ang="0">
                  <a:pos x="20" y="15"/>
                </a:cxn>
                <a:cxn ang="0">
                  <a:pos x="14" y="0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7"/>
                </a:cxn>
              </a:cxnLst>
              <a:rect l="0" t="0" r="r" b="b"/>
              <a:pathLst>
                <a:path w="20" h="20">
                  <a:moveTo>
                    <a:pt x="0" y="7"/>
                  </a:moveTo>
                  <a:lnTo>
                    <a:pt x="6" y="20"/>
                  </a:lnTo>
                  <a:lnTo>
                    <a:pt x="20" y="15"/>
                  </a:lnTo>
                  <a:lnTo>
                    <a:pt x="14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8" name="Freeform 422"/>
            <p:cNvSpPr>
              <a:spLocks/>
            </p:cNvSpPr>
            <p:nvPr/>
          </p:nvSpPr>
          <p:spPr bwMode="auto">
            <a:xfrm>
              <a:off x="3171" y="1455"/>
              <a:ext cx="5" cy="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19"/>
                </a:cxn>
                <a:cxn ang="0">
                  <a:pos x="19" y="12"/>
                </a:cxn>
                <a:cxn ang="0">
                  <a:pos x="12" y="0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lnTo>
                    <a:pt x="8" y="19"/>
                  </a:lnTo>
                  <a:lnTo>
                    <a:pt x="19" y="12"/>
                  </a:lnTo>
                  <a:lnTo>
                    <a:pt x="12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9" name="Freeform 423"/>
            <p:cNvSpPr>
              <a:spLocks/>
            </p:cNvSpPr>
            <p:nvPr/>
          </p:nvSpPr>
          <p:spPr bwMode="auto">
            <a:xfrm>
              <a:off x="3168" y="1457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19"/>
                </a:cxn>
                <a:cxn ang="0">
                  <a:pos x="21" y="11"/>
                </a:cxn>
                <a:cxn ang="0">
                  <a:pos x="12" y="0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8"/>
                </a:cxn>
                <a:cxn ang="0">
                  <a:pos x="0" y="8"/>
                </a:cxn>
              </a:cxnLst>
              <a:rect l="0" t="0" r="r" b="b"/>
              <a:pathLst>
                <a:path w="21" h="19">
                  <a:moveTo>
                    <a:pt x="0" y="8"/>
                  </a:moveTo>
                  <a:lnTo>
                    <a:pt x="10" y="19"/>
                  </a:lnTo>
                  <a:lnTo>
                    <a:pt x="21" y="11"/>
                  </a:lnTo>
                  <a:lnTo>
                    <a:pt x="12" y="0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0" name="Freeform 424"/>
            <p:cNvSpPr>
              <a:spLocks/>
            </p:cNvSpPr>
            <p:nvPr/>
          </p:nvSpPr>
          <p:spPr bwMode="auto">
            <a:xfrm>
              <a:off x="3165" y="1459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2" y="20"/>
                </a:cxn>
                <a:cxn ang="0">
                  <a:pos x="22" y="10"/>
                </a:cxn>
                <a:cxn ang="0">
                  <a:pos x="11" y="0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1" y="10"/>
                </a:cxn>
                <a:cxn ang="0">
                  <a:pos x="0" y="10"/>
                </a:cxn>
              </a:cxnLst>
              <a:rect l="0" t="0" r="r" b="b"/>
              <a:pathLst>
                <a:path w="22" h="20">
                  <a:moveTo>
                    <a:pt x="0" y="10"/>
                  </a:moveTo>
                  <a:lnTo>
                    <a:pt x="12" y="20"/>
                  </a:lnTo>
                  <a:lnTo>
                    <a:pt x="22" y="10"/>
                  </a:lnTo>
                  <a:lnTo>
                    <a:pt x="11" y="0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1" name="Freeform 425"/>
            <p:cNvSpPr>
              <a:spLocks/>
            </p:cNvSpPr>
            <p:nvPr/>
          </p:nvSpPr>
          <p:spPr bwMode="auto">
            <a:xfrm>
              <a:off x="3163" y="1462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19"/>
                </a:cxn>
                <a:cxn ang="0">
                  <a:pos x="21" y="9"/>
                </a:cxn>
                <a:cxn ang="0">
                  <a:pos x="8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2"/>
                </a:cxn>
              </a:cxnLst>
              <a:rect l="0" t="0" r="r" b="b"/>
              <a:pathLst>
                <a:path w="21" h="19">
                  <a:moveTo>
                    <a:pt x="0" y="12"/>
                  </a:moveTo>
                  <a:lnTo>
                    <a:pt x="13" y="19"/>
                  </a:lnTo>
                  <a:lnTo>
                    <a:pt x="21" y="9"/>
                  </a:lnTo>
                  <a:lnTo>
                    <a:pt x="8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2" name="Freeform 426"/>
            <p:cNvSpPr>
              <a:spLocks/>
            </p:cNvSpPr>
            <p:nvPr/>
          </p:nvSpPr>
          <p:spPr bwMode="auto">
            <a:xfrm>
              <a:off x="3161" y="1465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3" y="19"/>
                </a:cxn>
                <a:cxn ang="0">
                  <a:pos x="21" y="7"/>
                </a:cxn>
                <a:cxn ang="0">
                  <a:pos x="7" y="0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0" y="13"/>
                </a:cxn>
              </a:cxnLst>
              <a:rect l="0" t="0" r="r" b="b"/>
              <a:pathLst>
                <a:path w="21" h="19">
                  <a:moveTo>
                    <a:pt x="0" y="13"/>
                  </a:moveTo>
                  <a:lnTo>
                    <a:pt x="13" y="19"/>
                  </a:lnTo>
                  <a:lnTo>
                    <a:pt x="21" y="7"/>
                  </a:lnTo>
                  <a:lnTo>
                    <a:pt x="7" y="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3" name="Freeform 427"/>
            <p:cNvSpPr>
              <a:spLocks/>
            </p:cNvSpPr>
            <p:nvPr/>
          </p:nvSpPr>
          <p:spPr bwMode="auto">
            <a:xfrm>
              <a:off x="3160" y="1468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3" y="17"/>
                </a:cxn>
                <a:cxn ang="0">
                  <a:pos x="18" y="5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8" h="17">
                  <a:moveTo>
                    <a:pt x="0" y="13"/>
                  </a:moveTo>
                  <a:lnTo>
                    <a:pt x="13" y="17"/>
                  </a:lnTo>
                  <a:lnTo>
                    <a:pt x="18" y="5"/>
                  </a:lnTo>
                  <a:lnTo>
                    <a:pt x="4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4" name="Freeform 428"/>
            <p:cNvSpPr>
              <a:spLocks/>
            </p:cNvSpPr>
            <p:nvPr/>
          </p:nvSpPr>
          <p:spPr bwMode="auto">
            <a:xfrm>
              <a:off x="3160" y="1471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4" y="16"/>
                </a:cxn>
                <a:cxn ang="0">
                  <a:pos x="17" y="3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7" h="16">
                  <a:moveTo>
                    <a:pt x="0" y="14"/>
                  </a:moveTo>
                  <a:lnTo>
                    <a:pt x="14" y="16"/>
                  </a:lnTo>
                  <a:lnTo>
                    <a:pt x="17" y="3"/>
                  </a:lnTo>
                  <a:lnTo>
                    <a:pt x="3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5" name="Freeform 429"/>
            <p:cNvSpPr>
              <a:spLocks/>
            </p:cNvSpPr>
            <p:nvPr/>
          </p:nvSpPr>
          <p:spPr bwMode="auto">
            <a:xfrm>
              <a:off x="3159" y="1475"/>
              <a:ext cx="4" cy="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4" y="15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5" h="15">
                  <a:moveTo>
                    <a:pt x="0" y="14"/>
                  </a:moveTo>
                  <a:lnTo>
                    <a:pt x="14" y="15"/>
                  </a:lnTo>
                  <a:lnTo>
                    <a:pt x="15" y="1"/>
                  </a:lnTo>
                  <a:lnTo>
                    <a:pt x="1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6" name="Freeform 430"/>
            <p:cNvSpPr>
              <a:spLocks/>
            </p:cNvSpPr>
            <p:nvPr/>
          </p:nvSpPr>
          <p:spPr bwMode="auto">
            <a:xfrm>
              <a:off x="3159" y="1478"/>
              <a:ext cx="4" cy="366"/>
            </a:xfrm>
            <a:custGeom>
              <a:avLst/>
              <a:gdLst/>
              <a:ahLst/>
              <a:cxnLst>
                <a:cxn ang="0">
                  <a:pos x="0" y="1462"/>
                </a:cxn>
                <a:cxn ang="0">
                  <a:pos x="14" y="146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</a:cxnLst>
              <a:rect l="0" t="0" r="r" b="b"/>
              <a:pathLst>
                <a:path w="14" h="1462">
                  <a:moveTo>
                    <a:pt x="0" y="1462"/>
                  </a:moveTo>
                  <a:lnTo>
                    <a:pt x="14" y="146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7" name="Freeform 431"/>
            <p:cNvSpPr>
              <a:spLocks/>
            </p:cNvSpPr>
            <p:nvPr/>
          </p:nvSpPr>
          <p:spPr bwMode="auto">
            <a:xfrm>
              <a:off x="3159" y="1843"/>
              <a:ext cx="4" cy="4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5" y="13"/>
                </a:cxn>
                <a:cxn ang="0">
                  <a:pos x="14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5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lnTo>
                    <a:pt x="15" y="13"/>
                  </a:lnTo>
                  <a:lnTo>
                    <a:pt x="14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8" name="Freeform 432"/>
            <p:cNvSpPr>
              <a:spLocks/>
            </p:cNvSpPr>
            <p:nvPr/>
          </p:nvSpPr>
          <p:spPr bwMode="auto">
            <a:xfrm>
              <a:off x="3160" y="1846"/>
              <a:ext cx="4" cy="5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17" y="14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3" y="17"/>
                </a:cxn>
                <a:cxn ang="0">
                  <a:pos x="3" y="18"/>
                </a:cxn>
                <a:cxn ang="0">
                  <a:pos x="3" y="17"/>
                </a:cxn>
                <a:cxn ang="0">
                  <a:pos x="3" y="18"/>
                </a:cxn>
                <a:cxn ang="0">
                  <a:pos x="3" y="18"/>
                </a:cxn>
              </a:cxnLst>
              <a:rect l="0" t="0" r="r" b="b"/>
              <a:pathLst>
                <a:path w="17" h="18">
                  <a:moveTo>
                    <a:pt x="3" y="18"/>
                  </a:moveTo>
                  <a:lnTo>
                    <a:pt x="17" y="14"/>
                  </a:lnTo>
                  <a:lnTo>
                    <a:pt x="14" y="0"/>
                  </a:lnTo>
                  <a:lnTo>
                    <a:pt x="0" y="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9" name="Freeform 433"/>
            <p:cNvSpPr>
              <a:spLocks/>
            </p:cNvSpPr>
            <p:nvPr/>
          </p:nvSpPr>
          <p:spPr bwMode="auto">
            <a:xfrm>
              <a:off x="3160" y="1849"/>
              <a:ext cx="5" cy="5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18" y="13"/>
                </a:cxn>
                <a:cxn ang="0">
                  <a:pos x="13" y="0"/>
                </a:cxn>
                <a:cxn ang="0">
                  <a:pos x="0" y="5"/>
                </a:cxn>
                <a:cxn ang="0">
                  <a:pos x="4" y="18"/>
                </a:cxn>
                <a:cxn ang="0">
                  <a:pos x="5" y="19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5" y="19"/>
                </a:cxn>
              </a:cxnLst>
              <a:rect l="0" t="0" r="r" b="b"/>
              <a:pathLst>
                <a:path w="18" h="19">
                  <a:moveTo>
                    <a:pt x="5" y="19"/>
                  </a:moveTo>
                  <a:lnTo>
                    <a:pt x="18" y="13"/>
                  </a:lnTo>
                  <a:lnTo>
                    <a:pt x="13" y="0"/>
                  </a:lnTo>
                  <a:lnTo>
                    <a:pt x="0" y="5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0" name="Freeform 434"/>
            <p:cNvSpPr>
              <a:spLocks/>
            </p:cNvSpPr>
            <p:nvPr/>
          </p:nvSpPr>
          <p:spPr bwMode="auto">
            <a:xfrm>
              <a:off x="3162" y="1852"/>
              <a:ext cx="4" cy="5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6" y="18"/>
                </a:cxn>
                <a:cxn ang="0">
                  <a:pos x="7" y="19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7" y="19"/>
                </a:cxn>
              </a:cxnLst>
              <a:rect l="0" t="0" r="r" b="b"/>
              <a:pathLst>
                <a:path w="20" h="19">
                  <a:moveTo>
                    <a:pt x="7" y="19"/>
                  </a:moveTo>
                  <a:lnTo>
                    <a:pt x="20" y="11"/>
                  </a:lnTo>
                  <a:lnTo>
                    <a:pt x="12" y="0"/>
                  </a:lnTo>
                  <a:lnTo>
                    <a:pt x="0" y="7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1" name="Freeform 435"/>
            <p:cNvSpPr>
              <a:spLocks/>
            </p:cNvSpPr>
            <p:nvPr/>
          </p:nvSpPr>
          <p:spPr bwMode="auto">
            <a:xfrm>
              <a:off x="3163" y="1855"/>
              <a:ext cx="5" cy="5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7" y="20"/>
                </a:cxn>
                <a:cxn ang="0">
                  <a:pos x="8" y="20"/>
                </a:cxn>
                <a:cxn ang="0">
                  <a:pos x="7" y="20"/>
                </a:cxn>
                <a:cxn ang="0">
                  <a:pos x="8" y="20"/>
                </a:cxn>
                <a:cxn ang="0">
                  <a:pos x="8" y="20"/>
                </a:cxn>
              </a:cxnLst>
              <a:rect l="0" t="0" r="r" b="b"/>
              <a:pathLst>
                <a:path w="20" h="20">
                  <a:moveTo>
                    <a:pt x="8" y="20"/>
                  </a:moveTo>
                  <a:lnTo>
                    <a:pt x="20" y="11"/>
                  </a:lnTo>
                  <a:lnTo>
                    <a:pt x="12" y="0"/>
                  </a:lnTo>
                  <a:lnTo>
                    <a:pt x="0" y="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2" name="Freeform 436"/>
            <p:cNvSpPr>
              <a:spLocks/>
            </p:cNvSpPr>
            <p:nvPr/>
          </p:nvSpPr>
          <p:spPr bwMode="auto">
            <a:xfrm>
              <a:off x="3165" y="1858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1" y="10"/>
                </a:cxn>
                <a:cxn ang="0">
                  <a:pos x="11" y="0"/>
                </a:cxn>
                <a:cxn ang="0">
                  <a:pos x="0" y="10"/>
                </a:cxn>
                <a:cxn ang="0">
                  <a:pos x="10" y="21"/>
                </a:cxn>
                <a:cxn ang="0">
                  <a:pos x="11" y="21"/>
                </a:cxn>
                <a:cxn ang="0">
                  <a:pos x="10" y="21"/>
                </a:cxn>
                <a:cxn ang="0">
                  <a:pos x="11" y="21"/>
                </a:cxn>
                <a:cxn ang="0">
                  <a:pos x="11" y="21"/>
                </a:cxn>
              </a:cxnLst>
              <a:rect l="0" t="0" r="r" b="b"/>
              <a:pathLst>
                <a:path w="21" h="21">
                  <a:moveTo>
                    <a:pt x="11" y="21"/>
                  </a:moveTo>
                  <a:lnTo>
                    <a:pt x="21" y="10"/>
                  </a:lnTo>
                  <a:lnTo>
                    <a:pt x="11" y="0"/>
                  </a:lnTo>
                  <a:lnTo>
                    <a:pt x="0" y="1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3" name="Freeform 437"/>
            <p:cNvSpPr>
              <a:spLocks/>
            </p:cNvSpPr>
            <p:nvPr/>
          </p:nvSpPr>
          <p:spPr bwMode="auto">
            <a:xfrm>
              <a:off x="3168" y="1860"/>
              <a:ext cx="5" cy="5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20" y="9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1" y="20"/>
                </a:cxn>
                <a:cxn ang="0">
                  <a:pos x="12" y="21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12" y="21"/>
                </a:cxn>
              </a:cxnLst>
              <a:rect l="0" t="0" r="r" b="b"/>
              <a:pathLst>
                <a:path w="20" h="21">
                  <a:moveTo>
                    <a:pt x="12" y="21"/>
                  </a:moveTo>
                  <a:lnTo>
                    <a:pt x="20" y="9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4" name="Freeform 438"/>
            <p:cNvSpPr>
              <a:spLocks/>
            </p:cNvSpPr>
            <p:nvPr/>
          </p:nvSpPr>
          <p:spPr bwMode="auto">
            <a:xfrm>
              <a:off x="3171" y="1862"/>
              <a:ext cx="5" cy="5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18" y="8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2" y="21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1"/>
                </a:cxn>
              </a:cxnLst>
              <a:rect l="0" t="0" r="r" b="b"/>
              <a:pathLst>
                <a:path w="18" h="21">
                  <a:moveTo>
                    <a:pt x="12" y="21"/>
                  </a:moveTo>
                  <a:lnTo>
                    <a:pt x="18" y="8"/>
                  </a:lnTo>
                  <a:lnTo>
                    <a:pt x="7" y="0"/>
                  </a:lnTo>
                  <a:lnTo>
                    <a:pt x="0" y="14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5" name="Freeform 439"/>
            <p:cNvSpPr>
              <a:spLocks/>
            </p:cNvSpPr>
            <p:nvPr/>
          </p:nvSpPr>
          <p:spPr bwMode="auto">
            <a:xfrm>
              <a:off x="3174" y="1863"/>
              <a:ext cx="5" cy="5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19" y="4"/>
                </a:cxn>
                <a:cxn ang="0">
                  <a:pos x="5" y="0"/>
                </a:cxn>
                <a:cxn ang="0">
                  <a:pos x="0" y="14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4" y="18"/>
                </a:cxn>
              </a:cxnLst>
              <a:rect l="0" t="0" r="r" b="b"/>
              <a:pathLst>
                <a:path w="19" h="18">
                  <a:moveTo>
                    <a:pt x="14" y="18"/>
                  </a:moveTo>
                  <a:lnTo>
                    <a:pt x="19" y="4"/>
                  </a:lnTo>
                  <a:lnTo>
                    <a:pt x="5" y="0"/>
                  </a:lnTo>
                  <a:lnTo>
                    <a:pt x="0" y="14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6" name="Freeform 440"/>
            <p:cNvSpPr>
              <a:spLocks/>
            </p:cNvSpPr>
            <p:nvPr/>
          </p:nvSpPr>
          <p:spPr bwMode="auto">
            <a:xfrm>
              <a:off x="3178" y="1864"/>
              <a:ext cx="4" cy="5"/>
            </a:xfrm>
            <a:custGeom>
              <a:avLst/>
              <a:gdLst/>
              <a:ahLst/>
              <a:cxnLst>
                <a:cxn ang="0">
                  <a:pos x="14" y="17"/>
                </a:cxn>
                <a:cxn ang="0">
                  <a:pos x="17" y="3"/>
                </a:cxn>
                <a:cxn ang="0">
                  <a:pos x="4" y="0"/>
                </a:cxn>
                <a:cxn ang="0">
                  <a:pos x="0" y="14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4" y="17"/>
                </a:cxn>
              </a:cxnLst>
              <a:rect l="0" t="0" r="r" b="b"/>
              <a:pathLst>
                <a:path w="17" h="17">
                  <a:moveTo>
                    <a:pt x="14" y="17"/>
                  </a:moveTo>
                  <a:lnTo>
                    <a:pt x="17" y="3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7" name="Freeform 441"/>
            <p:cNvSpPr>
              <a:spLocks/>
            </p:cNvSpPr>
            <p:nvPr/>
          </p:nvSpPr>
          <p:spPr bwMode="auto">
            <a:xfrm>
              <a:off x="3181" y="1865"/>
              <a:ext cx="4" cy="4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</a:cxnLst>
              <a:rect l="0" t="0" r="r" b="b"/>
              <a:pathLst>
                <a:path w="15" h="15">
                  <a:moveTo>
                    <a:pt x="14" y="15"/>
                  </a:moveTo>
                  <a:lnTo>
                    <a:pt x="15" y="1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8" name="Freeform 442"/>
            <p:cNvSpPr>
              <a:spLocks/>
            </p:cNvSpPr>
            <p:nvPr/>
          </p:nvSpPr>
          <p:spPr bwMode="auto">
            <a:xfrm>
              <a:off x="3304" y="1479"/>
              <a:ext cx="20" cy="24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59" y="18"/>
                </a:cxn>
                <a:cxn ang="0">
                  <a:pos x="59" y="94"/>
                </a:cxn>
                <a:cxn ang="0">
                  <a:pos x="81" y="94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23" y="94"/>
                </a:cxn>
                <a:cxn ang="0">
                  <a:pos x="23" y="18"/>
                </a:cxn>
              </a:cxnLst>
              <a:rect l="0" t="0" r="r" b="b"/>
              <a:pathLst>
                <a:path w="81" h="94">
                  <a:moveTo>
                    <a:pt x="23" y="18"/>
                  </a:moveTo>
                  <a:lnTo>
                    <a:pt x="59" y="18"/>
                  </a:lnTo>
                  <a:lnTo>
                    <a:pt x="59" y="94"/>
                  </a:lnTo>
                  <a:lnTo>
                    <a:pt x="81" y="9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23" y="94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9" name="Freeform 443"/>
            <p:cNvSpPr>
              <a:spLocks noEditPoints="1"/>
            </p:cNvSpPr>
            <p:nvPr/>
          </p:nvSpPr>
          <p:spPr bwMode="auto">
            <a:xfrm>
              <a:off x="3329" y="1479"/>
              <a:ext cx="20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4"/>
                </a:cxn>
                <a:cxn ang="0">
                  <a:pos x="23" y="94"/>
                </a:cxn>
                <a:cxn ang="0">
                  <a:pos x="23" y="62"/>
                </a:cxn>
                <a:cxn ang="0">
                  <a:pos x="44" y="62"/>
                </a:cxn>
                <a:cxn ang="0">
                  <a:pos x="49" y="62"/>
                </a:cxn>
                <a:cxn ang="0">
                  <a:pos x="54" y="61"/>
                </a:cxn>
                <a:cxn ang="0">
                  <a:pos x="61" y="60"/>
                </a:cxn>
                <a:cxn ang="0">
                  <a:pos x="67" y="58"/>
                </a:cxn>
                <a:cxn ang="0">
                  <a:pos x="72" y="54"/>
                </a:cxn>
                <a:cxn ang="0">
                  <a:pos x="76" y="47"/>
                </a:cxn>
                <a:cxn ang="0">
                  <a:pos x="78" y="44"/>
                </a:cxn>
                <a:cxn ang="0">
                  <a:pos x="79" y="40"/>
                </a:cxn>
                <a:cxn ang="0">
                  <a:pos x="80" y="35"/>
                </a:cxn>
                <a:cxn ang="0">
                  <a:pos x="80" y="30"/>
                </a:cxn>
                <a:cxn ang="0">
                  <a:pos x="80" y="22"/>
                </a:cxn>
                <a:cxn ang="0">
                  <a:pos x="78" y="16"/>
                </a:cxn>
                <a:cxn ang="0">
                  <a:pos x="74" y="11"/>
                </a:cxn>
                <a:cxn ang="0">
                  <a:pos x="70" y="7"/>
                </a:cxn>
                <a:cxn ang="0">
                  <a:pos x="65" y="4"/>
                </a:cxn>
                <a:cxn ang="0">
                  <a:pos x="58" y="2"/>
                </a:cxn>
                <a:cxn ang="0">
                  <a:pos x="51" y="1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23" y="18"/>
                </a:cxn>
                <a:cxn ang="0">
                  <a:pos x="40" y="18"/>
                </a:cxn>
                <a:cxn ang="0">
                  <a:pos x="45" y="18"/>
                </a:cxn>
                <a:cxn ang="0">
                  <a:pos x="50" y="20"/>
                </a:cxn>
                <a:cxn ang="0">
                  <a:pos x="52" y="21"/>
                </a:cxn>
                <a:cxn ang="0">
                  <a:pos x="54" y="23"/>
                </a:cxn>
                <a:cxn ang="0">
                  <a:pos x="55" y="26"/>
                </a:cxn>
                <a:cxn ang="0">
                  <a:pos x="56" y="30"/>
                </a:cxn>
                <a:cxn ang="0">
                  <a:pos x="56" y="34"/>
                </a:cxn>
                <a:cxn ang="0">
                  <a:pos x="55" y="36"/>
                </a:cxn>
                <a:cxn ang="0">
                  <a:pos x="54" y="38"/>
                </a:cxn>
                <a:cxn ang="0">
                  <a:pos x="52" y="40"/>
                </a:cxn>
                <a:cxn ang="0">
                  <a:pos x="47" y="42"/>
                </a:cxn>
                <a:cxn ang="0">
                  <a:pos x="40" y="43"/>
                </a:cxn>
                <a:cxn ang="0">
                  <a:pos x="23" y="43"/>
                </a:cxn>
                <a:cxn ang="0">
                  <a:pos x="23" y="18"/>
                </a:cxn>
              </a:cxnLst>
              <a:rect l="0" t="0" r="r" b="b"/>
              <a:pathLst>
                <a:path w="80" h="94">
                  <a:moveTo>
                    <a:pt x="0" y="0"/>
                  </a:moveTo>
                  <a:lnTo>
                    <a:pt x="0" y="94"/>
                  </a:lnTo>
                  <a:lnTo>
                    <a:pt x="23" y="94"/>
                  </a:lnTo>
                  <a:lnTo>
                    <a:pt x="23" y="62"/>
                  </a:lnTo>
                  <a:lnTo>
                    <a:pt x="44" y="62"/>
                  </a:lnTo>
                  <a:lnTo>
                    <a:pt x="49" y="62"/>
                  </a:lnTo>
                  <a:lnTo>
                    <a:pt x="54" y="61"/>
                  </a:lnTo>
                  <a:lnTo>
                    <a:pt x="61" y="60"/>
                  </a:lnTo>
                  <a:lnTo>
                    <a:pt x="67" y="58"/>
                  </a:lnTo>
                  <a:lnTo>
                    <a:pt x="72" y="54"/>
                  </a:lnTo>
                  <a:lnTo>
                    <a:pt x="76" y="47"/>
                  </a:lnTo>
                  <a:lnTo>
                    <a:pt x="78" y="44"/>
                  </a:lnTo>
                  <a:lnTo>
                    <a:pt x="79" y="40"/>
                  </a:lnTo>
                  <a:lnTo>
                    <a:pt x="80" y="35"/>
                  </a:lnTo>
                  <a:lnTo>
                    <a:pt x="80" y="30"/>
                  </a:lnTo>
                  <a:lnTo>
                    <a:pt x="80" y="22"/>
                  </a:lnTo>
                  <a:lnTo>
                    <a:pt x="78" y="16"/>
                  </a:lnTo>
                  <a:lnTo>
                    <a:pt x="74" y="11"/>
                  </a:lnTo>
                  <a:lnTo>
                    <a:pt x="70" y="7"/>
                  </a:lnTo>
                  <a:lnTo>
                    <a:pt x="65" y="4"/>
                  </a:lnTo>
                  <a:lnTo>
                    <a:pt x="58" y="2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0" y="0"/>
                  </a:lnTo>
                  <a:close/>
                  <a:moveTo>
                    <a:pt x="23" y="18"/>
                  </a:moveTo>
                  <a:lnTo>
                    <a:pt x="40" y="18"/>
                  </a:lnTo>
                  <a:lnTo>
                    <a:pt x="45" y="18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5" y="26"/>
                  </a:lnTo>
                  <a:lnTo>
                    <a:pt x="56" y="30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7" y="42"/>
                  </a:lnTo>
                  <a:lnTo>
                    <a:pt x="40" y="43"/>
                  </a:lnTo>
                  <a:lnTo>
                    <a:pt x="23" y="43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0" name="Freeform 444"/>
            <p:cNvSpPr>
              <a:spLocks noEditPoints="1"/>
            </p:cNvSpPr>
            <p:nvPr/>
          </p:nvSpPr>
          <p:spPr bwMode="auto">
            <a:xfrm>
              <a:off x="3351" y="1479"/>
              <a:ext cx="24" cy="25"/>
            </a:xfrm>
            <a:custGeom>
              <a:avLst/>
              <a:gdLst/>
              <a:ahLst/>
              <a:cxnLst>
                <a:cxn ang="0">
                  <a:pos x="53" y="100"/>
                </a:cxn>
                <a:cxn ang="0">
                  <a:pos x="64" y="98"/>
                </a:cxn>
                <a:cxn ang="0">
                  <a:pos x="74" y="94"/>
                </a:cxn>
                <a:cxn ang="0">
                  <a:pos x="81" y="89"/>
                </a:cxn>
                <a:cxn ang="0">
                  <a:pos x="89" y="79"/>
                </a:cxn>
                <a:cxn ang="0">
                  <a:pos x="95" y="61"/>
                </a:cxn>
                <a:cxn ang="0">
                  <a:pos x="95" y="40"/>
                </a:cxn>
                <a:cxn ang="0">
                  <a:pos x="89" y="22"/>
                </a:cxn>
                <a:cxn ang="0">
                  <a:pos x="81" y="12"/>
                </a:cxn>
                <a:cxn ang="0">
                  <a:pos x="74" y="6"/>
                </a:cxn>
                <a:cxn ang="0">
                  <a:pos x="64" y="3"/>
                </a:cxn>
                <a:cxn ang="0">
                  <a:pos x="53" y="0"/>
                </a:cxn>
                <a:cxn ang="0">
                  <a:pos x="41" y="0"/>
                </a:cxn>
                <a:cxn ang="0">
                  <a:pos x="30" y="3"/>
                </a:cxn>
                <a:cxn ang="0">
                  <a:pos x="21" y="8"/>
                </a:cxn>
                <a:cxn ang="0">
                  <a:pos x="12" y="14"/>
                </a:cxn>
                <a:cxn ang="0">
                  <a:pos x="5" y="25"/>
                </a:cxn>
                <a:cxn ang="0">
                  <a:pos x="0" y="41"/>
                </a:cxn>
                <a:cxn ang="0">
                  <a:pos x="0" y="59"/>
                </a:cxn>
                <a:cxn ang="0">
                  <a:pos x="5" y="76"/>
                </a:cxn>
                <a:cxn ang="0">
                  <a:pos x="12" y="87"/>
                </a:cxn>
                <a:cxn ang="0">
                  <a:pos x="21" y="93"/>
                </a:cxn>
                <a:cxn ang="0">
                  <a:pos x="30" y="97"/>
                </a:cxn>
                <a:cxn ang="0">
                  <a:pos x="41" y="100"/>
                </a:cxn>
                <a:cxn ang="0">
                  <a:pos x="48" y="82"/>
                </a:cxn>
                <a:cxn ang="0">
                  <a:pos x="39" y="80"/>
                </a:cxn>
                <a:cxn ang="0">
                  <a:pos x="31" y="75"/>
                </a:cxn>
                <a:cxn ang="0">
                  <a:pos x="26" y="66"/>
                </a:cxn>
                <a:cxn ang="0">
                  <a:pos x="24" y="50"/>
                </a:cxn>
                <a:cxn ang="0">
                  <a:pos x="26" y="36"/>
                </a:cxn>
                <a:cxn ang="0">
                  <a:pos x="30" y="26"/>
                </a:cxn>
                <a:cxn ang="0">
                  <a:pos x="38" y="21"/>
                </a:cxn>
                <a:cxn ang="0">
                  <a:pos x="48" y="19"/>
                </a:cxn>
                <a:cxn ang="0">
                  <a:pos x="55" y="20"/>
                </a:cxn>
                <a:cxn ang="0">
                  <a:pos x="61" y="22"/>
                </a:cxn>
                <a:cxn ang="0">
                  <a:pos x="68" y="31"/>
                </a:cxn>
                <a:cxn ang="0">
                  <a:pos x="72" y="50"/>
                </a:cxn>
                <a:cxn ang="0">
                  <a:pos x="68" y="69"/>
                </a:cxn>
                <a:cxn ang="0">
                  <a:pos x="61" y="78"/>
                </a:cxn>
                <a:cxn ang="0">
                  <a:pos x="55" y="81"/>
                </a:cxn>
                <a:cxn ang="0">
                  <a:pos x="48" y="82"/>
                </a:cxn>
              </a:cxnLst>
              <a:rect l="0" t="0" r="r" b="b"/>
              <a:pathLst>
                <a:path w="96" h="100">
                  <a:moveTo>
                    <a:pt x="48" y="100"/>
                  </a:moveTo>
                  <a:lnTo>
                    <a:pt x="53" y="100"/>
                  </a:lnTo>
                  <a:lnTo>
                    <a:pt x="59" y="99"/>
                  </a:lnTo>
                  <a:lnTo>
                    <a:pt x="64" y="98"/>
                  </a:lnTo>
                  <a:lnTo>
                    <a:pt x="69" y="96"/>
                  </a:lnTo>
                  <a:lnTo>
                    <a:pt x="74" y="94"/>
                  </a:lnTo>
                  <a:lnTo>
                    <a:pt x="78" y="92"/>
                  </a:lnTo>
                  <a:lnTo>
                    <a:pt x="81" y="89"/>
                  </a:lnTo>
                  <a:lnTo>
                    <a:pt x="84" y="86"/>
                  </a:lnTo>
                  <a:lnTo>
                    <a:pt x="89" y="79"/>
                  </a:lnTo>
                  <a:lnTo>
                    <a:pt x="93" y="70"/>
                  </a:lnTo>
                  <a:lnTo>
                    <a:pt x="95" y="61"/>
                  </a:lnTo>
                  <a:lnTo>
                    <a:pt x="96" y="50"/>
                  </a:lnTo>
                  <a:lnTo>
                    <a:pt x="95" y="40"/>
                  </a:lnTo>
                  <a:lnTo>
                    <a:pt x="93" y="30"/>
                  </a:lnTo>
                  <a:lnTo>
                    <a:pt x="89" y="22"/>
                  </a:lnTo>
                  <a:lnTo>
                    <a:pt x="84" y="15"/>
                  </a:lnTo>
                  <a:lnTo>
                    <a:pt x="81" y="12"/>
                  </a:lnTo>
                  <a:lnTo>
                    <a:pt x="78" y="9"/>
                  </a:lnTo>
                  <a:lnTo>
                    <a:pt x="74" y="6"/>
                  </a:lnTo>
                  <a:lnTo>
                    <a:pt x="69" y="4"/>
                  </a:lnTo>
                  <a:lnTo>
                    <a:pt x="64" y="3"/>
                  </a:lnTo>
                  <a:lnTo>
                    <a:pt x="59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21" y="8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9" y="17"/>
                  </a:lnTo>
                  <a:lnTo>
                    <a:pt x="5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6"/>
                  </a:lnTo>
                  <a:lnTo>
                    <a:pt x="9" y="83"/>
                  </a:lnTo>
                  <a:lnTo>
                    <a:pt x="12" y="87"/>
                  </a:lnTo>
                  <a:lnTo>
                    <a:pt x="16" y="90"/>
                  </a:lnTo>
                  <a:lnTo>
                    <a:pt x="21" y="93"/>
                  </a:lnTo>
                  <a:lnTo>
                    <a:pt x="25" y="95"/>
                  </a:lnTo>
                  <a:lnTo>
                    <a:pt x="30" y="97"/>
                  </a:lnTo>
                  <a:lnTo>
                    <a:pt x="35" y="99"/>
                  </a:lnTo>
                  <a:lnTo>
                    <a:pt x="41" y="100"/>
                  </a:lnTo>
                  <a:lnTo>
                    <a:pt x="48" y="100"/>
                  </a:lnTo>
                  <a:close/>
                  <a:moveTo>
                    <a:pt x="48" y="82"/>
                  </a:moveTo>
                  <a:lnTo>
                    <a:pt x="43" y="81"/>
                  </a:lnTo>
                  <a:lnTo>
                    <a:pt x="39" y="80"/>
                  </a:lnTo>
                  <a:lnTo>
                    <a:pt x="35" y="78"/>
                  </a:lnTo>
                  <a:lnTo>
                    <a:pt x="31" y="75"/>
                  </a:lnTo>
                  <a:lnTo>
                    <a:pt x="28" y="71"/>
                  </a:lnTo>
                  <a:lnTo>
                    <a:pt x="26" y="66"/>
                  </a:lnTo>
                  <a:lnTo>
                    <a:pt x="25" y="59"/>
                  </a:lnTo>
                  <a:lnTo>
                    <a:pt x="24" y="50"/>
                  </a:lnTo>
                  <a:lnTo>
                    <a:pt x="25" y="42"/>
                  </a:lnTo>
                  <a:lnTo>
                    <a:pt x="26" y="36"/>
                  </a:lnTo>
                  <a:lnTo>
                    <a:pt x="28" y="31"/>
                  </a:lnTo>
                  <a:lnTo>
                    <a:pt x="30" y="26"/>
                  </a:lnTo>
                  <a:lnTo>
                    <a:pt x="34" y="23"/>
                  </a:lnTo>
                  <a:lnTo>
                    <a:pt x="38" y="21"/>
                  </a:lnTo>
                  <a:lnTo>
                    <a:pt x="42" y="19"/>
                  </a:lnTo>
                  <a:lnTo>
                    <a:pt x="48" y="19"/>
                  </a:lnTo>
                  <a:lnTo>
                    <a:pt x="52" y="19"/>
                  </a:lnTo>
                  <a:lnTo>
                    <a:pt x="55" y="20"/>
                  </a:lnTo>
                  <a:lnTo>
                    <a:pt x="58" y="21"/>
                  </a:lnTo>
                  <a:lnTo>
                    <a:pt x="61" y="22"/>
                  </a:lnTo>
                  <a:lnTo>
                    <a:pt x="65" y="26"/>
                  </a:lnTo>
                  <a:lnTo>
                    <a:pt x="68" y="31"/>
                  </a:lnTo>
                  <a:lnTo>
                    <a:pt x="72" y="41"/>
                  </a:lnTo>
                  <a:lnTo>
                    <a:pt x="72" y="50"/>
                  </a:lnTo>
                  <a:lnTo>
                    <a:pt x="72" y="59"/>
                  </a:lnTo>
                  <a:lnTo>
                    <a:pt x="68" y="69"/>
                  </a:lnTo>
                  <a:lnTo>
                    <a:pt x="65" y="74"/>
                  </a:lnTo>
                  <a:lnTo>
                    <a:pt x="61" y="78"/>
                  </a:lnTo>
                  <a:lnTo>
                    <a:pt x="58" y="80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1" name="Freeform 445"/>
            <p:cNvSpPr>
              <a:spLocks/>
            </p:cNvSpPr>
            <p:nvPr/>
          </p:nvSpPr>
          <p:spPr bwMode="auto">
            <a:xfrm>
              <a:off x="3377" y="1479"/>
              <a:ext cx="20" cy="24"/>
            </a:xfrm>
            <a:custGeom>
              <a:avLst/>
              <a:gdLst/>
              <a:ahLst/>
              <a:cxnLst>
                <a:cxn ang="0">
                  <a:pos x="29" y="18"/>
                </a:cxn>
                <a:cxn ang="0">
                  <a:pos x="29" y="94"/>
                </a:cxn>
                <a:cxn ang="0">
                  <a:pos x="51" y="94"/>
                </a:cxn>
                <a:cxn ang="0">
                  <a:pos x="51" y="18"/>
                </a:cxn>
                <a:cxn ang="0">
                  <a:pos x="80" y="18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9" y="18"/>
                </a:cxn>
              </a:cxnLst>
              <a:rect l="0" t="0" r="r" b="b"/>
              <a:pathLst>
                <a:path w="80" h="94">
                  <a:moveTo>
                    <a:pt x="29" y="18"/>
                  </a:moveTo>
                  <a:lnTo>
                    <a:pt x="29" y="94"/>
                  </a:lnTo>
                  <a:lnTo>
                    <a:pt x="51" y="94"/>
                  </a:lnTo>
                  <a:lnTo>
                    <a:pt x="51" y="18"/>
                  </a:lnTo>
                  <a:lnTo>
                    <a:pt x="80" y="18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2" name="Freeform 446"/>
            <p:cNvSpPr>
              <a:spLocks/>
            </p:cNvSpPr>
            <p:nvPr/>
          </p:nvSpPr>
          <p:spPr bwMode="auto">
            <a:xfrm>
              <a:off x="3400" y="1479"/>
              <a:ext cx="19" cy="24"/>
            </a:xfrm>
            <a:custGeom>
              <a:avLst/>
              <a:gdLst/>
              <a:ahLst/>
              <a:cxnLst>
                <a:cxn ang="0">
                  <a:pos x="22" y="37"/>
                </a:cxn>
                <a:cxn ang="0">
                  <a:pos x="22" y="18"/>
                </a:cxn>
                <a:cxn ang="0">
                  <a:pos x="75" y="18"/>
                </a:cxn>
                <a:cxn ang="0">
                  <a:pos x="75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76" y="94"/>
                </a:cxn>
                <a:cxn ang="0">
                  <a:pos x="76" y="76"/>
                </a:cxn>
                <a:cxn ang="0">
                  <a:pos x="22" y="76"/>
                </a:cxn>
                <a:cxn ang="0">
                  <a:pos x="22" y="55"/>
                </a:cxn>
                <a:cxn ang="0">
                  <a:pos x="68" y="55"/>
                </a:cxn>
                <a:cxn ang="0">
                  <a:pos x="68" y="37"/>
                </a:cxn>
                <a:cxn ang="0">
                  <a:pos x="22" y="37"/>
                </a:cxn>
              </a:cxnLst>
              <a:rect l="0" t="0" r="r" b="b"/>
              <a:pathLst>
                <a:path w="76" h="94">
                  <a:moveTo>
                    <a:pt x="22" y="37"/>
                  </a:moveTo>
                  <a:lnTo>
                    <a:pt x="22" y="18"/>
                  </a:lnTo>
                  <a:lnTo>
                    <a:pt x="75" y="18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76" y="94"/>
                  </a:lnTo>
                  <a:lnTo>
                    <a:pt x="76" y="76"/>
                  </a:lnTo>
                  <a:lnTo>
                    <a:pt x="22" y="76"/>
                  </a:lnTo>
                  <a:lnTo>
                    <a:pt x="22" y="55"/>
                  </a:lnTo>
                  <a:lnTo>
                    <a:pt x="68" y="55"/>
                  </a:lnTo>
                  <a:lnTo>
                    <a:pt x="68" y="37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3" name="Freeform 447"/>
            <p:cNvSpPr>
              <a:spLocks noEditPoints="1"/>
            </p:cNvSpPr>
            <p:nvPr/>
          </p:nvSpPr>
          <p:spPr bwMode="auto">
            <a:xfrm>
              <a:off x="3422" y="1474"/>
              <a:ext cx="21" cy="29"/>
            </a:xfrm>
            <a:custGeom>
              <a:avLst/>
              <a:gdLst/>
              <a:ahLst/>
              <a:cxnLst>
                <a:cxn ang="0">
                  <a:pos x="22" y="85"/>
                </a:cxn>
                <a:cxn ang="0">
                  <a:pos x="22" y="24"/>
                </a:cxn>
                <a:cxn ang="0">
                  <a:pos x="0" y="24"/>
                </a:cxn>
                <a:cxn ang="0">
                  <a:pos x="0" y="118"/>
                </a:cxn>
                <a:cxn ang="0">
                  <a:pos x="22" y="118"/>
                </a:cxn>
                <a:cxn ang="0">
                  <a:pos x="60" y="57"/>
                </a:cxn>
                <a:cxn ang="0">
                  <a:pos x="60" y="118"/>
                </a:cxn>
                <a:cxn ang="0">
                  <a:pos x="82" y="118"/>
                </a:cxn>
                <a:cxn ang="0">
                  <a:pos x="82" y="24"/>
                </a:cxn>
                <a:cxn ang="0">
                  <a:pos x="60" y="24"/>
                </a:cxn>
                <a:cxn ang="0">
                  <a:pos x="22" y="85"/>
                </a:cxn>
                <a:cxn ang="0">
                  <a:pos x="14" y="0"/>
                </a:cxn>
                <a:cxn ang="0">
                  <a:pos x="15" y="6"/>
                </a:cxn>
                <a:cxn ang="0">
                  <a:pos x="18" y="10"/>
                </a:cxn>
                <a:cxn ang="0">
                  <a:pos x="21" y="13"/>
                </a:cxn>
                <a:cxn ang="0">
                  <a:pos x="25" y="16"/>
                </a:cxn>
                <a:cxn ang="0">
                  <a:pos x="33" y="18"/>
                </a:cxn>
                <a:cxn ang="0">
                  <a:pos x="40" y="19"/>
                </a:cxn>
                <a:cxn ang="0">
                  <a:pos x="47" y="18"/>
                </a:cxn>
                <a:cxn ang="0">
                  <a:pos x="56" y="16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8" y="0"/>
                </a:cxn>
                <a:cxn ang="0">
                  <a:pos x="53" y="0"/>
                </a:cxn>
                <a:cxn ang="0">
                  <a:pos x="52" y="4"/>
                </a:cxn>
                <a:cxn ang="0">
                  <a:pos x="50" y="7"/>
                </a:cxn>
                <a:cxn ang="0">
                  <a:pos x="47" y="9"/>
                </a:cxn>
                <a:cxn ang="0">
                  <a:pos x="40" y="9"/>
                </a:cxn>
                <a:cxn ang="0">
                  <a:pos x="35" y="9"/>
                </a:cxn>
                <a:cxn ang="0">
                  <a:pos x="31" y="7"/>
                </a:cxn>
                <a:cxn ang="0">
                  <a:pos x="29" y="4"/>
                </a:cxn>
                <a:cxn ang="0">
                  <a:pos x="29" y="0"/>
                </a:cxn>
                <a:cxn ang="0">
                  <a:pos x="14" y="0"/>
                </a:cxn>
              </a:cxnLst>
              <a:rect l="0" t="0" r="r" b="b"/>
              <a:pathLst>
                <a:path w="82" h="118">
                  <a:moveTo>
                    <a:pt x="22" y="85"/>
                  </a:moveTo>
                  <a:lnTo>
                    <a:pt x="22" y="24"/>
                  </a:lnTo>
                  <a:lnTo>
                    <a:pt x="0" y="24"/>
                  </a:lnTo>
                  <a:lnTo>
                    <a:pt x="0" y="118"/>
                  </a:lnTo>
                  <a:lnTo>
                    <a:pt x="22" y="118"/>
                  </a:lnTo>
                  <a:lnTo>
                    <a:pt x="60" y="57"/>
                  </a:lnTo>
                  <a:lnTo>
                    <a:pt x="60" y="118"/>
                  </a:lnTo>
                  <a:lnTo>
                    <a:pt x="82" y="118"/>
                  </a:lnTo>
                  <a:lnTo>
                    <a:pt x="82" y="24"/>
                  </a:lnTo>
                  <a:lnTo>
                    <a:pt x="60" y="24"/>
                  </a:lnTo>
                  <a:lnTo>
                    <a:pt x="22" y="85"/>
                  </a:lnTo>
                  <a:close/>
                  <a:moveTo>
                    <a:pt x="14" y="0"/>
                  </a:moveTo>
                  <a:lnTo>
                    <a:pt x="15" y="6"/>
                  </a:lnTo>
                  <a:lnTo>
                    <a:pt x="18" y="10"/>
                  </a:lnTo>
                  <a:lnTo>
                    <a:pt x="21" y="13"/>
                  </a:lnTo>
                  <a:lnTo>
                    <a:pt x="25" y="16"/>
                  </a:lnTo>
                  <a:lnTo>
                    <a:pt x="33" y="18"/>
                  </a:lnTo>
                  <a:lnTo>
                    <a:pt x="40" y="19"/>
                  </a:lnTo>
                  <a:lnTo>
                    <a:pt x="47" y="18"/>
                  </a:lnTo>
                  <a:lnTo>
                    <a:pt x="56" y="16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52" y="4"/>
                  </a:lnTo>
                  <a:lnTo>
                    <a:pt x="50" y="7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5" y="9"/>
                  </a:lnTo>
                  <a:lnTo>
                    <a:pt x="31" y="7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4" name="Rectangle 448"/>
            <p:cNvSpPr>
              <a:spLocks noChangeArrowheads="1"/>
            </p:cNvSpPr>
            <p:nvPr/>
          </p:nvSpPr>
          <p:spPr bwMode="auto">
            <a:xfrm>
              <a:off x="3448" y="1492"/>
              <a:ext cx="10" cy="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5" name="Freeform 449"/>
            <p:cNvSpPr>
              <a:spLocks/>
            </p:cNvSpPr>
            <p:nvPr/>
          </p:nvSpPr>
          <p:spPr bwMode="auto">
            <a:xfrm>
              <a:off x="3461" y="1479"/>
              <a:ext cx="20" cy="24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94"/>
                </a:cxn>
                <a:cxn ang="0">
                  <a:pos x="51" y="94"/>
                </a:cxn>
                <a:cxn ang="0">
                  <a:pos x="51" y="18"/>
                </a:cxn>
                <a:cxn ang="0">
                  <a:pos x="79" y="18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8" y="18"/>
                </a:cxn>
              </a:cxnLst>
              <a:rect l="0" t="0" r="r" b="b"/>
              <a:pathLst>
                <a:path w="79" h="94">
                  <a:moveTo>
                    <a:pt x="28" y="18"/>
                  </a:moveTo>
                  <a:lnTo>
                    <a:pt x="28" y="94"/>
                  </a:lnTo>
                  <a:lnTo>
                    <a:pt x="51" y="94"/>
                  </a:lnTo>
                  <a:lnTo>
                    <a:pt x="51" y="18"/>
                  </a:lnTo>
                  <a:lnTo>
                    <a:pt x="79" y="18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6" name="Freeform 450"/>
            <p:cNvSpPr>
              <a:spLocks/>
            </p:cNvSpPr>
            <p:nvPr/>
          </p:nvSpPr>
          <p:spPr bwMode="auto">
            <a:xfrm>
              <a:off x="3484" y="1479"/>
              <a:ext cx="21" cy="24"/>
            </a:xfrm>
            <a:custGeom>
              <a:avLst/>
              <a:gdLst/>
              <a:ahLst/>
              <a:cxnLst>
                <a:cxn ang="0">
                  <a:pos x="22" y="39"/>
                </a:cxn>
                <a:cxn ang="0">
                  <a:pos x="22" y="39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94"/>
                </a:cxn>
                <a:cxn ang="0">
                  <a:pos x="22" y="94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56" y="94"/>
                </a:cxn>
                <a:cxn ang="0">
                  <a:pos x="83" y="94"/>
                </a:cxn>
                <a:cxn ang="0">
                  <a:pos x="42" y="43"/>
                </a:cxn>
                <a:cxn ang="0">
                  <a:pos x="81" y="0"/>
                </a:cxn>
                <a:cxn ang="0">
                  <a:pos x="55" y="0"/>
                </a:cxn>
                <a:cxn ang="0">
                  <a:pos x="22" y="39"/>
                </a:cxn>
              </a:cxnLst>
              <a:rect l="0" t="0" r="r" b="b"/>
              <a:pathLst>
                <a:path w="83" h="94">
                  <a:moveTo>
                    <a:pt x="22" y="39"/>
                  </a:moveTo>
                  <a:lnTo>
                    <a:pt x="22" y="39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22" y="94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56" y="94"/>
                  </a:lnTo>
                  <a:lnTo>
                    <a:pt x="83" y="94"/>
                  </a:lnTo>
                  <a:lnTo>
                    <a:pt x="42" y="43"/>
                  </a:lnTo>
                  <a:lnTo>
                    <a:pt x="81" y="0"/>
                  </a:lnTo>
                  <a:lnTo>
                    <a:pt x="55" y="0"/>
                  </a:lnTo>
                  <a:lnTo>
                    <a:pt x="22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7" name="Freeform 451"/>
            <p:cNvSpPr>
              <a:spLocks/>
            </p:cNvSpPr>
            <p:nvPr/>
          </p:nvSpPr>
          <p:spPr bwMode="auto">
            <a:xfrm>
              <a:off x="3270" y="1513"/>
              <a:ext cx="16" cy="19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3" y="76"/>
                </a:cxn>
                <a:cxn ang="0">
                  <a:pos x="41" y="76"/>
                </a:cxn>
                <a:cxn ang="0">
                  <a:pos x="41" y="14"/>
                </a:cxn>
                <a:cxn ang="0">
                  <a:pos x="64" y="14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3" y="14"/>
                </a:cxn>
              </a:cxnLst>
              <a:rect l="0" t="0" r="r" b="b"/>
              <a:pathLst>
                <a:path w="64" h="76">
                  <a:moveTo>
                    <a:pt x="23" y="14"/>
                  </a:moveTo>
                  <a:lnTo>
                    <a:pt x="23" y="76"/>
                  </a:lnTo>
                  <a:lnTo>
                    <a:pt x="41" y="76"/>
                  </a:lnTo>
                  <a:lnTo>
                    <a:pt x="41" y="14"/>
                  </a:lnTo>
                  <a:lnTo>
                    <a:pt x="64" y="14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8" name="Freeform 452"/>
            <p:cNvSpPr>
              <a:spLocks noEditPoints="1"/>
            </p:cNvSpPr>
            <p:nvPr/>
          </p:nvSpPr>
          <p:spPr bwMode="auto">
            <a:xfrm>
              <a:off x="3284" y="1518"/>
              <a:ext cx="15" cy="15"/>
            </a:xfrm>
            <a:custGeom>
              <a:avLst/>
              <a:gdLst/>
              <a:ahLst/>
              <a:cxnLst>
                <a:cxn ang="0">
                  <a:pos x="42" y="40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3" y="47"/>
                </a:cxn>
                <a:cxn ang="0">
                  <a:pos x="30" y="47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1" y="44"/>
                </a:cxn>
                <a:cxn ang="0">
                  <a:pos x="20" y="42"/>
                </a:cxn>
                <a:cxn ang="0">
                  <a:pos x="18" y="37"/>
                </a:cxn>
                <a:cxn ang="0">
                  <a:pos x="17" y="33"/>
                </a:cxn>
                <a:cxn ang="0">
                  <a:pos x="59" y="33"/>
                </a:cxn>
                <a:cxn ang="0">
                  <a:pos x="59" y="30"/>
                </a:cxn>
                <a:cxn ang="0">
                  <a:pos x="59" y="23"/>
                </a:cxn>
                <a:cxn ang="0">
                  <a:pos x="55" y="13"/>
                </a:cxn>
                <a:cxn ang="0">
                  <a:pos x="52" y="8"/>
                </a:cxn>
                <a:cxn ang="0">
                  <a:pos x="47" y="4"/>
                </a:cxn>
                <a:cxn ang="0">
                  <a:pos x="44" y="2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5" y="12"/>
                </a:cxn>
                <a:cxn ang="0">
                  <a:pos x="3" y="17"/>
                </a:cxn>
                <a:cxn ang="0">
                  <a:pos x="1" y="22"/>
                </a:cxn>
                <a:cxn ang="0">
                  <a:pos x="0" y="29"/>
                </a:cxn>
                <a:cxn ang="0">
                  <a:pos x="1" y="34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4" y="45"/>
                </a:cxn>
                <a:cxn ang="0">
                  <a:pos x="8" y="51"/>
                </a:cxn>
                <a:cxn ang="0">
                  <a:pos x="12" y="55"/>
                </a:cxn>
                <a:cxn ang="0">
                  <a:pos x="17" y="57"/>
                </a:cxn>
                <a:cxn ang="0">
                  <a:pos x="22" y="58"/>
                </a:cxn>
                <a:cxn ang="0">
                  <a:pos x="26" y="59"/>
                </a:cxn>
                <a:cxn ang="0">
                  <a:pos x="29" y="59"/>
                </a:cxn>
                <a:cxn ang="0">
                  <a:pos x="38" y="58"/>
                </a:cxn>
                <a:cxn ang="0">
                  <a:pos x="46" y="56"/>
                </a:cxn>
                <a:cxn ang="0">
                  <a:pos x="50" y="54"/>
                </a:cxn>
                <a:cxn ang="0">
                  <a:pos x="53" y="51"/>
                </a:cxn>
                <a:cxn ang="0">
                  <a:pos x="56" y="46"/>
                </a:cxn>
                <a:cxn ang="0">
                  <a:pos x="58" y="40"/>
                </a:cxn>
                <a:cxn ang="0">
                  <a:pos x="42" y="40"/>
                </a:cxn>
                <a:cxn ang="0">
                  <a:pos x="17" y="24"/>
                </a:cxn>
                <a:cxn ang="0">
                  <a:pos x="18" y="20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3" y="12"/>
                </a:cxn>
                <a:cxn ang="0">
                  <a:pos x="28" y="11"/>
                </a:cxn>
                <a:cxn ang="0">
                  <a:pos x="30" y="11"/>
                </a:cxn>
                <a:cxn ang="0">
                  <a:pos x="35" y="11"/>
                </a:cxn>
                <a:cxn ang="0">
                  <a:pos x="38" y="13"/>
                </a:cxn>
                <a:cxn ang="0">
                  <a:pos x="40" y="15"/>
                </a:cxn>
                <a:cxn ang="0">
                  <a:pos x="41" y="17"/>
                </a:cxn>
                <a:cxn ang="0">
                  <a:pos x="42" y="20"/>
                </a:cxn>
                <a:cxn ang="0">
                  <a:pos x="43" y="24"/>
                </a:cxn>
                <a:cxn ang="0">
                  <a:pos x="17" y="24"/>
                </a:cxn>
              </a:cxnLst>
              <a:rect l="0" t="0" r="r" b="b"/>
              <a:pathLst>
                <a:path w="59" h="59">
                  <a:moveTo>
                    <a:pt x="42" y="40"/>
                  </a:moveTo>
                  <a:lnTo>
                    <a:pt x="40" y="43"/>
                  </a:lnTo>
                  <a:lnTo>
                    <a:pt x="38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1" y="44"/>
                  </a:lnTo>
                  <a:lnTo>
                    <a:pt x="20" y="42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3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4"/>
                  </a:lnTo>
                  <a:lnTo>
                    <a:pt x="44" y="2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4" y="45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2" y="58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38" y="58"/>
                  </a:lnTo>
                  <a:lnTo>
                    <a:pt x="46" y="56"/>
                  </a:lnTo>
                  <a:lnTo>
                    <a:pt x="50" y="54"/>
                  </a:lnTo>
                  <a:lnTo>
                    <a:pt x="53" y="51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42" y="40"/>
                  </a:lnTo>
                  <a:close/>
                  <a:moveTo>
                    <a:pt x="17" y="24"/>
                  </a:moveTo>
                  <a:lnTo>
                    <a:pt x="18" y="20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5" y="11"/>
                  </a:lnTo>
                  <a:lnTo>
                    <a:pt x="38" y="13"/>
                  </a:lnTo>
                  <a:lnTo>
                    <a:pt x="40" y="15"/>
                  </a:lnTo>
                  <a:lnTo>
                    <a:pt x="41" y="17"/>
                  </a:lnTo>
                  <a:lnTo>
                    <a:pt x="42" y="20"/>
                  </a:lnTo>
                  <a:lnTo>
                    <a:pt x="43" y="24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9" name="Freeform 453"/>
            <p:cNvSpPr>
              <a:spLocks/>
            </p:cNvSpPr>
            <p:nvPr/>
          </p:nvSpPr>
          <p:spPr bwMode="auto">
            <a:xfrm>
              <a:off x="3301" y="1518"/>
              <a:ext cx="15" cy="1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3" y="56"/>
                </a:cxn>
                <a:cxn ang="0">
                  <a:pos x="6" y="56"/>
                </a:cxn>
                <a:cxn ang="0">
                  <a:pos x="11" y="56"/>
                </a:cxn>
                <a:cxn ang="0">
                  <a:pos x="15" y="55"/>
                </a:cxn>
                <a:cxn ang="0">
                  <a:pos x="19" y="53"/>
                </a:cxn>
                <a:cxn ang="0">
                  <a:pos x="23" y="51"/>
                </a:cxn>
                <a:cxn ang="0">
                  <a:pos x="25" y="46"/>
                </a:cxn>
                <a:cxn ang="0">
                  <a:pos x="27" y="40"/>
                </a:cxn>
                <a:cxn ang="0">
                  <a:pos x="28" y="33"/>
                </a:cxn>
                <a:cxn ang="0">
                  <a:pos x="29" y="23"/>
                </a:cxn>
                <a:cxn ang="0">
                  <a:pos x="29" y="11"/>
                </a:cxn>
                <a:cxn ang="0">
                  <a:pos x="44" y="11"/>
                </a:cxn>
                <a:cxn ang="0">
                  <a:pos x="44" y="55"/>
                </a:cxn>
                <a:cxn ang="0">
                  <a:pos x="60" y="55"/>
                </a:cxn>
                <a:cxn ang="0">
                  <a:pos x="60" y="0"/>
                </a:cxn>
                <a:cxn ang="0">
                  <a:pos x="13" y="0"/>
                </a:cxn>
                <a:cxn ang="0">
                  <a:pos x="12" y="23"/>
                </a:cxn>
                <a:cxn ang="0">
                  <a:pos x="12" y="33"/>
                </a:cxn>
                <a:cxn ang="0">
                  <a:pos x="10" y="40"/>
                </a:cxn>
                <a:cxn ang="0">
                  <a:pos x="9" y="41"/>
                </a:cxn>
                <a:cxn ang="0">
                  <a:pos x="7" y="43"/>
                </a:cxn>
                <a:cxn ang="0">
                  <a:pos x="5" y="43"/>
                </a:cxn>
                <a:cxn ang="0">
                  <a:pos x="3" y="43"/>
                </a:cxn>
                <a:cxn ang="0">
                  <a:pos x="1" y="43"/>
                </a:cxn>
                <a:cxn ang="0">
                  <a:pos x="0" y="43"/>
                </a:cxn>
                <a:cxn ang="0">
                  <a:pos x="0" y="55"/>
                </a:cxn>
              </a:cxnLst>
              <a:rect l="0" t="0" r="r" b="b"/>
              <a:pathLst>
                <a:path w="60" h="56">
                  <a:moveTo>
                    <a:pt x="0" y="55"/>
                  </a:moveTo>
                  <a:lnTo>
                    <a:pt x="3" y="56"/>
                  </a:lnTo>
                  <a:lnTo>
                    <a:pt x="6" y="56"/>
                  </a:lnTo>
                  <a:lnTo>
                    <a:pt x="11" y="56"/>
                  </a:lnTo>
                  <a:lnTo>
                    <a:pt x="15" y="55"/>
                  </a:lnTo>
                  <a:lnTo>
                    <a:pt x="19" y="53"/>
                  </a:lnTo>
                  <a:lnTo>
                    <a:pt x="23" y="51"/>
                  </a:lnTo>
                  <a:lnTo>
                    <a:pt x="25" y="46"/>
                  </a:lnTo>
                  <a:lnTo>
                    <a:pt x="27" y="40"/>
                  </a:lnTo>
                  <a:lnTo>
                    <a:pt x="28" y="33"/>
                  </a:lnTo>
                  <a:lnTo>
                    <a:pt x="29" y="23"/>
                  </a:lnTo>
                  <a:lnTo>
                    <a:pt x="29" y="11"/>
                  </a:lnTo>
                  <a:lnTo>
                    <a:pt x="44" y="11"/>
                  </a:lnTo>
                  <a:lnTo>
                    <a:pt x="44" y="55"/>
                  </a:lnTo>
                  <a:lnTo>
                    <a:pt x="60" y="55"/>
                  </a:lnTo>
                  <a:lnTo>
                    <a:pt x="60" y="0"/>
                  </a:lnTo>
                  <a:lnTo>
                    <a:pt x="13" y="0"/>
                  </a:lnTo>
                  <a:lnTo>
                    <a:pt x="12" y="23"/>
                  </a:lnTo>
                  <a:lnTo>
                    <a:pt x="12" y="33"/>
                  </a:lnTo>
                  <a:lnTo>
                    <a:pt x="10" y="40"/>
                  </a:lnTo>
                  <a:lnTo>
                    <a:pt x="9" y="41"/>
                  </a:lnTo>
                  <a:lnTo>
                    <a:pt x="7" y="43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0" name="Freeform 454"/>
            <p:cNvSpPr>
              <a:spLocks noEditPoints="1"/>
            </p:cNvSpPr>
            <p:nvPr/>
          </p:nvSpPr>
          <p:spPr bwMode="auto">
            <a:xfrm>
              <a:off x="3318" y="1518"/>
              <a:ext cx="15" cy="15"/>
            </a:xfrm>
            <a:custGeom>
              <a:avLst/>
              <a:gdLst/>
              <a:ahLst/>
              <a:cxnLst>
                <a:cxn ang="0">
                  <a:pos x="40" y="40"/>
                </a:cxn>
                <a:cxn ang="0">
                  <a:pos x="39" y="43"/>
                </a:cxn>
                <a:cxn ang="0">
                  <a:pos x="36" y="46"/>
                </a:cxn>
                <a:cxn ang="0">
                  <a:pos x="33" y="47"/>
                </a:cxn>
                <a:cxn ang="0">
                  <a:pos x="29" y="47"/>
                </a:cxn>
                <a:cxn ang="0">
                  <a:pos x="26" y="47"/>
                </a:cxn>
                <a:cxn ang="0">
                  <a:pos x="23" y="46"/>
                </a:cxn>
                <a:cxn ang="0">
                  <a:pos x="21" y="44"/>
                </a:cxn>
                <a:cxn ang="0">
                  <a:pos x="19" y="42"/>
                </a:cxn>
                <a:cxn ang="0">
                  <a:pos x="17" y="37"/>
                </a:cxn>
                <a:cxn ang="0">
                  <a:pos x="16" y="33"/>
                </a:cxn>
                <a:cxn ang="0">
                  <a:pos x="59" y="33"/>
                </a:cxn>
                <a:cxn ang="0">
                  <a:pos x="59" y="30"/>
                </a:cxn>
                <a:cxn ang="0">
                  <a:pos x="58" y="23"/>
                </a:cxn>
                <a:cxn ang="0">
                  <a:pos x="54" y="13"/>
                </a:cxn>
                <a:cxn ang="0">
                  <a:pos x="51" y="8"/>
                </a:cxn>
                <a:cxn ang="0">
                  <a:pos x="45" y="4"/>
                </a:cxn>
                <a:cxn ang="0">
                  <a:pos x="42" y="2"/>
                </a:cxn>
                <a:cxn ang="0">
                  <a:pos x="39" y="1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3" y="1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3" y="45"/>
                </a:cxn>
                <a:cxn ang="0">
                  <a:pos x="7" y="51"/>
                </a:cxn>
                <a:cxn ang="0">
                  <a:pos x="11" y="55"/>
                </a:cxn>
                <a:cxn ang="0">
                  <a:pos x="16" y="57"/>
                </a:cxn>
                <a:cxn ang="0">
                  <a:pos x="21" y="58"/>
                </a:cxn>
                <a:cxn ang="0">
                  <a:pos x="25" y="59"/>
                </a:cxn>
                <a:cxn ang="0">
                  <a:pos x="29" y="59"/>
                </a:cxn>
                <a:cxn ang="0">
                  <a:pos x="37" y="58"/>
                </a:cxn>
                <a:cxn ang="0">
                  <a:pos x="45" y="56"/>
                </a:cxn>
                <a:cxn ang="0">
                  <a:pos x="48" y="54"/>
                </a:cxn>
                <a:cxn ang="0">
                  <a:pos x="53" y="51"/>
                </a:cxn>
                <a:cxn ang="0">
                  <a:pos x="56" y="46"/>
                </a:cxn>
                <a:cxn ang="0">
                  <a:pos x="58" y="40"/>
                </a:cxn>
                <a:cxn ang="0">
                  <a:pos x="40" y="40"/>
                </a:cxn>
                <a:cxn ang="0">
                  <a:pos x="16" y="24"/>
                </a:cxn>
                <a:cxn ang="0">
                  <a:pos x="17" y="20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3" y="12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1"/>
                </a:cxn>
                <a:cxn ang="0">
                  <a:pos x="37" y="13"/>
                </a:cxn>
                <a:cxn ang="0">
                  <a:pos x="38" y="15"/>
                </a:cxn>
                <a:cxn ang="0">
                  <a:pos x="40" y="17"/>
                </a:cxn>
                <a:cxn ang="0">
                  <a:pos x="41" y="20"/>
                </a:cxn>
                <a:cxn ang="0">
                  <a:pos x="41" y="24"/>
                </a:cxn>
                <a:cxn ang="0">
                  <a:pos x="16" y="24"/>
                </a:cxn>
              </a:cxnLst>
              <a:rect l="0" t="0" r="r" b="b"/>
              <a:pathLst>
                <a:path w="59" h="59">
                  <a:moveTo>
                    <a:pt x="40" y="40"/>
                  </a:moveTo>
                  <a:lnTo>
                    <a:pt x="39" y="43"/>
                  </a:lnTo>
                  <a:lnTo>
                    <a:pt x="36" y="46"/>
                  </a:lnTo>
                  <a:lnTo>
                    <a:pt x="33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3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7" y="37"/>
                  </a:lnTo>
                  <a:lnTo>
                    <a:pt x="16" y="33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8" y="23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5" y="4"/>
                  </a:lnTo>
                  <a:lnTo>
                    <a:pt x="42" y="2"/>
                  </a:lnTo>
                  <a:lnTo>
                    <a:pt x="39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7"/>
                  </a:lnTo>
                  <a:lnTo>
                    <a:pt x="21" y="58"/>
                  </a:lnTo>
                  <a:lnTo>
                    <a:pt x="25" y="59"/>
                  </a:lnTo>
                  <a:lnTo>
                    <a:pt x="29" y="59"/>
                  </a:lnTo>
                  <a:lnTo>
                    <a:pt x="37" y="58"/>
                  </a:lnTo>
                  <a:lnTo>
                    <a:pt x="45" y="56"/>
                  </a:lnTo>
                  <a:lnTo>
                    <a:pt x="48" y="54"/>
                  </a:lnTo>
                  <a:lnTo>
                    <a:pt x="53" y="51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40" y="40"/>
                  </a:lnTo>
                  <a:close/>
                  <a:moveTo>
                    <a:pt x="16" y="24"/>
                  </a:moveTo>
                  <a:lnTo>
                    <a:pt x="17" y="20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40" y="17"/>
                  </a:lnTo>
                  <a:lnTo>
                    <a:pt x="41" y="20"/>
                  </a:lnTo>
                  <a:lnTo>
                    <a:pt x="41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1" name="Freeform 455"/>
            <p:cNvSpPr>
              <a:spLocks noEditPoints="1"/>
            </p:cNvSpPr>
            <p:nvPr/>
          </p:nvSpPr>
          <p:spPr bwMode="auto">
            <a:xfrm>
              <a:off x="3335" y="1513"/>
              <a:ext cx="21" cy="24"/>
            </a:xfrm>
            <a:custGeom>
              <a:avLst/>
              <a:gdLst/>
              <a:ahLst/>
              <a:cxnLst>
                <a:cxn ang="0">
                  <a:pos x="51" y="96"/>
                </a:cxn>
                <a:cxn ang="0">
                  <a:pos x="60" y="77"/>
                </a:cxn>
                <a:cxn ang="0">
                  <a:pos x="73" y="72"/>
                </a:cxn>
                <a:cxn ang="0">
                  <a:pos x="81" y="62"/>
                </a:cxn>
                <a:cxn ang="0">
                  <a:pos x="85" y="53"/>
                </a:cxn>
                <a:cxn ang="0">
                  <a:pos x="85" y="44"/>
                </a:cxn>
                <a:cxn ang="0">
                  <a:pos x="82" y="34"/>
                </a:cxn>
                <a:cxn ang="0">
                  <a:pos x="74" y="26"/>
                </a:cxn>
                <a:cxn ang="0">
                  <a:pos x="61" y="21"/>
                </a:cxn>
                <a:cxn ang="0">
                  <a:pos x="51" y="0"/>
                </a:cxn>
                <a:cxn ang="0">
                  <a:pos x="35" y="20"/>
                </a:cxn>
                <a:cxn ang="0">
                  <a:pos x="23" y="21"/>
                </a:cxn>
                <a:cxn ang="0">
                  <a:pos x="12" y="24"/>
                </a:cxn>
                <a:cxn ang="0">
                  <a:pos x="3" y="33"/>
                </a:cxn>
                <a:cxn ang="0">
                  <a:pos x="1" y="39"/>
                </a:cxn>
                <a:cxn ang="0">
                  <a:pos x="0" y="48"/>
                </a:cxn>
                <a:cxn ang="0">
                  <a:pos x="1" y="56"/>
                </a:cxn>
                <a:cxn ang="0">
                  <a:pos x="5" y="65"/>
                </a:cxn>
                <a:cxn ang="0">
                  <a:pos x="15" y="74"/>
                </a:cxn>
                <a:cxn ang="0">
                  <a:pos x="35" y="78"/>
                </a:cxn>
                <a:cxn ang="0">
                  <a:pos x="35" y="66"/>
                </a:cxn>
                <a:cxn ang="0">
                  <a:pos x="23" y="62"/>
                </a:cxn>
                <a:cxn ang="0">
                  <a:pos x="18" y="57"/>
                </a:cxn>
                <a:cxn ang="0">
                  <a:pos x="17" y="47"/>
                </a:cxn>
                <a:cxn ang="0">
                  <a:pos x="18" y="40"/>
                </a:cxn>
                <a:cxn ang="0">
                  <a:pos x="21" y="35"/>
                </a:cxn>
                <a:cxn ang="0">
                  <a:pos x="26" y="32"/>
                </a:cxn>
                <a:cxn ang="0">
                  <a:pos x="32" y="31"/>
                </a:cxn>
                <a:cxn ang="0">
                  <a:pos x="35" y="66"/>
                </a:cxn>
                <a:cxn ang="0">
                  <a:pos x="54" y="31"/>
                </a:cxn>
                <a:cxn ang="0">
                  <a:pos x="61" y="33"/>
                </a:cxn>
                <a:cxn ang="0">
                  <a:pos x="65" y="37"/>
                </a:cxn>
                <a:cxn ang="0">
                  <a:pos x="67" y="43"/>
                </a:cxn>
                <a:cxn ang="0">
                  <a:pos x="67" y="52"/>
                </a:cxn>
                <a:cxn ang="0">
                  <a:pos x="64" y="59"/>
                </a:cxn>
                <a:cxn ang="0">
                  <a:pos x="59" y="64"/>
                </a:cxn>
                <a:cxn ang="0">
                  <a:pos x="53" y="66"/>
                </a:cxn>
                <a:cxn ang="0">
                  <a:pos x="50" y="31"/>
                </a:cxn>
              </a:cxnLst>
              <a:rect l="0" t="0" r="r" b="b"/>
              <a:pathLst>
                <a:path w="85" h="96">
                  <a:moveTo>
                    <a:pt x="35" y="96"/>
                  </a:moveTo>
                  <a:lnTo>
                    <a:pt x="51" y="96"/>
                  </a:lnTo>
                  <a:lnTo>
                    <a:pt x="51" y="78"/>
                  </a:lnTo>
                  <a:lnTo>
                    <a:pt x="60" y="77"/>
                  </a:lnTo>
                  <a:lnTo>
                    <a:pt x="68" y="75"/>
                  </a:lnTo>
                  <a:lnTo>
                    <a:pt x="73" y="72"/>
                  </a:lnTo>
                  <a:lnTo>
                    <a:pt x="78" y="67"/>
                  </a:lnTo>
                  <a:lnTo>
                    <a:pt x="81" y="62"/>
                  </a:lnTo>
                  <a:lnTo>
                    <a:pt x="83" y="58"/>
                  </a:lnTo>
                  <a:lnTo>
                    <a:pt x="85" y="53"/>
                  </a:lnTo>
                  <a:lnTo>
                    <a:pt x="85" y="48"/>
                  </a:lnTo>
                  <a:lnTo>
                    <a:pt x="85" y="44"/>
                  </a:lnTo>
                  <a:lnTo>
                    <a:pt x="83" y="39"/>
                  </a:lnTo>
                  <a:lnTo>
                    <a:pt x="82" y="34"/>
                  </a:lnTo>
                  <a:lnTo>
                    <a:pt x="79" y="30"/>
                  </a:lnTo>
                  <a:lnTo>
                    <a:pt x="74" y="26"/>
                  </a:lnTo>
                  <a:lnTo>
                    <a:pt x="68" y="23"/>
                  </a:lnTo>
                  <a:lnTo>
                    <a:pt x="61" y="21"/>
                  </a:lnTo>
                  <a:lnTo>
                    <a:pt x="51" y="20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20"/>
                  </a:lnTo>
                  <a:lnTo>
                    <a:pt x="29" y="20"/>
                  </a:lnTo>
                  <a:lnTo>
                    <a:pt x="23" y="21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6"/>
                  </a:lnTo>
                  <a:lnTo>
                    <a:pt x="2" y="60"/>
                  </a:lnTo>
                  <a:lnTo>
                    <a:pt x="5" y="65"/>
                  </a:lnTo>
                  <a:lnTo>
                    <a:pt x="9" y="70"/>
                  </a:lnTo>
                  <a:lnTo>
                    <a:pt x="15" y="74"/>
                  </a:lnTo>
                  <a:lnTo>
                    <a:pt x="23" y="76"/>
                  </a:lnTo>
                  <a:lnTo>
                    <a:pt x="35" y="78"/>
                  </a:lnTo>
                  <a:lnTo>
                    <a:pt x="35" y="96"/>
                  </a:lnTo>
                  <a:close/>
                  <a:moveTo>
                    <a:pt x="35" y="66"/>
                  </a:moveTo>
                  <a:lnTo>
                    <a:pt x="29" y="65"/>
                  </a:lnTo>
                  <a:lnTo>
                    <a:pt x="23" y="62"/>
                  </a:lnTo>
                  <a:lnTo>
                    <a:pt x="20" y="60"/>
                  </a:lnTo>
                  <a:lnTo>
                    <a:pt x="18" y="57"/>
                  </a:lnTo>
                  <a:lnTo>
                    <a:pt x="17" y="53"/>
                  </a:lnTo>
                  <a:lnTo>
                    <a:pt x="17" y="47"/>
                  </a:lnTo>
                  <a:lnTo>
                    <a:pt x="17" y="43"/>
                  </a:lnTo>
                  <a:lnTo>
                    <a:pt x="18" y="40"/>
                  </a:lnTo>
                  <a:lnTo>
                    <a:pt x="19" y="37"/>
                  </a:lnTo>
                  <a:lnTo>
                    <a:pt x="21" y="35"/>
                  </a:lnTo>
                  <a:lnTo>
                    <a:pt x="23" y="33"/>
                  </a:lnTo>
                  <a:lnTo>
                    <a:pt x="26" y="32"/>
                  </a:lnTo>
                  <a:lnTo>
                    <a:pt x="29" y="31"/>
                  </a:lnTo>
                  <a:lnTo>
                    <a:pt x="32" y="31"/>
                  </a:lnTo>
                  <a:lnTo>
                    <a:pt x="35" y="31"/>
                  </a:lnTo>
                  <a:lnTo>
                    <a:pt x="35" y="66"/>
                  </a:lnTo>
                  <a:close/>
                  <a:moveTo>
                    <a:pt x="50" y="31"/>
                  </a:moveTo>
                  <a:lnTo>
                    <a:pt x="54" y="31"/>
                  </a:lnTo>
                  <a:lnTo>
                    <a:pt x="58" y="32"/>
                  </a:lnTo>
                  <a:lnTo>
                    <a:pt x="61" y="33"/>
                  </a:lnTo>
                  <a:lnTo>
                    <a:pt x="63" y="35"/>
                  </a:lnTo>
                  <a:lnTo>
                    <a:pt x="65" y="37"/>
                  </a:lnTo>
                  <a:lnTo>
                    <a:pt x="66" y="40"/>
                  </a:lnTo>
                  <a:lnTo>
                    <a:pt x="67" y="43"/>
                  </a:lnTo>
                  <a:lnTo>
                    <a:pt x="68" y="47"/>
                  </a:lnTo>
                  <a:lnTo>
                    <a:pt x="67" y="52"/>
                  </a:lnTo>
                  <a:lnTo>
                    <a:pt x="66" y="56"/>
                  </a:lnTo>
                  <a:lnTo>
                    <a:pt x="64" y="59"/>
                  </a:lnTo>
                  <a:lnTo>
                    <a:pt x="62" y="62"/>
                  </a:lnTo>
                  <a:lnTo>
                    <a:pt x="59" y="64"/>
                  </a:lnTo>
                  <a:lnTo>
                    <a:pt x="56" y="65"/>
                  </a:lnTo>
                  <a:lnTo>
                    <a:pt x="53" y="66"/>
                  </a:lnTo>
                  <a:lnTo>
                    <a:pt x="50" y="66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2" name="Freeform 456"/>
            <p:cNvSpPr>
              <a:spLocks noEditPoints="1"/>
            </p:cNvSpPr>
            <p:nvPr/>
          </p:nvSpPr>
          <p:spPr bwMode="auto">
            <a:xfrm>
              <a:off x="3359" y="1518"/>
              <a:ext cx="15" cy="15"/>
            </a:xfrm>
            <a:custGeom>
              <a:avLst/>
              <a:gdLst/>
              <a:ahLst/>
              <a:cxnLst>
                <a:cxn ang="0">
                  <a:pos x="29" y="59"/>
                </a:cxn>
                <a:cxn ang="0">
                  <a:pos x="35" y="59"/>
                </a:cxn>
                <a:cxn ang="0">
                  <a:pos x="42" y="57"/>
                </a:cxn>
                <a:cxn ang="0">
                  <a:pos x="47" y="55"/>
                </a:cxn>
                <a:cxn ang="0">
                  <a:pos x="51" y="52"/>
                </a:cxn>
                <a:cxn ang="0">
                  <a:pos x="55" y="47"/>
                </a:cxn>
                <a:cxn ang="0">
                  <a:pos x="57" y="42"/>
                </a:cxn>
                <a:cxn ang="0">
                  <a:pos x="59" y="36"/>
                </a:cxn>
                <a:cxn ang="0">
                  <a:pos x="60" y="29"/>
                </a:cxn>
                <a:cxn ang="0">
                  <a:pos x="59" y="22"/>
                </a:cxn>
                <a:cxn ang="0">
                  <a:pos x="57" y="16"/>
                </a:cxn>
                <a:cxn ang="0">
                  <a:pos x="55" y="11"/>
                </a:cxn>
                <a:cxn ang="0">
                  <a:pos x="51" y="7"/>
                </a:cxn>
                <a:cxn ang="0">
                  <a:pos x="47" y="4"/>
                </a:cxn>
                <a:cxn ang="0">
                  <a:pos x="42" y="2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0"/>
                </a:cxn>
                <a:cxn ang="0">
                  <a:pos x="2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4" y="47"/>
                </a:cxn>
                <a:cxn ang="0">
                  <a:pos x="8" y="52"/>
                </a:cxn>
                <a:cxn ang="0">
                  <a:pos x="12" y="55"/>
                </a:cxn>
                <a:cxn ang="0">
                  <a:pos x="17" y="57"/>
                </a:cxn>
                <a:cxn ang="0">
                  <a:pos x="23" y="59"/>
                </a:cxn>
                <a:cxn ang="0">
                  <a:pos x="29" y="59"/>
                </a:cxn>
                <a:cxn ang="0">
                  <a:pos x="29" y="47"/>
                </a:cxn>
                <a:cxn ang="0">
                  <a:pos x="25" y="47"/>
                </a:cxn>
                <a:cxn ang="0">
                  <a:pos x="22" y="45"/>
                </a:cxn>
                <a:cxn ang="0">
                  <a:pos x="20" y="43"/>
                </a:cxn>
                <a:cxn ang="0">
                  <a:pos x="18" y="41"/>
                </a:cxn>
                <a:cxn ang="0">
                  <a:pos x="17" y="35"/>
                </a:cxn>
                <a:cxn ang="0">
                  <a:pos x="16" y="29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19" y="16"/>
                </a:cxn>
                <a:cxn ang="0">
                  <a:pos x="21" y="13"/>
                </a:cxn>
                <a:cxn ang="0">
                  <a:pos x="25" y="11"/>
                </a:cxn>
                <a:cxn ang="0">
                  <a:pos x="29" y="11"/>
                </a:cxn>
                <a:cxn ang="0">
                  <a:pos x="33" y="11"/>
                </a:cxn>
                <a:cxn ang="0">
                  <a:pos x="37" y="13"/>
                </a:cxn>
                <a:cxn ang="0">
                  <a:pos x="39" y="16"/>
                </a:cxn>
                <a:cxn ang="0">
                  <a:pos x="40" y="19"/>
                </a:cxn>
                <a:cxn ang="0">
                  <a:pos x="42" y="23"/>
                </a:cxn>
                <a:cxn ang="0">
                  <a:pos x="43" y="29"/>
                </a:cxn>
                <a:cxn ang="0">
                  <a:pos x="42" y="35"/>
                </a:cxn>
                <a:cxn ang="0">
                  <a:pos x="40" y="41"/>
                </a:cxn>
                <a:cxn ang="0">
                  <a:pos x="38" y="43"/>
                </a:cxn>
                <a:cxn ang="0">
                  <a:pos x="36" y="45"/>
                </a:cxn>
                <a:cxn ang="0">
                  <a:pos x="33" y="47"/>
                </a:cxn>
                <a:cxn ang="0">
                  <a:pos x="29" y="47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35" y="59"/>
                  </a:lnTo>
                  <a:lnTo>
                    <a:pt x="42" y="57"/>
                  </a:lnTo>
                  <a:lnTo>
                    <a:pt x="47" y="55"/>
                  </a:lnTo>
                  <a:lnTo>
                    <a:pt x="51" y="52"/>
                  </a:lnTo>
                  <a:lnTo>
                    <a:pt x="55" y="47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29"/>
                  </a:lnTo>
                  <a:lnTo>
                    <a:pt x="59" y="22"/>
                  </a:lnTo>
                  <a:lnTo>
                    <a:pt x="57" y="16"/>
                  </a:lnTo>
                  <a:lnTo>
                    <a:pt x="55" y="11"/>
                  </a:lnTo>
                  <a:lnTo>
                    <a:pt x="51" y="7"/>
                  </a:lnTo>
                  <a:lnTo>
                    <a:pt x="47" y="4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7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9" y="59"/>
                  </a:lnTo>
                  <a:close/>
                  <a:moveTo>
                    <a:pt x="29" y="47"/>
                  </a:moveTo>
                  <a:lnTo>
                    <a:pt x="25" y="47"/>
                  </a:lnTo>
                  <a:lnTo>
                    <a:pt x="22" y="45"/>
                  </a:lnTo>
                  <a:lnTo>
                    <a:pt x="20" y="43"/>
                  </a:lnTo>
                  <a:lnTo>
                    <a:pt x="18" y="41"/>
                  </a:lnTo>
                  <a:lnTo>
                    <a:pt x="17" y="35"/>
                  </a:lnTo>
                  <a:lnTo>
                    <a:pt x="16" y="29"/>
                  </a:lnTo>
                  <a:lnTo>
                    <a:pt x="17" y="23"/>
                  </a:lnTo>
                  <a:lnTo>
                    <a:pt x="18" y="19"/>
                  </a:lnTo>
                  <a:lnTo>
                    <a:pt x="19" y="16"/>
                  </a:lnTo>
                  <a:lnTo>
                    <a:pt x="21" y="13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3" y="11"/>
                  </a:lnTo>
                  <a:lnTo>
                    <a:pt x="37" y="13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2" y="23"/>
                  </a:lnTo>
                  <a:lnTo>
                    <a:pt x="43" y="29"/>
                  </a:lnTo>
                  <a:lnTo>
                    <a:pt x="42" y="35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3" y="4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3" name="Freeform 457"/>
            <p:cNvSpPr>
              <a:spLocks/>
            </p:cNvSpPr>
            <p:nvPr/>
          </p:nvSpPr>
          <p:spPr bwMode="auto">
            <a:xfrm>
              <a:off x="3376" y="1518"/>
              <a:ext cx="14" cy="14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37" y="31"/>
                </a:cxn>
                <a:cxn ang="0">
                  <a:pos x="37" y="55"/>
                </a:cxn>
                <a:cxn ang="0">
                  <a:pos x="53" y="55"/>
                </a:cxn>
                <a:cxn ang="0">
                  <a:pos x="53" y="0"/>
                </a:cxn>
                <a:cxn ang="0">
                  <a:pos x="37" y="0"/>
                </a:cxn>
                <a:cxn ang="0">
                  <a:pos x="37" y="20"/>
                </a:cxn>
                <a:cxn ang="0">
                  <a:pos x="16" y="20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6" y="55"/>
                </a:cxn>
                <a:cxn ang="0">
                  <a:pos x="16" y="31"/>
                </a:cxn>
              </a:cxnLst>
              <a:rect l="0" t="0" r="r" b="b"/>
              <a:pathLst>
                <a:path w="53" h="55">
                  <a:moveTo>
                    <a:pt x="16" y="31"/>
                  </a:moveTo>
                  <a:lnTo>
                    <a:pt x="37" y="31"/>
                  </a:lnTo>
                  <a:lnTo>
                    <a:pt x="37" y="55"/>
                  </a:lnTo>
                  <a:lnTo>
                    <a:pt x="53" y="55"/>
                  </a:lnTo>
                  <a:lnTo>
                    <a:pt x="53" y="0"/>
                  </a:lnTo>
                  <a:lnTo>
                    <a:pt x="37" y="0"/>
                  </a:lnTo>
                  <a:lnTo>
                    <a:pt x="37" y="20"/>
                  </a:lnTo>
                  <a:lnTo>
                    <a:pt x="16" y="2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4" name="Freeform 458"/>
            <p:cNvSpPr>
              <a:spLocks/>
            </p:cNvSpPr>
            <p:nvPr/>
          </p:nvSpPr>
          <p:spPr bwMode="auto">
            <a:xfrm>
              <a:off x="3393" y="1518"/>
              <a:ext cx="13" cy="14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7" y="31"/>
                </a:cxn>
                <a:cxn ang="0">
                  <a:pos x="37" y="55"/>
                </a:cxn>
                <a:cxn ang="0">
                  <a:pos x="53" y="55"/>
                </a:cxn>
                <a:cxn ang="0">
                  <a:pos x="53" y="0"/>
                </a:cxn>
                <a:cxn ang="0">
                  <a:pos x="37" y="0"/>
                </a:cxn>
                <a:cxn ang="0">
                  <a:pos x="37" y="20"/>
                </a:cxn>
                <a:cxn ang="0">
                  <a:pos x="17" y="2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7" y="55"/>
                </a:cxn>
                <a:cxn ang="0">
                  <a:pos x="17" y="31"/>
                </a:cxn>
              </a:cxnLst>
              <a:rect l="0" t="0" r="r" b="b"/>
              <a:pathLst>
                <a:path w="53" h="55">
                  <a:moveTo>
                    <a:pt x="17" y="31"/>
                  </a:moveTo>
                  <a:lnTo>
                    <a:pt x="37" y="31"/>
                  </a:lnTo>
                  <a:lnTo>
                    <a:pt x="37" y="55"/>
                  </a:lnTo>
                  <a:lnTo>
                    <a:pt x="53" y="55"/>
                  </a:lnTo>
                  <a:lnTo>
                    <a:pt x="53" y="0"/>
                  </a:lnTo>
                  <a:lnTo>
                    <a:pt x="37" y="0"/>
                  </a:lnTo>
                  <a:lnTo>
                    <a:pt x="37" y="20"/>
                  </a:lnTo>
                  <a:lnTo>
                    <a:pt x="17" y="2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7" y="55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5" name="Freeform 459"/>
            <p:cNvSpPr>
              <a:spLocks noEditPoints="1"/>
            </p:cNvSpPr>
            <p:nvPr/>
          </p:nvSpPr>
          <p:spPr bwMode="auto">
            <a:xfrm>
              <a:off x="3409" y="1518"/>
              <a:ext cx="19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5"/>
                </a:cxn>
                <a:cxn ang="0">
                  <a:pos x="30" y="55"/>
                </a:cxn>
                <a:cxn ang="0">
                  <a:pos x="37" y="55"/>
                </a:cxn>
                <a:cxn ang="0">
                  <a:pos x="44" y="52"/>
                </a:cxn>
                <a:cxn ang="0">
                  <a:pos x="47" y="50"/>
                </a:cxn>
                <a:cxn ang="0">
                  <a:pos x="49" y="46"/>
                </a:cxn>
                <a:cxn ang="0">
                  <a:pos x="50" y="42"/>
                </a:cxn>
                <a:cxn ang="0">
                  <a:pos x="51" y="37"/>
                </a:cxn>
                <a:cxn ang="0">
                  <a:pos x="50" y="31"/>
                </a:cxn>
                <a:cxn ang="0">
                  <a:pos x="48" y="27"/>
                </a:cxn>
                <a:cxn ang="0">
                  <a:pos x="45" y="23"/>
                </a:cxn>
                <a:cxn ang="0">
                  <a:pos x="40" y="21"/>
                </a:cxn>
                <a:cxn ang="0">
                  <a:pos x="32" y="19"/>
                </a:cxn>
                <a:cxn ang="0">
                  <a:pos x="27" y="19"/>
                </a:cxn>
                <a:cxn ang="0">
                  <a:pos x="16" y="19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16" y="30"/>
                </a:cxn>
                <a:cxn ang="0">
                  <a:pos x="23" y="30"/>
                </a:cxn>
                <a:cxn ang="0">
                  <a:pos x="26" y="30"/>
                </a:cxn>
                <a:cxn ang="0">
                  <a:pos x="29" y="31"/>
                </a:cxn>
                <a:cxn ang="0">
                  <a:pos x="31" y="32"/>
                </a:cxn>
                <a:cxn ang="0">
                  <a:pos x="32" y="33"/>
                </a:cxn>
                <a:cxn ang="0">
                  <a:pos x="33" y="35"/>
                </a:cxn>
                <a:cxn ang="0">
                  <a:pos x="33" y="37"/>
                </a:cxn>
                <a:cxn ang="0">
                  <a:pos x="32" y="40"/>
                </a:cxn>
                <a:cxn ang="0">
                  <a:pos x="30" y="42"/>
                </a:cxn>
                <a:cxn ang="0">
                  <a:pos x="27" y="43"/>
                </a:cxn>
                <a:cxn ang="0">
                  <a:pos x="24" y="43"/>
                </a:cxn>
                <a:cxn ang="0">
                  <a:pos x="16" y="43"/>
                </a:cxn>
                <a:cxn ang="0">
                  <a:pos x="16" y="30"/>
                </a:cxn>
                <a:cxn ang="0">
                  <a:pos x="57" y="0"/>
                </a:cxn>
                <a:cxn ang="0">
                  <a:pos x="57" y="55"/>
                </a:cxn>
                <a:cxn ang="0">
                  <a:pos x="73" y="55"/>
                </a:cxn>
                <a:cxn ang="0">
                  <a:pos x="73" y="0"/>
                </a:cxn>
                <a:cxn ang="0">
                  <a:pos x="57" y="0"/>
                </a:cxn>
              </a:cxnLst>
              <a:rect l="0" t="0" r="r" b="b"/>
              <a:pathLst>
                <a:path w="73" h="55">
                  <a:moveTo>
                    <a:pt x="0" y="0"/>
                  </a:moveTo>
                  <a:lnTo>
                    <a:pt x="0" y="55"/>
                  </a:lnTo>
                  <a:lnTo>
                    <a:pt x="30" y="55"/>
                  </a:lnTo>
                  <a:lnTo>
                    <a:pt x="37" y="55"/>
                  </a:lnTo>
                  <a:lnTo>
                    <a:pt x="44" y="52"/>
                  </a:lnTo>
                  <a:lnTo>
                    <a:pt x="47" y="50"/>
                  </a:lnTo>
                  <a:lnTo>
                    <a:pt x="49" y="46"/>
                  </a:lnTo>
                  <a:lnTo>
                    <a:pt x="50" y="42"/>
                  </a:lnTo>
                  <a:lnTo>
                    <a:pt x="51" y="37"/>
                  </a:lnTo>
                  <a:lnTo>
                    <a:pt x="50" y="31"/>
                  </a:lnTo>
                  <a:lnTo>
                    <a:pt x="48" y="27"/>
                  </a:lnTo>
                  <a:lnTo>
                    <a:pt x="45" y="23"/>
                  </a:lnTo>
                  <a:lnTo>
                    <a:pt x="40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0" y="0"/>
                  </a:lnTo>
                  <a:close/>
                  <a:moveTo>
                    <a:pt x="16" y="30"/>
                  </a:moveTo>
                  <a:lnTo>
                    <a:pt x="23" y="30"/>
                  </a:lnTo>
                  <a:lnTo>
                    <a:pt x="26" y="30"/>
                  </a:lnTo>
                  <a:lnTo>
                    <a:pt x="29" y="31"/>
                  </a:lnTo>
                  <a:lnTo>
                    <a:pt x="31" y="32"/>
                  </a:lnTo>
                  <a:lnTo>
                    <a:pt x="32" y="33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2" y="40"/>
                  </a:lnTo>
                  <a:lnTo>
                    <a:pt x="30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16" y="43"/>
                  </a:lnTo>
                  <a:lnTo>
                    <a:pt x="16" y="30"/>
                  </a:lnTo>
                  <a:close/>
                  <a:moveTo>
                    <a:pt x="57" y="0"/>
                  </a:moveTo>
                  <a:lnTo>
                    <a:pt x="57" y="55"/>
                  </a:lnTo>
                  <a:lnTo>
                    <a:pt x="73" y="55"/>
                  </a:lnTo>
                  <a:lnTo>
                    <a:pt x="7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6" name="Freeform 460"/>
            <p:cNvSpPr>
              <a:spLocks noEditPoints="1"/>
            </p:cNvSpPr>
            <p:nvPr/>
          </p:nvSpPr>
          <p:spPr bwMode="auto">
            <a:xfrm>
              <a:off x="3431" y="1518"/>
              <a:ext cx="14" cy="15"/>
            </a:xfrm>
            <a:custGeom>
              <a:avLst/>
              <a:gdLst/>
              <a:ahLst/>
              <a:cxnLst>
                <a:cxn ang="0">
                  <a:pos x="41" y="40"/>
                </a:cxn>
                <a:cxn ang="0">
                  <a:pos x="40" y="43"/>
                </a:cxn>
                <a:cxn ang="0">
                  <a:pos x="37" y="46"/>
                </a:cxn>
                <a:cxn ang="0">
                  <a:pos x="34" y="47"/>
                </a:cxn>
                <a:cxn ang="0">
                  <a:pos x="30" y="47"/>
                </a:cxn>
                <a:cxn ang="0">
                  <a:pos x="27" y="47"/>
                </a:cxn>
                <a:cxn ang="0">
                  <a:pos x="24" y="46"/>
                </a:cxn>
                <a:cxn ang="0">
                  <a:pos x="22" y="44"/>
                </a:cxn>
                <a:cxn ang="0">
                  <a:pos x="20" y="42"/>
                </a:cxn>
                <a:cxn ang="0">
                  <a:pos x="18" y="37"/>
                </a:cxn>
                <a:cxn ang="0">
                  <a:pos x="17" y="33"/>
                </a:cxn>
                <a:cxn ang="0">
                  <a:pos x="59" y="33"/>
                </a:cxn>
                <a:cxn ang="0">
                  <a:pos x="59" y="30"/>
                </a:cxn>
                <a:cxn ang="0">
                  <a:pos x="58" y="23"/>
                </a:cxn>
                <a:cxn ang="0">
                  <a:pos x="55" y="13"/>
                </a:cxn>
                <a:cxn ang="0">
                  <a:pos x="51" y="8"/>
                </a:cxn>
                <a:cxn ang="0">
                  <a:pos x="46" y="4"/>
                </a:cxn>
                <a:cxn ang="0">
                  <a:pos x="43" y="2"/>
                </a:cxn>
                <a:cxn ang="0">
                  <a:pos x="40" y="1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5" y="1"/>
                </a:cxn>
                <a:cxn ang="0">
                  <a:pos x="19" y="2"/>
                </a:cxn>
                <a:cxn ang="0">
                  <a:pos x="14" y="4"/>
                </a:cxn>
                <a:cxn ang="0">
                  <a:pos x="8" y="8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3" y="45"/>
                </a:cxn>
                <a:cxn ang="0">
                  <a:pos x="7" y="51"/>
                </a:cxn>
                <a:cxn ang="0">
                  <a:pos x="12" y="55"/>
                </a:cxn>
                <a:cxn ang="0">
                  <a:pos x="17" y="57"/>
                </a:cxn>
                <a:cxn ang="0">
                  <a:pos x="22" y="58"/>
                </a:cxn>
                <a:cxn ang="0">
                  <a:pos x="26" y="59"/>
                </a:cxn>
                <a:cxn ang="0">
                  <a:pos x="30" y="59"/>
                </a:cxn>
                <a:cxn ang="0">
                  <a:pos x="38" y="58"/>
                </a:cxn>
                <a:cxn ang="0">
                  <a:pos x="46" y="56"/>
                </a:cxn>
                <a:cxn ang="0">
                  <a:pos x="49" y="54"/>
                </a:cxn>
                <a:cxn ang="0">
                  <a:pos x="53" y="51"/>
                </a:cxn>
                <a:cxn ang="0">
                  <a:pos x="56" y="46"/>
                </a:cxn>
                <a:cxn ang="0">
                  <a:pos x="58" y="40"/>
                </a:cxn>
                <a:cxn ang="0">
                  <a:pos x="41" y="40"/>
                </a:cxn>
                <a:cxn ang="0">
                  <a:pos x="17" y="24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4" y="12"/>
                </a:cxn>
                <a:cxn ang="0">
                  <a:pos x="28" y="11"/>
                </a:cxn>
                <a:cxn ang="0">
                  <a:pos x="31" y="11"/>
                </a:cxn>
                <a:cxn ang="0">
                  <a:pos x="34" y="11"/>
                </a:cxn>
                <a:cxn ang="0">
                  <a:pos x="38" y="13"/>
                </a:cxn>
                <a:cxn ang="0">
                  <a:pos x="39" y="15"/>
                </a:cxn>
                <a:cxn ang="0">
                  <a:pos x="41" y="17"/>
                </a:cxn>
                <a:cxn ang="0">
                  <a:pos x="42" y="20"/>
                </a:cxn>
                <a:cxn ang="0">
                  <a:pos x="42" y="24"/>
                </a:cxn>
                <a:cxn ang="0">
                  <a:pos x="17" y="24"/>
                </a:cxn>
              </a:cxnLst>
              <a:rect l="0" t="0" r="r" b="b"/>
              <a:pathLst>
                <a:path w="59" h="59">
                  <a:moveTo>
                    <a:pt x="41" y="40"/>
                  </a:moveTo>
                  <a:lnTo>
                    <a:pt x="40" y="43"/>
                  </a:lnTo>
                  <a:lnTo>
                    <a:pt x="37" y="46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7" y="47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20" y="42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8" y="23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3" y="45"/>
                  </a:lnTo>
                  <a:lnTo>
                    <a:pt x="7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2" y="58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8" y="58"/>
                  </a:lnTo>
                  <a:lnTo>
                    <a:pt x="46" y="56"/>
                  </a:lnTo>
                  <a:lnTo>
                    <a:pt x="49" y="54"/>
                  </a:lnTo>
                  <a:lnTo>
                    <a:pt x="53" y="51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41" y="40"/>
                  </a:lnTo>
                  <a:close/>
                  <a:moveTo>
                    <a:pt x="17" y="24"/>
                  </a:moveTo>
                  <a:lnTo>
                    <a:pt x="18" y="20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2" y="20"/>
                  </a:lnTo>
                  <a:lnTo>
                    <a:pt x="42" y="24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7" name="Freeform 461"/>
            <p:cNvSpPr>
              <a:spLocks/>
            </p:cNvSpPr>
            <p:nvPr/>
          </p:nvSpPr>
          <p:spPr bwMode="auto">
            <a:xfrm>
              <a:off x="3454" y="1518"/>
              <a:ext cx="14" cy="14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7" y="2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7" y="55"/>
                </a:cxn>
                <a:cxn ang="0">
                  <a:pos x="17" y="30"/>
                </a:cxn>
                <a:cxn ang="0">
                  <a:pos x="18" y="30"/>
                </a:cxn>
                <a:cxn ang="0">
                  <a:pos x="35" y="55"/>
                </a:cxn>
                <a:cxn ang="0">
                  <a:pos x="54" y="55"/>
                </a:cxn>
                <a:cxn ang="0">
                  <a:pos x="31" y="25"/>
                </a:cxn>
                <a:cxn ang="0">
                  <a:pos x="53" y="0"/>
                </a:cxn>
                <a:cxn ang="0">
                  <a:pos x="35" y="0"/>
                </a:cxn>
                <a:cxn ang="0">
                  <a:pos x="18" y="22"/>
                </a:cxn>
              </a:cxnLst>
              <a:rect l="0" t="0" r="r" b="b"/>
              <a:pathLst>
                <a:path w="54" h="55">
                  <a:moveTo>
                    <a:pt x="18" y="22"/>
                  </a:moveTo>
                  <a:lnTo>
                    <a:pt x="17" y="2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7" y="55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35" y="55"/>
                  </a:lnTo>
                  <a:lnTo>
                    <a:pt x="54" y="55"/>
                  </a:lnTo>
                  <a:lnTo>
                    <a:pt x="31" y="25"/>
                  </a:lnTo>
                  <a:lnTo>
                    <a:pt x="53" y="0"/>
                  </a:lnTo>
                  <a:lnTo>
                    <a:pt x="35" y="0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8" name="Freeform 462"/>
            <p:cNvSpPr>
              <a:spLocks noEditPoints="1"/>
            </p:cNvSpPr>
            <p:nvPr/>
          </p:nvSpPr>
          <p:spPr bwMode="auto">
            <a:xfrm>
              <a:off x="3469" y="1518"/>
              <a:ext cx="14" cy="15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21" y="13"/>
                </a:cxn>
                <a:cxn ang="0">
                  <a:pos x="26" y="11"/>
                </a:cxn>
                <a:cxn ang="0">
                  <a:pos x="31" y="11"/>
                </a:cxn>
                <a:cxn ang="0">
                  <a:pos x="35" y="13"/>
                </a:cxn>
                <a:cxn ang="0">
                  <a:pos x="37" y="16"/>
                </a:cxn>
                <a:cxn ang="0">
                  <a:pos x="37" y="19"/>
                </a:cxn>
                <a:cxn ang="0">
                  <a:pos x="37" y="21"/>
                </a:cxn>
                <a:cxn ang="0">
                  <a:pos x="35" y="23"/>
                </a:cxn>
                <a:cxn ang="0">
                  <a:pos x="28" y="25"/>
                </a:cxn>
                <a:cxn ang="0">
                  <a:pos x="14" y="27"/>
                </a:cxn>
                <a:cxn ang="0">
                  <a:pos x="4" y="32"/>
                </a:cxn>
                <a:cxn ang="0">
                  <a:pos x="0" y="38"/>
                </a:cxn>
                <a:cxn ang="0">
                  <a:pos x="0" y="47"/>
                </a:cxn>
                <a:cxn ang="0">
                  <a:pos x="5" y="55"/>
                </a:cxn>
                <a:cxn ang="0">
                  <a:pos x="14" y="59"/>
                </a:cxn>
                <a:cxn ang="0">
                  <a:pos x="25" y="59"/>
                </a:cxn>
                <a:cxn ang="0">
                  <a:pos x="34" y="55"/>
                </a:cxn>
                <a:cxn ang="0">
                  <a:pos x="38" y="52"/>
                </a:cxn>
                <a:cxn ang="0">
                  <a:pos x="56" y="57"/>
                </a:cxn>
                <a:cxn ang="0">
                  <a:pos x="55" y="55"/>
                </a:cxn>
                <a:cxn ang="0">
                  <a:pos x="53" y="50"/>
                </a:cxn>
                <a:cxn ang="0">
                  <a:pos x="53" y="20"/>
                </a:cxn>
                <a:cxn ang="0">
                  <a:pos x="53" y="14"/>
                </a:cxn>
                <a:cxn ang="0">
                  <a:pos x="50" y="8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14" y="3"/>
                </a:cxn>
                <a:cxn ang="0">
                  <a:pos x="6" y="9"/>
                </a:cxn>
                <a:cxn ang="0">
                  <a:pos x="2" y="20"/>
                </a:cxn>
                <a:cxn ang="0">
                  <a:pos x="37" y="34"/>
                </a:cxn>
                <a:cxn ang="0">
                  <a:pos x="36" y="40"/>
                </a:cxn>
                <a:cxn ang="0">
                  <a:pos x="33" y="45"/>
                </a:cxn>
                <a:cxn ang="0">
                  <a:pos x="26" y="47"/>
                </a:cxn>
                <a:cxn ang="0">
                  <a:pos x="20" y="46"/>
                </a:cxn>
                <a:cxn ang="0">
                  <a:pos x="17" y="41"/>
                </a:cxn>
                <a:cxn ang="0">
                  <a:pos x="21" y="35"/>
                </a:cxn>
                <a:cxn ang="0">
                  <a:pos x="27" y="33"/>
                </a:cxn>
                <a:cxn ang="0">
                  <a:pos x="37" y="30"/>
                </a:cxn>
              </a:cxnLst>
              <a:rect l="0" t="0" r="r" b="b"/>
              <a:pathLst>
                <a:path w="56" h="59">
                  <a:moveTo>
                    <a:pt x="19" y="20"/>
                  </a:moveTo>
                  <a:lnTo>
                    <a:pt x="19" y="17"/>
                  </a:lnTo>
                  <a:lnTo>
                    <a:pt x="20" y="15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3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1" y="26"/>
                  </a:lnTo>
                  <a:lnTo>
                    <a:pt x="14" y="27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2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9" y="57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5" y="59"/>
                  </a:lnTo>
                  <a:lnTo>
                    <a:pt x="29" y="57"/>
                  </a:lnTo>
                  <a:lnTo>
                    <a:pt x="34" y="55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9" y="57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3" y="50"/>
                  </a:lnTo>
                  <a:lnTo>
                    <a:pt x="53" y="45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3" y="14"/>
                  </a:lnTo>
                  <a:lnTo>
                    <a:pt x="52" y="11"/>
                  </a:lnTo>
                  <a:lnTo>
                    <a:pt x="50" y="8"/>
                  </a:lnTo>
                  <a:lnTo>
                    <a:pt x="47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2" y="20"/>
                  </a:lnTo>
                  <a:lnTo>
                    <a:pt x="19" y="20"/>
                  </a:lnTo>
                  <a:close/>
                  <a:moveTo>
                    <a:pt x="37" y="34"/>
                  </a:moveTo>
                  <a:lnTo>
                    <a:pt x="37" y="37"/>
                  </a:lnTo>
                  <a:lnTo>
                    <a:pt x="36" y="40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3" y="47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7" y="41"/>
                  </a:lnTo>
                  <a:lnTo>
                    <a:pt x="18" y="37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7" y="33"/>
                  </a:lnTo>
                  <a:lnTo>
                    <a:pt x="33" y="32"/>
                  </a:lnTo>
                  <a:lnTo>
                    <a:pt x="37" y="3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9" name="Freeform 463"/>
            <p:cNvSpPr>
              <a:spLocks noEditPoints="1"/>
            </p:cNvSpPr>
            <p:nvPr/>
          </p:nvSpPr>
          <p:spPr bwMode="auto">
            <a:xfrm>
              <a:off x="3486" y="1518"/>
              <a:ext cx="14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7"/>
                </a:cxn>
                <a:cxn ang="0">
                  <a:pos x="16" y="77"/>
                </a:cxn>
                <a:cxn ang="0">
                  <a:pos x="16" y="51"/>
                </a:cxn>
                <a:cxn ang="0">
                  <a:pos x="20" y="56"/>
                </a:cxn>
                <a:cxn ang="0">
                  <a:pos x="25" y="58"/>
                </a:cxn>
                <a:cxn ang="0">
                  <a:pos x="29" y="59"/>
                </a:cxn>
                <a:cxn ang="0">
                  <a:pos x="32" y="59"/>
                </a:cxn>
                <a:cxn ang="0">
                  <a:pos x="38" y="59"/>
                </a:cxn>
                <a:cxn ang="0">
                  <a:pos x="44" y="57"/>
                </a:cxn>
                <a:cxn ang="0">
                  <a:pos x="48" y="54"/>
                </a:cxn>
                <a:cxn ang="0">
                  <a:pos x="51" y="51"/>
                </a:cxn>
                <a:cxn ang="0">
                  <a:pos x="54" y="46"/>
                </a:cxn>
                <a:cxn ang="0">
                  <a:pos x="56" y="41"/>
                </a:cxn>
                <a:cxn ang="0">
                  <a:pos x="58" y="35"/>
                </a:cxn>
                <a:cxn ang="0">
                  <a:pos x="58" y="29"/>
                </a:cxn>
                <a:cxn ang="0">
                  <a:pos x="58" y="23"/>
                </a:cxn>
                <a:cxn ang="0">
                  <a:pos x="56" y="17"/>
                </a:cxn>
                <a:cxn ang="0">
                  <a:pos x="54" y="12"/>
                </a:cxn>
                <a:cxn ang="0">
                  <a:pos x="51" y="8"/>
                </a:cxn>
                <a:cxn ang="0">
                  <a:pos x="48" y="5"/>
                </a:cxn>
                <a:cxn ang="0">
                  <a:pos x="44" y="2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0" y="4"/>
                </a:cxn>
                <a:cxn ang="0">
                  <a:pos x="15" y="9"/>
                </a:cxn>
                <a:cxn ang="0">
                  <a:pos x="15" y="9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15" y="29"/>
                </a:cxn>
                <a:cxn ang="0">
                  <a:pos x="15" y="24"/>
                </a:cxn>
                <a:cxn ang="0">
                  <a:pos x="16" y="20"/>
                </a:cxn>
                <a:cxn ang="0">
                  <a:pos x="18" y="17"/>
                </a:cxn>
                <a:cxn ang="0">
                  <a:pos x="20" y="14"/>
                </a:cxn>
                <a:cxn ang="0">
                  <a:pos x="24" y="12"/>
                </a:cxn>
                <a:cxn ang="0">
                  <a:pos x="28" y="11"/>
                </a:cxn>
                <a:cxn ang="0">
                  <a:pos x="32" y="12"/>
                </a:cxn>
                <a:cxn ang="0">
                  <a:pos x="36" y="14"/>
                </a:cxn>
                <a:cxn ang="0">
                  <a:pos x="38" y="17"/>
                </a:cxn>
                <a:cxn ang="0">
                  <a:pos x="39" y="20"/>
                </a:cxn>
                <a:cxn ang="0">
                  <a:pos x="40" y="24"/>
                </a:cxn>
                <a:cxn ang="0">
                  <a:pos x="40" y="29"/>
                </a:cxn>
                <a:cxn ang="0">
                  <a:pos x="40" y="36"/>
                </a:cxn>
                <a:cxn ang="0">
                  <a:pos x="37" y="42"/>
                </a:cxn>
                <a:cxn ang="0">
                  <a:pos x="36" y="44"/>
                </a:cxn>
                <a:cxn ang="0">
                  <a:pos x="34" y="46"/>
                </a:cxn>
                <a:cxn ang="0">
                  <a:pos x="31" y="47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2" y="46"/>
                </a:cxn>
                <a:cxn ang="0">
                  <a:pos x="20" y="44"/>
                </a:cxn>
                <a:cxn ang="0">
                  <a:pos x="18" y="42"/>
                </a:cxn>
                <a:cxn ang="0">
                  <a:pos x="16" y="36"/>
                </a:cxn>
                <a:cxn ang="0">
                  <a:pos x="15" y="29"/>
                </a:cxn>
              </a:cxnLst>
              <a:rect l="0" t="0" r="r" b="b"/>
              <a:pathLst>
                <a:path w="58" h="77">
                  <a:moveTo>
                    <a:pt x="0" y="2"/>
                  </a:moveTo>
                  <a:lnTo>
                    <a:pt x="0" y="77"/>
                  </a:lnTo>
                  <a:lnTo>
                    <a:pt x="16" y="77"/>
                  </a:lnTo>
                  <a:lnTo>
                    <a:pt x="16" y="51"/>
                  </a:lnTo>
                  <a:lnTo>
                    <a:pt x="20" y="56"/>
                  </a:lnTo>
                  <a:lnTo>
                    <a:pt x="25" y="58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8" y="59"/>
                  </a:lnTo>
                  <a:lnTo>
                    <a:pt x="44" y="57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17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2"/>
                  </a:lnTo>
                  <a:lnTo>
                    <a:pt x="0" y="2"/>
                  </a:lnTo>
                  <a:close/>
                  <a:moveTo>
                    <a:pt x="15" y="29"/>
                  </a:moveTo>
                  <a:lnTo>
                    <a:pt x="15" y="24"/>
                  </a:lnTo>
                  <a:lnTo>
                    <a:pt x="16" y="20"/>
                  </a:lnTo>
                  <a:lnTo>
                    <a:pt x="18" y="17"/>
                  </a:lnTo>
                  <a:lnTo>
                    <a:pt x="20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2" y="12"/>
                  </a:lnTo>
                  <a:lnTo>
                    <a:pt x="36" y="14"/>
                  </a:lnTo>
                  <a:lnTo>
                    <a:pt x="38" y="17"/>
                  </a:lnTo>
                  <a:lnTo>
                    <a:pt x="39" y="20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40" y="36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2" y="46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6" y="36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0" name="Freeform 464"/>
            <p:cNvSpPr>
              <a:spLocks/>
            </p:cNvSpPr>
            <p:nvPr/>
          </p:nvSpPr>
          <p:spPr bwMode="auto">
            <a:xfrm>
              <a:off x="3502" y="1518"/>
              <a:ext cx="13" cy="14"/>
            </a:xfrm>
            <a:custGeom>
              <a:avLst/>
              <a:gdLst/>
              <a:ahLst/>
              <a:cxnLst>
                <a:cxn ang="0">
                  <a:pos x="17" y="11"/>
                </a:cxn>
                <a:cxn ang="0">
                  <a:pos x="17" y="55"/>
                </a:cxn>
                <a:cxn ang="0">
                  <a:pos x="35" y="55"/>
                </a:cxn>
                <a:cxn ang="0">
                  <a:pos x="35" y="11"/>
                </a:cxn>
                <a:cxn ang="0">
                  <a:pos x="52" y="11"/>
                </a:cxn>
                <a:cxn ang="0">
                  <a:pos x="52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7" y="11"/>
                </a:cxn>
              </a:cxnLst>
              <a:rect l="0" t="0" r="r" b="b"/>
              <a:pathLst>
                <a:path w="52" h="55">
                  <a:moveTo>
                    <a:pt x="17" y="11"/>
                  </a:moveTo>
                  <a:lnTo>
                    <a:pt x="17" y="55"/>
                  </a:lnTo>
                  <a:lnTo>
                    <a:pt x="35" y="55"/>
                  </a:lnTo>
                  <a:lnTo>
                    <a:pt x="35" y="11"/>
                  </a:lnTo>
                  <a:lnTo>
                    <a:pt x="52" y="11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1" name="Freeform 465"/>
            <p:cNvSpPr>
              <a:spLocks noEditPoints="1"/>
            </p:cNvSpPr>
            <p:nvPr/>
          </p:nvSpPr>
          <p:spPr bwMode="auto">
            <a:xfrm>
              <a:off x="3517" y="1518"/>
              <a:ext cx="1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5"/>
                </a:cxn>
                <a:cxn ang="0">
                  <a:pos x="31" y="55"/>
                </a:cxn>
                <a:cxn ang="0">
                  <a:pos x="38" y="55"/>
                </a:cxn>
                <a:cxn ang="0">
                  <a:pos x="44" y="52"/>
                </a:cxn>
                <a:cxn ang="0">
                  <a:pos x="47" y="50"/>
                </a:cxn>
                <a:cxn ang="0">
                  <a:pos x="49" y="46"/>
                </a:cxn>
                <a:cxn ang="0">
                  <a:pos x="50" y="42"/>
                </a:cxn>
                <a:cxn ang="0">
                  <a:pos x="51" y="37"/>
                </a:cxn>
                <a:cxn ang="0">
                  <a:pos x="50" y="31"/>
                </a:cxn>
                <a:cxn ang="0">
                  <a:pos x="48" y="27"/>
                </a:cxn>
                <a:cxn ang="0">
                  <a:pos x="45" y="23"/>
                </a:cxn>
                <a:cxn ang="0">
                  <a:pos x="41" y="21"/>
                </a:cxn>
                <a:cxn ang="0">
                  <a:pos x="33" y="19"/>
                </a:cxn>
                <a:cxn ang="0">
                  <a:pos x="28" y="19"/>
                </a:cxn>
                <a:cxn ang="0">
                  <a:pos x="16" y="19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7" y="30"/>
                </a:cxn>
                <a:cxn ang="0">
                  <a:pos x="30" y="31"/>
                </a:cxn>
                <a:cxn ang="0">
                  <a:pos x="32" y="32"/>
                </a:cxn>
                <a:cxn ang="0">
                  <a:pos x="33" y="33"/>
                </a:cxn>
                <a:cxn ang="0">
                  <a:pos x="34" y="35"/>
                </a:cxn>
                <a:cxn ang="0">
                  <a:pos x="34" y="37"/>
                </a:cxn>
                <a:cxn ang="0">
                  <a:pos x="33" y="40"/>
                </a:cxn>
                <a:cxn ang="0">
                  <a:pos x="31" y="42"/>
                </a:cxn>
                <a:cxn ang="0">
                  <a:pos x="28" y="43"/>
                </a:cxn>
                <a:cxn ang="0">
                  <a:pos x="25" y="43"/>
                </a:cxn>
                <a:cxn ang="0">
                  <a:pos x="16" y="43"/>
                </a:cxn>
                <a:cxn ang="0">
                  <a:pos x="16" y="30"/>
                </a:cxn>
                <a:cxn ang="0">
                  <a:pos x="57" y="0"/>
                </a:cxn>
                <a:cxn ang="0">
                  <a:pos x="57" y="55"/>
                </a:cxn>
                <a:cxn ang="0">
                  <a:pos x="74" y="55"/>
                </a:cxn>
                <a:cxn ang="0">
                  <a:pos x="74" y="0"/>
                </a:cxn>
                <a:cxn ang="0">
                  <a:pos x="57" y="0"/>
                </a:cxn>
              </a:cxnLst>
              <a:rect l="0" t="0" r="r" b="b"/>
              <a:pathLst>
                <a:path w="74" h="55">
                  <a:moveTo>
                    <a:pt x="0" y="0"/>
                  </a:moveTo>
                  <a:lnTo>
                    <a:pt x="0" y="55"/>
                  </a:lnTo>
                  <a:lnTo>
                    <a:pt x="31" y="55"/>
                  </a:lnTo>
                  <a:lnTo>
                    <a:pt x="38" y="55"/>
                  </a:lnTo>
                  <a:lnTo>
                    <a:pt x="44" y="52"/>
                  </a:lnTo>
                  <a:lnTo>
                    <a:pt x="47" y="50"/>
                  </a:lnTo>
                  <a:lnTo>
                    <a:pt x="49" y="46"/>
                  </a:lnTo>
                  <a:lnTo>
                    <a:pt x="50" y="42"/>
                  </a:lnTo>
                  <a:lnTo>
                    <a:pt x="51" y="37"/>
                  </a:lnTo>
                  <a:lnTo>
                    <a:pt x="50" y="31"/>
                  </a:lnTo>
                  <a:lnTo>
                    <a:pt x="48" y="27"/>
                  </a:lnTo>
                  <a:lnTo>
                    <a:pt x="45" y="23"/>
                  </a:lnTo>
                  <a:lnTo>
                    <a:pt x="41" y="21"/>
                  </a:lnTo>
                  <a:lnTo>
                    <a:pt x="33" y="19"/>
                  </a:lnTo>
                  <a:lnTo>
                    <a:pt x="28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0" y="0"/>
                  </a:lnTo>
                  <a:close/>
                  <a:moveTo>
                    <a:pt x="16" y="30"/>
                  </a:moveTo>
                  <a:lnTo>
                    <a:pt x="24" y="30"/>
                  </a:lnTo>
                  <a:lnTo>
                    <a:pt x="27" y="30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3" y="33"/>
                  </a:lnTo>
                  <a:lnTo>
                    <a:pt x="34" y="35"/>
                  </a:lnTo>
                  <a:lnTo>
                    <a:pt x="34" y="37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16" y="43"/>
                  </a:lnTo>
                  <a:lnTo>
                    <a:pt x="16" y="30"/>
                  </a:lnTo>
                  <a:close/>
                  <a:moveTo>
                    <a:pt x="57" y="0"/>
                  </a:moveTo>
                  <a:lnTo>
                    <a:pt x="57" y="55"/>
                  </a:lnTo>
                  <a:lnTo>
                    <a:pt x="74" y="55"/>
                  </a:lnTo>
                  <a:lnTo>
                    <a:pt x="74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2" name="Freeform 466"/>
            <p:cNvSpPr>
              <a:spLocks/>
            </p:cNvSpPr>
            <p:nvPr/>
          </p:nvSpPr>
          <p:spPr bwMode="auto">
            <a:xfrm>
              <a:off x="3507" y="1705"/>
              <a:ext cx="84" cy="47"/>
            </a:xfrm>
            <a:custGeom>
              <a:avLst/>
              <a:gdLst/>
              <a:ahLst/>
              <a:cxnLst>
                <a:cxn ang="0">
                  <a:pos x="19" y="187"/>
                </a:cxn>
                <a:cxn ang="0">
                  <a:pos x="318" y="187"/>
                </a:cxn>
                <a:cxn ang="0">
                  <a:pos x="324" y="186"/>
                </a:cxn>
                <a:cxn ang="0">
                  <a:pos x="329" y="184"/>
                </a:cxn>
                <a:cxn ang="0">
                  <a:pos x="333" y="179"/>
                </a:cxn>
                <a:cxn ang="0">
                  <a:pos x="336" y="174"/>
                </a:cxn>
                <a:cxn ang="0">
                  <a:pos x="337" y="169"/>
                </a:cxn>
                <a:cxn ang="0">
                  <a:pos x="337" y="19"/>
                </a:cxn>
                <a:cxn ang="0">
                  <a:pos x="336" y="12"/>
                </a:cxn>
                <a:cxn ang="0">
                  <a:pos x="333" y="7"/>
                </a:cxn>
                <a:cxn ang="0">
                  <a:pos x="329" y="3"/>
                </a:cxn>
                <a:cxn ang="0">
                  <a:pos x="324" y="1"/>
                </a:cxn>
                <a:cxn ang="0">
                  <a:pos x="318" y="0"/>
                </a:cxn>
                <a:cxn ang="0">
                  <a:pos x="19" y="0"/>
                </a:cxn>
                <a:cxn ang="0">
                  <a:pos x="13" y="1"/>
                </a:cxn>
                <a:cxn ang="0">
                  <a:pos x="8" y="3"/>
                </a:cxn>
                <a:cxn ang="0">
                  <a:pos x="3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69"/>
                </a:cxn>
                <a:cxn ang="0">
                  <a:pos x="0" y="174"/>
                </a:cxn>
                <a:cxn ang="0">
                  <a:pos x="3" y="179"/>
                </a:cxn>
                <a:cxn ang="0">
                  <a:pos x="8" y="184"/>
                </a:cxn>
                <a:cxn ang="0">
                  <a:pos x="13" y="186"/>
                </a:cxn>
                <a:cxn ang="0">
                  <a:pos x="19" y="187"/>
                </a:cxn>
              </a:cxnLst>
              <a:rect l="0" t="0" r="r" b="b"/>
              <a:pathLst>
                <a:path w="337" h="187">
                  <a:moveTo>
                    <a:pt x="19" y="187"/>
                  </a:moveTo>
                  <a:lnTo>
                    <a:pt x="318" y="187"/>
                  </a:lnTo>
                  <a:lnTo>
                    <a:pt x="324" y="186"/>
                  </a:lnTo>
                  <a:lnTo>
                    <a:pt x="329" y="184"/>
                  </a:lnTo>
                  <a:lnTo>
                    <a:pt x="333" y="179"/>
                  </a:lnTo>
                  <a:lnTo>
                    <a:pt x="336" y="174"/>
                  </a:lnTo>
                  <a:lnTo>
                    <a:pt x="337" y="169"/>
                  </a:lnTo>
                  <a:lnTo>
                    <a:pt x="337" y="19"/>
                  </a:lnTo>
                  <a:lnTo>
                    <a:pt x="336" y="12"/>
                  </a:lnTo>
                  <a:lnTo>
                    <a:pt x="333" y="7"/>
                  </a:lnTo>
                  <a:lnTo>
                    <a:pt x="329" y="3"/>
                  </a:lnTo>
                  <a:lnTo>
                    <a:pt x="324" y="1"/>
                  </a:lnTo>
                  <a:lnTo>
                    <a:pt x="318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69"/>
                  </a:lnTo>
                  <a:lnTo>
                    <a:pt x="0" y="174"/>
                  </a:lnTo>
                  <a:lnTo>
                    <a:pt x="3" y="179"/>
                  </a:lnTo>
                  <a:lnTo>
                    <a:pt x="8" y="184"/>
                  </a:lnTo>
                  <a:lnTo>
                    <a:pt x="13" y="186"/>
                  </a:lnTo>
                  <a:lnTo>
                    <a:pt x="19" y="1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3" name="Freeform 467"/>
            <p:cNvSpPr>
              <a:spLocks/>
            </p:cNvSpPr>
            <p:nvPr/>
          </p:nvSpPr>
          <p:spPr bwMode="auto">
            <a:xfrm>
              <a:off x="3507" y="1705"/>
              <a:ext cx="84" cy="47"/>
            </a:xfrm>
            <a:custGeom>
              <a:avLst/>
              <a:gdLst/>
              <a:ahLst/>
              <a:cxnLst>
                <a:cxn ang="0">
                  <a:pos x="19" y="187"/>
                </a:cxn>
                <a:cxn ang="0">
                  <a:pos x="318" y="187"/>
                </a:cxn>
                <a:cxn ang="0">
                  <a:pos x="324" y="186"/>
                </a:cxn>
                <a:cxn ang="0">
                  <a:pos x="329" y="184"/>
                </a:cxn>
                <a:cxn ang="0">
                  <a:pos x="333" y="179"/>
                </a:cxn>
                <a:cxn ang="0">
                  <a:pos x="336" y="174"/>
                </a:cxn>
                <a:cxn ang="0">
                  <a:pos x="337" y="169"/>
                </a:cxn>
                <a:cxn ang="0">
                  <a:pos x="337" y="19"/>
                </a:cxn>
                <a:cxn ang="0">
                  <a:pos x="336" y="12"/>
                </a:cxn>
                <a:cxn ang="0">
                  <a:pos x="333" y="7"/>
                </a:cxn>
                <a:cxn ang="0">
                  <a:pos x="329" y="3"/>
                </a:cxn>
                <a:cxn ang="0">
                  <a:pos x="324" y="1"/>
                </a:cxn>
                <a:cxn ang="0">
                  <a:pos x="318" y="0"/>
                </a:cxn>
                <a:cxn ang="0">
                  <a:pos x="19" y="0"/>
                </a:cxn>
                <a:cxn ang="0">
                  <a:pos x="13" y="1"/>
                </a:cxn>
                <a:cxn ang="0">
                  <a:pos x="8" y="3"/>
                </a:cxn>
                <a:cxn ang="0">
                  <a:pos x="3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169"/>
                </a:cxn>
                <a:cxn ang="0">
                  <a:pos x="0" y="174"/>
                </a:cxn>
                <a:cxn ang="0">
                  <a:pos x="3" y="179"/>
                </a:cxn>
                <a:cxn ang="0">
                  <a:pos x="8" y="184"/>
                </a:cxn>
                <a:cxn ang="0">
                  <a:pos x="13" y="186"/>
                </a:cxn>
                <a:cxn ang="0">
                  <a:pos x="19" y="187"/>
                </a:cxn>
              </a:cxnLst>
              <a:rect l="0" t="0" r="r" b="b"/>
              <a:pathLst>
                <a:path w="337" h="187">
                  <a:moveTo>
                    <a:pt x="19" y="187"/>
                  </a:moveTo>
                  <a:lnTo>
                    <a:pt x="318" y="187"/>
                  </a:lnTo>
                  <a:lnTo>
                    <a:pt x="324" y="186"/>
                  </a:lnTo>
                  <a:lnTo>
                    <a:pt x="329" y="184"/>
                  </a:lnTo>
                  <a:lnTo>
                    <a:pt x="333" y="179"/>
                  </a:lnTo>
                  <a:lnTo>
                    <a:pt x="336" y="174"/>
                  </a:lnTo>
                  <a:lnTo>
                    <a:pt x="337" y="169"/>
                  </a:lnTo>
                  <a:lnTo>
                    <a:pt x="337" y="19"/>
                  </a:lnTo>
                  <a:lnTo>
                    <a:pt x="336" y="12"/>
                  </a:lnTo>
                  <a:lnTo>
                    <a:pt x="333" y="7"/>
                  </a:lnTo>
                  <a:lnTo>
                    <a:pt x="329" y="3"/>
                  </a:lnTo>
                  <a:lnTo>
                    <a:pt x="324" y="1"/>
                  </a:lnTo>
                  <a:lnTo>
                    <a:pt x="318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169"/>
                  </a:lnTo>
                  <a:lnTo>
                    <a:pt x="0" y="174"/>
                  </a:lnTo>
                  <a:lnTo>
                    <a:pt x="3" y="179"/>
                  </a:lnTo>
                  <a:lnTo>
                    <a:pt x="8" y="184"/>
                  </a:lnTo>
                  <a:lnTo>
                    <a:pt x="13" y="186"/>
                  </a:lnTo>
                  <a:lnTo>
                    <a:pt x="19" y="187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4" name="Freeform 468"/>
            <p:cNvSpPr>
              <a:spLocks/>
            </p:cNvSpPr>
            <p:nvPr/>
          </p:nvSpPr>
          <p:spPr bwMode="auto">
            <a:xfrm>
              <a:off x="3513" y="1710"/>
              <a:ext cx="2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7"/>
                </a:cxn>
                <a:cxn ang="0">
                  <a:pos x="6" y="29"/>
                </a:cxn>
                <a:cxn ang="0">
                  <a:pos x="10" y="29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0" h="29">
                  <a:moveTo>
                    <a:pt x="0" y="7"/>
                  </a:moveTo>
                  <a:lnTo>
                    <a:pt x="6" y="7"/>
                  </a:lnTo>
                  <a:lnTo>
                    <a:pt x="6" y="29"/>
                  </a:lnTo>
                  <a:lnTo>
                    <a:pt x="10" y="29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5" name="Freeform 469"/>
            <p:cNvSpPr>
              <a:spLocks/>
            </p:cNvSpPr>
            <p:nvPr/>
          </p:nvSpPr>
          <p:spPr bwMode="auto">
            <a:xfrm>
              <a:off x="3518" y="1709"/>
              <a:ext cx="5" cy="8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4" y="27"/>
                </a:cxn>
                <a:cxn ang="0">
                  <a:pos x="5" y="24"/>
                </a:cxn>
                <a:cxn ang="0">
                  <a:pos x="10" y="20"/>
                </a:cxn>
                <a:cxn ang="0">
                  <a:pos x="14" y="18"/>
                </a:cxn>
                <a:cxn ang="0">
                  <a:pos x="18" y="15"/>
                </a:cxn>
                <a:cxn ang="0">
                  <a:pos x="19" y="12"/>
                </a:cxn>
                <a:cxn ang="0">
                  <a:pos x="20" y="9"/>
                </a:cxn>
                <a:cxn ang="0">
                  <a:pos x="19" y="5"/>
                </a:cxn>
                <a:cxn ang="0">
                  <a:pos x="17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3" y="10"/>
                </a:cxn>
                <a:cxn ang="0">
                  <a:pos x="3" y="9"/>
                </a:cxn>
                <a:cxn ang="0">
                  <a:pos x="4" y="7"/>
                </a:cxn>
                <a:cxn ang="0">
                  <a:pos x="5" y="5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4" y="12"/>
                </a:cxn>
                <a:cxn ang="0">
                  <a:pos x="13" y="14"/>
                </a:cxn>
                <a:cxn ang="0">
                  <a:pos x="11" y="16"/>
                </a:cxn>
                <a:cxn ang="0">
                  <a:pos x="9" y="17"/>
                </a:cxn>
                <a:cxn ang="0">
                  <a:pos x="5" y="19"/>
                </a:cxn>
                <a:cxn ang="0">
                  <a:pos x="2" y="22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20" y="30"/>
                </a:cxn>
                <a:cxn ang="0">
                  <a:pos x="20" y="27"/>
                </a:cxn>
              </a:cxnLst>
              <a:rect l="0" t="0" r="r" b="b"/>
              <a:pathLst>
                <a:path w="20" h="30">
                  <a:moveTo>
                    <a:pt x="20" y="27"/>
                  </a:moveTo>
                  <a:lnTo>
                    <a:pt x="4" y="27"/>
                  </a:lnTo>
                  <a:lnTo>
                    <a:pt x="5" y="24"/>
                  </a:lnTo>
                  <a:lnTo>
                    <a:pt x="10" y="20"/>
                  </a:lnTo>
                  <a:lnTo>
                    <a:pt x="14" y="18"/>
                  </a:lnTo>
                  <a:lnTo>
                    <a:pt x="18" y="15"/>
                  </a:lnTo>
                  <a:lnTo>
                    <a:pt x="19" y="12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9" y="17"/>
                  </a:lnTo>
                  <a:lnTo>
                    <a:pt x="5" y="19"/>
                  </a:lnTo>
                  <a:lnTo>
                    <a:pt x="2" y="22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0" y="30"/>
                  </a:lnTo>
                  <a:lnTo>
                    <a:pt x="20" y="2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6" name="Freeform 470"/>
            <p:cNvSpPr>
              <a:spLocks noEditPoints="1"/>
            </p:cNvSpPr>
            <p:nvPr/>
          </p:nvSpPr>
          <p:spPr bwMode="auto">
            <a:xfrm>
              <a:off x="3524" y="1710"/>
              <a:ext cx="5" cy="7"/>
            </a:xfrm>
            <a:custGeom>
              <a:avLst/>
              <a:gdLst/>
              <a:ahLst/>
              <a:cxnLst>
                <a:cxn ang="0">
                  <a:pos x="13" y="22"/>
                </a:cxn>
                <a:cxn ang="0">
                  <a:pos x="13" y="29"/>
                </a:cxn>
                <a:cxn ang="0">
                  <a:pos x="17" y="29"/>
                </a:cxn>
                <a:cxn ang="0">
                  <a:pos x="17" y="22"/>
                </a:cxn>
                <a:cxn ang="0">
                  <a:pos x="21" y="22"/>
                </a:cxn>
                <a:cxn ang="0">
                  <a:pos x="21" y="19"/>
                </a:cxn>
                <a:cxn ang="0">
                  <a:pos x="17" y="19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3" y="19"/>
                </a:cxn>
                <a:cxn ang="0">
                  <a:pos x="13" y="5"/>
                </a:cxn>
                <a:cxn ang="0">
                  <a:pos x="13" y="19"/>
                </a:cxn>
                <a:cxn ang="0">
                  <a:pos x="3" y="19"/>
                </a:cxn>
              </a:cxnLst>
              <a:rect l="0" t="0" r="r" b="b"/>
              <a:pathLst>
                <a:path w="21" h="29">
                  <a:moveTo>
                    <a:pt x="13" y="22"/>
                  </a:moveTo>
                  <a:lnTo>
                    <a:pt x="13" y="29"/>
                  </a:lnTo>
                  <a:lnTo>
                    <a:pt x="17" y="29"/>
                  </a:lnTo>
                  <a:lnTo>
                    <a:pt x="17" y="22"/>
                  </a:lnTo>
                  <a:lnTo>
                    <a:pt x="21" y="22"/>
                  </a:lnTo>
                  <a:lnTo>
                    <a:pt x="21" y="19"/>
                  </a:lnTo>
                  <a:lnTo>
                    <a:pt x="17" y="19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3" y="22"/>
                  </a:lnTo>
                  <a:close/>
                  <a:moveTo>
                    <a:pt x="3" y="19"/>
                  </a:moveTo>
                  <a:lnTo>
                    <a:pt x="13" y="5"/>
                  </a:lnTo>
                  <a:lnTo>
                    <a:pt x="1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7" name="Freeform 471"/>
            <p:cNvSpPr>
              <a:spLocks/>
            </p:cNvSpPr>
            <p:nvPr/>
          </p:nvSpPr>
          <p:spPr bwMode="auto">
            <a:xfrm>
              <a:off x="3530" y="1710"/>
              <a:ext cx="5" cy="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5" y="29"/>
                </a:cxn>
                <a:cxn ang="0">
                  <a:pos x="10" y="30"/>
                </a:cxn>
                <a:cxn ang="0">
                  <a:pos x="14" y="29"/>
                </a:cxn>
                <a:cxn ang="0">
                  <a:pos x="17" y="27"/>
                </a:cxn>
                <a:cxn ang="0">
                  <a:pos x="20" y="23"/>
                </a:cxn>
                <a:cxn ang="0">
                  <a:pos x="21" y="19"/>
                </a:cxn>
                <a:cxn ang="0">
                  <a:pos x="20" y="15"/>
                </a:cxn>
                <a:cxn ang="0">
                  <a:pos x="17" y="12"/>
                </a:cxn>
                <a:cxn ang="0">
                  <a:pos x="15" y="10"/>
                </a:cxn>
                <a:cxn ang="0">
                  <a:pos x="11" y="10"/>
                </a:cxn>
                <a:cxn ang="0">
                  <a:pos x="8" y="10"/>
                </a:cxn>
                <a:cxn ang="0">
                  <a:pos x="5" y="12"/>
                </a:cxn>
                <a:cxn ang="0">
                  <a:pos x="6" y="4"/>
                </a:cxn>
                <a:cxn ang="0">
                  <a:pos x="18" y="4"/>
                </a:cxn>
                <a:cxn ang="0">
                  <a:pos x="18" y="0"/>
                </a:cxn>
                <a:cxn ang="0">
                  <a:pos x="3" y="0"/>
                </a:cxn>
                <a:cxn ang="0">
                  <a:pos x="1" y="15"/>
                </a:cxn>
                <a:cxn ang="0">
                  <a:pos x="5" y="15"/>
                </a:cxn>
                <a:cxn ang="0">
                  <a:pos x="7" y="13"/>
                </a:cxn>
                <a:cxn ang="0">
                  <a:pos x="10" y="13"/>
                </a:cxn>
                <a:cxn ang="0">
                  <a:pos x="12" y="13"/>
                </a:cxn>
                <a:cxn ang="0">
                  <a:pos x="14" y="14"/>
                </a:cxn>
                <a:cxn ang="0">
                  <a:pos x="16" y="16"/>
                </a:cxn>
                <a:cxn ang="0">
                  <a:pos x="16" y="20"/>
                </a:cxn>
                <a:cxn ang="0">
                  <a:pos x="16" y="23"/>
                </a:cxn>
                <a:cxn ang="0">
                  <a:pos x="14" y="26"/>
                </a:cxn>
                <a:cxn ang="0">
                  <a:pos x="12" y="26"/>
                </a:cxn>
                <a:cxn ang="0">
                  <a:pos x="10" y="27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4" y="23"/>
                </a:cxn>
                <a:cxn ang="0">
                  <a:pos x="4" y="21"/>
                </a:cxn>
                <a:cxn ang="0">
                  <a:pos x="0" y="21"/>
                </a:cxn>
              </a:cxnLst>
              <a:rect l="0" t="0" r="r" b="b"/>
              <a:pathLst>
                <a:path w="21" h="30">
                  <a:moveTo>
                    <a:pt x="0" y="21"/>
                  </a:moveTo>
                  <a:lnTo>
                    <a:pt x="1" y="24"/>
                  </a:lnTo>
                  <a:lnTo>
                    <a:pt x="2" y="27"/>
                  </a:lnTo>
                  <a:lnTo>
                    <a:pt x="5" y="29"/>
                  </a:lnTo>
                  <a:lnTo>
                    <a:pt x="10" y="30"/>
                  </a:lnTo>
                  <a:lnTo>
                    <a:pt x="14" y="29"/>
                  </a:lnTo>
                  <a:lnTo>
                    <a:pt x="17" y="27"/>
                  </a:lnTo>
                  <a:lnTo>
                    <a:pt x="20" y="23"/>
                  </a:lnTo>
                  <a:lnTo>
                    <a:pt x="21" y="19"/>
                  </a:lnTo>
                  <a:lnTo>
                    <a:pt x="20" y="15"/>
                  </a:lnTo>
                  <a:lnTo>
                    <a:pt x="17" y="12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6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3" y="0"/>
                  </a:lnTo>
                  <a:lnTo>
                    <a:pt x="1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4" y="14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8" name="Freeform 472"/>
            <p:cNvSpPr>
              <a:spLocks/>
            </p:cNvSpPr>
            <p:nvPr/>
          </p:nvSpPr>
          <p:spPr bwMode="auto">
            <a:xfrm>
              <a:off x="3536" y="1709"/>
              <a:ext cx="5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4" y="29"/>
                </a:cxn>
                <a:cxn ang="0">
                  <a:pos x="5" y="30"/>
                </a:cxn>
                <a:cxn ang="0">
                  <a:pos x="8" y="30"/>
                </a:cxn>
                <a:cxn ang="0">
                  <a:pos x="10" y="31"/>
                </a:cxn>
                <a:cxn ang="0">
                  <a:pos x="14" y="30"/>
                </a:cxn>
                <a:cxn ang="0">
                  <a:pos x="17" y="28"/>
                </a:cxn>
                <a:cxn ang="0">
                  <a:pos x="19" y="26"/>
                </a:cxn>
                <a:cxn ang="0">
                  <a:pos x="20" y="22"/>
                </a:cxn>
                <a:cxn ang="0">
                  <a:pos x="20" y="19"/>
                </a:cxn>
                <a:cxn ang="0">
                  <a:pos x="19" y="17"/>
                </a:cxn>
                <a:cxn ang="0">
                  <a:pos x="17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7" y="14"/>
                </a:cxn>
                <a:cxn ang="0">
                  <a:pos x="18" y="12"/>
                </a:cxn>
                <a:cxn ang="0">
                  <a:pos x="19" y="10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2" y="4"/>
                </a:cxn>
                <a:cxn ang="0">
                  <a:pos x="1" y="7"/>
                </a:cxn>
                <a:cxn ang="0">
                  <a:pos x="1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3"/>
                </a:cxn>
                <a:cxn ang="0">
                  <a:pos x="13" y="4"/>
                </a:cxn>
                <a:cxn ang="0">
                  <a:pos x="15" y="5"/>
                </a:cxn>
                <a:cxn ang="0">
                  <a:pos x="16" y="7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1" y="13"/>
                </a:cxn>
                <a:cxn ang="0">
                  <a:pos x="10" y="13"/>
                </a:cxn>
                <a:cxn ang="0">
                  <a:pos x="8" y="13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4" y="17"/>
                </a:cxn>
                <a:cxn ang="0">
                  <a:pos x="15" y="18"/>
                </a:cxn>
                <a:cxn ang="0">
                  <a:pos x="16" y="19"/>
                </a:cxn>
                <a:cxn ang="0">
                  <a:pos x="17" y="22"/>
                </a:cxn>
                <a:cxn ang="0">
                  <a:pos x="16" y="23"/>
                </a:cxn>
                <a:cxn ang="0">
                  <a:pos x="16" y="25"/>
                </a:cxn>
                <a:cxn ang="0">
                  <a:pos x="14" y="27"/>
                </a:cxn>
                <a:cxn ang="0">
                  <a:pos x="10" y="28"/>
                </a:cxn>
                <a:cxn ang="0">
                  <a:pos x="7" y="27"/>
                </a:cxn>
                <a:cxn ang="0">
                  <a:pos x="5" y="25"/>
                </a:cxn>
                <a:cxn ang="0">
                  <a:pos x="5" y="23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4" y="21"/>
                </a:cxn>
                <a:cxn ang="0">
                  <a:pos x="0" y="21"/>
                </a:cxn>
              </a:cxnLst>
              <a:rect l="0" t="0" r="r" b="b"/>
              <a:pathLst>
                <a:path w="20" h="31">
                  <a:moveTo>
                    <a:pt x="0" y="21"/>
                  </a:moveTo>
                  <a:lnTo>
                    <a:pt x="1" y="24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4" y="30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5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4" y="17"/>
                  </a:lnTo>
                  <a:lnTo>
                    <a:pt x="15" y="18"/>
                  </a:lnTo>
                  <a:lnTo>
                    <a:pt x="16" y="19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0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9" name="Freeform 473"/>
            <p:cNvSpPr>
              <a:spLocks noEditPoints="1"/>
            </p:cNvSpPr>
            <p:nvPr/>
          </p:nvSpPr>
          <p:spPr bwMode="auto">
            <a:xfrm>
              <a:off x="3542" y="1710"/>
              <a:ext cx="5" cy="7"/>
            </a:xfrm>
            <a:custGeom>
              <a:avLst/>
              <a:gdLst/>
              <a:ahLst/>
              <a:cxnLst>
                <a:cxn ang="0">
                  <a:pos x="14" y="22"/>
                </a:cxn>
                <a:cxn ang="0">
                  <a:pos x="14" y="29"/>
                </a:cxn>
                <a:cxn ang="0">
                  <a:pos x="18" y="29"/>
                </a:cxn>
                <a:cxn ang="0">
                  <a:pos x="18" y="22"/>
                </a:cxn>
                <a:cxn ang="0">
                  <a:pos x="22" y="22"/>
                </a:cxn>
                <a:cxn ang="0">
                  <a:pos x="22" y="19"/>
                </a:cxn>
                <a:cxn ang="0">
                  <a:pos x="18" y="19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14" y="22"/>
                </a:cxn>
                <a:cxn ang="0">
                  <a:pos x="4" y="19"/>
                </a:cxn>
                <a:cxn ang="0">
                  <a:pos x="14" y="5"/>
                </a:cxn>
                <a:cxn ang="0">
                  <a:pos x="14" y="19"/>
                </a:cxn>
                <a:cxn ang="0">
                  <a:pos x="4" y="19"/>
                </a:cxn>
              </a:cxnLst>
              <a:rect l="0" t="0" r="r" b="b"/>
              <a:pathLst>
                <a:path w="22" h="29">
                  <a:moveTo>
                    <a:pt x="14" y="22"/>
                  </a:moveTo>
                  <a:lnTo>
                    <a:pt x="14" y="29"/>
                  </a:lnTo>
                  <a:lnTo>
                    <a:pt x="18" y="29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2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4" y="22"/>
                  </a:lnTo>
                  <a:close/>
                  <a:moveTo>
                    <a:pt x="4" y="19"/>
                  </a:moveTo>
                  <a:lnTo>
                    <a:pt x="14" y="5"/>
                  </a:lnTo>
                  <a:lnTo>
                    <a:pt x="14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0" name="Freeform 474"/>
            <p:cNvSpPr>
              <a:spLocks/>
            </p:cNvSpPr>
            <p:nvPr/>
          </p:nvSpPr>
          <p:spPr bwMode="auto">
            <a:xfrm>
              <a:off x="3548" y="1710"/>
              <a:ext cx="5" cy="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5" y="29"/>
                </a:cxn>
                <a:cxn ang="0">
                  <a:pos x="9" y="30"/>
                </a:cxn>
                <a:cxn ang="0">
                  <a:pos x="14" y="29"/>
                </a:cxn>
                <a:cxn ang="0">
                  <a:pos x="17" y="27"/>
                </a:cxn>
                <a:cxn ang="0">
                  <a:pos x="19" y="23"/>
                </a:cxn>
                <a:cxn ang="0">
                  <a:pos x="20" y="19"/>
                </a:cxn>
                <a:cxn ang="0">
                  <a:pos x="19" y="15"/>
                </a:cxn>
                <a:cxn ang="0">
                  <a:pos x="17" y="12"/>
                </a:cxn>
                <a:cxn ang="0">
                  <a:pos x="14" y="10"/>
                </a:cxn>
                <a:cxn ang="0">
                  <a:pos x="11" y="10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5" y="4"/>
                </a:cxn>
                <a:cxn ang="0">
                  <a:pos x="18" y="4"/>
                </a:cxn>
                <a:cxn ang="0">
                  <a:pos x="18" y="0"/>
                </a:cxn>
                <a:cxn ang="0">
                  <a:pos x="3" y="0"/>
                </a:cxn>
                <a:cxn ang="0">
                  <a:pos x="1" y="15"/>
                </a:cxn>
                <a:cxn ang="0">
                  <a:pos x="4" y="15"/>
                </a:cxn>
                <a:cxn ang="0">
                  <a:pos x="7" y="13"/>
                </a:cxn>
                <a:cxn ang="0">
                  <a:pos x="10" y="13"/>
                </a:cxn>
                <a:cxn ang="0">
                  <a:pos x="12" y="13"/>
                </a:cxn>
                <a:cxn ang="0">
                  <a:pos x="14" y="14"/>
                </a:cxn>
                <a:cxn ang="0">
                  <a:pos x="15" y="16"/>
                </a:cxn>
                <a:cxn ang="0">
                  <a:pos x="16" y="20"/>
                </a:cxn>
                <a:cxn ang="0">
                  <a:pos x="15" y="23"/>
                </a:cxn>
                <a:cxn ang="0">
                  <a:pos x="13" y="26"/>
                </a:cxn>
                <a:cxn ang="0">
                  <a:pos x="11" y="26"/>
                </a:cxn>
                <a:cxn ang="0">
                  <a:pos x="9" y="27"/>
                </a:cxn>
                <a:cxn ang="0">
                  <a:pos x="7" y="26"/>
                </a:cxn>
                <a:cxn ang="0">
                  <a:pos x="5" y="25"/>
                </a:cxn>
                <a:cxn ang="0">
                  <a:pos x="4" y="23"/>
                </a:cxn>
                <a:cxn ang="0">
                  <a:pos x="4" y="21"/>
                </a:cxn>
                <a:cxn ang="0">
                  <a:pos x="0" y="21"/>
                </a:cxn>
              </a:cxnLst>
              <a:rect l="0" t="0" r="r" b="b"/>
              <a:pathLst>
                <a:path w="20" h="30">
                  <a:moveTo>
                    <a:pt x="0" y="21"/>
                  </a:moveTo>
                  <a:lnTo>
                    <a:pt x="0" y="24"/>
                  </a:lnTo>
                  <a:lnTo>
                    <a:pt x="2" y="27"/>
                  </a:lnTo>
                  <a:lnTo>
                    <a:pt x="5" y="29"/>
                  </a:lnTo>
                  <a:lnTo>
                    <a:pt x="9" y="30"/>
                  </a:lnTo>
                  <a:lnTo>
                    <a:pt x="14" y="29"/>
                  </a:lnTo>
                  <a:lnTo>
                    <a:pt x="17" y="27"/>
                  </a:lnTo>
                  <a:lnTo>
                    <a:pt x="19" y="23"/>
                  </a:lnTo>
                  <a:lnTo>
                    <a:pt x="20" y="19"/>
                  </a:lnTo>
                  <a:lnTo>
                    <a:pt x="19" y="15"/>
                  </a:lnTo>
                  <a:lnTo>
                    <a:pt x="17" y="12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5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3" y="0"/>
                  </a:lnTo>
                  <a:lnTo>
                    <a:pt x="1" y="15"/>
                  </a:lnTo>
                  <a:lnTo>
                    <a:pt x="4" y="15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1" name="Freeform 475"/>
            <p:cNvSpPr>
              <a:spLocks/>
            </p:cNvSpPr>
            <p:nvPr/>
          </p:nvSpPr>
          <p:spPr bwMode="auto">
            <a:xfrm>
              <a:off x="3554" y="1710"/>
              <a:ext cx="5" cy="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7" y="4"/>
                </a:cxn>
                <a:cxn ang="0">
                  <a:pos x="12" y="10"/>
                </a:cxn>
                <a:cxn ang="0">
                  <a:pos x="9" y="16"/>
                </a:cxn>
                <a:cxn ang="0">
                  <a:pos x="7" y="23"/>
                </a:cxn>
                <a:cxn ang="0">
                  <a:pos x="6" y="29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3" y="16"/>
                </a:cxn>
                <a:cxn ang="0">
                  <a:pos x="16" y="9"/>
                </a:cxn>
                <a:cxn ang="0">
                  <a:pos x="21" y="3"/>
                </a:cxn>
                <a:cxn ang="0">
                  <a:pos x="21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21" h="29">
                  <a:moveTo>
                    <a:pt x="0" y="4"/>
                  </a:moveTo>
                  <a:lnTo>
                    <a:pt x="17" y="4"/>
                  </a:lnTo>
                  <a:lnTo>
                    <a:pt x="12" y="10"/>
                  </a:lnTo>
                  <a:lnTo>
                    <a:pt x="9" y="16"/>
                  </a:lnTo>
                  <a:lnTo>
                    <a:pt x="7" y="23"/>
                  </a:lnTo>
                  <a:lnTo>
                    <a:pt x="6" y="29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3" y="16"/>
                  </a:lnTo>
                  <a:lnTo>
                    <a:pt x="16" y="9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2" name="Freeform 476"/>
            <p:cNvSpPr>
              <a:spLocks/>
            </p:cNvSpPr>
            <p:nvPr/>
          </p:nvSpPr>
          <p:spPr bwMode="auto">
            <a:xfrm>
              <a:off x="3560" y="1710"/>
              <a:ext cx="5" cy="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8" y="4"/>
                </a:cxn>
                <a:cxn ang="0">
                  <a:pos x="14" y="10"/>
                </a:cxn>
                <a:cxn ang="0">
                  <a:pos x="10" y="16"/>
                </a:cxn>
                <a:cxn ang="0">
                  <a:pos x="8" y="23"/>
                </a:cxn>
                <a:cxn ang="0">
                  <a:pos x="7" y="29"/>
                </a:cxn>
                <a:cxn ang="0">
                  <a:pos x="11" y="29"/>
                </a:cxn>
                <a:cxn ang="0">
                  <a:pos x="12" y="22"/>
                </a:cxn>
                <a:cxn ang="0">
                  <a:pos x="14" y="16"/>
                </a:cxn>
                <a:cxn ang="0">
                  <a:pos x="18" y="9"/>
                </a:cxn>
                <a:cxn ang="0">
                  <a:pos x="22" y="3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22" h="29">
                  <a:moveTo>
                    <a:pt x="0" y="4"/>
                  </a:moveTo>
                  <a:lnTo>
                    <a:pt x="18" y="4"/>
                  </a:lnTo>
                  <a:lnTo>
                    <a:pt x="14" y="10"/>
                  </a:lnTo>
                  <a:lnTo>
                    <a:pt x="10" y="16"/>
                  </a:lnTo>
                  <a:lnTo>
                    <a:pt x="8" y="23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2" y="22"/>
                  </a:lnTo>
                  <a:lnTo>
                    <a:pt x="14" y="16"/>
                  </a:lnTo>
                  <a:lnTo>
                    <a:pt x="18" y="9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3" name="Freeform 477"/>
            <p:cNvSpPr>
              <a:spLocks/>
            </p:cNvSpPr>
            <p:nvPr/>
          </p:nvSpPr>
          <p:spPr bwMode="auto">
            <a:xfrm>
              <a:off x="3286" y="1616"/>
              <a:ext cx="133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8" y="290"/>
                </a:cxn>
                <a:cxn ang="0">
                  <a:pos x="60" y="306"/>
                </a:cxn>
                <a:cxn ang="0">
                  <a:pos x="76" y="326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2" y="412"/>
                </a:cxn>
                <a:cxn ang="0">
                  <a:pos x="212" y="411"/>
                </a:cxn>
                <a:cxn ang="0">
                  <a:pos x="241" y="404"/>
                </a:cxn>
                <a:cxn ang="0">
                  <a:pos x="266" y="390"/>
                </a:cxn>
                <a:cxn ang="0">
                  <a:pos x="292" y="404"/>
                </a:cxn>
                <a:cxn ang="0">
                  <a:pos x="320" y="411"/>
                </a:cxn>
                <a:cxn ang="0">
                  <a:pos x="351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6" y="352"/>
                </a:cxn>
                <a:cxn ang="0">
                  <a:pos x="456" y="326"/>
                </a:cxn>
                <a:cxn ang="0">
                  <a:pos x="472" y="306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1" y="192"/>
                </a:cxn>
                <a:cxn ang="0">
                  <a:pos x="524" y="165"/>
                </a:cxn>
                <a:cxn ang="0">
                  <a:pos x="511" y="141"/>
                </a:cxn>
                <a:cxn ang="0">
                  <a:pos x="491" y="120"/>
                </a:cxn>
                <a:cxn ang="0">
                  <a:pos x="466" y="104"/>
                </a:cxn>
                <a:cxn ang="0">
                  <a:pos x="456" y="87"/>
                </a:cxn>
                <a:cxn ang="0">
                  <a:pos x="446" y="61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1" y="1"/>
                </a:cxn>
                <a:cxn ang="0">
                  <a:pos x="320" y="2"/>
                </a:cxn>
                <a:cxn ang="0">
                  <a:pos x="292" y="9"/>
                </a:cxn>
                <a:cxn ang="0">
                  <a:pos x="266" y="24"/>
                </a:cxn>
                <a:cxn ang="0">
                  <a:pos x="241" y="9"/>
                </a:cxn>
                <a:cxn ang="0">
                  <a:pos x="212" y="2"/>
                </a:cxn>
                <a:cxn ang="0">
                  <a:pos x="182" y="1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7" y="61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8" y="123"/>
                </a:cxn>
                <a:cxn ang="0">
                  <a:pos x="19" y="143"/>
                </a:cxn>
                <a:cxn ang="0">
                  <a:pos x="7" y="167"/>
                </a:cxn>
                <a:cxn ang="0">
                  <a:pos x="1" y="193"/>
                </a:cxn>
              </a:cxnLst>
              <a:rect l="0" t="0" r="r" b="b"/>
              <a:pathLst>
                <a:path w="532" h="413">
                  <a:moveTo>
                    <a:pt x="0" y="207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3" y="258"/>
                  </a:lnTo>
                  <a:lnTo>
                    <a:pt x="19" y="269"/>
                  </a:lnTo>
                  <a:lnTo>
                    <a:pt x="29" y="281"/>
                  </a:lnTo>
                  <a:lnTo>
                    <a:pt x="38" y="290"/>
                  </a:lnTo>
                  <a:lnTo>
                    <a:pt x="49" y="299"/>
                  </a:lnTo>
                  <a:lnTo>
                    <a:pt x="60" y="306"/>
                  </a:lnTo>
                  <a:lnTo>
                    <a:pt x="73" y="312"/>
                  </a:lnTo>
                  <a:lnTo>
                    <a:pt x="76" y="326"/>
                  </a:lnTo>
                  <a:lnTo>
                    <a:pt x="81" y="340"/>
                  </a:lnTo>
                  <a:lnTo>
                    <a:pt x="87" y="352"/>
                  </a:lnTo>
                  <a:lnTo>
                    <a:pt x="95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39" y="401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2" y="412"/>
                  </a:lnTo>
                  <a:lnTo>
                    <a:pt x="197" y="413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4"/>
                  </a:lnTo>
                  <a:lnTo>
                    <a:pt x="254" y="398"/>
                  </a:lnTo>
                  <a:lnTo>
                    <a:pt x="266" y="390"/>
                  </a:lnTo>
                  <a:lnTo>
                    <a:pt x="278" y="398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0" y="411"/>
                  </a:lnTo>
                  <a:lnTo>
                    <a:pt x="336" y="413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4" y="401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8" y="364"/>
                  </a:lnTo>
                  <a:lnTo>
                    <a:pt x="446" y="352"/>
                  </a:lnTo>
                  <a:lnTo>
                    <a:pt x="452" y="340"/>
                  </a:lnTo>
                  <a:lnTo>
                    <a:pt x="456" y="326"/>
                  </a:lnTo>
                  <a:lnTo>
                    <a:pt x="459" y="312"/>
                  </a:lnTo>
                  <a:lnTo>
                    <a:pt x="472" y="306"/>
                  </a:lnTo>
                  <a:lnTo>
                    <a:pt x="483" y="299"/>
                  </a:lnTo>
                  <a:lnTo>
                    <a:pt x="495" y="290"/>
                  </a:lnTo>
                  <a:lnTo>
                    <a:pt x="504" y="281"/>
                  </a:lnTo>
                  <a:lnTo>
                    <a:pt x="513" y="269"/>
                  </a:lnTo>
                  <a:lnTo>
                    <a:pt x="519" y="258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7"/>
                  </a:lnTo>
                  <a:lnTo>
                    <a:pt x="531" y="192"/>
                  </a:lnTo>
                  <a:lnTo>
                    <a:pt x="529" y="179"/>
                  </a:lnTo>
                  <a:lnTo>
                    <a:pt x="524" y="165"/>
                  </a:lnTo>
                  <a:lnTo>
                    <a:pt x="518" y="152"/>
                  </a:lnTo>
                  <a:lnTo>
                    <a:pt x="511" y="141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6" y="87"/>
                  </a:lnTo>
                  <a:lnTo>
                    <a:pt x="452" y="74"/>
                  </a:lnTo>
                  <a:lnTo>
                    <a:pt x="446" y="61"/>
                  </a:lnTo>
                  <a:lnTo>
                    <a:pt x="438" y="49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5" y="3"/>
                  </a:lnTo>
                  <a:lnTo>
                    <a:pt x="351" y="1"/>
                  </a:lnTo>
                  <a:lnTo>
                    <a:pt x="336" y="0"/>
                  </a:lnTo>
                  <a:lnTo>
                    <a:pt x="320" y="2"/>
                  </a:lnTo>
                  <a:lnTo>
                    <a:pt x="306" y="4"/>
                  </a:lnTo>
                  <a:lnTo>
                    <a:pt x="292" y="9"/>
                  </a:lnTo>
                  <a:lnTo>
                    <a:pt x="278" y="16"/>
                  </a:lnTo>
                  <a:lnTo>
                    <a:pt x="266" y="24"/>
                  </a:lnTo>
                  <a:lnTo>
                    <a:pt x="254" y="16"/>
                  </a:lnTo>
                  <a:lnTo>
                    <a:pt x="241" y="9"/>
                  </a:lnTo>
                  <a:lnTo>
                    <a:pt x="226" y="4"/>
                  </a:lnTo>
                  <a:lnTo>
                    <a:pt x="212" y="2"/>
                  </a:lnTo>
                  <a:lnTo>
                    <a:pt x="197" y="0"/>
                  </a:lnTo>
                  <a:lnTo>
                    <a:pt x="182" y="1"/>
                  </a:lnTo>
                  <a:lnTo>
                    <a:pt x="167" y="3"/>
                  </a:lnTo>
                  <a:lnTo>
                    <a:pt x="153" y="6"/>
                  </a:lnTo>
                  <a:lnTo>
                    <a:pt x="139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5" y="49"/>
                  </a:lnTo>
                  <a:lnTo>
                    <a:pt x="87" y="61"/>
                  </a:lnTo>
                  <a:lnTo>
                    <a:pt x="81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8" y="123"/>
                  </a:lnTo>
                  <a:lnTo>
                    <a:pt x="29" y="133"/>
                  </a:lnTo>
                  <a:lnTo>
                    <a:pt x="19" y="143"/>
                  </a:lnTo>
                  <a:lnTo>
                    <a:pt x="13" y="155"/>
                  </a:lnTo>
                  <a:lnTo>
                    <a:pt x="7" y="167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4" name="Freeform 478"/>
            <p:cNvSpPr>
              <a:spLocks/>
            </p:cNvSpPr>
            <p:nvPr/>
          </p:nvSpPr>
          <p:spPr bwMode="auto">
            <a:xfrm>
              <a:off x="3286" y="1616"/>
              <a:ext cx="133" cy="103"/>
            </a:xfrm>
            <a:custGeom>
              <a:avLst/>
              <a:gdLst/>
              <a:ahLst/>
              <a:cxnLst>
                <a:cxn ang="0">
                  <a:pos x="1" y="220"/>
                </a:cxn>
                <a:cxn ang="0">
                  <a:pos x="7" y="246"/>
                </a:cxn>
                <a:cxn ang="0">
                  <a:pos x="19" y="269"/>
                </a:cxn>
                <a:cxn ang="0">
                  <a:pos x="38" y="290"/>
                </a:cxn>
                <a:cxn ang="0">
                  <a:pos x="60" y="306"/>
                </a:cxn>
                <a:cxn ang="0">
                  <a:pos x="76" y="326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6" y="393"/>
                </a:cxn>
                <a:cxn ang="0">
                  <a:pos x="153" y="406"/>
                </a:cxn>
                <a:cxn ang="0">
                  <a:pos x="182" y="412"/>
                </a:cxn>
                <a:cxn ang="0">
                  <a:pos x="212" y="411"/>
                </a:cxn>
                <a:cxn ang="0">
                  <a:pos x="241" y="404"/>
                </a:cxn>
                <a:cxn ang="0">
                  <a:pos x="266" y="390"/>
                </a:cxn>
                <a:cxn ang="0">
                  <a:pos x="292" y="404"/>
                </a:cxn>
                <a:cxn ang="0">
                  <a:pos x="320" y="411"/>
                </a:cxn>
                <a:cxn ang="0">
                  <a:pos x="351" y="412"/>
                </a:cxn>
                <a:cxn ang="0">
                  <a:pos x="379" y="406"/>
                </a:cxn>
                <a:cxn ang="0">
                  <a:pos x="406" y="393"/>
                </a:cxn>
                <a:cxn ang="0">
                  <a:pos x="428" y="375"/>
                </a:cxn>
                <a:cxn ang="0">
                  <a:pos x="446" y="352"/>
                </a:cxn>
                <a:cxn ang="0">
                  <a:pos x="456" y="326"/>
                </a:cxn>
                <a:cxn ang="0">
                  <a:pos x="472" y="306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6"/>
                </a:cxn>
                <a:cxn ang="0">
                  <a:pos x="532" y="220"/>
                </a:cxn>
                <a:cxn ang="0">
                  <a:pos x="531" y="192"/>
                </a:cxn>
                <a:cxn ang="0">
                  <a:pos x="524" y="165"/>
                </a:cxn>
                <a:cxn ang="0">
                  <a:pos x="511" y="141"/>
                </a:cxn>
                <a:cxn ang="0">
                  <a:pos x="491" y="120"/>
                </a:cxn>
                <a:cxn ang="0">
                  <a:pos x="466" y="104"/>
                </a:cxn>
                <a:cxn ang="0">
                  <a:pos x="456" y="87"/>
                </a:cxn>
                <a:cxn ang="0">
                  <a:pos x="446" y="61"/>
                </a:cxn>
                <a:cxn ang="0">
                  <a:pos x="428" y="38"/>
                </a:cxn>
                <a:cxn ang="0">
                  <a:pos x="406" y="20"/>
                </a:cxn>
                <a:cxn ang="0">
                  <a:pos x="379" y="6"/>
                </a:cxn>
                <a:cxn ang="0">
                  <a:pos x="351" y="1"/>
                </a:cxn>
                <a:cxn ang="0">
                  <a:pos x="320" y="2"/>
                </a:cxn>
                <a:cxn ang="0">
                  <a:pos x="292" y="9"/>
                </a:cxn>
                <a:cxn ang="0">
                  <a:pos x="266" y="24"/>
                </a:cxn>
                <a:cxn ang="0">
                  <a:pos x="241" y="9"/>
                </a:cxn>
                <a:cxn ang="0">
                  <a:pos x="212" y="2"/>
                </a:cxn>
                <a:cxn ang="0">
                  <a:pos x="182" y="1"/>
                </a:cxn>
                <a:cxn ang="0">
                  <a:pos x="153" y="6"/>
                </a:cxn>
                <a:cxn ang="0">
                  <a:pos x="126" y="20"/>
                </a:cxn>
                <a:cxn ang="0">
                  <a:pos x="104" y="38"/>
                </a:cxn>
                <a:cxn ang="0">
                  <a:pos x="87" y="61"/>
                </a:cxn>
                <a:cxn ang="0">
                  <a:pos x="76" y="87"/>
                </a:cxn>
                <a:cxn ang="0">
                  <a:pos x="60" y="107"/>
                </a:cxn>
                <a:cxn ang="0">
                  <a:pos x="38" y="123"/>
                </a:cxn>
                <a:cxn ang="0">
                  <a:pos x="19" y="143"/>
                </a:cxn>
                <a:cxn ang="0">
                  <a:pos x="7" y="167"/>
                </a:cxn>
                <a:cxn ang="0">
                  <a:pos x="1" y="193"/>
                </a:cxn>
              </a:cxnLst>
              <a:rect l="0" t="0" r="r" b="b"/>
              <a:pathLst>
                <a:path w="532" h="413">
                  <a:moveTo>
                    <a:pt x="0" y="207"/>
                  </a:moveTo>
                  <a:lnTo>
                    <a:pt x="1" y="220"/>
                  </a:lnTo>
                  <a:lnTo>
                    <a:pt x="3" y="233"/>
                  </a:lnTo>
                  <a:lnTo>
                    <a:pt x="7" y="246"/>
                  </a:lnTo>
                  <a:lnTo>
                    <a:pt x="13" y="258"/>
                  </a:lnTo>
                  <a:lnTo>
                    <a:pt x="19" y="269"/>
                  </a:lnTo>
                  <a:lnTo>
                    <a:pt x="29" y="281"/>
                  </a:lnTo>
                  <a:lnTo>
                    <a:pt x="38" y="290"/>
                  </a:lnTo>
                  <a:lnTo>
                    <a:pt x="49" y="299"/>
                  </a:lnTo>
                  <a:lnTo>
                    <a:pt x="60" y="306"/>
                  </a:lnTo>
                  <a:lnTo>
                    <a:pt x="73" y="312"/>
                  </a:lnTo>
                  <a:lnTo>
                    <a:pt x="76" y="326"/>
                  </a:lnTo>
                  <a:lnTo>
                    <a:pt x="81" y="340"/>
                  </a:lnTo>
                  <a:lnTo>
                    <a:pt x="87" y="352"/>
                  </a:lnTo>
                  <a:lnTo>
                    <a:pt x="95" y="364"/>
                  </a:lnTo>
                  <a:lnTo>
                    <a:pt x="104" y="375"/>
                  </a:lnTo>
                  <a:lnTo>
                    <a:pt x="114" y="385"/>
                  </a:lnTo>
                  <a:lnTo>
                    <a:pt x="126" y="393"/>
                  </a:lnTo>
                  <a:lnTo>
                    <a:pt x="139" y="401"/>
                  </a:lnTo>
                  <a:lnTo>
                    <a:pt x="153" y="406"/>
                  </a:lnTo>
                  <a:lnTo>
                    <a:pt x="167" y="410"/>
                  </a:lnTo>
                  <a:lnTo>
                    <a:pt x="182" y="412"/>
                  </a:lnTo>
                  <a:lnTo>
                    <a:pt x="197" y="413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4"/>
                  </a:lnTo>
                  <a:lnTo>
                    <a:pt x="254" y="398"/>
                  </a:lnTo>
                  <a:lnTo>
                    <a:pt x="266" y="390"/>
                  </a:lnTo>
                  <a:lnTo>
                    <a:pt x="278" y="398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0" y="411"/>
                  </a:lnTo>
                  <a:lnTo>
                    <a:pt x="336" y="413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79" y="406"/>
                  </a:lnTo>
                  <a:lnTo>
                    <a:pt x="394" y="401"/>
                  </a:lnTo>
                  <a:lnTo>
                    <a:pt x="406" y="393"/>
                  </a:lnTo>
                  <a:lnTo>
                    <a:pt x="418" y="385"/>
                  </a:lnTo>
                  <a:lnTo>
                    <a:pt x="428" y="375"/>
                  </a:lnTo>
                  <a:lnTo>
                    <a:pt x="438" y="364"/>
                  </a:lnTo>
                  <a:lnTo>
                    <a:pt x="446" y="352"/>
                  </a:lnTo>
                  <a:lnTo>
                    <a:pt x="452" y="340"/>
                  </a:lnTo>
                  <a:lnTo>
                    <a:pt x="456" y="326"/>
                  </a:lnTo>
                  <a:lnTo>
                    <a:pt x="459" y="312"/>
                  </a:lnTo>
                  <a:lnTo>
                    <a:pt x="472" y="306"/>
                  </a:lnTo>
                  <a:lnTo>
                    <a:pt x="483" y="299"/>
                  </a:lnTo>
                  <a:lnTo>
                    <a:pt x="495" y="290"/>
                  </a:lnTo>
                  <a:lnTo>
                    <a:pt x="504" y="281"/>
                  </a:lnTo>
                  <a:lnTo>
                    <a:pt x="513" y="269"/>
                  </a:lnTo>
                  <a:lnTo>
                    <a:pt x="519" y="258"/>
                  </a:lnTo>
                  <a:lnTo>
                    <a:pt x="525" y="246"/>
                  </a:lnTo>
                  <a:lnTo>
                    <a:pt x="529" y="233"/>
                  </a:lnTo>
                  <a:lnTo>
                    <a:pt x="532" y="220"/>
                  </a:lnTo>
                  <a:lnTo>
                    <a:pt x="532" y="207"/>
                  </a:lnTo>
                  <a:lnTo>
                    <a:pt x="531" y="192"/>
                  </a:lnTo>
                  <a:lnTo>
                    <a:pt x="529" y="179"/>
                  </a:lnTo>
                  <a:lnTo>
                    <a:pt x="524" y="165"/>
                  </a:lnTo>
                  <a:lnTo>
                    <a:pt x="518" y="152"/>
                  </a:lnTo>
                  <a:lnTo>
                    <a:pt x="511" y="141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8" y="111"/>
                  </a:lnTo>
                  <a:lnTo>
                    <a:pt x="466" y="104"/>
                  </a:lnTo>
                  <a:lnTo>
                    <a:pt x="459" y="101"/>
                  </a:lnTo>
                  <a:lnTo>
                    <a:pt x="456" y="87"/>
                  </a:lnTo>
                  <a:lnTo>
                    <a:pt x="452" y="74"/>
                  </a:lnTo>
                  <a:lnTo>
                    <a:pt x="446" y="61"/>
                  </a:lnTo>
                  <a:lnTo>
                    <a:pt x="438" y="49"/>
                  </a:lnTo>
                  <a:lnTo>
                    <a:pt x="428" y="38"/>
                  </a:lnTo>
                  <a:lnTo>
                    <a:pt x="418" y="28"/>
                  </a:lnTo>
                  <a:lnTo>
                    <a:pt x="406" y="20"/>
                  </a:lnTo>
                  <a:lnTo>
                    <a:pt x="394" y="12"/>
                  </a:lnTo>
                  <a:lnTo>
                    <a:pt x="379" y="6"/>
                  </a:lnTo>
                  <a:lnTo>
                    <a:pt x="365" y="3"/>
                  </a:lnTo>
                  <a:lnTo>
                    <a:pt x="351" y="1"/>
                  </a:lnTo>
                  <a:lnTo>
                    <a:pt x="336" y="0"/>
                  </a:lnTo>
                  <a:lnTo>
                    <a:pt x="320" y="2"/>
                  </a:lnTo>
                  <a:lnTo>
                    <a:pt x="306" y="4"/>
                  </a:lnTo>
                  <a:lnTo>
                    <a:pt x="292" y="9"/>
                  </a:lnTo>
                  <a:lnTo>
                    <a:pt x="278" y="16"/>
                  </a:lnTo>
                  <a:lnTo>
                    <a:pt x="266" y="24"/>
                  </a:lnTo>
                  <a:lnTo>
                    <a:pt x="254" y="16"/>
                  </a:lnTo>
                  <a:lnTo>
                    <a:pt x="241" y="9"/>
                  </a:lnTo>
                  <a:lnTo>
                    <a:pt x="226" y="4"/>
                  </a:lnTo>
                  <a:lnTo>
                    <a:pt x="212" y="2"/>
                  </a:lnTo>
                  <a:lnTo>
                    <a:pt x="197" y="0"/>
                  </a:lnTo>
                  <a:lnTo>
                    <a:pt x="182" y="1"/>
                  </a:lnTo>
                  <a:lnTo>
                    <a:pt x="167" y="3"/>
                  </a:lnTo>
                  <a:lnTo>
                    <a:pt x="153" y="6"/>
                  </a:lnTo>
                  <a:lnTo>
                    <a:pt x="139" y="12"/>
                  </a:lnTo>
                  <a:lnTo>
                    <a:pt x="126" y="20"/>
                  </a:lnTo>
                  <a:lnTo>
                    <a:pt x="114" y="28"/>
                  </a:lnTo>
                  <a:lnTo>
                    <a:pt x="104" y="38"/>
                  </a:lnTo>
                  <a:lnTo>
                    <a:pt x="95" y="49"/>
                  </a:lnTo>
                  <a:lnTo>
                    <a:pt x="87" y="61"/>
                  </a:lnTo>
                  <a:lnTo>
                    <a:pt x="81" y="74"/>
                  </a:lnTo>
                  <a:lnTo>
                    <a:pt x="76" y="87"/>
                  </a:lnTo>
                  <a:lnTo>
                    <a:pt x="73" y="101"/>
                  </a:lnTo>
                  <a:lnTo>
                    <a:pt x="60" y="107"/>
                  </a:lnTo>
                  <a:lnTo>
                    <a:pt x="49" y="114"/>
                  </a:lnTo>
                  <a:lnTo>
                    <a:pt x="38" y="123"/>
                  </a:lnTo>
                  <a:lnTo>
                    <a:pt x="29" y="133"/>
                  </a:lnTo>
                  <a:lnTo>
                    <a:pt x="19" y="143"/>
                  </a:lnTo>
                  <a:lnTo>
                    <a:pt x="13" y="155"/>
                  </a:lnTo>
                  <a:lnTo>
                    <a:pt x="7" y="167"/>
                  </a:lnTo>
                  <a:lnTo>
                    <a:pt x="3" y="180"/>
                  </a:lnTo>
                  <a:lnTo>
                    <a:pt x="1" y="193"/>
                  </a:lnTo>
                  <a:lnTo>
                    <a:pt x="0" y="207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5" name="Freeform 479"/>
            <p:cNvSpPr>
              <a:spLocks/>
            </p:cNvSpPr>
            <p:nvPr/>
          </p:nvSpPr>
          <p:spPr bwMode="auto">
            <a:xfrm>
              <a:off x="3325" y="1659"/>
              <a:ext cx="11" cy="13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15" y="53"/>
                </a:cxn>
                <a:cxn ang="0">
                  <a:pos x="29" y="53"/>
                </a:cxn>
                <a:cxn ang="0">
                  <a:pos x="29" y="10"/>
                </a:cxn>
                <a:cxn ang="0">
                  <a:pos x="44" y="10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5" y="10"/>
                </a:cxn>
              </a:cxnLst>
              <a:rect l="0" t="0" r="r" b="b"/>
              <a:pathLst>
                <a:path w="44" h="53">
                  <a:moveTo>
                    <a:pt x="15" y="10"/>
                  </a:moveTo>
                  <a:lnTo>
                    <a:pt x="15" y="53"/>
                  </a:lnTo>
                  <a:lnTo>
                    <a:pt x="29" y="53"/>
                  </a:lnTo>
                  <a:lnTo>
                    <a:pt x="29" y="10"/>
                  </a:lnTo>
                  <a:lnTo>
                    <a:pt x="44" y="1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6" name="Freeform 480"/>
            <p:cNvSpPr>
              <a:spLocks noEditPoints="1"/>
            </p:cNvSpPr>
            <p:nvPr/>
          </p:nvSpPr>
          <p:spPr bwMode="auto">
            <a:xfrm>
              <a:off x="3335" y="1659"/>
              <a:ext cx="15" cy="1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35" y="66"/>
                </a:cxn>
                <a:cxn ang="0">
                  <a:pos x="35" y="54"/>
                </a:cxn>
                <a:cxn ang="0">
                  <a:pos x="41" y="53"/>
                </a:cxn>
                <a:cxn ang="0">
                  <a:pos x="47" y="52"/>
                </a:cxn>
                <a:cxn ang="0">
                  <a:pos x="51" y="50"/>
                </a:cxn>
                <a:cxn ang="0">
                  <a:pos x="54" y="47"/>
                </a:cxn>
                <a:cxn ang="0">
                  <a:pos x="56" y="43"/>
                </a:cxn>
                <a:cxn ang="0">
                  <a:pos x="57" y="40"/>
                </a:cxn>
                <a:cxn ang="0">
                  <a:pos x="58" y="36"/>
                </a:cxn>
                <a:cxn ang="0">
                  <a:pos x="58" y="33"/>
                </a:cxn>
                <a:cxn ang="0">
                  <a:pos x="58" y="30"/>
                </a:cxn>
                <a:cxn ang="0">
                  <a:pos x="58" y="27"/>
                </a:cxn>
                <a:cxn ang="0">
                  <a:pos x="56" y="24"/>
                </a:cxn>
                <a:cxn ang="0">
                  <a:pos x="54" y="20"/>
                </a:cxn>
                <a:cxn ang="0">
                  <a:pos x="51" y="18"/>
                </a:cxn>
                <a:cxn ang="0">
                  <a:pos x="47" y="15"/>
                </a:cxn>
                <a:cxn ang="0">
                  <a:pos x="42" y="14"/>
                </a:cxn>
                <a:cxn ang="0">
                  <a:pos x="35" y="13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23" y="13"/>
                </a:cxn>
                <a:cxn ang="0">
                  <a:pos x="16" y="14"/>
                </a:cxn>
                <a:cxn ang="0">
                  <a:pos x="8" y="17"/>
                </a:cxn>
                <a:cxn ang="0">
                  <a:pos x="5" y="19"/>
                </a:cxn>
                <a:cxn ang="0">
                  <a:pos x="2" y="22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1" y="42"/>
                </a:cxn>
                <a:cxn ang="0">
                  <a:pos x="3" y="45"/>
                </a:cxn>
                <a:cxn ang="0">
                  <a:pos x="6" y="49"/>
                </a:cxn>
                <a:cxn ang="0">
                  <a:pos x="10" y="51"/>
                </a:cxn>
                <a:cxn ang="0">
                  <a:pos x="16" y="53"/>
                </a:cxn>
                <a:cxn ang="0">
                  <a:pos x="23" y="54"/>
                </a:cxn>
                <a:cxn ang="0">
                  <a:pos x="23" y="66"/>
                </a:cxn>
                <a:cxn ang="0">
                  <a:pos x="23" y="45"/>
                </a:cxn>
                <a:cxn ang="0">
                  <a:pos x="20" y="45"/>
                </a:cxn>
                <a:cxn ang="0">
                  <a:pos x="16" y="43"/>
                </a:cxn>
                <a:cxn ang="0">
                  <a:pos x="14" y="41"/>
                </a:cxn>
                <a:cxn ang="0">
                  <a:pos x="12" y="39"/>
                </a:cxn>
                <a:cxn ang="0">
                  <a:pos x="11" y="36"/>
                </a:cxn>
                <a:cxn ang="0">
                  <a:pos x="11" y="32"/>
                </a:cxn>
                <a:cxn ang="0">
                  <a:pos x="12" y="27"/>
                </a:cxn>
                <a:cxn ang="0">
                  <a:pos x="14" y="24"/>
                </a:cxn>
                <a:cxn ang="0">
                  <a:pos x="18" y="22"/>
                </a:cxn>
                <a:cxn ang="0">
                  <a:pos x="22" y="21"/>
                </a:cxn>
                <a:cxn ang="0">
                  <a:pos x="23" y="21"/>
                </a:cxn>
                <a:cxn ang="0">
                  <a:pos x="23" y="45"/>
                </a:cxn>
                <a:cxn ang="0">
                  <a:pos x="35" y="21"/>
                </a:cxn>
                <a:cxn ang="0">
                  <a:pos x="40" y="22"/>
                </a:cxn>
                <a:cxn ang="0">
                  <a:pos x="44" y="24"/>
                </a:cxn>
                <a:cxn ang="0">
                  <a:pos x="46" y="27"/>
                </a:cxn>
                <a:cxn ang="0">
                  <a:pos x="47" y="32"/>
                </a:cxn>
                <a:cxn ang="0">
                  <a:pos x="46" y="36"/>
                </a:cxn>
                <a:cxn ang="0">
                  <a:pos x="46" y="39"/>
                </a:cxn>
                <a:cxn ang="0">
                  <a:pos x="44" y="41"/>
                </a:cxn>
                <a:cxn ang="0">
                  <a:pos x="43" y="42"/>
                </a:cxn>
                <a:cxn ang="0">
                  <a:pos x="39" y="45"/>
                </a:cxn>
                <a:cxn ang="0">
                  <a:pos x="35" y="45"/>
                </a:cxn>
                <a:cxn ang="0">
                  <a:pos x="35" y="21"/>
                </a:cxn>
              </a:cxnLst>
              <a:rect l="0" t="0" r="r" b="b"/>
              <a:pathLst>
                <a:path w="58" h="66">
                  <a:moveTo>
                    <a:pt x="23" y="66"/>
                  </a:moveTo>
                  <a:lnTo>
                    <a:pt x="35" y="66"/>
                  </a:lnTo>
                  <a:lnTo>
                    <a:pt x="35" y="54"/>
                  </a:lnTo>
                  <a:lnTo>
                    <a:pt x="41" y="53"/>
                  </a:lnTo>
                  <a:lnTo>
                    <a:pt x="47" y="52"/>
                  </a:lnTo>
                  <a:lnTo>
                    <a:pt x="51" y="50"/>
                  </a:lnTo>
                  <a:lnTo>
                    <a:pt x="54" y="47"/>
                  </a:lnTo>
                  <a:lnTo>
                    <a:pt x="56" y="43"/>
                  </a:lnTo>
                  <a:lnTo>
                    <a:pt x="57" y="40"/>
                  </a:lnTo>
                  <a:lnTo>
                    <a:pt x="58" y="36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2" y="14"/>
                  </a:lnTo>
                  <a:lnTo>
                    <a:pt x="35" y="13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23" y="13"/>
                  </a:lnTo>
                  <a:lnTo>
                    <a:pt x="16" y="14"/>
                  </a:lnTo>
                  <a:lnTo>
                    <a:pt x="8" y="17"/>
                  </a:lnTo>
                  <a:lnTo>
                    <a:pt x="5" y="19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10" y="51"/>
                  </a:lnTo>
                  <a:lnTo>
                    <a:pt x="16" y="53"/>
                  </a:lnTo>
                  <a:lnTo>
                    <a:pt x="23" y="54"/>
                  </a:lnTo>
                  <a:lnTo>
                    <a:pt x="23" y="66"/>
                  </a:lnTo>
                  <a:close/>
                  <a:moveTo>
                    <a:pt x="23" y="45"/>
                  </a:moveTo>
                  <a:lnTo>
                    <a:pt x="20" y="45"/>
                  </a:lnTo>
                  <a:lnTo>
                    <a:pt x="16" y="43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11" y="36"/>
                  </a:lnTo>
                  <a:lnTo>
                    <a:pt x="11" y="32"/>
                  </a:lnTo>
                  <a:lnTo>
                    <a:pt x="12" y="27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45"/>
                  </a:lnTo>
                  <a:close/>
                  <a:moveTo>
                    <a:pt x="35" y="21"/>
                  </a:moveTo>
                  <a:lnTo>
                    <a:pt x="40" y="22"/>
                  </a:lnTo>
                  <a:lnTo>
                    <a:pt x="44" y="24"/>
                  </a:lnTo>
                  <a:lnTo>
                    <a:pt x="46" y="27"/>
                  </a:lnTo>
                  <a:lnTo>
                    <a:pt x="47" y="32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39" y="45"/>
                  </a:lnTo>
                  <a:lnTo>
                    <a:pt x="35" y="45"/>
                  </a:lnTo>
                  <a:lnTo>
                    <a:pt x="35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7" name="Freeform 481"/>
            <p:cNvSpPr>
              <a:spLocks noEditPoints="1"/>
            </p:cNvSpPr>
            <p:nvPr/>
          </p:nvSpPr>
          <p:spPr bwMode="auto">
            <a:xfrm>
              <a:off x="3351" y="1659"/>
              <a:ext cx="14" cy="13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33" y="55"/>
                </a:cxn>
                <a:cxn ang="0">
                  <a:pos x="39" y="53"/>
                </a:cxn>
                <a:cxn ang="0">
                  <a:pos x="43" y="51"/>
                </a:cxn>
                <a:cxn ang="0">
                  <a:pos x="47" y="46"/>
                </a:cxn>
                <a:cxn ang="0">
                  <a:pos x="50" y="42"/>
                </a:cxn>
                <a:cxn ang="0">
                  <a:pos x="52" y="38"/>
                </a:cxn>
                <a:cxn ang="0">
                  <a:pos x="53" y="33"/>
                </a:cxn>
                <a:cxn ang="0">
                  <a:pos x="53" y="27"/>
                </a:cxn>
                <a:cxn ang="0">
                  <a:pos x="53" y="21"/>
                </a:cxn>
                <a:cxn ang="0">
                  <a:pos x="52" y="16"/>
                </a:cxn>
                <a:cxn ang="0">
                  <a:pos x="50" y="12"/>
                </a:cxn>
                <a:cxn ang="0">
                  <a:pos x="47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19" y="0"/>
                </a:cxn>
                <a:cxn ang="0">
                  <a:pos x="14" y="2"/>
                </a:cxn>
                <a:cxn ang="0">
                  <a:pos x="9" y="5"/>
                </a:cxn>
                <a:cxn ang="0">
                  <a:pos x="6" y="9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1" y="22"/>
                </a:cxn>
                <a:cxn ang="0">
                  <a:pos x="0" y="27"/>
                </a:cxn>
                <a:cxn ang="0">
                  <a:pos x="1" y="32"/>
                </a:cxn>
                <a:cxn ang="0">
                  <a:pos x="1" y="36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50"/>
                </a:cxn>
                <a:cxn ang="0">
                  <a:pos x="14" y="53"/>
                </a:cxn>
                <a:cxn ang="0">
                  <a:pos x="19" y="54"/>
                </a:cxn>
                <a:cxn ang="0">
                  <a:pos x="27" y="55"/>
                </a:cxn>
                <a:cxn ang="0">
                  <a:pos x="27" y="44"/>
                </a:cxn>
                <a:cxn ang="0">
                  <a:pos x="25" y="44"/>
                </a:cxn>
                <a:cxn ang="0">
                  <a:pos x="22" y="43"/>
                </a:cxn>
                <a:cxn ang="0">
                  <a:pos x="19" y="42"/>
                </a:cxn>
                <a:cxn ang="0">
                  <a:pos x="17" y="41"/>
                </a:cxn>
                <a:cxn ang="0">
                  <a:pos x="16" y="38"/>
                </a:cxn>
                <a:cxn ang="0">
                  <a:pos x="14" y="35"/>
                </a:cxn>
                <a:cxn ang="0">
                  <a:pos x="14" y="32"/>
                </a:cxn>
                <a:cxn ang="0">
                  <a:pos x="13" y="27"/>
                </a:cxn>
                <a:cxn ang="0">
                  <a:pos x="14" y="23"/>
                </a:cxn>
                <a:cxn ang="0">
                  <a:pos x="14" y="19"/>
                </a:cxn>
                <a:cxn ang="0">
                  <a:pos x="15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2" y="11"/>
                </a:cxn>
                <a:cxn ang="0">
                  <a:pos x="24" y="10"/>
                </a:cxn>
                <a:cxn ang="0">
                  <a:pos x="27" y="10"/>
                </a:cxn>
                <a:cxn ang="0">
                  <a:pos x="31" y="10"/>
                </a:cxn>
                <a:cxn ang="0">
                  <a:pos x="35" y="12"/>
                </a:cxn>
                <a:cxn ang="0">
                  <a:pos x="37" y="14"/>
                </a:cxn>
                <a:cxn ang="0">
                  <a:pos x="38" y="17"/>
                </a:cxn>
                <a:cxn ang="0">
                  <a:pos x="40" y="22"/>
                </a:cxn>
                <a:cxn ang="0">
                  <a:pos x="40" y="27"/>
                </a:cxn>
                <a:cxn ang="0">
                  <a:pos x="40" y="31"/>
                </a:cxn>
                <a:cxn ang="0">
                  <a:pos x="38" y="37"/>
                </a:cxn>
                <a:cxn ang="0">
                  <a:pos x="37" y="40"/>
                </a:cxn>
                <a:cxn ang="0">
                  <a:pos x="34" y="42"/>
                </a:cxn>
                <a:cxn ang="0">
                  <a:pos x="31" y="44"/>
                </a:cxn>
                <a:cxn ang="0">
                  <a:pos x="27" y="44"/>
                </a:cxn>
              </a:cxnLst>
              <a:rect l="0" t="0" r="r" b="b"/>
              <a:pathLst>
                <a:path w="53" h="55">
                  <a:moveTo>
                    <a:pt x="27" y="55"/>
                  </a:moveTo>
                  <a:lnTo>
                    <a:pt x="33" y="55"/>
                  </a:lnTo>
                  <a:lnTo>
                    <a:pt x="39" y="53"/>
                  </a:lnTo>
                  <a:lnTo>
                    <a:pt x="43" y="51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3" y="33"/>
                  </a:lnTo>
                  <a:lnTo>
                    <a:pt x="53" y="27"/>
                  </a:lnTo>
                  <a:lnTo>
                    <a:pt x="53" y="21"/>
                  </a:lnTo>
                  <a:lnTo>
                    <a:pt x="52" y="16"/>
                  </a:lnTo>
                  <a:lnTo>
                    <a:pt x="50" y="12"/>
                  </a:lnTo>
                  <a:lnTo>
                    <a:pt x="47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50"/>
                  </a:lnTo>
                  <a:lnTo>
                    <a:pt x="14" y="53"/>
                  </a:lnTo>
                  <a:lnTo>
                    <a:pt x="19" y="54"/>
                  </a:lnTo>
                  <a:lnTo>
                    <a:pt x="27" y="55"/>
                  </a:lnTo>
                  <a:close/>
                  <a:moveTo>
                    <a:pt x="27" y="44"/>
                  </a:moveTo>
                  <a:lnTo>
                    <a:pt x="25" y="44"/>
                  </a:lnTo>
                  <a:lnTo>
                    <a:pt x="22" y="43"/>
                  </a:lnTo>
                  <a:lnTo>
                    <a:pt x="19" y="42"/>
                  </a:lnTo>
                  <a:lnTo>
                    <a:pt x="17" y="41"/>
                  </a:lnTo>
                  <a:lnTo>
                    <a:pt x="16" y="38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3" y="27"/>
                  </a:lnTo>
                  <a:lnTo>
                    <a:pt x="14" y="23"/>
                  </a:lnTo>
                  <a:lnTo>
                    <a:pt x="14" y="19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31" y="10"/>
                  </a:lnTo>
                  <a:lnTo>
                    <a:pt x="35" y="12"/>
                  </a:lnTo>
                  <a:lnTo>
                    <a:pt x="37" y="14"/>
                  </a:lnTo>
                  <a:lnTo>
                    <a:pt x="38" y="17"/>
                  </a:lnTo>
                  <a:lnTo>
                    <a:pt x="40" y="22"/>
                  </a:lnTo>
                  <a:lnTo>
                    <a:pt x="40" y="27"/>
                  </a:lnTo>
                  <a:lnTo>
                    <a:pt x="40" y="31"/>
                  </a:lnTo>
                  <a:lnTo>
                    <a:pt x="38" y="37"/>
                  </a:lnTo>
                  <a:lnTo>
                    <a:pt x="37" y="40"/>
                  </a:lnTo>
                  <a:lnTo>
                    <a:pt x="34" y="42"/>
                  </a:lnTo>
                  <a:lnTo>
                    <a:pt x="31" y="4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8" name="Freeform 482"/>
            <p:cNvSpPr>
              <a:spLocks/>
            </p:cNvSpPr>
            <p:nvPr/>
          </p:nvSpPr>
          <p:spPr bwMode="auto">
            <a:xfrm>
              <a:off x="3367" y="1659"/>
              <a:ext cx="11" cy="13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33" y="10"/>
                </a:cxn>
                <a:cxn ang="0">
                  <a:pos x="33" y="53"/>
                </a:cxn>
                <a:cxn ang="0">
                  <a:pos x="45" y="53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3" y="53"/>
                </a:cxn>
                <a:cxn ang="0">
                  <a:pos x="13" y="10"/>
                </a:cxn>
              </a:cxnLst>
              <a:rect l="0" t="0" r="r" b="b"/>
              <a:pathLst>
                <a:path w="45" h="53">
                  <a:moveTo>
                    <a:pt x="13" y="10"/>
                  </a:moveTo>
                  <a:lnTo>
                    <a:pt x="33" y="10"/>
                  </a:lnTo>
                  <a:lnTo>
                    <a:pt x="33" y="53"/>
                  </a:lnTo>
                  <a:lnTo>
                    <a:pt x="45" y="53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3" y="53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9" name="Line 483"/>
            <p:cNvSpPr>
              <a:spLocks noChangeShapeType="1"/>
            </p:cNvSpPr>
            <p:nvPr/>
          </p:nvSpPr>
          <p:spPr bwMode="auto">
            <a:xfrm>
              <a:off x="3250" y="1675"/>
              <a:ext cx="38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0" name="Line 484"/>
            <p:cNvSpPr>
              <a:spLocks noChangeShapeType="1"/>
            </p:cNvSpPr>
            <p:nvPr/>
          </p:nvSpPr>
          <p:spPr bwMode="auto">
            <a:xfrm flipH="1">
              <a:off x="3428" y="1661"/>
              <a:ext cx="118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1" name="Freeform 485"/>
            <p:cNvSpPr>
              <a:spLocks/>
            </p:cNvSpPr>
            <p:nvPr/>
          </p:nvSpPr>
          <p:spPr bwMode="auto">
            <a:xfrm>
              <a:off x="3419" y="1657"/>
              <a:ext cx="10" cy="7"/>
            </a:xfrm>
            <a:custGeom>
              <a:avLst/>
              <a:gdLst/>
              <a:ahLst/>
              <a:cxnLst>
                <a:cxn ang="0">
                  <a:pos x="40" y="27"/>
                </a:cxn>
                <a:cxn ang="0">
                  <a:pos x="0" y="14"/>
                </a:cxn>
                <a:cxn ang="0">
                  <a:pos x="40" y="0"/>
                </a:cxn>
                <a:cxn ang="0">
                  <a:pos x="40" y="27"/>
                </a:cxn>
              </a:cxnLst>
              <a:rect l="0" t="0" r="r" b="b"/>
              <a:pathLst>
                <a:path w="40" h="27">
                  <a:moveTo>
                    <a:pt x="40" y="27"/>
                  </a:moveTo>
                  <a:lnTo>
                    <a:pt x="0" y="14"/>
                  </a:lnTo>
                  <a:lnTo>
                    <a:pt x="40" y="0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2" name="Line 486"/>
            <p:cNvSpPr>
              <a:spLocks noChangeShapeType="1"/>
            </p:cNvSpPr>
            <p:nvPr/>
          </p:nvSpPr>
          <p:spPr bwMode="auto">
            <a:xfrm flipV="1">
              <a:off x="3330" y="1730"/>
              <a:ext cx="1" cy="18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3" name="Freeform 487"/>
            <p:cNvSpPr>
              <a:spLocks/>
            </p:cNvSpPr>
            <p:nvPr/>
          </p:nvSpPr>
          <p:spPr bwMode="auto">
            <a:xfrm>
              <a:off x="3327" y="1720"/>
              <a:ext cx="7" cy="11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15" y="0"/>
                </a:cxn>
                <a:cxn ang="0">
                  <a:pos x="31" y="47"/>
                </a:cxn>
                <a:cxn ang="0">
                  <a:pos x="0" y="47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15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4" name="Line 488"/>
            <p:cNvSpPr>
              <a:spLocks noChangeShapeType="1"/>
            </p:cNvSpPr>
            <p:nvPr/>
          </p:nvSpPr>
          <p:spPr bwMode="auto">
            <a:xfrm>
              <a:off x="3375" y="1720"/>
              <a:ext cx="1" cy="18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5" name="Freeform 489"/>
            <p:cNvSpPr>
              <a:spLocks/>
            </p:cNvSpPr>
            <p:nvPr/>
          </p:nvSpPr>
          <p:spPr bwMode="auto">
            <a:xfrm>
              <a:off x="3371" y="1737"/>
              <a:ext cx="8" cy="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47"/>
                </a:cxn>
                <a:cxn ang="0">
                  <a:pos x="0" y="0"/>
                </a:cxn>
                <a:cxn ang="0">
                  <a:pos x="31" y="0"/>
                </a:cxn>
              </a:cxnLst>
              <a:rect l="0" t="0" r="r" b="b"/>
              <a:pathLst>
                <a:path w="31" h="47">
                  <a:moveTo>
                    <a:pt x="31" y="0"/>
                  </a:moveTo>
                  <a:lnTo>
                    <a:pt x="16" y="47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6" name="Freeform 490"/>
            <p:cNvSpPr>
              <a:spLocks/>
            </p:cNvSpPr>
            <p:nvPr/>
          </p:nvSpPr>
          <p:spPr bwMode="auto">
            <a:xfrm>
              <a:off x="3522" y="1720"/>
              <a:ext cx="84" cy="47"/>
            </a:xfrm>
            <a:custGeom>
              <a:avLst/>
              <a:gdLst/>
              <a:ahLst/>
              <a:cxnLst>
                <a:cxn ang="0">
                  <a:pos x="18" y="188"/>
                </a:cxn>
                <a:cxn ang="0">
                  <a:pos x="318" y="188"/>
                </a:cxn>
                <a:cxn ang="0">
                  <a:pos x="324" y="187"/>
                </a:cxn>
                <a:cxn ang="0">
                  <a:pos x="329" y="184"/>
                </a:cxn>
                <a:cxn ang="0">
                  <a:pos x="333" y="180"/>
                </a:cxn>
                <a:cxn ang="0">
                  <a:pos x="335" y="175"/>
                </a:cxn>
                <a:cxn ang="0">
                  <a:pos x="336" y="169"/>
                </a:cxn>
                <a:cxn ang="0">
                  <a:pos x="336" y="20"/>
                </a:cxn>
                <a:cxn ang="0">
                  <a:pos x="335" y="14"/>
                </a:cxn>
                <a:cxn ang="0">
                  <a:pos x="333" y="9"/>
                </a:cxn>
                <a:cxn ang="0">
                  <a:pos x="329" y="4"/>
                </a:cxn>
                <a:cxn ang="0">
                  <a:pos x="324" y="1"/>
                </a:cxn>
                <a:cxn ang="0">
                  <a:pos x="318" y="0"/>
                </a:cxn>
                <a:cxn ang="0">
                  <a:pos x="18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169"/>
                </a:cxn>
                <a:cxn ang="0">
                  <a:pos x="1" y="175"/>
                </a:cxn>
                <a:cxn ang="0">
                  <a:pos x="4" y="180"/>
                </a:cxn>
                <a:cxn ang="0">
                  <a:pos x="8" y="184"/>
                </a:cxn>
                <a:cxn ang="0">
                  <a:pos x="13" y="187"/>
                </a:cxn>
                <a:cxn ang="0">
                  <a:pos x="18" y="188"/>
                </a:cxn>
              </a:cxnLst>
              <a:rect l="0" t="0" r="r" b="b"/>
              <a:pathLst>
                <a:path w="336" h="188">
                  <a:moveTo>
                    <a:pt x="18" y="188"/>
                  </a:moveTo>
                  <a:lnTo>
                    <a:pt x="318" y="188"/>
                  </a:lnTo>
                  <a:lnTo>
                    <a:pt x="324" y="187"/>
                  </a:lnTo>
                  <a:lnTo>
                    <a:pt x="329" y="184"/>
                  </a:lnTo>
                  <a:lnTo>
                    <a:pt x="333" y="180"/>
                  </a:lnTo>
                  <a:lnTo>
                    <a:pt x="335" y="175"/>
                  </a:lnTo>
                  <a:lnTo>
                    <a:pt x="336" y="169"/>
                  </a:lnTo>
                  <a:lnTo>
                    <a:pt x="336" y="20"/>
                  </a:lnTo>
                  <a:lnTo>
                    <a:pt x="335" y="14"/>
                  </a:lnTo>
                  <a:lnTo>
                    <a:pt x="333" y="9"/>
                  </a:lnTo>
                  <a:lnTo>
                    <a:pt x="329" y="4"/>
                  </a:lnTo>
                  <a:lnTo>
                    <a:pt x="324" y="1"/>
                  </a:lnTo>
                  <a:lnTo>
                    <a:pt x="318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169"/>
                  </a:lnTo>
                  <a:lnTo>
                    <a:pt x="1" y="175"/>
                  </a:lnTo>
                  <a:lnTo>
                    <a:pt x="4" y="180"/>
                  </a:lnTo>
                  <a:lnTo>
                    <a:pt x="8" y="184"/>
                  </a:lnTo>
                  <a:lnTo>
                    <a:pt x="13" y="187"/>
                  </a:lnTo>
                  <a:lnTo>
                    <a:pt x="18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7" name="Freeform 491"/>
            <p:cNvSpPr>
              <a:spLocks/>
            </p:cNvSpPr>
            <p:nvPr/>
          </p:nvSpPr>
          <p:spPr bwMode="auto">
            <a:xfrm>
              <a:off x="3522" y="1720"/>
              <a:ext cx="84" cy="47"/>
            </a:xfrm>
            <a:custGeom>
              <a:avLst/>
              <a:gdLst/>
              <a:ahLst/>
              <a:cxnLst>
                <a:cxn ang="0">
                  <a:pos x="18" y="188"/>
                </a:cxn>
                <a:cxn ang="0">
                  <a:pos x="318" y="188"/>
                </a:cxn>
                <a:cxn ang="0">
                  <a:pos x="324" y="187"/>
                </a:cxn>
                <a:cxn ang="0">
                  <a:pos x="329" y="184"/>
                </a:cxn>
                <a:cxn ang="0">
                  <a:pos x="333" y="180"/>
                </a:cxn>
                <a:cxn ang="0">
                  <a:pos x="335" y="175"/>
                </a:cxn>
                <a:cxn ang="0">
                  <a:pos x="336" y="169"/>
                </a:cxn>
                <a:cxn ang="0">
                  <a:pos x="336" y="20"/>
                </a:cxn>
                <a:cxn ang="0">
                  <a:pos x="335" y="14"/>
                </a:cxn>
                <a:cxn ang="0">
                  <a:pos x="333" y="9"/>
                </a:cxn>
                <a:cxn ang="0">
                  <a:pos x="329" y="4"/>
                </a:cxn>
                <a:cxn ang="0">
                  <a:pos x="324" y="1"/>
                </a:cxn>
                <a:cxn ang="0">
                  <a:pos x="318" y="0"/>
                </a:cxn>
                <a:cxn ang="0">
                  <a:pos x="18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169"/>
                </a:cxn>
                <a:cxn ang="0">
                  <a:pos x="1" y="175"/>
                </a:cxn>
                <a:cxn ang="0">
                  <a:pos x="4" y="180"/>
                </a:cxn>
                <a:cxn ang="0">
                  <a:pos x="8" y="184"/>
                </a:cxn>
                <a:cxn ang="0">
                  <a:pos x="13" y="187"/>
                </a:cxn>
                <a:cxn ang="0">
                  <a:pos x="18" y="188"/>
                </a:cxn>
              </a:cxnLst>
              <a:rect l="0" t="0" r="r" b="b"/>
              <a:pathLst>
                <a:path w="336" h="188">
                  <a:moveTo>
                    <a:pt x="18" y="188"/>
                  </a:moveTo>
                  <a:lnTo>
                    <a:pt x="318" y="188"/>
                  </a:lnTo>
                  <a:lnTo>
                    <a:pt x="324" y="187"/>
                  </a:lnTo>
                  <a:lnTo>
                    <a:pt x="329" y="184"/>
                  </a:lnTo>
                  <a:lnTo>
                    <a:pt x="333" y="180"/>
                  </a:lnTo>
                  <a:lnTo>
                    <a:pt x="335" y="175"/>
                  </a:lnTo>
                  <a:lnTo>
                    <a:pt x="336" y="169"/>
                  </a:lnTo>
                  <a:lnTo>
                    <a:pt x="336" y="20"/>
                  </a:lnTo>
                  <a:lnTo>
                    <a:pt x="335" y="14"/>
                  </a:lnTo>
                  <a:lnTo>
                    <a:pt x="333" y="9"/>
                  </a:lnTo>
                  <a:lnTo>
                    <a:pt x="329" y="4"/>
                  </a:lnTo>
                  <a:lnTo>
                    <a:pt x="324" y="1"/>
                  </a:lnTo>
                  <a:lnTo>
                    <a:pt x="318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169"/>
                  </a:lnTo>
                  <a:lnTo>
                    <a:pt x="1" y="175"/>
                  </a:lnTo>
                  <a:lnTo>
                    <a:pt x="4" y="180"/>
                  </a:lnTo>
                  <a:lnTo>
                    <a:pt x="8" y="184"/>
                  </a:lnTo>
                  <a:lnTo>
                    <a:pt x="13" y="187"/>
                  </a:lnTo>
                  <a:lnTo>
                    <a:pt x="18" y="188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8" name="Freeform 492"/>
            <p:cNvSpPr>
              <a:spLocks/>
            </p:cNvSpPr>
            <p:nvPr/>
          </p:nvSpPr>
          <p:spPr bwMode="auto">
            <a:xfrm>
              <a:off x="3527" y="1724"/>
              <a:ext cx="3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7"/>
                </a:cxn>
                <a:cxn ang="0">
                  <a:pos x="6" y="28"/>
                </a:cxn>
                <a:cxn ang="0">
                  <a:pos x="10" y="28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0" h="28">
                  <a:moveTo>
                    <a:pt x="0" y="7"/>
                  </a:moveTo>
                  <a:lnTo>
                    <a:pt x="6" y="7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9" name="Freeform 493"/>
            <p:cNvSpPr>
              <a:spLocks/>
            </p:cNvSpPr>
            <p:nvPr/>
          </p:nvSpPr>
          <p:spPr bwMode="auto">
            <a:xfrm>
              <a:off x="3533" y="1724"/>
              <a:ext cx="5" cy="8"/>
            </a:xfrm>
            <a:custGeom>
              <a:avLst/>
              <a:gdLst/>
              <a:ahLst/>
              <a:cxnLst>
                <a:cxn ang="0">
                  <a:pos x="20" y="26"/>
                </a:cxn>
                <a:cxn ang="0">
                  <a:pos x="4" y="26"/>
                </a:cxn>
                <a:cxn ang="0">
                  <a:pos x="6" y="23"/>
                </a:cxn>
                <a:cxn ang="0">
                  <a:pos x="11" y="20"/>
                </a:cxn>
                <a:cxn ang="0">
                  <a:pos x="16" y="17"/>
                </a:cxn>
                <a:cxn ang="0">
                  <a:pos x="18" y="15"/>
                </a:cxn>
                <a:cxn ang="0">
                  <a:pos x="20" y="12"/>
                </a:cxn>
                <a:cxn ang="0">
                  <a:pos x="21" y="9"/>
                </a:cxn>
                <a:cxn ang="0">
                  <a:pos x="20" y="5"/>
                </a:cxn>
                <a:cxn ang="0">
                  <a:pos x="18" y="2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3" y="2"/>
                </a:cxn>
                <a:cxn ang="0">
                  <a:pos x="2" y="4"/>
                </a:cxn>
                <a:cxn ang="0">
                  <a:pos x="1" y="7"/>
                </a:cxn>
                <a:cxn ang="0">
                  <a:pos x="0" y="9"/>
                </a:cxn>
                <a:cxn ang="0">
                  <a:pos x="0" y="10"/>
                </a:cxn>
                <a:cxn ang="0">
                  <a:pos x="4" y="10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6" y="5"/>
                </a:cxn>
                <a:cxn ang="0">
                  <a:pos x="7" y="4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5" y="5"/>
                </a:cxn>
                <a:cxn ang="0">
                  <a:pos x="16" y="6"/>
                </a:cxn>
                <a:cxn ang="0">
                  <a:pos x="17" y="9"/>
                </a:cxn>
                <a:cxn ang="0">
                  <a:pos x="16" y="12"/>
                </a:cxn>
                <a:cxn ang="0">
                  <a:pos x="15" y="14"/>
                </a:cxn>
                <a:cxn ang="0">
                  <a:pos x="13" y="15"/>
                </a:cxn>
                <a:cxn ang="0">
                  <a:pos x="11" y="16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20" y="29"/>
                </a:cxn>
                <a:cxn ang="0">
                  <a:pos x="20" y="26"/>
                </a:cxn>
              </a:cxnLst>
              <a:rect l="0" t="0" r="r" b="b"/>
              <a:pathLst>
                <a:path w="21" h="29">
                  <a:moveTo>
                    <a:pt x="20" y="26"/>
                  </a:moveTo>
                  <a:lnTo>
                    <a:pt x="4" y="26"/>
                  </a:lnTo>
                  <a:lnTo>
                    <a:pt x="6" y="23"/>
                  </a:lnTo>
                  <a:lnTo>
                    <a:pt x="11" y="20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1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20" y="29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0" name="Freeform 494"/>
            <p:cNvSpPr>
              <a:spLocks noEditPoints="1"/>
            </p:cNvSpPr>
            <p:nvPr/>
          </p:nvSpPr>
          <p:spPr bwMode="auto">
            <a:xfrm>
              <a:off x="3538" y="1724"/>
              <a:ext cx="6" cy="8"/>
            </a:xfrm>
            <a:custGeom>
              <a:avLst/>
              <a:gdLst/>
              <a:ahLst/>
              <a:cxnLst>
                <a:cxn ang="0">
                  <a:pos x="14" y="22"/>
                </a:cxn>
                <a:cxn ang="0">
                  <a:pos x="14" y="28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22" y="22"/>
                </a:cxn>
                <a:cxn ang="0">
                  <a:pos x="22" y="19"/>
                </a:cxn>
                <a:cxn ang="0">
                  <a:pos x="18" y="19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14" y="22"/>
                </a:cxn>
                <a:cxn ang="0">
                  <a:pos x="4" y="19"/>
                </a:cxn>
                <a:cxn ang="0">
                  <a:pos x="14" y="5"/>
                </a:cxn>
                <a:cxn ang="0">
                  <a:pos x="14" y="19"/>
                </a:cxn>
                <a:cxn ang="0">
                  <a:pos x="4" y="19"/>
                </a:cxn>
              </a:cxnLst>
              <a:rect l="0" t="0" r="r" b="b"/>
              <a:pathLst>
                <a:path w="22" h="28">
                  <a:moveTo>
                    <a:pt x="14" y="22"/>
                  </a:moveTo>
                  <a:lnTo>
                    <a:pt x="14" y="28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2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4" y="22"/>
                  </a:lnTo>
                  <a:close/>
                  <a:moveTo>
                    <a:pt x="4" y="19"/>
                  </a:moveTo>
                  <a:lnTo>
                    <a:pt x="14" y="5"/>
                  </a:lnTo>
                  <a:lnTo>
                    <a:pt x="14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1" name="Freeform 495"/>
            <p:cNvSpPr>
              <a:spLocks/>
            </p:cNvSpPr>
            <p:nvPr/>
          </p:nvSpPr>
          <p:spPr bwMode="auto">
            <a:xfrm>
              <a:off x="3545" y="1724"/>
              <a:ext cx="5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5" y="28"/>
                </a:cxn>
                <a:cxn ang="0">
                  <a:pos x="9" y="29"/>
                </a:cxn>
                <a:cxn ang="0">
                  <a:pos x="15" y="29"/>
                </a:cxn>
                <a:cxn ang="0">
                  <a:pos x="18" y="26"/>
                </a:cxn>
                <a:cxn ang="0">
                  <a:pos x="20" y="23"/>
                </a:cxn>
                <a:cxn ang="0">
                  <a:pos x="21" y="19"/>
                </a:cxn>
                <a:cxn ang="0">
                  <a:pos x="20" y="15"/>
                </a:cxn>
                <a:cxn ang="0">
                  <a:pos x="18" y="12"/>
                </a:cxn>
                <a:cxn ang="0">
                  <a:pos x="15" y="10"/>
                </a:cxn>
                <a:cxn ang="0">
                  <a:pos x="12" y="9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5" y="3"/>
                </a:cxn>
                <a:cxn ang="0">
                  <a:pos x="19" y="3"/>
                </a:cxn>
                <a:cxn ang="0">
                  <a:pos x="19" y="0"/>
                </a:cxn>
                <a:cxn ang="0">
                  <a:pos x="3" y="0"/>
                </a:cxn>
                <a:cxn ang="0">
                  <a:pos x="1" y="15"/>
                </a:cxn>
                <a:cxn ang="0">
                  <a:pos x="4" y="15"/>
                </a:cxn>
                <a:cxn ang="0">
                  <a:pos x="7" y="13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5" y="14"/>
                </a:cxn>
                <a:cxn ang="0">
                  <a:pos x="17" y="16"/>
                </a:cxn>
                <a:cxn ang="0">
                  <a:pos x="17" y="19"/>
                </a:cxn>
                <a:cxn ang="0">
                  <a:pos x="16" y="23"/>
                </a:cxn>
                <a:cxn ang="0">
                  <a:pos x="14" y="25"/>
                </a:cxn>
                <a:cxn ang="0">
                  <a:pos x="12" y="26"/>
                </a:cxn>
                <a:cxn ang="0">
                  <a:pos x="9" y="26"/>
                </a:cxn>
                <a:cxn ang="0">
                  <a:pos x="7" y="26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4" y="21"/>
                </a:cxn>
                <a:cxn ang="0">
                  <a:pos x="0" y="21"/>
                </a:cxn>
              </a:cxnLst>
              <a:rect l="0" t="0" r="r" b="b"/>
              <a:pathLst>
                <a:path w="21" h="29">
                  <a:moveTo>
                    <a:pt x="0" y="21"/>
                  </a:moveTo>
                  <a:lnTo>
                    <a:pt x="0" y="24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18" y="26"/>
                  </a:lnTo>
                  <a:lnTo>
                    <a:pt x="20" y="23"/>
                  </a:lnTo>
                  <a:lnTo>
                    <a:pt x="21" y="19"/>
                  </a:lnTo>
                  <a:lnTo>
                    <a:pt x="20" y="15"/>
                  </a:lnTo>
                  <a:lnTo>
                    <a:pt x="18" y="12"/>
                  </a:lnTo>
                  <a:lnTo>
                    <a:pt x="15" y="10"/>
                  </a:lnTo>
                  <a:lnTo>
                    <a:pt x="12" y="9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5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3" y="0"/>
                  </a:lnTo>
                  <a:lnTo>
                    <a:pt x="1" y="15"/>
                  </a:lnTo>
                  <a:lnTo>
                    <a:pt x="4" y="15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2" name="Freeform 496"/>
            <p:cNvSpPr>
              <a:spLocks/>
            </p:cNvSpPr>
            <p:nvPr/>
          </p:nvSpPr>
          <p:spPr bwMode="auto">
            <a:xfrm>
              <a:off x="3550" y="1724"/>
              <a:ext cx="6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3" y="28"/>
                </a:cxn>
                <a:cxn ang="0">
                  <a:pos x="5" y="29"/>
                </a:cxn>
                <a:cxn ang="0">
                  <a:pos x="7" y="30"/>
                </a:cxn>
                <a:cxn ang="0">
                  <a:pos x="10" y="30"/>
                </a:cxn>
                <a:cxn ang="0">
                  <a:pos x="14" y="30"/>
                </a:cxn>
                <a:cxn ang="0">
                  <a:pos x="17" y="28"/>
                </a:cxn>
                <a:cxn ang="0">
                  <a:pos x="19" y="25"/>
                </a:cxn>
                <a:cxn ang="0">
                  <a:pos x="20" y="22"/>
                </a:cxn>
                <a:cxn ang="0">
                  <a:pos x="19" y="19"/>
                </a:cxn>
                <a:cxn ang="0">
                  <a:pos x="18" y="16"/>
                </a:cxn>
                <a:cxn ang="0">
                  <a:pos x="16" y="15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6" y="13"/>
                </a:cxn>
                <a:cxn ang="0">
                  <a:pos x="18" y="12"/>
                </a:cxn>
                <a:cxn ang="0">
                  <a:pos x="19" y="10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2" y="4"/>
                </a:cxn>
                <a:cxn ang="0">
                  <a:pos x="1" y="7"/>
                </a:cxn>
                <a:cxn ang="0">
                  <a:pos x="1" y="10"/>
                </a:cxn>
                <a:cxn ang="0">
                  <a:pos x="4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3"/>
                </a:cxn>
                <a:cxn ang="0">
                  <a:pos x="10" y="3"/>
                </a:cxn>
                <a:cxn ang="0">
                  <a:pos x="13" y="4"/>
                </a:cxn>
                <a:cxn ang="0">
                  <a:pos x="14" y="5"/>
                </a:cxn>
                <a:cxn ang="0">
                  <a:pos x="15" y="6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3" y="12"/>
                </a:cxn>
                <a:cxn ang="0">
                  <a:pos x="11" y="13"/>
                </a:cxn>
                <a:cxn ang="0">
                  <a:pos x="9" y="13"/>
                </a:cxn>
                <a:cxn ang="0">
                  <a:pos x="8" y="13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3" y="16"/>
                </a:cxn>
                <a:cxn ang="0">
                  <a:pos x="15" y="18"/>
                </a:cxn>
                <a:cxn ang="0">
                  <a:pos x="16" y="19"/>
                </a:cxn>
                <a:cxn ang="0">
                  <a:pos x="16" y="21"/>
                </a:cxn>
                <a:cxn ang="0">
                  <a:pos x="16" y="23"/>
                </a:cxn>
                <a:cxn ang="0">
                  <a:pos x="15" y="25"/>
                </a:cxn>
                <a:cxn ang="0">
                  <a:pos x="13" y="27"/>
                </a:cxn>
                <a:cxn ang="0">
                  <a:pos x="10" y="27"/>
                </a:cxn>
                <a:cxn ang="0">
                  <a:pos x="7" y="27"/>
                </a:cxn>
                <a:cxn ang="0">
                  <a:pos x="5" y="25"/>
                </a:cxn>
                <a:cxn ang="0">
                  <a:pos x="4" y="23"/>
                </a:cxn>
                <a:cxn ang="0">
                  <a:pos x="4" y="22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0" y="21"/>
                </a:cxn>
              </a:cxnLst>
              <a:rect l="0" t="0" r="r" b="b"/>
              <a:pathLst>
                <a:path w="20" h="30">
                  <a:moveTo>
                    <a:pt x="0" y="21"/>
                  </a:moveTo>
                  <a:lnTo>
                    <a:pt x="1" y="24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4" y="30"/>
                  </a:lnTo>
                  <a:lnTo>
                    <a:pt x="17" y="28"/>
                  </a:lnTo>
                  <a:lnTo>
                    <a:pt x="19" y="25"/>
                  </a:lnTo>
                  <a:lnTo>
                    <a:pt x="20" y="22"/>
                  </a:lnTo>
                  <a:lnTo>
                    <a:pt x="19" y="19"/>
                  </a:lnTo>
                  <a:lnTo>
                    <a:pt x="18" y="16"/>
                  </a:lnTo>
                  <a:lnTo>
                    <a:pt x="16" y="15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5" y="6"/>
                  </a:lnTo>
                  <a:lnTo>
                    <a:pt x="16" y="8"/>
                  </a:lnTo>
                  <a:lnTo>
                    <a:pt x="15" y="11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8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3" name="Freeform 497"/>
            <p:cNvSpPr>
              <a:spLocks noEditPoints="1"/>
            </p:cNvSpPr>
            <p:nvPr/>
          </p:nvSpPr>
          <p:spPr bwMode="auto">
            <a:xfrm>
              <a:off x="3556" y="1724"/>
              <a:ext cx="6" cy="8"/>
            </a:xfrm>
            <a:custGeom>
              <a:avLst/>
              <a:gdLst/>
              <a:ahLst/>
              <a:cxnLst>
                <a:cxn ang="0">
                  <a:pos x="13" y="22"/>
                </a:cxn>
                <a:cxn ang="0">
                  <a:pos x="13" y="28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23" y="22"/>
                </a:cxn>
                <a:cxn ang="0">
                  <a:pos x="23" y="19"/>
                </a:cxn>
                <a:cxn ang="0">
                  <a:pos x="18" y="19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4" y="19"/>
                </a:cxn>
                <a:cxn ang="0">
                  <a:pos x="13" y="5"/>
                </a:cxn>
                <a:cxn ang="0">
                  <a:pos x="13" y="19"/>
                </a:cxn>
                <a:cxn ang="0">
                  <a:pos x="4" y="19"/>
                </a:cxn>
              </a:cxnLst>
              <a:rect l="0" t="0" r="r" b="b"/>
              <a:pathLst>
                <a:path w="23" h="28">
                  <a:moveTo>
                    <a:pt x="13" y="22"/>
                  </a:moveTo>
                  <a:lnTo>
                    <a:pt x="13" y="28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23" y="22"/>
                  </a:lnTo>
                  <a:lnTo>
                    <a:pt x="23" y="19"/>
                  </a:lnTo>
                  <a:lnTo>
                    <a:pt x="18" y="19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3" y="22"/>
                  </a:lnTo>
                  <a:close/>
                  <a:moveTo>
                    <a:pt x="4" y="19"/>
                  </a:moveTo>
                  <a:lnTo>
                    <a:pt x="13" y="5"/>
                  </a:lnTo>
                  <a:lnTo>
                    <a:pt x="13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4" name="Freeform 498"/>
            <p:cNvSpPr>
              <a:spLocks/>
            </p:cNvSpPr>
            <p:nvPr/>
          </p:nvSpPr>
          <p:spPr bwMode="auto">
            <a:xfrm>
              <a:off x="3563" y="1724"/>
              <a:ext cx="5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5" y="28"/>
                </a:cxn>
                <a:cxn ang="0">
                  <a:pos x="9" y="29"/>
                </a:cxn>
                <a:cxn ang="0">
                  <a:pos x="14" y="29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19"/>
                </a:cxn>
                <a:cxn ang="0">
                  <a:pos x="19" y="15"/>
                </a:cxn>
                <a:cxn ang="0">
                  <a:pos x="17" y="12"/>
                </a:cxn>
                <a:cxn ang="0">
                  <a:pos x="14" y="10"/>
                </a:cxn>
                <a:cxn ang="0">
                  <a:pos x="10" y="9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5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2" y="0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12" y="13"/>
                </a:cxn>
                <a:cxn ang="0">
                  <a:pos x="14" y="14"/>
                </a:cxn>
                <a:cxn ang="0">
                  <a:pos x="15" y="16"/>
                </a:cxn>
                <a:cxn ang="0">
                  <a:pos x="16" y="19"/>
                </a:cxn>
                <a:cxn ang="0">
                  <a:pos x="15" y="23"/>
                </a:cxn>
                <a:cxn ang="0">
                  <a:pos x="13" y="25"/>
                </a:cxn>
                <a:cxn ang="0">
                  <a:pos x="11" y="26"/>
                </a:cxn>
                <a:cxn ang="0">
                  <a:pos x="9" y="26"/>
                </a:cxn>
                <a:cxn ang="0">
                  <a:pos x="6" y="26"/>
                </a:cxn>
                <a:cxn ang="0">
                  <a:pos x="5" y="24"/>
                </a:cxn>
                <a:cxn ang="0">
                  <a:pos x="4" y="23"/>
                </a:cxn>
                <a:cxn ang="0">
                  <a:pos x="3" y="21"/>
                </a:cxn>
                <a:cxn ang="0">
                  <a:pos x="0" y="21"/>
                </a:cxn>
              </a:cxnLst>
              <a:rect l="0" t="0" r="r" b="b"/>
              <a:pathLst>
                <a:path w="19" h="29">
                  <a:moveTo>
                    <a:pt x="0" y="21"/>
                  </a:moveTo>
                  <a:lnTo>
                    <a:pt x="0" y="24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9" y="29"/>
                  </a:lnTo>
                  <a:lnTo>
                    <a:pt x="14" y="29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7" y="12"/>
                  </a:lnTo>
                  <a:lnTo>
                    <a:pt x="14" y="10"/>
                  </a:lnTo>
                  <a:lnTo>
                    <a:pt x="10" y="9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5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12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6" y="19"/>
                  </a:lnTo>
                  <a:lnTo>
                    <a:pt x="15" y="23"/>
                  </a:lnTo>
                  <a:lnTo>
                    <a:pt x="13" y="25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5" name="Freeform 499"/>
            <p:cNvSpPr>
              <a:spLocks/>
            </p:cNvSpPr>
            <p:nvPr/>
          </p:nvSpPr>
          <p:spPr bwMode="auto">
            <a:xfrm>
              <a:off x="3569" y="1724"/>
              <a:ext cx="5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8" y="3"/>
                </a:cxn>
                <a:cxn ang="0">
                  <a:pos x="12" y="9"/>
                </a:cxn>
                <a:cxn ang="0">
                  <a:pos x="9" y="16"/>
                </a:cxn>
                <a:cxn ang="0">
                  <a:pos x="6" y="22"/>
                </a:cxn>
                <a:cxn ang="0">
                  <a:pos x="5" y="28"/>
                </a:cxn>
                <a:cxn ang="0">
                  <a:pos x="9" y="28"/>
                </a:cxn>
                <a:cxn ang="0">
                  <a:pos x="10" y="22"/>
                </a:cxn>
                <a:cxn ang="0">
                  <a:pos x="12" y="15"/>
                </a:cxn>
                <a:cxn ang="0">
                  <a:pos x="16" y="9"/>
                </a:cxn>
                <a:cxn ang="0">
                  <a:pos x="21" y="3"/>
                </a:cxn>
                <a:cxn ang="0">
                  <a:pos x="2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1" h="28">
                  <a:moveTo>
                    <a:pt x="0" y="3"/>
                  </a:moveTo>
                  <a:lnTo>
                    <a:pt x="18" y="3"/>
                  </a:lnTo>
                  <a:lnTo>
                    <a:pt x="12" y="9"/>
                  </a:lnTo>
                  <a:lnTo>
                    <a:pt x="9" y="16"/>
                  </a:lnTo>
                  <a:lnTo>
                    <a:pt x="6" y="22"/>
                  </a:lnTo>
                  <a:lnTo>
                    <a:pt x="5" y="28"/>
                  </a:lnTo>
                  <a:lnTo>
                    <a:pt x="9" y="28"/>
                  </a:lnTo>
                  <a:lnTo>
                    <a:pt x="10" y="22"/>
                  </a:lnTo>
                  <a:lnTo>
                    <a:pt x="12" y="15"/>
                  </a:lnTo>
                  <a:lnTo>
                    <a:pt x="16" y="9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6" name="Freeform 500"/>
            <p:cNvSpPr>
              <a:spLocks/>
            </p:cNvSpPr>
            <p:nvPr/>
          </p:nvSpPr>
          <p:spPr bwMode="auto">
            <a:xfrm>
              <a:off x="3574" y="1724"/>
              <a:ext cx="6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7" y="3"/>
                </a:cxn>
                <a:cxn ang="0">
                  <a:pos x="13" y="9"/>
                </a:cxn>
                <a:cxn ang="0">
                  <a:pos x="9" y="16"/>
                </a:cxn>
                <a:cxn ang="0">
                  <a:pos x="7" y="22"/>
                </a:cxn>
                <a:cxn ang="0">
                  <a:pos x="6" y="28"/>
                </a:cxn>
                <a:cxn ang="0">
                  <a:pos x="10" y="28"/>
                </a:cxn>
                <a:cxn ang="0">
                  <a:pos x="11" y="22"/>
                </a:cxn>
                <a:cxn ang="0">
                  <a:pos x="13" y="15"/>
                </a:cxn>
                <a:cxn ang="0">
                  <a:pos x="16" y="9"/>
                </a:cxn>
                <a:cxn ang="0">
                  <a:pos x="21" y="3"/>
                </a:cxn>
                <a:cxn ang="0">
                  <a:pos x="21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21" h="28">
                  <a:moveTo>
                    <a:pt x="0" y="3"/>
                  </a:moveTo>
                  <a:lnTo>
                    <a:pt x="17" y="3"/>
                  </a:lnTo>
                  <a:lnTo>
                    <a:pt x="13" y="9"/>
                  </a:lnTo>
                  <a:lnTo>
                    <a:pt x="9" y="16"/>
                  </a:lnTo>
                  <a:lnTo>
                    <a:pt x="7" y="22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1" y="22"/>
                  </a:lnTo>
                  <a:lnTo>
                    <a:pt x="13" y="15"/>
                  </a:lnTo>
                  <a:lnTo>
                    <a:pt x="16" y="9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7" name="Rectangle 501"/>
            <p:cNvSpPr>
              <a:spLocks noChangeArrowheads="1"/>
            </p:cNvSpPr>
            <p:nvPr/>
          </p:nvSpPr>
          <p:spPr bwMode="auto">
            <a:xfrm>
              <a:off x="3190" y="1572"/>
              <a:ext cx="60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8" name="Rectangle 502"/>
            <p:cNvSpPr>
              <a:spLocks noChangeArrowheads="1"/>
            </p:cNvSpPr>
            <p:nvPr/>
          </p:nvSpPr>
          <p:spPr bwMode="auto">
            <a:xfrm>
              <a:off x="3190" y="1572"/>
              <a:ext cx="60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9" name="Rectangle 503"/>
            <p:cNvSpPr>
              <a:spLocks noChangeArrowheads="1"/>
            </p:cNvSpPr>
            <p:nvPr/>
          </p:nvSpPr>
          <p:spPr bwMode="auto">
            <a:xfrm>
              <a:off x="3203" y="1582"/>
              <a:ext cx="34" cy="4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0" name="Freeform 504"/>
            <p:cNvSpPr>
              <a:spLocks/>
            </p:cNvSpPr>
            <p:nvPr/>
          </p:nvSpPr>
          <p:spPr bwMode="auto">
            <a:xfrm>
              <a:off x="3205" y="1584"/>
              <a:ext cx="10" cy="3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4" y="0"/>
                </a:cxn>
                <a:cxn ang="0">
                  <a:pos x="39" y="5"/>
                </a:cxn>
                <a:cxn ang="0">
                  <a:pos x="39" y="30"/>
                </a:cxn>
                <a:cxn ang="0">
                  <a:pos x="34" y="41"/>
                </a:cxn>
                <a:cxn ang="0">
                  <a:pos x="34" y="102"/>
                </a:cxn>
                <a:cxn ang="0">
                  <a:pos x="39" y="112"/>
                </a:cxn>
                <a:cxn ang="0">
                  <a:pos x="39" y="136"/>
                </a:cxn>
                <a:cxn ang="0">
                  <a:pos x="34" y="143"/>
                </a:cxn>
                <a:cxn ang="0">
                  <a:pos x="5" y="143"/>
                </a:cxn>
                <a:cxn ang="0">
                  <a:pos x="0" y="136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0"/>
                </a:cxn>
              </a:cxnLst>
              <a:rect l="0" t="0" r="r" b="b"/>
              <a:pathLst>
                <a:path w="39" h="143">
                  <a:moveTo>
                    <a:pt x="0" y="3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4" y="0"/>
                  </a:lnTo>
                  <a:lnTo>
                    <a:pt x="39" y="5"/>
                  </a:lnTo>
                  <a:lnTo>
                    <a:pt x="39" y="30"/>
                  </a:lnTo>
                  <a:lnTo>
                    <a:pt x="34" y="41"/>
                  </a:lnTo>
                  <a:lnTo>
                    <a:pt x="34" y="102"/>
                  </a:lnTo>
                  <a:lnTo>
                    <a:pt x="39" y="112"/>
                  </a:lnTo>
                  <a:lnTo>
                    <a:pt x="39" y="136"/>
                  </a:lnTo>
                  <a:lnTo>
                    <a:pt x="34" y="143"/>
                  </a:lnTo>
                  <a:lnTo>
                    <a:pt x="5" y="143"/>
                  </a:lnTo>
                  <a:lnTo>
                    <a:pt x="0" y="136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1" name="Rectangle 505"/>
            <p:cNvSpPr>
              <a:spLocks noChangeArrowheads="1"/>
            </p:cNvSpPr>
            <p:nvPr/>
          </p:nvSpPr>
          <p:spPr bwMode="auto">
            <a:xfrm>
              <a:off x="3218" y="1584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2" name="Rectangle 506"/>
            <p:cNvSpPr>
              <a:spLocks noChangeArrowheads="1"/>
            </p:cNvSpPr>
            <p:nvPr/>
          </p:nvSpPr>
          <p:spPr bwMode="auto">
            <a:xfrm>
              <a:off x="3227" y="1584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3" name="Rectangle 507"/>
            <p:cNvSpPr>
              <a:spLocks noChangeArrowheads="1"/>
            </p:cNvSpPr>
            <p:nvPr/>
          </p:nvSpPr>
          <p:spPr bwMode="auto">
            <a:xfrm>
              <a:off x="3218" y="1607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4" name="Line 508"/>
            <p:cNvSpPr>
              <a:spLocks noChangeShapeType="1"/>
            </p:cNvSpPr>
            <p:nvPr/>
          </p:nvSpPr>
          <p:spPr bwMode="auto">
            <a:xfrm>
              <a:off x="3218" y="160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5" name="Line 509"/>
            <p:cNvSpPr>
              <a:spLocks noChangeShapeType="1"/>
            </p:cNvSpPr>
            <p:nvPr/>
          </p:nvSpPr>
          <p:spPr bwMode="auto">
            <a:xfrm>
              <a:off x="3218" y="160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6" name="Line 510"/>
            <p:cNvSpPr>
              <a:spLocks noChangeShapeType="1"/>
            </p:cNvSpPr>
            <p:nvPr/>
          </p:nvSpPr>
          <p:spPr bwMode="auto">
            <a:xfrm>
              <a:off x="3218" y="160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7" name="Line 511"/>
            <p:cNvSpPr>
              <a:spLocks noChangeShapeType="1"/>
            </p:cNvSpPr>
            <p:nvPr/>
          </p:nvSpPr>
          <p:spPr bwMode="auto">
            <a:xfrm>
              <a:off x="3218" y="160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8" name="Line 512"/>
            <p:cNvSpPr>
              <a:spLocks noChangeShapeType="1"/>
            </p:cNvSpPr>
            <p:nvPr/>
          </p:nvSpPr>
          <p:spPr bwMode="auto">
            <a:xfrm>
              <a:off x="3218" y="159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9" name="Line 513"/>
            <p:cNvSpPr>
              <a:spLocks noChangeShapeType="1"/>
            </p:cNvSpPr>
            <p:nvPr/>
          </p:nvSpPr>
          <p:spPr bwMode="auto">
            <a:xfrm>
              <a:off x="3227" y="15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0" name="Line 514"/>
            <p:cNvSpPr>
              <a:spLocks noChangeShapeType="1"/>
            </p:cNvSpPr>
            <p:nvPr/>
          </p:nvSpPr>
          <p:spPr bwMode="auto">
            <a:xfrm>
              <a:off x="3227" y="1593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1" name="Line 515"/>
            <p:cNvSpPr>
              <a:spLocks noChangeShapeType="1"/>
            </p:cNvSpPr>
            <p:nvPr/>
          </p:nvSpPr>
          <p:spPr bwMode="auto">
            <a:xfrm>
              <a:off x="3227" y="1590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2" name="Line 516"/>
            <p:cNvSpPr>
              <a:spLocks noChangeShapeType="1"/>
            </p:cNvSpPr>
            <p:nvPr/>
          </p:nvSpPr>
          <p:spPr bwMode="auto">
            <a:xfrm>
              <a:off x="3218" y="1587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3" name="Line 517"/>
            <p:cNvSpPr>
              <a:spLocks noChangeShapeType="1"/>
            </p:cNvSpPr>
            <p:nvPr/>
          </p:nvSpPr>
          <p:spPr bwMode="auto">
            <a:xfrm>
              <a:off x="3218" y="1593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4" name="Line 518"/>
            <p:cNvSpPr>
              <a:spLocks noChangeShapeType="1"/>
            </p:cNvSpPr>
            <p:nvPr/>
          </p:nvSpPr>
          <p:spPr bwMode="auto">
            <a:xfrm>
              <a:off x="3218" y="1590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5" name="Line 519"/>
            <p:cNvSpPr>
              <a:spLocks noChangeShapeType="1"/>
            </p:cNvSpPr>
            <p:nvPr/>
          </p:nvSpPr>
          <p:spPr bwMode="auto">
            <a:xfrm>
              <a:off x="3218" y="161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6" name="Line 520"/>
            <p:cNvSpPr>
              <a:spLocks noChangeShapeType="1"/>
            </p:cNvSpPr>
            <p:nvPr/>
          </p:nvSpPr>
          <p:spPr bwMode="auto">
            <a:xfrm>
              <a:off x="3218" y="161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7" name="Line 521"/>
            <p:cNvSpPr>
              <a:spLocks noChangeShapeType="1"/>
            </p:cNvSpPr>
            <p:nvPr/>
          </p:nvSpPr>
          <p:spPr bwMode="auto">
            <a:xfrm>
              <a:off x="3218" y="161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8" name="Line 522"/>
            <p:cNvSpPr>
              <a:spLocks noChangeShapeType="1"/>
            </p:cNvSpPr>
            <p:nvPr/>
          </p:nvSpPr>
          <p:spPr bwMode="auto">
            <a:xfrm>
              <a:off x="3229" y="1607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2" name="Group 523"/>
          <p:cNvGrpSpPr>
            <a:grpSpLocks/>
          </p:cNvGrpSpPr>
          <p:nvPr/>
        </p:nvGrpSpPr>
        <p:grpSpPr bwMode="auto">
          <a:xfrm>
            <a:off x="5483940" y="2531282"/>
            <a:ext cx="919452" cy="660404"/>
            <a:chOff x="3024" y="1552"/>
            <a:chExt cx="579" cy="416"/>
          </a:xfrm>
        </p:grpSpPr>
        <p:sp>
          <p:nvSpPr>
            <p:cNvPr id="2709" name="Line 524"/>
            <p:cNvSpPr>
              <a:spLocks noChangeShapeType="1"/>
            </p:cNvSpPr>
            <p:nvPr/>
          </p:nvSpPr>
          <p:spPr bwMode="auto">
            <a:xfrm>
              <a:off x="3224" y="1607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0" name="Rectangle 525"/>
            <p:cNvSpPr>
              <a:spLocks noChangeArrowheads="1"/>
            </p:cNvSpPr>
            <p:nvPr/>
          </p:nvSpPr>
          <p:spPr bwMode="auto">
            <a:xfrm>
              <a:off x="3190" y="1646"/>
              <a:ext cx="60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1" name="Rectangle 526"/>
            <p:cNvSpPr>
              <a:spLocks noChangeArrowheads="1"/>
            </p:cNvSpPr>
            <p:nvPr/>
          </p:nvSpPr>
          <p:spPr bwMode="auto">
            <a:xfrm>
              <a:off x="3190" y="1646"/>
              <a:ext cx="60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2" name="Rectangle 527"/>
            <p:cNvSpPr>
              <a:spLocks noChangeArrowheads="1"/>
            </p:cNvSpPr>
            <p:nvPr/>
          </p:nvSpPr>
          <p:spPr bwMode="auto">
            <a:xfrm>
              <a:off x="3203" y="1655"/>
              <a:ext cx="34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3" name="Freeform 528"/>
            <p:cNvSpPr>
              <a:spLocks/>
            </p:cNvSpPr>
            <p:nvPr/>
          </p:nvSpPr>
          <p:spPr bwMode="auto">
            <a:xfrm>
              <a:off x="3205" y="1657"/>
              <a:ext cx="10" cy="3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7"/>
                </a:cxn>
                <a:cxn ang="0">
                  <a:pos x="5" y="0"/>
                </a:cxn>
                <a:cxn ang="0">
                  <a:pos x="34" y="0"/>
                </a:cxn>
                <a:cxn ang="0">
                  <a:pos x="39" y="7"/>
                </a:cxn>
                <a:cxn ang="0">
                  <a:pos x="39" y="32"/>
                </a:cxn>
                <a:cxn ang="0">
                  <a:pos x="34" y="42"/>
                </a:cxn>
                <a:cxn ang="0">
                  <a:pos x="34" y="103"/>
                </a:cxn>
                <a:cxn ang="0">
                  <a:pos x="39" y="114"/>
                </a:cxn>
                <a:cxn ang="0">
                  <a:pos x="39" y="138"/>
                </a:cxn>
                <a:cxn ang="0">
                  <a:pos x="34" y="143"/>
                </a:cxn>
                <a:cxn ang="0">
                  <a:pos x="5" y="143"/>
                </a:cxn>
                <a:cxn ang="0">
                  <a:pos x="0" y="138"/>
                </a:cxn>
                <a:cxn ang="0">
                  <a:pos x="0" y="114"/>
                </a:cxn>
                <a:cxn ang="0">
                  <a:pos x="5" y="103"/>
                </a:cxn>
                <a:cxn ang="0">
                  <a:pos x="5" y="42"/>
                </a:cxn>
                <a:cxn ang="0">
                  <a:pos x="0" y="32"/>
                </a:cxn>
              </a:cxnLst>
              <a:rect l="0" t="0" r="r" b="b"/>
              <a:pathLst>
                <a:path w="39" h="143">
                  <a:moveTo>
                    <a:pt x="0" y="32"/>
                  </a:moveTo>
                  <a:lnTo>
                    <a:pt x="0" y="7"/>
                  </a:lnTo>
                  <a:lnTo>
                    <a:pt x="5" y="0"/>
                  </a:lnTo>
                  <a:lnTo>
                    <a:pt x="34" y="0"/>
                  </a:lnTo>
                  <a:lnTo>
                    <a:pt x="39" y="7"/>
                  </a:lnTo>
                  <a:lnTo>
                    <a:pt x="39" y="32"/>
                  </a:lnTo>
                  <a:lnTo>
                    <a:pt x="34" y="42"/>
                  </a:lnTo>
                  <a:lnTo>
                    <a:pt x="34" y="103"/>
                  </a:lnTo>
                  <a:lnTo>
                    <a:pt x="39" y="114"/>
                  </a:lnTo>
                  <a:lnTo>
                    <a:pt x="39" y="138"/>
                  </a:lnTo>
                  <a:lnTo>
                    <a:pt x="34" y="143"/>
                  </a:lnTo>
                  <a:lnTo>
                    <a:pt x="5" y="143"/>
                  </a:lnTo>
                  <a:lnTo>
                    <a:pt x="0" y="138"/>
                  </a:lnTo>
                  <a:lnTo>
                    <a:pt x="0" y="114"/>
                  </a:lnTo>
                  <a:lnTo>
                    <a:pt x="5" y="103"/>
                  </a:lnTo>
                  <a:lnTo>
                    <a:pt x="5" y="42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4" name="Rectangle 529"/>
            <p:cNvSpPr>
              <a:spLocks noChangeArrowheads="1"/>
            </p:cNvSpPr>
            <p:nvPr/>
          </p:nvSpPr>
          <p:spPr bwMode="auto">
            <a:xfrm>
              <a:off x="3218" y="1657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5" name="Rectangle 530"/>
            <p:cNvSpPr>
              <a:spLocks noChangeArrowheads="1"/>
            </p:cNvSpPr>
            <p:nvPr/>
          </p:nvSpPr>
          <p:spPr bwMode="auto">
            <a:xfrm>
              <a:off x="3227" y="1657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6" name="Rectangle 531"/>
            <p:cNvSpPr>
              <a:spLocks noChangeArrowheads="1"/>
            </p:cNvSpPr>
            <p:nvPr/>
          </p:nvSpPr>
          <p:spPr bwMode="auto">
            <a:xfrm>
              <a:off x="3218" y="1680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7" name="Line 532"/>
            <p:cNvSpPr>
              <a:spLocks noChangeShapeType="1"/>
            </p:cNvSpPr>
            <p:nvPr/>
          </p:nvSpPr>
          <p:spPr bwMode="auto">
            <a:xfrm>
              <a:off x="3218" y="167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8" name="Line 533"/>
            <p:cNvSpPr>
              <a:spLocks noChangeShapeType="1"/>
            </p:cNvSpPr>
            <p:nvPr/>
          </p:nvSpPr>
          <p:spPr bwMode="auto">
            <a:xfrm>
              <a:off x="3218" y="167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9" name="Line 534"/>
            <p:cNvSpPr>
              <a:spLocks noChangeShapeType="1"/>
            </p:cNvSpPr>
            <p:nvPr/>
          </p:nvSpPr>
          <p:spPr bwMode="auto">
            <a:xfrm>
              <a:off x="3218" y="167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0" name="Line 535"/>
            <p:cNvSpPr>
              <a:spLocks noChangeShapeType="1"/>
            </p:cNvSpPr>
            <p:nvPr/>
          </p:nvSpPr>
          <p:spPr bwMode="auto">
            <a:xfrm>
              <a:off x="3218" y="167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1" name="Line 536"/>
            <p:cNvSpPr>
              <a:spLocks noChangeShapeType="1"/>
            </p:cNvSpPr>
            <p:nvPr/>
          </p:nvSpPr>
          <p:spPr bwMode="auto">
            <a:xfrm>
              <a:off x="3218" y="167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2" name="Line 537"/>
            <p:cNvSpPr>
              <a:spLocks noChangeShapeType="1"/>
            </p:cNvSpPr>
            <p:nvPr/>
          </p:nvSpPr>
          <p:spPr bwMode="auto">
            <a:xfrm>
              <a:off x="3227" y="166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3" name="Line 538"/>
            <p:cNvSpPr>
              <a:spLocks noChangeShapeType="1"/>
            </p:cNvSpPr>
            <p:nvPr/>
          </p:nvSpPr>
          <p:spPr bwMode="auto">
            <a:xfrm>
              <a:off x="3227" y="166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4" name="Line 539"/>
            <p:cNvSpPr>
              <a:spLocks noChangeShapeType="1"/>
            </p:cNvSpPr>
            <p:nvPr/>
          </p:nvSpPr>
          <p:spPr bwMode="auto">
            <a:xfrm>
              <a:off x="3227" y="1664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5" name="Line 540"/>
            <p:cNvSpPr>
              <a:spLocks noChangeShapeType="1"/>
            </p:cNvSpPr>
            <p:nvPr/>
          </p:nvSpPr>
          <p:spPr bwMode="auto">
            <a:xfrm>
              <a:off x="3218" y="1661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6" name="Line 541"/>
            <p:cNvSpPr>
              <a:spLocks noChangeShapeType="1"/>
            </p:cNvSpPr>
            <p:nvPr/>
          </p:nvSpPr>
          <p:spPr bwMode="auto">
            <a:xfrm>
              <a:off x="3218" y="1667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7" name="Line 542"/>
            <p:cNvSpPr>
              <a:spLocks noChangeShapeType="1"/>
            </p:cNvSpPr>
            <p:nvPr/>
          </p:nvSpPr>
          <p:spPr bwMode="auto">
            <a:xfrm>
              <a:off x="3218" y="1664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8" name="Line 543"/>
            <p:cNvSpPr>
              <a:spLocks noChangeShapeType="1"/>
            </p:cNvSpPr>
            <p:nvPr/>
          </p:nvSpPr>
          <p:spPr bwMode="auto">
            <a:xfrm>
              <a:off x="3218" y="169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9" name="Line 544"/>
            <p:cNvSpPr>
              <a:spLocks noChangeShapeType="1"/>
            </p:cNvSpPr>
            <p:nvPr/>
          </p:nvSpPr>
          <p:spPr bwMode="auto">
            <a:xfrm>
              <a:off x="3218" y="168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0" name="Line 545"/>
            <p:cNvSpPr>
              <a:spLocks noChangeShapeType="1"/>
            </p:cNvSpPr>
            <p:nvPr/>
          </p:nvSpPr>
          <p:spPr bwMode="auto">
            <a:xfrm>
              <a:off x="3218" y="168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1" name="Line 546"/>
            <p:cNvSpPr>
              <a:spLocks noChangeShapeType="1"/>
            </p:cNvSpPr>
            <p:nvPr/>
          </p:nvSpPr>
          <p:spPr bwMode="auto">
            <a:xfrm>
              <a:off x="3229" y="1680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2" name="Line 547"/>
            <p:cNvSpPr>
              <a:spLocks noChangeShapeType="1"/>
            </p:cNvSpPr>
            <p:nvPr/>
          </p:nvSpPr>
          <p:spPr bwMode="auto">
            <a:xfrm>
              <a:off x="3224" y="1680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3" name="Rectangle 548"/>
            <p:cNvSpPr>
              <a:spLocks noChangeArrowheads="1"/>
            </p:cNvSpPr>
            <p:nvPr/>
          </p:nvSpPr>
          <p:spPr bwMode="auto">
            <a:xfrm>
              <a:off x="3544" y="1631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4" name="Rectangle 549"/>
            <p:cNvSpPr>
              <a:spLocks noChangeArrowheads="1"/>
            </p:cNvSpPr>
            <p:nvPr/>
          </p:nvSpPr>
          <p:spPr bwMode="auto">
            <a:xfrm>
              <a:off x="3544" y="1631"/>
              <a:ext cx="59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5" name="Rectangle 550"/>
            <p:cNvSpPr>
              <a:spLocks noChangeArrowheads="1"/>
            </p:cNvSpPr>
            <p:nvPr/>
          </p:nvSpPr>
          <p:spPr bwMode="auto">
            <a:xfrm>
              <a:off x="3556" y="1640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6" name="Freeform 551"/>
            <p:cNvSpPr>
              <a:spLocks/>
            </p:cNvSpPr>
            <p:nvPr/>
          </p:nvSpPr>
          <p:spPr bwMode="auto">
            <a:xfrm>
              <a:off x="3559" y="1643"/>
              <a:ext cx="10" cy="3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5"/>
                </a:cxn>
                <a:cxn ang="0">
                  <a:pos x="7" y="0"/>
                </a:cxn>
                <a:cxn ang="0">
                  <a:pos x="35" y="0"/>
                </a:cxn>
                <a:cxn ang="0">
                  <a:pos x="41" y="5"/>
                </a:cxn>
                <a:cxn ang="0">
                  <a:pos x="41" y="32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1" y="113"/>
                </a:cxn>
                <a:cxn ang="0">
                  <a:pos x="41" y="137"/>
                </a:cxn>
                <a:cxn ang="0">
                  <a:pos x="35" y="143"/>
                </a:cxn>
                <a:cxn ang="0">
                  <a:pos x="7" y="143"/>
                </a:cxn>
                <a:cxn ang="0">
                  <a:pos x="0" y="137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7" y="41"/>
                </a:cxn>
                <a:cxn ang="0">
                  <a:pos x="0" y="32"/>
                </a:cxn>
              </a:cxnLst>
              <a:rect l="0" t="0" r="r" b="b"/>
              <a:pathLst>
                <a:path w="41" h="143">
                  <a:moveTo>
                    <a:pt x="0" y="32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35" y="0"/>
                  </a:lnTo>
                  <a:lnTo>
                    <a:pt x="41" y="5"/>
                  </a:lnTo>
                  <a:lnTo>
                    <a:pt x="41" y="32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1" y="113"/>
                  </a:lnTo>
                  <a:lnTo>
                    <a:pt x="41" y="137"/>
                  </a:lnTo>
                  <a:lnTo>
                    <a:pt x="35" y="143"/>
                  </a:lnTo>
                  <a:lnTo>
                    <a:pt x="7" y="143"/>
                  </a:lnTo>
                  <a:lnTo>
                    <a:pt x="0" y="137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7" y="4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7" name="Rectangle 552"/>
            <p:cNvSpPr>
              <a:spLocks noChangeArrowheads="1"/>
            </p:cNvSpPr>
            <p:nvPr/>
          </p:nvSpPr>
          <p:spPr bwMode="auto">
            <a:xfrm>
              <a:off x="3572" y="1643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8" name="Rectangle 553"/>
            <p:cNvSpPr>
              <a:spLocks noChangeArrowheads="1"/>
            </p:cNvSpPr>
            <p:nvPr/>
          </p:nvSpPr>
          <p:spPr bwMode="auto">
            <a:xfrm>
              <a:off x="3581" y="1643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9" name="Rectangle 554"/>
            <p:cNvSpPr>
              <a:spLocks noChangeArrowheads="1"/>
            </p:cNvSpPr>
            <p:nvPr/>
          </p:nvSpPr>
          <p:spPr bwMode="auto">
            <a:xfrm>
              <a:off x="3572" y="1666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0" name="Line 555"/>
            <p:cNvSpPr>
              <a:spLocks noChangeShapeType="1"/>
            </p:cNvSpPr>
            <p:nvPr/>
          </p:nvSpPr>
          <p:spPr bwMode="auto">
            <a:xfrm>
              <a:off x="3572" y="1663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1" name="Line 556"/>
            <p:cNvSpPr>
              <a:spLocks noChangeShapeType="1"/>
            </p:cNvSpPr>
            <p:nvPr/>
          </p:nvSpPr>
          <p:spPr bwMode="auto">
            <a:xfrm>
              <a:off x="3572" y="166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2" name="Line 557"/>
            <p:cNvSpPr>
              <a:spLocks noChangeShapeType="1"/>
            </p:cNvSpPr>
            <p:nvPr/>
          </p:nvSpPr>
          <p:spPr bwMode="auto">
            <a:xfrm>
              <a:off x="3572" y="166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3" name="Line 558"/>
            <p:cNvSpPr>
              <a:spLocks noChangeShapeType="1"/>
            </p:cNvSpPr>
            <p:nvPr/>
          </p:nvSpPr>
          <p:spPr bwMode="auto">
            <a:xfrm>
              <a:off x="3572" y="165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4" name="Line 559"/>
            <p:cNvSpPr>
              <a:spLocks noChangeShapeType="1"/>
            </p:cNvSpPr>
            <p:nvPr/>
          </p:nvSpPr>
          <p:spPr bwMode="auto">
            <a:xfrm>
              <a:off x="3572" y="165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5" name="Line 560"/>
            <p:cNvSpPr>
              <a:spLocks noChangeShapeType="1"/>
            </p:cNvSpPr>
            <p:nvPr/>
          </p:nvSpPr>
          <p:spPr bwMode="auto">
            <a:xfrm>
              <a:off x="3581" y="164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6" name="Line 561"/>
            <p:cNvSpPr>
              <a:spLocks noChangeShapeType="1"/>
            </p:cNvSpPr>
            <p:nvPr/>
          </p:nvSpPr>
          <p:spPr bwMode="auto">
            <a:xfrm>
              <a:off x="3581" y="165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7" name="Line 562"/>
            <p:cNvSpPr>
              <a:spLocks noChangeShapeType="1"/>
            </p:cNvSpPr>
            <p:nvPr/>
          </p:nvSpPr>
          <p:spPr bwMode="auto">
            <a:xfrm>
              <a:off x="3581" y="164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8" name="Line 563"/>
            <p:cNvSpPr>
              <a:spLocks noChangeShapeType="1"/>
            </p:cNvSpPr>
            <p:nvPr/>
          </p:nvSpPr>
          <p:spPr bwMode="auto">
            <a:xfrm>
              <a:off x="3572" y="164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9" name="Line 564"/>
            <p:cNvSpPr>
              <a:spLocks noChangeShapeType="1"/>
            </p:cNvSpPr>
            <p:nvPr/>
          </p:nvSpPr>
          <p:spPr bwMode="auto">
            <a:xfrm>
              <a:off x="3572" y="165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0" name="Line 565"/>
            <p:cNvSpPr>
              <a:spLocks noChangeShapeType="1"/>
            </p:cNvSpPr>
            <p:nvPr/>
          </p:nvSpPr>
          <p:spPr bwMode="auto">
            <a:xfrm>
              <a:off x="3572" y="164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1" name="Line 566"/>
            <p:cNvSpPr>
              <a:spLocks noChangeShapeType="1"/>
            </p:cNvSpPr>
            <p:nvPr/>
          </p:nvSpPr>
          <p:spPr bwMode="auto">
            <a:xfrm>
              <a:off x="3572" y="167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2" name="Line 567"/>
            <p:cNvSpPr>
              <a:spLocks noChangeShapeType="1"/>
            </p:cNvSpPr>
            <p:nvPr/>
          </p:nvSpPr>
          <p:spPr bwMode="auto">
            <a:xfrm>
              <a:off x="3572" y="167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3" name="Line 568"/>
            <p:cNvSpPr>
              <a:spLocks noChangeShapeType="1"/>
            </p:cNvSpPr>
            <p:nvPr/>
          </p:nvSpPr>
          <p:spPr bwMode="auto">
            <a:xfrm>
              <a:off x="3572" y="166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4" name="Line 569"/>
            <p:cNvSpPr>
              <a:spLocks noChangeShapeType="1"/>
            </p:cNvSpPr>
            <p:nvPr/>
          </p:nvSpPr>
          <p:spPr bwMode="auto">
            <a:xfrm>
              <a:off x="3582" y="1666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5" name="Line 570"/>
            <p:cNvSpPr>
              <a:spLocks noChangeShapeType="1"/>
            </p:cNvSpPr>
            <p:nvPr/>
          </p:nvSpPr>
          <p:spPr bwMode="auto">
            <a:xfrm>
              <a:off x="3577" y="1666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6" name="Freeform 571"/>
            <p:cNvSpPr>
              <a:spLocks/>
            </p:cNvSpPr>
            <p:nvPr/>
          </p:nvSpPr>
          <p:spPr bwMode="auto">
            <a:xfrm>
              <a:off x="3250" y="1602"/>
              <a:ext cx="58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" y="0"/>
                </a:cxn>
                <a:cxn ang="0">
                  <a:pos x="58" y="118"/>
                </a:cxn>
                <a:cxn ang="0">
                  <a:pos x="235" y="118"/>
                </a:cxn>
              </a:cxnLst>
              <a:rect l="0" t="0" r="r" b="b"/>
              <a:pathLst>
                <a:path w="235" h="118">
                  <a:moveTo>
                    <a:pt x="0" y="0"/>
                  </a:moveTo>
                  <a:lnTo>
                    <a:pt x="58" y="0"/>
                  </a:lnTo>
                  <a:lnTo>
                    <a:pt x="58" y="118"/>
                  </a:lnTo>
                  <a:lnTo>
                    <a:pt x="235" y="118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7" name="Freeform 572"/>
            <p:cNvSpPr>
              <a:spLocks/>
            </p:cNvSpPr>
            <p:nvPr/>
          </p:nvSpPr>
          <p:spPr bwMode="auto">
            <a:xfrm>
              <a:off x="3257" y="1749"/>
              <a:ext cx="191" cy="74"/>
            </a:xfrm>
            <a:custGeom>
              <a:avLst/>
              <a:gdLst/>
              <a:ahLst/>
              <a:cxnLst>
                <a:cxn ang="0">
                  <a:pos x="59" y="294"/>
                </a:cxn>
                <a:cxn ang="0">
                  <a:pos x="707" y="294"/>
                </a:cxn>
                <a:cxn ang="0">
                  <a:pos x="718" y="293"/>
                </a:cxn>
                <a:cxn ang="0">
                  <a:pos x="727" y="291"/>
                </a:cxn>
                <a:cxn ang="0">
                  <a:pos x="736" y="286"/>
                </a:cxn>
                <a:cxn ang="0">
                  <a:pos x="745" y="280"/>
                </a:cxn>
                <a:cxn ang="0">
                  <a:pos x="752" y="273"/>
                </a:cxn>
                <a:cxn ang="0">
                  <a:pos x="758" y="265"/>
                </a:cxn>
                <a:cxn ang="0">
                  <a:pos x="763" y="256"/>
                </a:cxn>
                <a:cxn ang="0">
                  <a:pos x="765" y="245"/>
                </a:cxn>
                <a:cxn ang="0">
                  <a:pos x="766" y="235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38"/>
                </a:cxn>
                <a:cxn ang="0">
                  <a:pos x="758" y="29"/>
                </a:cxn>
                <a:cxn ang="0">
                  <a:pos x="752" y="20"/>
                </a:cxn>
                <a:cxn ang="0">
                  <a:pos x="745" y="14"/>
                </a:cxn>
                <a:cxn ang="0">
                  <a:pos x="736" y="8"/>
                </a:cxn>
                <a:cxn ang="0">
                  <a:pos x="727" y="3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8" y="3"/>
                </a:cxn>
                <a:cxn ang="0">
                  <a:pos x="29" y="8"/>
                </a:cxn>
                <a:cxn ang="0">
                  <a:pos x="21" y="14"/>
                </a:cxn>
                <a:cxn ang="0">
                  <a:pos x="14" y="20"/>
                </a:cxn>
                <a:cxn ang="0">
                  <a:pos x="8" y="29"/>
                </a:cxn>
                <a:cxn ang="0">
                  <a:pos x="4" y="38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5"/>
                </a:cxn>
                <a:cxn ang="0">
                  <a:pos x="1" y="245"/>
                </a:cxn>
                <a:cxn ang="0">
                  <a:pos x="4" y="256"/>
                </a:cxn>
                <a:cxn ang="0">
                  <a:pos x="8" y="265"/>
                </a:cxn>
                <a:cxn ang="0">
                  <a:pos x="14" y="273"/>
                </a:cxn>
                <a:cxn ang="0">
                  <a:pos x="21" y="280"/>
                </a:cxn>
                <a:cxn ang="0">
                  <a:pos x="29" y="286"/>
                </a:cxn>
                <a:cxn ang="0">
                  <a:pos x="38" y="291"/>
                </a:cxn>
                <a:cxn ang="0">
                  <a:pos x="49" y="293"/>
                </a:cxn>
                <a:cxn ang="0">
                  <a:pos x="59" y="294"/>
                </a:cxn>
              </a:cxnLst>
              <a:rect l="0" t="0" r="r" b="b"/>
              <a:pathLst>
                <a:path w="766" h="294">
                  <a:moveTo>
                    <a:pt x="59" y="294"/>
                  </a:moveTo>
                  <a:lnTo>
                    <a:pt x="707" y="294"/>
                  </a:lnTo>
                  <a:lnTo>
                    <a:pt x="718" y="293"/>
                  </a:lnTo>
                  <a:lnTo>
                    <a:pt x="727" y="291"/>
                  </a:lnTo>
                  <a:lnTo>
                    <a:pt x="736" y="286"/>
                  </a:lnTo>
                  <a:lnTo>
                    <a:pt x="745" y="280"/>
                  </a:lnTo>
                  <a:lnTo>
                    <a:pt x="752" y="273"/>
                  </a:lnTo>
                  <a:lnTo>
                    <a:pt x="758" y="265"/>
                  </a:lnTo>
                  <a:lnTo>
                    <a:pt x="763" y="256"/>
                  </a:lnTo>
                  <a:lnTo>
                    <a:pt x="765" y="245"/>
                  </a:lnTo>
                  <a:lnTo>
                    <a:pt x="766" y="235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38"/>
                  </a:lnTo>
                  <a:lnTo>
                    <a:pt x="758" y="29"/>
                  </a:lnTo>
                  <a:lnTo>
                    <a:pt x="752" y="20"/>
                  </a:lnTo>
                  <a:lnTo>
                    <a:pt x="745" y="14"/>
                  </a:lnTo>
                  <a:lnTo>
                    <a:pt x="736" y="8"/>
                  </a:lnTo>
                  <a:lnTo>
                    <a:pt x="727" y="3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8" y="3"/>
                  </a:lnTo>
                  <a:lnTo>
                    <a:pt x="29" y="8"/>
                  </a:lnTo>
                  <a:lnTo>
                    <a:pt x="21" y="14"/>
                  </a:lnTo>
                  <a:lnTo>
                    <a:pt x="14" y="20"/>
                  </a:lnTo>
                  <a:lnTo>
                    <a:pt x="8" y="29"/>
                  </a:lnTo>
                  <a:lnTo>
                    <a:pt x="4" y="38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5"/>
                  </a:lnTo>
                  <a:lnTo>
                    <a:pt x="1" y="245"/>
                  </a:lnTo>
                  <a:lnTo>
                    <a:pt x="4" y="256"/>
                  </a:lnTo>
                  <a:lnTo>
                    <a:pt x="8" y="265"/>
                  </a:lnTo>
                  <a:lnTo>
                    <a:pt x="14" y="273"/>
                  </a:lnTo>
                  <a:lnTo>
                    <a:pt x="21" y="280"/>
                  </a:lnTo>
                  <a:lnTo>
                    <a:pt x="29" y="286"/>
                  </a:lnTo>
                  <a:lnTo>
                    <a:pt x="38" y="291"/>
                  </a:lnTo>
                  <a:lnTo>
                    <a:pt x="49" y="293"/>
                  </a:lnTo>
                  <a:lnTo>
                    <a:pt x="59" y="294"/>
                  </a:lnTo>
                  <a:close/>
                </a:path>
              </a:pathLst>
            </a:custGeom>
            <a:solidFill>
              <a:srgbClr val="D5D4D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8" name="Freeform 573"/>
            <p:cNvSpPr>
              <a:spLocks/>
            </p:cNvSpPr>
            <p:nvPr/>
          </p:nvSpPr>
          <p:spPr bwMode="auto">
            <a:xfrm>
              <a:off x="3257" y="1749"/>
              <a:ext cx="191" cy="74"/>
            </a:xfrm>
            <a:custGeom>
              <a:avLst/>
              <a:gdLst/>
              <a:ahLst/>
              <a:cxnLst>
                <a:cxn ang="0">
                  <a:pos x="59" y="294"/>
                </a:cxn>
                <a:cxn ang="0">
                  <a:pos x="707" y="294"/>
                </a:cxn>
                <a:cxn ang="0">
                  <a:pos x="718" y="293"/>
                </a:cxn>
                <a:cxn ang="0">
                  <a:pos x="727" y="291"/>
                </a:cxn>
                <a:cxn ang="0">
                  <a:pos x="736" y="286"/>
                </a:cxn>
                <a:cxn ang="0">
                  <a:pos x="745" y="280"/>
                </a:cxn>
                <a:cxn ang="0">
                  <a:pos x="752" y="273"/>
                </a:cxn>
                <a:cxn ang="0">
                  <a:pos x="758" y="265"/>
                </a:cxn>
                <a:cxn ang="0">
                  <a:pos x="763" y="256"/>
                </a:cxn>
                <a:cxn ang="0">
                  <a:pos x="765" y="245"/>
                </a:cxn>
                <a:cxn ang="0">
                  <a:pos x="766" y="235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38"/>
                </a:cxn>
                <a:cxn ang="0">
                  <a:pos x="758" y="29"/>
                </a:cxn>
                <a:cxn ang="0">
                  <a:pos x="752" y="20"/>
                </a:cxn>
                <a:cxn ang="0">
                  <a:pos x="745" y="14"/>
                </a:cxn>
                <a:cxn ang="0">
                  <a:pos x="736" y="8"/>
                </a:cxn>
                <a:cxn ang="0">
                  <a:pos x="727" y="3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8" y="3"/>
                </a:cxn>
                <a:cxn ang="0">
                  <a:pos x="29" y="8"/>
                </a:cxn>
                <a:cxn ang="0">
                  <a:pos x="21" y="14"/>
                </a:cxn>
                <a:cxn ang="0">
                  <a:pos x="14" y="20"/>
                </a:cxn>
                <a:cxn ang="0">
                  <a:pos x="8" y="29"/>
                </a:cxn>
                <a:cxn ang="0">
                  <a:pos x="4" y="38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5"/>
                </a:cxn>
                <a:cxn ang="0">
                  <a:pos x="1" y="245"/>
                </a:cxn>
                <a:cxn ang="0">
                  <a:pos x="4" y="256"/>
                </a:cxn>
                <a:cxn ang="0">
                  <a:pos x="8" y="265"/>
                </a:cxn>
                <a:cxn ang="0">
                  <a:pos x="14" y="273"/>
                </a:cxn>
                <a:cxn ang="0">
                  <a:pos x="21" y="280"/>
                </a:cxn>
                <a:cxn ang="0">
                  <a:pos x="29" y="286"/>
                </a:cxn>
                <a:cxn ang="0">
                  <a:pos x="38" y="291"/>
                </a:cxn>
                <a:cxn ang="0">
                  <a:pos x="49" y="293"/>
                </a:cxn>
                <a:cxn ang="0">
                  <a:pos x="59" y="294"/>
                </a:cxn>
              </a:cxnLst>
              <a:rect l="0" t="0" r="r" b="b"/>
              <a:pathLst>
                <a:path w="766" h="294">
                  <a:moveTo>
                    <a:pt x="59" y="294"/>
                  </a:moveTo>
                  <a:lnTo>
                    <a:pt x="707" y="294"/>
                  </a:lnTo>
                  <a:lnTo>
                    <a:pt x="718" y="293"/>
                  </a:lnTo>
                  <a:lnTo>
                    <a:pt x="727" y="291"/>
                  </a:lnTo>
                  <a:lnTo>
                    <a:pt x="736" y="286"/>
                  </a:lnTo>
                  <a:lnTo>
                    <a:pt x="745" y="280"/>
                  </a:lnTo>
                  <a:lnTo>
                    <a:pt x="752" y="273"/>
                  </a:lnTo>
                  <a:lnTo>
                    <a:pt x="758" y="265"/>
                  </a:lnTo>
                  <a:lnTo>
                    <a:pt x="763" y="256"/>
                  </a:lnTo>
                  <a:lnTo>
                    <a:pt x="765" y="245"/>
                  </a:lnTo>
                  <a:lnTo>
                    <a:pt x="766" y="235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38"/>
                  </a:lnTo>
                  <a:lnTo>
                    <a:pt x="758" y="29"/>
                  </a:lnTo>
                  <a:lnTo>
                    <a:pt x="752" y="20"/>
                  </a:lnTo>
                  <a:lnTo>
                    <a:pt x="745" y="14"/>
                  </a:lnTo>
                  <a:lnTo>
                    <a:pt x="736" y="8"/>
                  </a:lnTo>
                  <a:lnTo>
                    <a:pt x="727" y="3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8" y="3"/>
                  </a:lnTo>
                  <a:lnTo>
                    <a:pt x="29" y="8"/>
                  </a:lnTo>
                  <a:lnTo>
                    <a:pt x="21" y="14"/>
                  </a:lnTo>
                  <a:lnTo>
                    <a:pt x="14" y="20"/>
                  </a:lnTo>
                  <a:lnTo>
                    <a:pt x="8" y="29"/>
                  </a:lnTo>
                  <a:lnTo>
                    <a:pt x="4" y="38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5"/>
                  </a:lnTo>
                  <a:lnTo>
                    <a:pt x="1" y="245"/>
                  </a:lnTo>
                  <a:lnTo>
                    <a:pt x="4" y="256"/>
                  </a:lnTo>
                  <a:lnTo>
                    <a:pt x="8" y="265"/>
                  </a:lnTo>
                  <a:lnTo>
                    <a:pt x="14" y="273"/>
                  </a:lnTo>
                  <a:lnTo>
                    <a:pt x="21" y="280"/>
                  </a:lnTo>
                  <a:lnTo>
                    <a:pt x="29" y="286"/>
                  </a:lnTo>
                  <a:lnTo>
                    <a:pt x="38" y="291"/>
                  </a:lnTo>
                  <a:lnTo>
                    <a:pt x="49" y="293"/>
                  </a:lnTo>
                  <a:lnTo>
                    <a:pt x="59" y="294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9" name="Freeform 574"/>
            <p:cNvSpPr>
              <a:spLocks/>
            </p:cNvSpPr>
            <p:nvPr/>
          </p:nvSpPr>
          <p:spPr bwMode="auto">
            <a:xfrm>
              <a:off x="3279" y="1770"/>
              <a:ext cx="22" cy="25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64" y="20"/>
                </a:cxn>
                <a:cxn ang="0">
                  <a:pos x="64" y="102"/>
                </a:cxn>
                <a:cxn ang="0">
                  <a:pos x="87" y="102"/>
                </a:cxn>
                <a:cxn ang="0">
                  <a:pos x="87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25" y="102"/>
                </a:cxn>
                <a:cxn ang="0">
                  <a:pos x="25" y="20"/>
                </a:cxn>
              </a:cxnLst>
              <a:rect l="0" t="0" r="r" b="b"/>
              <a:pathLst>
                <a:path w="87" h="102">
                  <a:moveTo>
                    <a:pt x="25" y="20"/>
                  </a:moveTo>
                  <a:lnTo>
                    <a:pt x="64" y="20"/>
                  </a:lnTo>
                  <a:lnTo>
                    <a:pt x="64" y="102"/>
                  </a:lnTo>
                  <a:lnTo>
                    <a:pt x="87" y="102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25" y="102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0" name="Freeform 575"/>
            <p:cNvSpPr>
              <a:spLocks noEditPoints="1"/>
            </p:cNvSpPr>
            <p:nvPr/>
          </p:nvSpPr>
          <p:spPr bwMode="auto">
            <a:xfrm>
              <a:off x="3307" y="1770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67"/>
                </a:cxn>
                <a:cxn ang="0">
                  <a:pos x="47" y="67"/>
                </a:cxn>
                <a:cxn ang="0">
                  <a:pos x="52" y="67"/>
                </a:cxn>
                <a:cxn ang="0">
                  <a:pos x="58" y="67"/>
                </a:cxn>
                <a:cxn ang="0">
                  <a:pos x="65" y="65"/>
                </a:cxn>
                <a:cxn ang="0">
                  <a:pos x="71" y="62"/>
                </a:cxn>
                <a:cxn ang="0">
                  <a:pos x="74" y="60"/>
                </a:cxn>
                <a:cxn ang="0">
                  <a:pos x="77" y="57"/>
                </a:cxn>
                <a:cxn ang="0">
                  <a:pos x="79" y="55"/>
                </a:cxn>
                <a:cxn ang="0">
                  <a:pos x="81" y="52"/>
                </a:cxn>
                <a:cxn ang="0">
                  <a:pos x="83" y="48"/>
                </a:cxn>
                <a:cxn ang="0">
                  <a:pos x="84" y="44"/>
                </a:cxn>
                <a:cxn ang="0">
                  <a:pos x="85" y="39"/>
                </a:cxn>
                <a:cxn ang="0">
                  <a:pos x="85" y="33"/>
                </a:cxn>
                <a:cxn ang="0">
                  <a:pos x="85" y="25"/>
                </a:cxn>
                <a:cxn ang="0">
                  <a:pos x="82" y="18"/>
                </a:cxn>
                <a:cxn ang="0">
                  <a:pos x="79" y="11"/>
                </a:cxn>
                <a:cxn ang="0">
                  <a:pos x="74" y="7"/>
                </a:cxn>
                <a:cxn ang="0">
                  <a:pos x="69" y="4"/>
                </a:cxn>
                <a:cxn ang="0">
                  <a:pos x="62" y="1"/>
                </a:cxn>
                <a:cxn ang="0">
                  <a:pos x="55" y="0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24" y="20"/>
                </a:cxn>
                <a:cxn ang="0">
                  <a:pos x="42" y="20"/>
                </a:cxn>
                <a:cxn ang="0">
                  <a:pos x="48" y="20"/>
                </a:cxn>
                <a:cxn ang="0">
                  <a:pos x="54" y="22"/>
                </a:cxn>
                <a:cxn ang="0">
                  <a:pos x="56" y="23"/>
                </a:cxn>
                <a:cxn ang="0">
                  <a:pos x="58" y="26"/>
                </a:cxn>
                <a:cxn ang="0">
                  <a:pos x="60" y="29"/>
                </a:cxn>
                <a:cxn ang="0">
                  <a:pos x="60" y="33"/>
                </a:cxn>
                <a:cxn ang="0">
                  <a:pos x="60" y="37"/>
                </a:cxn>
                <a:cxn ang="0">
                  <a:pos x="59" y="40"/>
                </a:cxn>
                <a:cxn ang="0">
                  <a:pos x="58" y="42"/>
                </a:cxn>
                <a:cxn ang="0">
                  <a:pos x="56" y="44"/>
                </a:cxn>
                <a:cxn ang="0">
                  <a:pos x="53" y="45"/>
                </a:cxn>
                <a:cxn ang="0">
                  <a:pos x="50" y="46"/>
                </a:cxn>
                <a:cxn ang="0">
                  <a:pos x="47" y="47"/>
                </a:cxn>
                <a:cxn ang="0">
                  <a:pos x="42" y="47"/>
                </a:cxn>
                <a:cxn ang="0">
                  <a:pos x="24" y="47"/>
                </a:cxn>
                <a:cxn ang="0">
                  <a:pos x="24" y="20"/>
                </a:cxn>
              </a:cxnLst>
              <a:rect l="0" t="0" r="r" b="b"/>
              <a:pathLst>
                <a:path w="85" h="102">
                  <a:moveTo>
                    <a:pt x="0" y="0"/>
                  </a:moveTo>
                  <a:lnTo>
                    <a:pt x="0" y="102"/>
                  </a:lnTo>
                  <a:lnTo>
                    <a:pt x="24" y="102"/>
                  </a:lnTo>
                  <a:lnTo>
                    <a:pt x="24" y="67"/>
                  </a:lnTo>
                  <a:lnTo>
                    <a:pt x="47" y="67"/>
                  </a:lnTo>
                  <a:lnTo>
                    <a:pt x="52" y="67"/>
                  </a:lnTo>
                  <a:lnTo>
                    <a:pt x="58" y="67"/>
                  </a:lnTo>
                  <a:lnTo>
                    <a:pt x="65" y="65"/>
                  </a:lnTo>
                  <a:lnTo>
                    <a:pt x="71" y="62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9" y="55"/>
                  </a:lnTo>
                  <a:lnTo>
                    <a:pt x="81" y="52"/>
                  </a:lnTo>
                  <a:lnTo>
                    <a:pt x="83" y="48"/>
                  </a:lnTo>
                  <a:lnTo>
                    <a:pt x="84" y="44"/>
                  </a:lnTo>
                  <a:lnTo>
                    <a:pt x="85" y="39"/>
                  </a:lnTo>
                  <a:lnTo>
                    <a:pt x="85" y="33"/>
                  </a:lnTo>
                  <a:lnTo>
                    <a:pt x="85" y="25"/>
                  </a:lnTo>
                  <a:lnTo>
                    <a:pt x="82" y="18"/>
                  </a:lnTo>
                  <a:lnTo>
                    <a:pt x="79" y="11"/>
                  </a:lnTo>
                  <a:lnTo>
                    <a:pt x="74" y="7"/>
                  </a:lnTo>
                  <a:lnTo>
                    <a:pt x="69" y="4"/>
                  </a:lnTo>
                  <a:lnTo>
                    <a:pt x="62" y="1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0" y="0"/>
                  </a:lnTo>
                  <a:close/>
                  <a:moveTo>
                    <a:pt x="24" y="20"/>
                  </a:moveTo>
                  <a:lnTo>
                    <a:pt x="42" y="20"/>
                  </a:lnTo>
                  <a:lnTo>
                    <a:pt x="48" y="20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8" y="26"/>
                  </a:lnTo>
                  <a:lnTo>
                    <a:pt x="60" y="29"/>
                  </a:lnTo>
                  <a:lnTo>
                    <a:pt x="60" y="33"/>
                  </a:lnTo>
                  <a:lnTo>
                    <a:pt x="60" y="37"/>
                  </a:lnTo>
                  <a:lnTo>
                    <a:pt x="59" y="40"/>
                  </a:lnTo>
                  <a:lnTo>
                    <a:pt x="58" y="42"/>
                  </a:lnTo>
                  <a:lnTo>
                    <a:pt x="56" y="44"/>
                  </a:lnTo>
                  <a:lnTo>
                    <a:pt x="53" y="45"/>
                  </a:lnTo>
                  <a:lnTo>
                    <a:pt x="50" y="46"/>
                  </a:lnTo>
                  <a:lnTo>
                    <a:pt x="47" y="47"/>
                  </a:lnTo>
                  <a:lnTo>
                    <a:pt x="42" y="47"/>
                  </a:lnTo>
                  <a:lnTo>
                    <a:pt x="24" y="47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1" name="Freeform 576"/>
            <p:cNvSpPr>
              <a:spLocks noEditPoints="1"/>
            </p:cNvSpPr>
            <p:nvPr/>
          </p:nvSpPr>
          <p:spPr bwMode="auto">
            <a:xfrm>
              <a:off x="3331" y="1769"/>
              <a:ext cx="26" cy="27"/>
            </a:xfrm>
            <a:custGeom>
              <a:avLst/>
              <a:gdLst/>
              <a:ahLst/>
              <a:cxnLst>
                <a:cxn ang="0">
                  <a:pos x="59" y="108"/>
                </a:cxn>
                <a:cxn ang="0">
                  <a:pos x="70" y="105"/>
                </a:cxn>
                <a:cxn ang="0">
                  <a:pos x="80" y="102"/>
                </a:cxn>
                <a:cxn ang="0">
                  <a:pos x="88" y="96"/>
                </a:cxn>
                <a:cxn ang="0">
                  <a:pos x="97" y="85"/>
                </a:cxn>
                <a:cxn ang="0">
                  <a:pos x="104" y="65"/>
                </a:cxn>
                <a:cxn ang="0">
                  <a:pos x="104" y="43"/>
                </a:cxn>
                <a:cxn ang="0">
                  <a:pos x="97" y="24"/>
                </a:cxn>
                <a:cxn ang="0">
                  <a:pos x="88" y="12"/>
                </a:cxn>
                <a:cxn ang="0">
                  <a:pos x="80" y="6"/>
                </a:cxn>
                <a:cxn ang="0">
                  <a:pos x="70" y="2"/>
                </a:cxn>
                <a:cxn ang="0">
                  <a:pos x="59" y="0"/>
                </a:cxn>
                <a:cxn ang="0">
                  <a:pos x="45" y="0"/>
                </a:cxn>
                <a:cxn ang="0">
                  <a:pos x="33" y="3"/>
                </a:cxn>
                <a:cxn ang="0">
                  <a:pos x="23" y="8"/>
                </a:cxn>
                <a:cxn ang="0">
                  <a:pos x="15" y="14"/>
                </a:cxn>
                <a:cxn ang="0">
                  <a:pos x="7" y="27"/>
                </a:cxn>
                <a:cxn ang="0">
                  <a:pos x="2" y="45"/>
                </a:cxn>
                <a:cxn ang="0">
                  <a:pos x="2" y="63"/>
                </a:cxn>
                <a:cxn ang="0">
                  <a:pos x="7" y="82"/>
                </a:cxn>
                <a:cxn ang="0">
                  <a:pos x="15" y="94"/>
                </a:cxn>
                <a:cxn ang="0">
                  <a:pos x="23" y="100"/>
                </a:cxn>
                <a:cxn ang="0">
                  <a:pos x="33" y="105"/>
                </a:cxn>
                <a:cxn ang="0">
                  <a:pos x="45" y="107"/>
                </a:cxn>
                <a:cxn ang="0">
                  <a:pos x="53" y="88"/>
                </a:cxn>
                <a:cxn ang="0">
                  <a:pos x="43" y="87"/>
                </a:cxn>
                <a:cxn ang="0">
                  <a:pos x="34" y="81"/>
                </a:cxn>
                <a:cxn ang="0">
                  <a:pos x="29" y="71"/>
                </a:cxn>
                <a:cxn ang="0">
                  <a:pos x="27" y="54"/>
                </a:cxn>
                <a:cxn ang="0">
                  <a:pos x="29" y="39"/>
                </a:cxn>
                <a:cxn ang="0">
                  <a:pos x="33" y="29"/>
                </a:cxn>
                <a:cxn ang="0">
                  <a:pos x="41" y="22"/>
                </a:cxn>
                <a:cxn ang="0">
                  <a:pos x="53" y="20"/>
                </a:cxn>
                <a:cxn ang="0">
                  <a:pos x="61" y="22"/>
                </a:cxn>
                <a:cxn ang="0">
                  <a:pos x="67" y="24"/>
                </a:cxn>
                <a:cxn ang="0">
                  <a:pos x="75" y="34"/>
                </a:cxn>
                <a:cxn ang="0">
                  <a:pos x="78" y="45"/>
                </a:cxn>
                <a:cxn ang="0">
                  <a:pos x="78" y="54"/>
                </a:cxn>
                <a:cxn ang="0">
                  <a:pos x="78" y="63"/>
                </a:cxn>
                <a:cxn ang="0">
                  <a:pos x="75" y="75"/>
                </a:cxn>
                <a:cxn ang="0">
                  <a:pos x="67" y="84"/>
                </a:cxn>
                <a:cxn ang="0">
                  <a:pos x="61" y="87"/>
                </a:cxn>
                <a:cxn ang="0">
                  <a:pos x="53" y="88"/>
                </a:cxn>
              </a:cxnLst>
              <a:rect l="0" t="0" r="r" b="b"/>
              <a:pathLst>
                <a:path w="105" h="108">
                  <a:moveTo>
                    <a:pt x="53" y="108"/>
                  </a:moveTo>
                  <a:lnTo>
                    <a:pt x="59" y="108"/>
                  </a:lnTo>
                  <a:lnTo>
                    <a:pt x="65" y="107"/>
                  </a:lnTo>
                  <a:lnTo>
                    <a:pt x="70" y="105"/>
                  </a:lnTo>
                  <a:lnTo>
                    <a:pt x="75" y="104"/>
                  </a:lnTo>
                  <a:lnTo>
                    <a:pt x="80" y="102"/>
                  </a:lnTo>
                  <a:lnTo>
                    <a:pt x="84" y="99"/>
                  </a:lnTo>
                  <a:lnTo>
                    <a:pt x="88" y="96"/>
                  </a:lnTo>
                  <a:lnTo>
                    <a:pt x="91" y="93"/>
                  </a:lnTo>
                  <a:lnTo>
                    <a:pt x="97" y="85"/>
                  </a:lnTo>
                  <a:lnTo>
                    <a:pt x="100" y="76"/>
                  </a:lnTo>
                  <a:lnTo>
                    <a:pt x="104" y="65"/>
                  </a:lnTo>
                  <a:lnTo>
                    <a:pt x="105" y="54"/>
                  </a:lnTo>
                  <a:lnTo>
                    <a:pt x="104" y="43"/>
                  </a:lnTo>
                  <a:lnTo>
                    <a:pt x="100" y="33"/>
                  </a:lnTo>
                  <a:lnTo>
                    <a:pt x="97" y="24"/>
                  </a:lnTo>
                  <a:lnTo>
                    <a:pt x="91" y="16"/>
                  </a:lnTo>
                  <a:lnTo>
                    <a:pt x="88" y="12"/>
                  </a:lnTo>
                  <a:lnTo>
                    <a:pt x="84" y="9"/>
                  </a:lnTo>
                  <a:lnTo>
                    <a:pt x="80" y="6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5" y="1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38" y="1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3" y="8"/>
                  </a:lnTo>
                  <a:lnTo>
                    <a:pt x="19" y="11"/>
                  </a:lnTo>
                  <a:lnTo>
                    <a:pt x="15" y="14"/>
                  </a:lnTo>
                  <a:lnTo>
                    <a:pt x="12" y="19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7" y="82"/>
                  </a:lnTo>
                  <a:lnTo>
                    <a:pt x="12" y="90"/>
                  </a:lnTo>
                  <a:lnTo>
                    <a:pt x="15" y="94"/>
                  </a:lnTo>
                  <a:lnTo>
                    <a:pt x="19" y="97"/>
                  </a:lnTo>
                  <a:lnTo>
                    <a:pt x="23" y="100"/>
                  </a:lnTo>
                  <a:lnTo>
                    <a:pt x="27" y="103"/>
                  </a:lnTo>
                  <a:lnTo>
                    <a:pt x="33" y="105"/>
                  </a:lnTo>
                  <a:lnTo>
                    <a:pt x="38" y="106"/>
                  </a:lnTo>
                  <a:lnTo>
                    <a:pt x="45" y="107"/>
                  </a:lnTo>
                  <a:lnTo>
                    <a:pt x="53" y="108"/>
                  </a:lnTo>
                  <a:close/>
                  <a:moveTo>
                    <a:pt x="53" y="88"/>
                  </a:moveTo>
                  <a:lnTo>
                    <a:pt x="47" y="88"/>
                  </a:lnTo>
                  <a:lnTo>
                    <a:pt x="43" y="87"/>
                  </a:lnTo>
                  <a:lnTo>
                    <a:pt x="38" y="85"/>
                  </a:lnTo>
                  <a:lnTo>
                    <a:pt x="34" y="81"/>
                  </a:lnTo>
                  <a:lnTo>
                    <a:pt x="31" y="77"/>
                  </a:lnTo>
                  <a:lnTo>
                    <a:pt x="29" y="71"/>
                  </a:lnTo>
                  <a:lnTo>
                    <a:pt x="27" y="63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29" y="39"/>
                  </a:lnTo>
                  <a:lnTo>
                    <a:pt x="31" y="33"/>
                  </a:lnTo>
                  <a:lnTo>
                    <a:pt x="33" y="29"/>
                  </a:lnTo>
                  <a:lnTo>
                    <a:pt x="37" y="25"/>
                  </a:lnTo>
                  <a:lnTo>
                    <a:pt x="41" y="22"/>
                  </a:lnTo>
                  <a:lnTo>
                    <a:pt x="46" y="21"/>
                  </a:lnTo>
                  <a:lnTo>
                    <a:pt x="53" y="20"/>
                  </a:lnTo>
                  <a:lnTo>
                    <a:pt x="57" y="21"/>
                  </a:lnTo>
                  <a:lnTo>
                    <a:pt x="61" y="22"/>
                  </a:lnTo>
                  <a:lnTo>
                    <a:pt x="64" y="23"/>
                  </a:lnTo>
                  <a:lnTo>
                    <a:pt x="67" y="24"/>
                  </a:lnTo>
                  <a:lnTo>
                    <a:pt x="72" y="29"/>
                  </a:lnTo>
                  <a:lnTo>
                    <a:pt x="75" y="34"/>
                  </a:lnTo>
                  <a:lnTo>
                    <a:pt x="77" y="39"/>
                  </a:lnTo>
                  <a:lnTo>
                    <a:pt x="78" y="45"/>
                  </a:lnTo>
                  <a:lnTo>
                    <a:pt x="78" y="50"/>
                  </a:lnTo>
                  <a:lnTo>
                    <a:pt x="78" y="54"/>
                  </a:lnTo>
                  <a:lnTo>
                    <a:pt x="78" y="58"/>
                  </a:lnTo>
                  <a:lnTo>
                    <a:pt x="78" y="63"/>
                  </a:lnTo>
                  <a:lnTo>
                    <a:pt x="76" y="69"/>
                  </a:lnTo>
                  <a:lnTo>
                    <a:pt x="75" y="75"/>
                  </a:lnTo>
                  <a:lnTo>
                    <a:pt x="71" y="80"/>
                  </a:lnTo>
                  <a:lnTo>
                    <a:pt x="67" y="84"/>
                  </a:lnTo>
                  <a:lnTo>
                    <a:pt x="64" y="86"/>
                  </a:lnTo>
                  <a:lnTo>
                    <a:pt x="61" y="87"/>
                  </a:lnTo>
                  <a:lnTo>
                    <a:pt x="57" y="88"/>
                  </a:lnTo>
                  <a:lnTo>
                    <a:pt x="53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2" name="Freeform 577"/>
            <p:cNvSpPr>
              <a:spLocks/>
            </p:cNvSpPr>
            <p:nvPr/>
          </p:nvSpPr>
          <p:spPr bwMode="auto">
            <a:xfrm>
              <a:off x="3359" y="1770"/>
              <a:ext cx="21" cy="2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102"/>
                </a:cxn>
                <a:cxn ang="0">
                  <a:pos x="55" y="102"/>
                </a:cxn>
                <a:cxn ang="0">
                  <a:pos x="55" y="20"/>
                </a:cxn>
                <a:cxn ang="0">
                  <a:pos x="85" y="20"/>
                </a:cxn>
                <a:cxn ang="0">
                  <a:pos x="85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30" y="20"/>
                </a:cxn>
              </a:cxnLst>
              <a:rect l="0" t="0" r="r" b="b"/>
              <a:pathLst>
                <a:path w="85" h="102">
                  <a:moveTo>
                    <a:pt x="30" y="20"/>
                  </a:moveTo>
                  <a:lnTo>
                    <a:pt x="30" y="102"/>
                  </a:lnTo>
                  <a:lnTo>
                    <a:pt x="55" y="102"/>
                  </a:lnTo>
                  <a:lnTo>
                    <a:pt x="55" y="20"/>
                  </a:lnTo>
                  <a:lnTo>
                    <a:pt x="85" y="20"/>
                  </a:lnTo>
                  <a:lnTo>
                    <a:pt x="8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3" name="Freeform 578"/>
            <p:cNvSpPr>
              <a:spLocks/>
            </p:cNvSpPr>
            <p:nvPr/>
          </p:nvSpPr>
          <p:spPr bwMode="auto">
            <a:xfrm>
              <a:off x="3383" y="1770"/>
              <a:ext cx="21" cy="25"/>
            </a:xfrm>
            <a:custGeom>
              <a:avLst/>
              <a:gdLst/>
              <a:ahLst/>
              <a:cxnLst>
                <a:cxn ang="0">
                  <a:pos x="23" y="41"/>
                </a:cxn>
                <a:cxn ang="0">
                  <a:pos x="23" y="20"/>
                </a:cxn>
                <a:cxn ang="0">
                  <a:pos x="79" y="20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81" y="102"/>
                </a:cxn>
                <a:cxn ang="0">
                  <a:pos x="81" y="82"/>
                </a:cxn>
                <a:cxn ang="0">
                  <a:pos x="23" y="82"/>
                </a:cxn>
                <a:cxn ang="0">
                  <a:pos x="23" y="59"/>
                </a:cxn>
                <a:cxn ang="0">
                  <a:pos x="73" y="59"/>
                </a:cxn>
                <a:cxn ang="0">
                  <a:pos x="73" y="41"/>
                </a:cxn>
                <a:cxn ang="0">
                  <a:pos x="23" y="41"/>
                </a:cxn>
              </a:cxnLst>
              <a:rect l="0" t="0" r="r" b="b"/>
              <a:pathLst>
                <a:path w="81" h="102">
                  <a:moveTo>
                    <a:pt x="23" y="41"/>
                  </a:moveTo>
                  <a:lnTo>
                    <a:pt x="23" y="20"/>
                  </a:lnTo>
                  <a:lnTo>
                    <a:pt x="79" y="20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1" y="102"/>
                  </a:lnTo>
                  <a:lnTo>
                    <a:pt x="81" y="82"/>
                  </a:lnTo>
                  <a:lnTo>
                    <a:pt x="23" y="82"/>
                  </a:lnTo>
                  <a:lnTo>
                    <a:pt x="23" y="59"/>
                  </a:lnTo>
                  <a:lnTo>
                    <a:pt x="73" y="59"/>
                  </a:lnTo>
                  <a:lnTo>
                    <a:pt x="73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4" name="Freeform 579"/>
            <p:cNvSpPr>
              <a:spLocks noEditPoints="1"/>
            </p:cNvSpPr>
            <p:nvPr/>
          </p:nvSpPr>
          <p:spPr bwMode="auto">
            <a:xfrm>
              <a:off x="3407" y="1763"/>
              <a:ext cx="23" cy="32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24" y="25"/>
                </a:cxn>
                <a:cxn ang="0">
                  <a:pos x="0" y="25"/>
                </a:cxn>
                <a:cxn ang="0">
                  <a:pos x="0" y="127"/>
                </a:cxn>
                <a:cxn ang="0">
                  <a:pos x="24" y="127"/>
                </a:cxn>
                <a:cxn ang="0">
                  <a:pos x="64" y="61"/>
                </a:cxn>
                <a:cxn ang="0">
                  <a:pos x="64" y="127"/>
                </a:cxn>
                <a:cxn ang="0">
                  <a:pos x="88" y="127"/>
                </a:cxn>
                <a:cxn ang="0">
                  <a:pos x="88" y="25"/>
                </a:cxn>
                <a:cxn ang="0">
                  <a:pos x="64" y="25"/>
                </a:cxn>
                <a:cxn ang="0">
                  <a:pos x="24" y="91"/>
                </a:cxn>
                <a:cxn ang="0">
                  <a:pos x="15" y="0"/>
                </a:cxn>
                <a:cxn ang="0">
                  <a:pos x="16" y="6"/>
                </a:cxn>
                <a:cxn ang="0">
                  <a:pos x="19" y="11"/>
                </a:cxn>
                <a:cxn ang="0">
                  <a:pos x="23" y="14"/>
                </a:cxn>
                <a:cxn ang="0">
                  <a:pos x="27" y="17"/>
                </a:cxn>
                <a:cxn ang="0">
                  <a:pos x="36" y="19"/>
                </a:cxn>
                <a:cxn ang="0">
                  <a:pos x="43" y="20"/>
                </a:cxn>
                <a:cxn ang="0">
                  <a:pos x="51" y="20"/>
                </a:cxn>
                <a:cxn ang="0">
                  <a:pos x="60" y="17"/>
                </a:cxn>
                <a:cxn ang="0">
                  <a:pos x="65" y="15"/>
                </a:cxn>
                <a:cxn ang="0">
                  <a:pos x="68" y="11"/>
                </a:cxn>
                <a:cxn ang="0">
                  <a:pos x="71" y="7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56" y="4"/>
                </a:cxn>
                <a:cxn ang="0">
                  <a:pos x="54" y="7"/>
                </a:cxn>
                <a:cxn ang="0">
                  <a:pos x="49" y="9"/>
                </a:cxn>
                <a:cxn ang="0">
                  <a:pos x="43" y="10"/>
                </a:cxn>
                <a:cxn ang="0">
                  <a:pos x="38" y="9"/>
                </a:cxn>
                <a:cxn ang="0">
                  <a:pos x="34" y="7"/>
                </a:cxn>
                <a:cxn ang="0">
                  <a:pos x="32" y="4"/>
                </a:cxn>
                <a:cxn ang="0">
                  <a:pos x="31" y="0"/>
                </a:cxn>
                <a:cxn ang="0">
                  <a:pos x="15" y="0"/>
                </a:cxn>
              </a:cxnLst>
              <a:rect l="0" t="0" r="r" b="b"/>
              <a:pathLst>
                <a:path w="88" h="127">
                  <a:moveTo>
                    <a:pt x="24" y="91"/>
                  </a:moveTo>
                  <a:lnTo>
                    <a:pt x="24" y="25"/>
                  </a:lnTo>
                  <a:lnTo>
                    <a:pt x="0" y="25"/>
                  </a:lnTo>
                  <a:lnTo>
                    <a:pt x="0" y="127"/>
                  </a:lnTo>
                  <a:lnTo>
                    <a:pt x="24" y="127"/>
                  </a:lnTo>
                  <a:lnTo>
                    <a:pt x="64" y="61"/>
                  </a:lnTo>
                  <a:lnTo>
                    <a:pt x="64" y="127"/>
                  </a:lnTo>
                  <a:lnTo>
                    <a:pt x="88" y="127"/>
                  </a:lnTo>
                  <a:lnTo>
                    <a:pt x="88" y="25"/>
                  </a:lnTo>
                  <a:lnTo>
                    <a:pt x="64" y="25"/>
                  </a:lnTo>
                  <a:lnTo>
                    <a:pt x="24" y="91"/>
                  </a:lnTo>
                  <a:close/>
                  <a:moveTo>
                    <a:pt x="15" y="0"/>
                  </a:moveTo>
                  <a:lnTo>
                    <a:pt x="16" y="6"/>
                  </a:lnTo>
                  <a:lnTo>
                    <a:pt x="19" y="11"/>
                  </a:lnTo>
                  <a:lnTo>
                    <a:pt x="23" y="14"/>
                  </a:lnTo>
                  <a:lnTo>
                    <a:pt x="27" y="17"/>
                  </a:lnTo>
                  <a:lnTo>
                    <a:pt x="36" y="19"/>
                  </a:lnTo>
                  <a:lnTo>
                    <a:pt x="43" y="20"/>
                  </a:lnTo>
                  <a:lnTo>
                    <a:pt x="51" y="20"/>
                  </a:lnTo>
                  <a:lnTo>
                    <a:pt x="60" y="17"/>
                  </a:lnTo>
                  <a:lnTo>
                    <a:pt x="65" y="15"/>
                  </a:lnTo>
                  <a:lnTo>
                    <a:pt x="68" y="11"/>
                  </a:lnTo>
                  <a:lnTo>
                    <a:pt x="71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56" y="4"/>
                  </a:lnTo>
                  <a:lnTo>
                    <a:pt x="54" y="7"/>
                  </a:lnTo>
                  <a:lnTo>
                    <a:pt x="49" y="9"/>
                  </a:lnTo>
                  <a:lnTo>
                    <a:pt x="43" y="10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2" y="4"/>
                  </a:lnTo>
                  <a:lnTo>
                    <a:pt x="3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5" name="Freeform 580"/>
            <p:cNvSpPr>
              <a:spLocks/>
            </p:cNvSpPr>
            <p:nvPr/>
          </p:nvSpPr>
          <p:spPr bwMode="auto">
            <a:xfrm>
              <a:off x="3026" y="1554"/>
              <a:ext cx="471" cy="412"/>
            </a:xfrm>
            <a:custGeom>
              <a:avLst/>
              <a:gdLst/>
              <a:ahLst/>
              <a:cxnLst>
                <a:cxn ang="0">
                  <a:pos x="93" y="1650"/>
                </a:cxn>
                <a:cxn ang="0">
                  <a:pos x="1791" y="1650"/>
                </a:cxn>
                <a:cxn ang="0">
                  <a:pos x="1805" y="1649"/>
                </a:cxn>
                <a:cxn ang="0">
                  <a:pos x="1817" y="1647"/>
                </a:cxn>
                <a:cxn ang="0">
                  <a:pos x="1829" y="1642"/>
                </a:cxn>
                <a:cxn ang="0">
                  <a:pos x="1842" y="1635"/>
                </a:cxn>
                <a:cxn ang="0">
                  <a:pos x="1852" y="1627"/>
                </a:cxn>
                <a:cxn ang="0">
                  <a:pos x="1862" y="1618"/>
                </a:cxn>
                <a:cxn ang="0">
                  <a:pos x="1870" y="1607"/>
                </a:cxn>
                <a:cxn ang="0">
                  <a:pos x="1876" y="1595"/>
                </a:cxn>
                <a:cxn ang="0">
                  <a:pos x="1881" y="1582"/>
                </a:cxn>
                <a:cxn ang="0">
                  <a:pos x="1885" y="1569"/>
                </a:cxn>
                <a:cxn ang="0">
                  <a:pos x="1886" y="1556"/>
                </a:cxn>
                <a:cxn ang="0">
                  <a:pos x="1886" y="94"/>
                </a:cxn>
                <a:cxn ang="0">
                  <a:pos x="1885" y="81"/>
                </a:cxn>
                <a:cxn ang="0">
                  <a:pos x="1881" y="68"/>
                </a:cxn>
                <a:cxn ang="0">
                  <a:pos x="1876" y="55"/>
                </a:cxn>
                <a:cxn ang="0">
                  <a:pos x="1870" y="43"/>
                </a:cxn>
                <a:cxn ang="0">
                  <a:pos x="1862" y="33"/>
                </a:cxn>
                <a:cxn ang="0">
                  <a:pos x="1852" y="23"/>
                </a:cxn>
                <a:cxn ang="0">
                  <a:pos x="1842" y="15"/>
                </a:cxn>
                <a:cxn ang="0">
                  <a:pos x="1829" y="9"/>
                </a:cxn>
                <a:cxn ang="0">
                  <a:pos x="1817" y="4"/>
                </a:cxn>
                <a:cxn ang="0">
                  <a:pos x="1805" y="1"/>
                </a:cxn>
                <a:cxn ang="0">
                  <a:pos x="1791" y="0"/>
                </a:cxn>
                <a:cxn ang="0">
                  <a:pos x="93" y="0"/>
                </a:cxn>
                <a:cxn ang="0">
                  <a:pos x="80" y="1"/>
                </a:cxn>
                <a:cxn ang="0">
                  <a:pos x="67" y="4"/>
                </a:cxn>
                <a:cxn ang="0">
                  <a:pos x="55" y="9"/>
                </a:cxn>
                <a:cxn ang="0">
                  <a:pos x="42" y="15"/>
                </a:cxn>
                <a:cxn ang="0">
                  <a:pos x="32" y="23"/>
                </a:cxn>
                <a:cxn ang="0">
                  <a:pos x="22" y="33"/>
                </a:cxn>
                <a:cxn ang="0">
                  <a:pos x="15" y="43"/>
                </a:cxn>
                <a:cxn ang="0">
                  <a:pos x="8" y="55"/>
                </a:cxn>
                <a:cxn ang="0">
                  <a:pos x="4" y="68"/>
                </a:cxn>
                <a:cxn ang="0">
                  <a:pos x="1" y="81"/>
                </a:cxn>
                <a:cxn ang="0">
                  <a:pos x="0" y="94"/>
                </a:cxn>
                <a:cxn ang="0">
                  <a:pos x="0" y="1556"/>
                </a:cxn>
                <a:cxn ang="0">
                  <a:pos x="1" y="1569"/>
                </a:cxn>
                <a:cxn ang="0">
                  <a:pos x="4" y="1582"/>
                </a:cxn>
                <a:cxn ang="0">
                  <a:pos x="8" y="1595"/>
                </a:cxn>
                <a:cxn ang="0">
                  <a:pos x="15" y="1607"/>
                </a:cxn>
                <a:cxn ang="0">
                  <a:pos x="22" y="1618"/>
                </a:cxn>
                <a:cxn ang="0">
                  <a:pos x="32" y="1627"/>
                </a:cxn>
                <a:cxn ang="0">
                  <a:pos x="42" y="1635"/>
                </a:cxn>
                <a:cxn ang="0">
                  <a:pos x="55" y="1642"/>
                </a:cxn>
                <a:cxn ang="0">
                  <a:pos x="67" y="1647"/>
                </a:cxn>
                <a:cxn ang="0">
                  <a:pos x="80" y="1649"/>
                </a:cxn>
                <a:cxn ang="0">
                  <a:pos x="93" y="1650"/>
                </a:cxn>
              </a:cxnLst>
              <a:rect l="0" t="0" r="r" b="b"/>
              <a:pathLst>
                <a:path w="1886" h="1650">
                  <a:moveTo>
                    <a:pt x="93" y="1650"/>
                  </a:moveTo>
                  <a:lnTo>
                    <a:pt x="1791" y="1650"/>
                  </a:lnTo>
                  <a:lnTo>
                    <a:pt x="1805" y="1649"/>
                  </a:lnTo>
                  <a:lnTo>
                    <a:pt x="1817" y="1647"/>
                  </a:lnTo>
                  <a:lnTo>
                    <a:pt x="1829" y="1642"/>
                  </a:lnTo>
                  <a:lnTo>
                    <a:pt x="1842" y="1635"/>
                  </a:lnTo>
                  <a:lnTo>
                    <a:pt x="1852" y="1627"/>
                  </a:lnTo>
                  <a:lnTo>
                    <a:pt x="1862" y="1618"/>
                  </a:lnTo>
                  <a:lnTo>
                    <a:pt x="1870" y="1607"/>
                  </a:lnTo>
                  <a:lnTo>
                    <a:pt x="1876" y="1595"/>
                  </a:lnTo>
                  <a:lnTo>
                    <a:pt x="1881" y="1582"/>
                  </a:lnTo>
                  <a:lnTo>
                    <a:pt x="1885" y="1569"/>
                  </a:lnTo>
                  <a:lnTo>
                    <a:pt x="1886" y="1556"/>
                  </a:lnTo>
                  <a:lnTo>
                    <a:pt x="1886" y="94"/>
                  </a:lnTo>
                  <a:lnTo>
                    <a:pt x="1885" y="81"/>
                  </a:lnTo>
                  <a:lnTo>
                    <a:pt x="1881" y="68"/>
                  </a:lnTo>
                  <a:lnTo>
                    <a:pt x="1876" y="55"/>
                  </a:lnTo>
                  <a:lnTo>
                    <a:pt x="1870" y="43"/>
                  </a:lnTo>
                  <a:lnTo>
                    <a:pt x="1862" y="33"/>
                  </a:lnTo>
                  <a:lnTo>
                    <a:pt x="1852" y="23"/>
                  </a:lnTo>
                  <a:lnTo>
                    <a:pt x="1842" y="15"/>
                  </a:lnTo>
                  <a:lnTo>
                    <a:pt x="1829" y="9"/>
                  </a:lnTo>
                  <a:lnTo>
                    <a:pt x="1817" y="4"/>
                  </a:lnTo>
                  <a:lnTo>
                    <a:pt x="1805" y="1"/>
                  </a:lnTo>
                  <a:lnTo>
                    <a:pt x="1791" y="0"/>
                  </a:lnTo>
                  <a:lnTo>
                    <a:pt x="93" y="0"/>
                  </a:lnTo>
                  <a:lnTo>
                    <a:pt x="80" y="1"/>
                  </a:lnTo>
                  <a:lnTo>
                    <a:pt x="67" y="4"/>
                  </a:lnTo>
                  <a:lnTo>
                    <a:pt x="55" y="9"/>
                  </a:lnTo>
                  <a:lnTo>
                    <a:pt x="42" y="15"/>
                  </a:lnTo>
                  <a:lnTo>
                    <a:pt x="32" y="23"/>
                  </a:lnTo>
                  <a:lnTo>
                    <a:pt x="22" y="33"/>
                  </a:lnTo>
                  <a:lnTo>
                    <a:pt x="15" y="43"/>
                  </a:lnTo>
                  <a:lnTo>
                    <a:pt x="8" y="55"/>
                  </a:lnTo>
                  <a:lnTo>
                    <a:pt x="4" y="68"/>
                  </a:lnTo>
                  <a:lnTo>
                    <a:pt x="1" y="81"/>
                  </a:lnTo>
                  <a:lnTo>
                    <a:pt x="0" y="94"/>
                  </a:lnTo>
                  <a:lnTo>
                    <a:pt x="0" y="1556"/>
                  </a:lnTo>
                  <a:lnTo>
                    <a:pt x="1" y="1569"/>
                  </a:lnTo>
                  <a:lnTo>
                    <a:pt x="4" y="1582"/>
                  </a:lnTo>
                  <a:lnTo>
                    <a:pt x="8" y="1595"/>
                  </a:lnTo>
                  <a:lnTo>
                    <a:pt x="15" y="1607"/>
                  </a:lnTo>
                  <a:lnTo>
                    <a:pt x="22" y="1618"/>
                  </a:lnTo>
                  <a:lnTo>
                    <a:pt x="32" y="1627"/>
                  </a:lnTo>
                  <a:lnTo>
                    <a:pt x="42" y="1635"/>
                  </a:lnTo>
                  <a:lnTo>
                    <a:pt x="55" y="1642"/>
                  </a:lnTo>
                  <a:lnTo>
                    <a:pt x="67" y="1647"/>
                  </a:lnTo>
                  <a:lnTo>
                    <a:pt x="80" y="1649"/>
                  </a:lnTo>
                  <a:lnTo>
                    <a:pt x="93" y="16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6" name="Freeform 581"/>
            <p:cNvSpPr>
              <a:spLocks/>
            </p:cNvSpPr>
            <p:nvPr/>
          </p:nvSpPr>
          <p:spPr bwMode="auto">
            <a:xfrm>
              <a:off x="3049" y="1964"/>
              <a:ext cx="425" cy="4"/>
            </a:xfrm>
            <a:custGeom>
              <a:avLst/>
              <a:gdLst/>
              <a:ahLst/>
              <a:cxnLst>
                <a:cxn ang="0">
                  <a:pos x="1699" y="14"/>
                </a:cxn>
                <a:cxn ang="0">
                  <a:pos x="1698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698" y="14"/>
                </a:cxn>
                <a:cxn ang="0">
                  <a:pos x="1699" y="14"/>
                </a:cxn>
                <a:cxn ang="0">
                  <a:pos x="1698" y="14"/>
                </a:cxn>
                <a:cxn ang="0">
                  <a:pos x="1699" y="14"/>
                </a:cxn>
                <a:cxn ang="0">
                  <a:pos x="1699" y="14"/>
                </a:cxn>
              </a:cxnLst>
              <a:rect l="0" t="0" r="r" b="b"/>
              <a:pathLst>
                <a:path w="1699" h="14">
                  <a:moveTo>
                    <a:pt x="1699" y="14"/>
                  </a:moveTo>
                  <a:lnTo>
                    <a:pt x="169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698" y="14"/>
                  </a:lnTo>
                  <a:lnTo>
                    <a:pt x="1699" y="14"/>
                  </a:lnTo>
                  <a:lnTo>
                    <a:pt x="1698" y="14"/>
                  </a:lnTo>
                  <a:lnTo>
                    <a:pt x="1699" y="14"/>
                  </a:lnTo>
                  <a:lnTo>
                    <a:pt x="1699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7" name="Freeform 582"/>
            <p:cNvSpPr>
              <a:spLocks/>
            </p:cNvSpPr>
            <p:nvPr/>
          </p:nvSpPr>
          <p:spPr bwMode="auto">
            <a:xfrm>
              <a:off x="3473" y="1964"/>
              <a:ext cx="4" cy="4"/>
            </a:xfrm>
            <a:custGeom>
              <a:avLst/>
              <a:gdLst/>
              <a:ahLst/>
              <a:cxnLst>
                <a:cxn ang="0">
                  <a:pos x="15" y="14"/>
                </a:cxn>
                <a:cxn ang="0">
                  <a:pos x="13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4" y="14"/>
                </a:cxn>
                <a:cxn ang="0">
                  <a:pos x="15" y="1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5" y="14"/>
                </a:cxn>
              </a:cxnLst>
              <a:rect l="0" t="0" r="r" b="b"/>
              <a:pathLst>
                <a:path w="15" h="15">
                  <a:moveTo>
                    <a:pt x="15" y="14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8" name="Freeform 583"/>
            <p:cNvSpPr>
              <a:spLocks/>
            </p:cNvSpPr>
            <p:nvPr/>
          </p:nvSpPr>
          <p:spPr bwMode="auto">
            <a:xfrm>
              <a:off x="3476" y="1964"/>
              <a:ext cx="5" cy="4"/>
            </a:xfrm>
            <a:custGeom>
              <a:avLst/>
              <a:gdLst/>
              <a:ahLst/>
              <a:cxnLst>
                <a:cxn ang="0">
                  <a:pos x="17" y="15"/>
                </a:cxn>
                <a:cxn ang="0">
                  <a:pos x="13" y="0"/>
                </a:cxn>
                <a:cxn ang="0">
                  <a:pos x="0" y="3"/>
                </a:cxn>
                <a:cxn ang="0">
                  <a:pos x="3" y="17"/>
                </a:cxn>
                <a:cxn ang="0">
                  <a:pos x="16" y="15"/>
                </a:cxn>
                <a:cxn ang="0">
                  <a:pos x="17" y="15"/>
                </a:cxn>
                <a:cxn ang="0">
                  <a:pos x="16" y="15"/>
                </a:cxn>
                <a:cxn ang="0">
                  <a:pos x="16" y="15"/>
                </a:cxn>
                <a:cxn ang="0">
                  <a:pos x="17" y="15"/>
                </a:cxn>
              </a:cxnLst>
              <a:rect l="0" t="0" r="r" b="b"/>
              <a:pathLst>
                <a:path w="17" h="17">
                  <a:moveTo>
                    <a:pt x="17" y="15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3" y="17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9" name="Freeform 584"/>
            <p:cNvSpPr>
              <a:spLocks/>
            </p:cNvSpPr>
            <p:nvPr/>
          </p:nvSpPr>
          <p:spPr bwMode="auto">
            <a:xfrm>
              <a:off x="3480" y="1962"/>
              <a:ext cx="4" cy="5"/>
            </a:xfrm>
            <a:custGeom>
              <a:avLst/>
              <a:gdLst/>
              <a:ahLst/>
              <a:cxnLst>
                <a:cxn ang="0">
                  <a:pos x="19" y="14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5" y="20"/>
                </a:cxn>
                <a:cxn ang="0">
                  <a:pos x="18" y="15"/>
                </a:cxn>
                <a:cxn ang="0">
                  <a:pos x="19" y="14"/>
                </a:cxn>
                <a:cxn ang="0">
                  <a:pos x="18" y="15"/>
                </a:cxn>
                <a:cxn ang="0">
                  <a:pos x="18" y="14"/>
                </a:cxn>
                <a:cxn ang="0">
                  <a:pos x="19" y="14"/>
                </a:cxn>
              </a:cxnLst>
              <a:rect l="0" t="0" r="r" b="b"/>
              <a:pathLst>
                <a:path w="19" h="20">
                  <a:moveTo>
                    <a:pt x="19" y="14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5" y="20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0" name="Freeform 585"/>
            <p:cNvSpPr>
              <a:spLocks/>
            </p:cNvSpPr>
            <p:nvPr/>
          </p:nvSpPr>
          <p:spPr bwMode="auto">
            <a:xfrm>
              <a:off x="3482" y="1961"/>
              <a:ext cx="5" cy="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8" y="20"/>
                </a:cxn>
                <a:cxn ang="0">
                  <a:pos x="20" y="14"/>
                </a:cxn>
                <a:cxn ang="0">
                  <a:pos x="21" y="13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1" y="13"/>
                </a:cxn>
              </a:cxnLst>
              <a:rect l="0" t="0" r="r" b="b"/>
              <a:pathLst>
                <a:path w="21" h="20">
                  <a:moveTo>
                    <a:pt x="21" y="1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8" y="20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1" name="Freeform 586"/>
            <p:cNvSpPr>
              <a:spLocks/>
            </p:cNvSpPr>
            <p:nvPr/>
          </p:nvSpPr>
          <p:spPr bwMode="auto">
            <a:xfrm>
              <a:off x="3485" y="1959"/>
              <a:ext cx="5" cy="5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9" y="20"/>
                </a:cxn>
                <a:cxn ang="0">
                  <a:pos x="19" y="11"/>
                </a:cxn>
                <a:cxn ang="0">
                  <a:pos x="20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20" y="11"/>
                </a:cxn>
              </a:cxnLst>
              <a:rect l="0" t="0" r="r" b="b"/>
              <a:pathLst>
                <a:path w="20" h="20">
                  <a:moveTo>
                    <a:pt x="20" y="11"/>
                  </a:moveTo>
                  <a:lnTo>
                    <a:pt x="10" y="0"/>
                  </a:lnTo>
                  <a:lnTo>
                    <a:pt x="0" y="8"/>
                  </a:lnTo>
                  <a:lnTo>
                    <a:pt x="9" y="20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2" name="Freeform 587"/>
            <p:cNvSpPr>
              <a:spLocks/>
            </p:cNvSpPr>
            <p:nvPr/>
          </p:nvSpPr>
          <p:spPr bwMode="auto">
            <a:xfrm>
              <a:off x="3487" y="1957"/>
              <a:ext cx="6" cy="5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1" y="20"/>
                </a:cxn>
                <a:cxn ang="0">
                  <a:pos x="20" y="11"/>
                </a:cxn>
                <a:cxn ang="0">
                  <a:pos x="20" y="10"/>
                </a:cxn>
                <a:cxn ang="0">
                  <a:pos x="20" y="11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lnTo>
                    <a:pt x="10" y="0"/>
                  </a:lnTo>
                  <a:lnTo>
                    <a:pt x="0" y="10"/>
                  </a:lnTo>
                  <a:lnTo>
                    <a:pt x="11" y="20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3" name="Freeform 588"/>
            <p:cNvSpPr>
              <a:spLocks/>
            </p:cNvSpPr>
            <p:nvPr/>
          </p:nvSpPr>
          <p:spPr bwMode="auto">
            <a:xfrm>
              <a:off x="3490" y="1954"/>
              <a:ext cx="5" cy="5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1" y="20"/>
                </a:cxn>
                <a:cxn ang="0">
                  <a:pos x="20" y="9"/>
                </a:cxn>
                <a:cxn ang="0">
                  <a:pos x="20" y="8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20" y="8"/>
                </a:cxn>
              </a:cxnLst>
              <a:rect l="0" t="0" r="r" b="b"/>
              <a:pathLst>
                <a:path w="20" h="20">
                  <a:moveTo>
                    <a:pt x="20" y="8"/>
                  </a:moveTo>
                  <a:lnTo>
                    <a:pt x="8" y="0"/>
                  </a:lnTo>
                  <a:lnTo>
                    <a:pt x="0" y="11"/>
                  </a:lnTo>
                  <a:lnTo>
                    <a:pt x="11" y="2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4" name="Freeform 589"/>
            <p:cNvSpPr>
              <a:spLocks/>
            </p:cNvSpPr>
            <p:nvPr/>
          </p:nvSpPr>
          <p:spPr bwMode="auto">
            <a:xfrm>
              <a:off x="3492" y="1952"/>
              <a:ext cx="5" cy="4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12" y="18"/>
                </a:cxn>
                <a:cxn ang="0">
                  <a:pos x="20" y="7"/>
                </a:cxn>
                <a:cxn ang="0">
                  <a:pos x="20" y="6"/>
                </a:cxn>
                <a:cxn ang="0">
                  <a:pos x="20" y="7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5" name="Freeform 590"/>
            <p:cNvSpPr>
              <a:spLocks/>
            </p:cNvSpPr>
            <p:nvPr/>
          </p:nvSpPr>
          <p:spPr bwMode="auto">
            <a:xfrm>
              <a:off x="3493" y="1949"/>
              <a:ext cx="5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4" y="0"/>
                </a:cxn>
                <a:cxn ang="0">
                  <a:pos x="0" y="13"/>
                </a:cxn>
                <a:cxn ang="0">
                  <a:pos x="14" y="18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19" h="18">
                  <a:moveTo>
                    <a:pt x="19" y="4"/>
                  </a:moveTo>
                  <a:lnTo>
                    <a:pt x="4" y="0"/>
                  </a:lnTo>
                  <a:lnTo>
                    <a:pt x="0" y="13"/>
                  </a:lnTo>
                  <a:lnTo>
                    <a:pt x="14" y="1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6" name="Freeform 591"/>
            <p:cNvSpPr>
              <a:spLocks/>
            </p:cNvSpPr>
            <p:nvPr/>
          </p:nvSpPr>
          <p:spPr bwMode="auto">
            <a:xfrm>
              <a:off x="3494" y="1946"/>
              <a:ext cx="5" cy="4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18" y="2"/>
                </a:cxn>
                <a:cxn ang="0">
                  <a:pos x="18" y="3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18" h="16">
                  <a:moveTo>
                    <a:pt x="18" y="2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15" y="1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7" name="Freeform 592"/>
            <p:cNvSpPr>
              <a:spLocks/>
            </p:cNvSpPr>
            <p:nvPr/>
          </p:nvSpPr>
          <p:spPr bwMode="auto">
            <a:xfrm>
              <a:off x="3495" y="1942"/>
              <a:ext cx="4" cy="4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5" y="15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lnTo>
                    <a:pt x="1" y="0"/>
                  </a:lnTo>
                  <a:lnTo>
                    <a:pt x="0" y="14"/>
                  </a:lnTo>
                  <a:lnTo>
                    <a:pt x="15" y="15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8" name="Freeform 593"/>
            <p:cNvSpPr>
              <a:spLocks/>
            </p:cNvSpPr>
            <p:nvPr/>
          </p:nvSpPr>
          <p:spPr bwMode="auto">
            <a:xfrm>
              <a:off x="3495" y="1577"/>
              <a:ext cx="4" cy="36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0"/>
                </a:cxn>
                <a:cxn ang="0">
                  <a:pos x="0" y="1462"/>
                </a:cxn>
                <a:cxn ang="0">
                  <a:pos x="15" y="146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1462">
                  <a:moveTo>
                    <a:pt x="15" y="0"/>
                  </a:moveTo>
                  <a:lnTo>
                    <a:pt x="0" y="0"/>
                  </a:lnTo>
                  <a:lnTo>
                    <a:pt x="0" y="1462"/>
                  </a:lnTo>
                  <a:lnTo>
                    <a:pt x="15" y="146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9" name="Freeform 594"/>
            <p:cNvSpPr>
              <a:spLocks/>
            </p:cNvSpPr>
            <p:nvPr/>
          </p:nvSpPr>
          <p:spPr bwMode="auto">
            <a:xfrm>
              <a:off x="3495" y="1573"/>
              <a:ext cx="4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"/>
                </a:cxn>
                <a:cxn ang="0">
                  <a:pos x="1" y="16"/>
                </a:cxn>
                <a:cxn ang="0">
                  <a:pos x="16" y="15"/>
                </a:cxn>
                <a:cxn ang="0">
                  <a:pos x="15" y="2"/>
                </a:cxn>
                <a:cxn ang="0">
                  <a:pos x="15" y="0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lnTo>
                    <a:pt x="0" y="3"/>
                  </a:lnTo>
                  <a:lnTo>
                    <a:pt x="1" y="16"/>
                  </a:lnTo>
                  <a:lnTo>
                    <a:pt x="16" y="15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0" name="Freeform 595"/>
            <p:cNvSpPr>
              <a:spLocks/>
            </p:cNvSpPr>
            <p:nvPr/>
          </p:nvSpPr>
          <p:spPr bwMode="auto">
            <a:xfrm>
              <a:off x="3494" y="1570"/>
              <a:ext cx="5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  <a:cxn ang="0">
                  <a:pos x="3" y="17"/>
                </a:cxn>
                <a:cxn ang="0">
                  <a:pos x="18" y="13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8" h="17">
                  <a:moveTo>
                    <a:pt x="15" y="0"/>
                  </a:moveTo>
                  <a:lnTo>
                    <a:pt x="0" y="4"/>
                  </a:lnTo>
                  <a:lnTo>
                    <a:pt x="3" y="17"/>
                  </a:lnTo>
                  <a:lnTo>
                    <a:pt x="18" y="13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1" name="Freeform 596"/>
            <p:cNvSpPr>
              <a:spLocks/>
            </p:cNvSpPr>
            <p:nvPr/>
          </p:nvSpPr>
          <p:spPr bwMode="auto">
            <a:xfrm>
              <a:off x="3493" y="1567"/>
              <a:ext cx="5" cy="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6"/>
                </a:cxn>
                <a:cxn ang="0">
                  <a:pos x="4" y="20"/>
                </a:cxn>
                <a:cxn ang="0">
                  <a:pos x="19" y="15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</a:cxnLst>
              <a:rect l="0" t="0" r="r" b="b"/>
              <a:pathLst>
                <a:path w="19" h="20">
                  <a:moveTo>
                    <a:pt x="14" y="0"/>
                  </a:moveTo>
                  <a:lnTo>
                    <a:pt x="0" y="6"/>
                  </a:lnTo>
                  <a:lnTo>
                    <a:pt x="4" y="20"/>
                  </a:lnTo>
                  <a:lnTo>
                    <a:pt x="19" y="15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2" name="Freeform 597"/>
            <p:cNvSpPr>
              <a:spLocks/>
            </p:cNvSpPr>
            <p:nvPr/>
          </p:nvSpPr>
          <p:spPr bwMode="auto">
            <a:xfrm>
              <a:off x="3492" y="1564"/>
              <a:ext cx="5" cy="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8"/>
                </a:cxn>
                <a:cxn ang="0">
                  <a:pos x="6" y="19"/>
                </a:cxn>
                <a:cxn ang="0">
                  <a:pos x="20" y="12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0" h="19">
                  <a:moveTo>
                    <a:pt x="12" y="0"/>
                  </a:moveTo>
                  <a:lnTo>
                    <a:pt x="0" y="8"/>
                  </a:lnTo>
                  <a:lnTo>
                    <a:pt x="6" y="19"/>
                  </a:lnTo>
                  <a:lnTo>
                    <a:pt x="20" y="1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3" name="Freeform 598"/>
            <p:cNvSpPr>
              <a:spLocks/>
            </p:cNvSpPr>
            <p:nvPr/>
          </p:nvSpPr>
          <p:spPr bwMode="auto">
            <a:xfrm>
              <a:off x="3490" y="1561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9"/>
                </a:cxn>
                <a:cxn ang="0">
                  <a:pos x="8" y="20"/>
                </a:cxn>
                <a:cxn ang="0">
                  <a:pos x="20" y="1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0" h="20">
                  <a:moveTo>
                    <a:pt x="11" y="0"/>
                  </a:moveTo>
                  <a:lnTo>
                    <a:pt x="0" y="9"/>
                  </a:lnTo>
                  <a:lnTo>
                    <a:pt x="8" y="20"/>
                  </a:lnTo>
                  <a:lnTo>
                    <a:pt x="20" y="1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4" name="Freeform 599"/>
            <p:cNvSpPr>
              <a:spLocks/>
            </p:cNvSpPr>
            <p:nvPr/>
          </p:nvSpPr>
          <p:spPr bwMode="auto">
            <a:xfrm>
              <a:off x="3487" y="1558"/>
              <a:ext cx="6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0"/>
                </a:cxn>
                <a:cxn ang="0">
                  <a:pos x="10" y="20"/>
                </a:cxn>
                <a:cxn ang="0">
                  <a:pos x="20" y="1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0" y="10"/>
                  </a:lnTo>
                  <a:lnTo>
                    <a:pt x="10" y="20"/>
                  </a:lnTo>
                  <a:lnTo>
                    <a:pt x="20" y="1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5" name="Freeform 600"/>
            <p:cNvSpPr>
              <a:spLocks/>
            </p:cNvSpPr>
            <p:nvPr/>
          </p:nvSpPr>
          <p:spPr bwMode="auto">
            <a:xfrm>
              <a:off x="3485" y="1556"/>
              <a:ext cx="5" cy="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2"/>
                </a:cxn>
                <a:cxn ang="0">
                  <a:pos x="10" y="20"/>
                </a:cxn>
                <a:cxn ang="0">
                  <a:pos x="19" y="9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lnTo>
                    <a:pt x="0" y="12"/>
                  </a:lnTo>
                  <a:lnTo>
                    <a:pt x="10" y="20"/>
                  </a:lnTo>
                  <a:lnTo>
                    <a:pt x="19" y="9"/>
                  </a:lnTo>
                  <a:lnTo>
                    <a:pt x="9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6" name="Freeform 601"/>
            <p:cNvSpPr>
              <a:spLocks/>
            </p:cNvSpPr>
            <p:nvPr/>
          </p:nvSpPr>
          <p:spPr bwMode="auto">
            <a:xfrm>
              <a:off x="3482" y="1554"/>
              <a:ext cx="5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4"/>
                </a:cxn>
                <a:cxn ang="0">
                  <a:pos x="13" y="21"/>
                </a:cxn>
                <a:cxn ang="0">
                  <a:pos x="20" y="8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20" h="21">
                  <a:moveTo>
                    <a:pt x="7" y="0"/>
                  </a:moveTo>
                  <a:lnTo>
                    <a:pt x="0" y="14"/>
                  </a:lnTo>
                  <a:lnTo>
                    <a:pt x="13" y="21"/>
                  </a:lnTo>
                  <a:lnTo>
                    <a:pt x="20" y="8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7" name="Freeform 602"/>
            <p:cNvSpPr>
              <a:spLocks/>
            </p:cNvSpPr>
            <p:nvPr/>
          </p:nvSpPr>
          <p:spPr bwMode="auto">
            <a:xfrm>
              <a:off x="3480" y="1553"/>
              <a:ext cx="4" cy="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4"/>
                </a:cxn>
                <a:cxn ang="0">
                  <a:pos x="12" y="19"/>
                </a:cxn>
                <a:cxn ang="0">
                  <a:pos x="18" y="4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19">
                  <a:moveTo>
                    <a:pt x="4" y="0"/>
                  </a:moveTo>
                  <a:lnTo>
                    <a:pt x="0" y="14"/>
                  </a:lnTo>
                  <a:lnTo>
                    <a:pt x="12" y="19"/>
                  </a:lnTo>
                  <a:lnTo>
                    <a:pt x="18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8" name="Freeform 603"/>
            <p:cNvSpPr>
              <a:spLocks/>
            </p:cNvSpPr>
            <p:nvPr/>
          </p:nvSpPr>
          <p:spPr bwMode="auto">
            <a:xfrm>
              <a:off x="3476" y="1552"/>
              <a:ext cx="5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5"/>
                </a:cxn>
                <a:cxn ang="0">
                  <a:pos x="13" y="18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16" h="18">
                  <a:moveTo>
                    <a:pt x="2" y="0"/>
                  </a:moveTo>
                  <a:lnTo>
                    <a:pt x="0" y="15"/>
                  </a:lnTo>
                  <a:lnTo>
                    <a:pt x="13" y="18"/>
                  </a:lnTo>
                  <a:lnTo>
                    <a:pt x="16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9" name="Freeform 604"/>
            <p:cNvSpPr>
              <a:spLocks/>
            </p:cNvSpPr>
            <p:nvPr/>
          </p:nvSpPr>
          <p:spPr bwMode="auto">
            <a:xfrm>
              <a:off x="3473" y="1552"/>
              <a:ext cx="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13" y="16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lnTo>
                    <a:pt x="0" y="14"/>
                  </a:lnTo>
                  <a:lnTo>
                    <a:pt x="13" y="16"/>
                  </a:lnTo>
                  <a:lnTo>
                    <a:pt x="1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0" name="Freeform 605"/>
            <p:cNvSpPr>
              <a:spLocks/>
            </p:cNvSpPr>
            <p:nvPr/>
          </p:nvSpPr>
          <p:spPr bwMode="auto">
            <a:xfrm>
              <a:off x="3049" y="1552"/>
              <a:ext cx="42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1698" y="14"/>
                </a:cxn>
                <a:cxn ang="0">
                  <a:pos x="169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8" h="14">
                  <a:moveTo>
                    <a:pt x="0" y="0"/>
                  </a:moveTo>
                  <a:lnTo>
                    <a:pt x="0" y="14"/>
                  </a:lnTo>
                  <a:lnTo>
                    <a:pt x="1698" y="14"/>
                  </a:lnTo>
                  <a:lnTo>
                    <a:pt x="169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1" name="Freeform 606"/>
            <p:cNvSpPr>
              <a:spLocks/>
            </p:cNvSpPr>
            <p:nvPr/>
          </p:nvSpPr>
          <p:spPr bwMode="auto">
            <a:xfrm>
              <a:off x="3046" y="1552"/>
              <a:ext cx="3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6"/>
                </a:cxn>
                <a:cxn ang="0">
                  <a:pos x="15" y="14"/>
                </a:cxn>
                <a:cxn ang="0">
                  <a:pos x="14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15" h="16">
                  <a:moveTo>
                    <a:pt x="0" y="1"/>
                  </a:moveTo>
                  <a:lnTo>
                    <a:pt x="2" y="16"/>
                  </a:lnTo>
                  <a:lnTo>
                    <a:pt x="15" y="14"/>
                  </a:lnTo>
                  <a:lnTo>
                    <a:pt x="1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2" name="Freeform 607"/>
            <p:cNvSpPr>
              <a:spLocks/>
            </p:cNvSpPr>
            <p:nvPr/>
          </p:nvSpPr>
          <p:spPr bwMode="auto">
            <a:xfrm>
              <a:off x="3042" y="1552"/>
              <a:ext cx="4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18"/>
                </a:cxn>
                <a:cxn ang="0">
                  <a:pos x="17" y="15"/>
                </a:cxn>
                <a:cxn ang="0">
                  <a:pos x="14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lnTo>
                    <a:pt x="4" y="18"/>
                  </a:lnTo>
                  <a:lnTo>
                    <a:pt x="17" y="15"/>
                  </a:lnTo>
                  <a:lnTo>
                    <a:pt x="14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3" name="Freeform 608"/>
            <p:cNvSpPr>
              <a:spLocks/>
            </p:cNvSpPr>
            <p:nvPr/>
          </p:nvSpPr>
          <p:spPr bwMode="auto">
            <a:xfrm>
              <a:off x="3038" y="1553"/>
              <a:ext cx="5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9"/>
                </a:cxn>
                <a:cxn ang="0">
                  <a:pos x="19" y="14"/>
                </a:cxn>
                <a:cxn ang="0">
                  <a:pos x="14" y="0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0" y="5"/>
                </a:cxn>
              </a:cxnLst>
              <a:rect l="0" t="0" r="r" b="b"/>
              <a:pathLst>
                <a:path w="19" h="19">
                  <a:moveTo>
                    <a:pt x="0" y="5"/>
                  </a:moveTo>
                  <a:lnTo>
                    <a:pt x="6" y="19"/>
                  </a:lnTo>
                  <a:lnTo>
                    <a:pt x="19" y="14"/>
                  </a:lnTo>
                  <a:lnTo>
                    <a:pt x="14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4" name="Freeform 609"/>
            <p:cNvSpPr>
              <a:spLocks/>
            </p:cNvSpPr>
            <p:nvPr/>
          </p:nvSpPr>
          <p:spPr bwMode="auto">
            <a:xfrm>
              <a:off x="3035" y="1554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20"/>
                </a:cxn>
                <a:cxn ang="0">
                  <a:pos x="20" y="13"/>
                </a:cxn>
                <a:cxn ang="0">
                  <a:pos x="13" y="0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8"/>
                </a:cxn>
              </a:cxnLst>
              <a:rect l="0" t="0" r="r" b="b"/>
              <a:pathLst>
                <a:path w="20" h="20">
                  <a:moveTo>
                    <a:pt x="0" y="8"/>
                  </a:moveTo>
                  <a:lnTo>
                    <a:pt x="8" y="20"/>
                  </a:lnTo>
                  <a:lnTo>
                    <a:pt x="20" y="13"/>
                  </a:lnTo>
                  <a:lnTo>
                    <a:pt x="13" y="0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5" name="Freeform 610"/>
            <p:cNvSpPr>
              <a:spLocks/>
            </p:cNvSpPr>
            <p:nvPr/>
          </p:nvSpPr>
          <p:spPr bwMode="auto">
            <a:xfrm>
              <a:off x="3033" y="1556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" y="19"/>
                </a:cxn>
                <a:cxn ang="0">
                  <a:pos x="20" y="11"/>
                </a:cxn>
                <a:cxn ang="0">
                  <a:pos x="11" y="0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0" h="19">
                  <a:moveTo>
                    <a:pt x="0" y="8"/>
                  </a:moveTo>
                  <a:lnTo>
                    <a:pt x="9" y="19"/>
                  </a:lnTo>
                  <a:lnTo>
                    <a:pt x="20" y="11"/>
                  </a:lnTo>
                  <a:lnTo>
                    <a:pt x="11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6" name="Freeform 611"/>
            <p:cNvSpPr>
              <a:spLocks/>
            </p:cNvSpPr>
            <p:nvPr/>
          </p:nvSpPr>
          <p:spPr bwMode="auto">
            <a:xfrm>
              <a:off x="3030" y="1558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0" y="20"/>
                </a:cxn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lnTo>
                    <a:pt x="10" y="20"/>
                  </a:lnTo>
                  <a:lnTo>
                    <a:pt x="20" y="1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7" name="Freeform 612"/>
            <p:cNvSpPr>
              <a:spLocks/>
            </p:cNvSpPr>
            <p:nvPr/>
          </p:nvSpPr>
          <p:spPr bwMode="auto">
            <a:xfrm>
              <a:off x="3028" y="1561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2" y="20"/>
                </a:cxn>
                <a:cxn ang="0">
                  <a:pos x="20" y="9"/>
                </a:cxn>
                <a:cxn ang="0">
                  <a:pos x="9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r" b="b"/>
              <a:pathLst>
                <a:path w="20" h="20">
                  <a:moveTo>
                    <a:pt x="0" y="12"/>
                  </a:moveTo>
                  <a:lnTo>
                    <a:pt x="12" y="20"/>
                  </a:lnTo>
                  <a:lnTo>
                    <a:pt x="20" y="9"/>
                  </a:lnTo>
                  <a:lnTo>
                    <a:pt x="9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8" name="Freeform 613"/>
            <p:cNvSpPr>
              <a:spLocks/>
            </p:cNvSpPr>
            <p:nvPr/>
          </p:nvSpPr>
          <p:spPr bwMode="auto">
            <a:xfrm>
              <a:off x="3026" y="1564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18"/>
                </a:cxn>
                <a:cxn ang="0">
                  <a:pos x="20" y="7"/>
                </a:cxn>
                <a:cxn ang="0">
                  <a:pos x="7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12"/>
                </a:cxn>
                <a:cxn ang="0">
                  <a:pos x="0" y="12"/>
                </a:cxn>
              </a:cxnLst>
              <a:rect l="0" t="0" r="r" b="b"/>
              <a:pathLst>
                <a:path w="20" h="18">
                  <a:moveTo>
                    <a:pt x="0" y="12"/>
                  </a:moveTo>
                  <a:lnTo>
                    <a:pt x="13" y="18"/>
                  </a:lnTo>
                  <a:lnTo>
                    <a:pt x="20" y="7"/>
                  </a:lnTo>
                  <a:lnTo>
                    <a:pt x="7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9" name="Freeform 614"/>
            <p:cNvSpPr>
              <a:spLocks/>
            </p:cNvSpPr>
            <p:nvPr/>
          </p:nvSpPr>
          <p:spPr bwMode="auto">
            <a:xfrm>
              <a:off x="3025" y="1567"/>
              <a:ext cx="4" cy="4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19"/>
                </a:cxn>
                <a:cxn ang="0">
                  <a:pos x="19" y="5"/>
                </a:cxn>
                <a:cxn ang="0">
                  <a:pos x="5" y="0"/>
                </a:cxn>
                <a:cxn ang="0">
                  <a:pos x="0" y="14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5"/>
                </a:cxn>
              </a:cxnLst>
              <a:rect l="0" t="0" r="r" b="b"/>
              <a:pathLst>
                <a:path w="19" h="19">
                  <a:moveTo>
                    <a:pt x="0" y="15"/>
                  </a:moveTo>
                  <a:lnTo>
                    <a:pt x="15" y="19"/>
                  </a:lnTo>
                  <a:lnTo>
                    <a:pt x="19" y="5"/>
                  </a:lnTo>
                  <a:lnTo>
                    <a:pt x="5" y="0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0" name="Freeform 615"/>
            <p:cNvSpPr>
              <a:spLocks/>
            </p:cNvSpPr>
            <p:nvPr/>
          </p:nvSpPr>
          <p:spPr bwMode="auto">
            <a:xfrm>
              <a:off x="3024" y="1570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4"/>
                </a:cxn>
              </a:cxnLst>
              <a:rect l="0" t="0" r="r" b="b"/>
              <a:pathLst>
                <a:path w="18" h="16">
                  <a:moveTo>
                    <a:pt x="0" y="14"/>
                  </a:moveTo>
                  <a:lnTo>
                    <a:pt x="15" y="16"/>
                  </a:lnTo>
                  <a:lnTo>
                    <a:pt x="18" y="3"/>
                  </a:lnTo>
                  <a:lnTo>
                    <a:pt x="3" y="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1" name="Freeform 616"/>
            <p:cNvSpPr>
              <a:spLocks/>
            </p:cNvSpPr>
            <p:nvPr/>
          </p:nvSpPr>
          <p:spPr bwMode="auto">
            <a:xfrm>
              <a:off x="3024" y="1574"/>
              <a:ext cx="4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5" y="14"/>
                </a:cxn>
                <a:cxn ang="0">
                  <a:pos x="16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6" h="14">
                  <a:moveTo>
                    <a:pt x="0" y="13"/>
                  </a:moveTo>
                  <a:lnTo>
                    <a:pt x="15" y="14"/>
                  </a:lnTo>
                  <a:lnTo>
                    <a:pt x="16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2" name="Freeform 617"/>
            <p:cNvSpPr>
              <a:spLocks/>
            </p:cNvSpPr>
            <p:nvPr/>
          </p:nvSpPr>
          <p:spPr bwMode="auto">
            <a:xfrm>
              <a:off x="3024" y="1577"/>
              <a:ext cx="3" cy="366"/>
            </a:xfrm>
            <a:custGeom>
              <a:avLst/>
              <a:gdLst/>
              <a:ahLst/>
              <a:cxnLst>
                <a:cxn ang="0">
                  <a:pos x="0" y="1462"/>
                </a:cxn>
                <a:cxn ang="0">
                  <a:pos x="15" y="1462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  <a:cxn ang="0">
                  <a:pos x="0" y="1462"/>
                </a:cxn>
              </a:cxnLst>
              <a:rect l="0" t="0" r="r" b="b"/>
              <a:pathLst>
                <a:path w="15" h="1462">
                  <a:moveTo>
                    <a:pt x="0" y="1462"/>
                  </a:moveTo>
                  <a:lnTo>
                    <a:pt x="15" y="146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lnTo>
                    <a:pt x="0" y="146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3" name="Freeform 618"/>
            <p:cNvSpPr>
              <a:spLocks/>
            </p:cNvSpPr>
            <p:nvPr/>
          </p:nvSpPr>
          <p:spPr bwMode="auto">
            <a:xfrm>
              <a:off x="3024" y="1942"/>
              <a:ext cx="4" cy="5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6" y="14"/>
                </a:cxn>
                <a:cxn ang="0">
                  <a:pos x="15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" y="16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1" y="16"/>
                </a:cxn>
              </a:cxnLst>
              <a:rect l="0" t="0" r="r" b="b"/>
              <a:pathLst>
                <a:path w="16" h="16">
                  <a:moveTo>
                    <a:pt x="1" y="16"/>
                  </a:moveTo>
                  <a:lnTo>
                    <a:pt x="16" y="14"/>
                  </a:lnTo>
                  <a:lnTo>
                    <a:pt x="15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4" name="Freeform 619"/>
            <p:cNvSpPr>
              <a:spLocks/>
            </p:cNvSpPr>
            <p:nvPr/>
          </p:nvSpPr>
          <p:spPr bwMode="auto">
            <a:xfrm>
              <a:off x="3024" y="1946"/>
              <a:ext cx="4" cy="4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8" y="13"/>
                </a:cxn>
                <a:cxn ang="0">
                  <a:pos x="15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7"/>
                </a:cxn>
              </a:cxnLst>
              <a:rect l="0" t="0" r="r" b="b"/>
              <a:pathLst>
                <a:path w="18" h="17">
                  <a:moveTo>
                    <a:pt x="3" y="17"/>
                  </a:moveTo>
                  <a:lnTo>
                    <a:pt x="18" y="13"/>
                  </a:lnTo>
                  <a:lnTo>
                    <a:pt x="15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5" name="Freeform 620"/>
            <p:cNvSpPr>
              <a:spLocks/>
            </p:cNvSpPr>
            <p:nvPr/>
          </p:nvSpPr>
          <p:spPr bwMode="auto">
            <a:xfrm>
              <a:off x="3025" y="1949"/>
              <a:ext cx="4" cy="4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19" y="13"/>
                </a:cxn>
                <a:cxn ang="0">
                  <a:pos x="15" y="0"/>
                </a:cxn>
                <a:cxn ang="0">
                  <a:pos x="0" y="5"/>
                </a:cxn>
                <a:cxn ang="0">
                  <a:pos x="6" y="18"/>
                </a:cxn>
                <a:cxn ang="0">
                  <a:pos x="6" y="19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6" y="19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lnTo>
                    <a:pt x="19" y="13"/>
                  </a:lnTo>
                  <a:lnTo>
                    <a:pt x="15" y="0"/>
                  </a:lnTo>
                  <a:lnTo>
                    <a:pt x="0" y="5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6" name="Freeform 621"/>
            <p:cNvSpPr>
              <a:spLocks/>
            </p:cNvSpPr>
            <p:nvPr/>
          </p:nvSpPr>
          <p:spPr bwMode="auto">
            <a:xfrm>
              <a:off x="3026" y="1952"/>
              <a:ext cx="5" cy="4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19" y="11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6" y="18"/>
                </a:cxn>
                <a:cxn ang="0">
                  <a:pos x="7" y="19"/>
                </a:cxn>
                <a:cxn ang="0">
                  <a:pos x="6" y="18"/>
                </a:cxn>
                <a:cxn ang="0">
                  <a:pos x="7" y="19"/>
                </a:cxn>
                <a:cxn ang="0">
                  <a:pos x="7" y="19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11"/>
                  </a:lnTo>
                  <a:lnTo>
                    <a:pt x="12" y="0"/>
                  </a:lnTo>
                  <a:lnTo>
                    <a:pt x="0" y="7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7" name="Freeform 622"/>
            <p:cNvSpPr>
              <a:spLocks/>
            </p:cNvSpPr>
            <p:nvPr/>
          </p:nvSpPr>
          <p:spPr bwMode="auto">
            <a:xfrm>
              <a:off x="3028" y="1954"/>
              <a:ext cx="5" cy="6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9" y="10"/>
                </a:cxn>
                <a:cxn ang="0">
                  <a:pos x="11" y="0"/>
                </a:cxn>
                <a:cxn ang="0">
                  <a:pos x="0" y="8"/>
                </a:cxn>
                <a:cxn ang="0">
                  <a:pos x="8" y="19"/>
                </a:cxn>
                <a:cxn ang="0">
                  <a:pos x="8" y="20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8" y="20"/>
                </a:cxn>
              </a:cxnLst>
              <a:rect l="0" t="0" r="r" b="b"/>
              <a:pathLst>
                <a:path w="19" h="20">
                  <a:moveTo>
                    <a:pt x="8" y="20"/>
                  </a:moveTo>
                  <a:lnTo>
                    <a:pt x="19" y="10"/>
                  </a:lnTo>
                  <a:lnTo>
                    <a:pt x="11" y="0"/>
                  </a:lnTo>
                  <a:lnTo>
                    <a:pt x="0" y="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8" name="Freeform 623"/>
            <p:cNvSpPr>
              <a:spLocks/>
            </p:cNvSpPr>
            <p:nvPr/>
          </p:nvSpPr>
          <p:spPr bwMode="auto">
            <a:xfrm>
              <a:off x="3030" y="1957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0" y="1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1" y="21"/>
                </a:cxn>
              </a:cxnLst>
              <a:rect l="0" t="0" r="r" b="b"/>
              <a:pathLst>
                <a:path w="20" h="21">
                  <a:moveTo>
                    <a:pt x="11" y="21"/>
                  </a:moveTo>
                  <a:lnTo>
                    <a:pt x="20" y="1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9" name="Freeform 624"/>
            <p:cNvSpPr>
              <a:spLocks/>
            </p:cNvSpPr>
            <p:nvPr/>
          </p:nvSpPr>
          <p:spPr bwMode="auto">
            <a:xfrm>
              <a:off x="3033" y="1959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19" y="8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1" y="21"/>
                </a:cxn>
              </a:cxnLst>
              <a:rect l="0" t="0" r="r" b="b"/>
              <a:pathLst>
                <a:path w="19" h="21">
                  <a:moveTo>
                    <a:pt x="11" y="21"/>
                  </a:moveTo>
                  <a:lnTo>
                    <a:pt x="19" y="8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0" name="Freeform 625"/>
            <p:cNvSpPr>
              <a:spLocks/>
            </p:cNvSpPr>
            <p:nvPr/>
          </p:nvSpPr>
          <p:spPr bwMode="auto">
            <a:xfrm>
              <a:off x="3036" y="1961"/>
              <a:ext cx="4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9" y="7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12" y="20"/>
                </a:cxn>
                <a:cxn ang="0">
                  <a:pos x="13" y="21"/>
                </a:cxn>
                <a:cxn ang="0">
                  <a:pos x="12" y="20"/>
                </a:cxn>
                <a:cxn ang="0">
                  <a:pos x="13" y="20"/>
                </a:cxn>
                <a:cxn ang="0">
                  <a:pos x="13" y="21"/>
                </a:cxn>
              </a:cxnLst>
              <a:rect l="0" t="0" r="r" b="b"/>
              <a:pathLst>
                <a:path w="19" h="21">
                  <a:moveTo>
                    <a:pt x="13" y="21"/>
                  </a:moveTo>
                  <a:lnTo>
                    <a:pt x="19" y="7"/>
                  </a:lnTo>
                  <a:lnTo>
                    <a:pt x="7" y="0"/>
                  </a:lnTo>
                  <a:lnTo>
                    <a:pt x="0" y="14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1" name="Freeform 626"/>
            <p:cNvSpPr>
              <a:spLocks/>
            </p:cNvSpPr>
            <p:nvPr/>
          </p:nvSpPr>
          <p:spPr bwMode="auto">
            <a:xfrm>
              <a:off x="3039" y="1962"/>
              <a:ext cx="4" cy="5"/>
            </a:xfrm>
            <a:custGeom>
              <a:avLst/>
              <a:gdLst/>
              <a:ahLst/>
              <a:cxnLst>
                <a:cxn ang="0">
                  <a:pos x="14" y="20"/>
                </a:cxn>
                <a:cxn ang="0">
                  <a:pos x="18" y="5"/>
                </a:cxn>
                <a:cxn ang="0">
                  <a:pos x="5" y="0"/>
                </a:cxn>
                <a:cxn ang="0">
                  <a:pos x="0" y="15"/>
                </a:cxn>
                <a:cxn ang="0">
                  <a:pos x="13" y="20"/>
                </a:cxn>
                <a:cxn ang="0">
                  <a:pos x="14" y="2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4" y="20"/>
                </a:cxn>
              </a:cxnLst>
              <a:rect l="0" t="0" r="r" b="b"/>
              <a:pathLst>
                <a:path w="18" h="20">
                  <a:moveTo>
                    <a:pt x="14" y="20"/>
                  </a:moveTo>
                  <a:lnTo>
                    <a:pt x="18" y="5"/>
                  </a:lnTo>
                  <a:lnTo>
                    <a:pt x="5" y="0"/>
                  </a:lnTo>
                  <a:lnTo>
                    <a:pt x="0" y="15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2" name="Freeform 627"/>
            <p:cNvSpPr>
              <a:spLocks/>
            </p:cNvSpPr>
            <p:nvPr/>
          </p:nvSpPr>
          <p:spPr bwMode="auto">
            <a:xfrm>
              <a:off x="3042" y="1964"/>
              <a:ext cx="4" cy="4"/>
            </a:xfrm>
            <a:custGeom>
              <a:avLst/>
              <a:gdLst/>
              <a:ahLst/>
              <a:cxnLst>
                <a:cxn ang="0">
                  <a:pos x="14" y="17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0" y="15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4" y="17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lnTo>
                    <a:pt x="16" y="3"/>
                  </a:lnTo>
                  <a:lnTo>
                    <a:pt x="3" y="0"/>
                  </a:lnTo>
                  <a:lnTo>
                    <a:pt x="0" y="15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3" name="Freeform 628"/>
            <p:cNvSpPr>
              <a:spLocks/>
            </p:cNvSpPr>
            <p:nvPr/>
          </p:nvSpPr>
          <p:spPr bwMode="auto">
            <a:xfrm>
              <a:off x="3046" y="1964"/>
              <a:ext cx="3" cy="4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3" y="15"/>
                </a:cxn>
              </a:cxnLst>
              <a:rect l="0" t="0" r="r" b="b"/>
              <a:pathLst>
                <a:path w="14" h="15">
                  <a:moveTo>
                    <a:pt x="13" y="15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4" name="Freeform 629"/>
            <p:cNvSpPr>
              <a:spLocks/>
            </p:cNvSpPr>
            <p:nvPr/>
          </p:nvSpPr>
          <p:spPr bwMode="auto">
            <a:xfrm>
              <a:off x="3168" y="1577"/>
              <a:ext cx="21" cy="23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58" y="18"/>
                </a:cxn>
                <a:cxn ang="0">
                  <a:pos x="58" y="95"/>
                </a:cxn>
                <a:cxn ang="0">
                  <a:pos x="80" y="95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22" y="18"/>
                </a:cxn>
              </a:cxnLst>
              <a:rect l="0" t="0" r="r" b="b"/>
              <a:pathLst>
                <a:path w="80" h="95">
                  <a:moveTo>
                    <a:pt x="22" y="18"/>
                  </a:moveTo>
                  <a:lnTo>
                    <a:pt x="58" y="18"/>
                  </a:lnTo>
                  <a:lnTo>
                    <a:pt x="58" y="95"/>
                  </a:lnTo>
                  <a:lnTo>
                    <a:pt x="80" y="95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22" y="95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5" name="Freeform 630"/>
            <p:cNvSpPr>
              <a:spLocks noEditPoints="1"/>
            </p:cNvSpPr>
            <p:nvPr/>
          </p:nvSpPr>
          <p:spPr bwMode="auto">
            <a:xfrm>
              <a:off x="3194" y="1577"/>
              <a:ext cx="20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22" y="62"/>
                </a:cxn>
                <a:cxn ang="0">
                  <a:pos x="44" y="62"/>
                </a:cxn>
                <a:cxn ang="0">
                  <a:pos x="48" y="62"/>
                </a:cxn>
                <a:cxn ang="0">
                  <a:pos x="54" y="61"/>
                </a:cxn>
                <a:cxn ang="0">
                  <a:pos x="60" y="60"/>
                </a:cxn>
                <a:cxn ang="0">
                  <a:pos x="66" y="57"/>
                </a:cxn>
                <a:cxn ang="0">
                  <a:pos x="71" y="53"/>
                </a:cxn>
                <a:cxn ang="0">
                  <a:pos x="75" y="48"/>
                </a:cxn>
                <a:cxn ang="0">
                  <a:pos x="77" y="44"/>
                </a:cxn>
                <a:cxn ang="0">
                  <a:pos x="78" y="40"/>
                </a:cxn>
                <a:cxn ang="0">
                  <a:pos x="79" y="36"/>
                </a:cxn>
                <a:cxn ang="0">
                  <a:pos x="79" y="31"/>
                </a:cxn>
                <a:cxn ang="0">
                  <a:pos x="78" y="23"/>
                </a:cxn>
                <a:cxn ang="0">
                  <a:pos x="76" y="15"/>
                </a:cxn>
                <a:cxn ang="0">
                  <a:pos x="73" y="10"/>
                </a:cxn>
                <a:cxn ang="0">
                  <a:pos x="69" y="6"/>
                </a:cxn>
                <a:cxn ang="0">
                  <a:pos x="63" y="3"/>
                </a:cxn>
                <a:cxn ang="0">
                  <a:pos x="58" y="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22" y="18"/>
                </a:cxn>
                <a:cxn ang="0">
                  <a:pos x="40" y="18"/>
                </a:cxn>
                <a:cxn ang="0">
                  <a:pos x="44" y="18"/>
                </a:cxn>
                <a:cxn ang="0">
                  <a:pos x="49" y="20"/>
                </a:cxn>
                <a:cxn ang="0">
                  <a:pos x="52" y="21"/>
                </a:cxn>
                <a:cxn ang="0">
                  <a:pos x="54" y="24"/>
                </a:cxn>
                <a:cxn ang="0">
                  <a:pos x="55" y="27"/>
                </a:cxn>
                <a:cxn ang="0">
                  <a:pos x="55" y="31"/>
                </a:cxn>
                <a:cxn ang="0">
                  <a:pos x="55" y="34"/>
                </a:cxn>
                <a:cxn ang="0">
                  <a:pos x="54" y="37"/>
                </a:cxn>
                <a:cxn ang="0">
                  <a:pos x="53" y="39"/>
                </a:cxn>
                <a:cxn ang="0">
                  <a:pos x="52" y="41"/>
                </a:cxn>
                <a:cxn ang="0">
                  <a:pos x="47" y="43"/>
                </a:cxn>
                <a:cxn ang="0">
                  <a:pos x="40" y="44"/>
                </a:cxn>
                <a:cxn ang="0">
                  <a:pos x="22" y="44"/>
                </a:cxn>
                <a:cxn ang="0">
                  <a:pos x="22" y="18"/>
                </a:cxn>
              </a:cxnLst>
              <a:rect l="0" t="0" r="r" b="b"/>
              <a:pathLst>
                <a:path w="79" h="95">
                  <a:moveTo>
                    <a:pt x="0" y="0"/>
                  </a:moveTo>
                  <a:lnTo>
                    <a:pt x="0" y="95"/>
                  </a:lnTo>
                  <a:lnTo>
                    <a:pt x="22" y="95"/>
                  </a:lnTo>
                  <a:lnTo>
                    <a:pt x="22" y="62"/>
                  </a:lnTo>
                  <a:lnTo>
                    <a:pt x="44" y="62"/>
                  </a:lnTo>
                  <a:lnTo>
                    <a:pt x="48" y="62"/>
                  </a:lnTo>
                  <a:lnTo>
                    <a:pt x="54" y="61"/>
                  </a:lnTo>
                  <a:lnTo>
                    <a:pt x="60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5" y="48"/>
                  </a:lnTo>
                  <a:lnTo>
                    <a:pt x="77" y="44"/>
                  </a:lnTo>
                  <a:lnTo>
                    <a:pt x="78" y="40"/>
                  </a:lnTo>
                  <a:lnTo>
                    <a:pt x="79" y="36"/>
                  </a:lnTo>
                  <a:lnTo>
                    <a:pt x="79" y="31"/>
                  </a:lnTo>
                  <a:lnTo>
                    <a:pt x="78" y="23"/>
                  </a:lnTo>
                  <a:lnTo>
                    <a:pt x="76" y="15"/>
                  </a:lnTo>
                  <a:lnTo>
                    <a:pt x="73" y="10"/>
                  </a:lnTo>
                  <a:lnTo>
                    <a:pt x="69" y="6"/>
                  </a:lnTo>
                  <a:lnTo>
                    <a:pt x="63" y="3"/>
                  </a:lnTo>
                  <a:lnTo>
                    <a:pt x="58" y="1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0" y="0"/>
                  </a:lnTo>
                  <a:close/>
                  <a:moveTo>
                    <a:pt x="22" y="18"/>
                  </a:moveTo>
                  <a:lnTo>
                    <a:pt x="40" y="18"/>
                  </a:lnTo>
                  <a:lnTo>
                    <a:pt x="44" y="18"/>
                  </a:lnTo>
                  <a:lnTo>
                    <a:pt x="49" y="20"/>
                  </a:lnTo>
                  <a:lnTo>
                    <a:pt x="52" y="21"/>
                  </a:lnTo>
                  <a:lnTo>
                    <a:pt x="54" y="24"/>
                  </a:lnTo>
                  <a:lnTo>
                    <a:pt x="55" y="27"/>
                  </a:lnTo>
                  <a:lnTo>
                    <a:pt x="55" y="31"/>
                  </a:lnTo>
                  <a:lnTo>
                    <a:pt x="55" y="34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41"/>
                  </a:lnTo>
                  <a:lnTo>
                    <a:pt x="47" y="43"/>
                  </a:lnTo>
                  <a:lnTo>
                    <a:pt x="40" y="44"/>
                  </a:lnTo>
                  <a:lnTo>
                    <a:pt x="22" y="44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6" name="Freeform 631"/>
            <p:cNvSpPr>
              <a:spLocks noEditPoints="1"/>
            </p:cNvSpPr>
            <p:nvPr/>
          </p:nvSpPr>
          <p:spPr bwMode="auto">
            <a:xfrm>
              <a:off x="3216" y="1576"/>
              <a:ext cx="24" cy="25"/>
            </a:xfrm>
            <a:custGeom>
              <a:avLst/>
              <a:gdLst/>
              <a:ahLst/>
              <a:cxnLst>
                <a:cxn ang="0">
                  <a:pos x="55" y="100"/>
                </a:cxn>
                <a:cxn ang="0">
                  <a:pos x="66" y="98"/>
                </a:cxn>
                <a:cxn ang="0">
                  <a:pos x="75" y="95"/>
                </a:cxn>
                <a:cxn ang="0">
                  <a:pos x="82" y="89"/>
                </a:cxn>
                <a:cxn ang="0">
                  <a:pos x="90" y="79"/>
                </a:cxn>
                <a:cxn ang="0">
                  <a:pos x="96" y="60"/>
                </a:cxn>
                <a:cxn ang="0">
                  <a:pos x="96" y="40"/>
                </a:cxn>
                <a:cxn ang="0">
                  <a:pos x="90" y="21"/>
                </a:cxn>
                <a:cxn ang="0">
                  <a:pos x="82" y="11"/>
                </a:cxn>
                <a:cxn ang="0">
                  <a:pos x="75" y="6"/>
                </a:cxn>
                <a:cxn ang="0">
                  <a:pos x="66" y="2"/>
                </a:cxn>
                <a:cxn ang="0">
                  <a:pos x="55" y="0"/>
                </a:cxn>
                <a:cxn ang="0">
                  <a:pos x="42" y="0"/>
                </a:cxn>
                <a:cxn ang="0">
                  <a:pos x="30" y="3"/>
                </a:cxn>
                <a:cxn ang="0">
                  <a:pos x="21" y="7"/>
                </a:cxn>
                <a:cxn ang="0">
                  <a:pos x="14" y="13"/>
                </a:cxn>
                <a:cxn ang="0">
                  <a:pos x="7" y="25"/>
                </a:cxn>
                <a:cxn ang="0">
                  <a:pos x="2" y="42"/>
                </a:cxn>
                <a:cxn ang="0">
                  <a:pos x="2" y="59"/>
                </a:cxn>
                <a:cxn ang="0">
                  <a:pos x="7" y="76"/>
                </a:cxn>
                <a:cxn ang="0">
                  <a:pos x="14" y="87"/>
                </a:cxn>
                <a:cxn ang="0">
                  <a:pos x="21" y="93"/>
                </a:cxn>
                <a:cxn ang="0">
                  <a:pos x="30" y="98"/>
                </a:cxn>
                <a:cxn ang="0">
                  <a:pos x="42" y="100"/>
                </a:cxn>
                <a:cxn ang="0">
                  <a:pos x="48" y="82"/>
                </a:cxn>
                <a:cxn ang="0">
                  <a:pos x="40" y="81"/>
                </a:cxn>
                <a:cxn ang="0">
                  <a:pos x="32" y="76"/>
                </a:cxn>
                <a:cxn ang="0">
                  <a:pos x="27" y="65"/>
                </a:cxn>
                <a:cxn ang="0">
                  <a:pos x="25" y="50"/>
                </a:cxn>
                <a:cxn ang="0">
                  <a:pos x="27" y="36"/>
                </a:cxn>
                <a:cxn ang="0">
                  <a:pos x="31" y="27"/>
                </a:cxn>
                <a:cxn ang="0">
                  <a:pos x="38" y="20"/>
                </a:cxn>
                <a:cxn ang="0">
                  <a:pos x="48" y="18"/>
                </a:cxn>
                <a:cxn ang="0">
                  <a:pos x="57" y="19"/>
                </a:cxn>
                <a:cxn ang="0">
                  <a:pos x="63" y="23"/>
                </a:cxn>
                <a:cxn ang="0">
                  <a:pos x="70" y="32"/>
                </a:cxn>
                <a:cxn ang="0">
                  <a:pos x="73" y="50"/>
                </a:cxn>
                <a:cxn ang="0">
                  <a:pos x="70" y="69"/>
                </a:cxn>
                <a:cxn ang="0">
                  <a:pos x="63" y="79"/>
                </a:cxn>
                <a:cxn ang="0">
                  <a:pos x="57" y="81"/>
                </a:cxn>
                <a:cxn ang="0">
                  <a:pos x="48" y="82"/>
                </a:cxn>
              </a:cxnLst>
              <a:rect l="0" t="0" r="r" b="b"/>
              <a:pathLst>
                <a:path w="96" h="100">
                  <a:moveTo>
                    <a:pt x="48" y="100"/>
                  </a:moveTo>
                  <a:lnTo>
                    <a:pt x="55" y="100"/>
                  </a:lnTo>
                  <a:lnTo>
                    <a:pt x="61" y="99"/>
                  </a:lnTo>
                  <a:lnTo>
                    <a:pt x="66" y="98"/>
                  </a:lnTo>
                  <a:lnTo>
                    <a:pt x="70" y="97"/>
                  </a:lnTo>
                  <a:lnTo>
                    <a:pt x="75" y="95"/>
                  </a:lnTo>
                  <a:lnTo>
                    <a:pt x="78" y="92"/>
                  </a:lnTo>
                  <a:lnTo>
                    <a:pt x="82" y="89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4" y="70"/>
                  </a:lnTo>
                  <a:lnTo>
                    <a:pt x="96" y="60"/>
                  </a:lnTo>
                  <a:lnTo>
                    <a:pt x="96" y="50"/>
                  </a:lnTo>
                  <a:lnTo>
                    <a:pt x="96" y="40"/>
                  </a:lnTo>
                  <a:lnTo>
                    <a:pt x="94" y="31"/>
                  </a:lnTo>
                  <a:lnTo>
                    <a:pt x="90" y="21"/>
                  </a:lnTo>
                  <a:lnTo>
                    <a:pt x="85" y="14"/>
                  </a:lnTo>
                  <a:lnTo>
                    <a:pt x="82" y="11"/>
                  </a:lnTo>
                  <a:lnTo>
                    <a:pt x="78" y="8"/>
                  </a:lnTo>
                  <a:lnTo>
                    <a:pt x="75" y="6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0" y="3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7" y="25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4" y="67"/>
                  </a:lnTo>
                  <a:lnTo>
                    <a:pt x="7" y="76"/>
                  </a:lnTo>
                  <a:lnTo>
                    <a:pt x="11" y="84"/>
                  </a:lnTo>
                  <a:lnTo>
                    <a:pt x="14" y="87"/>
                  </a:lnTo>
                  <a:lnTo>
                    <a:pt x="17" y="91"/>
                  </a:lnTo>
                  <a:lnTo>
                    <a:pt x="21" y="93"/>
                  </a:lnTo>
                  <a:lnTo>
                    <a:pt x="26" y="96"/>
                  </a:lnTo>
                  <a:lnTo>
                    <a:pt x="30" y="98"/>
                  </a:lnTo>
                  <a:lnTo>
                    <a:pt x="36" y="99"/>
                  </a:lnTo>
                  <a:lnTo>
                    <a:pt x="42" y="100"/>
                  </a:lnTo>
                  <a:lnTo>
                    <a:pt x="48" y="100"/>
                  </a:lnTo>
                  <a:close/>
                  <a:moveTo>
                    <a:pt x="48" y="82"/>
                  </a:moveTo>
                  <a:lnTo>
                    <a:pt x="44" y="82"/>
                  </a:lnTo>
                  <a:lnTo>
                    <a:pt x="40" y="81"/>
                  </a:lnTo>
                  <a:lnTo>
                    <a:pt x="36" y="79"/>
                  </a:lnTo>
                  <a:lnTo>
                    <a:pt x="32" y="76"/>
                  </a:lnTo>
                  <a:lnTo>
                    <a:pt x="29" y="71"/>
                  </a:lnTo>
                  <a:lnTo>
                    <a:pt x="27" y="65"/>
                  </a:lnTo>
                  <a:lnTo>
                    <a:pt x="26" y="59"/>
                  </a:lnTo>
                  <a:lnTo>
                    <a:pt x="25" y="50"/>
                  </a:lnTo>
                  <a:lnTo>
                    <a:pt x="25" y="43"/>
                  </a:lnTo>
                  <a:lnTo>
                    <a:pt x="27" y="36"/>
                  </a:lnTo>
                  <a:lnTo>
                    <a:pt x="29" y="31"/>
                  </a:lnTo>
                  <a:lnTo>
                    <a:pt x="31" y="27"/>
                  </a:lnTo>
                  <a:lnTo>
                    <a:pt x="34" y="23"/>
                  </a:lnTo>
                  <a:lnTo>
                    <a:pt x="38" y="20"/>
                  </a:lnTo>
                  <a:lnTo>
                    <a:pt x="43" y="19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7" y="19"/>
                  </a:lnTo>
                  <a:lnTo>
                    <a:pt x="60" y="20"/>
                  </a:lnTo>
                  <a:lnTo>
                    <a:pt x="63" y="23"/>
                  </a:lnTo>
                  <a:lnTo>
                    <a:pt x="67" y="27"/>
                  </a:lnTo>
                  <a:lnTo>
                    <a:pt x="70" y="32"/>
                  </a:lnTo>
                  <a:lnTo>
                    <a:pt x="72" y="42"/>
                  </a:lnTo>
                  <a:lnTo>
                    <a:pt x="73" y="50"/>
                  </a:lnTo>
                  <a:lnTo>
                    <a:pt x="72" y="58"/>
                  </a:lnTo>
                  <a:lnTo>
                    <a:pt x="70" y="69"/>
                  </a:lnTo>
                  <a:lnTo>
                    <a:pt x="67" y="75"/>
                  </a:lnTo>
                  <a:lnTo>
                    <a:pt x="63" y="79"/>
                  </a:lnTo>
                  <a:lnTo>
                    <a:pt x="60" y="80"/>
                  </a:lnTo>
                  <a:lnTo>
                    <a:pt x="57" y="81"/>
                  </a:lnTo>
                  <a:lnTo>
                    <a:pt x="53" y="82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7" name="Freeform 632"/>
            <p:cNvSpPr>
              <a:spLocks/>
            </p:cNvSpPr>
            <p:nvPr/>
          </p:nvSpPr>
          <p:spPr bwMode="auto">
            <a:xfrm>
              <a:off x="3242" y="1577"/>
              <a:ext cx="20" cy="23"/>
            </a:xfrm>
            <a:custGeom>
              <a:avLst/>
              <a:gdLst/>
              <a:ahLst/>
              <a:cxnLst>
                <a:cxn ang="0">
                  <a:pos x="28" y="18"/>
                </a:cxn>
                <a:cxn ang="0">
                  <a:pos x="28" y="95"/>
                </a:cxn>
                <a:cxn ang="0">
                  <a:pos x="51" y="95"/>
                </a:cxn>
                <a:cxn ang="0">
                  <a:pos x="51" y="18"/>
                </a:cxn>
                <a:cxn ang="0">
                  <a:pos x="79" y="18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8" y="18"/>
                </a:cxn>
              </a:cxnLst>
              <a:rect l="0" t="0" r="r" b="b"/>
              <a:pathLst>
                <a:path w="79" h="95">
                  <a:moveTo>
                    <a:pt x="28" y="18"/>
                  </a:moveTo>
                  <a:lnTo>
                    <a:pt x="28" y="95"/>
                  </a:lnTo>
                  <a:lnTo>
                    <a:pt x="51" y="95"/>
                  </a:lnTo>
                  <a:lnTo>
                    <a:pt x="51" y="18"/>
                  </a:lnTo>
                  <a:lnTo>
                    <a:pt x="79" y="18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8" name="Freeform 633"/>
            <p:cNvSpPr>
              <a:spLocks/>
            </p:cNvSpPr>
            <p:nvPr/>
          </p:nvSpPr>
          <p:spPr bwMode="auto">
            <a:xfrm>
              <a:off x="3265" y="1577"/>
              <a:ext cx="19" cy="23"/>
            </a:xfrm>
            <a:custGeom>
              <a:avLst/>
              <a:gdLst/>
              <a:ahLst/>
              <a:cxnLst>
                <a:cxn ang="0">
                  <a:pos x="23" y="38"/>
                </a:cxn>
                <a:cxn ang="0">
                  <a:pos x="23" y="18"/>
                </a:cxn>
                <a:cxn ang="0">
                  <a:pos x="76" y="18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77" y="95"/>
                </a:cxn>
                <a:cxn ang="0">
                  <a:pos x="77" y="77"/>
                </a:cxn>
                <a:cxn ang="0">
                  <a:pos x="23" y="77"/>
                </a:cxn>
                <a:cxn ang="0">
                  <a:pos x="23" y="55"/>
                </a:cxn>
                <a:cxn ang="0">
                  <a:pos x="69" y="55"/>
                </a:cxn>
                <a:cxn ang="0">
                  <a:pos x="69" y="38"/>
                </a:cxn>
                <a:cxn ang="0">
                  <a:pos x="23" y="38"/>
                </a:cxn>
              </a:cxnLst>
              <a:rect l="0" t="0" r="r" b="b"/>
              <a:pathLst>
                <a:path w="77" h="95">
                  <a:moveTo>
                    <a:pt x="23" y="38"/>
                  </a:moveTo>
                  <a:lnTo>
                    <a:pt x="23" y="18"/>
                  </a:lnTo>
                  <a:lnTo>
                    <a:pt x="76" y="1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77" y="95"/>
                  </a:lnTo>
                  <a:lnTo>
                    <a:pt x="77" y="77"/>
                  </a:lnTo>
                  <a:lnTo>
                    <a:pt x="23" y="77"/>
                  </a:lnTo>
                  <a:lnTo>
                    <a:pt x="23" y="55"/>
                  </a:lnTo>
                  <a:lnTo>
                    <a:pt x="69" y="55"/>
                  </a:lnTo>
                  <a:lnTo>
                    <a:pt x="69" y="38"/>
                  </a:lnTo>
                  <a:lnTo>
                    <a:pt x="23" y="3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9" name="Freeform 634"/>
            <p:cNvSpPr>
              <a:spLocks noEditPoints="1"/>
            </p:cNvSpPr>
            <p:nvPr/>
          </p:nvSpPr>
          <p:spPr bwMode="auto">
            <a:xfrm>
              <a:off x="3288" y="1571"/>
              <a:ext cx="20" cy="29"/>
            </a:xfrm>
            <a:custGeom>
              <a:avLst/>
              <a:gdLst/>
              <a:ahLst/>
              <a:cxnLst>
                <a:cxn ang="0">
                  <a:pos x="23" y="84"/>
                </a:cxn>
                <a:cxn ang="0">
                  <a:pos x="23" y="23"/>
                </a:cxn>
                <a:cxn ang="0">
                  <a:pos x="0" y="23"/>
                </a:cxn>
                <a:cxn ang="0">
                  <a:pos x="0" y="118"/>
                </a:cxn>
                <a:cxn ang="0">
                  <a:pos x="23" y="118"/>
                </a:cxn>
                <a:cxn ang="0">
                  <a:pos x="60" y="56"/>
                </a:cxn>
                <a:cxn ang="0">
                  <a:pos x="60" y="118"/>
                </a:cxn>
                <a:cxn ang="0">
                  <a:pos x="83" y="118"/>
                </a:cxn>
                <a:cxn ang="0">
                  <a:pos x="83" y="23"/>
                </a:cxn>
                <a:cxn ang="0">
                  <a:pos x="60" y="23"/>
                </a:cxn>
                <a:cxn ang="0">
                  <a:pos x="23" y="84"/>
                </a:cxn>
                <a:cxn ang="0">
                  <a:pos x="14" y="0"/>
                </a:cxn>
                <a:cxn ang="0">
                  <a:pos x="15" y="5"/>
                </a:cxn>
                <a:cxn ang="0">
                  <a:pos x="18" y="10"/>
                </a:cxn>
                <a:cxn ang="0">
                  <a:pos x="22" y="13"/>
                </a:cxn>
                <a:cxn ang="0">
                  <a:pos x="26" y="15"/>
                </a:cxn>
                <a:cxn ang="0">
                  <a:pos x="35" y="18"/>
                </a:cxn>
                <a:cxn ang="0">
                  <a:pos x="41" y="18"/>
                </a:cxn>
                <a:cxn ang="0">
                  <a:pos x="47" y="18"/>
                </a:cxn>
                <a:cxn ang="0">
                  <a:pos x="56" y="16"/>
                </a:cxn>
                <a:cxn ang="0">
                  <a:pos x="60" y="13"/>
                </a:cxn>
                <a:cxn ang="0">
                  <a:pos x="64" y="10"/>
                </a:cxn>
                <a:cxn ang="0">
                  <a:pos x="66" y="6"/>
                </a:cxn>
                <a:cxn ang="0">
                  <a:pos x="68" y="0"/>
                </a:cxn>
                <a:cxn ang="0">
                  <a:pos x="53" y="0"/>
                </a:cxn>
                <a:cxn ang="0">
                  <a:pos x="52" y="3"/>
                </a:cxn>
                <a:cxn ang="0">
                  <a:pos x="50" y="6"/>
                </a:cxn>
                <a:cxn ang="0">
                  <a:pos x="47" y="8"/>
                </a:cxn>
                <a:cxn ang="0">
                  <a:pos x="41" y="9"/>
                </a:cxn>
                <a:cxn ang="0">
                  <a:pos x="36" y="8"/>
                </a:cxn>
                <a:cxn ang="0">
                  <a:pos x="33" y="6"/>
                </a:cxn>
                <a:cxn ang="0">
                  <a:pos x="31" y="3"/>
                </a:cxn>
                <a:cxn ang="0">
                  <a:pos x="30" y="0"/>
                </a:cxn>
                <a:cxn ang="0">
                  <a:pos x="14" y="0"/>
                </a:cxn>
              </a:cxnLst>
              <a:rect l="0" t="0" r="r" b="b"/>
              <a:pathLst>
                <a:path w="83" h="118">
                  <a:moveTo>
                    <a:pt x="23" y="84"/>
                  </a:moveTo>
                  <a:lnTo>
                    <a:pt x="23" y="23"/>
                  </a:lnTo>
                  <a:lnTo>
                    <a:pt x="0" y="23"/>
                  </a:lnTo>
                  <a:lnTo>
                    <a:pt x="0" y="118"/>
                  </a:lnTo>
                  <a:lnTo>
                    <a:pt x="23" y="118"/>
                  </a:lnTo>
                  <a:lnTo>
                    <a:pt x="60" y="56"/>
                  </a:lnTo>
                  <a:lnTo>
                    <a:pt x="60" y="118"/>
                  </a:lnTo>
                  <a:lnTo>
                    <a:pt x="83" y="118"/>
                  </a:lnTo>
                  <a:lnTo>
                    <a:pt x="83" y="23"/>
                  </a:lnTo>
                  <a:lnTo>
                    <a:pt x="60" y="23"/>
                  </a:lnTo>
                  <a:lnTo>
                    <a:pt x="23" y="84"/>
                  </a:lnTo>
                  <a:close/>
                  <a:moveTo>
                    <a:pt x="14" y="0"/>
                  </a:moveTo>
                  <a:lnTo>
                    <a:pt x="15" y="5"/>
                  </a:lnTo>
                  <a:lnTo>
                    <a:pt x="18" y="10"/>
                  </a:lnTo>
                  <a:lnTo>
                    <a:pt x="22" y="13"/>
                  </a:lnTo>
                  <a:lnTo>
                    <a:pt x="26" y="15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56" y="16"/>
                  </a:lnTo>
                  <a:lnTo>
                    <a:pt x="60" y="13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7" y="8"/>
                  </a:lnTo>
                  <a:lnTo>
                    <a:pt x="41" y="9"/>
                  </a:lnTo>
                  <a:lnTo>
                    <a:pt x="36" y="8"/>
                  </a:lnTo>
                  <a:lnTo>
                    <a:pt x="33" y="6"/>
                  </a:lnTo>
                  <a:lnTo>
                    <a:pt x="31" y="3"/>
                  </a:lnTo>
                  <a:lnTo>
                    <a:pt x="3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0" name="Rectangle 635"/>
            <p:cNvSpPr>
              <a:spLocks noChangeArrowheads="1"/>
            </p:cNvSpPr>
            <p:nvPr/>
          </p:nvSpPr>
          <p:spPr bwMode="auto">
            <a:xfrm>
              <a:off x="3314" y="1589"/>
              <a:ext cx="9" cy="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1" name="Freeform 636"/>
            <p:cNvSpPr>
              <a:spLocks/>
            </p:cNvSpPr>
            <p:nvPr/>
          </p:nvSpPr>
          <p:spPr bwMode="auto">
            <a:xfrm>
              <a:off x="3327" y="1577"/>
              <a:ext cx="19" cy="23"/>
            </a:xfrm>
            <a:custGeom>
              <a:avLst/>
              <a:gdLst/>
              <a:ahLst/>
              <a:cxnLst>
                <a:cxn ang="0">
                  <a:pos x="29" y="18"/>
                </a:cxn>
                <a:cxn ang="0">
                  <a:pos x="29" y="95"/>
                </a:cxn>
                <a:cxn ang="0">
                  <a:pos x="51" y="95"/>
                </a:cxn>
                <a:cxn ang="0">
                  <a:pos x="51" y="18"/>
                </a:cxn>
                <a:cxn ang="0">
                  <a:pos x="80" y="18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9" y="18"/>
                </a:cxn>
              </a:cxnLst>
              <a:rect l="0" t="0" r="r" b="b"/>
              <a:pathLst>
                <a:path w="80" h="95">
                  <a:moveTo>
                    <a:pt x="29" y="18"/>
                  </a:moveTo>
                  <a:lnTo>
                    <a:pt x="29" y="95"/>
                  </a:lnTo>
                  <a:lnTo>
                    <a:pt x="51" y="95"/>
                  </a:lnTo>
                  <a:lnTo>
                    <a:pt x="51" y="18"/>
                  </a:lnTo>
                  <a:lnTo>
                    <a:pt x="80" y="18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2" name="Freeform 637"/>
            <p:cNvSpPr>
              <a:spLocks/>
            </p:cNvSpPr>
            <p:nvPr/>
          </p:nvSpPr>
          <p:spPr bwMode="auto">
            <a:xfrm>
              <a:off x="3349" y="1577"/>
              <a:ext cx="16" cy="23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63" y="18"/>
                </a:cxn>
                <a:cxn ang="0">
                  <a:pos x="63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22" y="18"/>
                </a:cxn>
              </a:cxnLst>
              <a:rect l="0" t="0" r="r" b="b"/>
              <a:pathLst>
                <a:path w="63" h="95">
                  <a:moveTo>
                    <a:pt x="22" y="18"/>
                  </a:moveTo>
                  <a:lnTo>
                    <a:pt x="63" y="18"/>
                  </a:lnTo>
                  <a:lnTo>
                    <a:pt x="63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22" y="95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3" name="Freeform 638"/>
            <p:cNvSpPr>
              <a:spLocks/>
            </p:cNvSpPr>
            <p:nvPr/>
          </p:nvSpPr>
          <p:spPr bwMode="auto">
            <a:xfrm>
              <a:off x="3139" y="1610"/>
              <a:ext cx="16" cy="19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3" y="75"/>
                </a:cxn>
                <a:cxn ang="0">
                  <a:pos x="41" y="75"/>
                </a:cxn>
                <a:cxn ang="0">
                  <a:pos x="41" y="14"/>
                </a:cxn>
                <a:cxn ang="0">
                  <a:pos x="64" y="14"/>
                </a:cxn>
                <a:cxn ang="0">
                  <a:pos x="64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3" y="14"/>
                </a:cxn>
              </a:cxnLst>
              <a:rect l="0" t="0" r="r" b="b"/>
              <a:pathLst>
                <a:path w="64" h="75">
                  <a:moveTo>
                    <a:pt x="23" y="14"/>
                  </a:moveTo>
                  <a:lnTo>
                    <a:pt x="23" y="75"/>
                  </a:lnTo>
                  <a:lnTo>
                    <a:pt x="41" y="75"/>
                  </a:lnTo>
                  <a:lnTo>
                    <a:pt x="41" y="14"/>
                  </a:lnTo>
                  <a:lnTo>
                    <a:pt x="64" y="14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4" name="Freeform 639"/>
            <p:cNvSpPr>
              <a:spLocks noEditPoints="1"/>
            </p:cNvSpPr>
            <p:nvPr/>
          </p:nvSpPr>
          <p:spPr bwMode="auto">
            <a:xfrm>
              <a:off x="3153" y="1615"/>
              <a:ext cx="15" cy="14"/>
            </a:xfrm>
            <a:custGeom>
              <a:avLst/>
              <a:gdLst/>
              <a:ahLst/>
              <a:cxnLst>
                <a:cxn ang="0">
                  <a:pos x="41" y="42"/>
                </a:cxn>
                <a:cxn ang="0">
                  <a:pos x="39" y="45"/>
                </a:cxn>
                <a:cxn ang="0">
                  <a:pos x="36" y="47"/>
                </a:cxn>
                <a:cxn ang="0">
                  <a:pos x="33" y="48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23" y="47"/>
                </a:cxn>
                <a:cxn ang="0">
                  <a:pos x="21" y="45"/>
                </a:cxn>
                <a:cxn ang="0">
                  <a:pos x="19" y="43"/>
                </a:cxn>
                <a:cxn ang="0">
                  <a:pos x="17" y="39"/>
                </a:cxn>
                <a:cxn ang="0">
                  <a:pos x="17" y="34"/>
                </a:cxn>
                <a:cxn ang="0">
                  <a:pos x="59" y="34"/>
                </a:cxn>
                <a:cxn ang="0">
                  <a:pos x="59" y="31"/>
                </a:cxn>
                <a:cxn ang="0">
                  <a:pos x="58" y="24"/>
                </a:cxn>
                <a:cxn ang="0">
                  <a:pos x="55" y="13"/>
                </a:cxn>
                <a:cxn ang="0">
                  <a:pos x="51" y="8"/>
                </a:cxn>
                <a:cxn ang="0">
                  <a:pos x="46" y="4"/>
                </a:cxn>
                <a:cxn ang="0">
                  <a:pos x="42" y="3"/>
                </a:cxn>
                <a:cxn ang="0">
                  <a:pos x="39" y="1"/>
                </a:cxn>
                <a:cxn ang="0">
                  <a:pos x="35" y="1"/>
                </a:cxn>
                <a:cxn ang="0">
                  <a:pos x="30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3" y="5"/>
                </a:cxn>
                <a:cxn ang="0">
                  <a:pos x="8" y="8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2" y="43"/>
                </a:cxn>
                <a:cxn ang="0">
                  <a:pos x="3" y="46"/>
                </a:cxn>
                <a:cxn ang="0">
                  <a:pos x="7" y="52"/>
                </a:cxn>
                <a:cxn ang="0">
                  <a:pos x="12" y="55"/>
                </a:cxn>
                <a:cxn ang="0">
                  <a:pos x="17" y="57"/>
                </a:cxn>
                <a:cxn ang="0">
                  <a:pos x="21" y="59"/>
                </a:cxn>
                <a:cxn ang="0">
                  <a:pos x="26" y="59"/>
                </a:cxn>
                <a:cxn ang="0">
                  <a:pos x="29" y="59"/>
                </a:cxn>
                <a:cxn ang="0">
                  <a:pos x="37" y="59"/>
                </a:cxn>
                <a:cxn ang="0">
                  <a:pos x="45" y="56"/>
                </a:cxn>
                <a:cxn ang="0">
                  <a:pos x="50" y="54"/>
                </a:cxn>
                <a:cxn ang="0">
                  <a:pos x="53" y="51"/>
                </a:cxn>
                <a:cxn ang="0">
                  <a:pos x="56" y="47"/>
                </a:cxn>
                <a:cxn ang="0">
                  <a:pos x="58" y="42"/>
                </a:cxn>
                <a:cxn ang="0">
                  <a:pos x="41" y="42"/>
                </a:cxn>
                <a:cxn ang="0">
                  <a:pos x="17" y="25"/>
                </a:cxn>
                <a:cxn ang="0">
                  <a:pos x="18" y="21"/>
                </a:cxn>
                <a:cxn ang="0">
                  <a:pos x="19" y="17"/>
                </a:cxn>
                <a:cxn ang="0">
                  <a:pos x="21" y="14"/>
                </a:cxn>
                <a:cxn ang="0">
                  <a:pos x="23" y="13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7" y="13"/>
                </a:cxn>
                <a:cxn ang="0">
                  <a:pos x="39" y="15"/>
                </a:cxn>
                <a:cxn ang="0">
                  <a:pos x="40" y="17"/>
                </a:cxn>
                <a:cxn ang="0">
                  <a:pos x="41" y="21"/>
                </a:cxn>
                <a:cxn ang="0">
                  <a:pos x="41" y="25"/>
                </a:cxn>
                <a:cxn ang="0">
                  <a:pos x="17" y="25"/>
                </a:cxn>
              </a:cxnLst>
              <a:rect l="0" t="0" r="r" b="b"/>
              <a:pathLst>
                <a:path w="59" h="59">
                  <a:moveTo>
                    <a:pt x="41" y="42"/>
                  </a:moveTo>
                  <a:lnTo>
                    <a:pt x="39" y="45"/>
                  </a:lnTo>
                  <a:lnTo>
                    <a:pt x="36" y="47"/>
                  </a:lnTo>
                  <a:lnTo>
                    <a:pt x="33" y="48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23" y="47"/>
                  </a:lnTo>
                  <a:lnTo>
                    <a:pt x="21" y="45"/>
                  </a:lnTo>
                  <a:lnTo>
                    <a:pt x="19" y="43"/>
                  </a:lnTo>
                  <a:lnTo>
                    <a:pt x="17" y="39"/>
                  </a:lnTo>
                  <a:lnTo>
                    <a:pt x="17" y="34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8" y="24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3"/>
                  </a:lnTo>
                  <a:lnTo>
                    <a:pt x="39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7" y="52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1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37" y="59"/>
                  </a:lnTo>
                  <a:lnTo>
                    <a:pt x="45" y="56"/>
                  </a:lnTo>
                  <a:lnTo>
                    <a:pt x="50" y="54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41" y="42"/>
                  </a:lnTo>
                  <a:close/>
                  <a:moveTo>
                    <a:pt x="17" y="25"/>
                  </a:moveTo>
                  <a:lnTo>
                    <a:pt x="18" y="21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3" y="13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40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5" name="Freeform 640"/>
            <p:cNvSpPr>
              <a:spLocks/>
            </p:cNvSpPr>
            <p:nvPr/>
          </p:nvSpPr>
          <p:spPr bwMode="auto">
            <a:xfrm>
              <a:off x="3170" y="1615"/>
              <a:ext cx="15" cy="14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3" y="56"/>
                </a:cxn>
                <a:cxn ang="0">
                  <a:pos x="6" y="56"/>
                </a:cxn>
                <a:cxn ang="0">
                  <a:pos x="11" y="56"/>
                </a:cxn>
                <a:cxn ang="0">
                  <a:pos x="15" y="55"/>
                </a:cxn>
                <a:cxn ang="0">
                  <a:pos x="18" y="54"/>
                </a:cxn>
                <a:cxn ang="0">
                  <a:pos x="21" y="51"/>
                </a:cxn>
                <a:cxn ang="0">
                  <a:pos x="24" y="47"/>
                </a:cxn>
                <a:cxn ang="0">
                  <a:pos x="26" y="41"/>
                </a:cxn>
                <a:cxn ang="0">
                  <a:pos x="27" y="34"/>
                </a:cxn>
                <a:cxn ang="0">
                  <a:pos x="28" y="24"/>
                </a:cxn>
                <a:cxn ang="0">
                  <a:pos x="28" y="11"/>
                </a:cxn>
                <a:cxn ang="0">
                  <a:pos x="43" y="11"/>
                </a:cxn>
                <a:cxn ang="0">
                  <a:pos x="43" y="55"/>
                </a:cxn>
                <a:cxn ang="0">
                  <a:pos x="60" y="55"/>
                </a:cxn>
                <a:cxn ang="0">
                  <a:pos x="60" y="0"/>
                </a:cxn>
                <a:cxn ang="0">
                  <a:pos x="13" y="0"/>
                </a:cxn>
                <a:cxn ang="0">
                  <a:pos x="12" y="24"/>
                </a:cxn>
                <a:cxn ang="0">
                  <a:pos x="11" y="35"/>
                </a:cxn>
                <a:cxn ang="0">
                  <a:pos x="10" y="41"/>
                </a:cxn>
                <a:cxn ang="0">
                  <a:pos x="8" y="43"/>
                </a:cxn>
                <a:cxn ang="0">
                  <a:pos x="7" y="44"/>
                </a:cxn>
                <a:cxn ang="0">
                  <a:pos x="5" y="44"/>
                </a:cxn>
                <a:cxn ang="0">
                  <a:pos x="2" y="45"/>
                </a:cxn>
                <a:cxn ang="0">
                  <a:pos x="1" y="45"/>
                </a:cxn>
                <a:cxn ang="0">
                  <a:pos x="0" y="44"/>
                </a:cxn>
                <a:cxn ang="0">
                  <a:pos x="0" y="56"/>
                </a:cxn>
              </a:cxnLst>
              <a:rect l="0" t="0" r="r" b="b"/>
              <a:pathLst>
                <a:path w="60" h="56">
                  <a:moveTo>
                    <a:pt x="0" y="56"/>
                  </a:moveTo>
                  <a:lnTo>
                    <a:pt x="3" y="56"/>
                  </a:lnTo>
                  <a:lnTo>
                    <a:pt x="6" y="56"/>
                  </a:lnTo>
                  <a:lnTo>
                    <a:pt x="11" y="56"/>
                  </a:lnTo>
                  <a:lnTo>
                    <a:pt x="15" y="55"/>
                  </a:lnTo>
                  <a:lnTo>
                    <a:pt x="18" y="54"/>
                  </a:lnTo>
                  <a:lnTo>
                    <a:pt x="21" y="51"/>
                  </a:lnTo>
                  <a:lnTo>
                    <a:pt x="24" y="47"/>
                  </a:lnTo>
                  <a:lnTo>
                    <a:pt x="26" y="41"/>
                  </a:lnTo>
                  <a:lnTo>
                    <a:pt x="27" y="34"/>
                  </a:lnTo>
                  <a:lnTo>
                    <a:pt x="28" y="24"/>
                  </a:lnTo>
                  <a:lnTo>
                    <a:pt x="28" y="11"/>
                  </a:lnTo>
                  <a:lnTo>
                    <a:pt x="43" y="11"/>
                  </a:lnTo>
                  <a:lnTo>
                    <a:pt x="43" y="55"/>
                  </a:lnTo>
                  <a:lnTo>
                    <a:pt x="60" y="55"/>
                  </a:lnTo>
                  <a:lnTo>
                    <a:pt x="60" y="0"/>
                  </a:lnTo>
                  <a:lnTo>
                    <a:pt x="13" y="0"/>
                  </a:lnTo>
                  <a:lnTo>
                    <a:pt x="12" y="24"/>
                  </a:lnTo>
                  <a:lnTo>
                    <a:pt x="11" y="35"/>
                  </a:lnTo>
                  <a:lnTo>
                    <a:pt x="10" y="41"/>
                  </a:lnTo>
                  <a:lnTo>
                    <a:pt x="8" y="43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6" name="Freeform 641"/>
            <p:cNvSpPr>
              <a:spLocks noEditPoints="1"/>
            </p:cNvSpPr>
            <p:nvPr/>
          </p:nvSpPr>
          <p:spPr bwMode="auto">
            <a:xfrm>
              <a:off x="3187" y="1615"/>
              <a:ext cx="15" cy="14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0" y="45"/>
                </a:cxn>
                <a:cxn ang="0">
                  <a:pos x="38" y="47"/>
                </a:cxn>
                <a:cxn ang="0">
                  <a:pos x="35" y="48"/>
                </a:cxn>
                <a:cxn ang="0">
                  <a:pos x="31" y="48"/>
                </a:cxn>
                <a:cxn ang="0">
                  <a:pos x="28" y="48"/>
                </a:cxn>
                <a:cxn ang="0">
                  <a:pos x="25" y="47"/>
                </a:cxn>
                <a:cxn ang="0">
                  <a:pos x="22" y="45"/>
                </a:cxn>
                <a:cxn ang="0">
                  <a:pos x="21" y="43"/>
                </a:cxn>
                <a:cxn ang="0">
                  <a:pos x="19" y="39"/>
                </a:cxn>
                <a:cxn ang="0">
                  <a:pos x="18" y="34"/>
                </a:cxn>
                <a:cxn ang="0">
                  <a:pos x="60" y="34"/>
                </a:cxn>
                <a:cxn ang="0">
                  <a:pos x="60" y="31"/>
                </a:cxn>
                <a:cxn ang="0">
                  <a:pos x="59" y="24"/>
                </a:cxn>
                <a:cxn ang="0">
                  <a:pos x="55" y="13"/>
                </a:cxn>
                <a:cxn ang="0">
                  <a:pos x="52" y="8"/>
                </a:cxn>
                <a:cxn ang="0">
                  <a:pos x="47" y="4"/>
                </a:cxn>
                <a:cxn ang="0">
                  <a:pos x="44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19" y="2"/>
                </a:cxn>
                <a:cxn ang="0">
                  <a:pos x="13" y="5"/>
                </a:cxn>
                <a:cxn ang="0">
                  <a:pos x="9" y="8"/>
                </a:cxn>
                <a:cxn ang="0">
                  <a:pos x="5" y="12"/>
                </a:cxn>
                <a:cxn ang="0">
                  <a:pos x="3" y="17"/>
                </a:cxn>
                <a:cxn ang="0">
                  <a:pos x="1" y="24"/>
                </a:cxn>
                <a:cxn ang="0">
                  <a:pos x="0" y="30"/>
                </a:cxn>
                <a:cxn ang="0">
                  <a:pos x="1" y="35"/>
                </a:cxn>
                <a:cxn ang="0">
                  <a:pos x="1" y="39"/>
                </a:cxn>
                <a:cxn ang="0">
                  <a:pos x="2" y="43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2" y="55"/>
                </a:cxn>
                <a:cxn ang="0">
                  <a:pos x="18" y="57"/>
                </a:cxn>
                <a:cxn ang="0">
                  <a:pos x="23" y="59"/>
                </a:cxn>
                <a:cxn ang="0">
                  <a:pos x="27" y="59"/>
                </a:cxn>
                <a:cxn ang="0">
                  <a:pos x="30" y="59"/>
                </a:cxn>
                <a:cxn ang="0">
                  <a:pos x="38" y="59"/>
                </a:cxn>
                <a:cxn ang="0">
                  <a:pos x="47" y="56"/>
                </a:cxn>
                <a:cxn ang="0">
                  <a:pos x="50" y="54"/>
                </a:cxn>
                <a:cxn ang="0">
                  <a:pos x="54" y="51"/>
                </a:cxn>
                <a:cxn ang="0">
                  <a:pos x="56" y="47"/>
                </a:cxn>
                <a:cxn ang="0">
                  <a:pos x="58" y="42"/>
                </a:cxn>
                <a:cxn ang="0">
                  <a:pos x="42" y="42"/>
                </a:cxn>
                <a:cxn ang="0">
                  <a:pos x="18" y="25"/>
                </a:cxn>
                <a:cxn ang="0">
                  <a:pos x="19" y="21"/>
                </a:cxn>
                <a:cxn ang="0">
                  <a:pos x="21" y="17"/>
                </a:cxn>
                <a:cxn ang="0">
                  <a:pos x="23" y="14"/>
                </a:cxn>
                <a:cxn ang="0">
                  <a:pos x="25" y="13"/>
                </a:cxn>
                <a:cxn ang="0">
                  <a:pos x="29" y="11"/>
                </a:cxn>
                <a:cxn ang="0">
                  <a:pos x="31" y="11"/>
                </a:cxn>
                <a:cxn ang="0">
                  <a:pos x="35" y="12"/>
                </a:cxn>
                <a:cxn ang="0">
                  <a:pos x="39" y="13"/>
                </a:cxn>
                <a:cxn ang="0">
                  <a:pos x="40" y="15"/>
                </a:cxn>
                <a:cxn ang="0">
                  <a:pos x="42" y="17"/>
                </a:cxn>
                <a:cxn ang="0">
                  <a:pos x="42" y="21"/>
                </a:cxn>
                <a:cxn ang="0">
                  <a:pos x="43" y="25"/>
                </a:cxn>
                <a:cxn ang="0">
                  <a:pos x="18" y="25"/>
                </a:cxn>
              </a:cxnLst>
              <a:rect l="0" t="0" r="r" b="b"/>
              <a:pathLst>
                <a:path w="60" h="59">
                  <a:moveTo>
                    <a:pt x="42" y="42"/>
                  </a:moveTo>
                  <a:lnTo>
                    <a:pt x="40" y="45"/>
                  </a:lnTo>
                  <a:lnTo>
                    <a:pt x="38" y="47"/>
                  </a:lnTo>
                  <a:lnTo>
                    <a:pt x="35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5" y="47"/>
                  </a:lnTo>
                  <a:lnTo>
                    <a:pt x="22" y="45"/>
                  </a:lnTo>
                  <a:lnTo>
                    <a:pt x="21" y="43"/>
                  </a:lnTo>
                  <a:lnTo>
                    <a:pt x="19" y="39"/>
                  </a:lnTo>
                  <a:lnTo>
                    <a:pt x="18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59" y="24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4"/>
                  </a:lnTo>
                  <a:lnTo>
                    <a:pt x="44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1" y="39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8" y="59"/>
                  </a:lnTo>
                  <a:lnTo>
                    <a:pt x="47" y="56"/>
                  </a:lnTo>
                  <a:lnTo>
                    <a:pt x="50" y="54"/>
                  </a:lnTo>
                  <a:lnTo>
                    <a:pt x="54" y="51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42" y="42"/>
                  </a:lnTo>
                  <a:close/>
                  <a:moveTo>
                    <a:pt x="18" y="25"/>
                  </a:moveTo>
                  <a:lnTo>
                    <a:pt x="19" y="21"/>
                  </a:lnTo>
                  <a:lnTo>
                    <a:pt x="21" y="17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3" y="25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7" name="Freeform 642"/>
            <p:cNvSpPr>
              <a:spLocks/>
            </p:cNvSpPr>
            <p:nvPr/>
          </p:nvSpPr>
          <p:spPr bwMode="auto">
            <a:xfrm>
              <a:off x="3205" y="1615"/>
              <a:ext cx="10" cy="14"/>
            </a:xfrm>
            <a:custGeom>
              <a:avLst/>
              <a:gdLst/>
              <a:ahLst/>
              <a:cxnLst>
                <a:cxn ang="0">
                  <a:pos x="16" y="11"/>
                </a:cxn>
                <a:cxn ang="0">
                  <a:pos x="41" y="11"/>
                </a:cxn>
                <a:cxn ang="0">
                  <a:pos x="41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6" y="55"/>
                </a:cxn>
                <a:cxn ang="0">
                  <a:pos x="16" y="11"/>
                </a:cxn>
              </a:cxnLst>
              <a:rect l="0" t="0" r="r" b="b"/>
              <a:pathLst>
                <a:path w="41" h="55">
                  <a:moveTo>
                    <a:pt x="16" y="11"/>
                  </a:moveTo>
                  <a:lnTo>
                    <a:pt x="41" y="11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8" name="Freeform 643"/>
            <p:cNvSpPr>
              <a:spLocks noEditPoints="1"/>
            </p:cNvSpPr>
            <p:nvPr/>
          </p:nvSpPr>
          <p:spPr bwMode="auto">
            <a:xfrm>
              <a:off x="3217" y="1615"/>
              <a:ext cx="15" cy="14"/>
            </a:xfrm>
            <a:custGeom>
              <a:avLst/>
              <a:gdLst/>
              <a:ahLst/>
              <a:cxnLst>
                <a:cxn ang="0">
                  <a:pos x="29" y="59"/>
                </a:cxn>
                <a:cxn ang="0">
                  <a:pos x="35" y="59"/>
                </a:cxn>
                <a:cxn ang="0">
                  <a:pos x="41" y="58"/>
                </a:cxn>
                <a:cxn ang="0">
                  <a:pos x="46" y="55"/>
                </a:cxn>
                <a:cxn ang="0">
                  <a:pos x="51" y="52"/>
                </a:cxn>
                <a:cxn ang="0">
                  <a:pos x="55" y="48"/>
                </a:cxn>
                <a:cxn ang="0">
                  <a:pos x="58" y="43"/>
                </a:cxn>
                <a:cxn ang="0">
                  <a:pos x="59" y="37"/>
                </a:cxn>
                <a:cxn ang="0">
                  <a:pos x="60" y="30"/>
                </a:cxn>
                <a:cxn ang="0">
                  <a:pos x="59" y="23"/>
                </a:cxn>
                <a:cxn ang="0">
                  <a:pos x="58" y="16"/>
                </a:cxn>
                <a:cxn ang="0">
                  <a:pos x="55" y="11"/>
                </a:cxn>
                <a:cxn ang="0">
                  <a:pos x="51" y="7"/>
                </a:cxn>
                <a:cxn ang="0">
                  <a:pos x="46" y="4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3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8" y="52"/>
                </a:cxn>
                <a:cxn ang="0">
                  <a:pos x="13" y="55"/>
                </a:cxn>
                <a:cxn ang="0">
                  <a:pos x="18" y="58"/>
                </a:cxn>
                <a:cxn ang="0">
                  <a:pos x="23" y="59"/>
                </a:cxn>
                <a:cxn ang="0">
                  <a:pos x="29" y="59"/>
                </a:cxn>
                <a:cxn ang="0">
                  <a:pos x="29" y="48"/>
                </a:cxn>
                <a:cxn ang="0">
                  <a:pos x="25" y="48"/>
                </a:cxn>
                <a:cxn ang="0">
                  <a:pos x="22" y="47"/>
                </a:cxn>
                <a:cxn ang="0">
                  <a:pos x="20" y="45"/>
                </a:cxn>
                <a:cxn ang="0">
                  <a:pos x="19" y="42"/>
                </a:cxn>
                <a:cxn ang="0">
                  <a:pos x="17" y="36"/>
                </a:cxn>
                <a:cxn ang="0">
                  <a:pos x="17" y="30"/>
                </a:cxn>
                <a:cxn ang="0">
                  <a:pos x="17" y="25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3" y="12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1" y="19"/>
                </a:cxn>
                <a:cxn ang="0">
                  <a:pos x="42" y="25"/>
                </a:cxn>
                <a:cxn ang="0">
                  <a:pos x="42" y="30"/>
                </a:cxn>
                <a:cxn ang="0">
                  <a:pos x="42" y="36"/>
                </a:cxn>
                <a:cxn ang="0">
                  <a:pos x="40" y="42"/>
                </a:cxn>
                <a:cxn ang="0">
                  <a:pos x="38" y="45"/>
                </a:cxn>
                <a:cxn ang="0">
                  <a:pos x="36" y="47"/>
                </a:cxn>
                <a:cxn ang="0">
                  <a:pos x="33" y="48"/>
                </a:cxn>
                <a:cxn ang="0">
                  <a:pos x="29" y="48"/>
                </a:cxn>
              </a:cxnLst>
              <a:rect l="0" t="0" r="r" b="b"/>
              <a:pathLst>
                <a:path w="60" h="59">
                  <a:moveTo>
                    <a:pt x="29" y="59"/>
                  </a:move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5" y="48"/>
                  </a:lnTo>
                  <a:lnTo>
                    <a:pt x="58" y="43"/>
                  </a:lnTo>
                  <a:lnTo>
                    <a:pt x="59" y="37"/>
                  </a:lnTo>
                  <a:lnTo>
                    <a:pt x="60" y="30"/>
                  </a:lnTo>
                  <a:lnTo>
                    <a:pt x="59" y="23"/>
                  </a:lnTo>
                  <a:lnTo>
                    <a:pt x="58" y="16"/>
                  </a:lnTo>
                  <a:lnTo>
                    <a:pt x="55" y="11"/>
                  </a:lnTo>
                  <a:lnTo>
                    <a:pt x="51" y="7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9" y="59"/>
                  </a:lnTo>
                  <a:close/>
                  <a:moveTo>
                    <a:pt x="29" y="48"/>
                  </a:moveTo>
                  <a:lnTo>
                    <a:pt x="25" y="48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19" y="42"/>
                  </a:lnTo>
                  <a:lnTo>
                    <a:pt x="17" y="36"/>
                  </a:lnTo>
                  <a:lnTo>
                    <a:pt x="17" y="30"/>
                  </a:lnTo>
                  <a:lnTo>
                    <a:pt x="17" y="25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3" y="12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2" y="25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0" y="42"/>
                  </a:lnTo>
                  <a:lnTo>
                    <a:pt x="38" y="45"/>
                  </a:lnTo>
                  <a:lnTo>
                    <a:pt x="36" y="47"/>
                  </a:lnTo>
                  <a:lnTo>
                    <a:pt x="33" y="48"/>
                  </a:lnTo>
                  <a:lnTo>
                    <a:pt x="29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9" name="Freeform 644"/>
            <p:cNvSpPr>
              <a:spLocks/>
            </p:cNvSpPr>
            <p:nvPr/>
          </p:nvSpPr>
          <p:spPr bwMode="auto">
            <a:xfrm>
              <a:off x="3233" y="1615"/>
              <a:ext cx="15" cy="14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11" y="56"/>
                </a:cxn>
                <a:cxn ang="0">
                  <a:pos x="15" y="55"/>
                </a:cxn>
                <a:cxn ang="0">
                  <a:pos x="19" y="54"/>
                </a:cxn>
                <a:cxn ang="0">
                  <a:pos x="22" y="51"/>
                </a:cxn>
                <a:cxn ang="0">
                  <a:pos x="25" y="47"/>
                </a:cxn>
                <a:cxn ang="0">
                  <a:pos x="27" y="41"/>
                </a:cxn>
                <a:cxn ang="0">
                  <a:pos x="28" y="34"/>
                </a:cxn>
                <a:cxn ang="0">
                  <a:pos x="28" y="24"/>
                </a:cxn>
                <a:cxn ang="0">
                  <a:pos x="29" y="11"/>
                </a:cxn>
                <a:cxn ang="0">
                  <a:pos x="44" y="11"/>
                </a:cxn>
                <a:cxn ang="0">
                  <a:pos x="44" y="55"/>
                </a:cxn>
                <a:cxn ang="0">
                  <a:pos x="60" y="55"/>
                </a:cxn>
                <a:cxn ang="0">
                  <a:pos x="60" y="0"/>
                </a:cxn>
                <a:cxn ang="0">
                  <a:pos x="13" y="0"/>
                </a:cxn>
                <a:cxn ang="0">
                  <a:pos x="13" y="24"/>
                </a:cxn>
                <a:cxn ang="0">
                  <a:pos x="12" y="35"/>
                </a:cxn>
                <a:cxn ang="0">
                  <a:pos x="10" y="41"/>
                </a:cxn>
                <a:cxn ang="0">
                  <a:pos x="9" y="43"/>
                </a:cxn>
                <a:cxn ang="0">
                  <a:pos x="7" y="44"/>
                </a:cxn>
                <a:cxn ang="0">
                  <a:pos x="5" y="44"/>
                </a:cxn>
                <a:cxn ang="0">
                  <a:pos x="3" y="45"/>
                </a:cxn>
                <a:cxn ang="0">
                  <a:pos x="2" y="45"/>
                </a:cxn>
                <a:cxn ang="0">
                  <a:pos x="0" y="44"/>
                </a:cxn>
                <a:cxn ang="0">
                  <a:pos x="0" y="56"/>
                </a:cxn>
              </a:cxnLst>
              <a:rect l="0" t="0" r="r" b="b"/>
              <a:pathLst>
                <a:path w="60" h="56">
                  <a:moveTo>
                    <a:pt x="0" y="56"/>
                  </a:moveTo>
                  <a:lnTo>
                    <a:pt x="4" y="56"/>
                  </a:lnTo>
                  <a:lnTo>
                    <a:pt x="7" y="56"/>
                  </a:lnTo>
                  <a:lnTo>
                    <a:pt x="11" y="56"/>
                  </a:lnTo>
                  <a:lnTo>
                    <a:pt x="15" y="55"/>
                  </a:lnTo>
                  <a:lnTo>
                    <a:pt x="19" y="54"/>
                  </a:lnTo>
                  <a:lnTo>
                    <a:pt x="22" y="51"/>
                  </a:lnTo>
                  <a:lnTo>
                    <a:pt x="25" y="47"/>
                  </a:lnTo>
                  <a:lnTo>
                    <a:pt x="27" y="41"/>
                  </a:lnTo>
                  <a:lnTo>
                    <a:pt x="28" y="34"/>
                  </a:lnTo>
                  <a:lnTo>
                    <a:pt x="28" y="24"/>
                  </a:lnTo>
                  <a:lnTo>
                    <a:pt x="29" y="11"/>
                  </a:lnTo>
                  <a:lnTo>
                    <a:pt x="44" y="11"/>
                  </a:lnTo>
                  <a:lnTo>
                    <a:pt x="44" y="55"/>
                  </a:lnTo>
                  <a:lnTo>
                    <a:pt x="60" y="55"/>
                  </a:lnTo>
                  <a:lnTo>
                    <a:pt x="60" y="0"/>
                  </a:lnTo>
                  <a:lnTo>
                    <a:pt x="13" y="0"/>
                  </a:lnTo>
                  <a:lnTo>
                    <a:pt x="13" y="24"/>
                  </a:lnTo>
                  <a:lnTo>
                    <a:pt x="12" y="35"/>
                  </a:lnTo>
                  <a:lnTo>
                    <a:pt x="10" y="41"/>
                  </a:lnTo>
                  <a:lnTo>
                    <a:pt x="9" y="43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0" name="Freeform 645"/>
            <p:cNvSpPr>
              <a:spLocks noEditPoints="1"/>
            </p:cNvSpPr>
            <p:nvPr/>
          </p:nvSpPr>
          <p:spPr bwMode="auto">
            <a:xfrm>
              <a:off x="3251" y="1615"/>
              <a:ext cx="15" cy="14"/>
            </a:xfrm>
            <a:custGeom>
              <a:avLst/>
              <a:gdLst/>
              <a:ahLst/>
              <a:cxnLst>
                <a:cxn ang="0">
                  <a:pos x="31" y="59"/>
                </a:cxn>
                <a:cxn ang="0">
                  <a:pos x="37" y="59"/>
                </a:cxn>
                <a:cxn ang="0">
                  <a:pos x="42" y="58"/>
                </a:cxn>
                <a:cxn ang="0">
                  <a:pos x="47" y="55"/>
                </a:cxn>
                <a:cxn ang="0">
                  <a:pos x="52" y="52"/>
                </a:cxn>
                <a:cxn ang="0">
                  <a:pos x="55" y="48"/>
                </a:cxn>
                <a:cxn ang="0">
                  <a:pos x="58" y="43"/>
                </a:cxn>
                <a:cxn ang="0">
                  <a:pos x="60" y="37"/>
                </a:cxn>
                <a:cxn ang="0">
                  <a:pos x="60" y="30"/>
                </a:cxn>
                <a:cxn ang="0">
                  <a:pos x="60" y="23"/>
                </a:cxn>
                <a:cxn ang="0">
                  <a:pos x="58" y="16"/>
                </a:cxn>
                <a:cxn ang="0">
                  <a:pos x="55" y="11"/>
                </a:cxn>
                <a:cxn ang="0">
                  <a:pos x="52" y="7"/>
                </a:cxn>
                <a:cxn ang="0">
                  <a:pos x="47" y="4"/>
                </a:cxn>
                <a:cxn ang="0">
                  <a:pos x="42" y="2"/>
                </a:cxn>
                <a:cxn ang="0">
                  <a:pos x="37" y="1"/>
                </a:cxn>
                <a:cxn ang="0">
                  <a:pos x="31" y="0"/>
                </a:cxn>
                <a:cxn ang="0">
                  <a:pos x="25" y="1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9" y="7"/>
                </a:cxn>
                <a:cxn ang="0">
                  <a:pos x="5" y="11"/>
                </a:cxn>
                <a:cxn ang="0">
                  <a:pos x="3" y="16"/>
                </a:cxn>
                <a:cxn ang="0">
                  <a:pos x="1" y="23"/>
                </a:cxn>
                <a:cxn ang="0">
                  <a:pos x="0" y="30"/>
                </a:cxn>
                <a:cxn ang="0">
                  <a:pos x="1" y="37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9" y="52"/>
                </a:cxn>
                <a:cxn ang="0">
                  <a:pos x="13" y="55"/>
                </a:cxn>
                <a:cxn ang="0">
                  <a:pos x="19" y="58"/>
                </a:cxn>
                <a:cxn ang="0">
                  <a:pos x="25" y="59"/>
                </a:cxn>
                <a:cxn ang="0">
                  <a:pos x="31" y="59"/>
                </a:cxn>
                <a:cxn ang="0">
                  <a:pos x="31" y="48"/>
                </a:cxn>
                <a:cxn ang="0">
                  <a:pos x="27" y="48"/>
                </a:cxn>
                <a:cxn ang="0">
                  <a:pos x="24" y="47"/>
                </a:cxn>
                <a:cxn ang="0">
                  <a:pos x="22" y="45"/>
                </a:cxn>
                <a:cxn ang="0">
                  <a:pos x="20" y="42"/>
                </a:cxn>
                <a:cxn ang="0">
                  <a:pos x="18" y="36"/>
                </a:cxn>
                <a:cxn ang="0">
                  <a:pos x="18" y="30"/>
                </a:cxn>
                <a:cxn ang="0">
                  <a:pos x="18" y="25"/>
                </a:cxn>
                <a:cxn ang="0">
                  <a:pos x="19" y="19"/>
                </a:cxn>
                <a:cxn ang="0">
                  <a:pos x="21" y="16"/>
                </a:cxn>
                <a:cxn ang="0">
                  <a:pos x="23" y="14"/>
                </a:cxn>
                <a:cxn ang="0">
                  <a:pos x="27" y="12"/>
                </a:cxn>
                <a:cxn ang="0">
                  <a:pos x="31" y="11"/>
                </a:cxn>
                <a:cxn ang="0">
                  <a:pos x="34" y="12"/>
                </a:cxn>
                <a:cxn ang="0">
                  <a:pos x="39" y="14"/>
                </a:cxn>
                <a:cxn ang="0">
                  <a:pos x="40" y="16"/>
                </a:cxn>
                <a:cxn ang="0">
                  <a:pos x="42" y="19"/>
                </a:cxn>
                <a:cxn ang="0">
                  <a:pos x="43" y="25"/>
                </a:cxn>
                <a:cxn ang="0">
                  <a:pos x="43" y="30"/>
                </a:cxn>
                <a:cxn ang="0">
                  <a:pos x="43" y="36"/>
                </a:cxn>
                <a:cxn ang="0">
                  <a:pos x="41" y="42"/>
                </a:cxn>
                <a:cxn ang="0">
                  <a:pos x="40" y="45"/>
                </a:cxn>
                <a:cxn ang="0">
                  <a:pos x="38" y="47"/>
                </a:cxn>
                <a:cxn ang="0">
                  <a:pos x="35" y="48"/>
                </a:cxn>
                <a:cxn ang="0">
                  <a:pos x="31" y="48"/>
                </a:cxn>
              </a:cxnLst>
              <a:rect l="0" t="0" r="r" b="b"/>
              <a:pathLst>
                <a:path w="60" h="59">
                  <a:moveTo>
                    <a:pt x="31" y="59"/>
                  </a:moveTo>
                  <a:lnTo>
                    <a:pt x="37" y="59"/>
                  </a:lnTo>
                  <a:lnTo>
                    <a:pt x="42" y="58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8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0" y="30"/>
                  </a:lnTo>
                  <a:lnTo>
                    <a:pt x="60" y="23"/>
                  </a:lnTo>
                  <a:lnTo>
                    <a:pt x="58" y="16"/>
                  </a:lnTo>
                  <a:lnTo>
                    <a:pt x="55" y="11"/>
                  </a:lnTo>
                  <a:lnTo>
                    <a:pt x="52" y="7"/>
                  </a:lnTo>
                  <a:lnTo>
                    <a:pt x="47" y="4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5" y="59"/>
                  </a:lnTo>
                  <a:lnTo>
                    <a:pt x="31" y="59"/>
                  </a:lnTo>
                  <a:close/>
                  <a:moveTo>
                    <a:pt x="31" y="48"/>
                  </a:moveTo>
                  <a:lnTo>
                    <a:pt x="27" y="48"/>
                  </a:lnTo>
                  <a:lnTo>
                    <a:pt x="24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5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7" y="12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9" y="14"/>
                  </a:lnTo>
                  <a:lnTo>
                    <a:pt x="40" y="16"/>
                  </a:lnTo>
                  <a:lnTo>
                    <a:pt x="42" y="19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3" y="36"/>
                  </a:lnTo>
                  <a:lnTo>
                    <a:pt x="41" y="42"/>
                  </a:lnTo>
                  <a:lnTo>
                    <a:pt x="40" y="45"/>
                  </a:lnTo>
                  <a:lnTo>
                    <a:pt x="38" y="47"/>
                  </a:lnTo>
                  <a:lnTo>
                    <a:pt x="35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1" name="Freeform 646"/>
            <p:cNvSpPr>
              <a:spLocks/>
            </p:cNvSpPr>
            <p:nvPr/>
          </p:nvSpPr>
          <p:spPr bwMode="auto">
            <a:xfrm>
              <a:off x="3268" y="1615"/>
              <a:ext cx="14" cy="14"/>
            </a:xfrm>
            <a:custGeom>
              <a:avLst/>
              <a:gdLst/>
              <a:ahLst/>
              <a:cxnLst>
                <a:cxn ang="0">
                  <a:pos x="40" y="37"/>
                </a:cxn>
                <a:cxn ang="0">
                  <a:pos x="39" y="40"/>
                </a:cxn>
                <a:cxn ang="0">
                  <a:pos x="38" y="44"/>
                </a:cxn>
                <a:cxn ang="0">
                  <a:pos x="36" y="46"/>
                </a:cxn>
                <a:cxn ang="0">
                  <a:pos x="34" y="47"/>
                </a:cxn>
                <a:cxn ang="0">
                  <a:pos x="32" y="48"/>
                </a:cxn>
                <a:cxn ang="0">
                  <a:pos x="29" y="48"/>
                </a:cxn>
                <a:cxn ang="0">
                  <a:pos x="26" y="48"/>
                </a:cxn>
                <a:cxn ang="0">
                  <a:pos x="22" y="46"/>
                </a:cxn>
                <a:cxn ang="0">
                  <a:pos x="20" y="43"/>
                </a:cxn>
                <a:cxn ang="0">
                  <a:pos x="18" y="40"/>
                </a:cxn>
                <a:cxn ang="0">
                  <a:pos x="17" y="35"/>
                </a:cxn>
                <a:cxn ang="0">
                  <a:pos x="17" y="29"/>
                </a:cxn>
                <a:cxn ang="0">
                  <a:pos x="17" y="24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3" y="12"/>
                </a:cxn>
                <a:cxn ang="0">
                  <a:pos x="36" y="13"/>
                </a:cxn>
                <a:cxn ang="0">
                  <a:pos x="38" y="16"/>
                </a:cxn>
                <a:cxn ang="0">
                  <a:pos x="40" y="23"/>
                </a:cxn>
                <a:cxn ang="0">
                  <a:pos x="56" y="23"/>
                </a:cxn>
                <a:cxn ang="0">
                  <a:pos x="56" y="18"/>
                </a:cxn>
                <a:cxn ang="0">
                  <a:pos x="54" y="14"/>
                </a:cxn>
                <a:cxn ang="0">
                  <a:pos x="53" y="11"/>
                </a:cxn>
                <a:cxn ang="0">
                  <a:pos x="50" y="7"/>
                </a:cxn>
                <a:cxn ang="0">
                  <a:pos x="46" y="4"/>
                </a:cxn>
                <a:cxn ang="0">
                  <a:pos x="42" y="2"/>
                </a:cxn>
                <a:cxn ang="0">
                  <a:pos x="36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5" y="3"/>
                </a:cxn>
                <a:cxn ang="0">
                  <a:pos x="10" y="6"/>
                </a:cxn>
                <a:cxn ang="0">
                  <a:pos x="6" y="10"/>
                </a:cxn>
                <a:cxn ang="0">
                  <a:pos x="3" y="15"/>
                </a:cxn>
                <a:cxn ang="0">
                  <a:pos x="2" y="19"/>
                </a:cxn>
                <a:cxn ang="0">
                  <a:pos x="1" y="25"/>
                </a:cxn>
                <a:cxn ang="0">
                  <a:pos x="0" y="30"/>
                </a:cxn>
                <a:cxn ang="0">
                  <a:pos x="1" y="37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8" y="52"/>
                </a:cxn>
                <a:cxn ang="0">
                  <a:pos x="12" y="55"/>
                </a:cxn>
                <a:cxn ang="0">
                  <a:pos x="17" y="57"/>
                </a:cxn>
                <a:cxn ang="0">
                  <a:pos x="23" y="59"/>
                </a:cxn>
                <a:cxn ang="0">
                  <a:pos x="29" y="59"/>
                </a:cxn>
                <a:cxn ang="0">
                  <a:pos x="36" y="59"/>
                </a:cxn>
                <a:cxn ang="0">
                  <a:pos x="42" y="57"/>
                </a:cxn>
                <a:cxn ang="0">
                  <a:pos x="46" y="54"/>
                </a:cxn>
                <a:cxn ang="0">
                  <a:pos x="51" y="51"/>
                </a:cxn>
                <a:cxn ang="0">
                  <a:pos x="53" y="48"/>
                </a:cxn>
                <a:cxn ang="0">
                  <a:pos x="55" y="44"/>
                </a:cxn>
                <a:cxn ang="0">
                  <a:pos x="56" y="40"/>
                </a:cxn>
                <a:cxn ang="0">
                  <a:pos x="57" y="37"/>
                </a:cxn>
                <a:cxn ang="0">
                  <a:pos x="40" y="37"/>
                </a:cxn>
              </a:cxnLst>
              <a:rect l="0" t="0" r="r" b="b"/>
              <a:pathLst>
                <a:path w="57" h="59">
                  <a:moveTo>
                    <a:pt x="40" y="37"/>
                  </a:moveTo>
                  <a:lnTo>
                    <a:pt x="39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4" y="47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2" y="46"/>
                  </a:lnTo>
                  <a:lnTo>
                    <a:pt x="20" y="43"/>
                  </a:lnTo>
                  <a:lnTo>
                    <a:pt x="18" y="40"/>
                  </a:lnTo>
                  <a:lnTo>
                    <a:pt x="17" y="35"/>
                  </a:lnTo>
                  <a:lnTo>
                    <a:pt x="17" y="29"/>
                  </a:lnTo>
                  <a:lnTo>
                    <a:pt x="17" y="24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3" y="12"/>
                  </a:lnTo>
                  <a:lnTo>
                    <a:pt x="36" y="13"/>
                  </a:lnTo>
                  <a:lnTo>
                    <a:pt x="38" y="16"/>
                  </a:lnTo>
                  <a:lnTo>
                    <a:pt x="40" y="23"/>
                  </a:lnTo>
                  <a:lnTo>
                    <a:pt x="56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3" y="11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5" y="3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9" y="59"/>
                  </a:lnTo>
                  <a:lnTo>
                    <a:pt x="36" y="59"/>
                  </a:lnTo>
                  <a:lnTo>
                    <a:pt x="42" y="57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3" y="48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2" name="Freeform 647"/>
            <p:cNvSpPr>
              <a:spLocks noEditPoints="1"/>
            </p:cNvSpPr>
            <p:nvPr/>
          </p:nvSpPr>
          <p:spPr bwMode="auto">
            <a:xfrm>
              <a:off x="3284" y="1615"/>
              <a:ext cx="16" cy="14"/>
            </a:xfrm>
            <a:custGeom>
              <a:avLst/>
              <a:gdLst/>
              <a:ahLst/>
              <a:cxnLst>
                <a:cxn ang="0">
                  <a:pos x="30" y="59"/>
                </a:cxn>
                <a:cxn ang="0">
                  <a:pos x="37" y="59"/>
                </a:cxn>
                <a:cxn ang="0">
                  <a:pos x="43" y="58"/>
                </a:cxn>
                <a:cxn ang="0">
                  <a:pos x="48" y="55"/>
                </a:cxn>
                <a:cxn ang="0">
                  <a:pos x="52" y="52"/>
                </a:cxn>
                <a:cxn ang="0">
                  <a:pos x="56" y="48"/>
                </a:cxn>
                <a:cxn ang="0">
                  <a:pos x="58" y="43"/>
                </a:cxn>
                <a:cxn ang="0">
                  <a:pos x="60" y="37"/>
                </a:cxn>
                <a:cxn ang="0">
                  <a:pos x="61" y="30"/>
                </a:cxn>
                <a:cxn ang="0">
                  <a:pos x="60" y="23"/>
                </a:cxn>
                <a:cxn ang="0">
                  <a:pos x="58" y="16"/>
                </a:cxn>
                <a:cxn ang="0">
                  <a:pos x="56" y="11"/>
                </a:cxn>
                <a:cxn ang="0">
                  <a:pos x="52" y="7"/>
                </a:cxn>
                <a:cxn ang="0">
                  <a:pos x="48" y="4"/>
                </a:cxn>
                <a:cxn ang="0">
                  <a:pos x="43" y="2"/>
                </a:cxn>
                <a:cxn ang="0">
                  <a:pos x="37" y="1"/>
                </a:cxn>
                <a:cxn ang="0">
                  <a:pos x="30" y="0"/>
                </a:cxn>
                <a:cxn ang="0">
                  <a:pos x="24" y="1"/>
                </a:cxn>
                <a:cxn ang="0">
                  <a:pos x="19" y="2"/>
                </a:cxn>
                <a:cxn ang="0">
                  <a:pos x="14" y="4"/>
                </a:cxn>
                <a:cxn ang="0">
                  <a:pos x="10" y="7"/>
                </a:cxn>
                <a:cxn ang="0">
                  <a:pos x="6" y="11"/>
                </a:cxn>
                <a:cxn ang="0">
                  <a:pos x="3" y="16"/>
                </a:cxn>
                <a:cxn ang="0">
                  <a:pos x="1" y="23"/>
                </a:cxn>
                <a:cxn ang="0">
                  <a:pos x="0" y="30"/>
                </a:cxn>
                <a:cxn ang="0">
                  <a:pos x="1" y="37"/>
                </a:cxn>
                <a:cxn ang="0">
                  <a:pos x="3" y="43"/>
                </a:cxn>
                <a:cxn ang="0">
                  <a:pos x="5" y="48"/>
                </a:cxn>
                <a:cxn ang="0">
                  <a:pos x="9" y="52"/>
                </a:cxn>
                <a:cxn ang="0">
                  <a:pos x="13" y="55"/>
                </a:cxn>
                <a:cxn ang="0">
                  <a:pos x="18" y="58"/>
                </a:cxn>
                <a:cxn ang="0">
                  <a:pos x="24" y="59"/>
                </a:cxn>
                <a:cxn ang="0">
                  <a:pos x="30" y="59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23" y="47"/>
                </a:cxn>
                <a:cxn ang="0">
                  <a:pos x="21" y="45"/>
                </a:cxn>
                <a:cxn ang="0">
                  <a:pos x="19" y="42"/>
                </a:cxn>
                <a:cxn ang="0">
                  <a:pos x="18" y="36"/>
                </a:cxn>
                <a:cxn ang="0">
                  <a:pos x="17" y="30"/>
                </a:cxn>
                <a:cxn ang="0">
                  <a:pos x="18" y="25"/>
                </a:cxn>
                <a:cxn ang="0">
                  <a:pos x="19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7" y="12"/>
                </a:cxn>
                <a:cxn ang="0">
                  <a:pos x="30" y="11"/>
                </a:cxn>
                <a:cxn ang="0">
                  <a:pos x="35" y="12"/>
                </a:cxn>
                <a:cxn ang="0">
                  <a:pos x="39" y="14"/>
                </a:cxn>
                <a:cxn ang="0">
                  <a:pos x="41" y="16"/>
                </a:cxn>
                <a:cxn ang="0">
                  <a:pos x="42" y="19"/>
                </a:cxn>
                <a:cxn ang="0">
                  <a:pos x="43" y="25"/>
                </a:cxn>
                <a:cxn ang="0">
                  <a:pos x="44" y="30"/>
                </a:cxn>
                <a:cxn ang="0">
                  <a:pos x="43" y="36"/>
                </a:cxn>
                <a:cxn ang="0">
                  <a:pos x="42" y="42"/>
                </a:cxn>
                <a:cxn ang="0">
                  <a:pos x="40" y="45"/>
                </a:cxn>
                <a:cxn ang="0">
                  <a:pos x="38" y="47"/>
                </a:cxn>
                <a:cxn ang="0">
                  <a:pos x="35" y="48"/>
                </a:cxn>
                <a:cxn ang="0">
                  <a:pos x="30" y="48"/>
                </a:cxn>
              </a:cxnLst>
              <a:rect l="0" t="0" r="r" b="b"/>
              <a:pathLst>
                <a:path w="61" h="59">
                  <a:moveTo>
                    <a:pt x="30" y="59"/>
                  </a:moveTo>
                  <a:lnTo>
                    <a:pt x="37" y="59"/>
                  </a:lnTo>
                  <a:lnTo>
                    <a:pt x="43" y="58"/>
                  </a:lnTo>
                  <a:lnTo>
                    <a:pt x="48" y="55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1" y="30"/>
                  </a:lnTo>
                  <a:lnTo>
                    <a:pt x="60" y="23"/>
                  </a:lnTo>
                  <a:lnTo>
                    <a:pt x="58" y="16"/>
                  </a:lnTo>
                  <a:lnTo>
                    <a:pt x="56" y="11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59"/>
                  </a:lnTo>
                  <a:close/>
                  <a:moveTo>
                    <a:pt x="30" y="48"/>
                  </a:moveTo>
                  <a:lnTo>
                    <a:pt x="26" y="48"/>
                  </a:lnTo>
                  <a:lnTo>
                    <a:pt x="23" y="47"/>
                  </a:lnTo>
                  <a:lnTo>
                    <a:pt x="21" y="45"/>
                  </a:lnTo>
                  <a:lnTo>
                    <a:pt x="19" y="42"/>
                  </a:lnTo>
                  <a:lnTo>
                    <a:pt x="18" y="36"/>
                  </a:lnTo>
                  <a:lnTo>
                    <a:pt x="17" y="30"/>
                  </a:lnTo>
                  <a:lnTo>
                    <a:pt x="18" y="25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7" y="12"/>
                  </a:lnTo>
                  <a:lnTo>
                    <a:pt x="30" y="11"/>
                  </a:lnTo>
                  <a:lnTo>
                    <a:pt x="35" y="12"/>
                  </a:lnTo>
                  <a:lnTo>
                    <a:pt x="39" y="14"/>
                  </a:lnTo>
                  <a:lnTo>
                    <a:pt x="41" y="16"/>
                  </a:lnTo>
                  <a:lnTo>
                    <a:pt x="42" y="19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2" y="42"/>
                  </a:lnTo>
                  <a:lnTo>
                    <a:pt x="40" y="45"/>
                  </a:lnTo>
                  <a:lnTo>
                    <a:pt x="38" y="47"/>
                  </a:lnTo>
                  <a:lnTo>
                    <a:pt x="35" y="48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3" name="Freeform 648"/>
            <p:cNvSpPr>
              <a:spLocks noEditPoints="1"/>
            </p:cNvSpPr>
            <p:nvPr/>
          </p:nvSpPr>
          <p:spPr bwMode="auto">
            <a:xfrm>
              <a:off x="3302" y="1615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5"/>
                </a:cxn>
                <a:cxn ang="0">
                  <a:pos x="33" y="55"/>
                </a:cxn>
                <a:cxn ang="0">
                  <a:pos x="41" y="55"/>
                </a:cxn>
                <a:cxn ang="0">
                  <a:pos x="48" y="53"/>
                </a:cxn>
                <a:cxn ang="0">
                  <a:pos x="50" y="51"/>
                </a:cxn>
                <a:cxn ang="0">
                  <a:pos x="52" y="48"/>
                </a:cxn>
                <a:cxn ang="0">
                  <a:pos x="53" y="45"/>
                </a:cxn>
                <a:cxn ang="0">
                  <a:pos x="53" y="41"/>
                </a:cxn>
                <a:cxn ang="0">
                  <a:pos x="52" y="36"/>
                </a:cxn>
                <a:cxn ang="0">
                  <a:pos x="50" y="32"/>
                </a:cxn>
                <a:cxn ang="0">
                  <a:pos x="46" y="29"/>
                </a:cxn>
                <a:cxn ang="0">
                  <a:pos x="40" y="27"/>
                </a:cxn>
                <a:cxn ang="0">
                  <a:pos x="40" y="27"/>
                </a:cxn>
                <a:cxn ang="0">
                  <a:pos x="44" y="26"/>
                </a:cxn>
                <a:cxn ang="0">
                  <a:pos x="48" y="23"/>
                </a:cxn>
                <a:cxn ang="0">
                  <a:pos x="50" y="19"/>
                </a:cxn>
                <a:cxn ang="0">
                  <a:pos x="51" y="13"/>
                </a:cxn>
                <a:cxn ang="0">
                  <a:pos x="51" y="9"/>
                </a:cxn>
                <a:cxn ang="0">
                  <a:pos x="49" y="6"/>
                </a:cxn>
                <a:cxn ang="0">
                  <a:pos x="47" y="4"/>
                </a:cxn>
                <a:cxn ang="0">
                  <a:pos x="44" y="2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17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4" y="20"/>
                </a:cxn>
                <a:cxn ang="0">
                  <a:pos x="31" y="22"/>
                </a:cxn>
                <a:cxn ang="0">
                  <a:pos x="28" y="22"/>
                </a:cxn>
                <a:cxn ang="0">
                  <a:pos x="26" y="22"/>
                </a:cxn>
                <a:cxn ang="0">
                  <a:pos x="17" y="22"/>
                </a:cxn>
                <a:cxn ang="0">
                  <a:pos x="17" y="11"/>
                </a:cxn>
                <a:cxn ang="0">
                  <a:pos x="17" y="33"/>
                </a:cxn>
                <a:cxn ang="0">
                  <a:pos x="27" y="33"/>
                </a:cxn>
                <a:cxn ang="0">
                  <a:pos x="32" y="33"/>
                </a:cxn>
                <a:cxn ang="0">
                  <a:pos x="35" y="34"/>
                </a:cxn>
                <a:cxn ang="0">
                  <a:pos x="36" y="36"/>
                </a:cxn>
                <a:cxn ang="0">
                  <a:pos x="36" y="39"/>
                </a:cxn>
                <a:cxn ang="0">
                  <a:pos x="36" y="41"/>
                </a:cxn>
                <a:cxn ang="0">
                  <a:pos x="35" y="43"/>
                </a:cxn>
                <a:cxn ang="0">
                  <a:pos x="32" y="44"/>
                </a:cxn>
                <a:cxn ang="0">
                  <a:pos x="27" y="44"/>
                </a:cxn>
                <a:cxn ang="0">
                  <a:pos x="17" y="44"/>
                </a:cxn>
                <a:cxn ang="0">
                  <a:pos x="17" y="33"/>
                </a:cxn>
              </a:cxnLst>
              <a:rect l="0" t="0" r="r" b="b"/>
              <a:pathLst>
                <a:path w="53" h="55">
                  <a:moveTo>
                    <a:pt x="0" y="0"/>
                  </a:moveTo>
                  <a:lnTo>
                    <a:pt x="0" y="55"/>
                  </a:lnTo>
                  <a:lnTo>
                    <a:pt x="33" y="55"/>
                  </a:lnTo>
                  <a:lnTo>
                    <a:pt x="41" y="55"/>
                  </a:lnTo>
                  <a:lnTo>
                    <a:pt x="48" y="53"/>
                  </a:lnTo>
                  <a:lnTo>
                    <a:pt x="50" y="51"/>
                  </a:lnTo>
                  <a:lnTo>
                    <a:pt x="52" y="48"/>
                  </a:lnTo>
                  <a:lnTo>
                    <a:pt x="53" y="45"/>
                  </a:lnTo>
                  <a:lnTo>
                    <a:pt x="53" y="41"/>
                  </a:lnTo>
                  <a:lnTo>
                    <a:pt x="52" y="36"/>
                  </a:lnTo>
                  <a:lnTo>
                    <a:pt x="50" y="32"/>
                  </a:lnTo>
                  <a:lnTo>
                    <a:pt x="46" y="29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6"/>
                  </a:lnTo>
                  <a:lnTo>
                    <a:pt x="48" y="23"/>
                  </a:lnTo>
                  <a:lnTo>
                    <a:pt x="50" y="19"/>
                  </a:lnTo>
                  <a:lnTo>
                    <a:pt x="51" y="13"/>
                  </a:lnTo>
                  <a:lnTo>
                    <a:pt x="51" y="9"/>
                  </a:lnTo>
                  <a:lnTo>
                    <a:pt x="49" y="6"/>
                  </a:lnTo>
                  <a:lnTo>
                    <a:pt x="47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0" y="0"/>
                  </a:lnTo>
                  <a:close/>
                  <a:moveTo>
                    <a:pt x="17" y="11"/>
                  </a:moveTo>
                  <a:lnTo>
                    <a:pt x="26" y="11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4" y="20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17" y="22"/>
                  </a:lnTo>
                  <a:lnTo>
                    <a:pt x="17" y="11"/>
                  </a:lnTo>
                  <a:close/>
                  <a:moveTo>
                    <a:pt x="17" y="33"/>
                  </a:moveTo>
                  <a:lnTo>
                    <a:pt x="27" y="33"/>
                  </a:lnTo>
                  <a:lnTo>
                    <a:pt x="32" y="33"/>
                  </a:lnTo>
                  <a:lnTo>
                    <a:pt x="35" y="34"/>
                  </a:lnTo>
                  <a:lnTo>
                    <a:pt x="36" y="36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2" y="44"/>
                  </a:lnTo>
                  <a:lnTo>
                    <a:pt x="27" y="44"/>
                  </a:lnTo>
                  <a:lnTo>
                    <a:pt x="17" y="44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4" name="Freeform 649"/>
            <p:cNvSpPr>
              <a:spLocks noEditPoints="1"/>
            </p:cNvSpPr>
            <p:nvPr/>
          </p:nvSpPr>
          <p:spPr bwMode="auto">
            <a:xfrm>
              <a:off x="3318" y="1615"/>
              <a:ext cx="14" cy="14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21" y="14"/>
                </a:cxn>
                <a:cxn ang="0">
                  <a:pos x="26" y="11"/>
                </a:cxn>
                <a:cxn ang="0">
                  <a:pos x="31" y="11"/>
                </a:cxn>
                <a:cxn ang="0">
                  <a:pos x="35" y="13"/>
                </a:cxn>
                <a:cxn ang="0">
                  <a:pos x="37" y="16"/>
                </a:cxn>
                <a:cxn ang="0">
                  <a:pos x="37" y="19"/>
                </a:cxn>
                <a:cxn ang="0">
                  <a:pos x="37" y="22"/>
                </a:cxn>
                <a:cxn ang="0">
                  <a:pos x="35" y="25"/>
                </a:cxn>
                <a:cxn ang="0">
                  <a:pos x="29" y="26"/>
                </a:cxn>
                <a:cxn ang="0">
                  <a:pos x="14" y="28"/>
                </a:cxn>
                <a:cxn ang="0">
                  <a:pos x="5" y="33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6" y="56"/>
                </a:cxn>
                <a:cxn ang="0">
                  <a:pos x="14" y="59"/>
                </a:cxn>
                <a:cxn ang="0">
                  <a:pos x="25" y="59"/>
                </a:cxn>
                <a:cxn ang="0">
                  <a:pos x="34" y="55"/>
                </a:cxn>
                <a:cxn ang="0">
                  <a:pos x="38" y="52"/>
                </a:cxn>
                <a:cxn ang="0">
                  <a:pos x="57" y="57"/>
                </a:cxn>
                <a:cxn ang="0">
                  <a:pos x="56" y="55"/>
                </a:cxn>
                <a:cxn ang="0">
                  <a:pos x="54" y="50"/>
                </a:cxn>
                <a:cxn ang="0">
                  <a:pos x="55" y="22"/>
                </a:cxn>
                <a:cxn ang="0">
                  <a:pos x="54" y="15"/>
                </a:cxn>
                <a:cxn ang="0">
                  <a:pos x="50" y="8"/>
                </a:cxn>
                <a:cxn ang="0">
                  <a:pos x="43" y="3"/>
                </a:cxn>
                <a:cxn ang="0">
                  <a:pos x="29" y="0"/>
                </a:cxn>
                <a:cxn ang="0">
                  <a:pos x="14" y="3"/>
                </a:cxn>
                <a:cxn ang="0">
                  <a:pos x="7" y="9"/>
                </a:cxn>
                <a:cxn ang="0">
                  <a:pos x="3" y="21"/>
                </a:cxn>
                <a:cxn ang="0">
                  <a:pos x="38" y="35"/>
                </a:cxn>
                <a:cxn ang="0">
                  <a:pos x="36" y="42"/>
                </a:cxn>
                <a:cxn ang="0">
                  <a:pos x="33" y="46"/>
                </a:cxn>
                <a:cxn ang="0">
                  <a:pos x="26" y="48"/>
                </a:cxn>
                <a:cxn ang="0">
                  <a:pos x="20" y="47"/>
                </a:cxn>
                <a:cxn ang="0">
                  <a:pos x="17" y="42"/>
                </a:cxn>
                <a:cxn ang="0">
                  <a:pos x="21" y="36"/>
                </a:cxn>
                <a:cxn ang="0">
                  <a:pos x="27" y="34"/>
                </a:cxn>
                <a:cxn ang="0">
                  <a:pos x="38" y="32"/>
                </a:cxn>
              </a:cxnLst>
              <a:rect l="0" t="0" r="r" b="b"/>
              <a:pathLst>
                <a:path w="57" h="59">
                  <a:moveTo>
                    <a:pt x="19" y="21"/>
                  </a:moveTo>
                  <a:lnTo>
                    <a:pt x="19" y="17"/>
                  </a:lnTo>
                  <a:lnTo>
                    <a:pt x="20" y="15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29" y="26"/>
                  </a:lnTo>
                  <a:lnTo>
                    <a:pt x="21" y="27"/>
                  </a:lnTo>
                  <a:lnTo>
                    <a:pt x="14" y="28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3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3"/>
                  </a:lnTo>
                  <a:lnTo>
                    <a:pt x="6" y="56"/>
                  </a:lnTo>
                  <a:lnTo>
                    <a:pt x="9" y="58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5" y="59"/>
                  </a:lnTo>
                  <a:lnTo>
                    <a:pt x="30" y="58"/>
                  </a:lnTo>
                  <a:lnTo>
                    <a:pt x="34" y="55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9" y="57"/>
                  </a:lnTo>
                  <a:lnTo>
                    <a:pt x="57" y="57"/>
                  </a:lnTo>
                  <a:lnTo>
                    <a:pt x="57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5" y="22"/>
                  </a:lnTo>
                  <a:lnTo>
                    <a:pt x="55" y="18"/>
                  </a:lnTo>
                  <a:lnTo>
                    <a:pt x="54" y="15"/>
                  </a:lnTo>
                  <a:lnTo>
                    <a:pt x="52" y="11"/>
                  </a:lnTo>
                  <a:lnTo>
                    <a:pt x="50" y="8"/>
                  </a:lnTo>
                  <a:lnTo>
                    <a:pt x="47" y="5"/>
                  </a:lnTo>
                  <a:lnTo>
                    <a:pt x="43" y="3"/>
                  </a:lnTo>
                  <a:lnTo>
                    <a:pt x="37" y="1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21"/>
                  </a:lnTo>
                  <a:lnTo>
                    <a:pt x="19" y="21"/>
                  </a:lnTo>
                  <a:close/>
                  <a:moveTo>
                    <a:pt x="38" y="35"/>
                  </a:moveTo>
                  <a:lnTo>
                    <a:pt x="37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0" y="47"/>
                  </a:lnTo>
                  <a:lnTo>
                    <a:pt x="18" y="45"/>
                  </a:lnTo>
                  <a:lnTo>
                    <a:pt x="17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5"/>
                  </a:lnTo>
                  <a:lnTo>
                    <a:pt x="27" y="34"/>
                  </a:lnTo>
                  <a:lnTo>
                    <a:pt x="33" y="33"/>
                  </a:lnTo>
                  <a:lnTo>
                    <a:pt x="38" y="32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5" name="Freeform 650"/>
            <p:cNvSpPr>
              <a:spLocks/>
            </p:cNvSpPr>
            <p:nvPr/>
          </p:nvSpPr>
          <p:spPr bwMode="auto">
            <a:xfrm>
              <a:off x="3334" y="1615"/>
              <a:ext cx="14" cy="14"/>
            </a:xfrm>
            <a:custGeom>
              <a:avLst/>
              <a:gdLst/>
              <a:ahLst/>
              <a:cxnLst>
                <a:cxn ang="0">
                  <a:pos x="16" y="32"/>
                </a:cxn>
                <a:cxn ang="0">
                  <a:pos x="35" y="32"/>
                </a:cxn>
                <a:cxn ang="0">
                  <a:pos x="35" y="55"/>
                </a:cxn>
                <a:cxn ang="0">
                  <a:pos x="53" y="55"/>
                </a:cxn>
                <a:cxn ang="0">
                  <a:pos x="53" y="0"/>
                </a:cxn>
                <a:cxn ang="0">
                  <a:pos x="35" y="0"/>
                </a:cxn>
                <a:cxn ang="0">
                  <a:pos x="35" y="22"/>
                </a:cxn>
                <a:cxn ang="0">
                  <a:pos x="16" y="22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6" y="55"/>
                </a:cxn>
                <a:cxn ang="0">
                  <a:pos x="16" y="32"/>
                </a:cxn>
              </a:cxnLst>
              <a:rect l="0" t="0" r="r" b="b"/>
              <a:pathLst>
                <a:path w="53" h="55">
                  <a:moveTo>
                    <a:pt x="16" y="32"/>
                  </a:moveTo>
                  <a:lnTo>
                    <a:pt x="35" y="32"/>
                  </a:lnTo>
                  <a:lnTo>
                    <a:pt x="35" y="55"/>
                  </a:lnTo>
                  <a:lnTo>
                    <a:pt x="53" y="55"/>
                  </a:lnTo>
                  <a:lnTo>
                    <a:pt x="53" y="0"/>
                  </a:lnTo>
                  <a:lnTo>
                    <a:pt x="35" y="0"/>
                  </a:lnTo>
                  <a:lnTo>
                    <a:pt x="35" y="22"/>
                  </a:lnTo>
                  <a:lnTo>
                    <a:pt x="16" y="2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6" name="Freeform 651"/>
            <p:cNvSpPr>
              <a:spLocks/>
            </p:cNvSpPr>
            <p:nvPr/>
          </p:nvSpPr>
          <p:spPr bwMode="auto">
            <a:xfrm>
              <a:off x="3351" y="1615"/>
              <a:ext cx="14" cy="14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7" y="55"/>
                </a:cxn>
                <a:cxn ang="0">
                  <a:pos x="40" y="20"/>
                </a:cxn>
                <a:cxn ang="0">
                  <a:pos x="40" y="55"/>
                </a:cxn>
                <a:cxn ang="0">
                  <a:pos x="56" y="55"/>
                </a:cxn>
                <a:cxn ang="0">
                  <a:pos x="56" y="0"/>
                </a:cxn>
                <a:cxn ang="0">
                  <a:pos x="39" y="0"/>
                </a:cxn>
                <a:cxn ang="0">
                  <a:pos x="16" y="36"/>
                </a:cxn>
              </a:cxnLst>
              <a:rect l="0" t="0" r="r" b="b"/>
              <a:pathLst>
                <a:path w="56" h="55">
                  <a:moveTo>
                    <a:pt x="16" y="36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7" y="55"/>
                  </a:lnTo>
                  <a:lnTo>
                    <a:pt x="40" y="20"/>
                  </a:lnTo>
                  <a:lnTo>
                    <a:pt x="40" y="55"/>
                  </a:lnTo>
                  <a:lnTo>
                    <a:pt x="56" y="55"/>
                  </a:lnTo>
                  <a:lnTo>
                    <a:pt x="56" y="0"/>
                  </a:lnTo>
                  <a:lnTo>
                    <a:pt x="39" y="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7" name="Freeform 652"/>
            <p:cNvSpPr>
              <a:spLocks noEditPoints="1"/>
            </p:cNvSpPr>
            <p:nvPr/>
          </p:nvSpPr>
          <p:spPr bwMode="auto">
            <a:xfrm>
              <a:off x="3368" y="1615"/>
              <a:ext cx="13" cy="14"/>
            </a:xfrm>
            <a:custGeom>
              <a:avLst/>
              <a:gdLst/>
              <a:ahLst/>
              <a:cxnLst>
                <a:cxn ang="0">
                  <a:pos x="31" y="37"/>
                </a:cxn>
                <a:cxn ang="0">
                  <a:pos x="37" y="37"/>
                </a:cxn>
                <a:cxn ang="0">
                  <a:pos x="37" y="55"/>
                </a:cxn>
                <a:cxn ang="0">
                  <a:pos x="53" y="55"/>
                </a:cxn>
                <a:cxn ang="0">
                  <a:pos x="5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0" y="3"/>
                </a:cxn>
                <a:cxn ang="0">
                  <a:pos x="7" y="5"/>
                </a:cxn>
                <a:cxn ang="0">
                  <a:pos x="3" y="8"/>
                </a:cxn>
                <a:cxn ang="0">
                  <a:pos x="1" y="12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3" y="29"/>
                </a:cxn>
                <a:cxn ang="0">
                  <a:pos x="6" y="31"/>
                </a:cxn>
                <a:cxn ang="0">
                  <a:pos x="8" y="33"/>
                </a:cxn>
                <a:cxn ang="0">
                  <a:pos x="12" y="35"/>
                </a:cxn>
                <a:cxn ang="0">
                  <a:pos x="16" y="36"/>
                </a:cxn>
                <a:cxn ang="0">
                  <a:pos x="1" y="55"/>
                </a:cxn>
                <a:cxn ang="0">
                  <a:pos x="20" y="55"/>
                </a:cxn>
                <a:cxn ang="0">
                  <a:pos x="31" y="37"/>
                </a:cxn>
                <a:cxn ang="0">
                  <a:pos x="37" y="11"/>
                </a:cxn>
                <a:cxn ang="0">
                  <a:pos x="37" y="26"/>
                </a:cxn>
                <a:cxn ang="0">
                  <a:pos x="28" y="26"/>
                </a:cxn>
                <a:cxn ang="0">
                  <a:pos x="24" y="25"/>
                </a:cxn>
                <a:cxn ang="0">
                  <a:pos x="21" y="24"/>
                </a:cxn>
                <a:cxn ang="0">
                  <a:pos x="19" y="22"/>
                </a:cxn>
                <a:cxn ang="0">
                  <a:pos x="18" y="19"/>
                </a:cxn>
                <a:cxn ang="0">
                  <a:pos x="18" y="16"/>
                </a:cxn>
                <a:cxn ang="0">
                  <a:pos x="19" y="14"/>
                </a:cxn>
                <a:cxn ang="0">
                  <a:pos x="20" y="13"/>
                </a:cxn>
                <a:cxn ang="0">
                  <a:pos x="22" y="12"/>
                </a:cxn>
                <a:cxn ang="0">
                  <a:pos x="25" y="11"/>
                </a:cxn>
                <a:cxn ang="0">
                  <a:pos x="28" y="11"/>
                </a:cxn>
                <a:cxn ang="0">
                  <a:pos x="37" y="11"/>
                </a:cxn>
              </a:cxnLst>
              <a:rect l="0" t="0" r="r" b="b"/>
              <a:pathLst>
                <a:path w="53" h="55">
                  <a:moveTo>
                    <a:pt x="31" y="37"/>
                  </a:moveTo>
                  <a:lnTo>
                    <a:pt x="37" y="37"/>
                  </a:lnTo>
                  <a:lnTo>
                    <a:pt x="37" y="55"/>
                  </a:lnTo>
                  <a:lnTo>
                    <a:pt x="53" y="55"/>
                  </a:lnTo>
                  <a:lnTo>
                    <a:pt x="5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3" y="29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5"/>
                  </a:lnTo>
                  <a:lnTo>
                    <a:pt x="16" y="36"/>
                  </a:lnTo>
                  <a:lnTo>
                    <a:pt x="1" y="55"/>
                  </a:lnTo>
                  <a:lnTo>
                    <a:pt x="20" y="55"/>
                  </a:lnTo>
                  <a:lnTo>
                    <a:pt x="31" y="37"/>
                  </a:lnTo>
                  <a:close/>
                  <a:moveTo>
                    <a:pt x="37" y="11"/>
                  </a:moveTo>
                  <a:lnTo>
                    <a:pt x="37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21" y="24"/>
                  </a:lnTo>
                  <a:lnTo>
                    <a:pt x="19" y="22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2" y="12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7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8" name="Rectangle 653"/>
            <p:cNvSpPr>
              <a:spLocks noChangeArrowheads="1"/>
            </p:cNvSpPr>
            <p:nvPr/>
          </p:nvSpPr>
          <p:spPr bwMode="auto">
            <a:xfrm>
              <a:off x="3326" y="1737"/>
              <a:ext cx="158" cy="10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9" name="Rectangle 654"/>
            <p:cNvSpPr>
              <a:spLocks noChangeArrowheads="1"/>
            </p:cNvSpPr>
            <p:nvPr/>
          </p:nvSpPr>
          <p:spPr bwMode="auto">
            <a:xfrm>
              <a:off x="3326" y="1737"/>
              <a:ext cx="158" cy="101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0" name="Line 655"/>
            <p:cNvSpPr>
              <a:spLocks noChangeShapeType="1"/>
            </p:cNvSpPr>
            <p:nvPr/>
          </p:nvSpPr>
          <p:spPr bwMode="auto">
            <a:xfrm flipH="1">
              <a:off x="3323" y="1838"/>
              <a:ext cx="3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1" name="Line 656"/>
            <p:cNvSpPr>
              <a:spLocks noChangeShapeType="1"/>
            </p:cNvSpPr>
            <p:nvPr/>
          </p:nvSpPr>
          <p:spPr bwMode="auto">
            <a:xfrm flipH="1">
              <a:off x="3323" y="1818"/>
              <a:ext cx="16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2" name="Line 657"/>
            <p:cNvSpPr>
              <a:spLocks noChangeShapeType="1"/>
            </p:cNvSpPr>
            <p:nvPr/>
          </p:nvSpPr>
          <p:spPr bwMode="auto">
            <a:xfrm flipH="1">
              <a:off x="3323" y="1798"/>
              <a:ext cx="16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3" name="Line 658"/>
            <p:cNvSpPr>
              <a:spLocks noChangeShapeType="1"/>
            </p:cNvSpPr>
            <p:nvPr/>
          </p:nvSpPr>
          <p:spPr bwMode="auto">
            <a:xfrm flipH="1">
              <a:off x="3323" y="1777"/>
              <a:ext cx="16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4" name="Line 659"/>
            <p:cNvSpPr>
              <a:spLocks noChangeShapeType="1"/>
            </p:cNvSpPr>
            <p:nvPr/>
          </p:nvSpPr>
          <p:spPr bwMode="auto">
            <a:xfrm flipH="1">
              <a:off x="3323" y="1757"/>
              <a:ext cx="16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5" name="Freeform 660"/>
            <p:cNvSpPr>
              <a:spLocks noEditPoints="1"/>
            </p:cNvSpPr>
            <p:nvPr/>
          </p:nvSpPr>
          <p:spPr bwMode="auto">
            <a:xfrm>
              <a:off x="3317" y="1833"/>
              <a:ext cx="5" cy="6"/>
            </a:xfrm>
            <a:custGeom>
              <a:avLst/>
              <a:gdLst/>
              <a:ahLst/>
              <a:cxnLst>
                <a:cxn ang="0">
                  <a:pos x="10" y="26"/>
                </a:cxn>
                <a:cxn ang="0">
                  <a:pos x="13" y="26"/>
                </a:cxn>
                <a:cxn ang="0">
                  <a:pos x="16" y="24"/>
                </a:cxn>
                <a:cxn ang="0">
                  <a:pos x="17" y="23"/>
                </a:cxn>
                <a:cxn ang="0">
                  <a:pos x="19" y="21"/>
                </a:cxn>
                <a:cxn ang="0">
                  <a:pos x="20" y="18"/>
                </a:cxn>
                <a:cxn ang="0">
                  <a:pos x="20" y="13"/>
                </a:cxn>
                <a:cxn ang="0">
                  <a:pos x="20" y="9"/>
                </a:cxn>
                <a:cxn ang="0">
                  <a:pos x="19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3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5" y="2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2" y="23"/>
                </a:cxn>
                <a:cxn ang="0">
                  <a:pos x="5" y="24"/>
                </a:cxn>
                <a:cxn ang="0">
                  <a:pos x="8" y="26"/>
                </a:cxn>
                <a:cxn ang="0">
                  <a:pos x="10" y="26"/>
                </a:cxn>
                <a:cxn ang="0">
                  <a:pos x="10" y="22"/>
                </a:cxn>
                <a:cxn ang="0">
                  <a:pos x="8" y="21"/>
                </a:cxn>
                <a:cxn ang="0">
                  <a:pos x="7" y="19"/>
                </a:cxn>
                <a:cxn ang="0">
                  <a:pos x="6" y="16"/>
                </a:cxn>
                <a:cxn ang="0">
                  <a:pos x="6" y="13"/>
                </a:cxn>
                <a:cxn ang="0">
                  <a:pos x="6" y="10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10" y="4"/>
                </a:cxn>
                <a:cxn ang="0">
                  <a:pos x="13" y="5"/>
                </a:cxn>
                <a:cxn ang="0">
                  <a:pos x="14" y="7"/>
                </a:cxn>
                <a:cxn ang="0">
                  <a:pos x="15" y="10"/>
                </a:cxn>
                <a:cxn ang="0">
                  <a:pos x="15" y="13"/>
                </a:cxn>
                <a:cxn ang="0">
                  <a:pos x="15" y="16"/>
                </a:cxn>
                <a:cxn ang="0">
                  <a:pos x="14" y="19"/>
                </a:cxn>
                <a:cxn ang="0">
                  <a:pos x="13" y="21"/>
                </a:cxn>
                <a:cxn ang="0">
                  <a:pos x="10" y="22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lnTo>
                    <a:pt x="13" y="26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10" y="26"/>
                  </a:lnTo>
                  <a:close/>
                  <a:moveTo>
                    <a:pt x="10" y="22"/>
                  </a:moveTo>
                  <a:lnTo>
                    <a:pt x="8" y="21"/>
                  </a:lnTo>
                  <a:lnTo>
                    <a:pt x="7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6" name="Freeform 661"/>
            <p:cNvSpPr>
              <a:spLocks/>
            </p:cNvSpPr>
            <p:nvPr/>
          </p:nvSpPr>
          <p:spPr bwMode="auto">
            <a:xfrm>
              <a:off x="3313" y="1812"/>
              <a:ext cx="4" cy="7"/>
            </a:xfrm>
            <a:custGeom>
              <a:avLst/>
              <a:gdLst/>
              <a:ahLst/>
              <a:cxnLst>
                <a:cxn ang="0">
                  <a:pos x="18" y="20"/>
                </a:cxn>
                <a:cxn ang="0">
                  <a:pos x="7" y="20"/>
                </a:cxn>
                <a:cxn ang="0">
                  <a:pos x="9" y="18"/>
                </a:cxn>
                <a:cxn ang="0">
                  <a:pos x="12" y="16"/>
                </a:cxn>
                <a:cxn ang="0">
                  <a:pos x="15" y="14"/>
                </a:cxn>
                <a:cxn ang="0">
                  <a:pos x="17" y="12"/>
                </a:cxn>
                <a:cxn ang="0">
                  <a:pos x="18" y="10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5" y="9"/>
                </a:cxn>
                <a:cxn ang="0">
                  <a:pos x="5" y="8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8" y="4"/>
                </a:cxn>
                <a:cxn ang="0">
                  <a:pos x="9" y="4"/>
                </a:cxn>
                <a:cxn ang="0">
                  <a:pos x="11" y="4"/>
                </a:cxn>
                <a:cxn ang="0">
                  <a:pos x="12" y="5"/>
                </a:cxn>
                <a:cxn ang="0">
                  <a:pos x="13" y="6"/>
                </a:cxn>
                <a:cxn ang="0">
                  <a:pos x="13" y="8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5"/>
                </a:cxn>
                <a:cxn ang="0">
                  <a:pos x="3" y="17"/>
                </a:cxn>
                <a:cxn ang="0">
                  <a:pos x="1" y="19"/>
                </a:cxn>
                <a:cxn ang="0">
                  <a:pos x="1" y="21"/>
                </a:cxn>
                <a:cxn ang="0">
                  <a:pos x="0" y="23"/>
                </a:cxn>
                <a:cxn ang="0">
                  <a:pos x="0" y="24"/>
                </a:cxn>
                <a:cxn ang="0">
                  <a:pos x="18" y="24"/>
                </a:cxn>
                <a:cxn ang="0">
                  <a:pos x="18" y="20"/>
                </a:cxn>
              </a:cxnLst>
              <a:rect l="0" t="0" r="r" b="b"/>
              <a:pathLst>
                <a:path w="18" h="24">
                  <a:moveTo>
                    <a:pt x="18" y="20"/>
                  </a:moveTo>
                  <a:lnTo>
                    <a:pt x="7" y="20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5"/>
                  </a:lnTo>
                  <a:lnTo>
                    <a:pt x="3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7" name="Freeform 662"/>
            <p:cNvSpPr>
              <a:spLocks noEditPoints="1"/>
            </p:cNvSpPr>
            <p:nvPr/>
          </p:nvSpPr>
          <p:spPr bwMode="auto">
            <a:xfrm>
              <a:off x="3318" y="1812"/>
              <a:ext cx="5" cy="7"/>
            </a:xfrm>
            <a:custGeom>
              <a:avLst/>
              <a:gdLst/>
              <a:ahLst/>
              <a:cxnLst>
                <a:cxn ang="0">
                  <a:pos x="9" y="25"/>
                </a:cxn>
                <a:cxn ang="0">
                  <a:pos x="11" y="25"/>
                </a:cxn>
                <a:cxn ang="0">
                  <a:pos x="15" y="23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19" y="16"/>
                </a:cxn>
                <a:cxn ang="0">
                  <a:pos x="19" y="12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6" y="3"/>
                </a:cxn>
                <a:cxn ang="0">
                  <a:pos x="15" y="2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1" y="20"/>
                </a:cxn>
                <a:cxn ang="0">
                  <a:pos x="2" y="22"/>
                </a:cxn>
                <a:cxn ang="0">
                  <a:pos x="4" y="23"/>
                </a:cxn>
                <a:cxn ang="0">
                  <a:pos x="7" y="25"/>
                </a:cxn>
                <a:cxn ang="0">
                  <a:pos x="9" y="25"/>
                </a:cxn>
                <a:cxn ang="0">
                  <a:pos x="9" y="21"/>
                </a:cxn>
                <a:cxn ang="0">
                  <a:pos x="7" y="20"/>
                </a:cxn>
                <a:cxn ang="0">
                  <a:pos x="6" y="18"/>
                </a:cxn>
                <a:cxn ang="0">
                  <a:pos x="5" y="15"/>
                </a:cxn>
                <a:cxn ang="0">
                  <a:pos x="5" y="12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9" y="4"/>
                </a:cxn>
                <a:cxn ang="0">
                  <a:pos x="12" y="5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4" y="12"/>
                </a:cxn>
                <a:cxn ang="0">
                  <a:pos x="13" y="15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9" y="21"/>
                </a:cxn>
              </a:cxnLst>
              <a:rect l="0" t="0" r="r" b="b"/>
              <a:pathLst>
                <a:path w="19" h="25">
                  <a:moveTo>
                    <a:pt x="9" y="25"/>
                  </a:moveTo>
                  <a:lnTo>
                    <a:pt x="11" y="25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7" y="25"/>
                  </a:lnTo>
                  <a:lnTo>
                    <a:pt x="9" y="25"/>
                  </a:lnTo>
                  <a:close/>
                  <a:moveTo>
                    <a:pt x="9" y="21"/>
                  </a:moveTo>
                  <a:lnTo>
                    <a:pt x="7" y="20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7" y="5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3" y="10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8" name="Freeform 663"/>
            <p:cNvSpPr>
              <a:spLocks noEditPoints="1"/>
            </p:cNvSpPr>
            <p:nvPr/>
          </p:nvSpPr>
          <p:spPr bwMode="auto">
            <a:xfrm>
              <a:off x="3313" y="1793"/>
              <a:ext cx="4" cy="5"/>
            </a:xfrm>
            <a:custGeom>
              <a:avLst/>
              <a:gdLst/>
              <a:ahLst/>
              <a:cxnLst>
                <a:cxn ang="0">
                  <a:pos x="11" y="18"/>
                </a:cxn>
                <a:cxn ang="0">
                  <a:pos x="11" y="24"/>
                </a:cxn>
                <a:cxn ang="0">
                  <a:pos x="16" y="24"/>
                </a:cxn>
                <a:cxn ang="0">
                  <a:pos x="16" y="18"/>
                </a:cxn>
                <a:cxn ang="0">
                  <a:pos x="19" y="18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11" y="18"/>
                </a:cxn>
                <a:cxn ang="0">
                  <a:pos x="4" y="14"/>
                </a:cxn>
                <a:cxn ang="0">
                  <a:pos x="11" y="5"/>
                </a:cxn>
                <a:cxn ang="0">
                  <a:pos x="11" y="14"/>
                </a:cxn>
                <a:cxn ang="0">
                  <a:pos x="4" y="14"/>
                </a:cxn>
              </a:cxnLst>
              <a:rect l="0" t="0" r="r" b="b"/>
              <a:pathLst>
                <a:path w="19" h="24">
                  <a:moveTo>
                    <a:pt x="11" y="18"/>
                  </a:moveTo>
                  <a:lnTo>
                    <a:pt x="11" y="24"/>
                  </a:lnTo>
                  <a:lnTo>
                    <a:pt x="16" y="24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1" y="18"/>
                  </a:lnTo>
                  <a:close/>
                  <a:moveTo>
                    <a:pt x="4" y="14"/>
                  </a:moveTo>
                  <a:lnTo>
                    <a:pt x="11" y="5"/>
                  </a:lnTo>
                  <a:lnTo>
                    <a:pt x="11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9" name="Freeform 664"/>
            <p:cNvSpPr>
              <a:spLocks noEditPoints="1"/>
            </p:cNvSpPr>
            <p:nvPr/>
          </p:nvSpPr>
          <p:spPr bwMode="auto">
            <a:xfrm>
              <a:off x="3318" y="1792"/>
              <a:ext cx="5" cy="7"/>
            </a:xfrm>
            <a:custGeom>
              <a:avLst/>
              <a:gdLst/>
              <a:ahLst/>
              <a:cxnLst>
                <a:cxn ang="0">
                  <a:pos x="9" y="26"/>
                </a:cxn>
                <a:cxn ang="0">
                  <a:pos x="11" y="26"/>
                </a:cxn>
                <a:cxn ang="0">
                  <a:pos x="15" y="24"/>
                </a:cxn>
                <a:cxn ang="0">
                  <a:pos x="16" y="22"/>
                </a:cxn>
                <a:cxn ang="0">
                  <a:pos x="18" y="20"/>
                </a:cxn>
                <a:cxn ang="0">
                  <a:pos x="19" y="17"/>
                </a:cxn>
                <a:cxn ang="0">
                  <a:pos x="19" y="13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6" y="3"/>
                </a:cxn>
                <a:cxn ang="0">
                  <a:pos x="15" y="2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1" y="20"/>
                </a:cxn>
                <a:cxn ang="0">
                  <a:pos x="2" y="22"/>
                </a:cxn>
                <a:cxn ang="0">
                  <a:pos x="4" y="24"/>
                </a:cxn>
                <a:cxn ang="0">
                  <a:pos x="7" y="26"/>
                </a:cxn>
                <a:cxn ang="0">
                  <a:pos x="9" y="26"/>
                </a:cxn>
                <a:cxn ang="0">
                  <a:pos x="9" y="21"/>
                </a:cxn>
                <a:cxn ang="0">
                  <a:pos x="7" y="20"/>
                </a:cxn>
                <a:cxn ang="0">
                  <a:pos x="6" y="18"/>
                </a:cxn>
                <a:cxn ang="0">
                  <a:pos x="5" y="15"/>
                </a:cxn>
                <a:cxn ang="0">
                  <a:pos x="5" y="13"/>
                </a:cxn>
                <a:cxn ang="0">
                  <a:pos x="5" y="10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9" y="4"/>
                </a:cxn>
                <a:cxn ang="0">
                  <a:pos x="12" y="5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4" y="13"/>
                </a:cxn>
                <a:cxn ang="0">
                  <a:pos x="13" y="15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9" y="21"/>
                </a:cxn>
              </a:cxnLst>
              <a:rect l="0" t="0" r="r" b="b"/>
              <a:pathLst>
                <a:path w="19" h="26">
                  <a:moveTo>
                    <a:pt x="9" y="26"/>
                  </a:moveTo>
                  <a:lnTo>
                    <a:pt x="11" y="26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9" y="26"/>
                  </a:lnTo>
                  <a:close/>
                  <a:moveTo>
                    <a:pt x="9" y="21"/>
                  </a:moveTo>
                  <a:lnTo>
                    <a:pt x="7" y="20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6" y="7"/>
                  </a:lnTo>
                  <a:lnTo>
                    <a:pt x="7" y="5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3" y="10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0" name="Freeform 665"/>
            <p:cNvSpPr>
              <a:spLocks noEditPoints="1"/>
            </p:cNvSpPr>
            <p:nvPr/>
          </p:nvSpPr>
          <p:spPr bwMode="auto">
            <a:xfrm>
              <a:off x="3313" y="1772"/>
              <a:ext cx="4" cy="6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18" y="5"/>
                </a:cxn>
                <a:cxn ang="0">
                  <a:pos x="16" y="3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4" y="3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2" y="23"/>
                </a:cxn>
                <a:cxn ang="0">
                  <a:pos x="4" y="24"/>
                </a:cxn>
                <a:cxn ang="0">
                  <a:pos x="7" y="26"/>
                </a:cxn>
                <a:cxn ang="0">
                  <a:pos x="10" y="26"/>
                </a:cxn>
                <a:cxn ang="0">
                  <a:pos x="14" y="25"/>
                </a:cxn>
                <a:cxn ang="0">
                  <a:pos x="17" y="23"/>
                </a:cxn>
                <a:cxn ang="0">
                  <a:pos x="18" y="20"/>
                </a:cxn>
                <a:cxn ang="0">
                  <a:pos x="19" y="17"/>
                </a:cxn>
                <a:cxn ang="0">
                  <a:pos x="18" y="13"/>
                </a:cxn>
                <a:cxn ang="0">
                  <a:pos x="16" y="11"/>
                </a:cxn>
                <a:cxn ang="0">
                  <a:pos x="13" y="9"/>
                </a:cxn>
                <a:cxn ang="0">
                  <a:pos x="10" y="9"/>
                </a:cxn>
                <a:cxn ang="0">
                  <a:pos x="7" y="10"/>
                </a:cxn>
                <a:cxn ang="0">
                  <a:pos x="5" y="11"/>
                </a:cxn>
                <a:cxn ang="0">
                  <a:pos x="5" y="9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4" y="7"/>
                </a:cxn>
                <a:cxn ang="0">
                  <a:pos x="18" y="7"/>
                </a:cxn>
                <a:cxn ang="0">
                  <a:pos x="5" y="17"/>
                </a:cxn>
                <a:cxn ang="0">
                  <a:pos x="5" y="15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9" y="13"/>
                </a:cxn>
                <a:cxn ang="0">
                  <a:pos x="11" y="13"/>
                </a:cxn>
                <a:cxn ang="0">
                  <a:pos x="13" y="14"/>
                </a:cxn>
                <a:cxn ang="0">
                  <a:pos x="13" y="15"/>
                </a:cxn>
                <a:cxn ang="0">
                  <a:pos x="14" y="17"/>
                </a:cxn>
                <a:cxn ang="0">
                  <a:pos x="14" y="19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10" y="22"/>
                </a:cxn>
                <a:cxn ang="0">
                  <a:pos x="8" y="21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5" y="17"/>
                </a:cxn>
              </a:cxnLst>
              <a:rect l="0" t="0" r="r" b="b"/>
              <a:pathLst>
                <a:path w="19" h="26">
                  <a:moveTo>
                    <a:pt x="18" y="7"/>
                  </a:moveTo>
                  <a:lnTo>
                    <a:pt x="18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4" y="25"/>
                  </a:lnTo>
                  <a:lnTo>
                    <a:pt x="17" y="23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7"/>
                  </a:lnTo>
                  <a:lnTo>
                    <a:pt x="18" y="7"/>
                  </a:lnTo>
                  <a:close/>
                  <a:moveTo>
                    <a:pt x="5" y="17"/>
                  </a:moveTo>
                  <a:lnTo>
                    <a:pt x="5" y="15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1" name="Freeform 666"/>
            <p:cNvSpPr>
              <a:spLocks noEditPoints="1"/>
            </p:cNvSpPr>
            <p:nvPr/>
          </p:nvSpPr>
          <p:spPr bwMode="auto">
            <a:xfrm>
              <a:off x="3318" y="1772"/>
              <a:ext cx="5" cy="6"/>
            </a:xfrm>
            <a:custGeom>
              <a:avLst/>
              <a:gdLst/>
              <a:ahLst/>
              <a:cxnLst>
                <a:cxn ang="0">
                  <a:pos x="9" y="26"/>
                </a:cxn>
                <a:cxn ang="0">
                  <a:pos x="12" y="26"/>
                </a:cxn>
                <a:cxn ang="0">
                  <a:pos x="15" y="24"/>
                </a:cxn>
                <a:cxn ang="0">
                  <a:pos x="16" y="23"/>
                </a:cxn>
                <a:cxn ang="0">
                  <a:pos x="18" y="21"/>
                </a:cxn>
                <a:cxn ang="0">
                  <a:pos x="19" y="17"/>
                </a:cxn>
                <a:cxn ang="0">
                  <a:pos x="19" y="13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6" y="4"/>
                </a:cxn>
                <a:cxn ang="0">
                  <a:pos x="15" y="3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3"/>
                </a:cxn>
                <a:cxn ang="0">
                  <a:pos x="2" y="4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1" y="21"/>
                </a:cxn>
                <a:cxn ang="0">
                  <a:pos x="2" y="23"/>
                </a:cxn>
                <a:cxn ang="0">
                  <a:pos x="4" y="24"/>
                </a:cxn>
                <a:cxn ang="0">
                  <a:pos x="7" y="26"/>
                </a:cxn>
                <a:cxn ang="0">
                  <a:pos x="9" y="26"/>
                </a:cxn>
                <a:cxn ang="0">
                  <a:pos x="9" y="22"/>
                </a:cxn>
                <a:cxn ang="0">
                  <a:pos x="7" y="21"/>
                </a:cxn>
                <a:cxn ang="0">
                  <a:pos x="6" y="19"/>
                </a:cxn>
                <a:cxn ang="0">
                  <a:pos x="5" y="16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6" y="8"/>
                </a:cxn>
                <a:cxn ang="0">
                  <a:pos x="7" y="6"/>
                </a:cxn>
                <a:cxn ang="0">
                  <a:pos x="9" y="5"/>
                </a:cxn>
                <a:cxn ang="0">
                  <a:pos x="12" y="6"/>
                </a:cxn>
                <a:cxn ang="0">
                  <a:pos x="13" y="8"/>
                </a:cxn>
                <a:cxn ang="0">
                  <a:pos x="13" y="11"/>
                </a:cxn>
                <a:cxn ang="0">
                  <a:pos x="14" y="13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12" y="21"/>
                </a:cxn>
                <a:cxn ang="0">
                  <a:pos x="9" y="22"/>
                </a:cxn>
              </a:cxnLst>
              <a:rect l="0" t="0" r="r" b="b"/>
              <a:pathLst>
                <a:path w="19" h="26">
                  <a:moveTo>
                    <a:pt x="9" y="26"/>
                  </a:moveTo>
                  <a:lnTo>
                    <a:pt x="12" y="26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9" y="26"/>
                  </a:lnTo>
                  <a:close/>
                  <a:moveTo>
                    <a:pt x="9" y="22"/>
                  </a:moveTo>
                  <a:lnTo>
                    <a:pt x="7" y="21"/>
                  </a:lnTo>
                  <a:lnTo>
                    <a:pt x="6" y="19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9" y="5"/>
                  </a:lnTo>
                  <a:lnTo>
                    <a:pt x="12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9" y="22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2" name="Freeform 667"/>
            <p:cNvSpPr>
              <a:spLocks noEditPoints="1"/>
            </p:cNvSpPr>
            <p:nvPr/>
          </p:nvSpPr>
          <p:spPr bwMode="auto">
            <a:xfrm>
              <a:off x="3313" y="1752"/>
              <a:ext cx="4" cy="6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4" y="24"/>
                </a:cxn>
                <a:cxn ang="0">
                  <a:pos x="15" y="24"/>
                </a:cxn>
                <a:cxn ang="0">
                  <a:pos x="19" y="19"/>
                </a:cxn>
                <a:cxn ang="0">
                  <a:pos x="19" y="15"/>
                </a:cxn>
                <a:cxn ang="0">
                  <a:pos x="16" y="12"/>
                </a:cxn>
                <a:cxn ang="0">
                  <a:pos x="16" y="11"/>
                </a:cxn>
                <a:cxn ang="0">
                  <a:pos x="18" y="8"/>
                </a:cxn>
                <a:cxn ang="0">
                  <a:pos x="18" y="4"/>
                </a:cxn>
                <a:cxn ang="0">
                  <a:pos x="13" y="0"/>
                </a:cxn>
                <a:cxn ang="0">
                  <a:pos x="5" y="0"/>
                </a:cxn>
                <a:cxn ang="0">
                  <a:pos x="1" y="4"/>
                </a:cxn>
                <a:cxn ang="0">
                  <a:pos x="1" y="8"/>
                </a:cxn>
                <a:cxn ang="0">
                  <a:pos x="3" y="11"/>
                </a:cxn>
                <a:cxn ang="0">
                  <a:pos x="9" y="21"/>
                </a:cxn>
                <a:cxn ang="0">
                  <a:pos x="6" y="19"/>
                </a:cxn>
                <a:cxn ang="0">
                  <a:pos x="5" y="17"/>
                </a:cxn>
                <a:cxn ang="0">
                  <a:pos x="6" y="14"/>
                </a:cxn>
                <a:cxn ang="0">
                  <a:pos x="9" y="13"/>
                </a:cxn>
                <a:cxn ang="0">
                  <a:pos x="13" y="14"/>
                </a:cxn>
                <a:cxn ang="0">
                  <a:pos x="14" y="17"/>
                </a:cxn>
                <a:cxn ang="0">
                  <a:pos x="13" y="19"/>
                </a:cxn>
                <a:cxn ang="0">
                  <a:pos x="9" y="21"/>
                </a:cxn>
                <a:cxn ang="0">
                  <a:pos x="8" y="10"/>
                </a:cxn>
                <a:cxn ang="0">
                  <a:pos x="6" y="8"/>
                </a:cxn>
                <a:cxn ang="0">
                  <a:pos x="6" y="5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3" y="5"/>
                </a:cxn>
                <a:cxn ang="0">
                  <a:pos x="13" y="8"/>
                </a:cxn>
                <a:cxn ang="0">
                  <a:pos x="11" y="10"/>
                </a:cxn>
              </a:cxnLst>
              <a:rect l="0" t="0" r="r" b="b"/>
              <a:pathLst>
                <a:path w="19" h="25">
                  <a:moveTo>
                    <a:pt x="4" y="11"/>
                  </a:moveTo>
                  <a:lnTo>
                    <a:pt x="2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4" y="24"/>
                  </a:lnTo>
                  <a:lnTo>
                    <a:pt x="9" y="25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1"/>
                  </a:lnTo>
                  <a:close/>
                  <a:moveTo>
                    <a:pt x="9" y="21"/>
                  </a:moveTo>
                  <a:lnTo>
                    <a:pt x="7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2" y="13"/>
                  </a:lnTo>
                  <a:lnTo>
                    <a:pt x="13" y="14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9" y="21"/>
                  </a:lnTo>
                  <a:close/>
                  <a:moveTo>
                    <a:pt x="9" y="10"/>
                  </a:moveTo>
                  <a:lnTo>
                    <a:pt x="8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3" name="Freeform 668"/>
            <p:cNvSpPr>
              <a:spLocks noEditPoints="1"/>
            </p:cNvSpPr>
            <p:nvPr/>
          </p:nvSpPr>
          <p:spPr bwMode="auto">
            <a:xfrm>
              <a:off x="3318" y="1752"/>
              <a:ext cx="5" cy="6"/>
            </a:xfrm>
            <a:custGeom>
              <a:avLst/>
              <a:gdLst/>
              <a:ahLst/>
              <a:cxnLst>
                <a:cxn ang="0">
                  <a:pos x="9" y="25"/>
                </a:cxn>
                <a:cxn ang="0">
                  <a:pos x="12" y="24"/>
                </a:cxn>
                <a:cxn ang="0">
                  <a:pos x="15" y="23"/>
                </a:cxn>
                <a:cxn ang="0">
                  <a:pos x="16" y="22"/>
                </a:cxn>
                <a:cxn ang="0">
                  <a:pos x="18" y="19"/>
                </a:cxn>
                <a:cxn ang="0">
                  <a:pos x="19" y="16"/>
                </a:cxn>
                <a:cxn ang="0">
                  <a:pos x="19" y="12"/>
                </a:cxn>
                <a:cxn ang="0">
                  <a:pos x="19" y="8"/>
                </a:cxn>
                <a:cxn ang="0">
                  <a:pos x="18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2" y="22"/>
                </a:cxn>
                <a:cxn ang="0">
                  <a:pos x="4" y="23"/>
                </a:cxn>
                <a:cxn ang="0">
                  <a:pos x="7" y="24"/>
                </a:cxn>
                <a:cxn ang="0">
                  <a:pos x="9" y="25"/>
                </a:cxn>
                <a:cxn ang="0">
                  <a:pos x="9" y="21"/>
                </a:cxn>
                <a:cxn ang="0">
                  <a:pos x="7" y="20"/>
                </a:cxn>
                <a:cxn ang="0">
                  <a:pos x="6" y="18"/>
                </a:cxn>
                <a:cxn ang="0">
                  <a:pos x="5" y="15"/>
                </a:cxn>
                <a:cxn ang="0">
                  <a:pos x="5" y="12"/>
                </a:cxn>
                <a:cxn ang="0">
                  <a:pos x="5" y="9"/>
                </a:cxn>
                <a:cxn ang="0">
                  <a:pos x="6" y="7"/>
                </a:cxn>
                <a:cxn ang="0">
                  <a:pos x="7" y="5"/>
                </a:cxn>
                <a:cxn ang="0">
                  <a:pos x="9" y="4"/>
                </a:cxn>
                <a:cxn ang="0">
                  <a:pos x="12" y="5"/>
                </a:cxn>
                <a:cxn ang="0">
                  <a:pos x="13" y="7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3" y="15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9" y="21"/>
                </a:cxn>
              </a:cxnLst>
              <a:rect l="0" t="0" r="r" b="b"/>
              <a:pathLst>
                <a:path w="19" h="25">
                  <a:moveTo>
                    <a:pt x="9" y="25"/>
                  </a:moveTo>
                  <a:lnTo>
                    <a:pt x="12" y="24"/>
                  </a:lnTo>
                  <a:lnTo>
                    <a:pt x="15" y="23"/>
                  </a:lnTo>
                  <a:lnTo>
                    <a:pt x="16" y="22"/>
                  </a:lnTo>
                  <a:lnTo>
                    <a:pt x="18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7" y="24"/>
                  </a:lnTo>
                  <a:lnTo>
                    <a:pt x="9" y="25"/>
                  </a:lnTo>
                  <a:close/>
                  <a:moveTo>
                    <a:pt x="9" y="21"/>
                  </a:moveTo>
                  <a:lnTo>
                    <a:pt x="7" y="20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5" y="12"/>
                  </a:lnTo>
                  <a:lnTo>
                    <a:pt x="5" y="9"/>
                  </a:lnTo>
                  <a:lnTo>
                    <a:pt x="6" y="7"/>
                  </a:lnTo>
                  <a:lnTo>
                    <a:pt x="7" y="5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4" y="12"/>
                  </a:lnTo>
                  <a:lnTo>
                    <a:pt x="13" y="15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4" name="Freeform 669"/>
            <p:cNvSpPr>
              <a:spLocks/>
            </p:cNvSpPr>
            <p:nvPr/>
          </p:nvSpPr>
          <p:spPr bwMode="auto">
            <a:xfrm>
              <a:off x="3308" y="1731"/>
              <a:ext cx="3" cy="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7"/>
                </a:cxn>
                <a:cxn ang="0">
                  <a:pos x="6" y="25"/>
                </a:cxn>
                <a:cxn ang="0">
                  <a:pos x="12" y="25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5" y="3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12" h="25">
                  <a:moveTo>
                    <a:pt x="0" y="7"/>
                  </a:moveTo>
                  <a:lnTo>
                    <a:pt x="6" y="7"/>
                  </a:lnTo>
                  <a:lnTo>
                    <a:pt x="6" y="25"/>
                  </a:lnTo>
                  <a:lnTo>
                    <a:pt x="12" y="25"/>
                  </a:lnTo>
                  <a:lnTo>
                    <a:pt x="12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5" name="Freeform 670"/>
            <p:cNvSpPr>
              <a:spLocks noEditPoints="1"/>
            </p:cNvSpPr>
            <p:nvPr/>
          </p:nvSpPr>
          <p:spPr bwMode="auto">
            <a:xfrm>
              <a:off x="3313" y="1731"/>
              <a:ext cx="5" cy="6"/>
            </a:xfrm>
            <a:custGeom>
              <a:avLst/>
              <a:gdLst/>
              <a:ahLst/>
              <a:cxnLst>
                <a:cxn ang="0">
                  <a:pos x="10" y="26"/>
                </a:cxn>
                <a:cxn ang="0">
                  <a:pos x="12" y="26"/>
                </a:cxn>
                <a:cxn ang="0">
                  <a:pos x="15" y="25"/>
                </a:cxn>
                <a:cxn ang="0">
                  <a:pos x="17" y="23"/>
                </a:cxn>
                <a:cxn ang="0">
                  <a:pos x="18" y="21"/>
                </a:cxn>
                <a:cxn ang="0">
                  <a:pos x="20" y="18"/>
                </a:cxn>
                <a:cxn ang="0">
                  <a:pos x="20" y="13"/>
                </a:cxn>
                <a:cxn ang="0">
                  <a:pos x="20" y="9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5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3" y="23"/>
                </a:cxn>
                <a:cxn ang="0">
                  <a:pos x="4" y="25"/>
                </a:cxn>
                <a:cxn ang="0">
                  <a:pos x="7" y="26"/>
                </a:cxn>
                <a:cxn ang="0">
                  <a:pos x="10" y="26"/>
                </a:cxn>
                <a:cxn ang="0">
                  <a:pos x="10" y="22"/>
                </a:cxn>
                <a:cxn ang="0">
                  <a:pos x="7" y="22"/>
                </a:cxn>
                <a:cxn ang="0">
                  <a:pos x="6" y="19"/>
                </a:cxn>
                <a:cxn ang="0">
                  <a:pos x="5" y="17"/>
                </a:cxn>
                <a:cxn ang="0">
                  <a:pos x="5" y="13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3" y="7"/>
                </a:cxn>
                <a:cxn ang="0">
                  <a:pos x="14" y="10"/>
                </a:cxn>
                <a:cxn ang="0">
                  <a:pos x="14" y="13"/>
                </a:cxn>
                <a:cxn ang="0">
                  <a:pos x="14" y="17"/>
                </a:cxn>
                <a:cxn ang="0">
                  <a:pos x="13" y="19"/>
                </a:cxn>
                <a:cxn ang="0">
                  <a:pos x="12" y="22"/>
                </a:cxn>
                <a:cxn ang="0">
                  <a:pos x="10" y="22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lnTo>
                    <a:pt x="12" y="26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5"/>
                  </a:lnTo>
                  <a:lnTo>
                    <a:pt x="7" y="26"/>
                  </a:lnTo>
                  <a:lnTo>
                    <a:pt x="10" y="26"/>
                  </a:lnTo>
                  <a:close/>
                  <a:moveTo>
                    <a:pt x="10" y="22"/>
                  </a:moveTo>
                  <a:lnTo>
                    <a:pt x="7" y="22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6" y="8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2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6" name="Freeform 671"/>
            <p:cNvSpPr>
              <a:spLocks noEditPoints="1"/>
            </p:cNvSpPr>
            <p:nvPr/>
          </p:nvSpPr>
          <p:spPr bwMode="auto">
            <a:xfrm>
              <a:off x="3319" y="1731"/>
              <a:ext cx="5" cy="6"/>
            </a:xfrm>
            <a:custGeom>
              <a:avLst/>
              <a:gdLst/>
              <a:ahLst/>
              <a:cxnLst>
                <a:cxn ang="0">
                  <a:pos x="10" y="26"/>
                </a:cxn>
                <a:cxn ang="0">
                  <a:pos x="12" y="26"/>
                </a:cxn>
                <a:cxn ang="0">
                  <a:pos x="15" y="25"/>
                </a:cxn>
                <a:cxn ang="0">
                  <a:pos x="17" y="23"/>
                </a:cxn>
                <a:cxn ang="0">
                  <a:pos x="18" y="21"/>
                </a:cxn>
                <a:cxn ang="0">
                  <a:pos x="19" y="18"/>
                </a:cxn>
                <a:cxn ang="0">
                  <a:pos x="19" y="13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7" y="4"/>
                </a:cxn>
                <a:cxn ang="0">
                  <a:pos x="15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3" y="23"/>
                </a:cxn>
                <a:cxn ang="0">
                  <a:pos x="4" y="25"/>
                </a:cxn>
                <a:cxn ang="0">
                  <a:pos x="7" y="26"/>
                </a:cxn>
                <a:cxn ang="0">
                  <a:pos x="10" y="26"/>
                </a:cxn>
                <a:cxn ang="0">
                  <a:pos x="10" y="22"/>
                </a:cxn>
                <a:cxn ang="0">
                  <a:pos x="7" y="22"/>
                </a:cxn>
                <a:cxn ang="0">
                  <a:pos x="6" y="19"/>
                </a:cxn>
                <a:cxn ang="0">
                  <a:pos x="5" y="17"/>
                </a:cxn>
                <a:cxn ang="0">
                  <a:pos x="5" y="13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7" y="5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3" y="7"/>
                </a:cxn>
                <a:cxn ang="0">
                  <a:pos x="14" y="10"/>
                </a:cxn>
                <a:cxn ang="0">
                  <a:pos x="14" y="13"/>
                </a:cxn>
                <a:cxn ang="0">
                  <a:pos x="14" y="17"/>
                </a:cxn>
                <a:cxn ang="0">
                  <a:pos x="13" y="19"/>
                </a:cxn>
                <a:cxn ang="0">
                  <a:pos x="12" y="22"/>
                </a:cxn>
                <a:cxn ang="0">
                  <a:pos x="10" y="22"/>
                </a:cxn>
              </a:cxnLst>
              <a:rect l="0" t="0" r="r" b="b"/>
              <a:pathLst>
                <a:path w="19" h="26">
                  <a:moveTo>
                    <a:pt x="10" y="26"/>
                  </a:moveTo>
                  <a:lnTo>
                    <a:pt x="12" y="26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5"/>
                  </a:lnTo>
                  <a:lnTo>
                    <a:pt x="7" y="26"/>
                  </a:lnTo>
                  <a:lnTo>
                    <a:pt x="10" y="26"/>
                  </a:lnTo>
                  <a:close/>
                  <a:moveTo>
                    <a:pt x="10" y="22"/>
                  </a:moveTo>
                  <a:lnTo>
                    <a:pt x="7" y="22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6" y="8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2" y="22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7" name="Line 672"/>
            <p:cNvSpPr>
              <a:spLocks noChangeShapeType="1"/>
            </p:cNvSpPr>
            <p:nvPr/>
          </p:nvSpPr>
          <p:spPr bwMode="auto">
            <a:xfrm flipH="1">
              <a:off x="3323" y="1737"/>
              <a:ext cx="3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8" name="Line 673"/>
            <p:cNvSpPr>
              <a:spLocks noChangeShapeType="1"/>
            </p:cNvSpPr>
            <p:nvPr/>
          </p:nvSpPr>
          <p:spPr bwMode="auto">
            <a:xfrm>
              <a:off x="3326" y="1838"/>
              <a:ext cx="1" cy="2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9" name="Line 674"/>
            <p:cNvSpPr>
              <a:spLocks noChangeShapeType="1"/>
            </p:cNvSpPr>
            <p:nvPr/>
          </p:nvSpPr>
          <p:spPr bwMode="auto">
            <a:xfrm>
              <a:off x="3360" y="1838"/>
              <a:ext cx="1" cy="2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0" name="Line 675"/>
            <p:cNvSpPr>
              <a:spLocks noChangeShapeType="1"/>
            </p:cNvSpPr>
            <p:nvPr/>
          </p:nvSpPr>
          <p:spPr bwMode="auto">
            <a:xfrm>
              <a:off x="3401" y="1838"/>
              <a:ext cx="1" cy="2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1" name="Line 676"/>
            <p:cNvSpPr>
              <a:spLocks noChangeShapeType="1"/>
            </p:cNvSpPr>
            <p:nvPr/>
          </p:nvSpPr>
          <p:spPr bwMode="auto">
            <a:xfrm>
              <a:off x="3441" y="1838"/>
              <a:ext cx="1" cy="2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2" name="Freeform 677"/>
            <p:cNvSpPr>
              <a:spLocks/>
            </p:cNvSpPr>
            <p:nvPr/>
          </p:nvSpPr>
          <p:spPr bwMode="auto">
            <a:xfrm>
              <a:off x="3339" y="1843"/>
              <a:ext cx="3" cy="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" y="7"/>
                </a:cxn>
                <a:cxn ang="0">
                  <a:pos x="5" y="25"/>
                </a:cxn>
                <a:cxn ang="0">
                  <a:pos x="11" y="25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11" h="25">
                  <a:moveTo>
                    <a:pt x="0" y="7"/>
                  </a:moveTo>
                  <a:lnTo>
                    <a:pt x="5" y="7"/>
                  </a:lnTo>
                  <a:lnTo>
                    <a:pt x="5" y="25"/>
                  </a:lnTo>
                  <a:lnTo>
                    <a:pt x="11" y="25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3" name="Freeform 678"/>
            <p:cNvSpPr>
              <a:spLocks/>
            </p:cNvSpPr>
            <p:nvPr/>
          </p:nvSpPr>
          <p:spPr bwMode="auto">
            <a:xfrm>
              <a:off x="3379" y="1843"/>
              <a:ext cx="4" cy="6"/>
            </a:xfrm>
            <a:custGeom>
              <a:avLst/>
              <a:gdLst/>
              <a:ahLst/>
              <a:cxnLst>
                <a:cxn ang="0">
                  <a:pos x="19" y="20"/>
                </a:cxn>
                <a:cxn ang="0">
                  <a:pos x="7" y="20"/>
                </a:cxn>
                <a:cxn ang="0">
                  <a:pos x="9" y="18"/>
                </a:cxn>
                <a:cxn ang="0">
                  <a:pos x="12" y="16"/>
                </a:cxn>
                <a:cxn ang="0">
                  <a:pos x="16" y="14"/>
                </a:cxn>
                <a:cxn ang="0">
                  <a:pos x="18" y="12"/>
                </a:cxn>
                <a:cxn ang="0">
                  <a:pos x="19" y="10"/>
                </a:cxn>
                <a:cxn ang="0">
                  <a:pos x="19" y="8"/>
                </a:cxn>
                <a:cxn ang="0">
                  <a:pos x="19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5" y="9"/>
                </a:cxn>
                <a:cxn ang="0">
                  <a:pos x="5" y="8"/>
                </a:cxn>
                <a:cxn ang="0">
                  <a:pos x="5" y="7"/>
                </a:cxn>
                <a:cxn ang="0">
                  <a:pos x="6" y="5"/>
                </a:cxn>
                <a:cxn ang="0">
                  <a:pos x="7" y="5"/>
                </a:cxn>
                <a:cxn ang="0">
                  <a:pos x="9" y="4"/>
                </a:cxn>
                <a:cxn ang="0">
                  <a:pos x="11" y="5"/>
                </a:cxn>
                <a:cxn ang="0">
                  <a:pos x="12" y="5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2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6" y="15"/>
                </a:cxn>
                <a:cxn ang="0">
                  <a:pos x="3" y="17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9" y="26"/>
                </a:cxn>
                <a:cxn ang="0">
                  <a:pos x="19" y="20"/>
                </a:cxn>
              </a:cxnLst>
              <a:rect l="0" t="0" r="r" b="b"/>
              <a:pathLst>
                <a:path w="19" h="26">
                  <a:moveTo>
                    <a:pt x="19" y="20"/>
                  </a:moveTo>
                  <a:lnTo>
                    <a:pt x="7" y="20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5"/>
                  </a:lnTo>
                  <a:lnTo>
                    <a:pt x="9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5"/>
                  </a:lnTo>
                  <a:lnTo>
                    <a:pt x="3" y="17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9" y="26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4" name="Freeform 679"/>
            <p:cNvSpPr>
              <a:spLocks/>
            </p:cNvSpPr>
            <p:nvPr/>
          </p:nvSpPr>
          <p:spPr bwMode="auto">
            <a:xfrm>
              <a:off x="3419" y="1843"/>
              <a:ext cx="4" cy="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" y="19"/>
                </a:cxn>
                <a:cxn ang="0">
                  <a:pos x="2" y="22"/>
                </a:cxn>
                <a:cxn ang="0">
                  <a:pos x="3" y="23"/>
                </a:cxn>
                <a:cxn ang="0">
                  <a:pos x="5" y="24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3" y="26"/>
                </a:cxn>
                <a:cxn ang="0">
                  <a:pos x="16" y="24"/>
                </a:cxn>
                <a:cxn ang="0">
                  <a:pos x="18" y="23"/>
                </a:cxn>
                <a:cxn ang="0">
                  <a:pos x="19" y="22"/>
                </a:cxn>
                <a:cxn ang="0">
                  <a:pos x="20" y="20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19" y="14"/>
                </a:cxn>
                <a:cxn ang="0">
                  <a:pos x="17" y="13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7" y="12"/>
                </a:cxn>
                <a:cxn ang="0">
                  <a:pos x="18" y="11"/>
                </a:cxn>
                <a:cxn ang="0">
                  <a:pos x="19" y="9"/>
                </a:cxn>
                <a:cxn ang="0">
                  <a:pos x="20" y="7"/>
                </a:cxn>
                <a:cxn ang="0">
                  <a:pos x="19" y="5"/>
                </a:cxn>
                <a:cxn ang="0">
                  <a:pos x="18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1" y="6"/>
                </a:cxn>
                <a:cxn ang="0">
                  <a:pos x="1" y="9"/>
                </a:cxn>
                <a:cxn ang="0">
                  <a:pos x="7" y="9"/>
                </a:cxn>
                <a:cxn ang="0">
                  <a:pos x="7" y="6"/>
                </a:cxn>
                <a:cxn ang="0">
                  <a:pos x="8" y="5"/>
                </a:cxn>
                <a:cxn ang="0">
                  <a:pos x="9" y="5"/>
                </a:cxn>
                <a:cxn ang="0">
                  <a:pos x="11" y="4"/>
                </a:cxn>
                <a:cxn ang="0">
                  <a:pos x="13" y="5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3" y="10"/>
                </a:cxn>
                <a:cxn ang="0">
                  <a:pos x="12" y="10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3" y="15"/>
                </a:cxn>
                <a:cxn ang="0">
                  <a:pos x="14" y="15"/>
                </a:cxn>
                <a:cxn ang="0">
                  <a:pos x="15" y="16"/>
                </a:cxn>
                <a:cxn ang="0">
                  <a:pos x="15" y="17"/>
                </a:cxn>
                <a:cxn ang="0">
                  <a:pos x="15" y="18"/>
                </a:cxn>
                <a:cxn ang="0">
                  <a:pos x="14" y="20"/>
                </a:cxn>
                <a:cxn ang="0">
                  <a:pos x="13" y="21"/>
                </a:cxn>
                <a:cxn ang="0">
                  <a:pos x="11" y="21"/>
                </a:cxn>
                <a:cxn ang="0">
                  <a:pos x="9" y="21"/>
                </a:cxn>
                <a:cxn ang="0">
                  <a:pos x="8" y="20"/>
                </a:cxn>
                <a:cxn ang="0">
                  <a:pos x="7" y="18"/>
                </a:cxn>
                <a:cxn ang="0">
                  <a:pos x="7" y="16"/>
                </a:cxn>
                <a:cxn ang="0">
                  <a:pos x="0" y="16"/>
                </a:cxn>
              </a:cxnLst>
              <a:rect l="0" t="0" r="r" b="b"/>
              <a:pathLst>
                <a:path w="20" h="26">
                  <a:moveTo>
                    <a:pt x="0" y="16"/>
                  </a:moveTo>
                  <a:lnTo>
                    <a:pt x="1" y="19"/>
                  </a:lnTo>
                  <a:lnTo>
                    <a:pt x="2" y="22"/>
                  </a:lnTo>
                  <a:lnTo>
                    <a:pt x="3" y="23"/>
                  </a:lnTo>
                  <a:lnTo>
                    <a:pt x="5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19" y="14"/>
                  </a:lnTo>
                  <a:lnTo>
                    <a:pt x="17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5" name="Freeform 680"/>
            <p:cNvSpPr>
              <a:spLocks noEditPoints="1"/>
            </p:cNvSpPr>
            <p:nvPr/>
          </p:nvSpPr>
          <p:spPr bwMode="auto">
            <a:xfrm>
              <a:off x="3459" y="1843"/>
              <a:ext cx="5" cy="6"/>
            </a:xfrm>
            <a:custGeom>
              <a:avLst/>
              <a:gdLst/>
              <a:ahLst/>
              <a:cxnLst>
                <a:cxn ang="0">
                  <a:pos x="11" y="18"/>
                </a:cxn>
                <a:cxn ang="0">
                  <a:pos x="11" y="25"/>
                </a:cxn>
                <a:cxn ang="0">
                  <a:pos x="17" y="25"/>
                </a:cxn>
                <a:cxn ang="0">
                  <a:pos x="17" y="18"/>
                </a:cxn>
                <a:cxn ang="0">
                  <a:pos x="20" y="18"/>
                </a:cxn>
                <a:cxn ang="0">
                  <a:pos x="20" y="14"/>
                </a:cxn>
                <a:cxn ang="0">
                  <a:pos x="17" y="14"/>
                </a:cxn>
                <a:cxn ang="0">
                  <a:pos x="17" y="0"/>
                </a:cxn>
                <a:cxn ang="0">
                  <a:pos x="11" y="0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11" y="18"/>
                </a:cxn>
                <a:cxn ang="0">
                  <a:pos x="4" y="14"/>
                </a:cxn>
                <a:cxn ang="0">
                  <a:pos x="11" y="5"/>
                </a:cxn>
                <a:cxn ang="0">
                  <a:pos x="11" y="14"/>
                </a:cxn>
                <a:cxn ang="0">
                  <a:pos x="4" y="14"/>
                </a:cxn>
              </a:cxnLst>
              <a:rect l="0" t="0" r="r" b="b"/>
              <a:pathLst>
                <a:path w="20" h="25">
                  <a:moveTo>
                    <a:pt x="11" y="18"/>
                  </a:moveTo>
                  <a:lnTo>
                    <a:pt x="11" y="25"/>
                  </a:lnTo>
                  <a:lnTo>
                    <a:pt x="17" y="25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4"/>
                  </a:lnTo>
                  <a:lnTo>
                    <a:pt x="17" y="14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1" y="18"/>
                  </a:lnTo>
                  <a:close/>
                  <a:moveTo>
                    <a:pt x="4" y="14"/>
                  </a:moveTo>
                  <a:lnTo>
                    <a:pt x="11" y="5"/>
                  </a:lnTo>
                  <a:lnTo>
                    <a:pt x="11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6" name="Line 681"/>
            <p:cNvSpPr>
              <a:spLocks noChangeShapeType="1"/>
            </p:cNvSpPr>
            <p:nvPr/>
          </p:nvSpPr>
          <p:spPr bwMode="auto">
            <a:xfrm>
              <a:off x="3481" y="1838"/>
              <a:ext cx="1" cy="2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7" name="Rectangle 682"/>
            <p:cNvSpPr>
              <a:spLocks noChangeArrowheads="1"/>
            </p:cNvSpPr>
            <p:nvPr/>
          </p:nvSpPr>
          <p:spPr bwMode="auto">
            <a:xfrm>
              <a:off x="3330" y="1814"/>
              <a:ext cx="9" cy="2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8" name="Rectangle 683"/>
            <p:cNvSpPr>
              <a:spLocks noChangeArrowheads="1"/>
            </p:cNvSpPr>
            <p:nvPr/>
          </p:nvSpPr>
          <p:spPr bwMode="auto">
            <a:xfrm>
              <a:off x="3330" y="1814"/>
              <a:ext cx="9" cy="24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9" name="Rectangle 684"/>
            <p:cNvSpPr>
              <a:spLocks noChangeArrowheads="1"/>
            </p:cNvSpPr>
            <p:nvPr/>
          </p:nvSpPr>
          <p:spPr bwMode="auto">
            <a:xfrm>
              <a:off x="3339" y="1807"/>
              <a:ext cx="9" cy="31"/>
            </a:xfrm>
            <a:prstGeom prst="rect">
              <a:avLst/>
            </a:prstGeom>
            <a:solidFill>
              <a:srgbClr val="1F5CA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0" name="Rectangle 685"/>
            <p:cNvSpPr>
              <a:spLocks noChangeArrowheads="1"/>
            </p:cNvSpPr>
            <p:nvPr/>
          </p:nvSpPr>
          <p:spPr bwMode="auto">
            <a:xfrm>
              <a:off x="3339" y="1807"/>
              <a:ext cx="9" cy="31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1" name="Rectangle 686"/>
            <p:cNvSpPr>
              <a:spLocks noChangeArrowheads="1"/>
            </p:cNvSpPr>
            <p:nvPr/>
          </p:nvSpPr>
          <p:spPr bwMode="auto">
            <a:xfrm>
              <a:off x="3348" y="1792"/>
              <a:ext cx="9" cy="4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2" name="Rectangle 687"/>
            <p:cNvSpPr>
              <a:spLocks noChangeArrowheads="1"/>
            </p:cNvSpPr>
            <p:nvPr/>
          </p:nvSpPr>
          <p:spPr bwMode="auto">
            <a:xfrm>
              <a:off x="3348" y="1792"/>
              <a:ext cx="9" cy="46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3" name="Rectangle 688"/>
            <p:cNvSpPr>
              <a:spLocks noChangeArrowheads="1"/>
            </p:cNvSpPr>
            <p:nvPr/>
          </p:nvSpPr>
          <p:spPr bwMode="auto">
            <a:xfrm>
              <a:off x="3370" y="1810"/>
              <a:ext cx="10" cy="2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4" name="Rectangle 689"/>
            <p:cNvSpPr>
              <a:spLocks noChangeArrowheads="1"/>
            </p:cNvSpPr>
            <p:nvPr/>
          </p:nvSpPr>
          <p:spPr bwMode="auto">
            <a:xfrm>
              <a:off x="3370" y="1810"/>
              <a:ext cx="10" cy="28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5" name="Rectangle 690"/>
            <p:cNvSpPr>
              <a:spLocks noChangeArrowheads="1"/>
            </p:cNvSpPr>
            <p:nvPr/>
          </p:nvSpPr>
          <p:spPr bwMode="auto">
            <a:xfrm>
              <a:off x="3380" y="1775"/>
              <a:ext cx="9" cy="63"/>
            </a:xfrm>
            <a:prstGeom prst="rect">
              <a:avLst/>
            </a:prstGeom>
            <a:solidFill>
              <a:srgbClr val="1F5CA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6" name="Rectangle 691"/>
            <p:cNvSpPr>
              <a:spLocks noChangeArrowheads="1"/>
            </p:cNvSpPr>
            <p:nvPr/>
          </p:nvSpPr>
          <p:spPr bwMode="auto">
            <a:xfrm>
              <a:off x="3380" y="1775"/>
              <a:ext cx="9" cy="63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7" name="Rectangle 692"/>
            <p:cNvSpPr>
              <a:spLocks noChangeArrowheads="1"/>
            </p:cNvSpPr>
            <p:nvPr/>
          </p:nvSpPr>
          <p:spPr bwMode="auto">
            <a:xfrm>
              <a:off x="3389" y="1790"/>
              <a:ext cx="8" cy="4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8" name="Rectangle 693"/>
            <p:cNvSpPr>
              <a:spLocks noChangeArrowheads="1"/>
            </p:cNvSpPr>
            <p:nvPr/>
          </p:nvSpPr>
          <p:spPr bwMode="auto">
            <a:xfrm>
              <a:off x="3389" y="1790"/>
              <a:ext cx="8" cy="48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9" name="Rectangle 694"/>
            <p:cNvSpPr>
              <a:spLocks noChangeArrowheads="1"/>
            </p:cNvSpPr>
            <p:nvPr/>
          </p:nvSpPr>
          <p:spPr bwMode="auto">
            <a:xfrm>
              <a:off x="3410" y="1746"/>
              <a:ext cx="10" cy="9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0" name="Rectangle 695"/>
            <p:cNvSpPr>
              <a:spLocks noChangeArrowheads="1"/>
            </p:cNvSpPr>
            <p:nvPr/>
          </p:nvSpPr>
          <p:spPr bwMode="auto">
            <a:xfrm>
              <a:off x="3410" y="1746"/>
              <a:ext cx="10" cy="92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1" name="Rectangle 696"/>
            <p:cNvSpPr>
              <a:spLocks noChangeArrowheads="1"/>
            </p:cNvSpPr>
            <p:nvPr/>
          </p:nvSpPr>
          <p:spPr bwMode="auto">
            <a:xfrm>
              <a:off x="3420" y="1803"/>
              <a:ext cx="9" cy="35"/>
            </a:xfrm>
            <a:prstGeom prst="rect">
              <a:avLst/>
            </a:prstGeom>
            <a:solidFill>
              <a:srgbClr val="1F5CA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2" name="Rectangle 697"/>
            <p:cNvSpPr>
              <a:spLocks noChangeArrowheads="1"/>
            </p:cNvSpPr>
            <p:nvPr/>
          </p:nvSpPr>
          <p:spPr bwMode="auto">
            <a:xfrm>
              <a:off x="3420" y="1803"/>
              <a:ext cx="9" cy="35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3" name="Rectangle 698"/>
            <p:cNvSpPr>
              <a:spLocks noChangeArrowheads="1"/>
            </p:cNvSpPr>
            <p:nvPr/>
          </p:nvSpPr>
          <p:spPr bwMode="auto">
            <a:xfrm>
              <a:off x="3429" y="1793"/>
              <a:ext cx="9" cy="4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4" name="Rectangle 699"/>
            <p:cNvSpPr>
              <a:spLocks noChangeArrowheads="1"/>
            </p:cNvSpPr>
            <p:nvPr/>
          </p:nvSpPr>
          <p:spPr bwMode="auto">
            <a:xfrm>
              <a:off x="3429" y="1793"/>
              <a:ext cx="9" cy="45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5" name="Rectangle 700"/>
            <p:cNvSpPr>
              <a:spLocks noChangeArrowheads="1"/>
            </p:cNvSpPr>
            <p:nvPr/>
          </p:nvSpPr>
          <p:spPr bwMode="auto">
            <a:xfrm>
              <a:off x="3451" y="1820"/>
              <a:ext cx="9" cy="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6" name="Rectangle 701"/>
            <p:cNvSpPr>
              <a:spLocks noChangeArrowheads="1"/>
            </p:cNvSpPr>
            <p:nvPr/>
          </p:nvSpPr>
          <p:spPr bwMode="auto">
            <a:xfrm>
              <a:off x="3451" y="1820"/>
              <a:ext cx="9" cy="18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7" name="Rectangle 702"/>
            <p:cNvSpPr>
              <a:spLocks noChangeArrowheads="1"/>
            </p:cNvSpPr>
            <p:nvPr/>
          </p:nvSpPr>
          <p:spPr bwMode="auto">
            <a:xfrm>
              <a:off x="3460" y="1806"/>
              <a:ext cx="9" cy="32"/>
            </a:xfrm>
            <a:prstGeom prst="rect">
              <a:avLst/>
            </a:prstGeom>
            <a:solidFill>
              <a:srgbClr val="1F5CA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8" name="Rectangle 703"/>
            <p:cNvSpPr>
              <a:spLocks noChangeArrowheads="1"/>
            </p:cNvSpPr>
            <p:nvPr/>
          </p:nvSpPr>
          <p:spPr bwMode="auto">
            <a:xfrm>
              <a:off x="3460" y="1806"/>
              <a:ext cx="9" cy="32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9" name="Rectangle 704"/>
            <p:cNvSpPr>
              <a:spLocks noChangeArrowheads="1"/>
            </p:cNvSpPr>
            <p:nvPr/>
          </p:nvSpPr>
          <p:spPr bwMode="auto">
            <a:xfrm>
              <a:off x="3469" y="1793"/>
              <a:ext cx="9" cy="4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0" name="Rectangle 705"/>
            <p:cNvSpPr>
              <a:spLocks noChangeArrowheads="1"/>
            </p:cNvSpPr>
            <p:nvPr/>
          </p:nvSpPr>
          <p:spPr bwMode="auto">
            <a:xfrm>
              <a:off x="3469" y="1793"/>
              <a:ext cx="9" cy="45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1" name="Freeform 706"/>
            <p:cNvSpPr>
              <a:spLocks/>
            </p:cNvSpPr>
            <p:nvPr/>
          </p:nvSpPr>
          <p:spPr bwMode="auto">
            <a:xfrm>
              <a:off x="3169" y="1833"/>
              <a:ext cx="192" cy="74"/>
            </a:xfrm>
            <a:custGeom>
              <a:avLst/>
              <a:gdLst/>
              <a:ahLst/>
              <a:cxnLst>
                <a:cxn ang="0">
                  <a:pos x="59" y="296"/>
                </a:cxn>
                <a:cxn ang="0">
                  <a:pos x="707" y="296"/>
                </a:cxn>
                <a:cxn ang="0">
                  <a:pos x="717" y="295"/>
                </a:cxn>
                <a:cxn ang="0">
                  <a:pos x="727" y="292"/>
                </a:cxn>
                <a:cxn ang="0">
                  <a:pos x="736" y="288"/>
                </a:cxn>
                <a:cxn ang="0">
                  <a:pos x="745" y="282"/>
                </a:cxn>
                <a:cxn ang="0">
                  <a:pos x="752" y="275"/>
                </a:cxn>
                <a:cxn ang="0">
                  <a:pos x="758" y="266"/>
                </a:cxn>
                <a:cxn ang="0">
                  <a:pos x="763" y="256"/>
                </a:cxn>
                <a:cxn ang="0">
                  <a:pos x="765" y="247"/>
                </a:cxn>
                <a:cxn ang="0">
                  <a:pos x="766" y="237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40"/>
                </a:cxn>
                <a:cxn ang="0">
                  <a:pos x="758" y="30"/>
                </a:cxn>
                <a:cxn ang="0">
                  <a:pos x="752" y="22"/>
                </a:cxn>
                <a:cxn ang="0">
                  <a:pos x="745" y="15"/>
                </a:cxn>
                <a:cxn ang="0">
                  <a:pos x="736" y="8"/>
                </a:cxn>
                <a:cxn ang="0">
                  <a:pos x="727" y="4"/>
                </a:cxn>
                <a:cxn ang="0">
                  <a:pos x="717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9" y="4"/>
                </a:cxn>
                <a:cxn ang="0">
                  <a:pos x="29" y="8"/>
                </a:cxn>
                <a:cxn ang="0">
                  <a:pos x="21" y="15"/>
                </a:cxn>
                <a:cxn ang="0">
                  <a:pos x="14" y="22"/>
                </a:cxn>
                <a:cxn ang="0">
                  <a:pos x="8" y="30"/>
                </a:cxn>
                <a:cxn ang="0">
                  <a:pos x="4" y="40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7"/>
                </a:cxn>
                <a:cxn ang="0">
                  <a:pos x="1" y="247"/>
                </a:cxn>
                <a:cxn ang="0">
                  <a:pos x="4" y="256"/>
                </a:cxn>
                <a:cxn ang="0">
                  <a:pos x="8" y="266"/>
                </a:cxn>
                <a:cxn ang="0">
                  <a:pos x="14" y="275"/>
                </a:cxn>
                <a:cxn ang="0">
                  <a:pos x="21" y="282"/>
                </a:cxn>
                <a:cxn ang="0">
                  <a:pos x="29" y="288"/>
                </a:cxn>
                <a:cxn ang="0">
                  <a:pos x="39" y="292"/>
                </a:cxn>
                <a:cxn ang="0">
                  <a:pos x="49" y="295"/>
                </a:cxn>
                <a:cxn ang="0">
                  <a:pos x="59" y="296"/>
                </a:cxn>
              </a:cxnLst>
              <a:rect l="0" t="0" r="r" b="b"/>
              <a:pathLst>
                <a:path w="766" h="296">
                  <a:moveTo>
                    <a:pt x="59" y="296"/>
                  </a:moveTo>
                  <a:lnTo>
                    <a:pt x="707" y="296"/>
                  </a:lnTo>
                  <a:lnTo>
                    <a:pt x="717" y="295"/>
                  </a:lnTo>
                  <a:lnTo>
                    <a:pt x="727" y="292"/>
                  </a:lnTo>
                  <a:lnTo>
                    <a:pt x="736" y="288"/>
                  </a:lnTo>
                  <a:lnTo>
                    <a:pt x="745" y="282"/>
                  </a:lnTo>
                  <a:lnTo>
                    <a:pt x="752" y="275"/>
                  </a:lnTo>
                  <a:lnTo>
                    <a:pt x="758" y="266"/>
                  </a:lnTo>
                  <a:lnTo>
                    <a:pt x="763" y="256"/>
                  </a:lnTo>
                  <a:lnTo>
                    <a:pt x="765" y="247"/>
                  </a:lnTo>
                  <a:lnTo>
                    <a:pt x="766" y="237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40"/>
                  </a:lnTo>
                  <a:lnTo>
                    <a:pt x="758" y="30"/>
                  </a:lnTo>
                  <a:lnTo>
                    <a:pt x="752" y="22"/>
                  </a:lnTo>
                  <a:lnTo>
                    <a:pt x="745" y="15"/>
                  </a:lnTo>
                  <a:lnTo>
                    <a:pt x="736" y="8"/>
                  </a:lnTo>
                  <a:lnTo>
                    <a:pt x="727" y="4"/>
                  </a:lnTo>
                  <a:lnTo>
                    <a:pt x="717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9" y="4"/>
                  </a:lnTo>
                  <a:lnTo>
                    <a:pt x="29" y="8"/>
                  </a:lnTo>
                  <a:lnTo>
                    <a:pt x="21" y="15"/>
                  </a:lnTo>
                  <a:lnTo>
                    <a:pt x="14" y="22"/>
                  </a:lnTo>
                  <a:lnTo>
                    <a:pt x="8" y="30"/>
                  </a:lnTo>
                  <a:lnTo>
                    <a:pt x="4" y="40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7"/>
                  </a:lnTo>
                  <a:lnTo>
                    <a:pt x="1" y="247"/>
                  </a:lnTo>
                  <a:lnTo>
                    <a:pt x="4" y="256"/>
                  </a:lnTo>
                  <a:lnTo>
                    <a:pt x="8" y="266"/>
                  </a:lnTo>
                  <a:lnTo>
                    <a:pt x="14" y="275"/>
                  </a:lnTo>
                  <a:lnTo>
                    <a:pt x="21" y="282"/>
                  </a:lnTo>
                  <a:lnTo>
                    <a:pt x="29" y="288"/>
                  </a:lnTo>
                  <a:lnTo>
                    <a:pt x="39" y="292"/>
                  </a:lnTo>
                  <a:lnTo>
                    <a:pt x="49" y="295"/>
                  </a:lnTo>
                  <a:lnTo>
                    <a:pt x="59" y="296"/>
                  </a:lnTo>
                  <a:close/>
                </a:path>
              </a:pathLst>
            </a:custGeom>
            <a:solidFill>
              <a:srgbClr val="D5D4D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2" name="Freeform 707"/>
            <p:cNvSpPr>
              <a:spLocks/>
            </p:cNvSpPr>
            <p:nvPr/>
          </p:nvSpPr>
          <p:spPr bwMode="auto">
            <a:xfrm>
              <a:off x="3169" y="1833"/>
              <a:ext cx="192" cy="74"/>
            </a:xfrm>
            <a:custGeom>
              <a:avLst/>
              <a:gdLst/>
              <a:ahLst/>
              <a:cxnLst>
                <a:cxn ang="0">
                  <a:pos x="59" y="296"/>
                </a:cxn>
                <a:cxn ang="0">
                  <a:pos x="707" y="296"/>
                </a:cxn>
                <a:cxn ang="0">
                  <a:pos x="717" y="295"/>
                </a:cxn>
                <a:cxn ang="0">
                  <a:pos x="727" y="292"/>
                </a:cxn>
                <a:cxn ang="0">
                  <a:pos x="736" y="288"/>
                </a:cxn>
                <a:cxn ang="0">
                  <a:pos x="745" y="282"/>
                </a:cxn>
                <a:cxn ang="0">
                  <a:pos x="752" y="275"/>
                </a:cxn>
                <a:cxn ang="0">
                  <a:pos x="758" y="266"/>
                </a:cxn>
                <a:cxn ang="0">
                  <a:pos x="763" y="256"/>
                </a:cxn>
                <a:cxn ang="0">
                  <a:pos x="765" y="247"/>
                </a:cxn>
                <a:cxn ang="0">
                  <a:pos x="766" y="237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3" y="40"/>
                </a:cxn>
                <a:cxn ang="0">
                  <a:pos x="758" y="30"/>
                </a:cxn>
                <a:cxn ang="0">
                  <a:pos x="752" y="22"/>
                </a:cxn>
                <a:cxn ang="0">
                  <a:pos x="745" y="15"/>
                </a:cxn>
                <a:cxn ang="0">
                  <a:pos x="736" y="8"/>
                </a:cxn>
                <a:cxn ang="0">
                  <a:pos x="727" y="4"/>
                </a:cxn>
                <a:cxn ang="0">
                  <a:pos x="717" y="1"/>
                </a:cxn>
                <a:cxn ang="0">
                  <a:pos x="707" y="0"/>
                </a:cxn>
                <a:cxn ang="0">
                  <a:pos x="59" y="0"/>
                </a:cxn>
                <a:cxn ang="0">
                  <a:pos x="49" y="1"/>
                </a:cxn>
                <a:cxn ang="0">
                  <a:pos x="39" y="4"/>
                </a:cxn>
                <a:cxn ang="0">
                  <a:pos x="29" y="8"/>
                </a:cxn>
                <a:cxn ang="0">
                  <a:pos x="21" y="15"/>
                </a:cxn>
                <a:cxn ang="0">
                  <a:pos x="14" y="22"/>
                </a:cxn>
                <a:cxn ang="0">
                  <a:pos x="8" y="30"/>
                </a:cxn>
                <a:cxn ang="0">
                  <a:pos x="4" y="40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7"/>
                </a:cxn>
                <a:cxn ang="0">
                  <a:pos x="1" y="247"/>
                </a:cxn>
                <a:cxn ang="0">
                  <a:pos x="4" y="256"/>
                </a:cxn>
                <a:cxn ang="0">
                  <a:pos x="8" y="266"/>
                </a:cxn>
                <a:cxn ang="0">
                  <a:pos x="14" y="275"/>
                </a:cxn>
                <a:cxn ang="0">
                  <a:pos x="21" y="282"/>
                </a:cxn>
                <a:cxn ang="0">
                  <a:pos x="29" y="288"/>
                </a:cxn>
                <a:cxn ang="0">
                  <a:pos x="39" y="292"/>
                </a:cxn>
                <a:cxn ang="0">
                  <a:pos x="49" y="295"/>
                </a:cxn>
                <a:cxn ang="0">
                  <a:pos x="59" y="296"/>
                </a:cxn>
              </a:cxnLst>
              <a:rect l="0" t="0" r="r" b="b"/>
              <a:pathLst>
                <a:path w="766" h="296">
                  <a:moveTo>
                    <a:pt x="59" y="296"/>
                  </a:moveTo>
                  <a:lnTo>
                    <a:pt x="707" y="296"/>
                  </a:lnTo>
                  <a:lnTo>
                    <a:pt x="717" y="295"/>
                  </a:lnTo>
                  <a:lnTo>
                    <a:pt x="727" y="292"/>
                  </a:lnTo>
                  <a:lnTo>
                    <a:pt x="736" y="288"/>
                  </a:lnTo>
                  <a:lnTo>
                    <a:pt x="745" y="282"/>
                  </a:lnTo>
                  <a:lnTo>
                    <a:pt x="752" y="275"/>
                  </a:lnTo>
                  <a:lnTo>
                    <a:pt x="758" y="266"/>
                  </a:lnTo>
                  <a:lnTo>
                    <a:pt x="763" y="256"/>
                  </a:lnTo>
                  <a:lnTo>
                    <a:pt x="765" y="247"/>
                  </a:lnTo>
                  <a:lnTo>
                    <a:pt x="766" y="237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3" y="40"/>
                  </a:lnTo>
                  <a:lnTo>
                    <a:pt x="758" y="30"/>
                  </a:lnTo>
                  <a:lnTo>
                    <a:pt x="752" y="22"/>
                  </a:lnTo>
                  <a:lnTo>
                    <a:pt x="745" y="15"/>
                  </a:lnTo>
                  <a:lnTo>
                    <a:pt x="736" y="8"/>
                  </a:lnTo>
                  <a:lnTo>
                    <a:pt x="727" y="4"/>
                  </a:lnTo>
                  <a:lnTo>
                    <a:pt x="717" y="1"/>
                  </a:lnTo>
                  <a:lnTo>
                    <a:pt x="707" y="0"/>
                  </a:lnTo>
                  <a:lnTo>
                    <a:pt x="59" y="0"/>
                  </a:lnTo>
                  <a:lnTo>
                    <a:pt x="49" y="1"/>
                  </a:lnTo>
                  <a:lnTo>
                    <a:pt x="39" y="4"/>
                  </a:lnTo>
                  <a:lnTo>
                    <a:pt x="29" y="8"/>
                  </a:lnTo>
                  <a:lnTo>
                    <a:pt x="21" y="15"/>
                  </a:lnTo>
                  <a:lnTo>
                    <a:pt x="14" y="22"/>
                  </a:lnTo>
                  <a:lnTo>
                    <a:pt x="8" y="30"/>
                  </a:lnTo>
                  <a:lnTo>
                    <a:pt x="4" y="40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7"/>
                  </a:lnTo>
                  <a:lnTo>
                    <a:pt x="1" y="247"/>
                  </a:lnTo>
                  <a:lnTo>
                    <a:pt x="4" y="256"/>
                  </a:lnTo>
                  <a:lnTo>
                    <a:pt x="8" y="266"/>
                  </a:lnTo>
                  <a:lnTo>
                    <a:pt x="14" y="275"/>
                  </a:lnTo>
                  <a:lnTo>
                    <a:pt x="21" y="282"/>
                  </a:lnTo>
                  <a:lnTo>
                    <a:pt x="29" y="288"/>
                  </a:lnTo>
                  <a:lnTo>
                    <a:pt x="39" y="292"/>
                  </a:lnTo>
                  <a:lnTo>
                    <a:pt x="49" y="295"/>
                  </a:lnTo>
                  <a:lnTo>
                    <a:pt x="59" y="296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3" name="Freeform 708"/>
            <p:cNvSpPr>
              <a:spLocks/>
            </p:cNvSpPr>
            <p:nvPr/>
          </p:nvSpPr>
          <p:spPr bwMode="auto">
            <a:xfrm>
              <a:off x="3192" y="1853"/>
              <a:ext cx="22" cy="26"/>
            </a:xfrm>
            <a:custGeom>
              <a:avLst/>
              <a:gdLst/>
              <a:ahLst/>
              <a:cxnLst>
                <a:cxn ang="0">
                  <a:pos x="24" y="19"/>
                </a:cxn>
                <a:cxn ang="0">
                  <a:pos x="63" y="19"/>
                </a:cxn>
                <a:cxn ang="0">
                  <a:pos x="63" y="102"/>
                </a:cxn>
                <a:cxn ang="0">
                  <a:pos x="86" y="102"/>
                </a:cxn>
                <a:cxn ang="0">
                  <a:pos x="86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19"/>
                </a:cxn>
              </a:cxnLst>
              <a:rect l="0" t="0" r="r" b="b"/>
              <a:pathLst>
                <a:path w="86" h="102">
                  <a:moveTo>
                    <a:pt x="24" y="19"/>
                  </a:moveTo>
                  <a:lnTo>
                    <a:pt x="63" y="19"/>
                  </a:lnTo>
                  <a:lnTo>
                    <a:pt x="63" y="102"/>
                  </a:lnTo>
                  <a:lnTo>
                    <a:pt x="86" y="102"/>
                  </a:lnTo>
                  <a:lnTo>
                    <a:pt x="86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24" y="102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4" name="Freeform 709"/>
            <p:cNvSpPr>
              <a:spLocks noEditPoints="1"/>
            </p:cNvSpPr>
            <p:nvPr/>
          </p:nvSpPr>
          <p:spPr bwMode="auto">
            <a:xfrm>
              <a:off x="3219" y="1853"/>
              <a:ext cx="22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66"/>
                </a:cxn>
                <a:cxn ang="0">
                  <a:pos x="47" y="66"/>
                </a:cxn>
                <a:cxn ang="0">
                  <a:pos x="52" y="66"/>
                </a:cxn>
                <a:cxn ang="0">
                  <a:pos x="58" y="66"/>
                </a:cxn>
                <a:cxn ang="0">
                  <a:pos x="65" y="64"/>
                </a:cxn>
                <a:cxn ang="0">
                  <a:pos x="71" y="62"/>
                </a:cxn>
                <a:cxn ang="0">
                  <a:pos x="74" y="60"/>
                </a:cxn>
                <a:cxn ang="0">
                  <a:pos x="77" y="57"/>
                </a:cxn>
                <a:cxn ang="0">
                  <a:pos x="79" y="55"/>
                </a:cxn>
                <a:cxn ang="0">
                  <a:pos x="81" y="52"/>
                </a:cxn>
                <a:cxn ang="0">
                  <a:pos x="83" y="48"/>
                </a:cxn>
                <a:cxn ang="0">
                  <a:pos x="84" y="44"/>
                </a:cxn>
                <a:cxn ang="0">
                  <a:pos x="85" y="39"/>
                </a:cxn>
                <a:cxn ang="0">
                  <a:pos x="85" y="32"/>
                </a:cxn>
                <a:cxn ang="0">
                  <a:pos x="85" y="24"/>
                </a:cxn>
                <a:cxn ang="0">
                  <a:pos x="82" y="17"/>
                </a:cxn>
                <a:cxn ang="0">
                  <a:pos x="79" y="11"/>
                </a:cxn>
                <a:cxn ang="0">
                  <a:pos x="74" y="7"/>
                </a:cxn>
                <a:cxn ang="0">
                  <a:pos x="69" y="4"/>
                </a:cxn>
                <a:cxn ang="0">
                  <a:pos x="62" y="2"/>
                </a:cxn>
                <a:cxn ang="0">
                  <a:pos x="55" y="0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24" y="19"/>
                </a:cxn>
                <a:cxn ang="0">
                  <a:pos x="43" y="19"/>
                </a:cxn>
                <a:cxn ang="0">
                  <a:pos x="48" y="19"/>
                </a:cxn>
                <a:cxn ang="0">
                  <a:pos x="54" y="21"/>
                </a:cxn>
                <a:cxn ang="0">
                  <a:pos x="56" y="22"/>
                </a:cxn>
                <a:cxn ang="0">
                  <a:pos x="58" y="25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7"/>
                </a:cxn>
                <a:cxn ang="0">
                  <a:pos x="59" y="40"/>
                </a:cxn>
                <a:cxn ang="0">
                  <a:pos x="58" y="42"/>
                </a:cxn>
                <a:cxn ang="0">
                  <a:pos x="56" y="44"/>
                </a:cxn>
                <a:cxn ang="0">
                  <a:pos x="53" y="45"/>
                </a:cxn>
                <a:cxn ang="0">
                  <a:pos x="50" y="46"/>
                </a:cxn>
                <a:cxn ang="0">
                  <a:pos x="47" y="47"/>
                </a:cxn>
                <a:cxn ang="0">
                  <a:pos x="43" y="47"/>
                </a:cxn>
                <a:cxn ang="0">
                  <a:pos x="24" y="47"/>
                </a:cxn>
                <a:cxn ang="0">
                  <a:pos x="24" y="19"/>
                </a:cxn>
              </a:cxnLst>
              <a:rect l="0" t="0" r="r" b="b"/>
              <a:pathLst>
                <a:path w="85" h="102">
                  <a:moveTo>
                    <a:pt x="0" y="0"/>
                  </a:moveTo>
                  <a:lnTo>
                    <a:pt x="0" y="102"/>
                  </a:lnTo>
                  <a:lnTo>
                    <a:pt x="24" y="102"/>
                  </a:lnTo>
                  <a:lnTo>
                    <a:pt x="24" y="66"/>
                  </a:lnTo>
                  <a:lnTo>
                    <a:pt x="47" y="66"/>
                  </a:lnTo>
                  <a:lnTo>
                    <a:pt x="52" y="66"/>
                  </a:lnTo>
                  <a:lnTo>
                    <a:pt x="58" y="66"/>
                  </a:lnTo>
                  <a:lnTo>
                    <a:pt x="65" y="64"/>
                  </a:lnTo>
                  <a:lnTo>
                    <a:pt x="71" y="62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9" y="55"/>
                  </a:lnTo>
                  <a:lnTo>
                    <a:pt x="81" y="52"/>
                  </a:lnTo>
                  <a:lnTo>
                    <a:pt x="83" y="48"/>
                  </a:lnTo>
                  <a:lnTo>
                    <a:pt x="84" y="44"/>
                  </a:lnTo>
                  <a:lnTo>
                    <a:pt x="85" y="39"/>
                  </a:lnTo>
                  <a:lnTo>
                    <a:pt x="85" y="32"/>
                  </a:lnTo>
                  <a:lnTo>
                    <a:pt x="85" y="24"/>
                  </a:lnTo>
                  <a:lnTo>
                    <a:pt x="82" y="17"/>
                  </a:lnTo>
                  <a:lnTo>
                    <a:pt x="79" y="11"/>
                  </a:lnTo>
                  <a:lnTo>
                    <a:pt x="74" y="7"/>
                  </a:lnTo>
                  <a:lnTo>
                    <a:pt x="69" y="4"/>
                  </a:lnTo>
                  <a:lnTo>
                    <a:pt x="62" y="2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0" y="0"/>
                  </a:lnTo>
                  <a:close/>
                  <a:moveTo>
                    <a:pt x="24" y="19"/>
                  </a:moveTo>
                  <a:lnTo>
                    <a:pt x="43" y="19"/>
                  </a:lnTo>
                  <a:lnTo>
                    <a:pt x="48" y="19"/>
                  </a:lnTo>
                  <a:lnTo>
                    <a:pt x="54" y="21"/>
                  </a:lnTo>
                  <a:lnTo>
                    <a:pt x="56" y="22"/>
                  </a:lnTo>
                  <a:lnTo>
                    <a:pt x="58" y="25"/>
                  </a:lnTo>
                  <a:lnTo>
                    <a:pt x="60" y="28"/>
                  </a:lnTo>
                  <a:lnTo>
                    <a:pt x="60" y="32"/>
                  </a:lnTo>
                  <a:lnTo>
                    <a:pt x="60" y="37"/>
                  </a:lnTo>
                  <a:lnTo>
                    <a:pt x="59" y="40"/>
                  </a:lnTo>
                  <a:lnTo>
                    <a:pt x="58" y="42"/>
                  </a:lnTo>
                  <a:lnTo>
                    <a:pt x="56" y="44"/>
                  </a:lnTo>
                  <a:lnTo>
                    <a:pt x="53" y="45"/>
                  </a:lnTo>
                  <a:lnTo>
                    <a:pt x="50" y="46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24" y="47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5" name="Freeform 710"/>
            <p:cNvSpPr>
              <a:spLocks noEditPoints="1"/>
            </p:cNvSpPr>
            <p:nvPr/>
          </p:nvSpPr>
          <p:spPr bwMode="auto">
            <a:xfrm>
              <a:off x="3243" y="1853"/>
              <a:ext cx="26" cy="27"/>
            </a:xfrm>
            <a:custGeom>
              <a:avLst/>
              <a:gdLst/>
              <a:ahLst/>
              <a:cxnLst>
                <a:cxn ang="0">
                  <a:pos x="58" y="108"/>
                </a:cxn>
                <a:cxn ang="0">
                  <a:pos x="69" y="106"/>
                </a:cxn>
                <a:cxn ang="0">
                  <a:pos x="79" y="102"/>
                </a:cxn>
                <a:cxn ang="0">
                  <a:pos x="87" y="96"/>
                </a:cxn>
                <a:cxn ang="0">
                  <a:pos x="93" y="89"/>
                </a:cxn>
                <a:cxn ang="0">
                  <a:pos x="99" y="80"/>
                </a:cxn>
                <a:cxn ang="0">
                  <a:pos x="103" y="65"/>
                </a:cxn>
                <a:cxn ang="0">
                  <a:pos x="103" y="43"/>
                </a:cxn>
                <a:cxn ang="0">
                  <a:pos x="97" y="23"/>
                </a:cxn>
                <a:cxn ang="0">
                  <a:pos x="87" y="12"/>
                </a:cxn>
                <a:cxn ang="0">
                  <a:pos x="79" y="6"/>
                </a:cxn>
                <a:cxn ang="0">
                  <a:pos x="69" y="2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2" y="3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6" y="26"/>
                </a:cxn>
                <a:cxn ang="0">
                  <a:pos x="1" y="45"/>
                </a:cxn>
                <a:cxn ang="0">
                  <a:pos x="1" y="63"/>
                </a:cxn>
                <a:cxn ang="0">
                  <a:pos x="6" y="81"/>
                </a:cxn>
                <a:cxn ang="0">
                  <a:pos x="14" y="94"/>
                </a:cxn>
                <a:cxn ang="0">
                  <a:pos x="22" y="100"/>
                </a:cxn>
                <a:cxn ang="0">
                  <a:pos x="32" y="105"/>
                </a:cxn>
                <a:cxn ang="0">
                  <a:pos x="44" y="107"/>
                </a:cxn>
                <a:cxn ang="0">
                  <a:pos x="52" y="88"/>
                </a:cxn>
                <a:cxn ang="0">
                  <a:pos x="42" y="86"/>
                </a:cxn>
                <a:cxn ang="0">
                  <a:pos x="33" y="80"/>
                </a:cxn>
                <a:cxn ang="0">
                  <a:pos x="28" y="70"/>
                </a:cxn>
                <a:cxn ang="0">
                  <a:pos x="26" y="54"/>
                </a:cxn>
                <a:cxn ang="0">
                  <a:pos x="28" y="39"/>
                </a:cxn>
                <a:cxn ang="0">
                  <a:pos x="32" y="28"/>
                </a:cxn>
                <a:cxn ang="0">
                  <a:pos x="40" y="22"/>
                </a:cxn>
                <a:cxn ang="0">
                  <a:pos x="52" y="19"/>
                </a:cxn>
                <a:cxn ang="0">
                  <a:pos x="60" y="21"/>
                </a:cxn>
                <a:cxn ang="0">
                  <a:pos x="66" y="23"/>
                </a:cxn>
                <a:cxn ang="0">
                  <a:pos x="74" y="33"/>
                </a:cxn>
                <a:cxn ang="0">
                  <a:pos x="77" y="45"/>
                </a:cxn>
                <a:cxn ang="0">
                  <a:pos x="77" y="54"/>
                </a:cxn>
                <a:cxn ang="0">
                  <a:pos x="77" y="63"/>
                </a:cxn>
                <a:cxn ang="0">
                  <a:pos x="74" y="74"/>
                </a:cxn>
                <a:cxn ang="0">
                  <a:pos x="66" y="83"/>
                </a:cxn>
                <a:cxn ang="0">
                  <a:pos x="60" y="86"/>
                </a:cxn>
                <a:cxn ang="0">
                  <a:pos x="52" y="88"/>
                </a:cxn>
              </a:cxnLst>
              <a:rect l="0" t="0" r="r" b="b"/>
              <a:pathLst>
                <a:path w="104" h="108">
                  <a:moveTo>
                    <a:pt x="52" y="108"/>
                  </a:moveTo>
                  <a:lnTo>
                    <a:pt x="58" y="108"/>
                  </a:lnTo>
                  <a:lnTo>
                    <a:pt x="64" y="107"/>
                  </a:lnTo>
                  <a:lnTo>
                    <a:pt x="69" y="106"/>
                  </a:lnTo>
                  <a:lnTo>
                    <a:pt x="74" y="104"/>
                  </a:lnTo>
                  <a:lnTo>
                    <a:pt x="79" y="102"/>
                  </a:lnTo>
                  <a:lnTo>
                    <a:pt x="83" y="99"/>
                  </a:lnTo>
                  <a:lnTo>
                    <a:pt x="87" y="96"/>
                  </a:lnTo>
                  <a:lnTo>
                    <a:pt x="90" y="93"/>
                  </a:lnTo>
                  <a:lnTo>
                    <a:pt x="93" y="89"/>
                  </a:lnTo>
                  <a:lnTo>
                    <a:pt x="97" y="84"/>
                  </a:lnTo>
                  <a:lnTo>
                    <a:pt x="99" y="80"/>
                  </a:lnTo>
                  <a:lnTo>
                    <a:pt x="100" y="75"/>
                  </a:lnTo>
                  <a:lnTo>
                    <a:pt x="103" y="65"/>
                  </a:lnTo>
                  <a:lnTo>
                    <a:pt x="104" y="54"/>
                  </a:lnTo>
                  <a:lnTo>
                    <a:pt x="103" y="43"/>
                  </a:lnTo>
                  <a:lnTo>
                    <a:pt x="100" y="32"/>
                  </a:lnTo>
                  <a:lnTo>
                    <a:pt x="97" y="23"/>
                  </a:lnTo>
                  <a:lnTo>
                    <a:pt x="90" y="15"/>
                  </a:lnTo>
                  <a:lnTo>
                    <a:pt x="87" y="12"/>
                  </a:lnTo>
                  <a:lnTo>
                    <a:pt x="83" y="9"/>
                  </a:lnTo>
                  <a:lnTo>
                    <a:pt x="79" y="6"/>
                  </a:lnTo>
                  <a:lnTo>
                    <a:pt x="74" y="4"/>
                  </a:lnTo>
                  <a:lnTo>
                    <a:pt x="69" y="2"/>
                  </a:lnTo>
                  <a:lnTo>
                    <a:pt x="64" y="1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37" y="1"/>
                  </a:lnTo>
                  <a:lnTo>
                    <a:pt x="32" y="3"/>
                  </a:lnTo>
                  <a:lnTo>
                    <a:pt x="26" y="5"/>
                  </a:lnTo>
                  <a:lnTo>
                    <a:pt x="22" y="8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3" y="72"/>
                  </a:lnTo>
                  <a:lnTo>
                    <a:pt x="6" y="81"/>
                  </a:lnTo>
                  <a:lnTo>
                    <a:pt x="11" y="90"/>
                  </a:lnTo>
                  <a:lnTo>
                    <a:pt x="14" y="94"/>
                  </a:lnTo>
                  <a:lnTo>
                    <a:pt x="18" y="97"/>
                  </a:lnTo>
                  <a:lnTo>
                    <a:pt x="22" y="100"/>
                  </a:lnTo>
                  <a:lnTo>
                    <a:pt x="26" y="103"/>
                  </a:lnTo>
                  <a:lnTo>
                    <a:pt x="32" y="105"/>
                  </a:lnTo>
                  <a:lnTo>
                    <a:pt x="37" y="106"/>
                  </a:lnTo>
                  <a:lnTo>
                    <a:pt x="44" y="107"/>
                  </a:lnTo>
                  <a:lnTo>
                    <a:pt x="52" y="108"/>
                  </a:lnTo>
                  <a:close/>
                  <a:moveTo>
                    <a:pt x="52" y="88"/>
                  </a:moveTo>
                  <a:lnTo>
                    <a:pt x="47" y="88"/>
                  </a:lnTo>
                  <a:lnTo>
                    <a:pt x="42" y="86"/>
                  </a:lnTo>
                  <a:lnTo>
                    <a:pt x="37" y="84"/>
                  </a:lnTo>
                  <a:lnTo>
                    <a:pt x="33" y="80"/>
                  </a:lnTo>
                  <a:lnTo>
                    <a:pt x="30" y="76"/>
                  </a:lnTo>
                  <a:lnTo>
                    <a:pt x="28" y="70"/>
                  </a:lnTo>
                  <a:lnTo>
                    <a:pt x="26" y="63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9"/>
                  </a:lnTo>
                  <a:lnTo>
                    <a:pt x="30" y="32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6" y="20"/>
                  </a:lnTo>
                  <a:lnTo>
                    <a:pt x="52" y="19"/>
                  </a:lnTo>
                  <a:lnTo>
                    <a:pt x="56" y="20"/>
                  </a:lnTo>
                  <a:lnTo>
                    <a:pt x="60" y="21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71" y="28"/>
                  </a:lnTo>
                  <a:lnTo>
                    <a:pt x="74" y="33"/>
                  </a:lnTo>
                  <a:lnTo>
                    <a:pt x="76" y="39"/>
                  </a:lnTo>
                  <a:lnTo>
                    <a:pt x="77" y="45"/>
                  </a:lnTo>
                  <a:lnTo>
                    <a:pt x="77" y="50"/>
                  </a:lnTo>
                  <a:lnTo>
                    <a:pt x="77" y="54"/>
                  </a:lnTo>
                  <a:lnTo>
                    <a:pt x="77" y="58"/>
                  </a:lnTo>
                  <a:lnTo>
                    <a:pt x="77" y="63"/>
                  </a:lnTo>
                  <a:lnTo>
                    <a:pt x="75" y="68"/>
                  </a:lnTo>
                  <a:lnTo>
                    <a:pt x="74" y="74"/>
                  </a:lnTo>
                  <a:lnTo>
                    <a:pt x="70" y="79"/>
                  </a:lnTo>
                  <a:lnTo>
                    <a:pt x="66" y="83"/>
                  </a:lnTo>
                  <a:lnTo>
                    <a:pt x="63" y="85"/>
                  </a:lnTo>
                  <a:lnTo>
                    <a:pt x="60" y="86"/>
                  </a:lnTo>
                  <a:lnTo>
                    <a:pt x="56" y="88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6" name="Freeform 711"/>
            <p:cNvSpPr>
              <a:spLocks/>
            </p:cNvSpPr>
            <p:nvPr/>
          </p:nvSpPr>
          <p:spPr bwMode="auto">
            <a:xfrm>
              <a:off x="3271" y="1853"/>
              <a:ext cx="22" cy="26"/>
            </a:xfrm>
            <a:custGeom>
              <a:avLst/>
              <a:gdLst/>
              <a:ahLst/>
              <a:cxnLst>
                <a:cxn ang="0">
                  <a:pos x="30" y="19"/>
                </a:cxn>
                <a:cxn ang="0">
                  <a:pos x="30" y="102"/>
                </a:cxn>
                <a:cxn ang="0">
                  <a:pos x="55" y="102"/>
                </a:cxn>
                <a:cxn ang="0">
                  <a:pos x="55" y="19"/>
                </a:cxn>
                <a:cxn ang="0">
                  <a:pos x="85" y="19"/>
                </a:cxn>
                <a:cxn ang="0">
                  <a:pos x="85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0" y="19"/>
                </a:cxn>
              </a:cxnLst>
              <a:rect l="0" t="0" r="r" b="b"/>
              <a:pathLst>
                <a:path w="85" h="102">
                  <a:moveTo>
                    <a:pt x="30" y="19"/>
                  </a:moveTo>
                  <a:lnTo>
                    <a:pt x="30" y="102"/>
                  </a:lnTo>
                  <a:lnTo>
                    <a:pt x="55" y="102"/>
                  </a:lnTo>
                  <a:lnTo>
                    <a:pt x="55" y="19"/>
                  </a:lnTo>
                  <a:lnTo>
                    <a:pt x="85" y="19"/>
                  </a:lnTo>
                  <a:lnTo>
                    <a:pt x="85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7" name="Freeform 712"/>
            <p:cNvSpPr>
              <a:spLocks/>
            </p:cNvSpPr>
            <p:nvPr/>
          </p:nvSpPr>
          <p:spPr bwMode="auto">
            <a:xfrm>
              <a:off x="3296" y="1853"/>
              <a:ext cx="20" cy="26"/>
            </a:xfrm>
            <a:custGeom>
              <a:avLst/>
              <a:gdLst/>
              <a:ahLst/>
              <a:cxnLst>
                <a:cxn ang="0">
                  <a:pos x="23" y="41"/>
                </a:cxn>
                <a:cxn ang="0">
                  <a:pos x="23" y="19"/>
                </a:cxn>
                <a:cxn ang="0">
                  <a:pos x="79" y="19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81" y="102"/>
                </a:cxn>
                <a:cxn ang="0">
                  <a:pos x="81" y="81"/>
                </a:cxn>
                <a:cxn ang="0">
                  <a:pos x="23" y="81"/>
                </a:cxn>
                <a:cxn ang="0">
                  <a:pos x="23" y="59"/>
                </a:cxn>
                <a:cxn ang="0">
                  <a:pos x="73" y="59"/>
                </a:cxn>
                <a:cxn ang="0">
                  <a:pos x="73" y="41"/>
                </a:cxn>
                <a:cxn ang="0">
                  <a:pos x="23" y="41"/>
                </a:cxn>
              </a:cxnLst>
              <a:rect l="0" t="0" r="r" b="b"/>
              <a:pathLst>
                <a:path w="81" h="102">
                  <a:moveTo>
                    <a:pt x="23" y="41"/>
                  </a:moveTo>
                  <a:lnTo>
                    <a:pt x="23" y="19"/>
                  </a:lnTo>
                  <a:lnTo>
                    <a:pt x="79" y="19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1" y="102"/>
                  </a:lnTo>
                  <a:lnTo>
                    <a:pt x="81" y="81"/>
                  </a:lnTo>
                  <a:lnTo>
                    <a:pt x="23" y="81"/>
                  </a:lnTo>
                  <a:lnTo>
                    <a:pt x="23" y="59"/>
                  </a:lnTo>
                  <a:lnTo>
                    <a:pt x="73" y="59"/>
                  </a:lnTo>
                  <a:lnTo>
                    <a:pt x="73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8" name="Freeform 713"/>
            <p:cNvSpPr>
              <a:spLocks noEditPoints="1"/>
            </p:cNvSpPr>
            <p:nvPr/>
          </p:nvSpPr>
          <p:spPr bwMode="auto">
            <a:xfrm>
              <a:off x="3320" y="1847"/>
              <a:ext cx="22" cy="32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24" y="26"/>
                </a:cxn>
                <a:cxn ang="0">
                  <a:pos x="0" y="26"/>
                </a:cxn>
                <a:cxn ang="0">
                  <a:pos x="0" y="128"/>
                </a:cxn>
                <a:cxn ang="0">
                  <a:pos x="24" y="128"/>
                </a:cxn>
                <a:cxn ang="0">
                  <a:pos x="64" y="62"/>
                </a:cxn>
                <a:cxn ang="0">
                  <a:pos x="64" y="128"/>
                </a:cxn>
                <a:cxn ang="0">
                  <a:pos x="88" y="128"/>
                </a:cxn>
                <a:cxn ang="0">
                  <a:pos x="88" y="26"/>
                </a:cxn>
                <a:cxn ang="0">
                  <a:pos x="64" y="26"/>
                </a:cxn>
                <a:cxn ang="0">
                  <a:pos x="24" y="91"/>
                </a:cxn>
                <a:cxn ang="0">
                  <a:pos x="15" y="0"/>
                </a:cxn>
                <a:cxn ang="0">
                  <a:pos x="16" y="6"/>
                </a:cxn>
                <a:cxn ang="0">
                  <a:pos x="19" y="12"/>
                </a:cxn>
                <a:cxn ang="0">
                  <a:pos x="23" y="15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44" y="21"/>
                </a:cxn>
                <a:cxn ang="0">
                  <a:pos x="51" y="21"/>
                </a:cxn>
                <a:cxn ang="0">
                  <a:pos x="60" y="18"/>
                </a:cxn>
                <a:cxn ang="0">
                  <a:pos x="65" y="16"/>
                </a:cxn>
                <a:cxn ang="0">
                  <a:pos x="68" y="12"/>
                </a:cxn>
                <a:cxn ang="0">
                  <a:pos x="71" y="7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56" y="4"/>
                </a:cxn>
                <a:cxn ang="0">
                  <a:pos x="54" y="7"/>
                </a:cxn>
                <a:cxn ang="0">
                  <a:pos x="50" y="10"/>
                </a:cxn>
                <a:cxn ang="0">
                  <a:pos x="44" y="11"/>
                </a:cxn>
                <a:cxn ang="0">
                  <a:pos x="38" y="10"/>
                </a:cxn>
                <a:cxn ang="0">
                  <a:pos x="34" y="7"/>
                </a:cxn>
                <a:cxn ang="0">
                  <a:pos x="32" y="4"/>
                </a:cxn>
                <a:cxn ang="0">
                  <a:pos x="31" y="0"/>
                </a:cxn>
                <a:cxn ang="0">
                  <a:pos x="15" y="0"/>
                </a:cxn>
              </a:cxnLst>
              <a:rect l="0" t="0" r="r" b="b"/>
              <a:pathLst>
                <a:path w="88" h="128">
                  <a:moveTo>
                    <a:pt x="24" y="91"/>
                  </a:moveTo>
                  <a:lnTo>
                    <a:pt x="24" y="26"/>
                  </a:lnTo>
                  <a:lnTo>
                    <a:pt x="0" y="26"/>
                  </a:lnTo>
                  <a:lnTo>
                    <a:pt x="0" y="128"/>
                  </a:lnTo>
                  <a:lnTo>
                    <a:pt x="24" y="128"/>
                  </a:lnTo>
                  <a:lnTo>
                    <a:pt x="64" y="62"/>
                  </a:lnTo>
                  <a:lnTo>
                    <a:pt x="64" y="128"/>
                  </a:lnTo>
                  <a:lnTo>
                    <a:pt x="88" y="128"/>
                  </a:lnTo>
                  <a:lnTo>
                    <a:pt x="88" y="26"/>
                  </a:lnTo>
                  <a:lnTo>
                    <a:pt x="64" y="26"/>
                  </a:lnTo>
                  <a:lnTo>
                    <a:pt x="24" y="91"/>
                  </a:lnTo>
                  <a:close/>
                  <a:moveTo>
                    <a:pt x="15" y="0"/>
                  </a:moveTo>
                  <a:lnTo>
                    <a:pt x="16" y="6"/>
                  </a:lnTo>
                  <a:lnTo>
                    <a:pt x="19" y="12"/>
                  </a:lnTo>
                  <a:lnTo>
                    <a:pt x="23" y="15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44" y="21"/>
                  </a:lnTo>
                  <a:lnTo>
                    <a:pt x="51" y="21"/>
                  </a:lnTo>
                  <a:lnTo>
                    <a:pt x="60" y="18"/>
                  </a:lnTo>
                  <a:lnTo>
                    <a:pt x="65" y="16"/>
                  </a:lnTo>
                  <a:lnTo>
                    <a:pt x="68" y="12"/>
                  </a:lnTo>
                  <a:lnTo>
                    <a:pt x="71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56" y="4"/>
                  </a:lnTo>
                  <a:lnTo>
                    <a:pt x="54" y="7"/>
                  </a:lnTo>
                  <a:lnTo>
                    <a:pt x="50" y="10"/>
                  </a:lnTo>
                  <a:lnTo>
                    <a:pt x="44" y="11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2" y="4"/>
                  </a:lnTo>
                  <a:lnTo>
                    <a:pt x="3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9" name="Line 714"/>
            <p:cNvSpPr>
              <a:spLocks noChangeShapeType="1"/>
            </p:cNvSpPr>
            <p:nvPr/>
          </p:nvSpPr>
          <p:spPr bwMode="auto">
            <a:xfrm>
              <a:off x="3237" y="1798"/>
              <a:ext cx="1" cy="24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0" name="Freeform 715"/>
            <p:cNvSpPr>
              <a:spLocks/>
            </p:cNvSpPr>
            <p:nvPr/>
          </p:nvSpPr>
          <p:spPr bwMode="auto">
            <a:xfrm>
              <a:off x="3233" y="1821"/>
              <a:ext cx="8" cy="12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5" y="46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46">
                  <a:moveTo>
                    <a:pt x="30" y="0"/>
                  </a:moveTo>
                  <a:lnTo>
                    <a:pt x="15" y="46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1" name="Freeform 716"/>
            <p:cNvSpPr>
              <a:spLocks/>
            </p:cNvSpPr>
            <p:nvPr/>
          </p:nvSpPr>
          <p:spPr bwMode="auto">
            <a:xfrm>
              <a:off x="3169" y="1700"/>
              <a:ext cx="134" cy="103"/>
            </a:xfrm>
            <a:custGeom>
              <a:avLst/>
              <a:gdLst/>
              <a:ahLst/>
              <a:cxnLst>
                <a:cxn ang="0">
                  <a:pos x="1" y="219"/>
                </a:cxn>
                <a:cxn ang="0">
                  <a:pos x="7" y="245"/>
                </a:cxn>
                <a:cxn ang="0">
                  <a:pos x="20" y="269"/>
                </a:cxn>
                <a:cxn ang="0">
                  <a:pos x="39" y="290"/>
                </a:cxn>
                <a:cxn ang="0">
                  <a:pos x="61" y="305"/>
                </a:cxn>
                <a:cxn ang="0">
                  <a:pos x="76" y="325"/>
                </a:cxn>
                <a:cxn ang="0">
                  <a:pos x="87" y="351"/>
                </a:cxn>
                <a:cxn ang="0">
                  <a:pos x="104" y="374"/>
                </a:cxn>
                <a:cxn ang="0">
                  <a:pos x="126" y="393"/>
                </a:cxn>
                <a:cxn ang="0">
                  <a:pos x="154" y="406"/>
                </a:cxn>
                <a:cxn ang="0">
                  <a:pos x="182" y="412"/>
                </a:cxn>
                <a:cxn ang="0">
                  <a:pos x="212" y="411"/>
                </a:cxn>
                <a:cxn ang="0">
                  <a:pos x="241" y="403"/>
                </a:cxn>
                <a:cxn ang="0">
                  <a:pos x="267" y="389"/>
                </a:cxn>
                <a:cxn ang="0">
                  <a:pos x="293" y="403"/>
                </a:cxn>
                <a:cxn ang="0">
                  <a:pos x="321" y="411"/>
                </a:cxn>
                <a:cxn ang="0">
                  <a:pos x="351" y="412"/>
                </a:cxn>
                <a:cxn ang="0">
                  <a:pos x="380" y="406"/>
                </a:cxn>
                <a:cxn ang="0">
                  <a:pos x="407" y="393"/>
                </a:cxn>
                <a:cxn ang="0">
                  <a:pos x="429" y="374"/>
                </a:cxn>
                <a:cxn ang="0">
                  <a:pos x="447" y="351"/>
                </a:cxn>
                <a:cxn ang="0">
                  <a:pos x="457" y="325"/>
                </a:cxn>
                <a:cxn ang="0">
                  <a:pos x="472" y="305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5"/>
                </a:cxn>
                <a:cxn ang="0">
                  <a:pos x="532" y="219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0" y="118"/>
                </a:cxn>
                <a:cxn ang="0">
                  <a:pos x="466" y="103"/>
                </a:cxn>
                <a:cxn ang="0">
                  <a:pos x="457" y="87"/>
                </a:cxn>
                <a:cxn ang="0">
                  <a:pos x="447" y="60"/>
                </a:cxn>
                <a:cxn ang="0">
                  <a:pos x="429" y="38"/>
                </a:cxn>
                <a:cxn ang="0">
                  <a:pos x="407" y="19"/>
                </a:cxn>
                <a:cxn ang="0">
                  <a:pos x="380" y="6"/>
                </a:cxn>
                <a:cxn ang="0">
                  <a:pos x="351" y="0"/>
                </a:cxn>
                <a:cxn ang="0">
                  <a:pos x="321" y="1"/>
                </a:cxn>
                <a:cxn ang="0">
                  <a:pos x="293" y="8"/>
                </a:cxn>
                <a:cxn ang="0">
                  <a:pos x="267" y="22"/>
                </a:cxn>
                <a:cxn ang="0">
                  <a:pos x="241" y="8"/>
                </a:cxn>
                <a:cxn ang="0">
                  <a:pos x="212" y="1"/>
                </a:cxn>
                <a:cxn ang="0">
                  <a:pos x="182" y="0"/>
                </a:cxn>
                <a:cxn ang="0">
                  <a:pos x="154" y="6"/>
                </a:cxn>
                <a:cxn ang="0">
                  <a:pos x="126" y="19"/>
                </a:cxn>
                <a:cxn ang="0">
                  <a:pos x="104" y="38"/>
                </a:cxn>
                <a:cxn ang="0">
                  <a:pos x="87" y="60"/>
                </a:cxn>
                <a:cxn ang="0">
                  <a:pos x="76" y="87"/>
                </a:cxn>
                <a:cxn ang="0">
                  <a:pos x="61" y="106"/>
                </a:cxn>
                <a:cxn ang="0">
                  <a:pos x="39" y="122"/>
                </a:cxn>
                <a:cxn ang="0">
                  <a:pos x="20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3" h="412">
                  <a:moveTo>
                    <a:pt x="0" y="206"/>
                  </a:moveTo>
                  <a:lnTo>
                    <a:pt x="1" y="219"/>
                  </a:lnTo>
                  <a:lnTo>
                    <a:pt x="3" y="232"/>
                  </a:lnTo>
                  <a:lnTo>
                    <a:pt x="7" y="245"/>
                  </a:lnTo>
                  <a:lnTo>
                    <a:pt x="13" y="257"/>
                  </a:lnTo>
                  <a:lnTo>
                    <a:pt x="20" y="269"/>
                  </a:lnTo>
                  <a:lnTo>
                    <a:pt x="28" y="279"/>
                  </a:lnTo>
                  <a:lnTo>
                    <a:pt x="39" y="290"/>
                  </a:lnTo>
                  <a:lnTo>
                    <a:pt x="49" y="298"/>
                  </a:lnTo>
                  <a:lnTo>
                    <a:pt x="61" y="305"/>
                  </a:lnTo>
                  <a:lnTo>
                    <a:pt x="73" y="311"/>
                  </a:lnTo>
                  <a:lnTo>
                    <a:pt x="76" y="325"/>
                  </a:lnTo>
                  <a:lnTo>
                    <a:pt x="80" y="338"/>
                  </a:lnTo>
                  <a:lnTo>
                    <a:pt x="87" y="351"/>
                  </a:lnTo>
                  <a:lnTo>
                    <a:pt x="95" y="363"/>
                  </a:lnTo>
                  <a:lnTo>
                    <a:pt x="104" y="374"/>
                  </a:lnTo>
                  <a:lnTo>
                    <a:pt x="114" y="384"/>
                  </a:lnTo>
                  <a:lnTo>
                    <a:pt x="126" y="393"/>
                  </a:lnTo>
                  <a:lnTo>
                    <a:pt x="140" y="400"/>
                  </a:lnTo>
                  <a:lnTo>
                    <a:pt x="154" y="406"/>
                  </a:lnTo>
                  <a:lnTo>
                    <a:pt x="167" y="410"/>
                  </a:lnTo>
                  <a:lnTo>
                    <a:pt x="182" y="412"/>
                  </a:lnTo>
                  <a:lnTo>
                    <a:pt x="198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3"/>
                  </a:lnTo>
                  <a:lnTo>
                    <a:pt x="254" y="397"/>
                  </a:lnTo>
                  <a:lnTo>
                    <a:pt x="267" y="389"/>
                  </a:lnTo>
                  <a:lnTo>
                    <a:pt x="279" y="397"/>
                  </a:lnTo>
                  <a:lnTo>
                    <a:pt x="293" y="403"/>
                  </a:lnTo>
                  <a:lnTo>
                    <a:pt x="307" y="408"/>
                  </a:lnTo>
                  <a:lnTo>
                    <a:pt x="321" y="411"/>
                  </a:lnTo>
                  <a:lnTo>
                    <a:pt x="336" y="412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80" y="406"/>
                  </a:lnTo>
                  <a:lnTo>
                    <a:pt x="394" y="400"/>
                  </a:lnTo>
                  <a:lnTo>
                    <a:pt x="407" y="393"/>
                  </a:lnTo>
                  <a:lnTo>
                    <a:pt x="418" y="384"/>
                  </a:lnTo>
                  <a:lnTo>
                    <a:pt x="429" y="374"/>
                  </a:lnTo>
                  <a:lnTo>
                    <a:pt x="438" y="363"/>
                  </a:lnTo>
                  <a:lnTo>
                    <a:pt x="447" y="351"/>
                  </a:lnTo>
                  <a:lnTo>
                    <a:pt x="453" y="338"/>
                  </a:lnTo>
                  <a:lnTo>
                    <a:pt x="457" y="325"/>
                  </a:lnTo>
                  <a:lnTo>
                    <a:pt x="459" y="311"/>
                  </a:lnTo>
                  <a:lnTo>
                    <a:pt x="472" y="305"/>
                  </a:lnTo>
                  <a:lnTo>
                    <a:pt x="483" y="298"/>
                  </a:lnTo>
                  <a:lnTo>
                    <a:pt x="495" y="290"/>
                  </a:lnTo>
                  <a:lnTo>
                    <a:pt x="505" y="279"/>
                  </a:lnTo>
                  <a:lnTo>
                    <a:pt x="513" y="269"/>
                  </a:lnTo>
                  <a:lnTo>
                    <a:pt x="520" y="257"/>
                  </a:lnTo>
                  <a:lnTo>
                    <a:pt x="525" y="245"/>
                  </a:lnTo>
                  <a:lnTo>
                    <a:pt x="529" y="232"/>
                  </a:lnTo>
                  <a:lnTo>
                    <a:pt x="532" y="219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29" y="178"/>
                  </a:lnTo>
                  <a:lnTo>
                    <a:pt x="524" y="164"/>
                  </a:lnTo>
                  <a:lnTo>
                    <a:pt x="519" y="152"/>
                  </a:lnTo>
                  <a:lnTo>
                    <a:pt x="511" y="140"/>
                  </a:lnTo>
                  <a:lnTo>
                    <a:pt x="502" y="128"/>
                  </a:lnTo>
                  <a:lnTo>
                    <a:pt x="490" y="118"/>
                  </a:lnTo>
                  <a:lnTo>
                    <a:pt x="478" y="110"/>
                  </a:lnTo>
                  <a:lnTo>
                    <a:pt x="466" y="103"/>
                  </a:lnTo>
                  <a:lnTo>
                    <a:pt x="459" y="100"/>
                  </a:lnTo>
                  <a:lnTo>
                    <a:pt x="457" y="87"/>
                  </a:lnTo>
                  <a:lnTo>
                    <a:pt x="453" y="73"/>
                  </a:lnTo>
                  <a:lnTo>
                    <a:pt x="447" y="60"/>
                  </a:lnTo>
                  <a:lnTo>
                    <a:pt x="438" y="48"/>
                  </a:lnTo>
                  <a:lnTo>
                    <a:pt x="429" y="38"/>
                  </a:lnTo>
                  <a:lnTo>
                    <a:pt x="418" y="27"/>
                  </a:lnTo>
                  <a:lnTo>
                    <a:pt x="407" y="19"/>
                  </a:lnTo>
                  <a:lnTo>
                    <a:pt x="394" y="12"/>
                  </a:lnTo>
                  <a:lnTo>
                    <a:pt x="380" y="6"/>
                  </a:lnTo>
                  <a:lnTo>
                    <a:pt x="365" y="2"/>
                  </a:lnTo>
                  <a:lnTo>
                    <a:pt x="351" y="0"/>
                  </a:lnTo>
                  <a:lnTo>
                    <a:pt x="336" y="0"/>
                  </a:lnTo>
                  <a:lnTo>
                    <a:pt x="321" y="1"/>
                  </a:lnTo>
                  <a:lnTo>
                    <a:pt x="307" y="4"/>
                  </a:lnTo>
                  <a:lnTo>
                    <a:pt x="293" y="8"/>
                  </a:lnTo>
                  <a:lnTo>
                    <a:pt x="279" y="15"/>
                  </a:lnTo>
                  <a:lnTo>
                    <a:pt x="267" y="22"/>
                  </a:lnTo>
                  <a:lnTo>
                    <a:pt x="254" y="15"/>
                  </a:lnTo>
                  <a:lnTo>
                    <a:pt x="241" y="8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8" y="0"/>
                  </a:lnTo>
                  <a:lnTo>
                    <a:pt x="182" y="0"/>
                  </a:lnTo>
                  <a:lnTo>
                    <a:pt x="167" y="2"/>
                  </a:lnTo>
                  <a:lnTo>
                    <a:pt x="154" y="6"/>
                  </a:lnTo>
                  <a:lnTo>
                    <a:pt x="140" y="12"/>
                  </a:lnTo>
                  <a:lnTo>
                    <a:pt x="126" y="19"/>
                  </a:lnTo>
                  <a:lnTo>
                    <a:pt x="114" y="27"/>
                  </a:lnTo>
                  <a:lnTo>
                    <a:pt x="104" y="38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0" y="73"/>
                  </a:lnTo>
                  <a:lnTo>
                    <a:pt x="76" y="87"/>
                  </a:lnTo>
                  <a:lnTo>
                    <a:pt x="73" y="100"/>
                  </a:lnTo>
                  <a:lnTo>
                    <a:pt x="61" y="106"/>
                  </a:lnTo>
                  <a:lnTo>
                    <a:pt x="49" y="114"/>
                  </a:lnTo>
                  <a:lnTo>
                    <a:pt x="39" y="122"/>
                  </a:lnTo>
                  <a:lnTo>
                    <a:pt x="28" y="132"/>
                  </a:lnTo>
                  <a:lnTo>
                    <a:pt x="20" y="143"/>
                  </a:lnTo>
                  <a:lnTo>
                    <a:pt x="13" y="154"/>
                  </a:lnTo>
                  <a:lnTo>
                    <a:pt x="7" y="166"/>
                  </a:lnTo>
                  <a:lnTo>
                    <a:pt x="3" y="179"/>
                  </a:lnTo>
                  <a:lnTo>
                    <a:pt x="1" y="193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2" name="Freeform 717"/>
            <p:cNvSpPr>
              <a:spLocks/>
            </p:cNvSpPr>
            <p:nvPr/>
          </p:nvSpPr>
          <p:spPr bwMode="auto">
            <a:xfrm>
              <a:off x="3169" y="1700"/>
              <a:ext cx="134" cy="103"/>
            </a:xfrm>
            <a:custGeom>
              <a:avLst/>
              <a:gdLst/>
              <a:ahLst/>
              <a:cxnLst>
                <a:cxn ang="0">
                  <a:pos x="1" y="219"/>
                </a:cxn>
                <a:cxn ang="0">
                  <a:pos x="7" y="245"/>
                </a:cxn>
                <a:cxn ang="0">
                  <a:pos x="20" y="269"/>
                </a:cxn>
                <a:cxn ang="0">
                  <a:pos x="39" y="290"/>
                </a:cxn>
                <a:cxn ang="0">
                  <a:pos x="61" y="305"/>
                </a:cxn>
                <a:cxn ang="0">
                  <a:pos x="76" y="325"/>
                </a:cxn>
                <a:cxn ang="0">
                  <a:pos x="87" y="351"/>
                </a:cxn>
                <a:cxn ang="0">
                  <a:pos x="104" y="374"/>
                </a:cxn>
                <a:cxn ang="0">
                  <a:pos x="126" y="393"/>
                </a:cxn>
                <a:cxn ang="0">
                  <a:pos x="154" y="406"/>
                </a:cxn>
                <a:cxn ang="0">
                  <a:pos x="182" y="412"/>
                </a:cxn>
                <a:cxn ang="0">
                  <a:pos x="212" y="411"/>
                </a:cxn>
                <a:cxn ang="0">
                  <a:pos x="241" y="403"/>
                </a:cxn>
                <a:cxn ang="0">
                  <a:pos x="267" y="389"/>
                </a:cxn>
                <a:cxn ang="0">
                  <a:pos x="293" y="403"/>
                </a:cxn>
                <a:cxn ang="0">
                  <a:pos x="321" y="411"/>
                </a:cxn>
                <a:cxn ang="0">
                  <a:pos x="351" y="412"/>
                </a:cxn>
                <a:cxn ang="0">
                  <a:pos x="380" y="406"/>
                </a:cxn>
                <a:cxn ang="0">
                  <a:pos x="407" y="393"/>
                </a:cxn>
                <a:cxn ang="0">
                  <a:pos x="429" y="374"/>
                </a:cxn>
                <a:cxn ang="0">
                  <a:pos x="447" y="351"/>
                </a:cxn>
                <a:cxn ang="0">
                  <a:pos x="457" y="325"/>
                </a:cxn>
                <a:cxn ang="0">
                  <a:pos x="472" y="305"/>
                </a:cxn>
                <a:cxn ang="0">
                  <a:pos x="495" y="290"/>
                </a:cxn>
                <a:cxn ang="0">
                  <a:pos x="513" y="269"/>
                </a:cxn>
                <a:cxn ang="0">
                  <a:pos x="525" y="245"/>
                </a:cxn>
                <a:cxn ang="0">
                  <a:pos x="532" y="219"/>
                </a:cxn>
                <a:cxn ang="0">
                  <a:pos x="532" y="192"/>
                </a:cxn>
                <a:cxn ang="0">
                  <a:pos x="524" y="164"/>
                </a:cxn>
                <a:cxn ang="0">
                  <a:pos x="511" y="140"/>
                </a:cxn>
                <a:cxn ang="0">
                  <a:pos x="490" y="118"/>
                </a:cxn>
                <a:cxn ang="0">
                  <a:pos x="466" y="103"/>
                </a:cxn>
                <a:cxn ang="0">
                  <a:pos x="457" y="87"/>
                </a:cxn>
                <a:cxn ang="0">
                  <a:pos x="447" y="60"/>
                </a:cxn>
                <a:cxn ang="0">
                  <a:pos x="429" y="38"/>
                </a:cxn>
                <a:cxn ang="0">
                  <a:pos x="407" y="19"/>
                </a:cxn>
                <a:cxn ang="0">
                  <a:pos x="380" y="6"/>
                </a:cxn>
                <a:cxn ang="0">
                  <a:pos x="351" y="0"/>
                </a:cxn>
                <a:cxn ang="0">
                  <a:pos x="321" y="1"/>
                </a:cxn>
                <a:cxn ang="0">
                  <a:pos x="293" y="8"/>
                </a:cxn>
                <a:cxn ang="0">
                  <a:pos x="267" y="22"/>
                </a:cxn>
                <a:cxn ang="0">
                  <a:pos x="241" y="8"/>
                </a:cxn>
                <a:cxn ang="0">
                  <a:pos x="212" y="1"/>
                </a:cxn>
                <a:cxn ang="0">
                  <a:pos x="182" y="0"/>
                </a:cxn>
                <a:cxn ang="0">
                  <a:pos x="154" y="6"/>
                </a:cxn>
                <a:cxn ang="0">
                  <a:pos x="126" y="19"/>
                </a:cxn>
                <a:cxn ang="0">
                  <a:pos x="104" y="38"/>
                </a:cxn>
                <a:cxn ang="0">
                  <a:pos x="87" y="60"/>
                </a:cxn>
                <a:cxn ang="0">
                  <a:pos x="76" y="87"/>
                </a:cxn>
                <a:cxn ang="0">
                  <a:pos x="61" y="106"/>
                </a:cxn>
                <a:cxn ang="0">
                  <a:pos x="39" y="122"/>
                </a:cxn>
                <a:cxn ang="0">
                  <a:pos x="20" y="143"/>
                </a:cxn>
                <a:cxn ang="0">
                  <a:pos x="7" y="166"/>
                </a:cxn>
                <a:cxn ang="0">
                  <a:pos x="1" y="193"/>
                </a:cxn>
              </a:cxnLst>
              <a:rect l="0" t="0" r="r" b="b"/>
              <a:pathLst>
                <a:path w="533" h="412">
                  <a:moveTo>
                    <a:pt x="0" y="206"/>
                  </a:moveTo>
                  <a:lnTo>
                    <a:pt x="1" y="219"/>
                  </a:lnTo>
                  <a:lnTo>
                    <a:pt x="3" y="232"/>
                  </a:lnTo>
                  <a:lnTo>
                    <a:pt x="7" y="245"/>
                  </a:lnTo>
                  <a:lnTo>
                    <a:pt x="13" y="257"/>
                  </a:lnTo>
                  <a:lnTo>
                    <a:pt x="20" y="269"/>
                  </a:lnTo>
                  <a:lnTo>
                    <a:pt x="28" y="279"/>
                  </a:lnTo>
                  <a:lnTo>
                    <a:pt x="39" y="290"/>
                  </a:lnTo>
                  <a:lnTo>
                    <a:pt x="49" y="298"/>
                  </a:lnTo>
                  <a:lnTo>
                    <a:pt x="61" y="305"/>
                  </a:lnTo>
                  <a:lnTo>
                    <a:pt x="73" y="311"/>
                  </a:lnTo>
                  <a:lnTo>
                    <a:pt x="76" y="325"/>
                  </a:lnTo>
                  <a:lnTo>
                    <a:pt x="80" y="338"/>
                  </a:lnTo>
                  <a:lnTo>
                    <a:pt x="87" y="351"/>
                  </a:lnTo>
                  <a:lnTo>
                    <a:pt x="95" y="363"/>
                  </a:lnTo>
                  <a:lnTo>
                    <a:pt x="104" y="374"/>
                  </a:lnTo>
                  <a:lnTo>
                    <a:pt x="114" y="384"/>
                  </a:lnTo>
                  <a:lnTo>
                    <a:pt x="126" y="393"/>
                  </a:lnTo>
                  <a:lnTo>
                    <a:pt x="140" y="400"/>
                  </a:lnTo>
                  <a:lnTo>
                    <a:pt x="154" y="406"/>
                  </a:lnTo>
                  <a:lnTo>
                    <a:pt x="167" y="410"/>
                  </a:lnTo>
                  <a:lnTo>
                    <a:pt x="182" y="412"/>
                  </a:lnTo>
                  <a:lnTo>
                    <a:pt x="198" y="412"/>
                  </a:lnTo>
                  <a:lnTo>
                    <a:pt x="212" y="411"/>
                  </a:lnTo>
                  <a:lnTo>
                    <a:pt x="226" y="408"/>
                  </a:lnTo>
                  <a:lnTo>
                    <a:pt x="241" y="403"/>
                  </a:lnTo>
                  <a:lnTo>
                    <a:pt x="254" y="397"/>
                  </a:lnTo>
                  <a:lnTo>
                    <a:pt x="267" y="389"/>
                  </a:lnTo>
                  <a:lnTo>
                    <a:pt x="279" y="397"/>
                  </a:lnTo>
                  <a:lnTo>
                    <a:pt x="293" y="403"/>
                  </a:lnTo>
                  <a:lnTo>
                    <a:pt x="307" y="408"/>
                  </a:lnTo>
                  <a:lnTo>
                    <a:pt x="321" y="411"/>
                  </a:lnTo>
                  <a:lnTo>
                    <a:pt x="336" y="412"/>
                  </a:lnTo>
                  <a:lnTo>
                    <a:pt x="351" y="412"/>
                  </a:lnTo>
                  <a:lnTo>
                    <a:pt x="365" y="410"/>
                  </a:lnTo>
                  <a:lnTo>
                    <a:pt x="380" y="406"/>
                  </a:lnTo>
                  <a:lnTo>
                    <a:pt x="394" y="400"/>
                  </a:lnTo>
                  <a:lnTo>
                    <a:pt x="407" y="393"/>
                  </a:lnTo>
                  <a:lnTo>
                    <a:pt x="418" y="384"/>
                  </a:lnTo>
                  <a:lnTo>
                    <a:pt x="429" y="374"/>
                  </a:lnTo>
                  <a:lnTo>
                    <a:pt x="438" y="363"/>
                  </a:lnTo>
                  <a:lnTo>
                    <a:pt x="447" y="351"/>
                  </a:lnTo>
                  <a:lnTo>
                    <a:pt x="453" y="338"/>
                  </a:lnTo>
                  <a:lnTo>
                    <a:pt x="457" y="325"/>
                  </a:lnTo>
                  <a:lnTo>
                    <a:pt x="459" y="311"/>
                  </a:lnTo>
                  <a:lnTo>
                    <a:pt x="472" y="305"/>
                  </a:lnTo>
                  <a:lnTo>
                    <a:pt x="483" y="298"/>
                  </a:lnTo>
                  <a:lnTo>
                    <a:pt x="495" y="290"/>
                  </a:lnTo>
                  <a:lnTo>
                    <a:pt x="505" y="279"/>
                  </a:lnTo>
                  <a:lnTo>
                    <a:pt x="513" y="269"/>
                  </a:lnTo>
                  <a:lnTo>
                    <a:pt x="520" y="257"/>
                  </a:lnTo>
                  <a:lnTo>
                    <a:pt x="525" y="245"/>
                  </a:lnTo>
                  <a:lnTo>
                    <a:pt x="529" y="232"/>
                  </a:lnTo>
                  <a:lnTo>
                    <a:pt x="532" y="219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29" y="178"/>
                  </a:lnTo>
                  <a:lnTo>
                    <a:pt x="524" y="164"/>
                  </a:lnTo>
                  <a:lnTo>
                    <a:pt x="519" y="152"/>
                  </a:lnTo>
                  <a:lnTo>
                    <a:pt x="511" y="140"/>
                  </a:lnTo>
                  <a:lnTo>
                    <a:pt x="502" y="128"/>
                  </a:lnTo>
                  <a:lnTo>
                    <a:pt x="490" y="118"/>
                  </a:lnTo>
                  <a:lnTo>
                    <a:pt x="478" y="110"/>
                  </a:lnTo>
                  <a:lnTo>
                    <a:pt x="466" y="103"/>
                  </a:lnTo>
                  <a:lnTo>
                    <a:pt x="459" y="100"/>
                  </a:lnTo>
                  <a:lnTo>
                    <a:pt x="457" y="87"/>
                  </a:lnTo>
                  <a:lnTo>
                    <a:pt x="453" y="73"/>
                  </a:lnTo>
                  <a:lnTo>
                    <a:pt x="447" y="60"/>
                  </a:lnTo>
                  <a:lnTo>
                    <a:pt x="438" y="48"/>
                  </a:lnTo>
                  <a:lnTo>
                    <a:pt x="429" y="38"/>
                  </a:lnTo>
                  <a:lnTo>
                    <a:pt x="418" y="27"/>
                  </a:lnTo>
                  <a:lnTo>
                    <a:pt x="407" y="19"/>
                  </a:lnTo>
                  <a:lnTo>
                    <a:pt x="394" y="12"/>
                  </a:lnTo>
                  <a:lnTo>
                    <a:pt x="380" y="6"/>
                  </a:lnTo>
                  <a:lnTo>
                    <a:pt x="365" y="2"/>
                  </a:lnTo>
                  <a:lnTo>
                    <a:pt x="351" y="0"/>
                  </a:lnTo>
                  <a:lnTo>
                    <a:pt x="336" y="0"/>
                  </a:lnTo>
                  <a:lnTo>
                    <a:pt x="321" y="1"/>
                  </a:lnTo>
                  <a:lnTo>
                    <a:pt x="307" y="4"/>
                  </a:lnTo>
                  <a:lnTo>
                    <a:pt x="293" y="8"/>
                  </a:lnTo>
                  <a:lnTo>
                    <a:pt x="279" y="15"/>
                  </a:lnTo>
                  <a:lnTo>
                    <a:pt x="267" y="22"/>
                  </a:lnTo>
                  <a:lnTo>
                    <a:pt x="254" y="15"/>
                  </a:lnTo>
                  <a:lnTo>
                    <a:pt x="241" y="8"/>
                  </a:lnTo>
                  <a:lnTo>
                    <a:pt x="226" y="4"/>
                  </a:lnTo>
                  <a:lnTo>
                    <a:pt x="212" y="1"/>
                  </a:lnTo>
                  <a:lnTo>
                    <a:pt x="198" y="0"/>
                  </a:lnTo>
                  <a:lnTo>
                    <a:pt x="182" y="0"/>
                  </a:lnTo>
                  <a:lnTo>
                    <a:pt x="167" y="2"/>
                  </a:lnTo>
                  <a:lnTo>
                    <a:pt x="154" y="6"/>
                  </a:lnTo>
                  <a:lnTo>
                    <a:pt x="140" y="12"/>
                  </a:lnTo>
                  <a:lnTo>
                    <a:pt x="126" y="19"/>
                  </a:lnTo>
                  <a:lnTo>
                    <a:pt x="114" y="27"/>
                  </a:lnTo>
                  <a:lnTo>
                    <a:pt x="104" y="38"/>
                  </a:lnTo>
                  <a:lnTo>
                    <a:pt x="95" y="48"/>
                  </a:lnTo>
                  <a:lnTo>
                    <a:pt x="87" y="60"/>
                  </a:lnTo>
                  <a:lnTo>
                    <a:pt x="80" y="73"/>
                  </a:lnTo>
                  <a:lnTo>
                    <a:pt x="76" y="87"/>
                  </a:lnTo>
                  <a:lnTo>
                    <a:pt x="73" y="100"/>
                  </a:lnTo>
                  <a:lnTo>
                    <a:pt x="61" y="106"/>
                  </a:lnTo>
                  <a:lnTo>
                    <a:pt x="49" y="114"/>
                  </a:lnTo>
                  <a:lnTo>
                    <a:pt x="39" y="122"/>
                  </a:lnTo>
                  <a:lnTo>
                    <a:pt x="28" y="132"/>
                  </a:lnTo>
                  <a:lnTo>
                    <a:pt x="20" y="143"/>
                  </a:lnTo>
                  <a:lnTo>
                    <a:pt x="13" y="154"/>
                  </a:lnTo>
                  <a:lnTo>
                    <a:pt x="7" y="166"/>
                  </a:lnTo>
                  <a:lnTo>
                    <a:pt x="3" y="179"/>
                  </a:lnTo>
                  <a:lnTo>
                    <a:pt x="1" y="193"/>
                  </a:lnTo>
                  <a:lnTo>
                    <a:pt x="0" y="20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3" name="Freeform 718"/>
            <p:cNvSpPr>
              <a:spLocks/>
            </p:cNvSpPr>
            <p:nvPr/>
          </p:nvSpPr>
          <p:spPr bwMode="auto">
            <a:xfrm>
              <a:off x="3208" y="1744"/>
              <a:ext cx="11" cy="13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52"/>
                </a:cxn>
                <a:cxn ang="0">
                  <a:pos x="28" y="52"/>
                </a:cxn>
                <a:cxn ang="0">
                  <a:pos x="28" y="10"/>
                </a:cxn>
                <a:cxn ang="0">
                  <a:pos x="45" y="10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6" y="10"/>
                </a:cxn>
              </a:cxnLst>
              <a:rect l="0" t="0" r="r" b="b"/>
              <a:pathLst>
                <a:path w="45" h="52">
                  <a:moveTo>
                    <a:pt x="16" y="10"/>
                  </a:moveTo>
                  <a:lnTo>
                    <a:pt x="16" y="52"/>
                  </a:lnTo>
                  <a:lnTo>
                    <a:pt x="28" y="52"/>
                  </a:lnTo>
                  <a:lnTo>
                    <a:pt x="28" y="10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4" name="Freeform 719"/>
            <p:cNvSpPr>
              <a:spLocks noEditPoints="1"/>
            </p:cNvSpPr>
            <p:nvPr/>
          </p:nvSpPr>
          <p:spPr bwMode="auto">
            <a:xfrm>
              <a:off x="3218" y="1744"/>
              <a:ext cx="15" cy="16"/>
            </a:xfrm>
            <a:custGeom>
              <a:avLst/>
              <a:gdLst/>
              <a:ahLst/>
              <a:cxnLst>
                <a:cxn ang="0">
                  <a:pos x="23" y="67"/>
                </a:cxn>
                <a:cxn ang="0">
                  <a:pos x="35" y="67"/>
                </a:cxn>
                <a:cxn ang="0">
                  <a:pos x="35" y="53"/>
                </a:cxn>
                <a:cxn ang="0">
                  <a:pos x="41" y="53"/>
                </a:cxn>
                <a:cxn ang="0">
                  <a:pos x="47" y="51"/>
                </a:cxn>
                <a:cxn ang="0">
                  <a:pos x="51" y="49"/>
                </a:cxn>
                <a:cxn ang="0">
                  <a:pos x="54" y="46"/>
                </a:cxn>
                <a:cxn ang="0">
                  <a:pos x="57" y="43"/>
                </a:cxn>
                <a:cxn ang="0">
                  <a:pos x="58" y="40"/>
                </a:cxn>
                <a:cxn ang="0">
                  <a:pos x="59" y="37"/>
                </a:cxn>
                <a:cxn ang="0">
                  <a:pos x="59" y="33"/>
                </a:cxn>
                <a:cxn ang="0">
                  <a:pos x="59" y="30"/>
                </a:cxn>
                <a:cxn ang="0">
                  <a:pos x="58" y="27"/>
                </a:cxn>
                <a:cxn ang="0">
                  <a:pos x="57" y="24"/>
                </a:cxn>
                <a:cxn ang="0">
                  <a:pos x="55" y="21"/>
                </a:cxn>
                <a:cxn ang="0">
                  <a:pos x="52" y="18"/>
                </a:cxn>
                <a:cxn ang="0">
                  <a:pos x="48" y="16"/>
                </a:cxn>
                <a:cxn ang="0">
                  <a:pos x="41" y="13"/>
                </a:cxn>
                <a:cxn ang="0">
                  <a:pos x="35" y="13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23" y="13"/>
                </a:cxn>
                <a:cxn ang="0">
                  <a:pos x="16" y="13"/>
                </a:cxn>
                <a:cxn ang="0">
                  <a:pos x="9" y="17"/>
                </a:cxn>
                <a:cxn ang="0">
                  <a:pos x="5" y="19"/>
                </a:cxn>
                <a:cxn ang="0">
                  <a:pos x="3" y="23"/>
                </a:cxn>
                <a:cxn ang="0">
                  <a:pos x="1" y="27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9"/>
                </a:cxn>
                <a:cxn ang="0">
                  <a:pos x="2" y="42"/>
                </a:cxn>
                <a:cxn ang="0">
                  <a:pos x="4" y="45"/>
                </a:cxn>
                <a:cxn ang="0">
                  <a:pos x="7" y="48"/>
                </a:cxn>
                <a:cxn ang="0">
                  <a:pos x="11" y="51"/>
                </a:cxn>
                <a:cxn ang="0">
                  <a:pos x="16" y="52"/>
                </a:cxn>
                <a:cxn ang="0">
                  <a:pos x="23" y="53"/>
                </a:cxn>
                <a:cxn ang="0">
                  <a:pos x="23" y="6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16" y="43"/>
                </a:cxn>
                <a:cxn ang="0">
                  <a:pos x="14" y="42"/>
                </a:cxn>
                <a:cxn ang="0">
                  <a:pos x="13" y="40"/>
                </a:cxn>
                <a:cxn ang="0">
                  <a:pos x="12" y="37"/>
                </a:cxn>
                <a:cxn ang="0">
                  <a:pos x="12" y="33"/>
                </a:cxn>
                <a:cxn ang="0">
                  <a:pos x="13" y="28"/>
                </a:cxn>
                <a:cxn ang="0">
                  <a:pos x="15" y="24"/>
                </a:cxn>
                <a:cxn ang="0">
                  <a:pos x="18" y="22"/>
                </a:cxn>
                <a:cxn ang="0">
                  <a:pos x="22" y="21"/>
                </a:cxn>
                <a:cxn ang="0">
                  <a:pos x="24" y="21"/>
                </a:cxn>
                <a:cxn ang="0">
                  <a:pos x="24" y="46"/>
                </a:cxn>
                <a:cxn ang="0">
                  <a:pos x="34" y="21"/>
                </a:cxn>
                <a:cxn ang="0">
                  <a:pos x="39" y="22"/>
                </a:cxn>
                <a:cxn ang="0">
                  <a:pos x="44" y="24"/>
                </a:cxn>
                <a:cxn ang="0">
                  <a:pos x="47" y="28"/>
                </a:cxn>
                <a:cxn ang="0">
                  <a:pos x="47" y="33"/>
                </a:cxn>
                <a:cxn ang="0">
                  <a:pos x="47" y="36"/>
                </a:cxn>
                <a:cxn ang="0">
                  <a:pos x="46" y="39"/>
                </a:cxn>
                <a:cxn ang="0">
                  <a:pos x="45" y="41"/>
                </a:cxn>
                <a:cxn ang="0">
                  <a:pos x="42" y="43"/>
                </a:cxn>
                <a:cxn ang="0">
                  <a:pos x="39" y="45"/>
                </a:cxn>
                <a:cxn ang="0">
                  <a:pos x="34" y="46"/>
                </a:cxn>
                <a:cxn ang="0">
                  <a:pos x="34" y="21"/>
                </a:cxn>
              </a:cxnLst>
              <a:rect l="0" t="0" r="r" b="b"/>
              <a:pathLst>
                <a:path w="59" h="67">
                  <a:moveTo>
                    <a:pt x="23" y="67"/>
                  </a:moveTo>
                  <a:lnTo>
                    <a:pt x="35" y="67"/>
                  </a:lnTo>
                  <a:lnTo>
                    <a:pt x="35" y="53"/>
                  </a:lnTo>
                  <a:lnTo>
                    <a:pt x="41" y="53"/>
                  </a:lnTo>
                  <a:lnTo>
                    <a:pt x="47" y="51"/>
                  </a:lnTo>
                  <a:lnTo>
                    <a:pt x="51" y="49"/>
                  </a:lnTo>
                  <a:lnTo>
                    <a:pt x="54" y="46"/>
                  </a:lnTo>
                  <a:lnTo>
                    <a:pt x="57" y="43"/>
                  </a:lnTo>
                  <a:lnTo>
                    <a:pt x="58" y="40"/>
                  </a:lnTo>
                  <a:lnTo>
                    <a:pt x="59" y="37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8" y="27"/>
                  </a:lnTo>
                  <a:lnTo>
                    <a:pt x="57" y="24"/>
                  </a:lnTo>
                  <a:lnTo>
                    <a:pt x="55" y="21"/>
                  </a:lnTo>
                  <a:lnTo>
                    <a:pt x="52" y="18"/>
                  </a:lnTo>
                  <a:lnTo>
                    <a:pt x="48" y="16"/>
                  </a:lnTo>
                  <a:lnTo>
                    <a:pt x="41" y="13"/>
                  </a:lnTo>
                  <a:lnTo>
                    <a:pt x="35" y="13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23" y="13"/>
                  </a:lnTo>
                  <a:lnTo>
                    <a:pt x="16" y="13"/>
                  </a:lnTo>
                  <a:lnTo>
                    <a:pt x="9" y="17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2" y="42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11" y="51"/>
                  </a:lnTo>
                  <a:lnTo>
                    <a:pt x="16" y="52"/>
                  </a:lnTo>
                  <a:lnTo>
                    <a:pt x="23" y="53"/>
                  </a:lnTo>
                  <a:lnTo>
                    <a:pt x="23" y="67"/>
                  </a:lnTo>
                  <a:close/>
                  <a:moveTo>
                    <a:pt x="24" y="46"/>
                  </a:moveTo>
                  <a:lnTo>
                    <a:pt x="20" y="45"/>
                  </a:lnTo>
                  <a:lnTo>
                    <a:pt x="16" y="43"/>
                  </a:lnTo>
                  <a:lnTo>
                    <a:pt x="14" y="42"/>
                  </a:lnTo>
                  <a:lnTo>
                    <a:pt x="13" y="40"/>
                  </a:lnTo>
                  <a:lnTo>
                    <a:pt x="12" y="37"/>
                  </a:lnTo>
                  <a:lnTo>
                    <a:pt x="12" y="33"/>
                  </a:lnTo>
                  <a:lnTo>
                    <a:pt x="13" y="28"/>
                  </a:lnTo>
                  <a:lnTo>
                    <a:pt x="15" y="24"/>
                  </a:lnTo>
                  <a:lnTo>
                    <a:pt x="18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4" y="46"/>
                  </a:lnTo>
                  <a:close/>
                  <a:moveTo>
                    <a:pt x="34" y="21"/>
                  </a:moveTo>
                  <a:lnTo>
                    <a:pt x="39" y="22"/>
                  </a:lnTo>
                  <a:lnTo>
                    <a:pt x="44" y="24"/>
                  </a:lnTo>
                  <a:lnTo>
                    <a:pt x="47" y="28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6" y="39"/>
                  </a:lnTo>
                  <a:lnTo>
                    <a:pt x="45" y="41"/>
                  </a:lnTo>
                  <a:lnTo>
                    <a:pt x="42" y="43"/>
                  </a:lnTo>
                  <a:lnTo>
                    <a:pt x="39" y="45"/>
                  </a:lnTo>
                  <a:lnTo>
                    <a:pt x="34" y="46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5" name="Freeform 720"/>
            <p:cNvSpPr>
              <a:spLocks noEditPoints="1"/>
            </p:cNvSpPr>
            <p:nvPr/>
          </p:nvSpPr>
          <p:spPr bwMode="auto">
            <a:xfrm>
              <a:off x="3234" y="1743"/>
              <a:ext cx="14" cy="14"/>
            </a:xfrm>
            <a:custGeom>
              <a:avLst/>
              <a:gdLst/>
              <a:ahLst/>
              <a:cxnLst>
                <a:cxn ang="0">
                  <a:pos x="26" y="56"/>
                </a:cxn>
                <a:cxn ang="0">
                  <a:pos x="33" y="55"/>
                </a:cxn>
                <a:cxn ang="0">
                  <a:pos x="38" y="54"/>
                </a:cxn>
                <a:cxn ang="0">
                  <a:pos x="43" y="51"/>
                </a:cxn>
                <a:cxn ang="0">
                  <a:pos x="46" y="48"/>
                </a:cxn>
                <a:cxn ang="0">
                  <a:pos x="49" y="44"/>
                </a:cxn>
                <a:cxn ang="0">
                  <a:pos x="51" y="39"/>
                </a:cxn>
                <a:cxn ang="0">
                  <a:pos x="52" y="34"/>
                </a:cxn>
                <a:cxn ang="0">
                  <a:pos x="53" y="28"/>
                </a:cxn>
                <a:cxn ang="0">
                  <a:pos x="52" y="23"/>
                </a:cxn>
                <a:cxn ang="0">
                  <a:pos x="51" y="18"/>
                </a:cxn>
                <a:cxn ang="0">
                  <a:pos x="49" y="12"/>
                </a:cxn>
                <a:cxn ang="0">
                  <a:pos x="46" y="8"/>
                </a:cxn>
                <a:cxn ang="0">
                  <a:pos x="43" y="5"/>
                </a:cxn>
                <a:cxn ang="0">
                  <a:pos x="38" y="2"/>
                </a:cxn>
                <a:cxn ang="0">
                  <a:pos x="33" y="1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3" y="3"/>
                </a:cxn>
                <a:cxn ang="0">
                  <a:pos x="9" y="6"/>
                </a:cxn>
                <a:cxn ang="0">
                  <a:pos x="5" y="9"/>
                </a:cxn>
                <a:cxn ang="0">
                  <a:pos x="3" y="14"/>
                </a:cxn>
                <a:cxn ang="0">
                  <a:pos x="1" y="19"/>
                </a:cxn>
                <a:cxn ang="0">
                  <a:pos x="0" y="24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3" y="42"/>
                </a:cxn>
                <a:cxn ang="0">
                  <a:pos x="5" y="46"/>
                </a:cxn>
                <a:cxn ang="0">
                  <a:pos x="9" y="50"/>
                </a:cxn>
                <a:cxn ang="0">
                  <a:pos x="13" y="53"/>
                </a:cxn>
                <a:cxn ang="0">
                  <a:pos x="19" y="55"/>
                </a:cxn>
                <a:cxn ang="0">
                  <a:pos x="26" y="56"/>
                </a:cxn>
                <a:cxn ang="0">
                  <a:pos x="26" y="46"/>
                </a:cxn>
                <a:cxn ang="0">
                  <a:pos x="23" y="45"/>
                </a:cxn>
                <a:cxn ang="0">
                  <a:pos x="21" y="45"/>
                </a:cxn>
                <a:cxn ang="0">
                  <a:pos x="19" y="44"/>
                </a:cxn>
                <a:cxn ang="0">
                  <a:pos x="17" y="42"/>
                </a:cxn>
                <a:cxn ang="0">
                  <a:pos x="15" y="40"/>
                </a:cxn>
                <a:cxn ang="0">
                  <a:pos x="14" y="37"/>
                </a:cxn>
                <a:cxn ang="0">
                  <a:pos x="13" y="33"/>
                </a:cxn>
                <a:cxn ang="0">
                  <a:pos x="13" y="28"/>
                </a:cxn>
                <a:cxn ang="0">
                  <a:pos x="13" y="24"/>
                </a:cxn>
                <a:cxn ang="0">
                  <a:pos x="14" y="21"/>
                </a:cxn>
                <a:cxn ang="0">
                  <a:pos x="15" y="18"/>
                </a:cxn>
                <a:cxn ang="0">
                  <a:pos x="16" y="14"/>
                </a:cxn>
                <a:cxn ang="0">
                  <a:pos x="18" y="13"/>
                </a:cxn>
                <a:cxn ang="0">
                  <a:pos x="20" y="11"/>
                </a:cxn>
                <a:cxn ang="0">
                  <a:pos x="23" y="11"/>
                </a:cxn>
                <a:cxn ang="0">
                  <a:pos x="26" y="10"/>
                </a:cxn>
                <a:cxn ang="0">
                  <a:pos x="31" y="11"/>
                </a:cxn>
                <a:cxn ang="0">
                  <a:pos x="34" y="12"/>
                </a:cxn>
                <a:cxn ang="0">
                  <a:pos x="36" y="14"/>
                </a:cxn>
                <a:cxn ang="0">
                  <a:pos x="38" y="18"/>
                </a:cxn>
                <a:cxn ang="0">
                  <a:pos x="39" y="24"/>
                </a:cxn>
                <a:cxn ang="0">
                  <a:pos x="40" y="28"/>
                </a:cxn>
                <a:cxn ang="0">
                  <a:pos x="39" y="33"/>
                </a:cxn>
                <a:cxn ang="0">
                  <a:pos x="38" y="39"/>
                </a:cxn>
                <a:cxn ang="0">
                  <a:pos x="36" y="41"/>
                </a:cxn>
                <a:cxn ang="0">
                  <a:pos x="34" y="44"/>
                </a:cxn>
                <a:cxn ang="0">
                  <a:pos x="31" y="45"/>
                </a:cxn>
                <a:cxn ang="0">
                  <a:pos x="26" y="46"/>
                </a:cxn>
              </a:cxnLst>
              <a:rect l="0" t="0" r="r" b="b"/>
              <a:pathLst>
                <a:path w="53" h="56">
                  <a:moveTo>
                    <a:pt x="26" y="56"/>
                  </a:moveTo>
                  <a:lnTo>
                    <a:pt x="33" y="55"/>
                  </a:lnTo>
                  <a:lnTo>
                    <a:pt x="38" y="54"/>
                  </a:lnTo>
                  <a:lnTo>
                    <a:pt x="43" y="51"/>
                  </a:lnTo>
                  <a:lnTo>
                    <a:pt x="46" y="48"/>
                  </a:lnTo>
                  <a:lnTo>
                    <a:pt x="49" y="44"/>
                  </a:lnTo>
                  <a:lnTo>
                    <a:pt x="51" y="39"/>
                  </a:lnTo>
                  <a:lnTo>
                    <a:pt x="52" y="34"/>
                  </a:lnTo>
                  <a:lnTo>
                    <a:pt x="53" y="28"/>
                  </a:lnTo>
                  <a:lnTo>
                    <a:pt x="52" y="23"/>
                  </a:lnTo>
                  <a:lnTo>
                    <a:pt x="51" y="18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3" y="5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5" y="9"/>
                  </a:lnTo>
                  <a:lnTo>
                    <a:pt x="3" y="14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3"/>
                  </a:lnTo>
                  <a:lnTo>
                    <a:pt x="19" y="55"/>
                  </a:lnTo>
                  <a:lnTo>
                    <a:pt x="26" y="56"/>
                  </a:lnTo>
                  <a:close/>
                  <a:moveTo>
                    <a:pt x="26" y="46"/>
                  </a:moveTo>
                  <a:lnTo>
                    <a:pt x="23" y="45"/>
                  </a:lnTo>
                  <a:lnTo>
                    <a:pt x="21" y="45"/>
                  </a:lnTo>
                  <a:lnTo>
                    <a:pt x="19" y="44"/>
                  </a:lnTo>
                  <a:lnTo>
                    <a:pt x="17" y="42"/>
                  </a:lnTo>
                  <a:lnTo>
                    <a:pt x="15" y="40"/>
                  </a:lnTo>
                  <a:lnTo>
                    <a:pt x="14" y="37"/>
                  </a:lnTo>
                  <a:lnTo>
                    <a:pt x="13" y="33"/>
                  </a:lnTo>
                  <a:lnTo>
                    <a:pt x="13" y="28"/>
                  </a:lnTo>
                  <a:lnTo>
                    <a:pt x="13" y="24"/>
                  </a:lnTo>
                  <a:lnTo>
                    <a:pt x="14" y="21"/>
                  </a:lnTo>
                  <a:lnTo>
                    <a:pt x="15" y="18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38" y="18"/>
                  </a:lnTo>
                  <a:lnTo>
                    <a:pt x="39" y="24"/>
                  </a:lnTo>
                  <a:lnTo>
                    <a:pt x="40" y="28"/>
                  </a:lnTo>
                  <a:lnTo>
                    <a:pt x="39" y="33"/>
                  </a:lnTo>
                  <a:lnTo>
                    <a:pt x="38" y="39"/>
                  </a:lnTo>
                  <a:lnTo>
                    <a:pt x="36" y="41"/>
                  </a:lnTo>
                  <a:lnTo>
                    <a:pt x="34" y="44"/>
                  </a:lnTo>
                  <a:lnTo>
                    <a:pt x="31" y="45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6" name="Freeform 721"/>
            <p:cNvSpPr>
              <a:spLocks/>
            </p:cNvSpPr>
            <p:nvPr/>
          </p:nvSpPr>
          <p:spPr bwMode="auto">
            <a:xfrm>
              <a:off x="3250" y="1744"/>
              <a:ext cx="11" cy="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32" y="10"/>
                </a:cxn>
                <a:cxn ang="0">
                  <a:pos x="32" y="52"/>
                </a:cxn>
                <a:cxn ang="0">
                  <a:pos x="44" y="52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52"/>
                </a:cxn>
                <a:cxn ang="0">
                  <a:pos x="12" y="52"/>
                </a:cxn>
                <a:cxn ang="0">
                  <a:pos x="12" y="10"/>
                </a:cxn>
              </a:cxnLst>
              <a:rect l="0" t="0" r="r" b="b"/>
              <a:pathLst>
                <a:path w="44" h="52">
                  <a:moveTo>
                    <a:pt x="12" y="10"/>
                  </a:moveTo>
                  <a:lnTo>
                    <a:pt x="32" y="10"/>
                  </a:lnTo>
                  <a:lnTo>
                    <a:pt x="32" y="52"/>
                  </a:lnTo>
                  <a:lnTo>
                    <a:pt x="44" y="52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7" name="Freeform 722"/>
            <p:cNvSpPr>
              <a:spLocks/>
            </p:cNvSpPr>
            <p:nvPr/>
          </p:nvSpPr>
          <p:spPr bwMode="auto">
            <a:xfrm>
              <a:off x="3114" y="1686"/>
              <a:ext cx="45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8" y="0"/>
                </a:cxn>
                <a:cxn ang="0">
                  <a:pos x="118" y="235"/>
                </a:cxn>
                <a:cxn ang="0">
                  <a:pos x="181" y="235"/>
                </a:cxn>
              </a:cxnLst>
              <a:rect l="0" t="0" r="r" b="b"/>
              <a:pathLst>
                <a:path w="181" h="235">
                  <a:moveTo>
                    <a:pt x="0" y="0"/>
                  </a:moveTo>
                  <a:lnTo>
                    <a:pt x="118" y="0"/>
                  </a:lnTo>
                  <a:lnTo>
                    <a:pt x="118" y="235"/>
                  </a:lnTo>
                  <a:lnTo>
                    <a:pt x="181" y="235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8" name="Freeform 723"/>
            <p:cNvSpPr>
              <a:spLocks/>
            </p:cNvSpPr>
            <p:nvPr/>
          </p:nvSpPr>
          <p:spPr bwMode="auto">
            <a:xfrm>
              <a:off x="3158" y="1742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0" h="27">
                  <a:moveTo>
                    <a:pt x="0" y="0"/>
                  </a:moveTo>
                  <a:lnTo>
                    <a:pt x="40" y="13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3" name="Group 724"/>
          <p:cNvGrpSpPr>
            <a:grpSpLocks/>
          </p:cNvGrpSpPr>
          <p:nvPr/>
        </p:nvGrpSpPr>
        <p:grpSpPr bwMode="auto">
          <a:xfrm>
            <a:off x="5293550" y="2682905"/>
            <a:ext cx="754067" cy="660608"/>
            <a:chOff x="2905" y="1647"/>
            <a:chExt cx="475" cy="416"/>
          </a:xfrm>
        </p:grpSpPr>
        <p:sp>
          <p:nvSpPr>
            <p:cNvPr id="2509" name="Line 725"/>
            <p:cNvSpPr>
              <a:spLocks noChangeShapeType="1"/>
            </p:cNvSpPr>
            <p:nvPr/>
          </p:nvSpPr>
          <p:spPr bwMode="auto">
            <a:xfrm>
              <a:off x="3114" y="1760"/>
              <a:ext cx="50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0" name="Freeform 726"/>
            <p:cNvSpPr>
              <a:spLocks/>
            </p:cNvSpPr>
            <p:nvPr/>
          </p:nvSpPr>
          <p:spPr bwMode="auto">
            <a:xfrm>
              <a:off x="3163" y="1757"/>
              <a:ext cx="10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4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lnTo>
                    <a:pt x="41" y="14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1" name="Freeform 727"/>
            <p:cNvSpPr>
              <a:spLocks/>
            </p:cNvSpPr>
            <p:nvPr/>
          </p:nvSpPr>
          <p:spPr bwMode="auto">
            <a:xfrm>
              <a:off x="3114" y="1775"/>
              <a:ext cx="55" cy="59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59" y="234"/>
                </a:cxn>
                <a:cxn ang="0">
                  <a:pos x="59" y="0"/>
                </a:cxn>
                <a:cxn ang="0">
                  <a:pos x="222" y="0"/>
                </a:cxn>
              </a:cxnLst>
              <a:rect l="0" t="0" r="r" b="b"/>
              <a:pathLst>
                <a:path w="222" h="234">
                  <a:moveTo>
                    <a:pt x="0" y="234"/>
                  </a:moveTo>
                  <a:lnTo>
                    <a:pt x="59" y="234"/>
                  </a:lnTo>
                  <a:lnTo>
                    <a:pt x="59" y="0"/>
                  </a:lnTo>
                  <a:lnTo>
                    <a:pt x="222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2" name="Freeform 728"/>
            <p:cNvSpPr>
              <a:spLocks/>
            </p:cNvSpPr>
            <p:nvPr/>
          </p:nvSpPr>
          <p:spPr bwMode="auto">
            <a:xfrm>
              <a:off x="3169" y="1771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5"/>
                </a:cxn>
                <a:cxn ang="0">
                  <a:pos x="0" y="28"/>
                </a:cxn>
                <a:cxn ang="0">
                  <a:pos x="0" y="0"/>
                </a:cxn>
              </a:cxnLst>
              <a:rect l="0" t="0" r="r" b="b"/>
              <a:pathLst>
                <a:path w="41" h="28">
                  <a:moveTo>
                    <a:pt x="0" y="0"/>
                  </a:moveTo>
                  <a:lnTo>
                    <a:pt x="41" y="15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3" name="Freeform 729"/>
            <p:cNvSpPr>
              <a:spLocks/>
            </p:cNvSpPr>
            <p:nvPr/>
          </p:nvSpPr>
          <p:spPr bwMode="auto">
            <a:xfrm>
              <a:off x="3114" y="1789"/>
              <a:ext cx="67" cy="118"/>
            </a:xfrm>
            <a:custGeom>
              <a:avLst/>
              <a:gdLst/>
              <a:ahLst/>
              <a:cxnLst>
                <a:cxn ang="0">
                  <a:pos x="0" y="471"/>
                </a:cxn>
                <a:cxn ang="0">
                  <a:pos x="118" y="471"/>
                </a:cxn>
                <a:cxn ang="0">
                  <a:pos x="118" y="0"/>
                </a:cxn>
                <a:cxn ang="0">
                  <a:pos x="270" y="0"/>
                </a:cxn>
              </a:cxnLst>
              <a:rect l="0" t="0" r="r" b="b"/>
              <a:pathLst>
                <a:path w="270" h="471">
                  <a:moveTo>
                    <a:pt x="0" y="471"/>
                  </a:moveTo>
                  <a:lnTo>
                    <a:pt x="118" y="471"/>
                  </a:lnTo>
                  <a:lnTo>
                    <a:pt x="118" y="0"/>
                  </a:lnTo>
                  <a:lnTo>
                    <a:pt x="270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4" name="Freeform 730"/>
            <p:cNvSpPr>
              <a:spLocks/>
            </p:cNvSpPr>
            <p:nvPr/>
          </p:nvSpPr>
          <p:spPr bwMode="auto">
            <a:xfrm>
              <a:off x="3180" y="1786"/>
              <a:ext cx="11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6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40" y="13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5" name="Rectangle 731"/>
            <p:cNvSpPr>
              <a:spLocks noChangeArrowheads="1"/>
            </p:cNvSpPr>
            <p:nvPr/>
          </p:nvSpPr>
          <p:spPr bwMode="auto">
            <a:xfrm>
              <a:off x="3055" y="1657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6" name="Rectangle 732"/>
            <p:cNvSpPr>
              <a:spLocks noChangeArrowheads="1"/>
            </p:cNvSpPr>
            <p:nvPr/>
          </p:nvSpPr>
          <p:spPr bwMode="auto">
            <a:xfrm>
              <a:off x="3055" y="1657"/>
              <a:ext cx="59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7" name="Rectangle 733"/>
            <p:cNvSpPr>
              <a:spLocks noChangeArrowheads="1"/>
            </p:cNvSpPr>
            <p:nvPr/>
          </p:nvSpPr>
          <p:spPr bwMode="auto">
            <a:xfrm>
              <a:off x="3067" y="1666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8" name="Freeform 734"/>
            <p:cNvSpPr>
              <a:spLocks/>
            </p:cNvSpPr>
            <p:nvPr/>
          </p:nvSpPr>
          <p:spPr bwMode="auto">
            <a:xfrm>
              <a:off x="3070" y="1668"/>
              <a:ext cx="10" cy="3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6"/>
                </a:cxn>
                <a:cxn ang="0">
                  <a:pos x="40" y="32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0" y="114"/>
                </a:cxn>
                <a:cxn ang="0">
                  <a:pos x="40" y="138"/>
                </a:cxn>
                <a:cxn ang="0">
                  <a:pos x="35" y="143"/>
                </a:cxn>
                <a:cxn ang="0">
                  <a:pos x="5" y="143"/>
                </a:cxn>
                <a:cxn ang="0">
                  <a:pos x="0" y="138"/>
                </a:cxn>
                <a:cxn ang="0">
                  <a:pos x="0" y="114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2"/>
                </a:cxn>
              </a:cxnLst>
              <a:rect l="0" t="0" r="r" b="b"/>
              <a:pathLst>
                <a:path w="40" h="143">
                  <a:moveTo>
                    <a:pt x="0" y="32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6"/>
                  </a:lnTo>
                  <a:lnTo>
                    <a:pt x="40" y="32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0" y="114"/>
                  </a:lnTo>
                  <a:lnTo>
                    <a:pt x="40" y="138"/>
                  </a:lnTo>
                  <a:lnTo>
                    <a:pt x="35" y="143"/>
                  </a:lnTo>
                  <a:lnTo>
                    <a:pt x="5" y="143"/>
                  </a:lnTo>
                  <a:lnTo>
                    <a:pt x="0" y="138"/>
                  </a:lnTo>
                  <a:lnTo>
                    <a:pt x="0" y="114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9" name="Rectangle 735"/>
            <p:cNvSpPr>
              <a:spLocks noChangeArrowheads="1"/>
            </p:cNvSpPr>
            <p:nvPr/>
          </p:nvSpPr>
          <p:spPr bwMode="auto">
            <a:xfrm>
              <a:off x="3083" y="1668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0" name="Rectangle 736"/>
            <p:cNvSpPr>
              <a:spLocks noChangeArrowheads="1"/>
            </p:cNvSpPr>
            <p:nvPr/>
          </p:nvSpPr>
          <p:spPr bwMode="auto">
            <a:xfrm>
              <a:off x="3091" y="1668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1" name="Rectangle 737"/>
            <p:cNvSpPr>
              <a:spLocks noChangeArrowheads="1"/>
            </p:cNvSpPr>
            <p:nvPr/>
          </p:nvSpPr>
          <p:spPr bwMode="auto">
            <a:xfrm>
              <a:off x="3083" y="1691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2" name="Line 738"/>
            <p:cNvSpPr>
              <a:spLocks noChangeShapeType="1"/>
            </p:cNvSpPr>
            <p:nvPr/>
          </p:nvSpPr>
          <p:spPr bwMode="auto">
            <a:xfrm>
              <a:off x="3083" y="168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3" name="Line 739"/>
            <p:cNvSpPr>
              <a:spLocks noChangeShapeType="1"/>
            </p:cNvSpPr>
            <p:nvPr/>
          </p:nvSpPr>
          <p:spPr bwMode="auto">
            <a:xfrm>
              <a:off x="3083" y="168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4" name="Line 740"/>
            <p:cNvSpPr>
              <a:spLocks noChangeShapeType="1"/>
            </p:cNvSpPr>
            <p:nvPr/>
          </p:nvSpPr>
          <p:spPr bwMode="auto">
            <a:xfrm>
              <a:off x="3083" y="168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5" name="Line 741"/>
            <p:cNvSpPr>
              <a:spLocks noChangeShapeType="1"/>
            </p:cNvSpPr>
            <p:nvPr/>
          </p:nvSpPr>
          <p:spPr bwMode="auto">
            <a:xfrm>
              <a:off x="3083" y="168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6" name="Line 742"/>
            <p:cNvSpPr>
              <a:spLocks noChangeShapeType="1"/>
            </p:cNvSpPr>
            <p:nvPr/>
          </p:nvSpPr>
          <p:spPr bwMode="auto">
            <a:xfrm>
              <a:off x="3083" y="168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7" name="Line 743"/>
            <p:cNvSpPr>
              <a:spLocks noChangeShapeType="1"/>
            </p:cNvSpPr>
            <p:nvPr/>
          </p:nvSpPr>
          <p:spPr bwMode="auto">
            <a:xfrm>
              <a:off x="3091" y="1672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8" name="Line 744"/>
            <p:cNvSpPr>
              <a:spLocks noChangeShapeType="1"/>
            </p:cNvSpPr>
            <p:nvPr/>
          </p:nvSpPr>
          <p:spPr bwMode="auto">
            <a:xfrm>
              <a:off x="3091" y="1678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9" name="Line 745"/>
            <p:cNvSpPr>
              <a:spLocks noChangeShapeType="1"/>
            </p:cNvSpPr>
            <p:nvPr/>
          </p:nvSpPr>
          <p:spPr bwMode="auto">
            <a:xfrm>
              <a:off x="3091" y="1675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0" name="Line 746"/>
            <p:cNvSpPr>
              <a:spLocks noChangeShapeType="1"/>
            </p:cNvSpPr>
            <p:nvPr/>
          </p:nvSpPr>
          <p:spPr bwMode="auto">
            <a:xfrm>
              <a:off x="3083" y="167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1" name="Line 747"/>
            <p:cNvSpPr>
              <a:spLocks noChangeShapeType="1"/>
            </p:cNvSpPr>
            <p:nvPr/>
          </p:nvSpPr>
          <p:spPr bwMode="auto">
            <a:xfrm>
              <a:off x="3083" y="167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2" name="Line 748"/>
            <p:cNvSpPr>
              <a:spLocks noChangeShapeType="1"/>
            </p:cNvSpPr>
            <p:nvPr/>
          </p:nvSpPr>
          <p:spPr bwMode="auto">
            <a:xfrm>
              <a:off x="3083" y="167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3" name="Line 749"/>
            <p:cNvSpPr>
              <a:spLocks noChangeShapeType="1"/>
            </p:cNvSpPr>
            <p:nvPr/>
          </p:nvSpPr>
          <p:spPr bwMode="auto">
            <a:xfrm>
              <a:off x="3083" y="170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4" name="Line 750"/>
            <p:cNvSpPr>
              <a:spLocks noChangeShapeType="1"/>
            </p:cNvSpPr>
            <p:nvPr/>
          </p:nvSpPr>
          <p:spPr bwMode="auto">
            <a:xfrm>
              <a:off x="3083" y="169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5" name="Line 751"/>
            <p:cNvSpPr>
              <a:spLocks noChangeShapeType="1"/>
            </p:cNvSpPr>
            <p:nvPr/>
          </p:nvSpPr>
          <p:spPr bwMode="auto">
            <a:xfrm>
              <a:off x="3083" y="169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6" name="Line 752"/>
            <p:cNvSpPr>
              <a:spLocks noChangeShapeType="1"/>
            </p:cNvSpPr>
            <p:nvPr/>
          </p:nvSpPr>
          <p:spPr bwMode="auto">
            <a:xfrm>
              <a:off x="3093" y="1691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7" name="Line 753"/>
            <p:cNvSpPr>
              <a:spLocks noChangeShapeType="1"/>
            </p:cNvSpPr>
            <p:nvPr/>
          </p:nvSpPr>
          <p:spPr bwMode="auto">
            <a:xfrm>
              <a:off x="3088" y="1691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8" name="Rectangle 754"/>
            <p:cNvSpPr>
              <a:spLocks noChangeArrowheads="1"/>
            </p:cNvSpPr>
            <p:nvPr/>
          </p:nvSpPr>
          <p:spPr bwMode="auto">
            <a:xfrm>
              <a:off x="3055" y="1731"/>
              <a:ext cx="59" cy="58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9" name="Rectangle 755"/>
            <p:cNvSpPr>
              <a:spLocks noChangeArrowheads="1"/>
            </p:cNvSpPr>
            <p:nvPr/>
          </p:nvSpPr>
          <p:spPr bwMode="auto">
            <a:xfrm>
              <a:off x="3055" y="1731"/>
              <a:ext cx="59" cy="58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0" name="Rectangle 756"/>
            <p:cNvSpPr>
              <a:spLocks noChangeArrowheads="1"/>
            </p:cNvSpPr>
            <p:nvPr/>
          </p:nvSpPr>
          <p:spPr bwMode="auto">
            <a:xfrm>
              <a:off x="3067" y="1740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1" name="Freeform 757"/>
            <p:cNvSpPr>
              <a:spLocks/>
            </p:cNvSpPr>
            <p:nvPr/>
          </p:nvSpPr>
          <p:spPr bwMode="auto">
            <a:xfrm>
              <a:off x="3070" y="1742"/>
              <a:ext cx="10" cy="3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5"/>
                </a:cxn>
                <a:cxn ang="0">
                  <a:pos x="40" y="32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0" y="112"/>
                </a:cxn>
                <a:cxn ang="0">
                  <a:pos x="40" y="138"/>
                </a:cxn>
                <a:cxn ang="0">
                  <a:pos x="35" y="143"/>
                </a:cxn>
                <a:cxn ang="0">
                  <a:pos x="5" y="143"/>
                </a:cxn>
                <a:cxn ang="0">
                  <a:pos x="0" y="138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2"/>
                </a:cxn>
              </a:cxnLst>
              <a:rect l="0" t="0" r="r" b="b"/>
              <a:pathLst>
                <a:path w="40" h="143">
                  <a:moveTo>
                    <a:pt x="0" y="32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0" y="32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0" y="112"/>
                  </a:lnTo>
                  <a:lnTo>
                    <a:pt x="40" y="138"/>
                  </a:lnTo>
                  <a:lnTo>
                    <a:pt x="35" y="143"/>
                  </a:lnTo>
                  <a:lnTo>
                    <a:pt x="5" y="143"/>
                  </a:lnTo>
                  <a:lnTo>
                    <a:pt x="0" y="138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2" name="Rectangle 758"/>
            <p:cNvSpPr>
              <a:spLocks noChangeArrowheads="1"/>
            </p:cNvSpPr>
            <p:nvPr/>
          </p:nvSpPr>
          <p:spPr bwMode="auto">
            <a:xfrm>
              <a:off x="3083" y="1742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3" name="Rectangle 759"/>
            <p:cNvSpPr>
              <a:spLocks noChangeArrowheads="1"/>
            </p:cNvSpPr>
            <p:nvPr/>
          </p:nvSpPr>
          <p:spPr bwMode="auto">
            <a:xfrm>
              <a:off x="3091" y="1742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4" name="Rectangle 760"/>
            <p:cNvSpPr>
              <a:spLocks noChangeArrowheads="1"/>
            </p:cNvSpPr>
            <p:nvPr/>
          </p:nvSpPr>
          <p:spPr bwMode="auto">
            <a:xfrm>
              <a:off x="3083" y="1765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5" name="Line 761"/>
            <p:cNvSpPr>
              <a:spLocks noChangeShapeType="1"/>
            </p:cNvSpPr>
            <p:nvPr/>
          </p:nvSpPr>
          <p:spPr bwMode="auto">
            <a:xfrm>
              <a:off x="3083" y="176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6" name="Line 762"/>
            <p:cNvSpPr>
              <a:spLocks noChangeShapeType="1"/>
            </p:cNvSpPr>
            <p:nvPr/>
          </p:nvSpPr>
          <p:spPr bwMode="auto">
            <a:xfrm>
              <a:off x="3083" y="176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7" name="Line 763"/>
            <p:cNvSpPr>
              <a:spLocks noChangeShapeType="1"/>
            </p:cNvSpPr>
            <p:nvPr/>
          </p:nvSpPr>
          <p:spPr bwMode="auto">
            <a:xfrm>
              <a:off x="3083" y="176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8" name="Line 764"/>
            <p:cNvSpPr>
              <a:spLocks noChangeShapeType="1"/>
            </p:cNvSpPr>
            <p:nvPr/>
          </p:nvSpPr>
          <p:spPr bwMode="auto">
            <a:xfrm>
              <a:off x="3083" y="1759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9" name="Line 765"/>
            <p:cNvSpPr>
              <a:spLocks noChangeShapeType="1"/>
            </p:cNvSpPr>
            <p:nvPr/>
          </p:nvSpPr>
          <p:spPr bwMode="auto">
            <a:xfrm>
              <a:off x="3083" y="175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0" name="Line 766"/>
            <p:cNvSpPr>
              <a:spLocks noChangeShapeType="1"/>
            </p:cNvSpPr>
            <p:nvPr/>
          </p:nvSpPr>
          <p:spPr bwMode="auto">
            <a:xfrm>
              <a:off x="3091" y="1745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1" name="Line 767"/>
            <p:cNvSpPr>
              <a:spLocks noChangeShapeType="1"/>
            </p:cNvSpPr>
            <p:nvPr/>
          </p:nvSpPr>
          <p:spPr bwMode="auto">
            <a:xfrm>
              <a:off x="3091" y="1751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2" name="Line 768"/>
            <p:cNvSpPr>
              <a:spLocks noChangeShapeType="1"/>
            </p:cNvSpPr>
            <p:nvPr/>
          </p:nvSpPr>
          <p:spPr bwMode="auto">
            <a:xfrm>
              <a:off x="3091" y="1748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3" name="Line 769"/>
            <p:cNvSpPr>
              <a:spLocks noChangeShapeType="1"/>
            </p:cNvSpPr>
            <p:nvPr/>
          </p:nvSpPr>
          <p:spPr bwMode="auto">
            <a:xfrm>
              <a:off x="3083" y="174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4" name="Line 770"/>
            <p:cNvSpPr>
              <a:spLocks noChangeShapeType="1"/>
            </p:cNvSpPr>
            <p:nvPr/>
          </p:nvSpPr>
          <p:spPr bwMode="auto">
            <a:xfrm>
              <a:off x="3083" y="175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5" name="Line 771"/>
            <p:cNvSpPr>
              <a:spLocks noChangeShapeType="1"/>
            </p:cNvSpPr>
            <p:nvPr/>
          </p:nvSpPr>
          <p:spPr bwMode="auto">
            <a:xfrm>
              <a:off x="3083" y="174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6" name="Line 772"/>
            <p:cNvSpPr>
              <a:spLocks noChangeShapeType="1"/>
            </p:cNvSpPr>
            <p:nvPr/>
          </p:nvSpPr>
          <p:spPr bwMode="auto">
            <a:xfrm>
              <a:off x="3083" y="177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7" name="Line 773"/>
            <p:cNvSpPr>
              <a:spLocks noChangeShapeType="1"/>
            </p:cNvSpPr>
            <p:nvPr/>
          </p:nvSpPr>
          <p:spPr bwMode="auto">
            <a:xfrm>
              <a:off x="3083" y="177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8" name="Line 774"/>
            <p:cNvSpPr>
              <a:spLocks noChangeShapeType="1"/>
            </p:cNvSpPr>
            <p:nvPr/>
          </p:nvSpPr>
          <p:spPr bwMode="auto">
            <a:xfrm>
              <a:off x="3083" y="176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9" name="Line 775"/>
            <p:cNvSpPr>
              <a:spLocks noChangeShapeType="1"/>
            </p:cNvSpPr>
            <p:nvPr/>
          </p:nvSpPr>
          <p:spPr bwMode="auto">
            <a:xfrm>
              <a:off x="3093" y="1765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0" name="Line 776"/>
            <p:cNvSpPr>
              <a:spLocks noChangeShapeType="1"/>
            </p:cNvSpPr>
            <p:nvPr/>
          </p:nvSpPr>
          <p:spPr bwMode="auto">
            <a:xfrm>
              <a:off x="3088" y="1765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1" name="Rectangle 777"/>
            <p:cNvSpPr>
              <a:spLocks noChangeArrowheads="1"/>
            </p:cNvSpPr>
            <p:nvPr/>
          </p:nvSpPr>
          <p:spPr bwMode="auto">
            <a:xfrm>
              <a:off x="3055" y="1804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2" name="Rectangle 778"/>
            <p:cNvSpPr>
              <a:spLocks noChangeArrowheads="1"/>
            </p:cNvSpPr>
            <p:nvPr/>
          </p:nvSpPr>
          <p:spPr bwMode="auto">
            <a:xfrm>
              <a:off x="3055" y="1804"/>
              <a:ext cx="59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3" name="Rectangle 779"/>
            <p:cNvSpPr>
              <a:spLocks noChangeArrowheads="1"/>
            </p:cNvSpPr>
            <p:nvPr/>
          </p:nvSpPr>
          <p:spPr bwMode="auto">
            <a:xfrm>
              <a:off x="3067" y="1813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4" name="Freeform 780"/>
            <p:cNvSpPr>
              <a:spLocks/>
            </p:cNvSpPr>
            <p:nvPr/>
          </p:nvSpPr>
          <p:spPr bwMode="auto">
            <a:xfrm>
              <a:off x="3070" y="1816"/>
              <a:ext cx="10" cy="35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5"/>
                </a:cxn>
                <a:cxn ang="0">
                  <a:pos x="40" y="32"/>
                </a:cxn>
                <a:cxn ang="0">
                  <a:pos x="35" y="41"/>
                </a:cxn>
                <a:cxn ang="0">
                  <a:pos x="35" y="102"/>
                </a:cxn>
                <a:cxn ang="0">
                  <a:pos x="40" y="112"/>
                </a:cxn>
                <a:cxn ang="0">
                  <a:pos x="40" y="137"/>
                </a:cxn>
                <a:cxn ang="0">
                  <a:pos x="35" y="143"/>
                </a:cxn>
                <a:cxn ang="0">
                  <a:pos x="5" y="143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2"/>
                </a:cxn>
              </a:cxnLst>
              <a:rect l="0" t="0" r="r" b="b"/>
              <a:pathLst>
                <a:path w="40" h="143">
                  <a:moveTo>
                    <a:pt x="0" y="32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0" y="32"/>
                  </a:lnTo>
                  <a:lnTo>
                    <a:pt x="35" y="41"/>
                  </a:lnTo>
                  <a:lnTo>
                    <a:pt x="35" y="102"/>
                  </a:lnTo>
                  <a:lnTo>
                    <a:pt x="40" y="112"/>
                  </a:lnTo>
                  <a:lnTo>
                    <a:pt x="40" y="137"/>
                  </a:lnTo>
                  <a:lnTo>
                    <a:pt x="35" y="143"/>
                  </a:lnTo>
                  <a:lnTo>
                    <a:pt x="5" y="143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5" name="Rectangle 781"/>
            <p:cNvSpPr>
              <a:spLocks noChangeArrowheads="1"/>
            </p:cNvSpPr>
            <p:nvPr/>
          </p:nvSpPr>
          <p:spPr bwMode="auto">
            <a:xfrm>
              <a:off x="3083" y="1816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6" name="Rectangle 782"/>
            <p:cNvSpPr>
              <a:spLocks noChangeArrowheads="1"/>
            </p:cNvSpPr>
            <p:nvPr/>
          </p:nvSpPr>
          <p:spPr bwMode="auto">
            <a:xfrm>
              <a:off x="3091" y="1816"/>
              <a:ext cx="8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7" name="Rectangle 783"/>
            <p:cNvSpPr>
              <a:spLocks noChangeArrowheads="1"/>
            </p:cNvSpPr>
            <p:nvPr/>
          </p:nvSpPr>
          <p:spPr bwMode="auto">
            <a:xfrm>
              <a:off x="3083" y="1838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8" name="Line 784"/>
            <p:cNvSpPr>
              <a:spLocks noChangeShapeType="1"/>
            </p:cNvSpPr>
            <p:nvPr/>
          </p:nvSpPr>
          <p:spPr bwMode="auto">
            <a:xfrm>
              <a:off x="3083" y="183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9" name="Line 785"/>
            <p:cNvSpPr>
              <a:spLocks noChangeShapeType="1"/>
            </p:cNvSpPr>
            <p:nvPr/>
          </p:nvSpPr>
          <p:spPr bwMode="auto">
            <a:xfrm>
              <a:off x="3083" y="183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0" name="Line 786"/>
            <p:cNvSpPr>
              <a:spLocks noChangeShapeType="1"/>
            </p:cNvSpPr>
            <p:nvPr/>
          </p:nvSpPr>
          <p:spPr bwMode="auto">
            <a:xfrm>
              <a:off x="3083" y="1834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1" name="Line 787"/>
            <p:cNvSpPr>
              <a:spLocks noChangeShapeType="1"/>
            </p:cNvSpPr>
            <p:nvPr/>
          </p:nvSpPr>
          <p:spPr bwMode="auto">
            <a:xfrm>
              <a:off x="3083" y="183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2" name="Line 788"/>
            <p:cNvSpPr>
              <a:spLocks noChangeShapeType="1"/>
            </p:cNvSpPr>
            <p:nvPr/>
          </p:nvSpPr>
          <p:spPr bwMode="auto">
            <a:xfrm>
              <a:off x="3083" y="1831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3" name="Line 789"/>
            <p:cNvSpPr>
              <a:spLocks noChangeShapeType="1"/>
            </p:cNvSpPr>
            <p:nvPr/>
          </p:nvSpPr>
          <p:spPr bwMode="auto">
            <a:xfrm>
              <a:off x="3091" y="1819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4" name="Line 790"/>
            <p:cNvSpPr>
              <a:spLocks noChangeShapeType="1"/>
            </p:cNvSpPr>
            <p:nvPr/>
          </p:nvSpPr>
          <p:spPr bwMode="auto">
            <a:xfrm>
              <a:off x="3091" y="1825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5" name="Line 791"/>
            <p:cNvSpPr>
              <a:spLocks noChangeShapeType="1"/>
            </p:cNvSpPr>
            <p:nvPr/>
          </p:nvSpPr>
          <p:spPr bwMode="auto">
            <a:xfrm>
              <a:off x="3091" y="1822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6" name="Line 792"/>
            <p:cNvSpPr>
              <a:spLocks noChangeShapeType="1"/>
            </p:cNvSpPr>
            <p:nvPr/>
          </p:nvSpPr>
          <p:spPr bwMode="auto">
            <a:xfrm>
              <a:off x="3083" y="181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7" name="Line 793"/>
            <p:cNvSpPr>
              <a:spLocks noChangeShapeType="1"/>
            </p:cNvSpPr>
            <p:nvPr/>
          </p:nvSpPr>
          <p:spPr bwMode="auto">
            <a:xfrm>
              <a:off x="3083" y="182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8" name="Line 794"/>
            <p:cNvSpPr>
              <a:spLocks noChangeShapeType="1"/>
            </p:cNvSpPr>
            <p:nvPr/>
          </p:nvSpPr>
          <p:spPr bwMode="auto">
            <a:xfrm>
              <a:off x="3083" y="182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9" name="Line 795"/>
            <p:cNvSpPr>
              <a:spLocks noChangeShapeType="1"/>
            </p:cNvSpPr>
            <p:nvPr/>
          </p:nvSpPr>
          <p:spPr bwMode="auto">
            <a:xfrm>
              <a:off x="3083" y="184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0" name="Line 796"/>
            <p:cNvSpPr>
              <a:spLocks noChangeShapeType="1"/>
            </p:cNvSpPr>
            <p:nvPr/>
          </p:nvSpPr>
          <p:spPr bwMode="auto">
            <a:xfrm>
              <a:off x="3083" y="184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1" name="Line 797"/>
            <p:cNvSpPr>
              <a:spLocks noChangeShapeType="1"/>
            </p:cNvSpPr>
            <p:nvPr/>
          </p:nvSpPr>
          <p:spPr bwMode="auto">
            <a:xfrm>
              <a:off x="3083" y="184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2" name="Line 798"/>
            <p:cNvSpPr>
              <a:spLocks noChangeShapeType="1"/>
            </p:cNvSpPr>
            <p:nvPr/>
          </p:nvSpPr>
          <p:spPr bwMode="auto">
            <a:xfrm>
              <a:off x="3093" y="1838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3" name="Line 799"/>
            <p:cNvSpPr>
              <a:spLocks noChangeShapeType="1"/>
            </p:cNvSpPr>
            <p:nvPr/>
          </p:nvSpPr>
          <p:spPr bwMode="auto">
            <a:xfrm>
              <a:off x="3088" y="1838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4" name="Rectangle 800"/>
            <p:cNvSpPr>
              <a:spLocks noChangeArrowheads="1"/>
            </p:cNvSpPr>
            <p:nvPr/>
          </p:nvSpPr>
          <p:spPr bwMode="auto">
            <a:xfrm>
              <a:off x="3055" y="1878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5" name="Rectangle 801"/>
            <p:cNvSpPr>
              <a:spLocks noChangeArrowheads="1"/>
            </p:cNvSpPr>
            <p:nvPr/>
          </p:nvSpPr>
          <p:spPr bwMode="auto">
            <a:xfrm>
              <a:off x="3055" y="1878"/>
              <a:ext cx="59" cy="59"/>
            </a:xfrm>
            <a:prstGeom prst="rect">
              <a:avLst/>
            </a:prstGeom>
            <a:noFill/>
            <a:ln w="0">
              <a:solidFill>
                <a:srgbClr val="161417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6" name="Rectangle 802"/>
            <p:cNvSpPr>
              <a:spLocks noChangeArrowheads="1"/>
            </p:cNvSpPr>
            <p:nvPr/>
          </p:nvSpPr>
          <p:spPr bwMode="auto">
            <a:xfrm>
              <a:off x="3067" y="1887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7" name="Freeform 803"/>
            <p:cNvSpPr>
              <a:spLocks/>
            </p:cNvSpPr>
            <p:nvPr/>
          </p:nvSpPr>
          <p:spPr bwMode="auto">
            <a:xfrm>
              <a:off x="3070" y="1889"/>
              <a:ext cx="10" cy="3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5" y="0"/>
                </a:cxn>
                <a:cxn ang="0">
                  <a:pos x="40" y="5"/>
                </a:cxn>
                <a:cxn ang="0">
                  <a:pos x="40" y="30"/>
                </a:cxn>
                <a:cxn ang="0">
                  <a:pos x="35" y="40"/>
                </a:cxn>
                <a:cxn ang="0">
                  <a:pos x="35" y="102"/>
                </a:cxn>
                <a:cxn ang="0">
                  <a:pos x="40" y="112"/>
                </a:cxn>
                <a:cxn ang="0">
                  <a:pos x="40" y="137"/>
                </a:cxn>
                <a:cxn ang="0">
                  <a:pos x="35" y="142"/>
                </a:cxn>
                <a:cxn ang="0">
                  <a:pos x="5" y="142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0"/>
                </a:cxn>
                <a:cxn ang="0">
                  <a:pos x="0" y="30"/>
                </a:cxn>
              </a:cxnLst>
              <a:rect l="0" t="0" r="r" b="b"/>
              <a:pathLst>
                <a:path w="40" h="142">
                  <a:moveTo>
                    <a:pt x="0" y="3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0" y="30"/>
                  </a:lnTo>
                  <a:lnTo>
                    <a:pt x="35" y="40"/>
                  </a:lnTo>
                  <a:lnTo>
                    <a:pt x="35" y="102"/>
                  </a:lnTo>
                  <a:lnTo>
                    <a:pt x="40" y="112"/>
                  </a:lnTo>
                  <a:lnTo>
                    <a:pt x="40" y="137"/>
                  </a:lnTo>
                  <a:lnTo>
                    <a:pt x="35" y="142"/>
                  </a:lnTo>
                  <a:lnTo>
                    <a:pt x="5" y="142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0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8" name="Rectangle 804"/>
            <p:cNvSpPr>
              <a:spLocks noChangeArrowheads="1"/>
            </p:cNvSpPr>
            <p:nvPr/>
          </p:nvSpPr>
          <p:spPr bwMode="auto">
            <a:xfrm>
              <a:off x="3083" y="1889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9" name="Rectangle 805"/>
            <p:cNvSpPr>
              <a:spLocks noChangeArrowheads="1"/>
            </p:cNvSpPr>
            <p:nvPr/>
          </p:nvSpPr>
          <p:spPr bwMode="auto">
            <a:xfrm>
              <a:off x="3091" y="1889"/>
              <a:ext cx="8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0" name="Rectangle 806"/>
            <p:cNvSpPr>
              <a:spLocks noChangeArrowheads="1"/>
            </p:cNvSpPr>
            <p:nvPr/>
          </p:nvSpPr>
          <p:spPr bwMode="auto">
            <a:xfrm>
              <a:off x="3083" y="1912"/>
              <a:ext cx="16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1" name="Line 807"/>
            <p:cNvSpPr>
              <a:spLocks noChangeShapeType="1"/>
            </p:cNvSpPr>
            <p:nvPr/>
          </p:nvSpPr>
          <p:spPr bwMode="auto">
            <a:xfrm>
              <a:off x="3083" y="1910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2" name="Line 808"/>
            <p:cNvSpPr>
              <a:spLocks noChangeShapeType="1"/>
            </p:cNvSpPr>
            <p:nvPr/>
          </p:nvSpPr>
          <p:spPr bwMode="auto">
            <a:xfrm>
              <a:off x="3083" y="190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3" name="Line 809"/>
            <p:cNvSpPr>
              <a:spLocks noChangeShapeType="1"/>
            </p:cNvSpPr>
            <p:nvPr/>
          </p:nvSpPr>
          <p:spPr bwMode="auto">
            <a:xfrm>
              <a:off x="3083" y="1907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4" name="Line 810"/>
            <p:cNvSpPr>
              <a:spLocks noChangeShapeType="1"/>
            </p:cNvSpPr>
            <p:nvPr/>
          </p:nvSpPr>
          <p:spPr bwMode="auto">
            <a:xfrm>
              <a:off x="3083" y="1906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5" name="Line 811"/>
            <p:cNvSpPr>
              <a:spLocks noChangeShapeType="1"/>
            </p:cNvSpPr>
            <p:nvPr/>
          </p:nvSpPr>
          <p:spPr bwMode="auto">
            <a:xfrm>
              <a:off x="3083" y="190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6" name="Line 812"/>
            <p:cNvSpPr>
              <a:spLocks noChangeShapeType="1"/>
            </p:cNvSpPr>
            <p:nvPr/>
          </p:nvSpPr>
          <p:spPr bwMode="auto">
            <a:xfrm>
              <a:off x="3091" y="1893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7" name="Line 813"/>
            <p:cNvSpPr>
              <a:spLocks noChangeShapeType="1"/>
            </p:cNvSpPr>
            <p:nvPr/>
          </p:nvSpPr>
          <p:spPr bwMode="auto">
            <a:xfrm>
              <a:off x="3091" y="1899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8" name="Line 814"/>
            <p:cNvSpPr>
              <a:spLocks noChangeShapeType="1"/>
            </p:cNvSpPr>
            <p:nvPr/>
          </p:nvSpPr>
          <p:spPr bwMode="auto">
            <a:xfrm>
              <a:off x="3091" y="1896"/>
              <a:ext cx="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9" name="Line 815"/>
            <p:cNvSpPr>
              <a:spLocks noChangeShapeType="1"/>
            </p:cNvSpPr>
            <p:nvPr/>
          </p:nvSpPr>
          <p:spPr bwMode="auto">
            <a:xfrm>
              <a:off x="3083" y="1893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0" name="Line 816"/>
            <p:cNvSpPr>
              <a:spLocks noChangeShapeType="1"/>
            </p:cNvSpPr>
            <p:nvPr/>
          </p:nvSpPr>
          <p:spPr bwMode="auto">
            <a:xfrm>
              <a:off x="3083" y="1899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1" name="Line 817"/>
            <p:cNvSpPr>
              <a:spLocks noChangeShapeType="1"/>
            </p:cNvSpPr>
            <p:nvPr/>
          </p:nvSpPr>
          <p:spPr bwMode="auto">
            <a:xfrm>
              <a:off x="3083" y="1896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2" name="Line 818"/>
            <p:cNvSpPr>
              <a:spLocks noChangeShapeType="1"/>
            </p:cNvSpPr>
            <p:nvPr/>
          </p:nvSpPr>
          <p:spPr bwMode="auto">
            <a:xfrm>
              <a:off x="3083" y="1922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3" name="Line 819"/>
            <p:cNvSpPr>
              <a:spLocks noChangeShapeType="1"/>
            </p:cNvSpPr>
            <p:nvPr/>
          </p:nvSpPr>
          <p:spPr bwMode="auto">
            <a:xfrm>
              <a:off x="3083" y="1918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4" name="Line 820"/>
            <p:cNvSpPr>
              <a:spLocks noChangeShapeType="1"/>
            </p:cNvSpPr>
            <p:nvPr/>
          </p:nvSpPr>
          <p:spPr bwMode="auto">
            <a:xfrm>
              <a:off x="3083" y="1915"/>
              <a:ext cx="16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5" name="Line 821"/>
            <p:cNvSpPr>
              <a:spLocks noChangeShapeType="1"/>
            </p:cNvSpPr>
            <p:nvPr/>
          </p:nvSpPr>
          <p:spPr bwMode="auto">
            <a:xfrm>
              <a:off x="3093" y="1912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6" name="Line 822"/>
            <p:cNvSpPr>
              <a:spLocks noChangeShapeType="1"/>
            </p:cNvSpPr>
            <p:nvPr/>
          </p:nvSpPr>
          <p:spPr bwMode="auto">
            <a:xfrm>
              <a:off x="3088" y="1912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7" name="Freeform 823"/>
            <p:cNvSpPr>
              <a:spLocks/>
            </p:cNvSpPr>
            <p:nvPr/>
          </p:nvSpPr>
          <p:spPr bwMode="auto">
            <a:xfrm>
              <a:off x="2906" y="1649"/>
              <a:ext cx="472" cy="412"/>
            </a:xfrm>
            <a:custGeom>
              <a:avLst/>
              <a:gdLst/>
              <a:ahLst/>
              <a:cxnLst>
                <a:cxn ang="0">
                  <a:pos x="95" y="1649"/>
                </a:cxn>
                <a:cxn ang="0">
                  <a:pos x="1792" y="1649"/>
                </a:cxn>
                <a:cxn ang="0">
                  <a:pos x="1806" y="1648"/>
                </a:cxn>
                <a:cxn ang="0">
                  <a:pos x="1819" y="1645"/>
                </a:cxn>
                <a:cxn ang="0">
                  <a:pos x="1831" y="1641"/>
                </a:cxn>
                <a:cxn ang="0">
                  <a:pos x="1843" y="1635"/>
                </a:cxn>
                <a:cxn ang="0">
                  <a:pos x="1854" y="1627"/>
                </a:cxn>
                <a:cxn ang="0">
                  <a:pos x="1864" y="1616"/>
                </a:cxn>
                <a:cxn ang="0">
                  <a:pos x="1872" y="1606"/>
                </a:cxn>
                <a:cxn ang="0">
                  <a:pos x="1878" y="1594"/>
                </a:cxn>
                <a:cxn ang="0">
                  <a:pos x="1882" y="1582"/>
                </a:cxn>
                <a:cxn ang="0">
                  <a:pos x="1885" y="1569"/>
                </a:cxn>
                <a:cxn ang="0">
                  <a:pos x="1886" y="1555"/>
                </a:cxn>
                <a:cxn ang="0">
                  <a:pos x="1886" y="94"/>
                </a:cxn>
                <a:cxn ang="0">
                  <a:pos x="1885" y="80"/>
                </a:cxn>
                <a:cxn ang="0">
                  <a:pos x="1882" y="67"/>
                </a:cxn>
                <a:cxn ang="0">
                  <a:pos x="1878" y="55"/>
                </a:cxn>
                <a:cxn ang="0">
                  <a:pos x="1872" y="43"/>
                </a:cxn>
                <a:cxn ang="0">
                  <a:pos x="1864" y="32"/>
                </a:cxn>
                <a:cxn ang="0">
                  <a:pos x="1854" y="22"/>
                </a:cxn>
                <a:cxn ang="0">
                  <a:pos x="1843" y="14"/>
                </a:cxn>
                <a:cxn ang="0">
                  <a:pos x="1831" y="8"/>
                </a:cxn>
                <a:cxn ang="0">
                  <a:pos x="1819" y="3"/>
                </a:cxn>
                <a:cxn ang="0">
                  <a:pos x="1806" y="1"/>
                </a:cxn>
                <a:cxn ang="0">
                  <a:pos x="1792" y="0"/>
                </a:cxn>
                <a:cxn ang="0">
                  <a:pos x="95" y="0"/>
                </a:cxn>
                <a:cxn ang="0">
                  <a:pos x="82" y="1"/>
                </a:cxn>
                <a:cxn ang="0">
                  <a:pos x="68" y="3"/>
                </a:cxn>
                <a:cxn ang="0">
                  <a:pos x="56" y="8"/>
                </a:cxn>
                <a:cxn ang="0">
                  <a:pos x="44" y="14"/>
                </a:cxn>
                <a:cxn ang="0">
                  <a:pos x="33" y="22"/>
                </a:cxn>
                <a:cxn ang="0">
                  <a:pos x="24" y="32"/>
                </a:cxn>
                <a:cxn ang="0">
                  <a:pos x="15" y="43"/>
                </a:cxn>
                <a:cxn ang="0">
                  <a:pos x="9" y="55"/>
                </a:cxn>
                <a:cxn ang="0">
                  <a:pos x="4" y="67"/>
                </a:cxn>
                <a:cxn ang="0">
                  <a:pos x="1" y="80"/>
                </a:cxn>
                <a:cxn ang="0">
                  <a:pos x="0" y="94"/>
                </a:cxn>
                <a:cxn ang="0">
                  <a:pos x="0" y="1555"/>
                </a:cxn>
                <a:cxn ang="0">
                  <a:pos x="1" y="1569"/>
                </a:cxn>
                <a:cxn ang="0">
                  <a:pos x="4" y="1582"/>
                </a:cxn>
                <a:cxn ang="0">
                  <a:pos x="9" y="1594"/>
                </a:cxn>
                <a:cxn ang="0">
                  <a:pos x="15" y="1606"/>
                </a:cxn>
                <a:cxn ang="0">
                  <a:pos x="24" y="1616"/>
                </a:cxn>
                <a:cxn ang="0">
                  <a:pos x="33" y="1627"/>
                </a:cxn>
                <a:cxn ang="0">
                  <a:pos x="44" y="1635"/>
                </a:cxn>
                <a:cxn ang="0">
                  <a:pos x="56" y="1641"/>
                </a:cxn>
                <a:cxn ang="0">
                  <a:pos x="68" y="1645"/>
                </a:cxn>
                <a:cxn ang="0">
                  <a:pos x="82" y="1648"/>
                </a:cxn>
                <a:cxn ang="0">
                  <a:pos x="95" y="1649"/>
                </a:cxn>
              </a:cxnLst>
              <a:rect l="0" t="0" r="r" b="b"/>
              <a:pathLst>
                <a:path w="1886" h="1649">
                  <a:moveTo>
                    <a:pt x="95" y="1649"/>
                  </a:moveTo>
                  <a:lnTo>
                    <a:pt x="1792" y="1649"/>
                  </a:lnTo>
                  <a:lnTo>
                    <a:pt x="1806" y="1648"/>
                  </a:lnTo>
                  <a:lnTo>
                    <a:pt x="1819" y="1645"/>
                  </a:lnTo>
                  <a:lnTo>
                    <a:pt x="1831" y="1641"/>
                  </a:lnTo>
                  <a:lnTo>
                    <a:pt x="1843" y="1635"/>
                  </a:lnTo>
                  <a:lnTo>
                    <a:pt x="1854" y="1627"/>
                  </a:lnTo>
                  <a:lnTo>
                    <a:pt x="1864" y="1616"/>
                  </a:lnTo>
                  <a:lnTo>
                    <a:pt x="1872" y="1606"/>
                  </a:lnTo>
                  <a:lnTo>
                    <a:pt x="1878" y="1594"/>
                  </a:lnTo>
                  <a:lnTo>
                    <a:pt x="1882" y="1582"/>
                  </a:lnTo>
                  <a:lnTo>
                    <a:pt x="1885" y="1569"/>
                  </a:lnTo>
                  <a:lnTo>
                    <a:pt x="1886" y="1555"/>
                  </a:lnTo>
                  <a:lnTo>
                    <a:pt x="1886" y="94"/>
                  </a:lnTo>
                  <a:lnTo>
                    <a:pt x="1885" y="80"/>
                  </a:lnTo>
                  <a:lnTo>
                    <a:pt x="1882" y="67"/>
                  </a:lnTo>
                  <a:lnTo>
                    <a:pt x="1878" y="55"/>
                  </a:lnTo>
                  <a:lnTo>
                    <a:pt x="1872" y="43"/>
                  </a:lnTo>
                  <a:lnTo>
                    <a:pt x="1864" y="32"/>
                  </a:lnTo>
                  <a:lnTo>
                    <a:pt x="1854" y="22"/>
                  </a:lnTo>
                  <a:lnTo>
                    <a:pt x="1843" y="14"/>
                  </a:lnTo>
                  <a:lnTo>
                    <a:pt x="1831" y="8"/>
                  </a:lnTo>
                  <a:lnTo>
                    <a:pt x="1819" y="3"/>
                  </a:lnTo>
                  <a:lnTo>
                    <a:pt x="1806" y="1"/>
                  </a:lnTo>
                  <a:lnTo>
                    <a:pt x="1792" y="0"/>
                  </a:lnTo>
                  <a:lnTo>
                    <a:pt x="95" y="0"/>
                  </a:lnTo>
                  <a:lnTo>
                    <a:pt x="82" y="1"/>
                  </a:lnTo>
                  <a:lnTo>
                    <a:pt x="68" y="3"/>
                  </a:lnTo>
                  <a:lnTo>
                    <a:pt x="56" y="8"/>
                  </a:lnTo>
                  <a:lnTo>
                    <a:pt x="44" y="14"/>
                  </a:lnTo>
                  <a:lnTo>
                    <a:pt x="33" y="22"/>
                  </a:lnTo>
                  <a:lnTo>
                    <a:pt x="24" y="32"/>
                  </a:lnTo>
                  <a:lnTo>
                    <a:pt x="15" y="43"/>
                  </a:lnTo>
                  <a:lnTo>
                    <a:pt x="9" y="55"/>
                  </a:lnTo>
                  <a:lnTo>
                    <a:pt x="4" y="67"/>
                  </a:lnTo>
                  <a:lnTo>
                    <a:pt x="1" y="80"/>
                  </a:lnTo>
                  <a:lnTo>
                    <a:pt x="0" y="94"/>
                  </a:lnTo>
                  <a:lnTo>
                    <a:pt x="0" y="1555"/>
                  </a:lnTo>
                  <a:lnTo>
                    <a:pt x="1" y="1569"/>
                  </a:lnTo>
                  <a:lnTo>
                    <a:pt x="4" y="1582"/>
                  </a:lnTo>
                  <a:lnTo>
                    <a:pt x="9" y="1594"/>
                  </a:lnTo>
                  <a:lnTo>
                    <a:pt x="15" y="1606"/>
                  </a:lnTo>
                  <a:lnTo>
                    <a:pt x="24" y="1616"/>
                  </a:lnTo>
                  <a:lnTo>
                    <a:pt x="33" y="1627"/>
                  </a:lnTo>
                  <a:lnTo>
                    <a:pt x="44" y="1635"/>
                  </a:lnTo>
                  <a:lnTo>
                    <a:pt x="56" y="1641"/>
                  </a:lnTo>
                  <a:lnTo>
                    <a:pt x="68" y="1645"/>
                  </a:lnTo>
                  <a:lnTo>
                    <a:pt x="82" y="1648"/>
                  </a:lnTo>
                  <a:lnTo>
                    <a:pt x="95" y="16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8" name="Freeform 824"/>
            <p:cNvSpPr>
              <a:spLocks/>
            </p:cNvSpPr>
            <p:nvPr/>
          </p:nvSpPr>
          <p:spPr bwMode="auto">
            <a:xfrm>
              <a:off x="2930" y="2059"/>
              <a:ext cx="424" cy="4"/>
            </a:xfrm>
            <a:custGeom>
              <a:avLst/>
              <a:gdLst/>
              <a:ahLst/>
              <a:cxnLst>
                <a:cxn ang="0">
                  <a:pos x="1697" y="14"/>
                </a:cxn>
                <a:cxn ang="0">
                  <a:pos x="169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697" y="14"/>
                </a:cxn>
                <a:cxn ang="0">
                  <a:pos x="1697" y="14"/>
                </a:cxn>
                <a:cxn ang="0">
                  <a:pos x="1697" y="14"/>
                </a:cxn>
                <a:cxn ang="0">
                  <a:pos x="1697" y="14"/>
                </a:cxn>
                <a:cxn ang="0">
                  <a:pos x="1697" y="14"/>
                </a:cxn>
              </a:cxnLst>
              <a:rect l="0" t="0" r="r" b="b"/>
              <a:pathLst>
                <a:path w="1697" h="14">
                  <a:moveTo>
                    <a:pt x="1697" y="14"/>
                  </a:moveTo>
                  <a:lnTo>
                    <a:pt x="169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697" y="14"/>
                  </a:lnTo>
                  <a:lnTo>
                    <a:pt x="1697" y="14"/>
                  </a:lnTo>
                  <a:lnTo>
                    <a:pt x="1697" y="14"/>
                  </a:lnTo>
                  <a:lnTo>
                    <a:pt x="1697" y="14"/>
                  </a:lnTo>
                  <a:lnTo>
                    <a:pt x="1697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9" name="Freeform 825"/>
            <p:cNvSpPr>
              <a:spLocks/>
            </p:cNvSpPr>
            <p:nvPr/>
          </p:nvSpPr>
          <p:spPr bwMode="auto">
            <a:xfrm>
              <a:off x="3354" y="2059"/>
              <a:ext cx="4" cy="4"/>
            </a:xfrm>
            <a:custGeom>
              <a:avLst/>
              <a:gdLst/>
              <a:ahLst/>
              <a:cxnLst>
                <a:cxn ang="0">
                  <a:pos x="17" y="14"/>
                </a:cxn>
                <a:cxn ang="0">
                  <a:pos x="15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6" y="14"/>
                </a:cxn>
                <a:cxn ang="0">
                  <a:pos x="17" y="14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7" y="14"/>
                </a:cxn>
              </a:cxnLst>
              <a:rect l="0" t="0" r="r" b="b"/>
              <a:pathLst>
                <a:path w="17" h="15">
                  <a:moveTo>
                    <a:pt x="17" y="14"/>
                  </a:moveTo>
                  <a:lnTo>
                    <a:pt x="15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0" name="Freeform 826"/>
            <p:cNvSpPr>
              <a:spLocks/>
            </p:cNvSpPr>
            <p:nvPr/>
          </p:nvSpPr>
          <p:spPr bwMode="auto">
            <a:xfrm>
              <a:off x="3357" y="2058"/>
              <a:ext cx="4" cy="5"/>
            </a:xfrm>
            <a:custGeom>
              <a:avLst/>
              <a:gdLst/>
              <a:ahLst/>
              <a:cxnLst>
                <a:cxn ang="0">
                  <a:pos x="17" y="14"/>
                </a:cxn>
                <a:cxn ang="0">
                  <a:pos x="13" y="0"/>
                </a:cxn>
                <a:cxn ang="0">
                  <a:pos x="0" y="3"/>
                </a:cxn>
                <a:cxn ang="0">
                  <a:pos x="4" y="17"/>
                </a:cxn>
                <a:cxn ang="0">
                  <a:pos x="16" y="14"/>
                </a:cxn>
                <a:cxn ang="0">
                  <a:pos x="17" y="14"/>
                </a:cxn>
                <a:cxn ang="0">
                  <a:pos x="16" y="14"/>
                </a:cxn>
                <a:cxn ang="0">
                  <a:pos x="17" y="14"/>
                </a:cxn>
                <a:cxn ang="0">
                  <a:pos x="17" y="14"/>
                </a:cxn>
              </a:cxnLst>
              <a:rect l="0" t="0" r="r" b="b"/>
              <a:pathLst>
                <a:path w="17" h="17">
                  <a:moveTo>
                    <a:pt x="17" y="14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4" y="17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1" name="Freeform 827"/>
            <p:cNvSpPr>
              <a:spLocks/>
            </p:cNvSpPr>
            <p:nvPr/>
          </p:nvSpPr>
          <p:spPr bwMode="auto">
            <a:xfrm>
              <a:off x="3360" y="2057"/>
              <a:ext cx="5" cy="5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13" y="0"/>
                </a:cxn>
                <a:cxn ang="0">
                  <a:pos x="0" y="5"/>
                </a:cxn>
                <a:cxn ang="0">
                  <a:pos x="5" y="18"/>
                </a:cxn>
                <a:cxn ang="0">
                  <a:pos x="17" y="14"/>
                </a:cxn>
                <a:cxn ang="0">
                  <a:pos x="18" y="13"/>
                </a:cxn>
                <a:cxn ang="0">
                  <a:pos x="17" y="14"/>
                </a:cxn>
                <a:cxn ang="0">
                  <a:pos x="18" y="13"/>
                </a:cxn>
                <a:cxn ang="0">
                  <a:pos x="18" y="13"/>
                </a:cxn>
              </a:cxnLst>
              <a:rect l="0" t="0" r="r" b="b"/>
              <a:pathLst>
                <a:path w="18" h="18">
                  <a:moveTo>
                    <a:pt x="18" y="13"/>
                  </a:moveTo>
                  <a:lnTo>
                    <a:pt x="13" y="0"/>
                  </a:lnTo>
                  <a:lnTo>
                    <a:pt x="0" y="5"/>
                  </a:lnTo>
                  <a:lnTo>
                    <a:pt x="5" y="18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2" name="Freeform 828"/>
            <p:cNvSpPr>
              <a:spLocks/>
            </p:cNvSpPr>
            <p:nvPr/>
          </p:nvSpPr>
          <p:spPr bwMode="auto">
            <a:xfrm>
              <a:off x="3363" y="2056"/>
              <a:ext cx="5" cy="5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6" y="19"/>
                </a:cxn>
                <a:cxn ang="0">
                  <a:pos x="18" y="13"/>
                </a:cxn>
                <a:cxn ang="0">
                  <a:pos x="19" y="12"/>
                </a:cxn>
                <a:cxn ang="0">
                  <a:pos x="18" y="13"/>
                </a:cxn>
                <a:cxn ang="0">
                  <a:pos x="19" y="13"/>
                </a:cxn>
                <a:cxn ang="0">
                  <a:pos x="19" y="12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lnTo>
                    <a:pt x="11" y="0"/>
                  </a:lnTo>
                  <a:lnTo>
                    <a:pt x="0" y="7"/>
                  </a:lnTo>
                  <a:lnTo>
                    <a:pt x="6" y="19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3" name="Freeform 829"/>
            <p:cNvSpPr>
              <a:spLocks/>
            </p:cNvSpPr>
            <p:nvPr/>
          </p:nvSpPr>
          <p:spPr bwMode="auto">
            <a:xfrm>
              <a:off x="3366" y="2054"/>
              <a:ext cx="5" cy="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11" y="0"/>
                </a:cxn>
                <a:cxn ang="0">
                  <a:pos x="0" y="8"/>
                </a:cxn>
                <a:cxn ang="0">
                  <a:pos x="9" y="19"/>
                </a:cxn>
                <a:cxn ang="0">
                  <a:pos x="21" y="12"/>
                </a:cxn>
                <a:cxn ang="0">
                  <a:pos x="22" y="11"/>
                </a:cxn>
                <a:cxn ang="0">
                  <a:pos x="21" y="12"/>
                </a:cxn>
                <a:cxn ang="0">
                  <a:pos x="21" y="11"/>
                </a:cxn>
                <a:cxn ang="0">
                  <a:pos x="22" y="11"/>
                </a:cxn>
              </a:cxnLst>
              <a:rect l="0" t="0" r="r" b="b"/>
              <a:pathLst>
                <a:path w="22" h="19">
                  <a:moveTo>
                    <a:pt x="22" y="11"/>
                  </a:moveTo>
                  <a:lnTo>
                    <a:pt x="11" y="0"/>
                  </a:lnTo>
                  <a:lnTo>
                    <a:pt x="0" y="8"/>
                  </a:lnTo>
                  <a:lnTo>
                    <a:pt x="9" y="19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4" name="Freeform 830"/>
            <p:cNvSpPr>
              <a:spLocks/>
            </p:cNvSpPr>
            <p:nvPr/>
          </p:nvSpPr>
          <p:spPr bwMode="auto">
            <a:xfrm>
              <a:off x="3368" y="2052"/>
              <a:ext cx="6" cy="5"/>
            </a:xfrm>
            <a:custGeom>
              <a:avLst/>
              <a:gdLst/>
              <a:ahLst/>
              <a:cxnLst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12" y="21"/>
                </a:cxn>
                <a:cxn ang="0">
                  <a:pos x="21" y="11"/>
                </a:cxn>
                <a:cxn ang="0">
                  <a:pos x="22" y="11"/>
                </a:cxn>
                <a:cxn ang="0">
                  <a:pos x="21" y="11"/>
                </a:cxn>
                <a:cxn ang="0">
                  <a:pos x="21" y="11"/>
                </a:cxn>
                <a:cxn ang="0">
                  <a:pos x="22" y="1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2" y="2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5" name="Freeform 831"/>
            <p:cNvSpPr>
              <a:spLocks/>
            </p:cNvSpPr>
            <p:nvPr/>
          </p:nvSpPr>
          <p:spPr bwMode="auto">
            <a:xfrm>
              <a:off x="3371" y="2049"/>
              <a:ext cx="5" cy="5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2" y="21"/>
                </a:cxn>
                <a:cxn ang="0">
                  <a:pos x="19" y="9"/>
                </a:cxn>
                <a:cxn ang="0">
                  <a:pos x="20" y="8"/>
                </a:cxn>
                <a:cxn ang="0">
                  <a:pos x="19" y="9"/>
                </a:cxn>
                <a:cxn ang="0">
                  <a:pos x="20" y="9"/>
                </a:cxn>
                <a:cxn ang="0">
                  <a:pos x="20" y="8"/>
                </a:cxn>
              </a:cxnLst>
              <a:rect l="0" t="0" r="r" b="b"/>
              <a:pathLst>
                <a:path w="20" h="21">
                  <a:moveTo>
                    <a:pt x="20" y="8"/>
                  </a:moveTo>
                  <a:lnTo>
                    <a:pt x="8" y="0"/>
                  </a:lnTo>
                  <a:lnTo>
                    <a:pt x="0" y="11"/>
                  </a:lnTo>
                  <a:lnTo>
                    <a:pt x="12" y="21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6" name="Freeform 832"/>
            <p:cNvSpPr>
              <a:spLocks/>
            </p:cNvSpPr>
            <p:nvPr/>
          </p:nvSpPr>
          <p:spPr bwMode="auto">
            <a:xfrm>
              <a:off x="3372" y="2046"/>
              <a:ext cx="6" cy="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13" y="18"/>
                </a:cxn>
                <a:cxn ang="0">
                  <a:pos x="19" y="7"/>
                </a:cxn>
                <a:cxn ang="0">
                  <a:pos x="20" y="6"/>
                </a:cxn>
                <a:cxn ang="0">
                  <a:pos x="19" y="7"/>
                </a:cxn>
                <a:cxn ang="0">
                  <a:pos x="19" y="6"/>
                </a:cxn>
                <a:cxn ang="0">
                  <a:pos x="20" y="6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13" y="1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7" name="Freeform 833"/>
            <p:cNvSpPr>
              <a:spLocks/>
            </p:cNvSpPr>
            <p:nvPr/>
          </p:nvSpPr>
          <p:spPr bwMode="auto">
            <a:xfrm>
              <a:off x="3374" y="2043"/>
              <a:ext cx="5" cy="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14" y="18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</a:cxnLst>
              <a:rect l="0" t="0" r="r" b="b"/>
              <a:pathLst>
                <a:path w="18" h="18">
                  <a:moveTo>
                    <a:pt x="18" y="4"/>
                  </a:moveTo>
                  <a:lnTo>
                    <a:pt x="5" y="0"/>
                  </a:lnTo>
                  <a:lnTo>
                    <a:pt x="0" y="13"/>
                  </a:lnTo>
                  <a:lnTo>
                    <a:pt x="14" y="1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8" name="Freeform 834"/>
            <p:cNvSpPr>
              <a:spLocks/>
            </p:cNvSpPr>
            <p:nvPr/>
          </p:nvSpPr>
          <p:spPr bwMode="auto">
            <a:xfrm>
              <a:off x="3375" y="2040"/>
              <a:ext cx="4" cy="4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14" y="16"/>
                </a:cxn>
                <a:cxn ang="0">
                  <a:pos x="17" y="4"/>
                </a:cxn>
                <a:cxn ang="0">
                  <a:pos x="17" y="3"/>
                </a:cxn>
                <a:cxn ang="0">
                  <a:pos x="17" y="4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17" h="16">
                  <a:moveTo>
                    <a:pt x="17" y="3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14" y="1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9" name="Freeform 835"/>
            <p:cNvSpPr>
              <a:spLocks/>
            </p:cNvSpPr>
            <p:nvPr/>
          </p:nvSpPr>
          <p:spPr bwMode="auto">
            <a:xfrm>
              <a:off x="3376" y="2037"/>
              <a:ext cx="4" cy="4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1" y="0"/>
                </a:cxn>
                <a:cxn ang="0">
                  <a:pos x="0" y="15"/>
                </a:cxn>
                <a:cxn ang="0">
                  <a:pos x="14" y="16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1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lnTo>
                    <a:pt x="1" y="0"/>
                  </a:lnTo>
                  <a:lnTo>
                    <a:pt x="0" y="15"/>
                  </a:lnTo>
                  <a:lnTo>
                    <a:pt x="14" y="16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0" name="Freeform 836"/>
            <p:cNvSpPr>
              <a:spLocks/>
            </p:cNvSpPr>
            <p:nvPr/>
          </p:nvSpPr>
          <p:spPr bwMode="auto">
            <a:xfrm>
              <a:off x="3376" y="1672"/>
              <a:ext cx="4" cy="36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0"/>
                </a:cxn>
                <a:cxn ang="0">
                  <a:pos x="0" y="1461"/>
                </a:cxn>
                <a:cxn ang="0">
                  <a:pos x="14" y="146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461">
                  <a:moveTo>
                    <a:pt x="14" y="0"/>
                  </a:moveTo>
                  <a:lnTo>
                    <a:pt x="0" y="0"/>
                  </a:lnTo>
                  <a:lnTo>
                    <a:pt x="0" y="1461"/>
                  </a:lnTo>
                  <a:lnTo>
                    <a:pt x="14" y="146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1" name="Freeform 837"/>
            <p:cNvSpPr>
              <a:spLocks/>
            </p:cNvSpPr>
            <p:nvPr/>
          </p:nvSpPr>
          <p:spPr bwMode="auto">
            <a:xfrm>
              <a:off x="3376" y="1668"/>
              <a:ext cx="4" cy="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"/>
                </a:cxn>
                <a:cxn ang="0">
                  <a:pos x="1" y="17"/>
                </a:cxn>
                <a:cxn ang="0">
                  <a:pos x="15" y="16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lnTo>
                    <a:pt x="0" y="2"/>
                  </a:lnTo>
                  <a:lnTo>
                    <a:pt x="1" y="17"/>
                  </a:lnTo>
                  <a:lnTo>
                    <a:pt x="15" y="16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2" name="Freeform 838"/>
            <p:cNvSpPr>
              <a:spLocks/>
            </p:cNvSpPr>
            <p:nvPr/>
          </p:nvSpPr>
          <p:spPr bwMode="auto">
            <a:xfrm>
              <a:off x="3375" y="1665"/>
              <a:ext cx="4" cy="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4"/>
                </a:cxn>
                <a:cxn ang="0">
                  <a:pos x="3" y="18"/>
                </a:cxn>
                <a:cxn ang="0">
                  <a:pos x="17" y="14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</a:cxnLst>
              <a:rect l="0" t="0" r="r" b="b"/>
              <a:pathLst>
                <a:path w="17" h="18">
                  <a:moveTo>
                    <a:pt x="14" y="0"/>
                  </a:moveTo>
                  <a:lnTo>
                    <a:pt x="0" y="4"/>
                  </a:lnTo>
                  <a:lnTo>
                    <a:pt x="3" y="18"/>
                  </a:lnTo>
                  <a:lnTo>
                    <a:pt x="17" y="14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3" name="Freeform 839"/>
            <p:cNvSpPr>
              <a:spLocks/>
            </p:cNvSpPr>
            <p:nvPr/>
          </p:nvSpPr>
          <p:spPr bwMode="auto">
            <a:xfrm>
              <a:off x="3374" y="1661"/>
              <a:ext cx="5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6"/>
                </a:cxn>
                <a:cxn ang="0">
                  <a:pos x="5" y="18"/>
                </a:cxn>
                <a:cxn ang="0">
                  <a:pos x="18" y="1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3" y="1"/>
                </a:cxn>
                <a:cxn ang="0">
                  <a:pos x="13" y="0"/>
                </a:cxn>
              </a:cxnLst>
              <a:rect l="0" t="0" r="r" b="b"/>
              <a:pathLst>
                <a:path w="18" h="18">
                  <a:moveTo>
                    <a:pt x="13" y="0"/>
                  </a:moveTo>
                  <a:lnTo>
                    <a:pt x="0" y="6"/>
                  </a:lnTo>
                  <a:lnTo>
                    <a:pt x="5" y="18"/>
                  </a:lnTo>
                  <a:lnTo>
                    <a:pt x="18" y="1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4" name="Freeform 840"/>
            <p:cNvSpPr>
              <a:spLocks/>
            </p:cNvSpPr>
            <p:nvPr/>
          </p:nvSpPr>
          <p:spPr bwMode="auto">
            <a:xfrm>
              <a:off x="3372" y="1658"/>
              <a:ext cx="5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8"/>
                </a:cxn>
                <a:cxn ang="0">
                  <a:pos x="7" y="19"/>
                </a:cxn>
                <a:cxn ang="0">
                  <a:pos x="19" y="1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0"/>
                </a:cxn>
                <a:cxn ang="0">
                  <a:pos x="12" y="0"/>
                </a:cxn>
              </a:cxnLst>
              <a:rect l="0" t="0" r="r" b="b"/>
              <a:pathLst>
                <a:path w="19" h="19">
                  <a:moveTo>
                    <a:pt x="12" y="0"/>
                  </a:moveTo>
                  <a:lnTo>
                    <a:pt x="0" y="8"/>
                  </a:lnTo>
                  <a:lnTo>
                    <a:pt x="7" y="19"/>
                  </a:lnTo>
                  <a:lnTo>
                    <a:pt x="19" y="1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5" name="Freeform 841"/>
            <p:cNvSpPr>
              <a:spLocks/>
            </p:cNvSpPr>
            <p:nvPr/>
          </p:nvSpPr>
          <p:spPr bwMode="auto">
            <a:xfrm>
              <a:off x="3371" y="1655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8" y="22"/>
                </a:cxn>
                <a:cxn ang="0">
                  <a:pos x="19" y="13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0"/>
                </a:cxn>
              </a:cxnLst>
              <a:rect l="0" t="0" r="r" b="b"/>
              <a:pathLst>
                <a:path w="19" h="22">
                  <a:moveTo>
                    <a:pt x="11" y="0"/>
                  </a:moveTo>
                  <a:lnTo>
                    <a:pt x="0" y="11"/>
                  </a:lnTo>
                  <a:lnTo>
                    <a:pt x="8" y="22"/>
                  </a:lnTo>
                  <a:lnTo>
                    <a:pt x="19" y="1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6" name="Freeform 842"/>
            <p:cNvSpPr>
              <a:spLocks/>
            </p:cNvSpPr>
            <p:nvPr/>
          </p:nvSpPr>
          <p:spPr bwMode="auto">
            <a:xfrm>
              <a:off x="3368" y="1653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11" y="22"/>
                </a:cxn>
                <a:cxn ang="0">
                  <a:pos x="21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0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lnTo>
                    <a:pt x="0" y="11"/>
                  </a:lnTo>
                  <a:lnTo>
                    <a:pt x="11" y="22"/>
                  </a:lnTo>
                  <a:lnTo>
                    <a:pt x="21" y="10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7" name="Freeform 843"/>
            <p:cNvSpPr>
              <a:spLocks/>
            </p:cNvSpPr>
            <p:nvPr/>
          </p:nvSpPr>
          <p:spPr bwMode="auto">
            <a:xfrm>
              <a:off x="3366" y="1651"/>
              <a:ext cx="5" cy="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2"/>
                </a:cxn>
                <a:cxn ang="0">
                  <a:pos x="11" y="20"/>
                </a:cxn>
                <a:cxn ang="0">
                  <a:pos x="21" y="8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8" y="0"/>
                </a:cxn>
              </a:cxnLst>
              <a:rect l="0" t="0" r="r" b="b"/>
              <a:pathLst>
                <a:path w="21" h="20">
                  <a:moveTo>
                    <a:pt x="8" y="0"/>
                  </a:moveTo>
                  <a:lnTo>
                    <a:pt x="0" y="12"/>
                  </a:lnTo>
                  <a:lnTo>
                    <a:pt x="11" y="20"/>
                  </a:lnTo>
                  <a:lnTo>
                    <a:pt x="21" y="8"/>
                  </a:lnTo>
                  <a:lnTo>
                    <a:pt x="9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8" name="Freeform 844"/>
            <p:cNvSpPr>
              <a:spLocks/>
            </p:cNvSpPr>
            <p:nvPr/>
          </p:nvSpPr>
          <p:spPr bwMode="auto">
            <a:xfrm>
              <a:off x="3363" y="1649"/>
              <a:ext cx="5" cy="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3"/>
                </a:cxn>
                <a:cxn ang="0">
                  <a:pos x="11" y="20"/>
                </a:cxn>
                <a:cxn ang="0">
                  <a:pos x="18" y="7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</a:cxnLst>
              <a:rect l="0" t="0" r="r" b="b"/>
              <a:pathLst>
                <a:path w="18" h="20">
                  <a:moveTo>
                    <a:pt x="6" y="0"/>
                  </a:moveTo>
                  <a:lnTo>
                    <a:pt x="0" y="13"/>
                  </a:lnTo>
                  <a:lnTo>
                    <a:pt x="11" y="20"/>
                  </a:lnTo>
                  <a:lnTo>
                    <a:pt x="18" y="7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9" name="Freeform 845"/>
            <p:cNvSpPr>
              <a:spLocks/>
            </p:cNvSpPr>
            <p:nvPr/>
          </p:nvSpPr>
          <p:spPr bwMode="auto">
            <a:xfrm>
              <a:off x="3360" y="1648"/>
              <a:ext cx="5" cy="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4"/>
                </a:cxn>
                <a:cxn ang="0">
                  <a:pos x="12" y="19"/>
                </a:cxn>
                <a:cxn ang="0">
                  <a:pos x="18" y="5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4" y="0"/>
                </a:cxn>
              </a:cxnLst>
              <a:rect l="0" t="0" r="r" b="b"/>
              <a:pathLst>
                <a:path w="18" h="19">
                  <a:moveTo>
                    <a:pt x="4" y="0"/>
                  </a:moveTo>
                  <a:lnTo>
                    <a:pt x="0" y="14"/>
                  </a:lnTo>
                  <a:lnTo>
                    <a:pt x="12" y="19"/>
                  </a:lnTo>
                  <a:lnTo>
                    <a:pt x="18" y="5"/>
                  </a:lnTo>
                  <a:lnTo>
                    <a:pt x="5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0" name="Freeform 846"/>
            <p:cNvSpPr>
              <a:spLocks/>
            </p:cNvSpPr>
            <p:nvPr/>
          </p:nvSpPr>
          <p:spPr bwMode="auto">
            <a:xfrm>
              <a:off x="3357" y="1647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4"/>
                </a:cxn>
                <a:cxn ang="0">
                  <a:pos x="12" y="16"/>
                </a:cxn>
                <a:cxn ang="0">
                  <a:pos x="15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lnTo>
                    <a:pt x="0" y="14"/>
                  </a:lnTo>
                  <a:lnTo>
                    <a:pt x="12" y="16"/>
                  </a:lnTo>
                  <a:lnTo>
                    <a:pt x="1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1" name="Freeform 847"/>
            <p:cNvSpPr>
              <a:spLocks/>
            </p:cNvSpPr>
            <p:nvPr/>
          </p:nvSpPr>
          <p:spPr bwMode="auto">
            <a:xfrm>
              <a:off x="3354" y="1647"/>
              <a:ext cx="4" cy="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4"/>
                </a:cxn>
                <a:cxn ang="0">
                  <a:pos x="15" y="15"/>
                </a:cxn>
                <a:cxn ang="0">
                  <a:pos x="16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6" h="15">
                  <a:moveTo>
                    <a:pt x="1" y="0"/>
                  </a:moveTo>
                  <a:lnTo>
                    <a:pt x="0" y="14"/>
                  </a:lnTo>
                  <a:lnTo>
                    <a:pt x="15" y="15"/>
                  </a:lnTo>
                  <a:lnTo>
                    <a:pt x="16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2" name="Freeform 848"/>
            <p:cNvSpPr>
              <a:spLocks/>
            </p:cNvSpPr>
            <p:nvPr/>
          </p:nvSpPr>
          <p:spPr bwMode="auto">
            <a:xfrm>
              <a:off x="2930" y="1647"/>
              <a:ext cx="424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4"/>
                </a:cxn>
                <a:cxn ang="0">
                  <a:pos x="1698" y="14"/>
                </a:cxn>
                <a:cxn ang="0">
                  <a:pos x="169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698" h="14">
                  <a:moveTo>
                    <a:pt x="0" y="0"/>
                  </a:moveTo>
                  <a:lnTo>
                    <a:pt x="1" y="14"/>
                  </a:lnTo>
                  <a:lnTo>
                    <a:pt x="1698" y="14"/>
                  </a:lnTo>
                  <a:lnTo>
                    <a:pt x="169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3" name="Freeform 849"/>
            <p:cNvSpPr>
              <a:spLocks/>
            </p:cNvSpPr>
            <p:nvPr/>
          </p:nvSpPr>
          <p:spPr bwMode="auto">
            <a:xfrm>
              <a:off x="2926" y="1647"/>
              <a:ext cx="4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5"/>
                </a:cxn>
                <a:cxn ang="0">
                  <a:pos x="15" y="14"/>
                </a:cxn>
                <a:cxn ang="0">
                  <a:pos x="14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5" h="15">
                  <a:moveTo>
                    <a:pt x="0" y="1"/>
                  </a:moveTo>
                  <a:lnTo>
                    <a:pt x="2" y="15"/>
                  </a:lnTo>
                  <a:lnTo>
                    <a:pt x="15" y="14"/>
                  </a:lnTo>
                  <a:lnTo>
                    <a:pt x="1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4" name="Freeform 850"/>
            <p:cNvSpPr>
              <a:spLocks/>
            </p:cNvSpPr>
            <p:nvPr/>
          </p:nvSpPr>
          <p:spPr bwMode="auto">
            <a:xfrm>
              <a:off x="2923" y="1647"/>
              <a:ext cx="4" cy="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6"/>
                </a:cxn>
                <a:cxn ang="0">
                  <a:pos x="18" y="14"/>
                </a:cxn>
                <a:cxn ang="0">
                  <a:pos x="15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0" y="3"/>
                </a:cxn>
              </a:cxnLst>
              <a:rect l="0" t="0" r="r" b="b"/>
              <a:pathLst>
                <a:path w="18" h="16">
                  <a:moveTo>
                    <a:pt x="0" y="3"/>
                  </a:moveTo>
                  <a:lnTo>
                    <a:pt x="5" y="16"/>
                  </a:lnTo>
                  <a:lnTo>
                    <a:pt x="18" y="14"/>
                  </a:lnTo>
                  <a:lnTo>
                    <a:pt x="15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5" name="Freeform 851"/>
            <p:cNvSpPr>
              <a:spLocks/>
            </p:cNvSpPr>
            <p:nvPr/>
          </p:nvSpPr>
          <p:spPr bwMode="auto">
            <a:xfrm>
              <a:off x="2919" y="1648"/>
              <a:ext cx="5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8"/>
                </a:cxn>
                <a:cxn ang="0">
                  <a:pos x="20" y="13"/>
                </a:cxn>
                <a:cxn ang="0">
                  <a:pos x="13" y="0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5"/>
                </a:cxn>
                <a:cxn ang="0">
                  <a:pos x="0" y="5"/>
                </a:cxn>
              </a:cxnLst>
              <a:rect l="0" t="0" r="r" b="b"/>
              <a:pathLst>
                <a:path w="20" h="18">
                  <a:moveTo>
                    <a:pt x="0" y="5"/>
                  </a:moveTo>
                  <a:lnTo>
                    <a:pt x="6" y="18"/>
                  </a:lnTo>
                  <a:lnTo>
                    <a:pt x="20" y="13"/>
                  </a:lnTo>
                  <a:lnTo>
                    <a:pt x="1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6" name="Freeform 852"/>
            <p:cNvSpPr>
              <a:spLocks/>
            </p:cNvSpPr>
            <p:nvPr/>
          </p:nvSpPr>
          <p:spPr bwMode="auto">
            <a:xfrm>
              <a:off x="2916" y="1649"/>
              <a:ext cx="5" cy="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9"/>
                </a:cxn>
                <a:cxn ang="0">
                  <a:pos x="19" y="12"/>
                </a:cxn>
                <a:cxn ang="0">
                  <a:pos x="12" y="0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lnTo>
                    <a:pt x="7" y="19"/>
                  </a:lnTo>
                  <a:lnTo>
                    <a:pt x="19" y="12"/>
                  </a:lnTo>
                  <a:lnTo>
                    <a:pt x="12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7" name="Freeform 853"/>
            <p:cNvSpPr>
              <a:spLocks/>
            </p:cNvSpPr>
            <p:nvPr/>
          </p:nvSpPr>
          <p:spPr bwMode="auto">
            <a:xfrm>
              <a:off x="2913" y="1651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" y="19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1" y="7"/>
                </a:cxn>
                <a:cxn ang="0">
                  <a:pos x="0" y="8"/>
                </a:cxn>
                <a:cxn ang="0">
                  <a:pos x="1" y="7"/>
                </a:cxn>
                <a:cxn ang="0">
                  <a:pos x="1" y="8"/>
                </a:cxn>
                <a:cxn ang="0">
                  <a:pos x="0" y="8"/>
                </a:cxn>
              </a:cxnLst>
              <a:rect l="0" t="0" r="r" b="b"/>
              <a:pathLst>
                <a:path w="20" h="19">
                  <a:moveTo>
                    <a:pt x="0" y="8"/>
                  </a:moveTo>
                  <a:lnTo>
                    <a:pt x="9" y="19"/>
                  </a:lnTo>
                  <a:lnTo>
                    <a:pt x="20" y="11"/>
                  </a:lnTo>
                  <a:lnTo>
                    <a:pt x="12" y="0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8" name="Freeform 854"/>
            <p:cNvSpPr>
              <a:spLocks/>
            </p:cNvSpPr>
            <p:nvPr/>
          </p:nvSpPr>
          <p:spPr bwMode="auto">
            <a:xfrm>
              <a:off x="2911" y="1653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2" y="21"/>
                </a:cxn>
                <a:cxn ang="0">
                  <a:pos x="21" y="10"/>
                </a:cxn>
                <a:cxn ang="0">
                  <a:pos x="11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1" h="21">
                  <a:moveTo>
                    <a:pt x="0" y="10"/>
                  </a:moveTo>
                  <a:lnTo>
                    <a:pt x="12" y="21"/>
                  </a:lnTo>
                  <a:lnTo>
                    <a:pt x="21" y="10"/>
                  </a:lnTo>
                  <a:lnTo>
                    <a:pt x="11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9" name="Freeform 855"/>
            <p:cNvSpPr>
              <a:spLocks/>
            </p:cNvSpPr>
            <p:nvPr/>
          </p:nvSpPr>
          <p:spPr bwMode="auto">
            <a:xfrm>
              <a:off x="2909" y="1656"/>
              <a:ext cx="5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3" y="21"/>
                </a:cxn>
                <a:cxn ang="0">
                  <a:pos x="21" y="10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1" h="21">
                  <a:moveTo>
                    <a:pt x="0" y="13"/>
                  </a:moveTo>
                  <a:lnTo>
                    <a:pt x="13" y="21"/>
                  </a:lnTo>
                  <a:lnTo>
                    <a:pt x="21" y="10"/>
                  </a:lnTo>
                  <a:lnTo>
                    <a:pt x="8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0" name="Freeform 856"/>
            <p:cNvSpPr>
              <a:spLocks/>
            </p:cNvSpPr>
            <p:nvPr/>
          </p:nvSpPr>
          <p:spPr bwMode="auto">
            <a:xfrm>
              <a:off x="2907" y="1659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18"/>
                </a:cxn>
                <a:cxn ang="0">
                  <a:pos x="20" y="7"/>
                </a:cxn>
                <a:cxn ang="0">
                  <a:pos x="7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" h="18">
                  <a:moveTo>
                    <a:pt x="0" y="12"/>
                  </a:moveTo>
                  <a:lnTo>
                    <a:pt x="13" y="18"/>
                  </a:lnTo>
                  <a:lnTo>
                    <a:pt x="20" y="7"/>
                  </a:lnTo>
                  <a:lnTo>
                    <a:pt x="7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1" name="Freeform 857"/>
            <p:cNvSpPr>
              <a:spLocks/>
            </p:cNvSpPr>
            <p:nvPr/>
          </p:nvSpPr>
          <p:spPr bwMode="auto">
            <a:xfrm>
              <a:off x="2906" y="1662"/>
              <a:ext cx="4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4" y="17"/>
                </a:cxn>
                <a:cxn ang="0">
                  <a:pos x="18" y="5"/>
                </a:cxn>
                <a:cxn ang="0">
                  <a:pos x="5" y="0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8" h="17">
                  <a:moveTo>
                    <a:pt x="0" y="13"/>
                  </a:moveTo>
                  <a:lnTo>
                    <a:pt x="14" y="17"/>
                  </a:lnTo>
                  <a:lnTo>
                    <a:pt x="18" y="5"/>
                  </a:lnTo>
                  <a:lnTo>
                    <a:pt x="5" y="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2" name="Freeform 858"/>
            <p:cNvSpPr>
              <a:spLocks/>
            </p:cNvSpPr>
            <p:nvPr/>
          </p:nvSpPr>
          <p:spPr bwMode="auto">
            <a:xfrm>
              <a:off x="2905" y="1665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4" y="17"/>
                </a:cxn>
                <a:cxn ang="0">
                  <a:pos x="17" y="3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7" h="17">
                  <a:moveTo>
                    <a:pt x="0" y="14"/>
                  </a:moveTo>
                  <a:lnTo>
                    <a:pt x="14" y="17"/>
                  </a:lnTo>
                  <a:lnTo>
                    <a:pt x="17" y="3"/>
                  </a:lnTo>
                  <a:lnTo>
                    <a:pt x="3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3" name="Freeform 859"/>
            <p:cNvSpPr>
              <a:spLocks/>
            </p:cNvSpPr>
            <p:nvPr/>
          </p:nvSpPr>
          <p:spPr bwMode="auto">
            <a:xfrm>
              <a:off x="2905" y="1669"/>
              <a:ext cx="4" cy="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" y="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16" h="16">
                  <a:moveTo>
                    <a:pt x="0" y="15"/>
                  </a:moveTo>
                  <a:lnTo>
                    <a:pt x="15" y="16"/>
                  </a:lnTo>
                  <a:lnTo>
                    <a:pt x="16" y="1"/>
                  </a:lnTo>
                  <a:lnTo>
                    <a:pt x="1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4" name="Freeform 860"/>
            <p:cNvSpPr>
              <a:spLocks/>
            </p:cNvSpPr>
            <p:nvPr/>
          </p:nvSpPr>
          <p:spPr bwMode="auto">
            <a:xfrm>
              <a:off x="2905" y="1672"/>
              <a:ext cx="3" cy="366"/>
            </a:xfrm>
            <a:custGeom>
              <a:avLst/>
              <a:gdLst/>
              <a:ahLst/>
              <a:cxnLst>
                <a:cxn ang="0">
                  <a:pos x="0" y="1461"/>
                </a:cxn>
                <a:cxn ang="0">
                  <a:pos x="15" y="1461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1461"/>
                </a:cxn>
                <a:cxn ang="0">
                  <a:pos x="0" y="1461"/>
                </a:cxn>
                <a:cxn ang="0">
                  <a:pos x="0" y="1461"/>
                </a:cxn>
                <a:cxn ang="0">
                  <a:pos x="0" y="1461"/>
                </a:cxn>
                <a:cxn ang="0">
                  <a:pos x="0" y="1461"/>
                </a:cxn>
              </a:cxnLst>
              <a:rect l="0" t="0" r="r" b="b"/>
              <a:pathLst>
                <a:path w="15" h="1461">
                  <a:moveTo>
                    <a:pt x="0" y="1461"/>
                  </a:moveTo>
                  <a:lnTo>
                    <a:pt x="15" y="1461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461"/>
                  </a:lnTo>
                  <a:lnTo>
                    <a:pt x="0" y="1461"/>
                  </a:lnTo>
                  <a:lnTo>
                    <a:pt x="0" y="1461"/>
                  </a:lnTo>
                  <a:lnTo>
                    <a:pt x="0" y="1461"/>
                  </a:lnTo>
                  <a:lnTo>
                    <a:pt x="0" y="146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5" name="Freeform 861"/>
            <p:cNvSpPr>
              <a:spLocks/>
            </p:cNvSpPr>
            <p:nvPr/>
          </p:nvSpPr>
          <p:spPr bwMode="auto">
            <a:xfrm>
              <a:off x="2905" y="2037"/>
              <a:ext cx="4" cy="4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6" y="15"/>
                </a:cxn>
                <a:cxn ang="0">
                  <a:pos x="15" y="0"/>
                </a:cxn>
                <a:cxn ang="0">
                  <a:pos x="0" y="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1" y="17"/>
                </a:cxn>
              </a:cxnLst>
              <a:rect l="0" t="0" r="r" b="b"/>
              <a:pathLst>
                <a:path w="16" h="17">
                  <a:moveTo>
                    <a:pt x="1" y="17"/>
                  </a:moveTo>
                  <a:lnTo>
                    <a:pt x="16" y="15"/>
                  </a:lnTo>
                  <a:lnTo>
                    <a:pt x="15" y="0"/>
                  </a:lnTo>
                  <a:lnTo>
                    <a:pt x="0" y="1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6" name="Freeform 862"/>
            <p:cNvSpPr>
              <a:spLocks/>
            </p:cNvSpPr>
            <p:nvPr/>
          </p:nvSpPr>
          <p:spPr bwMode="auto">
            <a:xfrm>
              <a:off x="2905" y="2040"/>
              <a:ext cx="4" cy="5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17" y="13"/>
                </a:cxn>
                <a:cxn ang="0">
                  <a:pos x="14" y="0"/>
                </a:cxn>
                <a:cxn ang="0">
                  <a:pos x="0" y="4"/>
                </a:cxn>
                <a:cxn ang="0">
                  <a:pos x="3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4" y="17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lnTo>
                    <a:pt x="17" y="13"/>
                  </a:lnTo>
                  <a:lnTo>
                    <a:pt x="14" y="0"/>
                  </a:lnTo>
                  <a:lnTo>
                    <a:pt x="0" y="4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7" name="Freeform 863"/>
            <p:cNvSpPr>
              <a:spLocks/>
            </p:cNvSpPr>
            <p:nvPr/>
          </p:nvSpPr>
          <p:spPr bwMode="auto">
            <a:xfrm>
              <a:off x="2906" y="2043"/>
              <a:ext cx="4" cy="5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17" y="13"/>
                </a:cxn>
                <a:cxn ang="0">
                  <a:pos x="13" y="0"/>
                </a:cxn>
                <a:cxn ang="0">
                  <a:pos x="0" y="5"/>
                </a:cxn>
                <a:cxn ang="0">
                  <a:pos x="4" y="18"/>
                </a:cxn>
                <a:cxn ang="0">
                  <a:pos x="5" y="19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5" y="19"/>
                </a:cxn>
              </a:cxnLst>
              <a:rect l="0" t="0" r="r" b="b"/>
              <a:pathLst>
                <a:path w="17" h="19">
                  <a:moveTo>
                    <a:pt x="5" y="19"/>
                  </a:moveTo>
                  <a:lnTo>
                    <a:pt x="17" y="13"/>
                  </a:lnTo>
                  <a:lnTo>
                    <a:pt x="13" y="0"/>
                  </a:lnTo>
                  <a:lnTo>
                    <a:pt x="0" y="5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8" name="Freeform 864"/>
            <p:cNvSpPr>
              <a:spLocks/>
            </p:cNvSpPr>
            <p:nvPr/>
          </p:nvSpPr>
          <p:spPr bwMode="auto">
            <a:xfrm>
              <a:off x="2907" y="2046"/>
              <a:ext cx="5" cy="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19" y="11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6" y="18"/>
                </a:cxn>
                <a:cxn ang="0">
                  <a:pos x="6" y="19"/>
                </a:cxn>
                <a:cxn ang="0">
                  <a:pos x="6" y="18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lnTo>
                    <a:pt x="19" y="11"/>
                  </a:lnTo>
                  <a:lnTo>
                    <a:pt x="12" y="0"/>
                  </a:lnTo>
                  <a:lnTo>
                    <a:pt x="0" y="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9" name="Freeform 865"/>
            <p:cNvSpPr>
              <a:spLocks/>
            </p:cNvSpPr>
            <p:nvPr/>
          </p:nvSpPr>
          <p:spPr bwMode="auto">
            <a:xfrm>
              <a:off x="2909" y="2049"/>
              <a:ext cx="5" cy="5"/>
            </a:xfrm>
            <a:custGeom>
              <a:avLst/>
              <a:gdLst/>
              <a:ahLst/>
              <a:cxnLst>
                <a:cxn ang="0">
                  <a:pos x="10" y="22"/>
                </a:cxn>
                <a:cxn ang="0">
                  <a:pos x="21" y="11"/>
                </a:cxn>
                <a:cxn ang="0">
                  <a:pos x="13" y="0"/>
                </a:cxn>
                <a:cxn ang="0">
                  <a:pos x="0" y="9"/>
                </a:cxn>
                <a:cxn ang="0">
                  <a:pos x="8" y="21"/>
                </a:cxn>
                <a:cxn ang="0">
                  <a:pos x="10" y="22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10" y="22"/>
                </a:cxn>
              </a:cxnLst>
              <a:rect l="0" t="0" r="r" b="b"/>
              <a:pathLst>
                <a:path w="21" h="22">
                  <a:moveTo>
                    <a:pt x="10" y="22"/>
                  </a:moveTo>
                  <a:lnTo>
                    <a:pt x="21" y="11"/>
                  </a:lnTo>
                  <a:lnTo>
                    <a:pt x="13" y="0"/>
                  </a:lnTo>
                  <a:lnTo>
                    <a:pt x="0" y="9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0" name="Freeform 866"/>
            <p:cNvSpPr>
              <a:spLocks/>
            </p:cNvSpPr>
            <p:nvPr/>
          </p:nvSpPr>
          <p:spPr bwMode="auto">
            <a:xfrm>
              <a:off x="2911" y="2052"/>
              <a:ext cx="5" cy="5"/>
            </a:xfrm>
            <a:custGeom>
              <a:avLst/>
              <a:gdLst/>
              <a:ahLst/>
              <a:cxnLst>
                <a:cxn ang="0">
                  <a:pos x="10" y="22"/>
                </a:cxn>
                <a:cxn ang="0">
                  <a:pos x="19" y="11"/>
                </a:cxn>
                <a:cxn ang="0">
                  <a:pos x="10" y="0"/>
                </a:cxn>
                <a:cxn ang="0">
                  <a:pos x="0" y="12"/>
                </a:cxn>
                <a:cxn ang="0">
                  <a:pos x="9" y="21"/>
                </a:cxn>
                <a:cxn ang="0">
                  <a:pos x="10" y="22"/>
                </a:cxn>
                <a:cxn ang="0">
                  <a:pos x="9" y="21"/>
                </a:cxn>
                <a:cxn ang="0">
                  <a:pos x="10" y="21"/>
                </a:cxn>
                <a:cxn ang="0">
                  <a:pos x="10" y="22"/>
                </a:cxn>
              </a:cxnLst>
              <a:rect l="0" t="0" r="r" b="b"/>
              <a:pathLst>
                <a:path w="19" h="22">
                  <a:moveTo>
                    <a:pt x="10" y="22"/>
                  </a:moveTo>
                  <a:lnTo>
                    <a:pt x="19" y="11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1" name="Freeform 867"/>
            <p:cNvSpPr>
              <a:spLocks/>
            </p:cNvSpPr>
            <p:nvPr/>
          </p:nvSpPr>
          <p:spPr bwMode="auto">
            <a:xfrm>
              <a:off x="2913" y="2054"/>
              <a:ext cx="5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9" y="8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11" y="19"/>
                </a:cxn>
                <a:cxn ang="0">
                  <a:pos x="12" y="20"/>
                </a:cxn>
                <a:cxn ang="0">
                  <a:pos x="11" y="19"/>
                </a:cxn>
                <a:cxn ang="0">
                  <a:pos x="11" y="20"/>
                </a:cxn>
                <a:cxn ang="0">
                  <a:pos x="12" y="20"/>
                </a:cxn>
              </a:cxnLst>
              <a:rect l="0" t="0" r="r" b="b"/>
              <a:pathLst>
                <a:path w="19" h="20">
                  <a:moveTo>
                    <a:pt x="12" y="20"/>
                  </a:moveTo>
                  <a:lnTo>
                    <a:pt x="19" y="8"/>
                  </a:lnTo>
                  <a:lnTo>
                    <a:pt x="8" y="0"/>
                  </a:lnTo>
                  <a:lnTo>
                    <a:pt x="0" y="12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2" name="Freeform 868"/>
            <p:cNvSpPr>
              <a:spLocks/>
            </p:cNvSpPr>
            <p:nvPr/>
          </p:nvSpPr>
          <p:spPr bwMode="auto">
            <a:xfrm>
              <a:off x="2916" y="2056"/>
              <a:ext cx="5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8" y="7"/>
                </a:cxn>
                <a:cxn ang="0">
                  <a:pos x="6" y="0"/>
                </a:cxn>
                <a:cxn ang="0">
                  <a:pos x="0" y="13"/>
                </a:cxn>
                <a:cxn ang="0">
                  <a:pos x="11" y="19"/>
                </a:cxn>
                <a:cxn ang="0">
                  <a:pos x="12" y="20"/>
                </a:cxn>
                <a:cxn ang="0">
                  <a:pos x="11" y="19"/>
                </a:cxn>
                <a:cxn ang="0">
                  <a:pos x="12" y="19"/>
                </a:cxn>
                <a:cxn ang="0">
                  <a:pos x="12" y="20"/>
                </a:cxn>
              </a:cxnLst>
              <a:rect l="0" t="0" r="r" b="b"/>
              <a:pathLst>
                <a:path w="18" h="20">
                  <a:moveTo>
                    <a:pt x="12" y="20"/>
                  </a:moveTo>
                  <a:lnTo>
                    <a:pt x="18" y="7"/>
                  </a:lnTo>
                  <a:lnTo>
                    <a:pt x="6" y="0"/>
                  </a:lnTo>
                  <a:lnTo>
                    <a:pt x="0" y="13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3" name="Freeform 869"/>
            <p:cNvSpPr>
              <a:spLocks/>
            </p:cNvSpPr>
            <p:nvPr/>
          </p:nvSpPr>
          <p:spPr bwMode="auto">
            <a:xfrm>
              <a:off x="2920" y="2057"/>
              <a:ext cx="4" cy="5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8" y="5"/>
                </a:cxn>
                <a:cxn ang="0">
                  <a:pos x="5" y="0"/>
                </a:cxn>
                <a:cxn ang="0">
                  <a:pos x="0" y="14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3" y="18"/>
                </a:cxn>
                <a:cxn ang="0">
                  <a:pos x="13" y="18"/>
                </a:cxn>
              </a:cxnLst>
              <a:rect l="0" t="0" r="r" b="b"/>
              <a:pathLst>
                <a:path w="18" h="18">
                  <a:moveTo>
                    <a:pt x="13" y="18"/>
                  </a:moveTo>
                  <a:lnTo>
                    <a:pt x="18" y="5"/>
                  </a:lnTo>
                  <a:lnTo>
                    <a:pt x="5" y="0"/>
                  </a:lnTo>
                  <a:lnTo>
                    <a:pt x="0" y="14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4" name="Freeform 870"/>
            <p:cNvSpPr>
              <a:spLocks/>
            </p:cNvSpPr>
            <p:nvPr/>
          </p:nvSpPr>
          <p:spPr bwMode="auto">
            <a:xfrm>
              <a:off x="2923" y="2058"/>
              <a:ext cx="4" cy="5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7" y="3"/>
                </a:cxn>
                <a:cxn ang="0">
                  <a:pos x="5" y="0"/>
                </a:cxn>
                <a:cxn ang="0">
                  <a:pos x="0" y="14"/>
                </a:cxn>
                <a:cxn ang="0">
                  <a:pos x="14" y="17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15" y="17"/>
                </a:cxn>
                <a:cxn ang="0">
                  <a:pos x="15" y="17"/>
                </a:cxn>
              </a:cxnLst>
              <a:rect l="0" t="0" r="r" b="b"/>
              <a:pathLst>
                <a:path w="17" h="17">
                  <a:moveTo>
                    <a:pt x="15" y="17"/>
                  </a:moveTo>
                  <a:lnTo>
                    <a:pt x="17" y="3"/>
                  </a:lnTo>
                  <a:lnTo>
                    <a:pt x="5" y="0"/>
                  </a:lnTo>
                  <a:lnTo>
                    <a:pt x="0" y="14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5" name="Freeform 871"/>
            <p:cNvSpPr>
              <a:spLocks/>
            </p:cNvSpPr>
            <p:nvPr/>
          </p:nvSpPr>
          <p:spPr bwMode="auto">
            <a:xfrm>
              <a:off x="2926" y="2059"/>
              <a:ext cx="4" cy="4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3" y="15"/>
                </a:cxn>
                <a:cxn ang="0">
                  <a:pos x="14" y="15"/>
                </a:cxn>
                <a:cxn ang="0">
                  <a:pos x="13" y="15"/>
                </a:cxn>
                <a:cxn ang="0">
                  <a:pos x="14" y="15"/>
                </a:cxn>
                <a:cxn ang="0">
                  <a:pos x="14" y="15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6" name="Freeform 872"/>
            <p:cNvSpPr>
              <a:spLocks/>
            </p:cNvSpPr>
            <p:nvPr/>
          </p:nvSpPr>
          <p:spPr bwMode="auto">
            <a:xfrm>
              <a:off x="3053" y="1674"/>
              <a:ext cx="21" cy="23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58" y="18"/>
                </a:cxn>
                <a:cxn ang="0">
                  <a:pos x="58" y="95"/>
                </a:cxn>
                <a:cxn ang="0">
                  <a:pos x="80" y="95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22" y="18"/>
                </a:cxn>
              </a:cxnLst>
              <a:rect l="0" t="0" r="r" b="b"/>
              <a:pathLst>
                <a:path w="80" h="95">
                  <a:moveTo>
                    <a:pt x="22" y="18"/>
                  </a:moveTo>
                  <a:lnTo>
                    <a:pt x="58" y="18"/>
                  </a:lnTo>
                  <a:lnTo>
                    <a:pt x="58" y="95"/>
                  </a:lnTo>
                  <a:lnTo>
                    <a:pt x="80" y="95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22" y="95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7" name="Freeform 873"/>
            <p:cNvSpPr>
              <a:spLocks noEditPoints="1"/>
            </p:cNvSpPr>
            <p:nvPr/>
          </p:nvSpPr>
          <p:spPr bwMode="auto">
            <a:xfrm>
              <a:off x="3079" y="1674"/>
              <a:ext cx="20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22" y="62"/>
                </a:cxn>
                <a:cxn ang="0">
                  <a:pos x="44" y="62"/>
                </a:cxn>
                <a:cxn ang="0">
                  <a:pos x="49" y="62"/>
                </a:cxn>
                <a:cxn ang="0">
                  <a:pos x="54" y="61"/>
                </a:cxn>
                <a:cxn ang="0">
                  <a:pos x="60" y="60"/>
                </a:cxn>
                <a:cxn ang="0">
                  <a:pos x="66" y="57"/>
                </a:cxn>
                <a:cxn ang="0">
                  <a:pos x="71" y="53"/>
                </a:cxn>
                <a:cxn ang="0">
                  <a:pos x="76" y="48"/>
                </a:cxn>
                <a:cxn ang="0">
                  <a:pos x="77" y="44"/>
                </a:cxn>
                <a:cxn ang="0">
                  <a:pos x="79" y="40"/>
                </a:cxn>
                <a:cxn ang="0">
                  <a:pos x="79" y="35"/>
                </a:cxn>
                <a:cxn ang="0">
                  <a:pos x="80" y="30"/>
                </a:cxn>
                <a:cxn ang="0">
                  <a:pos x="79" y="22"/>
                </a:cxn>
                <a:cxn ang="0">
                  <a:pos x="77" y="15"/>
                </a:cxn>
                <a:cxn ang="0">
                  <a:pos x="74" y="10"/>
                </a:cxn>
                <a:cxn ang="0">
                  <a:pos x="69" y="6"/>
                </a:cxn>
                <a:cxn ang="0">
                  <a:pos x="64" y="3"/>
                </a:cxn>
                <a:cxn ang="0">
                  <a:pos x="58" y="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22" y="18"/>
                </a:cxn>
                <a:cxn ang="0">
                  <a:pos x="39" y="18"/>
                </a:cxn>
                <a:cxn ang="0">
                  <a:pos x="45" y="18"/>
                </a:cxn>
                <a:cxn ang="0">
                  <a:pos x="50" y="19"/>
                </a:cxn>
                <a:cxn ang="0">
                  <a:pos x="52" y="20"/>
                </a:cxn>
                <a:cxn ang="0">
                  <a:pos x="54" y="23"/>
                </a:cxn>
                <a:cxn ang="0">
                  <a:pos x="55" y="26"/>
                </a:cxn>
                <a:cxn ang="0">
                  <a:pos x="56" y="30"/>
                </a:cxn>
                <a:cxn ang="0">
                  <a:pos x="56" y="33"/>
                </a:cxn>
                <a:cxn ang="0">
                  <a:pos x="55" y="36"/>
                </a:cxn>
                <a:cxn ang="0">
                  <a:pos x="54" y="39"/>
                </a:cxn>
                <a:cxn ang="0">
                  <a:pos x="52" y="41"/>
                </a:cxn>
                <a:cxn ang="0">
                  <a:pos x="47" y="43"/>
                </a:cxn>
                <a:cxn ang="0">
                  <a:pos x="39" y="44"/>
                </a:cxn>
                <a:cxn ang="0">
                  <a:pos x="22" y="44"/>
                </a:cxn>
                <a:cxn ang="0">
                  <a:pos x="22" y="18"/>
                </a:cxn>
              </a:cxnLst>
              <a:rect l="0" t="0" r="r" b="b"/>
              <a:pathLst>
                <a:path w="80" h="95">
                  <a:moveTo>
                    <a:pt x="0" y="0"/>
                  </a:moveTo>
                  <a:lnTo>
                    <a:pt x="0" y="95"/>
                  </a:lnTo>
                  <a:lnTo>
                    <a:pt x="22" y="95"/>
                  </a:lnTo>
                  <a:lnTo>
                    <a:pt x="22" y="62"/>
                  </a:lnTo>
                  <a:lnTo>
                    <a:pt x="44" y="62"/>
                  </a:lnTo>
                  <a:lnTo>
                    <a:pt x="49" y="62"/>
                  </a:lnTo>
                  <a:lnTo>
                    <a:pt x="54" y="61"/>
                  </a:lnTo>
                  <a:lnTo>
                    <a:pt x="60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6" y="48"/>
                  </a:lnTo>
                  <a:lnTo>
                    <a:pt x="77" y="44"/>
                  </a:lnTo>
                  <a:lnTo>
                    <a:pt x="79" y="40"/>
                  </a:lnTo>
                  <a:lnTo>
                    <a:pt x="79" y="35"/>
                  </a:lnTo>
                  <a:lnTo>
                    <a:pt x="80" y="30"/>
                  </a:lnTo>
                  <a:lnTo>
                    <a:pt x="79" y="22"/>
                  </a:lnTo>
                  <a:lnTo>
                    <a:pt x="77" y="15"/>
                  </a:lnTo>
                  <a:lnTo>
                    <a:pt x="74" y="10"/>
                  </a:lnTo>
                  <a:lnTo>
                    <a:pt x="69" y="6"/>
                  </a:lnTo>
                  <a:lnTo>
                    <a:pt x="64" y="3"/>
                  </a:lnTo>
                  <a:lnTo>
                    <a:pt x="58" y="1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0" y="0"/>
                  </a:lnTo>
                  <a:close/>
                  <a:moveTo>
                    <a:pt x="22" y="18"/>
                  </a:moveTo>
                  <a:lnTo>
                    <a:pt x="39" y="18"/>
                  </a:lnTo>
                  <a:lnTo>
                    <a:pt x="45" y="18"/>
                  </a:lnTo>
                  <a:lnTo>
                    <a:pt x="50" y="19"/>
                  </a:lnTo>
                  <a:lnTo>
                    <a:pt x="52" y="20"/>
                  </a:lnTo>
                  <a:lnTo>
                    <a:pt x="54" y="23"/>
                  </a:lnTo>
                  <a:lnTo>
                    <a:pt x="55" y="26"/>
                  </a:lnTo>
                  <a:lnTo>
                    <a:pt x="56" y="30"/>
                  </a:lnTo>
                  <a:lnTo>
                    <a:pt x="56" y="33"/>
                  </a:lnTo>
                  <a:lnTo>
                    <a:pt x="55" y="36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47" y="43"/>
                  </a:lnTo>
                  <a:lnTo>
                    <a:pt x="39" y="44"/>
                  </a:lnTo>
                  <a:lnTo>
                    <a:pt x="22" y="44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8" name="Freeform 874"/>
            <p:cNvSpPr>
              <a:spLocks noEditPoints="1"/>
            </p:cNvSpPr>
            <p:nvPr/>
          </p:nvSpPr>
          <p:spPr bwMode="auto">
            <a:xfrm>
              <a:off x="3101" y="1673"/>
              <a:ext cx="25" cy="25"/>
            </a:xfrm>
            <a:custGeom>
              <a:avLst/>
              <a:gdLst/>
              <a:ahLst/>
              <a:cxnLst>
                <a:cxn ang="0">
                  <a:pos x="55" y="100"/>
                </a:cxn>
                <a:cxn ang="0">
                  <a:pos x="66" y="98"/>
                </a:cxn>
                <a:cxn ang="0">
                  <a:pos x="74" y="95"/>
                </a:cxn>
                <a:cxn ang="0">
                  <a:pos x="82" y="89"/>
                </a:cxn>
                <a:cxn ang="0">
                  <a:pos x="90" y="78"/>
                </a:cxn>
                <a:cxn ang="0">
                  <a:pos x="96" y="60"/>
                </a:cxn>
                <a:cxn ang="0">
                  <a:pos x="96" y="39"/>
                </a:cxn>
                <a:cxn ang="0">
                  <a:pos x="90" y="21"/>
                </a:cxn>
                <a:cxn ang="0">
                  <a:pos x="82" y="11"/>
                </a:cxn>
                <a:cxn ang="0">
                  <a:pos x="74" y="6"/>
                </a:cxn>
                <a:cxn ang="0">
                  <a:pos x="66" y="2"/>
                </a:cxn>
                <a:cxn ang="0">
                  <a:pos x="55" y="0"/>
                </a:cxn>
                <a:cxn ang="0">
                  <a:pos x="42" y="0"/>
                </a:cxn>
                <a:cxn ang="0">
                  <a:pos x="30" y="3"/>
                </a:cxn>
                <a:cxn ang="0">
                  <a:pos x="21" y="7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1" y="42"/>
                </a:cxn>
                <a:cxn ang="0">
                  <a:pos x="1" y="59"/>
                </a:cxn>
                <a:cxn ang="0">
                  <a:pos x="6" y="75"/>
                </a:cxn>
                <a:cxn ang="0">
                  <a:pos x="14" y="87"/>
                </a:cxn>
                <a:cxn ang="0">
                  <a:pos x="21" y="94"/>
                </a:cxn>
                <a:cxn ang="0">
                  <a:pos x="30" y="98"/>
                </a:cxn>
                <a:cxn ang="0">
                  <a:pos x="42" y="100"/>
                </a:cxn>
                <a:cxn ang="0">
                  <a:pos x="48" y="81"/>
                </a:cxn>
                <a:cxn ang="0">
                  <a:pos x="39" y="80"/>
                </a:cxn>
                <a:cxn ang="0">
                  <a:pos x="32" y="75"/>
                </a:cxn>
                <a:cxn ang="0">
                  <a:pos x="27" y="65"/>
                </a:cxn>
                <a:cxn ang="0">
                  <a:pos x="25" y="50"/>
                </a:cxn>
                <a:cxn ang="0">
                  <a:pos x="26" y="35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8" y="18"/>
                </a:cxn>
                <a:cxn ang="0">
                  <a:pos x="57" y="19"/>
                </a:cxn>
                <a:cxn ang="0">
                  <a:pos x="62" y="22"/>
                </a:cxn>
                <a:cxn ang="0">
                  <a:pos x="69" y="31"/>
                </a:cxn>
                <a:cxn ang="0">
                  <a:pos x="73" y="50"/>
                </a:cxn>
                <a:cxn ang="0">
                  <a:pos x="69" y="69"/>
                </a:cxn>
                <a:cxn ang="0">
                  <a:pos x="62" y="78"/>
                </a:cxn>
                <a:cxn ang="0">
                  <a:pos x="57" y="80"/>
                </a:cxn>
                <a:cxn ang="0">
                  <a:pos x="48" y="81"/>
                </a:cxn>
              </a:cxnLst>
              <a:rect l="0" t="0" r="r" b="b"/>
              <a:pathLst>
                <a:path w="97" h="101">
                  <a:moveTo>
                    <a:pt x="48" y="101"/>
                  </a:moveTo>
                  <a:lnTo>
                    <a:pt x="55" y="100"/>
                  </a:lnTo>
                  <a:lnTo>
                    <a:pt x="61" y="100"/>
                  </a:lnTo>
                  <a:lnTo>
                    <a:pt x="66" y="98"/>
                  </a:lnTo>
                  <a:lnTo>
                    <a:pt x="70" y="97"/>
                  </a:lnTo>
                  <a:lnTo>
                    <a:pt x="74" y="95"/>
                  </a:lnTo>
                  <a:lnTo>
                    <a:pt x="78" y="91"/>
                  </a:lnTo>
                  <a:lnTo>
                    <a:pt x="82" y="89"/>
                  </a:lnTo>
                  <a:lnTo>
                    <a:pt x="85" y="86"/>
                  </a:lnTo>
                  <a:lnTo>
                    <a:pt x="90" y="78"/>
                  </a:lnTo>
                  <a:lnTo>
                    <a:pt x="94" y="70"/>
                  </a:lnTo>
                  <a:lnTo>
                    <a:pt x="96" y="60"/>
                  </a:lnTo>
                  <a:lnTo>
                    <a:pt x="97" y="50"/>
                  </a:lnTo>
                  <a:lnTo>
                    <a:pt x="96" y="39"/>
                  </a:lnTo>
                  <a:lnTo>
                    <a:pt x="94" y="30"/>
                  </a:lnTo>
                  <a:lnTo>
                    <a:pt x="90" y="21"/>
                  </a:lnTo>
                  <a:lnTo>
                    <a:pt x="85" y="14"/>
                  </a:lnTo>
                  <a:lnTo>
                    <a:pt x="82" y="11"/>
                  </a:lnTo>
                  <a:lnTo>
                    <a:pt x="78" y="8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0" y="3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6" y="24"/>
                  </a:lnTo>
                  <a:lnTo>
                    <a:pt x="3" y="32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1" y="59"/>
                  </a:lnTo>
                  <a:lnTo>
                    <a:pt x="3" y="67"/>
                  </a:lnTo>
                  <a:lnTo>
                    <a:pt x="6" y="75"/>
                  </a:lnTo>
                  <a:lnTo>
                    <a:pt x="11" y="83"/>
                  </a:lnTo>
                  <a:lnTo>
                    <a:pt x="14" y="87"/>
                  </a:lnTo>
                  <a:lnTo>
                    <a:pt x="17" y="90"/>
                  </a:lnTo>
                  <a:lnTo>
                    <a:pt x="21" y="94"/>
                  </a:lnTo>
                  <a:lnTo>
                    <a:pt x="25" y="96"/>
                  </a:lnTo>
                  <a:lnTo>
                    <a:pt x="30" y="98"/>
                  </a:lnTo>
                  <a:lnTo>
                    <a:pt x="36" y="99"/>
                  </a:lnTo>
                  <a:lnTo>
                    <a:pt x="42" y="100"/>
                  </a:lnTo>
                  <a:lnTo>
                    <a:pt x="48" y="101"/>
                  </a:lnTo>
                  <a:close/>
                  <a:moveTo>
                    <a:pt x="48" y="81"/>
                  </a:moveTo>
                  <a:lnTo>
                    <a:pt x="44" y="81"/>
                  </a:lnTo>
                  <a:lnTo>
                    <a:pt x="39" y="80"/>
                  </a:lnTo>
                  <a:lnTo>
                    <a:pt x="35" y="78"/>
                  </a:lnTo>
                  <a:lnTo>
                    <a:pt x="32" y="75"/>
                  </a:lnTo>
                  <a:lnTo>
                    <a:pt x="29" y="71"/>
                  </a:lnTo>
                  <a:lnTo>
                    <a:pt x="27" y="65"/>
                  </a:lnTo>
                  <a:lnTo>
                    <a:pt x="25" y="59"/>
                  </a:lnTo>
                  <a:lnTo>
                    <a:pt x="25" y="50"/>
                  </a:lnTo>
                  <a:lnTo>
                    <a:pt x="25" y="43"/>
                  </a:lnTo>
                  <a:lnTo>
                    <a:pt x="26" y="35"/>
                  </a:lnTo>
                  <a:lnTo>
                    <a:pt x="28" y="30"/>
                  </a:lnTo>
                  <a:lnTo>
                    <a:pt x="31" y="26"/>
                  </a:lnTo>
                  <a:lnTo>
                    <a:pt x="34" y="22"/>
                  </a:lnTo>
                  <a:lnTo>
                    <a:pt x="38" y="20"/>
                  </a:lnTo>
                  <a:lnTo>
                    <a:pt x="43" y="18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7" y="19"/>
                  </a:lnTo>
                  <a:lnTo>
                    <a:pt x="60" y="20"/>
                  </a:lnTo>
                  <a:lnTo>
                    <a:pt x="62" y="22"/>
                  </a:lnTo>
                  <a:lnTo>
                    <a:pt x="67" y="26"/>
                  </a:lnTo>
                  <a:lnTo>
                    <a:pt x="69" y="31"/>
                  </a:lnTo>
                  <a:lnTo>
                    <a:pt x="72" y="42"/>
                  </a:lnTo>
                  <a:lnTo>
                    <a:pt x="73" y="50"/>
                  </a:lnTo>
                  <a:lnTo>
                    <a:pt x="72" y="58"/>
                  </a:lnTo>
                  <a:lnTo>
                    <a:pt x="69" y="69"/>
                  </a:lnTo>
                  <a:lnTo>
                    <a:pt x="67" y="74"/>
                  </a:lnTo>
                  <a:lnTo>
                    <a:pt x="62" y="78"/>
                  </a:lnTo>
                  <a:lnTo>
                    <a:pt x="60" y="79"/>
                  </a:lnTo>
                  <a:lnTo>
                    <a:pt x="57" y="80"/>
                  </a:lnTo>
                  <a:lnTo>
                    <a:pt x="52" y="81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9" name="Freeform 875"/>
            <p:cNvSpPr>
              <a:spLocks/>
            </p:cNvSpPr>
            <p:nvPr/>
          </p:nvSpPr>
          <p:spPr bwMode="auto">
            <a:xfrm>
              <a:off x="3127" y="1674"/>
              <a:ext cx="21" cy="23"/>
            </a:xfrm>
            <a:custGeom>
              <a:avLst/>
              <a:gdLst/>
              <a:ahLst/>
              <a:cxnLst>
                <a:cxn ang="0">
                  <a:pos x="29" y="18"/>
                </a:cxn>
                <a:cxn ang="0">
                  <a:pos x="29" y="95"/>
                </a:cxn>
                <a:cxn ang="0">
                  <a:pos x="52" y="95"/>
                </a:cxn>
                <a:cxn ang="0">
                  <a:pos x="52" y="18"/>
                </a:cxn>
                <a:cxn ang="0">
                  <a:pos x="80" y="18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29" y="18"/>
                </a:cxn>
              </a:cxnLst>
              <a:rect l="0" t="0" r="r" b="b"/>
              <a:pathLst>
                <a:path w="80" h="95">
                  <a:moveTo>
                    <a:pt x="29" y="18"/>
                  </a:moveTo>
                  <a:lnTo>
                    <a:pt x="29" y="95"/>
                  </a:lnTo>
                  <a:lnTo>
                    <a:pt x="52" y="95"/>
                  </a:lnTo>
                  <a:lnTo>
                    <a:pt x="52" y="18"/>
                  </a:lnTo>
                  <a:lnTo>
                    <a:pt x="80" y="18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0" name="Freeform 876"/>
            <p:cNvSpPr>
              <a:spLocks/>
            </p:cNvSpPr>
            <p:nvPr/>
          </p:nvSpPr>
          <p:spPr bwMode="auto">
            <a:xfrm>
              <a:off x="3151" y="1674"/>
              <a:ext cx="19" cy="23"/>
            </a:xfrm>
            <a:custGeom>
              <a:avLst/>
              <a:gdLst/>
              <a:ahLst/>
              <a:cxnLst>
                <a:cxn ang="0">
                  <a:pos x="23" y="37"/>
                </a:cxn>
                <a:cxn ang="0">
                  <a:pos x="23" y="18"/>
                </a:cxn>
                <a:cxn ang="0">
                  <a:pos x="75" y="18"/>
                </a:cxn>
                <a:cxn ang="0">
                  <a:pos x="75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77" y="95"/>
                </a:cxn>
                <a:cxn ang="0">
                  <a:pos x="77" y="76"/>
                </a:cxn>
                <a:cxn ang="0">
                  <a:pos x="23" y="76"/>
                </a:cxn>
                <a:cxn ang="0">
                  <a:pos x="23" y="55"/>
                </a:cxn>
                <a:cxn ang="0">
                  <a:pos x="69" y="55"/>
                </a:cxn>
                <a:cxn ang="0">
                  <a:pos x="69" y="37"/>
                </a:cxn>
                <a:cxn ang="0">
                  <a:pos x="23" y="37"/>
                </a:cxn>
              </a:cxnLst>
              <a:rect l="0" t="0" r="r" b="b"/>
              <a:pathLst>
                <a:path w="77" h="95">
                  <a:moveTo>
                    <a:pt x="23" y="37"/>
                  </a:moveTo>
                  <a:lnTo>
                    <a:pt x="23" y="18"/>
                  </a:lnTo>
                  <a:lnTo>
                    <a:pt x="75" y="18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77" y="95"/>
                  </a:lnTo>
                  <a:lnTo>
                    <a:pt x="77" y="76"/>
                  </a:lnTo>
                  <a:lnTo>
                    <a:pt x="23" y="76"/>
                  </a:lnTo>
                  <a:lnTo>
                    <a:pt x="23" y="55"/>
                  </a:lnTo>
                  <a:lnTo>
                    <a:pt x="69" y="55"/>
                  </a:lnTo>
                  <a:lnTo>
                    <a:pt x="69" y="37"/>
                  </a:lnTo>
                  <a:lnTo>
                    <a:pt x="23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1" name="Freeform 877"/>
            <p:cNvSpPr>
              <a:spLocks noEditPoints="1"/>
            </p:cNvSpPr>
            <p:nvPr/>
          </p:nvSpPr>
          <p:spPr bwMode="auto">
            <a:xfrm>
              <a:off x="3173" y="1668"/>
              <a:ext cx="21" cy="29"/>
            </a:xfrm>
            <a:custGeom>
              <a:avLst/>
              <a:gdLst/>
              <a:ahLst/>
              <a:cxnLst>
                <a:cxn ang="0">
                  <a:pos x="23" y="85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119"/>
                </a:cxn>
                <a:cxn ang="0">
                  <a:pos x="23" y="119"/>
                </a:cxn>
                <a:cxn ang="0">
                  <a:pos x="60" y="56"/>
                </a:cxn>
                <a:cxn ang="0">
                  <a:pos x="60" y="119"/>
                </a:cxn>
                <a:cxn ang="0">
                  <a:pos x="83" y="119"/>
                </a:cxn>
                <a:cxn ang="0">
                  <a:pos x="83" y="24"/>
                </a:cxn>
                <a:cxn ang="0">
                  <a:pos x="60" y="24"/>
                </a:cxn>
                <a:cxn ang="0">
                  <a:pos x="23" y="85"/>
                </a:cxn>
                <a:cxn ang="0">
                  <a:pos x="14" y="0"/>
                </a:cxn>
                <a:cxn ang="0">
                  <a:pos x="15" y="5"/>
                </a:cxn>
                <a:cxn ang="0">
                  <a:pos x="18" y="9"/>
                </a:cxn>
                <a:cxn ang="0">
                  <a:pos x="22" y="14"/>
                </a:cxn>
                <a:cxn ang="0">
                  <a:pos x="26" y="16"/>
                </a:cxn>
                <a:cxn ang="0">
                  <a:pos x="35" y="18"/>
                </a:cxn>
                <a:cxn ang="0">
                  <a:pos x="41" y="19"/>
                </a:cxn>
                <a:cxn ang="0">
                  <a:pos x="47" y="19"/>
                </a:cxn>
                <a:cxn ang="0">
                  <a:pos x="56" y="16"/>
                </a:cxn>
                <a:cxn ang="0">
                  <a:pos x="60" y="14"/>
                </a:cxn>
                <a:cxn ang="0">
                  <a:pos x="64" y="10"/>
                </a:cxn>
                <a:cxn ang="0">
                  <a:pos x="67" y="5"/>
                </a:cxn>
                <a:cxn ang="0">
                  <a:pos x="68" y="0"/>
                </a:cxn>
                <a:cxn ang="0">
                  <a:pos x="53" y="0"/>
                </a:cxn>
                <a:cxn ang="0">
                  <a:pos x="52" y="3"/>
                </a:cxn>
                <a:cxn ang="0">
                  <a:pos x="50" y="6"/>
                </a:cxn>
                <a:cxn ang="0">
                  <a:pos x="47" y="8"/>
                </a:cxn>
                <a:cxn ang="0">
                  <a:pos x="41" y="9"/>
                </a:cxn>
                <a:cxn ang="0">
                  <a:pos x="36" y="8"/>
                </a:cxn>
                <a:cxn ang="0">
                  <a:pos x="33" y="6"/>
                </a:cxn>
                <a:cxn ang="0">
                  <a:pos x="31" y="3"/>
                </a:cxn>
                <a:cxn ang="0">
                  <a:pos x="30" y="0"/>
                </a:cxn>
                <a:cxn ang="0">
                  <a:pos x="14" y="0"/>
                </a:cxn>
              </a:cxnLst>
              <a:rect l="0" t="0" r="r" b="b"/>
              <a:pathLst>
                <a:path w="83" h="119">
                  <a:moveTo>
                    <a:pt x="23" y="85"/>
                  </a:moveTo>
                  <a:lnTo>
                    <a:pt x="23" y="24"/>
                  </a:lnTo>
                  <a:lnTo>
                    <a:pt x="0" y="24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60" y="56"/>
                  </a:lnTo>
                  <a:lnTo>
                    <a:pt x="60" y="119"/>
                  </a:lnTo>
                  <a:lnTo>
                    <a:pt x="83" y="119"/>
                  </a:lnTo>
                  <a:lnTo>
                    <a:pt x="83" y="24"/>
                  </a:lnTo>
                  <a:lnTo>
                    <a:pt x="60" y="24"/>
                  </a:lnTo>
                  <a:lnTo>
                    <a:pt x="23" y="85"/>
                  </a:lnTo>
                  <a:close/>
                  <a:moveTo>
                    <a:pt x="14" y="0"/>
                  </a:moveTo>
                  <a:lnTo>
                    <a:pt x="15" y="5"/>
                  </a:lnTo>
                  <a:lnTo>
                    <a:pt x="18" y="9"/>
                  </a:lnTo>
                  <a:lnTo>
                    <a:pt x="22" y="14"/>
                  </a:lnTo>
                  <a:lnTo>
                    <a:pt x="26" y="16"/>
                  </a:lnTo>
                  <a:lnTo>
                    <a:pt x="35" y="18"/>
                  </a:lnTo>
                  <a:lnTo>
                    <a:pt x="41" y="19"/>
                  </a:lnTo>
                  <a:lnTo>
                    <a:pt x="47" y="19"/>
                  </a:lnTo>
                  <a:lnTo>
                    <a:pt x="56" y="16"/>
                  </a:lnTo>
                  <a:lnTo>
                    <a:pt x="60" y="14"/>
                  </a:lnTo>
                  <a:lnTo>
                    <a:pt x="64" y="10"/>
                  </a:lnTo>
                  <a:lnTo>
                    <a:pt x="67" y="5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52" y="3"/>
                  </a:lnTo>
                  <a:lnTo>
                    <a:pt x="50" y="6"/>
                  </a:lnTo>
                  <a:lnTo>
                    <a:pt x="47" y="8"/>
                  </a:lnTo>
                  <a:lnTo>
                    <a:pt x="41" y="9"/>
                  </a:lnTo>
                  <a:lnTo>
                    <a:pt x="36" y="8"/>
                  </a:lnTo>
                  <a:lnTo>
                    <a:pt x="33" y="6"/>
                  </a:lnTo>
                  <a:lnTo>
                    <a:pt x="31" y="3"/>
                  </a:lnTo>
                  <a:lnTo>
                    <a:pt x="3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2" name="Rectangle 878"/>
            <p:cNvSpPr>
              <a:spLocks noChangeArrowheads="1"/>
            </p:cNvSpPr>
            <p:nvPr/>
          </p:nvSpPr>
          <p:spPr bwMode="auto">
            <a:xfrm>
              <a:off x="3195" y="1686"/>
              <a:ext cx="10" cy="5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3" name="Freeform 879"/>
            <p:cNvSpPr>
              <a:spLocks noEditPoints="1"/>
            </p:cNvSpPr>
            <p:nvPr/>
          </p:nvSpPr>
          <p:spPr bwMode="auto">
            <a:xfrm>
              <a:off x="3208" y="1674"/>
              <a:ext cx="23" cy="2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95"/>
                </a:cxn>
                <a:cxn ang="0">
                  <a:pos x="23" y="95"/>
                </a:cxn>
                <a:cxn ang="0">
                  <a:pos x="29" y="76"/>
                </a:cxn>
                <a:cxn ang="0">
                  <a:pos x="64" y="76"/>
                </a:cxn>
                <a:cxn ang="0">
                  <a:pos x="70" y="95"/>
                </a:cxn>
                <a:cxn ang="0">
                  <a:pos x="94" y="95"/>
                </a:cxn>
                <a:cxn ang="0">
                  <a:pos x="58" y="0"/>
                </a:cxn>
                <a:cxn ang="0">
                  <a:pos x="36" y="0"/>
                </a:cxn>
                <a:cxn ang="0">
                  <a:pos x="35" y="61"/>
                </a:cxn>
                <a:cxn ang="0">
                  <a:pos x="47" y="24"/>
                </a:cxn>
                <a:cxn ang="0">
                  <a:pos x="59" y="61"/>
                </a:cxn>
                <a:cxn ang="0">
                  <a:pos x="35" y="61"/>
                </a:cxn>
              </a:cxnLst>
              <a:rect l="0" t="0" r="r" b="b"/>
              <a:pathLst>
                <a:path w="94" h="95">
                  <a:moveTo>
                    <a:pt x="36" y="0"/>
                  </a:moveTo>
                  <a:lnTo>
                    <a:pt x="0" y="95"/>
                  </a:lnTo>
                  <a:lnTo>
                    <a:pt x="23" y="95"/>
                  </a:lnTo>
                  <a:lnTo>
                    <a:pt x="29" y="76"/>
                  </a:lnTo>
                  <a:lnTo>
                    <a:pt x="64" y="76"/>
                  </a:lnTo>
                  <a:lnTo>
                    <a:pt x="70" y="95"/>
                  </a:lnTo>
                  <a:lnTo>
                    <a:pt x="94" y="95"/>
                  </a:lnTo>
                  <a:lnTo>
                    <a:pt x="58" y="0"/>
                  </a:lnTo>
                  <a:lnTo>
                    <a:pt x="36" y="0"/>
                  </a:lnTo>
                  <a:close/>
                  <a:moveTo>
                    <a:pt x="35" y="61"/>
                  </a:moveTo>
                  <a:lnTo>
                    <a:pt x="47" y="24"/>
                  </a:lnTo>
                  <a:lnTo>
                    <a:pt x="59" y="61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4" name="Freeform 880"/>
            <p:cNvSpPr>
              <a:spLocks/>
            </p:cNvSpPr>
            <p:nvPr/>
          </p:nvSpPr>
          <p:spPr bwMode="auto">
            <a:xfrm>
              <a:off x="3233" y="1674"/>
              <a:ext cx="21" cy="23"/>
            </a:xfrm>
            <a:custGeom>
              <a:avLst/>
              <a:gdLst/>
              <a:ahLst/>
              <a:cxnLst>
                <a:cxn ang="0">
                  <a:pos x="22" y="61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95"/>
                </a:cxn>
                <a:cxn ang="0">
                  <a:pos x="22" y="95"/>
                </a:cxn>
                <a:cxn ang="0">
                  <a:pos x="60" y="32"/>
                </a:cxn>
                <a:cxn ang="0">
                  <a:pos x="60" y="95"/>
                </a:cxn>
                <a:cxn ang="0">
                  <a:pos x="82" y="95"/>
                </a:cxn>
                <a:cxn ang="0">
                  <a:pos x="82" y="0"/>
                </a:cxn>
                <a:cxn ang="0">
                  <a:pos x="60" y="0"/>
                </a:cxn>
                <a:cxn ang="0">
                  <a:pos x="22" y="61"/>
                </a:cxn>
              </a:cxnLst>
              <a:rect l="0" t="0" r="r" b="b"/>
              <a:pathLst>
                <a:path w="82" h="95">
                  <a:moveTo>
                    <a:pt x="22" y="61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22" y="95"/>
                  </a:lnTo>
                  <a:lnTo>
                    <a:pt x="60" y="32"/>
                  </a:lnTo>
                  <a:lnTo>
                    <a:pt x="60" y="95"/>
                  </a:lnTo>
                  <a:lnTo>
                    <a:pt x="82" y="95"/>
                  </a:lnTo>
                  <a:lnTo>
                    <a:pt x="82" y="0"/>
                  </a:lnTo>
                  <a:lnTo>
                    <a:pt x="60" y="0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5" name="Freeform 881"/>
            <p:cNvSpPr>
              <a:spLocks noEditPoints="1"/>
            </p:cNvSpPr>
            <p:nvPr/>
          </p:nvSpPr>
          <p:spPr bwMode="auto">
            <a:xfrm>
              <a:off x="3034" y="1707"/>
              <a:ext cx="18" cy="1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77"/>
                </a:cxn>
                <a:cxn ang="0">
                  <a:pos x="19" y="77"/>
                </a:cxn>
                <a:cxn ang="0">
                  <a:pos x="24" y="63"/>
                </a:cxn>
                <a:cxn ang="0">
                  <a:pos x="51" y="63"/>
                </a:cxn>
                <a:cxn ang="0">
                  <a:pos x="56" y="77"/>
                </a:cxn>
                <a:cxn ang="0">
                  <a:pos x="76" y="77"/>
                </a:cxn>
                <a:cxn ang="0">
                  <a:pos x="47" y="0"/>
                </a:cxn>
                <a:cxn ang="0">
                  <a:pos x="29" y="0"/>
                </a:cxn>
                <a:cxn ang="0">
                  <a:pos x="28" y="49"/>
                </a:cxn>
                <a:cxn ang="0">
                  <a:pos x="38" y="21"/>
                </a:cxn>
                <a:cxn ang="0">
                  <a:pos x="47" y="49"/>
                </a:cxn>
                <a:cxn ang="0">
                  <a:pos x="28" y="49"/>
                </a:cxn>
              </a:cxnLst>
              <a:rect l="0" t="0" r="r" b="b"/>
              <a:pathLst>
                <a:path w="76" h="77">
                  <a:moveTo>
                    <a:pt x="29" y="0"/>
                  </a:moveTo>
                  <a:lnTo>
                    <a:pt x="0" y="77"/>
                  </a:lnTo>
                  <a:lnTo>
                    <a:pt x="19" y="77"/>
                  </a:lnTo>
                  <a:lnTo>
                    <a:pt x="24" y="63"/>
                  </a:lnTo>
                  <a:lnTo>
                    <a:pt x="51" y="63"/>
                  </a:lnTo>
                  <a:lnTo>
                    <a:pt x="56" y="77"/>
                  </a:lnTo>
                  <a:lnTo>
                    <a:pt x="76" y="77"/>
                  </a:lnTo>
                  <a:lnTo>
                    <a:pt x="47" y="0"/>
                  </a:lnTo>
                  <a:lnTo>
                    <a:pt x="29" y="0"/>
                  </a:lnTo>
                  <a:close/>
                  <a:moveTo>
                    <a:pt x="28" y="49"/>
                  </a:moveTo>
                  <a:lnTo>
                    <a:pt x="38" y="21"/>
                  </a:lnTo>
                  <a:lnTo>
                    <a:pt x="47" y="49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6" name="Freeform 882"/>
            <p:cNvSpPr>
              <a:spLocks noEditPoints="1"/>
            </p:cNvSpPr>
            <p:nvPr/>
          </p:nvSpPr>
          <p:spPr bwMode="auto">
            <a:xfrm>
              <a:off x="3054" y="1712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5"/>
                </a:cxn>
                <a:cxn ang="0">
                  <a:pos x="32" y="55"/>
                </a:cxn>
                <a:cxn ang="0">
                  <a:pos x="41" y="54"/>
                </a:cxn>
                <a:cxn ang="0">
                  <a:pos x="48" y="52"/>
                </a:cxn>
                <a:cxn ang="0">
                  <a:pos x="50" y="50"/>
                </a:cxn>
                <a:cxn ang="0">
                  <a:pos x="52" y="48"/>
                </a:cxn>
                <a:cxn ang="0">
                  <a:pos x="53" y="45"/>
                </a:cxn>
                <a:cxn ang="0">
                  <a:pos x="53" y="41"/>
                </a:cxn>
                <a:cxn ang="0">
                  <a:pos x="52" y="35"/>
                </a:cxn>
                <a:cxn ang="0">
                  <a:pos x="50" y="31"/>
                </a:cxn>
                <a:cxn ang="0">
                  <a:pos x="46" y="28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44" y="24"/>
                </a:cxn>
                <a:cxn ang="0">
                  <a:pos x="48" y="22"/>
                </a:cxn>
                <a:cxn ang="0">
                  <a:pos x="50" y="18"/>
                </a:cxn>
                <a:cxn ang="0">
                  <a:pos x="51" y="13"/>
                </a:cxn>
                <a:cxn ang="0">
                  <a:pos x="51" y="9"/>
                </a:cxn>
                <a:cxn ang="0">
                  <a:pos x="49" y="5"/>
                </a:cxn>
                <a:cxn ang="0">
                  <a:pos x="47" y="3"/>
                </a:cxn>
                <a:cxn ang="0">
                  <a:pos x="44" y="2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16" y="11"/>
                </a:cxn>
                <a:cxn ang="0">
                  <a:pos x="25" y="11"/>
                </a:cxn>
                <a:cxn ang="0">
                  <a:pos x="28" y="11"/>
                </a:cxn>
                <a:cxn ang="0">
                  <a:pos x="31" y="12"/>
                </a:cxn>
                <a:cxn ang="0">
                  <a:pos x="33" y="13"/>
                </a:cxn>
                <a:cxn ang="0">
                  <a:pos x="34" y="16"/>
                </a:cxn>
                <a:cxn ang="0">
                  <a:pos x="33" y="19"/>
                </a:cxn>
                <a:cxn ang="0">
                  <a:pos x="30" y="20"/>
                </a:cxn>
                <a:cxn ang="0">
                  <a:pos x="27" y="21"/>
                </a:cxn>
                <a:cxn ang="0">
                  <a:pos x="25" y="21"/>
                </a:cxn>
                <a:cxn ang="0">
                  <a:pos x="16" y="21"/>
                </a:cxn>
                <a:cxn ang="0">
                  <a:pos x="16" y="11"/>
                </a:cxn>
                <a:cxn ang="0">
                  <a:pos x="16" y="31"/>
                </a:cxn>
                <a:cxn ang="0">
                  <a:pos x="26" y="31"/>
                </a:cxn>
                <a:cxn ang="0">
                  <a:pos x="31" y="32"/>
                </a:cxn>
                <a:cxn ang="0">
                  <a:pos x="34" y="33"/>
                </a:cxn>
                <a:cxn ang="0">
                  <a:pos x="35" y="35"/>
                </a:cxn>
                <a:cxn ang="0">
                  <a:pos x="36" y="39"/>
                </a:cxn>
                <a:cxn ang="0">
                  <a:pos x="35" y="41"/>
                </a:cxn>
                <a:cxn ang="0">
                  <a:pos x="34" y="42"/>
                </a:cxn>
                <a:cxn ang="0">
                  <a:pos x="31" y="44"/>
                </a:cxn>
                <a:cxn ang="0">
                  <a:pos x="26" y="44"/>
                </a:cxn>
                <a:cxn ang="0">
                  <a:pos x="16" y="44"/>
                </a:cxn>
                <a:cxn ang="0">
                  <a:pos x="16" y="31"/>
                </a:cxn>
              </a:cxnLst>
              <a:rect l="0" t="0" r="r" b="b"/>
              <a:pathLst>
                <a:path w="53" h="55">
                  <a:moveTo>
                    <a:pt x="0" y="0"/>
                  </a:moveTo>
                  <a:lnTo>
                    <a:pt x="0" y="55"/>
                  </a:lnTo>
                  <a:lnTo>
                    <a:pt x="32" y="55"/>
                  </a:lnTo>
                  <a:lnTo>
                    <a:pt x="41" y="54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3" y="45"/>
                  </a:lnTo>
                  <a:lnTo>
                    <a:pt x="53" y="41"/>
                  </a:lnTo>
                  <a:lnTo>
                    <a:pt x="52" y="35"/>
                  </a:lnTo>
                  <a:lnTo>
                    <a:pt x="50" y="31"/>
                  </a:lnTo>
                  <a:lnTo>
                    <a:pt x="46" y="28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8" y="22"/>
                  </a:lnTo>
                  <a:lnTo>
                    <a:pt x="50" y="18"/>
                  </a:lnTo>
                  <a:lnTo>
                    <a:pt x="51" y="13"/>
                  </a:lnTo>
                  <a:lnTo>
                    <a:pt x="51" y="9"/>
                  </a:lnTo>
                  <a:lnTo>
                    <a:pt x="49" y="5"/>
                  </a:lnTo>
                  <a:lnTo>
                    <a:pt x="47" y="3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0" y="0"/>
                  </a:lnTo>
                  <a:close/>
                  <a:moveTo>
                    <a:pt x="16" y="11"/>
                  </a:moveTo>
                  <a:lnTo>
                    <a:pt x="25" y="11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4" y="16"/>
                  </a:lnTo>
                  <a:lnTo>
                    <a:pt x="33" y="19"/>
                  </a:lnTo>
                  <a:lnTo>
                    <a:pt x="30" y="20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16" y="21"/>
                  </a:lnTo>
                  <a:lnTo>
                    <a:pt x="16" y="11"/>
                  </a:lnTo>
                  <a:close/>
                  <a:moveTo>
                    <a:pt x="16" y="31"/>
                  </a:moveTo>
                  <a:lnTo>
                    <a:pt x="26" y="31"/>
                  </a:lnTo>
                  <a:lnTo>
                    <a:pt x="31" y="32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16" y="44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7" name="Freeform 883"/>
            <p:cNvSpPr>
              <a:spLocks/>
            </p:cNvSpPr>
            <p:nvPr/>
          </p:nvSpPr>
          <p:spPr bwMode="auto">
            <a:xfrm>
              <a:off x="3068" y="1712"/>
              <a:ext cx="14" cy="1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18" y="55"/>
                </a:cxn>
                <a:cxn ang="0">
                  <a:pos x="36" y="55"/>
                </a:cxn>
                <a:cxn ang="0">
                  <a:pos x="36" y="11"/>
                </a:cxn>
                <a:cxn ang="0">
                  <a:pos x="54" y="11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8" y="11"/>
                </a:cxn>
              </a:cxnLst>
              <a:rect l="0" t="0" r="r" b="b"/>
              <a:pathLst>
                <a:path w="54" h="55">
                  <a:moveTo>
                    <a:pt x="18" y="11"/>
                  </a:moveTo>
                  <a:lnTo>
                    <a:pt x="18" y="55"/>
                  </a:lnTo>
                  <a:lnTo>
                    <a:pt x="36" y="55"/>
                  </a:lnTo>
                  <a:lnTo>
                    <a:pt x="36" y="11"/>
                  </a:lnTo>
                  <a:lnTo>
                    <a:pt x="54" y="11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8" name="Freeform 884"/>
            <p:cNvSpPr>
              <a:spLocks noEditPoints="1"/>
            </p:cNvSpPr>
            <p:nvPr/>
          </p:nvSpPr>
          <p:spPr bwMode="auto">
            <a:xfrm>
              <a:off x="3083" y="1712"/>
              <a:ext cx="15" cy="15"/>
            </a:xfrm>
            <a:custGeom>
              <a:avLst/>
              <a:gdLst/>
              <a:ahLst/>
              <a:cxnLst>
                <a:cxn ang="0">
                  <a:pos x="31" y="59"/>
                </a:cxn>
                <a:cxn ang="0">
                  <a:pos x="37" y="59"/>
                </a:cxn>
                <a:cxn ang="0">
                  <a:pos x="42" y="57"/>
                </a:cxn>
                <a:cxn ang="0">
                  <a:pos x="47" y="55"/>
                </a:cxn>
                <a:cxn ang="0">
                  <a:pos x="52" y="52"/>
                </a:cxn>
                <a:cxn ang="0">
                  <a:pos x="55" y="48"/>
                </a:cxn>
                <a:cxn ang="0">
                  <a:pos x="58" y="43"/>
                </a:cxn>
                <a:cxn ang="0">
                  <a:pos x="60" y="36"/>
                </a:cxn>
                <a:cxn ang="0">
                  <a:pos x="60" y="29"/>
                </a:cxn>
                <a:cxn ang="0">
                  <a:pos x="60" y="22"/>
                </a:cxn>
                <a:cxn ang="0">
                  <a:pos x="58" y="16"/>
                </a:cxn>
                <a:cxn ang="0">
                  <a:pos x="55" y="11"/>
                </a:cxn>
                <a:cxn ang="0">
                  <a:pos x="52" y="7"/>
                </a:cxn>
                <a:cxn ang="0">
                  <a:pos x="47" y="4"/>
                </a:cxn>
                <a:cxn ang="0">
                  <a:pos x="42" y="2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6"/>
                </a:cxn>
                <a:cxn ang="0">
                  <a:pos x="5" y="10"/>
                </a:cxn>
                <a:cxn ang="0">
                  <a:pos x="2" y="15"/>
                </a:cxn>
                <a:cxn ang="0">
                  <a:pos x="1" y="21"/>
                </a:cxn>
                <a:cxn ang="0">
                  <a:pos x="0" y="29"/>
                </a:cxn>
                <a:cxn ang="0">
                  <a:pos x="1" y="36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8" y="52"/>
                </a:cxn>
                <a:cxn ang="0">
                  <a:pos x="13" y="55"/>
                </a:cxn>
                <a:cxn ang="0">
                  <a:pos x="18" y="57"/>
                </a:cxn>
                <a:cxn ang="0">
                  <a:pos x="25" y="59"/>
                </a:cxn>
                <a:cxn ang="0">
                  <a:pos x="31" y="59"/>
                </a:cxn>
                <a:cxn ang="0">
                  <a:pos x="31" y="48"/>
                </a:cxn>
                <a:cxn ang="0">
                  <a:pos x="27" y="48"/>
                </a:cxn>
                <a:cxn ang="0">
                  <a:pos x="23" y="46"/>
                </a:cxn>
                <a:cxn ang="0">
                  <a:pos x="21" y="44"/>
                </a:cxn>
                <a:cxn ang="0">
                  <a:pos x="19" y="42"/>
                </a:cxn>
                <a:cxn ang="0">
                  <a:pos x="17" y="35"/>
                </a:cxn>
                <a:cxn ang="0">
                  <a:pos x="17" y="29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2" y="13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4" y="11"/>
                </a:cxn>
                <a:cxn ang="0">
                  <a:pos x="39" y="13"/>
                </a:cxn>
                <a:cxn ang="0">
                  <a:pos x="40" y="16"/>
                </a:cxn>
                <a:cxn ang="0">
                  <a:pos x="42" y="19"/>
                </a:cxn>
                <a:cxn ang="0">
                  <a:pos x="43" y="23"/>
                </a:cxn>
                <a:cxn ang="0">
                  <a:pos x="43" y="29"/>
                </a:cxn>
                <a:cxn ang="0">
                  <a:pos x="43" y="35"/>
                </a:cxn>
                <a:cxn ang="0">
                  <a:pos x="41" y="42"/>
                </a:cxn>
                <a:cxn ang="0">
                  <a:pos x="40" y="44"/>
                </a:cxn>
                <a:cxn ang="0">
                  <a:pos x="38" y="46"/>
                </a:cxn>
                <a:cxn ang="0">
                  <a:pos x="35" y="48"/>
                </a:cxn>
                <a:cxn ang="0">
                  <a:pos x="31" y="48"/>
                </a:cxn>
              </a:cxnLst>
              <a:rect l="0" t="0" r="r" b="b"/>
              <a:pathLst>
                <a:path w="60" h="59">
                  <a:moveTo>
                    <a:pt x="31" y="59"/>
                  </a:moveTo>
                  <a:lnTo>
                    <a:pt x="37" y="59"/>
                  </a:lnTo>
                  <a:lnTo>
                    <a:pt x="42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8"/>
                  </a:lnTo>
                  <a:lnTo>
                    <a:pt x="58" y="43"/>
                  </a:lnTo>
                  <a:lnTo>
                    <a:pt x="60" y="36"/>
                  </a:lnTo>
                  <a:lnTo>
                    <a:pt x="60" y="29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55" y="11"/>
                  </a:lnTo>
                  <a:lnTo>
                    <a:pt x="52" y="7"/>
                  </a:lnTo>
                  <a:lnTo>
                    <a:pt x="47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6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1" y="21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8" y="57"/>
                  </a:lnTo>
                  <a:lnTo>
                    <a:pt x="25" y="59"/>
                  </a:lnTo>
                  <a:lnTo>
                    <a:pt x="31" y="59"/>
                  </a:lnTo>
                  <a:close/>
                  <a:moveTo>
                    <a:pt x="31" y="48"/>
                  </a:moveTo>
                  <a:lnTo>
                    <a:pt x="27" y="48"/>
                  </a:lnTo>
                  <a:lnTo>
                    <a:pt x="23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7" y="35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9" y="13"/>
                  </a:lnTo>
                  <a:lnTo>
                    <a:pt x="40" y="16"/>
                  </a:lnTo>
                  <a:lnTo>
                    <a:pt x="42" y="19"/>
                  </a:lnTo>
                  <a:lnTo>
                    <a:pt x="43" y="23"/>
                  </a:lnTo>
                  <a:lnTo>
                    <a:pt x="43" y="29"/>
                  </a:lnTo>
                  <a:lnTo>
                    <a:pt x="43" y="35"/>
                  </a:lnTo>
                  <a:lnTo>
                    <a:pt x="41" y="42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5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9" name="Freeform 885"/>
            <p:cNvSpPr>
              <a:spLocks/>
            </p:cNvSpPr>
            <p:nvPr/>
          </p:nvSpPr>
          <p:spPr bwMode="auto">
            <a:xfrm>
              <a:off x="3101" y="1712"/>
              <a:ext cx="14" cy="14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8" y="55"/>
                </a:cxn>
                <a:cxn ang="0">
                  <a:pos x="40" y="19"/>
                </a:cxn>
                <a:cxn ang="0">
                  <a:pos x="40" y="55"/>
                </a:cxn>
                <a:cxn ang="0">
                  <a:pos x="58" y="55"/>
                </a:cxn>
                <a:cxn ang="0">
                  <a:pos x="58" y="0"/>
                </a:cxn>
                <a:cxn ang="0">
                  <a:pos x="39" y="0"/>
                </a:cxn>
                <a:cxn ang="0">
                  <a:pos x="17" y="35"/>
                </a:cxn>
              </a:cxnLst>
              <a:rect l="0" t="0" r="r" b="b"/>
              <a:pathLst>
                <a:path w="58" h="55">
                  <a:moveTo>
                    <a:pt x="17" y="35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8" y="55"/>
                  </a:lnTo>
                  <a:lnTo>
                    <a:pt x="40" y="19"/>
                  </a:lnTo>
                  <a:lnTo>
                    <a:pt x="40" y="55"/>
                  </a:lnTo>
                  <a:lnTo>
                    <a:pt x="58" y="55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0" name="Freeform 886"/>
            <p:cNvSpPr>
              <a:spLocks/>
            </p:cNvSpPr>
            <p:nvPr/>
          </p:nvSpPr>
          <p:spPr bwMode="auto">
            <a:xfrm>
              <a:off x="3118" y="1712"/>
              <a:ext cx="14" cy="14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37" y="31"/>
                </a:cxn>
                <a:cxn ang="0">
                  <a:pos x="37" y="55"/>
                </a:cxn>
                <a:cxn ang="0">
                  <a:pos x="53" y="55"/>
                </a:cxn>
                <a:cxn ang="0">
                  <a:pos x="53" y="0"/>
                </a:cxn>
                <a:cxn ang="0">
                  <a:pos x="37" y="0"/>
                </a:cxn>
                <a:cxn ang="0">
                  <a:pos x="37" y="20"/>
                </a:cxn>
                <a:cxn ang="0">
                  <a:pos x="16" y="20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6" y="55"/>
                </a:cxn>
                <a:cxn ang="0">
                  <a:pos x="16" y="31"/>
                </a:cxn>
              </a:cxnLst>
              <a:rect l="0" t="0" r="r" b="b"/>
              <a:pathLst>
                <a:path w="53" h="55">
                  <a:moveTo>
                    <a:pt x="16" y="31"/>
                  </a:moveTo>
                  <a:lnTo>
                    <a:pt x="37" y="31"/>
                  </a:lnTo>
                  <a:lnTo>
                    <a:pt x="37" y="55"/>
                  </a:lnTo>
                  <a:lnTo>
                    <a:pt x="53" y="55"/>
                  </a:lnTo>
                  <a:lnTo>
                    <a:pt x="53" y="0"/>
                  </a:lnTo>
                  <a:lnTo>
                    <a:pt x="37" y="0"/>
                  </a:lnTo>
                  <a:lnTo>
                    <a:pt x="37" y="20"/>
                  </a:lnTo>
                  <a:lnTo>
                    <a:pt x="16" y="2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1" name="Freeform 887"/>
            <p:cNvSpPr>
              <a:spLocks noEditPoints="1"/>
            </p:cNvSpPr>
            <p:nvPr/>
          </p:nvSpPr>
          <p:spPr bwMode="auto">
            <a:xfrm>
              <a:off x="3135" y="1707"/>
              <a:ext cx="21" cy="24"/>
            </a:xfrm>
            <a:custGeom>
              <a:avLst/>
              <a:gdLst/>
              <a:ahLst/>
              <a:cxnLst>
                <a:cxn ang="0">
                  <a:pos x="51" y="97"/>
                </a:cxn>
                <a:cxn ang="0">
                  <a:pos x="61" y="78"/>
                </a:cxn>
                <a:cxn ang="0">
                  <a:pos x="75" y="73"/>
                </a:cxn>
                <a:cxn ang="0">
                  <a:pos x="83" y="64"/>
                </a:cxn>
                <a:cxn ang="0">
                  <a:pos x="86" y="54"/>
                </a:cxn>
                <a:cxn ang="0">
                  <a:pos x="86" y="45"/>
                </a:cxn>
                <a:cxn ang="0">
                  <a:pos x="83" y="35"/>
                </a:cxn>
                <a:cxn ang="0">
                  <a:pos x="76" y="27"/>
                </a:cxn>
                <a:cxn ang="0">
                  <a:pos x="61" y="21"/>
                </a:cxn>
                <a:cxn ang="0">
                  <a:pos x="51" y="0"/>
                </a:cxn>
                <a:cxn ang="0">
                  <a:pos x="35" y="21"/>
                </a:cxn>
                <a:cxn ang="0">
                  <a:pos x="25" y="21"/>
                </a:cxn>
                <a:cxn ang="0">
                  <a:pos x="13" y="25"/>
                </a:cxn>
                <a:cxn ang="0">
                  <a:pos x="4" y="34"/>
                </a:cxn>
                <a:cxn ang="0">
                  <a:pos x="1" y="40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5" y="67"/>
                </a:cxn>
                <a:cxn ang="0">
                  <a:pos x="15" y="75"/>
                </a:cxn>
                <a:cxn ang="0">
                  <a:pos x="35" y="79"/>
                </a:cxn>
                <a:cxn ang="0">
                  <a:pos x="35" y="68"/>
                </a:cxn>
                <a:cxn ang="0">
                  <a:pos x="24" y="64"/>
                </a:cxn>
                <a:cxn ang="0">
                  <a:pos x="19" y="59"/>
                </a:cxn>
                <a:cxn ang="0">
                  <a:pos x="17" y="48"/>
                </a:cxn>
                <a:cxn ang="0">
                  <a:pos x="18" y="41"/>
                </a:cxn>
                <a:cxn ang="0">
                  <a:pos x="21" y="36"/>
                </a:cxn>
                <a:cxn ang="0">
                  <a:pos x="27" y="33"/>
                </a:cxn>
                <a:cxn ang="0">
                  <a:pos x="33" y="31"/>
                </a:cxn>
                <a:cxn ang="0">
                  <a:pos x="35" y="68"/>
                </a:cxn>
                <a:cxn ang="0">
                  <a:pos x="55" y="32"/>
                </a:cxn>
                <a:cxn ang="0">
                  <a:pos x="61" y="34"/>
                </a:cxn>
                <a:cxn ang="0">
                  <a:pos x="66" y="38"/>
                </a:cxn>
                <a:cxn ang="0">
                  <a:pos x="68" y="44"/>
                </a:cxn>
                <a:cxn ang="0">
                  <a:pos x="68" y="53"/>
                </a:cxn>
                <a:cxn ang="0">
                  <a:pos x="65" y="61"/>
                </a:cxn>
                <a:cxn ang="0">
                  <a:pos x="60" y="66"/>
                </a:cxn>
                <a:cxn ang="0">
                  <a:pos x="54" y="68"/>
                </a:cxn>
                <a:cxn ang="0">
                  <a:pos x="51" y="31"/>
                </a:cxn>
              </a:cxnLst>
              <a:rect l="0" t="0" r="r" b="b"/>
              <a:pathLst>
                <a:path w="86" h="97">
                  <a:moveTo>
                    <a:pt x="35" y="97"/>
                  </a:moveTo>
                  <a:lnTo>
                    <a:pt x="51" y="97"/>
                  </a:lnTo>
                  <a:lnTo>
                    <a:pt x="51" y="79"/>
                  </a:lnTo>
                  <a:lnTo>
                    <a:pt x="61" y="78"/>
                  </a:lnTo>
                  <a:lnTo>
                    <a:pt x="68" y="76"/>
                  </a:lnTo>
                  <a:lnTo>
                    <a:pt x="75" y="73"/>
                  </a:lnTo>
                  <a:lnTo>
                    <a:pt x="80" y="69"/>
                  </a:lnTo>
                  <a:lnTo>
                    <a:pt x="83" y="64"/>
                  </a:lnTo>
                  <a:lnTo>
                    <a:pt x="85" y="60"/>
                  </a:lnTo>
                  <a:lnTo>
                    <a:pt x="86" y="54"/>
                  </a:lnTo>
                  <a:lnTo>
                    <a:pt x="86" y="49"/>
                  </a:lnTo>
                  <a:lnTo>
                    <a:pt x="86" y="45"/>
                  </a:lnTo>
                  <a:lnTo>
                    <a:pt x="85" y="40"/>
                  </a:lnTo>
                  <a:lnTo>
                    <a:pt x="83" y="35"/>
                  </a:lnTo>
                  <a:lnTo>
                    <a:pt x="80" y="31"/>
                  </a:lnTo>
                  <a:lnTo>
                    <a:pt x="76" y="27"/>
                  </a:lnTo>
                  <a:lnTo>
                    <a:pt x="69" y="23"/>
                  </a:lnTo>
                  <a:lnTo>
                    <a:pt x="61" y="21"/>
                  </a:lnTo>
                  <a:lnTo>
                    <a:pt x="51" y="21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21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18" y="23"/>
                  </a:lnTo>
                  <a:lnTo>
                    <a:pt x="13" y="25"/>
                  </a:lnTo>
                  <a:lnTo>
                    <a:pt x="8" y="29"/>
                  </a:lnTo>
                  <a:lnTo>
                    <a:pt x="4" y="34"/>
                  </a:lnTo>
                  <a:lnTo>
                    <a:pt x="2" y="37"/>
                  </a:lnTo>
                  <a:lnTo>
                    <a:pt x="1" y="40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2" y="62"/>
                  </a:lnTo>
                  <a:lnTo>
                    <a:pt x="5" y="67"/>
                  </a:lnTo>
                  <a:lnTo>
                    <a:pt x="9" y="71"/>
                  </a:lnTo>
                  <a:lnTo>
                    <a:pt x="15" y="75"/>
                  </a:lnTo>
                  <a:lnTo>
                    <a:pt x="24" y="78"/>
                  </a:lnTo>
                  <a:lnTo>
                    <a:pt x="35" y="79"/>
                  </a:lnTo>
                  <a:lnTo>
                    <a:pt x="35" y="97"/>
                  </a:lnTo>
                  <a:close/>
                  <a:moveTo>
                    <a:pt x="35" y="68"/>
                  </a:moveTo>
                  <a:lnTo>
                    <a:pt x="30" y="67"/>
                  </a:lnTo>
                  <a:lnTo>
                    <a:pt x="24" y="64"/>
                  </a:lnTo>
                  <a:lnTo>
                    <a:pt x="21" y="62"/>
                  </a:lnTo>
                  <a:lnTo>
                    <a:pt x="19" y="59"/>
                  </a:lnTo>
                  <a:lnTo>
                    <a:pt x="17" y="54"/>
                  </a:lnTo>
                  <a:lnTo>
                    <a:pt x="17" y="48"/>
                  </a:lnTo>
                  <a:lnTo>
                    <a:pt x="17" y="44"/>
                  </a:lnTo>
                  <a:lnTo>
                    <a:pt x="18" y="41"/>
                  </a:lnTo>
                  <a:lnTo>
                    <a:pt x="19" y="38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30" y="32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68"/>
                  </a:lnTo>
                  <a:close/>
                  <a:moveTo>
                    <a:pt x="51" y="31"/>
                  </a:moveTo>
                  <a:lnTo>
                    <a:pt x="55" y="32"/>
                  </a:lnTo>
                  <a:lnTo>
                    <a:pt x="58" y="32"/>
                  </a:lnTo>
                  <a:lnTo>
                    <a:pt x="61" y="34"/>
                  </a:lnTo>
                  <a:lnTo>
                    <a:pt x="64" y="35"/>
                  </a:lnTo>
                  <a:lnTo>
                    <a:pt x="66" y="38"/>
                  </a:lnTo>
                  <a:lnTo>
                    <a:pt x="67" y="41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3"/>
                  </a:lnTo>
                  <a:lnTo>
                    <a:pt x="67" y="57"/>
                  </a:lnTo>
                  <a:lnTo>
                    <a:pt x="65" y="61"/>
                  </a:lnTo>
                  <a:lnTo>
                    <a:pt x="63" y="64"/>
                  </a:lnTo>
                  <a:lnTo>
                    <a:pt x="60" y="66"/>
                  </a:lnTo>
                  <a:lnTo>
                    <a:pt x="57" y="67"/>
                  </a:lnTo>
                  <a:lnTo>
                    <a:pt x="54" y="68"/>
                  </a:lnTo>
                  <a:lnTo>
                    <a:pt x="51" y="68"/>
                  </a:lnTo>
                  <a:lnTo>
                    <a:pt x="51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2" name="Freeform 888"/>
            <p:cNvSpPr>
              <a:spLocks noEditPoints="1"/>
            </p:cNvSpPr>
            <p:nvPr/>
          </p:nvSpPr>
          <p:spPr bwMode="auto">
            <a:xfrm>
              <a:off x="3158" y="1712"/>
              <a:ext cx="15" cy="15"/>
            </a:xfrm>
            <a:custGeom>
              <a:avLst/>
              <a:gdLst/>
              <a:ahLst/>
              <a:cxnLst>
                <a:cxn ang="0">
                  <a:pos x="31" y="59"/>
                </a:cxn>
                <a:cxn ang="0">
                  <a:pos x="37" y="59"/>
                </a:cxn>
                <a:cxn ang="0">
                  <a:pos x="43" y="57"/>
                </a:cxn>
                <a:cxn ang="0">
                  <a:pos x="48" y="55"/>
                </a:cxn>
                <a:cxn ang="0">
                  <a:pos x="52" y="52"/>
                </a:cxn>
                <a:cxn ang="0">
                  <a:pos x="56" y="48"/>
                </a:cxn>
                <a:cxn ang="0">
                  <a:pos x="58" y="43"/>
                </a:cxn>
                <a:cxn ang="0">
                  <a:pos x="60" y="36"/>
                </a:cxn>
                <a:cxn ang="0">
                  <a:pos x="61" y="29"/>
                </a:cxn>
                <a:cxn ang="0">
                  <a:pos x="60" y="22"/>
                </a:cxn>
                <a:cxn ang="0">
                  <a:pos x="58" y="16"/>
                </a:cxn>
                <a:cxn ang="0">
                  <a:pos x="56" y="11"/>
                </a:cxn>
                <a:cxn ang="0">
                  <a:pos x="52" y="7"/>
                </a:cxn>
                <a:cxn ang="0">
                  <a:pos x="48" y="4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6"/>
                </a:cxn>
                <a:cxn ang="0">
                  <a:pos x="6" y="10"/>
                </a:cxn>
                <a:cxn ang="0">
                  <a:pos x="3" y="15"/>
                </a:cxn>
                <a:cxn ang="0">
                  <a:pos x="1" y="21"/>
                </a:cxn>
                <a:cxn ang="0">
                  <a:pos x="0" y="29"/>
                </a:cxn>
                <a:cxn ang="0">
                  <a:pos x="1" y="36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9" y="52"/>
                </a:cxn>
                <a:cxn ang="0">
                  <a:pos x="13" y="55"/>
                </a:cxn>
                <a:cxn ang="0">
                  <a:pos x="18" y="57"/>
                </a:cxn>
                <a:cxn ang="0">
                  <a:pos x="24" y="59"/>
                </a:cxn>
                <a:cxn ang="0">
                  <a:pos x="31" y="59"/>
                </a:cxn>
                <a:cxn ang="0">
                  <a:pos x="31" y="48"/>
                </a:cxn>
                <a:cxn ang="0">
                  <a:pos x="26" y="48"/>
                </a:cxn>
                <a:cxn ang="0">
                  <a:pos x="23" y="46"/>
                </a:cxn>
                <a:cxn ang="0">
                  <a:pos x="21" y="44"/>
                </a:cxn>
                <a:cxn ang="0">
                  <a:pos x="19" y="42"/>
                </a:cxn>
                <a:cxn ang="0">
                  <a:pos x="17" y="35"/>
                </a:cxn>
                <a:cxn ang="0">
                  <a:pos x="17" y="29"/>
                </a:cxn>
                <a:cxn ang="0">
                  <a:pos x="17" y="23"/>
                </a:cxn>
                <a:cxn ang="0">
                  <a:pos x="19" y="19"/>
                </a:cxn>
                <a:cxn ang="0">
                  <a:pos x="20" y="16"/>
                </a:cxn>
                <a:cxn ang="0">
                  <a:pos x="22" y="13"/>
                </a:cxn>
                <a:cxn ang="0">
                  <a:pos x="26" y="11"/>
                </a:cxn>
                <a:cxn ang="0">
                  <a:pos x="31" y="11"/>
                </a:cxn>
                <a:cxn ang="0">
                  <a:pos x="35" y="11"/>
                </a:cxn>
                <a:cxn ang="0">
                  <a:pos x="39" y="13"/>
                </a:cxn>
                <a:cxn ang="0">
                  <a:pos x="41" y="16"/>
                </a:cxn>
                <a:cxn ang="0">
                  <a:pos x="42" y="19"/>
                </a:cxn>
                <a:cxn ang="0">
                  <a:pos x="43" y="23"/>
                </a:cxn>
                <a:cxn ang="0">
                  <a:pos x="44" y="29"/>
                </a:cxn>
                <a:cxn ang="0">
                  <a:pos x="43" y="35"/>
                </a:cxn>
                <a:cxn ang="0">
                  <a:pos x="42" y="42"/>
                </a:cxn>
                <a:cxn ang="0">
                  <a:pos x="40" y="44"/>
                </a:cxn>
                <a:cxn ang="0">
                  <a:pos x="38" y="46"/>
                </a:cxn>
                <a:cxn ang="0">
                  <a:pos x="35" y="48"/>
                </a:cxn>
                <a:cxn ang="0">
                  <a:pos x="31" y="48"/>
                </a:cxn>
              </a:cxnLst>
              <a:rect l="0" t="0" r="r" b="b"/>
              <a:pathLst>
                <a:path w="61" h="59">
                  <a:moveTo>
                    <a:pt x="31" y="59"/>
                  </a:moveTo>
                  <a:lnTo>
                    <a:pt x="37" y="59"/>
                  </a:lnTo>
                  <a:lnTo>
                    <a:pt x="43" y="57"/>
                  </a:lnTo>
                  <a:lnTo>
                    <a:pt x="48" y="55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3"/>
                  </a:lnTo>
                  <a:lnTo>
                    <a:pt x="60" y="36"/>
                  </a:lnTo>
                  <a:lnTo>
                    <a:pt x="61" y="29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56" y="11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6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1" y="21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1" y="59"/>
                  </a:lnTo>
                  <a:close/>
                  <a:moveTo>
                    <a:pt x="31" y="48"/>
                  </a:moveTo>
                  <a:lnTo>
                    <a:pt x="26" y="48"/>
                  </a:lnTo>
                  <a:lnTo>
                    <a:pt x="23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7" y="35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6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13"/>
                  </a:lnTo>
                  <a:lnTo>
                    <a:pt x="41" y="16"/>
                  </a:lnTo>
                  <a:lnTo>
                    <a:pt x="42" y="19"/>
                  </a:lnTo>
                  <a:lnTo>
                    <a:pt x="43" y="23"/>
                  </a:lnTo>
                  <a:lnTo>
                    <a:pt x="44" y="29"/>
                  </a:lnTo>
                  <a:lnTo>
                    <a:pt x="43" y="35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5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3" name="Freeform 889"/>
            <p:cNvSpPr>
              <a:spLocks noEditPoints="1"/>
            </p:cNvSpPr>
            <p:nvPr/>
          </p:nvSpPr>
          <p:spPr bwMode="auto">
            <a:xfrm>
              <a:off x="3176" y="1712"/>
              <a:ext cx="15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7"/>
                </a:cxn>
                <a:cxn ang="0">
                  <a:pos x="17" y="77"/>
                </a:cxn>
                <a:cxn ang="0">
                  <a:pos x="17" y="52"/>
                </a:cxn>
                <a:cxn ang="0">
                  <a:pos x="22" y="56"/>
                </a:cxn>
                <a:cxn ang="0">
                  <a:pos x="27" y="58"/>
                </a:cxn>
                <a:cxn ang="0">
                  <a:pos x="31" y="59"/>
                </a:cxn>
                <a:cxn ang="0">
                  <a:pos x="34" y="59"/>
                </a:cxn>
                <a:cxn ang="0">
                  <a:pos x="39" y="59"/>
                </a:cxn>
                <a:cxn ang="0">
                  <a:pos x="44" y="57"/>
                </a:cxn>
                <a:cxn ang="0">
                  <a:pos x="49" y="54"/>
                </a:cxn>
                <a:cxn ang="0">
                  <a:pos x="52" y="51"/>
                </a:cxn>
                <a:cxn ang="0">
                  <a:pos x="55" y="47"/>
                </a:cxn>
                <a:cxn ang="0">
                  <a:pos x="57" y="42"/>
                </a:cxn>
                <a:cxn ang="0">
                  <a:pos x="58" y="35"/>
                </a:cxn>
                <a:cxn ang="0">
                  <a:pos x="59" y="29"/>
                </a:cxn>
                <a:cxn ang="0">
                  <a:pos x="58" y="23"/>
                </a:cxn>
                <a:cxn ang="0">
                  <a:pos x="57" y="17"/>
                </a:cxn>
                <a:cxn ang="0">
                  <a:pos x="55" y="12"/>
                </a:cxn>
                <a:cxn ang="0">
                  <a:pos x="52" y="8"/>
                </a:cxn>
                <a:cxn ang="0">
                  <a:pos x="49" y="4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26" y="1"/>
                </a:cxn>
                <a:cxn ang="0">
                  <a:pos x="22" y="4"/>
                </a:cxn>
                <a:cxn ang="0">
                  <a:pos x="17" y="8"/>
                </a:cxn>
                <a:cxn ang="0">
                  <a:pos x="16" y="8"/>
                </a:cxn>
                <a:cxn ang="0">
                  <a:pos x="16" y="2"/>
                </a:cxn>
                <a:cxn ang="0">
                  <a:pos x="0" y="2"/>
                </a:cxn>
                <a:cxn ang="0">
                  <a:pos x="17" y="29"/>
                </a:cxn>
                <a:cxn ang="0">
                  <a:pos x="17" y="24"/>
                </a:cxn>
                <a:cxn ang="0">
                  <a:pos x="18" y="20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5" y="11"/>
                </a:cxn>
                <a:cxn ang="0">
                  <a:pos x="29" y="11"/>
                </a:cxn>
                <a:cxn ang="0">
                  <a:pos x="33" y="11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1" y="20"/>
                </a:cxn>
                <a:cxn ang="0">
                  <a:pos x="42" y="24"/>
                </a:cxn>
                <a:cxn ang="0">
                  <a:pos x="42" y="29"/>
                </a:cxn>
                <a:cxn ang="0">
                  <a:pos x="41" y="36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5" y="47"/>
                </a:cxn>
                <a:cxn ang="0">
                  <a:pos x="33" y="48"/>
                </a:cxn>
                <a:cxn ang="0">
                  <a:pos x="29" y="48"/>
                </a:cxn>
                <a:cxn ang="0">
                  <a:pos x="26" y="48"/>
                </a:cxn>
                <a:cxn ang="0">
                  <a:pos x="23" y="47"/>
                </a:cxn>
                <a:cxn ang="0">
                  <a:pos x="21" y="45"/>
                </a:cxn>
                <a:cxn ang="0">
                  <a:pos x="19" y="43"/>
                </a:cxn>
                <a:cxn ang="0">
                  <a:pos x="17" y="36"/>
                </a:cxn>
                <a:cxn ang="0">
                  <a:pos x="17" y="29"/>
                </a:cxn>
              </a:cxnLst>
              <a:rect l="0" t="0" r="r" b="b"/>
              <a:pathLst>
                <a:path w="59" h="77">
                  <a:moveTo>
                    <a:pt x="0" y="2"/>
                  </a:moveTo>
                  <a:lnTo>
                    <a:pt x="0" y="77"/>
                  </a:lnTo>
                  <a:lnTo>
                    <a:pt x="17" y="77"/>
                  </a:lnTo>
                  <a:lnTo>
                    <a:pt x="17" y="52"/>
                  </a:lnTo>
                  <a:lnTo>
                    <a:pt x="22" y="56"/>
                  </a:lnTo>
                  <a:lnTo>
                    <a:pt x="27" y="58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7"/>
                  </a:lnTo>
                  <a:lnTo>
                    <a:pt x="49" y="54"/>
                  </a:lnTo>
                  <a:lnTo>
                    <a:pt x="52" y="51"/>
                  </a:lnTo>
                  <a:lnTo>
                    <a:pt x="55" y="47"/>
                  </a:lnTo>
                  <a:lnTo>
                    <a:pt x="57" y="42"/>
                  </a:lnTo>
                  <a:lnTo>
                    <a:pt x="58" y="35"/>
                  </a:lnTo>
                  <a:lnTo>
                    <a:pt x="59" y="29"/>
                  </a:lnTo>
                  <a:lnTo>
                    <a:pt x="58" y="23"/>
                  </a:lnTo>
                  <a:lnTo>
                    <a:pt x="57" y="17"/>
                  </a:lnTo>
                  <a:lnTo>
                    <a:pt x="55" y="12"/>
                  </a:lnTo>
                  <a:lnTo>
                    <a:pt x="52" y="8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2" y="4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0" y="2"/>
                  </a:lnTo>
                  <a:close/>
                  <a:moveTo>
                    <a:pt x="17" y="29"/>
                  </a:moveTo>
                  <a:lnTo>
                    <a:pt x="17" y="24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3" y="11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1" y="20"/>
                  </a:lnTo>
                  <a:lnTo>
                    <a:pt x="42" y="24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3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3" y="47"/>
                  </a:lnTo>
                  <a:lnTo>
                    <a:pt x="21" y="45"/>
                  </a:lnTo>
                  <a:lnTo>
                    <a:pt x="19" y="43"/>
                  </a:lnTo>
                  <a:lnTo>
                    <a:pt x="17" y="36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4" name="Freeform 890"/>
            <p:cNvSpPr>
              <a:spLocks/>
            </p:cNvSpPr>
            <p:nvPr/>
          </p:nvSpPr>
          <p:spPr bwMode="auto">
            <a:xfrm>
              <a:off x="3193" y="1712"/>
              <a:ext cx="19" cy="14"/>
            </a:xfrm>
            <a:custGeom>
              <a:avLst/>
              <a:gdLst/>
              <a:ahLst/>
              <a:cxnLst>
                <a:cxn ang="0">
                  <a:pos x="31" y="55"/>
                </a:cxn>
                <a:cxn ang="0">
                  <a:pos x="42" y="55"/>
                </a:cxn>
                <a:cxn ang="0">
                  <a:pos x="57" y="17"/>
                </a:cxn>
                <a:cxn ang="0">
                  <a:pos x="57" y="17"/>
                </a:cxn>
                <a:cxn ang="0">
                  <a:pos x="57" y="20"/>
                </a:cxn>
                <a:cxn ang="0">
                  <a:pos x="57" y="55"/>
                </a:cxn>
                <a:cxn ang="0">
                  <a:pos x="73" y="55"/>
                </a:cxn>
                <a:cxn ang="0">
                  <a:pos x="73" y="0"/>
                </a:cxn>
                <a:cxn ang="0">
                  <a:pos x="52" y="0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1" y="0"/>
                </a:cxn>
                <a:cxn ang="0">
                  <a:pos x="0" y="0"/>
                </a:cxn>
                <a:cxn ang="0">
                  <a:pos x="0" y="55"/>
                </a:cxn>
                <a:cxn ang="0">
                  <a:pos x="16" y="55"/>
                </a:cxn>
                <a:cxn ang="0">
                  <a:pos x="16" y="20"/>
                </a:cxn>
                <a:cxn ang="0">
                  <a:pos x="15" y="17"/>
                </a:cxn>
                <a:cxn ang="0">
                  <a:pos x="16" y="17"/>
                </a:cxn>
                <a:cxn ang="0">
                  <a:pos x="31" y="55"/>
                </a:cxn>
              </a:cxnLst>
              <a:rect l="0" t="0" r="r" b="b"/>
              <a:pathLst>
                <a:path w="73" h="55">
                  <a:moveTo>
                    <a:pt x="31" y="55"/>
                  </a:moveTo>
                  <a:lnTo>
                    <a:pt x="42" y="55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20"/>
                  </a:lnTo>
                  <a:lnTo>
                    <a:pt x="57" y="55"/>
                  </a:lnTo>
                  <a:lnTo>
                    <a:pt x="73" y="55"/>
                  </a:lnTo>
                  <a:lnTo>
                    <a:pt x="73" y="0"/>
                  </a:lnTo>
                  <a:lnTo>
                    <a:pt x="52" y="0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16" y="20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5" name="Freeform 891"/>
            <p:cNvSpPr>
              <a:spLocks noEditPoints="1"/>
            </p:cNvSpPr>
            <p:nvPr/>
          </p:nvSpPr>
          <p:spPr bwMode="auto">
            <a:xfrm>
              <a:off x="3215" y="1712"/>
              <a:ext cx="14" cy="15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22" y="13"/>
                </a:cxn>
                <a:cxn ang="0">
                  <a:pos x="26" y="11"/>
                </a:cxn>
                <a:cxn ang="0">
                  <a:pos x="31" y="11"/>
                </a:cxn>
                <a:cxn ang="0">
                  <a:pos x="36" y="13"/>
                </a:cxn>
                <a:cxn ang="0">
                  <a:pos x="38" y="16"/>
                </a:cxn>
                <a:cxn ang="0">
                  <a:pos x="38" y="19"/>
                </a:cxn>
                <a:cxn ang="0">
                  <a:pos x="38" y="21"/>
                </a:cxn>
                <a:cxn ang="0">
                  <a:pos x="36" y="23"/>
                </a:cxn>
                <a:cxn ang="0">
                  <a:pos x="29" y="24"/>
                </a:cxn>
                <a:cxn ang="0">
                  <a:pos x="14" y="27"/>
                </a:cxn>
                <a:cxn ang="0">
                  <a:pos x="4" y="32"/>
                </a:cxn>
                <a:cxn ang="0">
                  <a:pos x="1" y="39"/>
                </a:cxn>
                <a:cxn ang="0">
                  <a:pos x="1" y="48"/>
                </a:cxn>
                <a:cxn ang="0">
                  <a:pos x="5" y="55"/>
                </a:cxn>
                <a:cxn ang="0">
                  <a:pos x="14" y="59"/>
                </a:cxn>
                <a:cxn ang="0">
                  <a:pos x="25" y="59"/>
                </a:cxn>
                <a:cxn ang="0">
                  <a:pos x="35" y="55"/>
                </a:cxn>
                <a:cxn ang="0">
                  <a:pos x="39" y="52"/>
                </a:cxn>
                <a:cxn ang="0">
                  <a:pos x="58" y="57"/>
                </a:cxn>
                <a:cxn ang="0">
                  <a:pos x="55" y="55"/>
                </a:cxn>
                <a:cxn ang="0">
                  <a:pos x="54" y="50"/>
                </a:cxn>
                <a:cxn ang="0">
                  <a:pos x="54" y="20"/>
                </a:cxn>
                <a:cxn ang="0">
                  <a:pos x="54" y="14"/>
                </a:cxn>
                <a:cxn ang="0">
                  <a:pos x="51" y="8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3" y="19"/>
                </a:cxn>
                <a:cxn ang="0">
                  <a:pos x="38" y="34"/>
                </a:cxn>
                <a:cxn ang="0">
                  <a:pos x="37" y="41"/>
                </a:cxn>
                <a:cxn ang="0">
                  <a:pos x="34" y="46"/>
                </a:cxn>
                <a:cxn ang="0">
                  <a:pos x="26" y="48"/>
                </a:cxn>
                <a:cxn ang="0">
                  <a:pos x="21" y="47"/>
                </a:cxn>
                <a:cxn ang="0">
                  <a:pos x="18" y="42"/>
                </a:cxn>
                <a:cxn ang="0">
                  <a:pos x="21" y="35"/>
                </a:cxn>
                <a:cxn ang="0">
                  <a:pos x="27" y="33"/>
                </a:cxn>
                <a:cxn ang="0">
                  <a:pos x="38" y="30"/>
                </a:cxn>
              </a:cxnLst>
              <a:rect l="0" t="0" r="r" b="b"/>
              <a:pathLst>
                <a:path w="58" h="59">
                  <a:moveTo>
                    <a:pt x="19" y="19"/>
                  </a:moveTo>
                  <a:lnTo>
                    <a:pt x="20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7" y="22"/>
                  </a:lnTo>
                  <a:lnTo>
                    <a:pt x="36" y="23"/>
                  </a:lnTo>
                  <a:lnTo>
                    <a:pt x="34" y="24"/>
                  </a:lnTo>
                  <a:lnTo>
                    <a:pt x="29" y="24"/>
                  </a:lnTo>
                  <a:lnTo>
                    <a:pt x="21" y="25"/>
                  </a:lnTo>
                  <a:lnTo>
                    <a:pt x="14" y="27"/>
                  </a:lnTo>
                  <a:lnTo>
                    <a:pt x="8" y="30"/>
                  </a:lnTo>
                  <a:lnTo>
                    <a:pt x="4" y="32"/>
                  </a:lnTo>
                  <a:lnTo>
                    <a:pt x="2" y="35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10" y="57"/>
                  </a:lnTo>
                  <a:lnTo>
                    <a:pt x="14" y="59"/>
                  </a:lnTo>
                  <a:lnTo>
                    <a:pt x="20" y="59"/>
                  </a:lnTo>
                  <a:lnTo>
                    <a:pt x="25" y="59"/>
                  </a:lnTo>
                  <a:lnTo>
                    <a:pt x="30" y="57"/>
                  </a:lnTo>
                  <a:lnTo>
                    <a:pt x="35" y="55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7"/>
                  </a:lnTo>
                  <a:lnTo>
                    <a:pt x="58" y="57"/>
                  </a:lnTo>
                  <a:lnTo>
                    <a:pt x="58" y="56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4" y="20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3" y="11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3"/>
                  </a:lnTo>
                  <a:lnTo>
                    <a:pt x="3" y="19"/>
                  </a:lnTo>
                  <a:lnTo>
                    <a:pt x="19" y="19"/>
                  </a:lnTo>
                  <a:close/>
                  <a:moveTo>
                    <a:pt x="38" y="34"/>
                  </a:moveTo>
                  <a:lnTo>
                    <a:pt x="38" y="37"/>
                  </a:lnTo>
                  <a:lnTo>
                    <a:pt x="37" y="41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1" y="47"/>
                  </a:lnTo>
                  <a:lnTo>
                    <a:pt x="19" y="45"/>
                  </a:lnTo>
                  <a:lnTo>
                    <a:pt x="18" y="42"/>
                  </a:lnTo>
                  <a:lnTo>
                    <a:pt x="19" y="37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7" y="33"/>
                  </a:lnTo>
                  <a:lnTo>
                    <a:pt x="33" y="32"/>
                  </a:lnTo>
                  <a:lnTo>
                    <a:pt x="38" y="30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6" name="Freeform 892"/>
            <p:cNvSpPr>
              <a:spLocks/>
            </p:cNvSpPr>
            <p:nvPr/>
          </p:nvSpPr>
          <p:spPr bwMode="auto">
            <a:xfrm>
              <a:off x="3230" y="1712"/>
              <a:ext cx="14" cy="1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18" y="55"/>
                </a:cxn>
                <a:cxn ang="0">
                  <a:pos x="35" y="55"/>
                </a:cxn>
                <a:cxn ang="0">
                  <a:pos x="35" y="11"/>
                </a:cxn>
                <a:cxn ang="0">
                  <a:pos x="53" y="11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8" y="11"/>
                </a:cxn>
              </a:cxnLst>
              <a:rect l="0" t="0" r="r" b="b"/>
              <a:pathLst>
                <a:path w="53" h="55">
                  <a:moveTo>
                    <a:pt x="18" y="11"/>
                  </a:moveTo>
                  <a:lnTo>
                    <a:pt x="18" y="55"/>
                  </a:lnTo>
                  <a:lnTo>
                    <a:pt x="35" y="55"/>
                  </a:lnTo>
                  <a:lnTo>
                    <a:pt x="35" y="11"/>
                  </a:lnTo>
                  <a:lnTo>
                    <a:pt x="53" y="11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7" name="Freeform 893"/>
            <p:cNvSpPr>
              <a:spLocks noEditPoints="1"/>
            </p:cNvSpPr>
            <p:nvPr/>
          </p:nvSpPr>
          <p:spPr bwMode="auto">
            <a:xfrm>
              <a:off x="3245" y="1712"/>
              <a:ext cx="15" cy="15"/>
            </a:xfrm>
            <a:custGeom>
              <a:avLst/>
              <a:gdLst/>
              <a:ahLst/>
              <a:cxnLst>
                <a:cxn ang="0">
                  <a:pos x="30" y="59"/>
                </a:cxn>
                <a:cxn ang="0">
                  <a:pos x="36" y="59"/>
                </a:cxn>
                <a:cxn ang="0">
                  <a:pos x="42" y="57"/>
                </a:cxn>
                <a:cxn ang="0">
                  <a:pos x="47" y="55"/>
                </a:cxn>
                <a:cxn ang="0">
                  <a:pos x="52" y="52"/>
                </a:cxn>
                <a:cxn ang="0">
                  <a:pos x="55" y="48"/>
                </a:cxn>
                <a:cxn ang="0">
                  <a:pos x="58" y="43"/>
                </a:cxn>
                <a:cxn ang="0">
                  <a:pos x="60" y="36"/>
                </a:cxn>
                <a:cxn ang="0">
                  <a:pos x="60" y="29"/>
                </a:cxn>
                <a:cxn ang="0">
                  <a:pos x="60" y="22"/>
                </a:cxn>
                <a:cxn ang="0">
                  <a:pos x="58" y="16"/>
                </a:cxn>
                <a:cxn ang="0">
                  <a:pos x="55" y="11"/>
                </a:cxn>
                <a:cxn ang="0">
                  <a:pos x="52" y="7"/>
                </a:cxn>
                <a:cxn ang="0">
                  <a:pos x="47" y="4"/>
                </a:cxn>
                <a:cxn ang="0">
                  <a:pos x="42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6"/>
                </a:cxn>
                <a:cxn ang="0">
                  <a:pos x="5" y="10"/>
                </a:cxn>
                <a:cxn ang="0">
                  <a:pos x="2" y="15"/>
                </a:cxn>
                <a:cxn ang="0">
                  <a:pos x="1" y="21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2" y="43"/>
                </a:cxn>
                <a:cxn ang="0">
                  <a:pos x="5" y="48"/>
                </a:cxn>
                <a:cxn ang="0">
                  <a:pos x="8" y="52"/>
                </a:cxn>
                <a:cxn ang="0">
                  <a:pos x="13" y="55"/>
                </a:cxn>
                <a:cxn ang="0">
                  <a:pos x="18" y="57"/>
                </a:cxn>
                <a:cxn ang="0">
                  <a:pos x="23" y="59"/>
                </a:cxn>
                <a:cxn ang="0">
                  <a:pos x="30" y="59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23" y="46"/>
                </a:cxn>
                <a:cxn ang="0">
                  <a:pos x="20" y="44"/>
                </a:cxn>
                <a:cxn ang="0">
                  <a:pos x="19" y="42"/>
                </a:cxn>
                <a:cxn ang="0">
                  <a:pos x="17" y="35"/>
                </a:cxn>
                <a:cxn ang="0">
                  <a:pos x="17" y="29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2" y="13"/>
                </a:cxn>
                <a:cxn ang="0">
                  <a:pos x="26" y="11"/>
                </a:cxn>
                <a:cxn ang="0">
                  <a:pos x="30" y="11"/>
                </a:cxn>
                <a:cxn ang="0">
                  <a:pos x="33" y="11"/>
                </a:cxn>
                <a:cxn ang="0">
                  <a:pos x="38" y="13"/>
                </a:cxn>
                <a:cxn ang="0">
                  <a:pos x="40" y="16"/>
                </a:cxn>
                <a:cxn ang="0">
                  <a:pos x="42" y="19"/>
                </a:cxn>
                <a:cxn ang="0">
                  <a:pos x="43" y="23"/>
                </a:cxn>
                <a:cxn ang="0">
                  <a:pos x="43" y="29"/>
                </a:cxn>
                <a:cxn ang="0">
                  <a:pos x="43" y="35"/>
                </a:cxn>
                <a:cxn ang="0">
                  <a:pos x="41" y="42"/>
                </a:cxn>
                <a:cxn ang="0">
                  <a:pos x="40" y="44"/>
                </a:cxn>
                <a:cxn ang="0">
                  <a:pos x="38" y="46"/>
                </a:cxn>
                <a:cxn ang="0">
                  <a:pos x="33" y="48"/>
                </a:cxn>
                <a:cxn ang="0">
                  <a:pos x="30" y="48"/>
                </a:cxn>
              </a:cxnLst>
              <a:rect l="0" t="0" r="r" b="b"/>
              <a:pathLst>
                <a:path w="60" h="59">
                  <a:moveTo>
                    <a:pt x="30" y="59"/>
                  </a:moveTo>
                  <a:lnTo>
                    <a:pt x="36" y="59"/>
                  </a:lnTo>
                  <a:lnTo>
                    <a:pt x="42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8"/>
                  </a:lnTo>
                  <a:lnTo>
                    <a:pt x="58" y="43"/>
                  </a:lnTo>
                  <a:lnTo>
                    <a:pt x="60" y="36"/>
                  </a:lnTo>
                  <a:lnTo>
                    <a:pt x="60" y="29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55" y="11"/>
                  </a:lnTo>
                  <a:lnTo>
                    <a:pt x="52" y="7"/>
                  </a:lnTo>
                  <a:lnTo>
                    <a:pt x="47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6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1" y="21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30" y="59"/>
                  </a:lnTo>
                  <a:close/>
                  <a:moveTo>
                    <a:pt x="30" y="48"/>
                  </a:moveTo>
                  <a:lnTo>
                    <a:pt x="26" y="48"/>
                  </a:lnTo>
                  <a:lnTo>
                    <a:pt x="23" y="46"/>
                  </a:lnTo>
                  <a:lnTo>
                    <a:pt x="20" y="44"/>
                  </a:lnTo>
                  <a:lnTo>
                    <a:pt x="19" y="42"/>
                  </a:lnTo>
                  <a:lnTo>
                    <a:pt x="17" y="35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6" y="11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8" y="13"/>
                  </a:lnTo>
                  <a:lnTo>
                    <a:pt x="40" y="16"/>
                  </a:lnTo>
                  <a:lnTo>
                    <a:pt x="42" y="19"/>
                  </a:lnTo>
                  <a:lnTo>
                    <a:pt x="43" y="23"/>
                  </a:lnTo>
                  <a:lnTo>
                    <a:pt x="43" y="29"/>
                  </a:lnTo>
                  <a:lnTo>
                    <a:pt x="43" y="35"/>
                  </a:lnTo>
                  <a:lnTo>
                    <a:pt x="41" y="42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3" y="48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8" name="Freeform 894"/>
            <p:cNvSpPr>
              <a:spLocks noEditPoints="1"/>
            </p:cNvSpPr>
            <p:nvPr/>
          </p:nvSpPr>
          <p:spPr bwMode="auto">
            <a:xfrm>
              <a:off x="3263" y="1712"/>
              <a:ext cx="15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7"/>
                </a:cxn>
                <a:cxn ang="0">
                  <a:pos x="16" y="77"/>
                </a:cxn>
                <a:cxn ang="0">
                  <a:pos x="16" y="52"/>
                </a:cxn>
                <a:cxn ang="0">
                  <a:pos x="22" y="56"/>
                </a:cxn>
                <a:cxn ang="0">
                  <a:pos x="27" y="58"/>
                </a:cxn>
                <a:cxn ang="0">
                  <a:pos x="31" y="59"/>
                </a:cxn>
                <a:cxn ang="0">
                  <a:pos x="34" y="59"/>
                </a:cxn>
                <a:cxn ang="0">
                  <a:pos x="39" y="59"/>
                </a:cxn>
                <a:cxn ang="0">
                  <a:pos x="44" y="57"/>
                </a:cxn>
                <a:cxn ang="0">
                  <a:pos x="48" y="54"/>
                </a:cxn>
                <a:cxn ang="0">
                  <a:pos x="52" y="51"/>
                </a:cxn>
                <a:cxn ang="0">
                  <a:pos x="55" y="47"/>
                </a:cxn>
                <a:cxn ang="0">
                  <a:pos x="57" y="42"/>
                </a:cxn>
                <a:cxn ang="0">
                  <a:pos x="58" y="35"/>
                </a:cxn>
                <a:cxn ang="0">
                  <a:pos x="59" y="29"/>
                </a:cxn>
                <a:cxn ang="0">
                  <a:pos x="58" y="23"/>
                </a:cxn>
                <a:cxn ang="0">
                  <a:pos x="57" y="17"/>
                </a:cxn>
                <a:cxn ang="0">
                  <a:pos x="55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4" y="2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6" y="1"/>
                </a:cxn>
                <a:cxn ang="0">
                  <a:pos x="21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15" y="29"/>
                </a:cxn>
                <a:cxn ang="0">
                  <a:pos x="16" y="24"/>
                </a:cxn>
                <a:cxn ang="0">
                  <a:pos x="18" y="20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5" y="11"/>
                </a:cxn>
                <a:cxn ang="0">
                  <a:pos x="29" y="11"/>
                </a:cxn>
                <a:cxn ang="0">
                  <a:pos x="33" y="11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0" y="20"/>
                </a:cxn>
                <a:cxn ang="0">
                  <a:pos x="41" y="24"/>
                </a:cxn>
                <a:cxn ang="0">
                  <a:pos x="42" y="29"/>
                </a:cxn>
                <a:cxn ang="0">
                  <a:pos x="41" y="36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5" y="47"/>
                </a:cxn>
                <a:cxn ang="0">
                  <a:pos x="32" y="48"/>
                </a:cxn>
                <a:cxn ang="0">
                  <a:pos x="29" y="48"/>
                </a:cxn>
                <a:cxn ang="0">
                  <a:pos x="26" y="48"/>
                </a:cxn>
                <a:cxn ang="0">
                  <a:pos x="23" y="47"/>
                </a:cxn>
                <a:cxn ang="0">
                  <a:pos x="21" y="45"/>
                </a:cxn>
                <a:cxn ang="0">
                  <a:pos x="19" y="43"/>
                </a:cxn>
                <a:cxn ang="0">
                  <a:pos x="16" y="36"/>
                </a:cxn>
                <a:cxn ang="0">
                  <a:pos x="15" y="29"/>
                </a:cxn>
              </a:cxnLst>
              <a:rect l="0" t="0" r="r" b="b"/>
              <a:pathLst>
                <a:path w="59" h="77">
                  <a:moveTo>
                    <a:pt x="0" y="2"/>
                  </a:moveTo>
                  <a:lnTo>
                    <a:pt x="0" y="77"/>
                  </a:lnTo>
                  <a:lnTo>
                    <a:pt x="16" y="77"/>
                  </a:lnTo>
                  <a:lnTo>
                    <a:pt x="16" y="52"/>
                  </a:lnTo>
                  <a:lnTo>
                    <a:pt x="22" y="56"/>
                  </a:lnTo>
                  <a:lnTo>
                    <a:pt x="27" y="58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7"/>
                  </a:lnTo>
                  <a:lnTo>
                    <a:pt x="48" y="54"/>
                  </a:lnTo>
                  <a:lnTo>
                    <a:pt x="52" y="51"/>
                  </a:lnTo>
                  <a:lnTo>
                    <a:pt x="55" y="47"/>
                  </a:lnTo>
                  <a:lnTo>
                    <a:pt x="57" y="42"/>
                  </a:lnTo>
                  <a:lnTo>
                    <a:pt x="58" y="35"/>
                  </a:lnTo>
                  <a:lnTo>
                    <a:pt x="59" y="29"/>
                  </a:lnTo>
                  <a:lnTo>
                    <a:pt x="58" y="23"/>
                  </a:lnTo>
                  <a:lnTo>
                    <a:pt x="57" y="17"/>
                  </a:lnTo>
                  <a:lnTo>
                    <a:pt x="55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0" y="2"/>
                  </a:lnTo>
                  <a:close/>
                  <a:moveTo>
                    <a:pt x="15" y="29"/>
                  </a:moveTo>
                  <a:lnTo>
                    <a:pt x="16" y="24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3" y="11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0" y="20"/>
                  </a:lnTo>
                  <a:lnTo>
                    <a:pt x="41" y="24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2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3" y="47"/>
                  </a:lnTo>
                  <a:lnTo>
                    <a:pt x="21" y="45"/>
                  </a:lnTo>
                  <a:lnTo>
                    <a:pt x="19" y="43"/>
                  </a:lnTo>
                  <a:lnTo>
                    <a:pt x="16" y="36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9" name="Freeform 895"/>
            <p:cNvSpPr>
              <a:spLocks noEditPoints="1"/>
            </p:cNvSpPr>
            <p:nvPr/>
          </p:nvSpPr>
          <p:spPr bwMode="auto">
            <a:xfrm>
              <a:off x="3203" y="1853"/>
              <a:ext cx="105" cy="105"/>
            </a:xfrm>
            <a:custGeom>
              <a:avLst/>
              <a:gdLst/>
              <a:ahLst/>
              <a:cxnLst>
                <a:cxn ang="0">
                  <a:pos x="264" y="414"/>
                </a:cxn>
                <a:cxn ang="0">
                  <a:pos x="301" y="401"/>
                </a:cxn>
                <a:cxn ang="0">
                  <a:pos x="344" y="373"/>
                </a:cxn>
                <a:cxn ang="0">
                  <a:pos x="392" y="318"/>
                </a:cxn>
                <a:cxn ang="0">
                  <a:pos x="409" y="281"/>
                </a:cxn>
                <a:cxn ang="0">
                  <a:pos x="421" y="231"/>
                </a:cxn>
                <a:cxn ang="0">
                  <a:pos x="416" y="158"/>
                </a:cxn>
                <a:cxn ang="0">
                  <a:pos x="402" y="120"/>
                </a:cxn>
                <a:cxn ang="0">
                  <a:pos x="375" y="77"/>
                </a:cxn>
                <a:cxn ang="0">
                  <a:pos x="319" y="28"/>
                </a:cxn>
                <a:cxn ang="0">
                  <a:pos x="283" y="11"/>
                </a:cxn>
                <a:cxn ang="0">
                  <a:pos x="233" y="1"/>
                </a:cxn>
                <a:cxn ang="0">
                  <a:pos x="160" y="6"/>
                </a:cxn>
                <a:cxn ang="0">
                  <a:pos x="121" y="19"/>
                </a:cxn>
                <a:cxn ang="0">
                  <a:pos x="78" y="47"/>
                </a:cxn>
                <a:cxn ang="0">
                  <a:pos x="30" y="102"/>
                </a:cxn>
                <a:cxn ang="0">
                  <a:pos x="13" y="139"/>
                </a:cxn>
                <a:cxn ang="0">
                  <a:pos x="1" y="189"/>
                </a:cxn>
                <a:cxn ang="0">
                  <a:pos x="7" y="262"/>
                </a:cxn>
                <a:cxn ang="0">
                  <a:pos x="21" y="300"/>
                </a:cxn>
                <a:cxn ang="0">
                  <a:pos x="48" y="343"/>
                </a:cxn>
                <a:cxn ang="0">
                  <a:pos x="103" y="392"/>
                </a:cxn>
                <a:cxn ang="0">
                  <a:pos x="140" y="409"/>
                </a:cxn>
                <a:cxn ang="0">
                  <a:pos x="190" y="419"/>
                </a:cxn>
                <a:cxn ang="0">
                  <a:pos x="172" y="403"/>
                </a:cxn>
                <a:cxn ang="0">
                  <a:pos x="102" y="374"/>
                </a:cxn>
                <a:cxn ang="0">
                  <a:pos x="47" y="318"/>
                </a:cxn>
                <a:cxn ang="0">
                  <a:pos x="19" y="249"/>
                </a:cxn>
                <a:cxn ang="0">
                  <a:pos x="19" y="171"/>
                </a:cxn>
                <a:cxn ang="0">
                  <a:pos x="47" y="102"/>
                </a:cxn>
                <a:cxn ang="0">
                  <a:pos x="102" y="46"/>
                </a:cxn>
                <a:cxn ang="0">
                  <a:pos x="172" y="17"/>
                </a:cxn>
                <a:cxn ang="0">
                  <a:pos x="250" y="17"/>
                </a:cxn>
                <a:cxn ang="0">
                  <a:pos x="320" y="46"/>
                </a:cxn>
                <a:cxn ang="0">
                  <a:pos x="375" y="102"/>
                </a:cxn>
                <a:cxn ang="0">
                  <a:pos x="404" y="171"/>
                </a:cxn>
                <a:cxn ang="0">
                  <a:pos x="404" y="249"/>
                </a:cxn>
                <a:cxn ang="0">
                  <a:pos x="375" y="318"/>
                </a:cxn>
                <a:cxn ang="0">
                  <a:pos x="320" y="374"/>
                </a:cxn>
                <a:cxn ang="0">
                  <a:pos x="250" y="403"/>
                </a:cxn>
                <a:cxn ang="0">
                  <a:pos x="186" y="76"/>
                </a:cxn>
                <a:cxn ang="0">
                  <a:pos x="156" y="151"/>
                </a:cxn>
                <a:cxn ang="0">
                  <a:pos x="200" y="216"/>
                </a:cxn>
                <a:cxn ang="0">
                  <a:pos x="233" y="234"/>
                </a:cxn>
                <a:cxn ang="0">
                  <a:pos x="236" y="76"/>
                </a:cxn>
                <a:cxn ang="0">
                  <a:pos x="390" y="201"/>
                </a:cxn>
                <a:cxn ang="0">
                  <a:pos x="51" y="201"/>
                </a:cxn>
                <a:cxn ang="0">
                  <a:pos x="221" y="369"/>
                </a:cxn>
                <a:cxn ang="0">
                  <a:pos x="221" y="369"/>
                </a:cxn>
                <a:cxn ang="0">
                  <a:pos x="345" y="121"/>
                </a:cxn>
                <a:cxn ang="0">
                  <a:pos x="51" y="292"/>
                </a:cxn>
                <a:cxn ang="0">
                  <a:pos x="130" y="50"/>
                </a:cxn>
                <a:cxn ang="0">
                  <a:pos x="299" y="344"/>
                </a:cxn>
                <a:cxn ang="0">
                  <a:pos x="299" y="344"/>
                </a:cxn>
                <a:cxn ang="0">
                  <a:pos x="283" y="66"/>
                </a:cxn>
                <a:cxn ang="0">
                  <a:pos x="114" y="360"/>
                </a:cxn>
                <a:cxn ang="0">
                  <a:pos x="61" y="112"/>
                </a:cxn>
                <a:cxn ang="0">
                  <a:pos x="354" y="281"/>
                </a:cxn>
                <a:cxn ang="0">
                  <a:pos x="354" y="281"/>
                </a:cxn>
              </a:cxnLst>
              <a:rect l="0" t="0" r="r" b="b"/>
              <a:pathLst>
                <a:path w="422" h="420">
                  <a:moveTo>
                    <a:pt x="212" y="420"/>
                  </a:moveTo>
                  <a:lnTo>
                    <a:pt x="233" y="419"/>
                  </a:lnTo>
                  <a:lnTo>
                    <a:pt x="253" y="416"/>
                  </a:lnTo>
                  <a:lnTo>
                    <a:pt x="264" y="414"/>
                  </a:lnTo>
                  <a:lnTo>
                    <a:pt x="273" y="412"/>
                  </a:lnTo>
                  <a:lnTo>
                    <a:pt x="283" y="409"/>
                  </a:lnTo>
                  <a:lnTo>
                    <a:pt x="292" y="405"/>
                  </a:lnTo>
                  <a:lnTo>
                    <a:pt x="301" y="401"/>
                  </a:lnTo>
                  <a:lnTo>
                    <a:pt x="311" y="397"/>
                  </a:lnTo>
                  <a:lnTo>
                    <a:pt x="319" y="392"/>
                  </a:lnTo>
                  <a:lnTo>
                    <a:pt x="328" y="385"/>
                  </a:lnTo>
                  <a:lnTo>
                    <a:pt x="344" y="373"/>
                  </a:lnTo>
                  <a:lnTo>
                    <a:pt x="360" y="359"/>
                  </a:lnTo>
                  <a:lnTo>
                    <a:pt x="375" y="343"/>
                  </a:lnTo>
                  <a:lnTo>
                    <a:pt x="387" y="326"/>
                  </a:lnTo>
                  <a:lnTo>
                    <a:pt x="392" y="318"/>
                  </a:lnTo>
                  <a:lnTo>
                    <a:pt x="397" y="309"/>
                  </a:lnTo>
                  <a:lnTo>
                    <a:pt x="402" y="300"/>
                  </a:lnTo>
                  <a:lnTo>
                    <a:pt x="406" y="291"/>
                  </a:lnTo>
                  <a:lnTo>
                    <a:pt x="409" y="281"/>
                  </a:lnTo>
                  <a:lnTo>
                    <a:pt x="413" y="272"/>
                  </a:lnTo>
                  <a:lnTo>
                    <a:pt x="416" y="262"/>
                  </a:lnTo>
                  <a:lnTo>
                    <a:pt x="418" y="252"/>
                  </a:lnTo>
                  <a:lnTo>
                    <a:pt x="421" y="231"/>
                  </a:lnTo>
                  <a:lnTo>
                    <a:pt x="422" y="210"/>
                  </a:lnTo>
                  <a:lnTo>
                    <a:pt x="421" y="189"/>
                  </a:lnTo>
                  <a:lnTo>
                    <a:pt x="418" y="168"/>
                  </a:lnTo>
                  <a:lnTo>
                    <a:pt x="416" y="158"/>
                  </a:lnTo>
                  <a:lnTo>
                    <a:pt x="413" y="148"/>
                  </a:lnTo>
                  <a:lnTo>
                    <a:pt x="409" y="139"/>
                  </a:lnTo>
                  <a:lnTo>
                    <a:pt x="406" y="129"/>
                  </a:lnTo>
                  <a:lnTo>
                    <a:pt x="402" y="120"/>
                  </a:lnTo>
                  <a:lnTo>
                    <a:pt x="397" y="111"/>
                  </a:lnTo>
                  <a:lnTo>
                    <a:pt x="392" y="102"/>
                  </a:lnTo>
                  <a:lnTo>
                    <a:pt x="387" y="94"/>
                  </a:lnTo>
                  <a:lnTo>
                    <a:pt x="375" y="77"/>
                  </a:lnTo>
                  <a:lnTo>
                    <a:pt x="360" y="61"/>
                  </a:lnTo>
                  <a:lnTo>
                    <a:pt x="344" y="47"/>
                  </a:lnTo>
                  <a:lnTo>
                    <a:pt x="328" y="35"/>
                  </a:lnTo>
                  <a:lnTo>
                    <a:pt x="319" y="28"/>
                  </a:lnTo>
                  <a:lnTo>
                    <a:pt x="311" y="23"/>
                  </a:lnTo>
                  <a:lnTo>
                    <a:pt x="301" y="19"/>
                  </a:lnTo>
                  <a:lnTo>
                    <a:pt x="292" y="15"/>
                  </a:lnTo>
                  <a:lnTo>
                    <a:pt x="283" y="11"/>
                  </a:lnTo>
                  <a:lnTo>
                    <a:pt x="273" y="8"/>
                  </a:lnTo>
                  <a:lnTo>
                    <a:pt x="264" y="6"/>
                  </a:lnTo>
                  <a:lnTo>
                    <a:pt x="253" y="4"/>
                  </a:lnTo>
                  <a:lnTo>
                    <a:pt x="233" y="1"/>
                  </a:lnTo>
                  <a:lnTo>
                    <a:pt x="212" y="0"/>
                  </a:lnTo>
                  <a:lnTo>
                    <a:pt x="190" y="1"/>
                  </a:lnTo>
                  <a:lnTo>
                    <a:pt x="169" y="4"/>
                  </a:lnTo>
                  <a:lnTo>
                    <a:pt x="160" y="6"/>
                  </a:lnTo>
                  <a:lnTo>
                    <a:pt x="149" y="8"/>
                  </a:lnTo>
                  <a:lnTo>
                    <a:pt x="140" y="11"/>
                  </a:lnTo>
                  <a:lnTo>
                    <a:pt x="130" y="15"/>
                  </a:lnTo>
                  <a:lnTo>
                    <a:pt x="121" y="19"/>
                  </a:lnTo>
                  <a:lnTo>
                    <a:pt x="113" y="23"/>
                  </a:lnTo>
                  <a:lnTo>
                    <a:pt x="103" y="28"/>
                  </a:lnTo>
                  <a:lnTo>
                    <a:pt x="95" y="35"/>
                  </a:lnTo>
                  <a:lnTo>
                    <a:pt x="78" y="47"/>
                  </a:lnTo>
                  <a:lnTo>
                    <a:pt x="63" y="61"/>
                  </a:lnTo>
                  <a:lnTo>
                    <a:pt x="48" y="77"/>
                  </a:lnTo>
                  <a:lnTo>
                    <a:pt x="35" y="94"/>
                  </a:lnTo>
                  <a:lnTo>
                    <a:pt x="30" y="102"/>
                  </a:lnTo>
                  <a:lnTo>
                    <a:pt x="25" y="111"/>
                  </a:lnTo>
                  <a:lnTo>
                    <a:pt x="21" y="120"/>
                  </a:lnTo>
                  <a:lnTo>
                    <a:pt x="17" y="129"/>
                  </a:lnTo>
                  <a:lnTo>
                    <a:pt x="13" y="139"/>
                  </a:lnTo>
                  <a:lnTo>
                    <a:pt x="10" y="148"/>
                  </a:lnTo>
                  <a:lnTo>
                    <a:pt x="7" y="158"/>
                  </a:lnTo>
                  <a:lnTo>
                    <a:pt x="5" y="168"/>
                  </a:lnTo>
                  <a:lnTo>
                    <a:pt x="1" y="189"/>
                  </a:lnTo>
                  <a:lnTo>
                    <a:pt x="0" y="210"/>
                  </a:lnTo>
                  <a:lnTo>
                    <a:pt x="1" y="231"/>
                  </a:lnTo>
                  <a:lnTo>
                    <a:pt x="5" y="252"/>
                  </a:lnTo>
                  <a:lnTo>
                    <a:pt x="7" y="262"/>
                  </a:lnTo>
                  <a:lnTo>
                    <a:pt x="10" y="271"/>
                  </a:lnTo>
                  <a:lnTo>
                    <a:pt x="13" y="281"/>
                  </a:lnTo>
                  <a:lnTo>
                    <a:pt x="17" y="291"/>
                  </a:lnTo>
                  <a:lnTo>
                    <a:pt x="21" y="300"/>
                  </a:lnTo>
                  <a:lnTo>
                    <a:pt x="25" y="309"/>
                  </a:lnTo>
                  <a:lnTo>
                    <a:pt x="30" y="318"/>
                  </a:lnTo>
                  <a:lnTo>
                    <a:pt x="35" y="326"/>
                  </a:lnTo>
                  <a:lnTo>
                    <a:pt x="48" y="343"/>
                  </a:lnTo>
                  <a:lnTo>
                    <a:pt x="63" y="359"/>
                  </a:lnTo>
                  <a:lnTo>
                    <a:pt x="78" y="373"/>
                  </a:lnTo>
                  <a:lnTo>
                    <a:pt x="95" y="385"/>
                  </a:lnTo>
                  <a:lnTo>
                    <a:pt x="103" y="392"/>
                  </a:lnTo>
                  <a:lnTo>
                    <a:pt x="113" y="397"/>
                  </a:lnTo>
                  <a:lnTo>
                    <a:pt x="121" y="401"/>
                  </a:lnTo>
                  <a:lnTo>
                    <a:pt x="130" y="405"/>
                  </a:lnTo>
                  <a:lnTo>
                    <a:pt x="140" y="409"/>
                  </a:lnTo>
                  <a:lnTo>
                    <a:pt x="149" y="412"/>
                  </a:lnTo>
                  <a:lnTo>
                    <a:pt x="160" y="414"/>
                  </a:lnTo>
                  <a:lnTo>
                    <a:pt x="169" y="416"/>
                  </a:lnTo>
                  <a:lnTo>
                    <a:pt x="190" y="419"/>
                  </a:lnTo>
                  <a:lnTo>
                    <a:pt x="212" y="420"/>
                  </a:lnTo>
                  <a:close/>
                  <a:moveTo>
                    <a:pt x="212" y="407"/>
                  </a:moveTo>
                  <a:lnTo>
                    <a:pt x="191" y="406"/>
                  </a:lnTo>
                  <a:lnTo>
                    <a:pt x="172" y="403"/>
                  </a:lnTo>
                  <a:lnTo>
                    <a:pt x="153" y="399"/>
                  </a:lnTo>
                  <a:lnTo>
                    <a:pt x="136" y="392"/>
                  </a:lnTo>
                  <a:lnTo>
                    <a:pt x="119" y="383"/>
                  </a:lnTo>
                  <a:lnTo>
                    <a:pt x="102" y="374"/>
                  </a:lnTo>
                  <a:lnTo>
                    <a:pt x="87" y="362"/>
                  </a:lnTo>
                  <a:lnTo>
                    <a:pt x="73" y="349"/>
                  </a:lnTo>
                  <a:lnTo>
                    <a:pt x="59" y="334"/>
                  </a:lnTo>
                  <a:lnTo>
                    <a:pt x="47" y="318"/>
                  </a:lnTo>
                  <a:lnTo>
                    <a:pt x="37" y="303"/>
                  </a:lnTo>
                  <a:lnTo>
                    <a:pt x="29" y="285"/>
                  </a:lnTo>
                  <a:lnTo>
                    <a:pt x="23" y="268"/>
                  </a:lnTo>
                  <a:lnTo>
                    <a:pt x="19" y="249"/>
                  </a:lnTo>
                  <a:lnTo>
                    <a:pt x="16" y="230"/>
                  </a:lnTo>
                  <a:lnTo>
                    <a:pt x="15" y="210"/>
                  </a:lnTo>
                  <a:lnTo>
                    <a:pt x="16" y="190"/>
                  </a:lnTo>
                  <a:lnTo>
                    <a:pt x="19" y="171"/>
                  </a:lnTo>
                  <a:lnTo>
                    <a:pt x="23" y="153"/>
                  </a:lnTo>
                  <a:lnTo>
                    <a:pt x="29" y="134"/>
                  </a:lnTo>
                  <a:lnTo>
                    <a:pt x="37" y="118"/>
                  </a:lnTo>
                  <a:lnTo>
                    <a:pt x="47" y="102"/>
                  </a:lnTo>
                  <a:lnTo>
                    <a:pt x="59" y="86"/>
                  </a:lnTo>
                  <a:lnTo>
                    <a:pt x="73" y="71"/>
                  </a:lnTo>
                  <a:lnTo>
                    <a:pt x="87" y="58"/>
                  </a:lnTo>
                  <a:lnTo>
                    <a:pt x="102" y="46"/>
                  </a:lnTo>
                  <a:lnTo>
                    <a:pt x="119" y="37"/>
                  </a:lnTo>
                  <a:lnTo>
                    <a:pt x="136" y="28"/>
                  </a:lnTo>
                  <a:lnTo>
                    <a:pt x="153" y="21"/>
                  </a:lnTo>
                  <a:lnTo>
                    <a:pt x="172" y="17"/>
                  </a:lnTo>
                  <a:lnTo>
                    <a:pt x="191" y="14"/>
                  </a:lnTo>
                  <a:lnTo>
                    <a:pt x="212" y="14"/>
                  </a:lnTo>
                  <a:lnTo>
                    <a:pt x="231" y="14"/>
                  </a:lnTo>
                  <a:lnTo>
                    <a:pt x="250" y="17"/>
                  </a:lnTo>
                  <a:lnTo>
                    <a:pt x="269" y="21"/>
                  </a:lnTo>
                  <a:lnTo>
                    <a:pt x="287" y="28"/>
                  </a:lnTo>
                  <a:lnTo>
                    <a:pt x="303" y="37"/>
                  </a:lnTo>
                  <a:lnTo>
                    <a:pt x="320" y="46"/>
                  </a:lnTo>
                  <a:lnTo>
                    <a:pt x="335" y="58"/>
                  </a:lnTo>
                  <a:lnTo>
                    <a:pt x="350" y="71"/>
                  </a:lnTo>
                  <a:lnTo>
                    <a:pt x="364" y="86"/>
                  </a:lnTo>
                  <a:lnTo>
                    <a:pt x="375" y="102"/>
                  </a:lnTo>
                  <a:lnTo>
                    <a:pt x="385" y="118"/>
                  </a:lnTo>
                  <a:lnTo>
                    <a:pt x="393" y="134"/>
                  </a:lnTo>
                  <a:lnTo>
                    <a:pt x="399" y="153"/>
                  </a:lnTo>
                  <a:lnTo>
                    <a:pt x="404" y="171"/>
                  </a:lnTo>
                  <a:lnTo>
                    <a:pt x="406" y="190"/>
                  </a:lnTo>
                  <a:lnTo>
                    <a:pt x="407" y="210"/>
                  </a:lnTo>
                  <a:lnTo>
                    <a:pt x="406" y="230"/>
                  </a:lnTo>
                  <a:lnTo>
                    <a:pt x="404" y="249"/>
                  </a:lnTo>
                  <a:lnTo>
                    <a:pt x="399" y="268"/>
                  </a:lnTo>
                  <a:lnTo>
                    <a:pt x="393" y="285"/>
                  </a:lnTo>
                  <a:lnTo>
                    <a:pt x="385" y="303"/>
                  </a:lnTo>
                  <a:lnTo>
                    <a:pt x="375" y="318"/>
                  </a:lnTo>
                  <a:lnTo>
                    <a:pt x="364" y="334"/>
                  </a:lnTo>
                  <a:lnTo>
                    <a:pt x="350" y="349"/>
                  </a:lnTo>
                  <a:lnTo>
                    <a:pt x="335" y="362"/>
                  </a:lnTo>
                  <a:lnTo>
                    <a:pt x="320" y="374"/>
                  </a:lnTo>
                  <a:lnTo>
                    <a:pt x="303" y="383"/>
                  </a:lnTo>
                  <a:lnTo>
                    <a:pt x="287" y="392"/>
                  </a:lnTo>
                  <a:lnTo>
                    <a:pt x="269" y="399"/>
                  </a:lnTo>
                  <a:lnTo>
                    <a:pt x="250" y="403"/>
                  </a:lnTo>
                  <a:lnTo>
                    <a:pt x="231" y="406"/>
                  </a:lnTo>
                  <a:lnTo>
                    <a:pt x="212" y="407"/>
                  </a:lnTo>
                  <a:close/>
                  <a:moveTo>
                    <a:pt x="212" y="27"/>
                  </a:moveTo>
                  <a:lnTo>
                    <a:pt x="186" y="76"/>
                  </a:lnTo>
                  <a:lnTo>
                    <a:pt x="200" y="76"/>
                  </a:lnTo>
                  <a:lnTo>
                    <a:pt x="200" y="192"/>
                  </a:lnTo>
                  <a:lnTo>
                    <a:pt x="150" y="163"/>
                  </a:lnTo>
                  <a:lnTo>
                    <a:pt x="156" y="151"/>
                  </a:lnTo>
                  <a:lnTo>
                    <a:pt x="102" y="147"/>
                  </a:lnTo>
                  <a:lnTo>
                    <a:pt x="132" y="193"/>
                  </a:lnTo>
                  <a:lnTo>
                    <a:pt x="139" y="180"/>
                  </a:lnTo>
                  <a:lnTo>
                    <a:pt x="200" y="216"/>
                  </a:lnTo>
                  <a:lnTo>
                    <a:pt x="200" y="242"/>
                  </a:lnTo>
                  <a:lnTo>
                    <a:pt x="222" y="242"/>
                  </a:lnTo>
                  <a:lnTo>
                    <a:pt x="222" y="228"/>
                  </a:lnTo>
                  <a:lnTo>
                    <a:pt x="233" y="234"/>
                  </a:lnTo>
                  <a:lnTo>
                    <a:pt x="243" y="216"/>
                  </a:lnTo>
                  <a:lnTo>
                    <a:pt x="222" y="204"/>
                  </a:lnTo>
                  <a:lnTo>
                    <a:pt x="222" y="76"/>
                  </a:lnTo>
                  <a:lnTo>
                    <a:pt x="236" y="76"/>
                  </a:lnTo>
                  <a:lnTo>
                    <a:pt x="212" y="27"/>
                  </a:lnTo>
                  <a:close/>
                  <a:moveTo>
                    <a:pt x="372" y="219"/>
                  </a:moveTo>
                  <a:lnTo>
                    <a:pt x="390" y="219"/>
                  </a:lnTo>
                  <a:lnTo>
                    <a:pt x="390" y="201"/>
                  </a:lnTo>
                  <a:lnTo>
                    <a:pt x="372" y="201"/>
                  </a:lnTo>
                  <a:lnTo>
                    <a:pt x="372" y="219"/>
                  </a:lnTo>
                  <a:close/>
                  <a:moveTo>
                    <a:pt x="51" y="219"/>
                  </a:moveTo>
                  <a:lnTo>
                    <a:pt x="51" y="201"/>
                  </a:lnTo>
                  <a:lnTo>
                    <a:pt x="32" y="201"/>
                  </a:lnTo>
                  <a:lnTo>
                    <a:pt x="32" y="219"/>
                  </a:lnTo>
                  <a:lnTo>
                    <a:pt x="51" y="219"/>
                  </a:lnTo>
                  <a:close/>
                  <a:moveTo>
                    <a:pt x="221" y="369"/>
                  </a:moveTo>
                  <a:lnTo>
                    <a:pt x="201" y="369"/>
                  </a:lnTo>
                  <a:lnTo>
                    <a:pt x="201" y="388"/>
                  </a:lnTo>
                  <a:lnTo>
                    <a:pt x="221" y="388"/>
                  </a:lnTo>
                  <a:lnTo>
                    <a:pt x="221" y="369"/>
                  </a:lnTo>
                  <a:close/>
                  <a:moveTo>
                    <a:pt x="354" y="139"/>
                  </a:moveTo>
                  <a:lnTo>
                    <a:pt x="372" y="128"/>
                  </a:lnTo>
                  <a:lnTo>
                    <a:pt x="362" y="112"/>
                  </a:lnTo>
                  <a:lnTo>
                    <a:pt x="345" y="121"/>
                  </a:lnTo>
                  <a:lnTo>
                    <a:pt x="354" y="139"/>
                  </a:lnTo>
                  <a:close/>
                  <a:moveTo>
                    <a:pt x="78" y="298"/>
                  </a:moveTo>
                  <a:lnTo>
                    <a:pt x="68" y="281"/>
                  </a:lnTo>
                  <a:lnTo>
                    <a:pt x="51" y="292"/>
                  </a:lnTo>
                  <a:lnTo>
                    <a:pt x="62" y="308"/>
                  </a:lnTo>
                  <a:lnTo>
                    <a:pt x="78" y="298"/>
                  </a:lnTo>
                  <a:close/>
                  <a:moveTo>
                    <a:pt x="139" y="66"/>
                  </a:moveTo>
                  <a:lnTo>
                    <a:pt x="130" y="50"/>
                  </a:lnTo>
                  <a:lnTo>
                    <a:pt x="114" y="60"/>
                  </a:lnTo>
                  <a:lnTo>
                    <a:pt x="123" y="76"/>
                  </a:lnTo>
                  <a:lnTo>
                    <a:pt x="139" y="66"/>
                  </a:lnTo>
                  <a:close/>
                  <a:moveTo>
                    <a:pt x="299" y="344"/>
                  </a:moveTo>
                  <a:lnTo>
                    <a:pt x="283" y="353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299" y="344"/>
                  </a:lnTo>
                  <a:close/>
                  <a:moveTo>
                    <a:pt x="299" y="76"/>
                  </a:moveTo>
                  <a:lnTo>
                    <a:pt x="309" y="60"/>
                  </a:lnTo>
                  <a:lnTo>
                    <a:pt x="292" y="50"/>
                  </a:lnTo>
                  <a:lnTo>
                    <a:pt x="283" y="66"/>
                  </a:lnTo>
                  <a:lnTo>
                    <a:pt x="299" y="76"/>
                  </a:lnTo>
                  <a:close/>
                  <a:moveTo>
                    <a:pt x="139" y="353"/>
                  </a:moveTo>
                  <a:lnTo>
                    <a:pt x="123" y="344"/>
                  </a:lnTo>
                  <a:lnTo>
                    <a:pt x="114" y="360"/>
                  </a:lnTo>
                  <a:lnTo>
                    <a:pt x="130" y="370"/>
                  </a:lnTo>
                  <a:lnTo>
                    <a:pt x="139" y="353"/>
                  </a:lnTo>
                  <a:close/>
                  <a:moveTo>
                    <a:pt x="77" y="121"/>
                  </a:moveTo>
                  <a:lnTo>
                    <a:pt x="61" y="112"/>
                  </a:lnTo>
                  <a:lnTo>
                    <a:pt x="51" y="128"/>
                  </a:lnTo>
                  <a:lnTo>
                    <a:pt x="68" y="139"/>
                  </a:lnTo>
                  <a:lnTo>
                    <a:pt x="77" y="121"/>
                  </a:lnTo>
                  <a:close/>
                  <a:moveTo>
                    <a:pt x="354" y="281"/>
                  </a:moveTo>
                  <a:lnTo>
                    <a:pt x="344" y="298"/>
                  </a:lnTo>
                  <a:lnTo>
                    <a:pt x="362" y="308"/>
                  </a:lnTo>
                  <a:lnTo>
                    <a:pt x="371" y="292"/>
                  </a:lnTo>
                  <a:lnTo>
                    <a:pt x="354" y="28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0" name="Freeform 896"/>
            <p:cNvSpPr>
              <a:spLocks/>
            </p:cNvSpPr>
            <p:nvPr/>
          </p:nvSpPr>
          <p:spPr bwMode="auto">
            <a:xfrm>
              <a:off x="3050" y="1942"/>
              <a:ext cx="192" cy="74"/>
            </a:xfrm>
            <a:custGeom>
              <a:avLst/>
              <a:gdLst/>
              <a:ahLst/>
              <a:cxnLst>
                <a:cxn ang="0">
                  <a:pos x="60" y="295"/>
                </a:cxn>
                <a:cxn ang="0">
                  <a:pos x="707" y="295"/>
                </a:cxn>
                <a:cxn ang="0">
                  <a:pos x="718" y="294"/>
                </a:cxn>
                <a:cxn ang="0">
                  <a:pos x="728" y="292"/>
                </a:cxn>
                <a:cxn ang="0">
                  <a:pos x="737" y="286"/>
                </a:cxn>
                <a:cxn ang="0">
                  <a:pos x="745" y="280"/>
                </a:cxn>
                <a:cxn ang="0">
                  <a:pos x="752" y="274"/>
                </a:cxn>
                <a:cxn ang="0">
                  <a:pos x="758" y="265"/>
                </a:cxn>
                <a:cxn ang="0">
                  <a:pos x="762" y="256"/>
                </a:cxn>
                <a:cxn ang="0">
                  <a:pos x="765" y="246"/>
                </a:cxn>
                <a:cxn ang="0">
                  <a:pos x="766" y="235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2" y="39"/>
                </a:cxn>
                <a:cxn ang="0">
                  <a:pos x="758" y="29"/>
                </a:cxn>
                <a:cxn ang="0">
                  <a:pos x="752" y="21"/>
                </a:cxn>
                <a:cxn ang="0">
                  <a:pos x="745" y="14"/>
                </a:cxn>
                <a:cxn ang="0">
                  <a:pos x="737" y="8"/>
                </a:cxn>
                <a:cxn ang="0">
                  <a:pos x="728" y="4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60" y="0"/>
                </a:cxn>
                <a:cxn ang="0">
                  <a:pos x="48" y="1"/>
                </a:cxn>
                <a:cxn ang="0">
                  <a:pos x="39" y="4"/>
                </a:cxn>
                <a:cxn ang="0">
                  <a:pos x="30" y="8"/>
                </a:cxn>
                <a:cxn ang="0">
                  <a:pos x="21" y="14"/>
                </a:cxn>
                <a:cxn ang="0">
                  <a:pos x="14" y="21"/>
                </a:cxn>
                <a:cxn ang="0">
                  <a:pos x="9" y="29"/>
                </a:cxn>
                <a:cxn ang="0">
                  <a:pos x="4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5"/>
                </a:cxn>
                <a:cxn ang="0">
                  <a:pos x="1" y="246"/>
                </a:cxn>
                <a:cxn ang="0">
                  <a:pos x="4" y="256"/>
                </a:cxn>
                <a:cxn ang="0">
                  <a:pos x="9" y="265"/>
                </a:cxn>
                <a:cxn ang="0">
                  <a:pos x="14" y="274"/>
                </a:cxn>
                <a:cxn ang="0">
                  <a:pos x="21" y="280"/>
                </a:cxn>
                <a:cxn ang="0">
                  <a:pos x="30" y="286"/>
                </a:cxn>
                <a:cxn ang="0">
                  <a:pos x="39" y="292"/>
                </a:cxn>
                <a:cxn ang="0">
                  <a:pos x="48" y="294"/>
                </a:cxn>
                <a:cxn ang="0">
                  <a:pos x="60" y="295"/>
                </a:cxn>
              </a:cxnLst>
              <a:rect l="0" t="0" r="r" b="b"/>
              <a:pathLst>
                <a:path w="766" h="295">
                  <a:moveTo>
                    <a:pt x="60" y="295"/>
                  </a:moveTo>
                  <a:lnTo>
                    <a:pt x="707" y="295"/>
                  </a:lnTo>
                  <a:lnTo>
                    <a:pt x="718" y="294"/>
                  </a:lnTo>
                  <a:lnTo>
                    <a:pt x="728" y="292"/>
                  </a:lnTo>
                  <a:lnTo>
                    <a:pt x="737" y="286"/>
                  </a:lnTo>
                  <a:lnTo>
                    <a:pt x="745" y="280"/>
                  </a:lnTo>
                  <a:lnTo>
                    <a:pt x="752" y="274"/>
                  </a:lnTo>
                  <a:lnTo>
                    <a:pt x="758" y="265"/>
                  </a:lnTo>
                  <a:lnTo>
                    <a:pt x="762" y="256"/>
                  </a:lnTo>
                  <a:lnTo>
                    <a:pt x="765" y="246"/>
                  </a:lnTo>
                  <a:lnTo>
                    <a:pt x="766" y="235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2" y="39"/>
                  </a:lnTo>
                  <a:lnTo>
                    <a:pt x="758" y="29"/>
                  </a:lnTo>
                  <a:lnTo>
                    <a:pt x="752" y="21"/>
                  </a:lnTo>
                  <a:lnTo>
                    <a:pt x="745" y="14"/>
                  </a:lnTo>
                  <a:lnTo>
                    <a:pt x="737" y="8"/>
                  </a:lnTo>
                  <a:lnTo>
                    <a:pt x="728" y="4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60" y="0"/>
                  </a:lnTo>
                  <a:lnTo>
                    <a:pt x="48" y="1"/>
                  </a:lnTo>
                  <a:lnTo>
                    <a:pt x="39" y="4"/>
                  </a:lnTo>
                  <a:lnTo>
                    <a:pt x="30" y="8"/>
                  </a:lnTo>
                  <a:lnTo>
                    <a:pt x="21" y="14"/>
                  </a:lnTo>
                  <a:lnTo>
                    <a:pt x="14" y="21"/>
                  </a:lnTo>
                  <a:lnTo>
                    <a:pt x="9" y="29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5"/>
                  </a:lnTo>
                  <a:lnTo>
                    <a:pt x="1" y="246"/>
                  </a:lnTo>
                  <a:lnTo>
                    <a:pt x="4" y="256"/>
                  </a:lnTo>
                  <a:lnTo>
                    <a:pt x="9" y="265"/>
                  </a:lnTo>
                  <a:lnTo>
                    <a:pt x="14" y="274"/>
                  </a:lnTo>
                  <a:lnTo>
                    <a:pt x="21" y="280"/>
                  </a:lnTo>
                  <a:lnTo>
                    <a:pt x="30" y="286"/>
                  </a:lnTo>
                  <a:lnTo>
                    <a:pt x="39" y="292"/>
                  </a:lnTo>
                  <a:lnTo>
                    <a:pt x="48" y="294"/>
                  </a:lnTo>
                  <a:lnTo>
                    <a:pt x="60" y="295"/>
                  </a:lnTo>
                  <a:close/>
                </a:path>
              </a:pathLst>
            </a:custGeom>
            <a:solidFill>
              <a:srgbClr val="D5D4D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1" name="Freeform 897"/>
            <p:cNvSpPr>
              <a:spLocks/>
            </p:cNvSpPr>
            <p:nvPr/>
          </p:nvSpPr>
          <p:spPr bwMode="auto">
            <a:xfrm>
              <a:off x="3050" y="1942"/>
              <a:ext cx="192" cy="74"/>
            </a:xfrm>
            <a:custGeom>
              <a:avLst/>
              <a:gdLst/>
              <a:ahLst/>
              <a:cxnLst>
                <a:cxn ang="0">
                  <a:pos x="60" y="295"/>
                </a:cxn>
                <a:cxn ang="0">
                  <a:pos x="707" y="295"/>
                </a:cxn>
                <a:cxn ang="0">
                  <a:pos x="718" y="294"/>
                </a:cxn>
                <a:cxn ang="0">
                  <a:pos x="728" y="292"/>
                </a:cxn>
                <a:cxn ang="0">
                  <a:pos x="737" y="286"/>
                </a:cxn>
                <a:cxn ang="0">
                  <a:pos x="745" y="280"/>
                </a:cxn>
                <a:cxn ang="0">
                  <a:pos x="752" y="274"/>
                </a:cxn>
                <a:cxn ang="0">
                  <a:pos x="758" y="265"/>
                </a:cxn>
                <a:cxn ang="0">
                  <a:pos x="762" y="256"/>
                </a:cxn>
                <a:cxn ang="0">
                  <a:pos x="765" y="246"/>
                </a:cxn>
                <a:cxn ang="0">
                  <a:pos x="766" y="235"/>
                </a:cxn>
                <a:cxn ang="0">
                  <a:pos x="766" y="59"/>
                </a:cxn>
                <a:cxn ang="0">
                  <a:pos x="765" y="49"/>
                </a:cxn>
                <a:cxn ang="0">
                  <a:pos x="762" y="39"/>
                </a:cxn>
                <a:cxn ang="0">
                  <a:pos x="758" y="29"/>
                </a:cxn>
                <a:cxn ang="0">
                  <a:pos x="752" y="21"/>
                </a:cxn>
                <a:cxn ang="0">
                  <a:pos x="745" y="14"/>
                </a:cxn>
                <a:cxn ang="0">
                  <a:pos x="737" y="8"/>
                </a:cxn>
                <a:cxn ang="0">
                  <a:pos x="728" y="4"/>
                </a:cxn>
                <a:cxn ang="0">
                  <a:pos x="718" y="1"/>
                </a:cxn>
                <a:cxn ang="0">
                  <a:pos x="707" y="0"/>
                </a:cxn>
                <a:cxn ang="0">
                  <a:pos x="60" y="0"/>
                </a:cxn>
                <a:cxn ang="0">
                  <a:pos x="48" y="1"/>
                </a:cxn>
                <a:cxn ang="0">
                  <a:pos x="39" y="4"/>
                </a:cxn>
                <a:cxn ang="0">
                  <a:pos x="30" y="8"/>
                </a:cxn>
                <a:cxn ang="0">
                  <a:pos x="21" y="14"/>
                </a:cxn>
                <a:cxn ang="0">
                  <a:pos x="14" y="21"/>
                </a:cxn>
                <a:cxn ang="0">
                  <a:pos x="9" y="29"/>
                </a:cxn>
                <a:cxn ang="0">
                  <a:pos x="4" y="39"/>
                </a:cxn>
                <a:cxn ang="0">
                  <a:pos x="1" y="49"/>
                </a:cxn>
                <a:cxn ang="0">
                  <a:pos x="0" y="59"/>
                </a:cxn>
                <a:cxn ang="0">
                  <a:pos x="0" y="235"/>
                </a:cxn>
                <a:cxn ang="0">
                  <a:pos x="1" y="246"/>
                </a:cxn>
                <a:cxn ang="0">
                  <a:pos x="4" y="256"/>
                </a:cxn>
                <a:cxn ang="0">
                  <a:pos x="9" y="265"/>
                </a:cxn>
                <a:cxn ang="0">
                  <a:pos x="14" y="274"/>
                </a:cxn>
                <a:cxn ang="0">
                  <a:pos x="21" y="280"/>
                </a:cxn>
                <a:cxn ang="0">
                  <a:pos x="30" y="286"/>
                </a:cxn>
                <a:cxn ang="0">
                  <a:pos x="39" y="292"/>
                </a:cxn>
                <a:cxn ang="0">
                  <a:pos x="48" y="294"/>
                </a:cxn>
                <a:cxn ang="0">
                  <a:pos x="60" y="295"/>
                </a:cxn>
              </a:cxnLst>
              <a:rect l="0" t="0" r="r" b="b"/>
              <a:pathLst>
                <a:path w="766" h="295">
                  <a:moveTo>
                    <a:pt x="60" y="295"/>
                  </a:moveTo>
                  <a:lnTo>
                    <a:pt x="707" y="295"/>
                  </a:lnTo>
                  <a:lnTo>
                    <a:pt x="718" y="294"/>
                  </a:lnTo>
                  <a:lnTo>
                    <a:pt x="728" y="292"/>
                  </a:lnTo>
                  <a:lnTo>
                    <a:pt x="737" y="286"/>
                  </a:lnTo>
                  <a:lnTo>
                    <a:pt x="745" y="280"/>
                  </a:lnTo>
                  <a:lnTo>
                    <a:pt x="752" y="274"/>
                  </a:lnTo>
                  <a:lnTo>
                    <a:pt x="758" y="265"/>
                  </a:lnTo>
                  <a:lnTo>
                    <a:pt x="762" y="256"/>
                  </a:lnTo>
                  <a:lnTo>
                    <a:pt x="765" y="246"/>
                  </a:lnTo>
                  <a:lnTo>
                    <a:pt x="766" y="235"/>
                  </a:lnTo>
                  <a:lnTo>
                    <a:pt x="766" y="59"/>
                  </a:lnTo>
                  <a:lnTo>
                    <a:pt x="765" y="49"/>
                  </a:lnTo>
                  <a:lnTo>
                    <a:pt x="762" y="39"/>
                  </a:lnTo>
                  <a:lnTo>
                    <a:pt x="758" y="29"/>
                  </a:lnTo>
                  <a:lnTo>
                    <a:pt x="752" y="21"/>
                  </a:lnTo>
                  <a:lnTo>
                    <a:pt x="745" y="14"/>
                  </a:lnTo>
                  <a:lnTo>
                    <a:pt x="737" y="8"/>
                  </a:lnTo>
                  <a:lnTo>
                    <a:pt x="728" y="4"/>
                  </a:lnTo>
                  <a:lnTo>
                    <a:pt x="718" y="1"/>
                  </a:lnTo>
                  <a:lnTo>
                    <a:pt x="707" y="0"/>
                  </a:lnTo>
                  <a:lnTo>
                    <a:pt x="60" y="0"/>
                  </a:lnTo>
                  <a:lnTo>
                    <a:pt x="48" y="1"/>
                  </a:lnTo>
                  <a:lnTo>
                    <a:pt x="39" y="4"/>
                  </a:lnTo>
                  <a:lnTo>
                    <a:pt x="30" y="8"/>
                  </a:lnTo>
                  <a:lnTo>
                    <a:pt x="21" y="14"/>
                  </a:lnTo>
                  <a:lnTo>
                    <a:pt x="14" y="21"/>
                  </a:lnTo>
                  <a:lnTo>
                    <a:pt x="9" y="29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0" y="59"/>
                  </a:lnTo>
                  <a:lnTo>
                    <a:pt x="0" y="235"/>
                  </a:lnTo>
                  <a:lnTo>
                    <a:pt x="1" y="246"/>
                  </a:lnTo>
                  <a:lnTo>
                    <a:pt x="4" y="256"/>
                  </a:lnTo>
                  <a:lnTo>
                    <a:pt x="9" y="265"/>
                  </a:lnTo>
                  <a:lnTo>
                    <a:pt x="14" y="274"/>
                  </a:lnTo>
                  <a:lnTo>
                    <a:pt x="21" y="280"/>
                  </a:lnTo>
                  <a:lnTo>
                    <a:pt x="30" y="286"/>
                  </a:lnTo>
                  <a:lnTo>
                    <a:pt x="39" y="292"/>
                  </a:lnTo>
                  <a:lnTo>
                    <a:pt x="48" y="294"/>
                  </a:lnTo>
                  <a:lnTo>
                    <a:pt x="60" y="295"/>
                  </a:lnTo>
                </a:path>
              </a:pathLst>
            </a:custGeom>
            <a:noFill/>
            <a:ln w="0">
              <a:solidFill>
                <a:srgbClr val="161417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2" name="Freeform 898"/>
            <p:cNvSpPr>
              <a:spLocks/>
            </p:cNvSpPr>
            <p:nvPr/>
          </p:nvSpPr>
          <p:spPr bwMode="auto">
            <a:xfrm>
              <a:off x="3073" y="1963"/>
              <a:ext cx="21" cy="25"/>
            </a:xfrm>
            <a:custGeom>
              <a:avLst/>
              <a:gdLst/>
              <a:ahLst/>
              <a:cxnLst>
                <a:cxn ang="0">
                  <a:pos x="24" y="21"/>
                </a:cxn>
                <a:cxn ang="0">
                  <a:pos x="62" y="21"/>
                </a:cxn>
                <a:cxn ang="0">
                  <a:pos x="62" y="102"/>
                </a:cxn>
                <a:cxn ang="0">
                  <a:pos x="87" y="102"/>
                </a:cxn>
                <a:cxn ang="0">
                  <a:pos x="87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21"/>
                </a:cxn>
              </a:cxnLst>
              <a:rect l="0" t="0" r="r" b="b"/>
              <a:pathLst>
                <a:path w="87" h="102">
                  <a:moveTo>
                    <a:pt x="24" y="21"/>
                  </a:moveTo>
                  <a:lnTo>
                    <a:pt x="62" y="21"/>
                  </a:lnTo>
                  <a:lnTo>
                    <a:pt x="62" y="102"/>
                  </a:lnTo>
                  <a:lnTo>
                    <a:pt x="87" y="102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24" y="102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3" name="Freeform 899"/>
            <p:cNvSpPr>
              <a:spLocks noEditPoints="1"/>
            </p:cNvSpPr>
            <p:nvPr/>
          </p:nvSpPr>
          <p:spPr bwMode="auto">
            <a:xfrm>
              <a:off x="3100" y="1963"/>
              <a:ext cx="22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2"/>
                </a:cxn>
                <a:cxn ang="0">
                  <a:pos x="24" y="102"/>
                </a:cxn>
                <a:cxn ang="0">
                  <a:pos x="24" y="68"/>
                </a:cxn>
                <a:cxn ang="0">
                  <a:pos x="47" y="68"/>
                </a:cxn>
                <a:cxn ang="0">
                  <a:pos x="52" y="68"/>
                </a:cxn>
                <a:cxn ang="0">
                  <a:pos x="59" y="67"/>
                </a:cxn>
                <a:cxn ang="0">
                  <a:pos x="65" y="65"/>
                </a:cxn>
                <a:cxn ang="0">
                  <a:pos x="71" y="63"/>
                </a:cxn>
                <a:cxn ang="0">
                  <a:pos x="74" y="61"/>
                </a:cxn>
                <a:cxn ang="0">
                  <a:pos x="77" y="59"/>
                </a:cxn>
                <a:cxn ang="0">
                  <a:pos x="79" y="56"/>
                </a:cxn>
                <a:cxn ang="0">
                  <a:pos x="82" y="52"/>
                </a:cxn>
                <a:cxn ang="0">
                  <a:pos x="83" y="48"/>
                </a:cxn>
                <a:cxn ang="0">
                  <a:pos x="85" y="44"/>
                </a:cxn>
                <a:cxn ang="0">
                  <a:pos x="86" y="39"/>
                </a:cxn>
                <a:cxn ang="0">
                  <a:pos x="86" y="33"/>
                </a:cxn>
                <a:cxn ang="0">
                  <a:pos x="85" y="25"/>
                </a:cxn>
                <a:cxn ang="0">
                  <a:pos x="83" y="18"/>
                </a:cxn>
                <a:cxn ang="0">
                  <a:pos x="79" y="12"/>
                </a:cxn>
                <a:cxn ang="0">
                  <a:pos x="75" y="8"/>
                </a:cxn>
                <a:cxn ang="0">
                  <a:pos x="69" y="5"/>
                </a:cxn>
                <a:cxn ang="0">
                  <a:pos x="63" y="2"/>
                </a:cxn>
                <a:cxn ang="0">
                  <a:pos x="55" y="0"/>
                </a:cxn>
                <a:cxn ang="0">
                  <a:pos x="47" y="0"/>
                </a:cxn>
                <a:cxn ang="0">
                  <a:pos x="0" y="0"/>
                </a:cxn>
                <a:cxn ang="0">
                  <a:pos x="24" y="21"/>
                </a:cxn>
                <a:cxn ang="0">
                  <a:pos x="43" y="21"/>
                </a:cxn>
                <a:cxn ang="0">
                  <a:pos x="48" y="21"/>
                </a:cxn>
                <a:cxn ang="0">
                  <a:pos x="53" y="22"/>
                </a:cxn>
                <a:cxn ang="0">
                  <a:pos x="56" y="23"/>
                </a:cxn>
                <a:cxn ang="0">
                  <a:pos x="59" y="26"/>
                </a:cxn>
                <a:cxn ang="0">
                  <a:pos x="60" y="29"/>
                </a:cxn>
                <a:cxn ang="0">
                  <a:pos x="61" y="34"/>
                </a:cxn>
                <a:cxn ang="0">
                  <a:pos x="60" y="37"/>
                </a:cxn>
                <a:cxn ang="0">
                  <a:pos x="59" y="40"/>
                </a:cxn>
                <a:cxn ang="0">
                  <a:pos x="57" y="42"/>
                </a:cxn>
                <a:cxn ang="0">
                  <a:pos x="55" y="44"/>
                </a:cxn>
                <a:cxn ang="0">
                  <a:pos x="53" y="45"/>
                </a:cxn>
                <a:cxn ang="0">
                  <a:pos x="50" y="46"/>
                </a:cxn>
                <a:cxn ang="0">
                  <a:pos x="47" y="47"/>
                </a:cxn>
                <a:cxn ang="0">
                  <a:pos x="43" y="47"/>
                </a:cxn>
                <a:cxn ang="0">
                  <a:pos x="24" y="47"/>
                </a:cxn>
                <a:cxn ang="0">
                  <a:pos x="24" y="21"/>
                </a:cxn>
              </a:cxnLst>
              <a:rect l="0" t="0" r="r" b="b"/>
              <a:pathLst>
                <a:path w="86" h="102">
                  <a:moveTo>
                    <a:pt x="0" y="0"/>
                  </a:moveTo>
                  <a:lnTo>
                    <a:pt x="0" y="102"/>
                  </a:lnTo>
                  <a:lnTo>
                    <a:pt x="24" y="102"/>
                  </a:lnTo>
                  <a:lnTo>
                    <a:pt x="24" y="68"/>
                  </a:lnTo>
                  <a:lnTo>
                    <a:pt x="47" y="68"/>
                  </a:lnTo>
                  <a:lnTo>
                    <a:pt x="52" y="68"/>
                  </a:lnTo>
                  <a:lnTo>
                    <a:pt x="59" y="67"/>
                  </a:lnTo>
                  <a:lnTo>
                    <a:pt x="65" y="65"/>
                  </a:lnTo>
                  <a:lnTo>
                    <a:pt x="71" y="63"/>
                  </a:lnTo>
                  <a:lnTo>
                    <a:pt x="74" y="61"/>
                  </a:lnTo>
                  <a:lnTo>
                    <a:pt x="77" y="59"/>
                  </a:lnTo>
                  <a:lnTo>
                    <a:pt x="79" y="56"/>
                  </a:lnTo>
                  <a:lnTo>
                    <a:pt x="82" y="52"/>
                  </a:lnTo>
                  <a:lnTo>
                    <a:pt x="83" y="48"/>
                  </a:lnTo>
                  <a:lnTo>
                    <a:pt x="85" y="44"/>
                  </a:lnTo>
                  <a:lnTo>
                    <a:pt x="86" y="39"/>
                  </a:lnTo>
                  <a:lnTo>
                    <a:pt x="86" y="33"/>
                  </a:lnTo>
                  <a:lnTo>
                    <a:pt x="85" y="25"/>
                  </a:lnTo>
                  <a:lnTo>
                    <a:pt x="83" y="18"/>
                  </a:lnTo>
                  <a:lnTo>
                    <a:pt x="79" y="12"/>
                  </a:lnTo>
                  <a:lnTo>
                    <a:pt x="75" y="8"/>
                  </a:lnTo>
                  <a:lnTo>
                    <a:pt x="69" y="5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0" y="0"/>
                  </a:lnTo>
                  <a:close/>
                  <a:moveTo>
                    <a:pt x="24" y="21"/>
                  </a:moveTo>
                  <a:lnTo>
                    <a:pt x="43" y="21"/>
                  </a:lnTo>
                  <a:lnTo>
                    <a:pt x="48" y="21"/>
                  </a:lnTo>
                  <a:lnTo>
                    <a:pt x="53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60" y="29"/>
                  </a:lnTo>
                  <a:lnTo>
                    <a:pt x="61" y="34"/>
                  </a:lnTo>
                  <a:lnTo>
                    <a:pt x="60" y="37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4"/>
                  </a:lnTo>
                  <a:lnTo>
                    <a:pt x="53" y="45"/>
                  </a:lnTo>
                  <a:lnTo>
                    <a:pt x="50" y="46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24" y="47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4" name="Freeform 900"/>
            <p:cNvSpPr>
              <a:spLocks noEditPoints="1"/>
            </p:cNvSpPr>
            <p:nvPr/>
          </p:nvSpPr>
          <p:spPr bwMode="auto">
            <a:xfrm>
              <a:off x="3124" y="1962"/>
              <a:ext cx="26" cy="27"/>
            </a:xfrm>
            <a:custGeom>
              <a:avLst/>
              <a:gdLst/>
              <a:ahLst/>
              <a:cxnLst>
                <a:cxn ang="0">
                  <a:pos x="58" y="108"/>
                </a:cxn>
                <a:cxn ang="0">
                  <a:pos x="70" y="106"/>
                </a:cxn>
                <a:cxn ang="0">
                  <a:pos x="79" y="102"/>
                </a:cxn>
                <a:cxn ang="0">
                  <a:pos x="87" y="96"/>
                </a:cxn>
                <a:cxn ang="0">
                  <a:pos x="94" y="89"/>
                </a:cxn>
                <a:cxn ang="0">
                  <a:pos x="98" y="81"/>
                </a:cxn>
                <a:cxn ang="0">
                  <a:pos x="102" y="66"/>
                </a:cxn>
                <a:cxn ang="0">
                  <a:pos x="102" y="43"/>
                </a:cxn>
                <a:cxn ang="0">
                  <a:pos x="96" y="24"/>
                </a:cxn>
                <a:cxn ang="0">
                  <a:pos x="87" y="13"/>
                </a:cxn>
                <a:cxn ang="0">
                  <a:pos x="79" y="6"/>
                </a:cxn>
                <a:cxn ang="0">
                  <a:pos x="70" y="3"/>
                </a:cxn>
                <a:cxn ang="0">
                  <a:pos x="58" y="1"/>
                </a:cxn>
                <a:cxn ang="0">
                  <a:pos x="44" y="1"/>
                </a:cxn>
                <a:cxn ang="0">
                  <a:pos x="32" y="3"/>
                </a:cxn>
                <a:cxn ang="0">
                  <a:pos x="22" y="9"/>
                </a:cxn>
                <a:cxn ang="0">
                  <a:pos x="15" y="15"/>
                </a:cxn>
                <a:cxn ang="0">
                  <a:pos x="6" y="27"/>
                </a:cxn>
                <a:cxn ang="0">
                  <a:pos x="0" y="45"/>
                </a:cxn>
                <a:cxn ang="0">
                  <a:pos x="0" y="64"/>
                </a:cxn>
                <a:cxn ang="0">
                  <a:pos x="6" y="82"/>
                </a:cxn>
                <a:cxn ang="0">
                  <a:pos x="15" y="94"/>
                </a:cxn>
                <a:cxn ang="0">
                  <a:pos x="22" y="100"/>
                </a:cxn>
                <a:cxn ang="0">
                  <a:pos x="32" y="105"/>
                </a:cxn>
                <a:cxn ang="0">
                  <a:pos x="44" y="108"/>
                </a:cxn>
                <a:cxn ang="0">
                  <a:pos x="51" y="89"/>
                </a:cxn>
                <a:cxn ang="0">
                  <a:pos x="42" y="87"/>
                </a:cxn>
                <a:cxn ang="0">
                  <a:pos x="34" y="82"/>
                </a:cxn>
                <a:cxn ang="0">
                  <a:pos x="28" y="71"/>
                </a:cxn>
                <a:cxn ang="0">
                  <a:pos x="26" y="54"/>
                </a:cxn>
                <a:cxn ang="0">
                  <a:pos x="28" y="39"/>
                </a:cxn>
                <a:cxn ang="0">
                  <a:pos x="33" y="29"/>
                </a:cxn>
                <a:cxn ang="0">
                  <a:pos x="41" y="23"/>
                </a:cxn>
                <a:cxn ang="0">
                  <a:pos x="51" y="21"/>
                </a:cxn>
                <a:cxn ang="0">
                  <a:pos x="59" y="22"/>
                </a:cxn>
                <a:cxn ang="0">
                  <a:pos x="67" y="25"/>
                </a:cxn>
                <a:cxn ang="0">
                  <a:pos x="74" y="34"/>
                </a:cxn>
                <a:cxn ang="0">
                  <a:pos x="77" y="45"/>
                </a:cxn>
                <a:cxn ang="0">
                  <a:pos x="78" y="54"/>
                </a:cxn>
                <a:cxn ang="0">
                  <a:pos x="77" y="64"/>
                </a:cxn>
                <a:cxn ang="0">
                  <a:pos x="74" y="75"/>
                </a:cxn>
                <a:cxn ang="0">
                  <a:pos x="67" y="84"/>
                </a:cxn>
                <a:cxn ang="0">
                  <a:pos x="59" y="87"/>
                </a:cxn>
                <a:cxn ang="0">
                  <a:pos x="51" y="89"/>
                </a:cxn>
              </a:cxnLst>
              <a:rect l="0" t="0" r="r" b="b"/>
              <a:pathLst>
                <a:path w="103" h="108">
                  <a:moveTo>
                    <a:pt x="51" y="108"/>
                  </a:moveTo>
                  <a:lnTo>
                    <a:pt x="58" y="108"/>
                  </a:lnTo>
                  <a:lnTo>
                    <a:pt x="65" y="107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79" y="102"/>
                  </a:lnTo>
                  <a:lnTo>
                    <a:pt x="84" y="99"/>
                  </a:lnTo>
                  <a:lnTo>
                    <a:pt x="87" y="96"/>
                  </a:lnTo>
                  <a:lnTo>
                    <a:pt x="91" y="93"/>
                  </a:lnTo>
                  <a:lnTo>
                    <a:pt x="94" y="89"/>
                  </a:lnTo>
                  <a:lnTo>
                    <a:pt x="96" y="85"/>
                  </a:lnTo>
                  <a:lnTo>
                    <a:pt x="98" y="81"/>
                  </a:lnTo>
                  <a:lnTo>
                    <a:pt x="100" y="76"/>
                  </a:lnTo>
                  <a:lnTo>
                    <a:pt x="102" y="66"/>
                  </a:lnTo>
                  <a:lnTo>
                    <a:pt x="103" y="54"/>
                  </a:lnTo>
                  <a:lnTo>
                    <a:pt x="102" y="43"/>
                  </a:lnTo>
                  <a:lnTo>
                    <a:pt x="100" y="33"/>
                  </a:lnTo>
                  <a:lnTo>
                    <a:pt x="96" y="24"/>
                  </a:lnTo>
                  <a:lnTo>
                    <a:pt x="91" y="16"/>
                  </a:lnTo>
                  <a:lnTo>
                    <a:pt x="87" y="13"/>
                  </a:lnTo>
                  <a:lnTo>
                    <a:pt x="84" y="10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0" y="3"/>
                  </a:lnTo>
                  <a:lnTo>
                    <a:pt x="65" y="1"/>
                  </a:lnTo>
                  <a:lnTo>
                    <a:pt x="58" y="1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8" y="2"/>
                  </a:lnTo>
                  <a:lnTo>
                    <a:pt x="32" y="3"/>
                  </a:lnTo>
                  <a:lnTo>
                    <a:pt x="27" y="5"/>
                  </a:lnTo>
                  <a:lnTo>
                    <a:pt x="22" y="9"/>
                  </a:lnTo>
                  <a:lnTo>
                    <a:pt x="18" y="12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7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4"/>
                  </a:lnTo>
                  <a:lnTo>
                    <a:pt x="2" y="73"/>
                  </a:lnTo>
                  <a:lnTo>
                    <a:pt x="6" y="82"/>
                  </a:lnTo>
                  <a:lnTo>
                    <a:pt x="10" y="90"/>
                  </a:lnTo>
                  <a:lnTo>
                    <a:pt x="15" y="94"/>
                  </a:lnTo>
                  <a:lnTo>
                    <a:pt x="18" y="97"/>
                  </a:lnTo>
                  <a:lnTo>
                    <a:pt x="22" y="100"/>
                  </a:lnTo>
                  <a:lnTo>
                    <a:pt x="27" y="103"/>
                  </a:lnTo>
                  <a:lnTo>
                    <a:pt x="32" y="105"/>
                  </a:lnTo>
                  <a:lnTo>
                    <a:pt x="38" y="107"/>
                  </a:lnTo>
                  <a:lnTo>
                    <a:pt x="44" y="108"/>
                  </a:lnTo>
                  <a:lnTo>
                    <a:pt x="51" y="108"/>
                  </a:lnTo>
                  <a:close/>
                  <a:moveTo>
                    <a:pt x="51" y="89"/>
                  </a:moveTo>
                  <a:lnTo>
                    <a:pt x="47" y="88"/>
                  </a:lnTo>
                  <a:lnTo>
                    <a:pt x="42" y="87"/>
                  </a:lnTo>
                  <a:lnTo>
                    <a:pt x="38" y="85"/>
                  </a:lnTo>
                  <a:lnTo>
                    <a:pt x="34" y="82"/>
                  </a:lnTo>
                  <a:lnTo>
                    <a:pt x="31" y="77"/>
                  </a:lnTo>
                  <a:lnTo>
                    <a:pt x="28" y="71"/>
                  </a:lnTo>
                  <a:lnTo>
                    <a:pt x="27" y="64"/>
                  </a:lnTo>
                  <a:lnTo>
                    <a:pt x="26" y="54"/>
                  </a:lnTo>
                  <a:lnTo>
                    <a:pt x="27" y="46"/>
                  </a:lnTo>
                  <a:lnTo>
                    <a:pt x="28" y="39"/>
                  </a:lnTo>
                  <a:lnTo>
                    <a:pt x="30" y="33"/>
                  </a:lnTo>
                  <a:lnTo>
                    <a:pt x="33" y="29"/>
                  </a:lnTo>
                  <a:lnTo>
                    <a:pt x="36" y="25"/>
                  </a:lnTo>
                  <a:lnTo>
                    <a:pt x="41" y="23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7" y="25"/>
                  </a:lnTo>
                  <a:lnTo>
                    <a:pt x="71" y="29"/>
                  </a:lnTo>
                  <a:lnTo>
                    <a:pt x="74" y="34"/>
                  </a:lnTo>
                  <a:lnTo>
                    <a:pt x="76" y="40"/>
                  </a:lnTo>
                  <a:lnTo>
                    <a:pt x="77" y="45"/>
                  </a:lnTo>
                  <a:lnTo>
                    <a:pt x="78" y="50"/>
                  </a:lnTo>
                  <a:lnTo>
                    <a:pt x="78" y="54"/>
                  </a:lnTo>
                  <a:lnTo>
                    <a:pt x="78" y="59"/>
                  </a:lnTo>
                  <a:lnTo>
                    <a:pt x="77" y="64"/>
                  </a:lnTo>
                  <a:lnTo>
                    <a:pt x="76" y="69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4"/>
                  </a:lnTo>
                  <a:lnTo>
                    <a:pt x="63" y="86"/>
                  </a:lnTo>
                  <a:lnTo>
                    <a:pt x="59" y="87"/>
                  </a:lnTo>
                  <a:lnTo>
                    <a:pt x="56" y="88"/>
                  </a:lnTo>
                  <a:lnTo>
                    <a:pt x="51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5" name="Freeform 901"/>
            <p:cNvSpPr>
              <a:spLocks/>
            </p:cNvSpPr>
            <p:nvPr/>
          </p:nvSpPr>
          <p:spPr bwMode="auto">
            <a:xfrm>
              <a:off x="3152" y="1963"/>
              <a:ext cx="21" cy="25"/>
            </a:xfrm>
            <a:custGeom>
              <a:avLst/>
              <a:gdLst/>
              <a:ahLst/>
              <a:cxnLst>
                <a:cxn ang="0">
                  <a:pos x="32" y="21"/>
                </a:cxn>
                <a:cxn ang="0">
                  <a:pos x="32" y="102"/>
                </a:cxn>
                <a:cxn ang="0">
                  <a:pos x="56" y="102"/>
                </a:cxn>
                <a:cxn ang="0">
                  <a:pos x="56" y="21"/>
                </a:cxn>
                <a:cxn ang="0">
                  <a:pos x="86" y="21"/>
                </a:cxn>
                <a:cxn ang="0">
                  <a:pos x="86" y="0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32" y="21"/>
                </a:cxn>
              </a:cxnLst>
              <a:rect l="0" t="0" r="r" b="b"/>
              <a:pathLst>
                <a:path w="86" h="102">
                  <a:moveTo>
                    <a:pt x="32" y="21"/>
                  </a:moveTo>
                  <a:lnTo>
                    <a:pt x="32" y="102"/>
                  </a:lnTo>
                  <a:lnTo>
                    <a:pt x="56" y="102"/>
                  </a:lnTo>
                  <a:lnTo>
                    <a:pt x="56" y="21"/>
                  </a:lnTo>
                  <a:lnTo>
                    <a:pt x="86" y="21"/>
                  </a:lnTo>
                  <a:lnTo>
                    <a:pt x="86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6" name="Freeform 902"/>
            <p:cNvSpPr>
              <a:spLocks/>
            </p:cNvSpPr>
            <p:nvPr/>
          </p:nvSpPr>
          <p:spPr bwMode="auto">
            <a:xfrm>
              <a:off x="3177" y="1963"/>
              <a:ext cx="20" cy="25"/>
            </a:xfrm>
            <a:custGeom>
              <a:avLst/>
              <a:gdLst/>
              <a:ahLst/>
              <a:cxnLst>
                <a:cxn ang="0">
                  <a:pos x="25" y="41"/>
                </a:cxn>
                <a:cxn ang="0">
                  <a:pos x="25" y="21"/>
                </a:cxn>
                <a:cxn ang="0">
                  <a:pos x="81" y="21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102"/>
                </a:cxn>
                <a:cxn ang="0">
                  <a:pos x="82" y="102"/>
                </a:cxn>
                <a:cxn ang="0">
                  <a:pos x="82" y="83"/>
                </a:cxn>
                <a:cxn ang="0">
                  <a:pos x="25" y="83"/>
                </a:cxn>
                <a:cxn ang="0">
                  <a:pos x="25" y="60"/>
                </a:cxn>
                <a:cxn ang="0">
                  <a:pos x="74" y="60"/>
                </a:cxn>
                <a:cxn ang="0">
                  <a:pos x="74" y="41"/>
                </a:cxn>
                <a:cxn ang="0">
                  <a:pos x="25" y="41"/>
                </a:cxn>
              </a:cxnLst>
              <a:rect l="0" t="0" r="r" b="b"/>
              <a:pathLst>
                <a:path w="82" h="102">
                  <a:moveTo>
                    <a:pt x="25" y="41"/>
                  </a:moveTo>
                  <a:lnTo>
                    <a:pt x="25" y="21"/>
                  </a:lnTo>
                  <a:lnTo>
                    <a:pt x="81" y="21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82" y="102"/>
                  </a:lnTo>
                  <a:lnTo>
                    <a:pt x="82" y="83"/>
                  </a:lnTo>
                  <a:lnTo>
                    <a:pt x="25" y="83"/>
                  </a:lnTo>
                  <a:lnTo>
                    <a:pt x="25" y="60"/>
                  </a:lnTo>
                  <a:lnTo>
                    <a:pt x="74" y="60"/>
                  </a:lnTo>
                  <a:lnTo>
                    <a:pt x="74" y="41"/>
                  </a:lnTo>
                  <a:lnTo>
                    <a:pt x="25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7" name="Freeform 903"/>
            <p:cNvSpPr>
              <a:spLocks noEditPoints="1"/>
            </p:cNvSpPr>
            <p:nvPr/>
          </p:nvSpPr>
          <p:spPr bwMode="auto">
            <a:xfrm>
              <a:off x="3201" y="1957"/>
              <a:ext cx="22" cy="31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24" y="24"/>
                </a:cxn>
                <a:cxn ang="0">
                  <a:pos x="0" y="24"/>
                </a:cxn>
                <a:cxn ang="0">
                  <a:pos x="0" y="126"/>
                </a:cxn>
                <a:cxn ang="0">
                  <a:pos x="24" y="126"/>
                </a:cxn>
                <a:cxn ang="0">
                  <a:pos x="65" y="60"/>
                </a:cxn>
                <a:cxn ang="0">
                  <a:pos x="65" y="126"/>
                </a:cxn>
                <a:cxn ang="0">
                  <a:pos x="89" y="126"/>
                </a:cxn>
                <a:cxn ang="0">
                  <a:pos x="89" y="24"/>
                </a:cxn>
                <a:cxn ang="0">
                  <a:pos x="65" y="24"/>
                </a:cxn>
                <a:cxn ang="0">
                  <a:pos x="24" y="91"/>
                </a:cxn>
                <a:cxn ang="0">
                  <a:pos x="16" y="0"/>
                </a:cxn>
                <a:cxn ang="0">
                  <a:pos x="17" y="5"/>
                </a:cxn>
                <a:cxn ang="0">
                  <a:pos x="19" y="10"/>
                </a:cxn>
                <a:cxn ang="0">
                  <a:pos x="23" y="14"/>
                </a:cxn>
                <a:cxn ang="0">
                  <a:pos x="27" y="16"/>
                </a:cxn>
                <a:cxn ang="0">
                  <a:pos x="37" y="19"/>
                </a:cxn>
                <a:cxn ang="0">
                  <a:pos x="44" y="19"/>
                </a:cxn>
                <a:cxn ang="0">
                  <a:pos x="50" y="19"/>
                </a:cxn>
                <a:cxn ang="0">
                  <a:pos x="59" y="16"/>
                </a:cxn>
                <a:cxn ang="0">
                  <a:pos x="65" y="14"/>
                </a:cxn>
                <a:cxn ang="0">
                  <a:pos x="69" y="11"/>
                </a:cxn>
                <a:cxn ang="0">
                  <a:pos x="72" y="6"/>
                </a:cxn>
                <a:cxn ang="0">
                  <a:pos x="73" y="0"/>
                </a:cxn>
                <a:cxn ang="0">
                  <a:pos x="56" y="0"/>
                </a:cxn>
                <a:cxn ang="0">
                  <a:pos x="56" y="3"/>
                </a:cxn>
                <a:cxn ang="0">
                  <a:pos x="53" y="6"/>
                </a:cxn>
                <a:cxn ang="0">
                  <a:pos x="50" y="8"/>
                </a:cxn>
                <a:cxn ang="0">
                  <a:pos x="44" y="9"/>
                </a:cxn>
                <a:cxn ang="0">
                  <a:pos x="38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16" y="0"/>
                </a:cxn>
              </a:cxnLst>
              <a:rect l="0" t="0" r="r" b="b"/>
              <a:pathLst>
                <a:path w="89" h="126">
                  <a:moveTo>
                    <a:pt x="24" y="91"/>
                  </a:moveTo>
                  <a:lnTo>
                    <a:pt x="24" y="24"/>
                  </a:lnTo>
                  <a:lnTo>
                    <a:pt x="0" y="24"/>
                  </a:lnTo>
                  <a:lnTo>
                    <a:pt x="0" y="126"/>
                  </a:lnTo>
                  <a:lnTo>
                    <a:pt x="24" y="126"/>
                  </a:lnTo>
                  <a:lnTo>
                    <a:pt x="65" y="60"/>
                  </a:lnTo>
                  <a:lnTo>
                    <a:pt x="65" y="126"/>
                  </a:lnTo>
                  <a:lnTo>
                    <a:pt x="89" y="126"/>
                  </a:lnTo>
                  <a:lnTo>
                    <a:pt x="89" y="24"/>
                  </a:lnTo>
                  <a:lnTo>
                    <a:pt x="65" y="24"/>
                  </a:lnTo>
                  <a:lnTo>
                    <a:pt x="24" y="91"/>
                  </a:lnTo>
                  <a:close/>
                  <a:moveTo>
                    <a:pt x="16" y="0"/>
                  </a:moveTo>
                  <a:lnTo>
                    <a:pt x="17" y="5"/>
                  </a:lnTo>
                  <a:lnTo>
                    <a:pt x="19" y="10"/>
                  </a:lnTo>
                  <a:lnTo>
                    <a:pt x="23" y="14"/>
                  </a:lnTo>
                  <a:lnTo>
                    <a:pt x="27" y="16"/>
                  </a:lnTo>
                  <a:lnTo>
                    <a:pt x="37" y="19"/>
                  </a:lnTo>
                  <a:lnTo>
                    <a:pt x="44" y="19"/>
                  </a:lnTo>
                  <a:lnTo>
                    <a:pt x="50" y="19"/>
                  </a:lnTo>
                  <a:lnTo>
                    <a:pt x="59" y="16"/>
                  </a:lnTo>
                  <a:lnTo>
                    <a:pt x="65" y="14"/>
                  </a:lnTo>
                  <a:lnTo>
                    <a:pt x="69" y="11"/>
                  </a:lnTo>
                  <a:lnTo>
                    <a:pt x="72" y="6"/>
                  </a:lnTo>
                  <a:lnTo>
                    <a:pt x="73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3" y="6"/>
                  </a:lnTo>
                  <a:lnTo>
                    <a:pt x="50" y="8"/>
                  </a:lnTo>
                  <a:lnTo>
                    <a:pt x="44" y="9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8" name="Line 904"/>
            <p:cNvSpPr>
              <a:spLocks noChangeShapeType="1"/>
            </p:cNvSpPr>
            <p:nvPr/>
          </p:nvSpPr>
          <p:spPr bwMode="auto">
            <a:xfrm>
              <a:off x="3118" y="1907"/>
              <a:ext cx="1" cy="25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9" name="Freeform 905"/>
            <p:cNvSpPr>
              <a:spLocks/>
            </p:cNvSpPr>
            <p:nvPr/>
          </p:nvSpPr>
          <p:spPr bwMode="auto">
            <a:xfrm>
              <a:off x="3114" y="1931"/>
              <a:ext cx="8" cy="1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6" y="46"/>
                </a:cxn>
                <a:cxn ang="0">
                  <a:pos x="0" y="0"/>
                </a:cxn>
                <a:cxn ang="0">
                  <a:pos x="32" y="0"/>
                </a:cxn>
              </a:cxnLst>
              <a:rect l="0" t="0" r="r" b="b"/>
              <a:pathLst>
                <a:path w="32" h="46">
                  <a:moveTo>
                    <a:pt x="32" y="0"/>
                  </a:moveTo>
                  <a:lnTo>
                    <a:pt x="16" y="46"/>
                  </a:lnTo>
                  <a:lnTo>
                    <a:pt x="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0" name="Freeform 906"/>
            <p:cNvSpPr>
              <a:spLocks/>
            </p:cNvSpPr>
            <p:nvPr/>
          </p:nvSpPr>
          <p:spPr bwMode="auto">
            <a:xfrm>
              <a:off x="3050" y="1810"/>
              <a:ext cx="133" cy="103"/>
            </a:xfrm>
            <a:custGeom>
              <a:avLst/>
              <a:gdLst/>
              <a:ahLst/>
              <a:cxnLst>
                <a:cxn ang="0">
                  <a:pos x="0" y="220"/>
                </a:cxn>
                <a:cxn ang="0">
                  <a:pos x="8" y="246"/>
                </a:cxn>
                <a:cxn ang="0">
                  <a:pos x="20" y="270"/>
                </a:cxn>
                <a:cxn ang="0">
                  <a:pos x="38" y="290"/>
                </a:cxn>
                <a:cxn ang="0">
                  <a:pos x="62" y="306"/>
                </a:cxn>
                <a:cxn ang="0">
                  <a:pos x="77" y="327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7" y="394"/>
                </a:cxn>
                <a:cxn ang="0">
                  <a:pos x="153" y="406"/>
                </a:cxn>
                <a:cxn ang="0">
                  <a:pos x="182" y="413"/>
                </a:cxn>
                <a:cxn ang="0">
                  <a:pos x="213" y="411"/>
                </a:cxn>
                <a:cxn ang="0">
                  <a:pos x="241" y="404"/>
                </a:cxn>
                <a:cxn ang="0">
                  <a:pos x="267" y="390"/>
                </a:cxn>
                <a:cxn ang="0">
                  <a:pos x="292" y="404"/>
                </a:cxn>
                <a:cxn ang="0">
                  <a:pos x="321" y="411"/>
                </a:cxn>
                <a:cxn ang="0">
                  <a:pos x="351" y="413"/>
                </a:cxn>
                <a:cxn ang="0">
                  <a:pos x="380" y="406"/>
                </a:cxn>
                <a:cxn ang="0">
                  <a:pos x="406" y="394"/>
                </a:cxn>
                <a:cxn ang="0">
                  <a:pos x="430" y="375"/>
                </a:cxn>
                <a:cxn ang="0">
                  <a:pos x="446" y="352"/>
                </a:cxn>
                <a:cxn ang="0">
                  <a:pos x="456" y="327"/>
                </a:cxn>
                <a:cxn ang="0">
                  <a:pos x="473" y="306"/>
                </a:cxn>
                <a:cxn ang="0">
                  <a:pos x="495" y="290"/>
                </a:cxn>
                <a:cxn ang="0">
                  <a:pos x="514" y="270"/>
                </a:cxn>
                <a:cxn ang="0">
                  <a:pos x="526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5" y="166"/>
                </a:cxn>
                <a:cxn ang="0">
                  <a:pos x="511" y="141"/>
                </a:cxn>
                <a:cxn ang="0">
                  <a:pos x="491" y="120"/>
                </a:cxn>
                <a:cxn ang="0">
                  <a:pos x="467" y="104"/>
                </a:cxn>
                <a:cxn ang="0">
                  <a:pos x="456" y="87"/>
                </a:cxn>
                <a:cxn ang="0">
                  <a:pos x="446" y="62"/>
                </a:cxn>
                <a:cxn ang="0">
                  <a:pos x="430" y="38"/>
                </a:cxn>
                <a:cxn ang="0">
                  <a:pos x="406" y="20"/>
                </a:cxn>
                <a:cxn ang="0">
                  <a:pos x="380" y="8"/>
                </a:cxn>
                <a:cxn ang="0">
                  <a:pos x="351" y="1"/>
                </a:cxn>
                <a:cxn ang="0">
                  <a:pos x="321" y="2"/>
                </a:cxn>
                <a:cxn ang="0">
                  <a:pos x="292" y="10"/>
                </a:cxn>
                <a:cxn ang="0">
                  <a:pos x="267" y="24"/>
                </a:cxn>
                <a:cxn ang="0">
                  <a:pos x="241" y="10"/>
                </a:cxn>
                <a:cxn ang="0">
                  <a:pos x="213" y="2"/>
                </a:cxn>
                <a:cxn ang="0">
                  <a:pos x="182" y="1"/>
                </a:cxn>
                <a:cxn ang="0">
                  <a:pos x="153" y="8"/>
                </a:cxn>
                <a:cxn ang="0">
                  <a:pos x="127" y="20"/>
                </a:cxn>
                <a:cxn ang="0">
                  <a:pos x="104" y="38"/>
                </a:cxn>
                <a:cxn ang="0">
                  <a:pos x="87" y="62"/>
                </a:cxn>
                <a:cxn ang="0">
                  <a:pos x="77" y="87"/>
                </a:cxn>
                <a:cxn ang="0">
                  <a:pos x="62" y="108"/>
                </a:cxn>
                <a:cxn ang="0">
                  <a:pos x="38" y="123"/>
                </a:cxn>
                <a:cxn ang="0">
                  <a:pos x="20" y="144"/>
                </a:cxn>
                <a:cxn ang="0">
                  <a:pos x="8" y="168"/>
                </a:cxn>
                <a:cxn ang="0">
                  <a:pos x="0" y="193"/>
                </a:cxn>
              </a:cxnLst>
              <a:rect l="0" t="0" r="r" b="b"/>
              <a:pathLst>
                <a:path w="533" h="414">
                  <a:moveTo>
                    <a:pt x="0" y="206"/>
                  </a:moveTo>
                  <a:lnTo>
                    <a:pt x="0" y="220"/>
                  </a:lnTo>
                  <a:lnTo>
                    <a:pt x="4" y="234"/>
                  </a:lnTo>
                  <a:lnTo>
                    <a:pt x="8" y="246"/>
                  </a:lnTo>
                  <a:lnTo>
                    <a:pt x="14" y="258"/>
                  </a:lnTo>
                  <a:lnTo>
                    <a:pt x="20" y="270"/>
                  </a:lnTo>
                  <a:lnTo>
                    <a:pt x="29" y="281"/>
                  </a:lnTo>
                  <a:lnTo>
                    <a:pt x="38" y="290"/>
                  </a:lnTo>
                  <a:lnTo>
                    <a:pt x="49" y="299"/>
                  </a:lnTo>
                  <a:lnTo>
                    <a:pt x="62" y="306"/>
                  </a:lnTo>
                  <a:lnTo>
                    <a:pt x="74" y="313"/>
                  </a:lnTo>
                  <a:lnTo>
                    <a:pt x="77" y="327"/>
                  </a:lnTo>
                  <a:lnTo>
                    <a:pt x="81" y="339"/>
                  </a:lnTo>
                  <a:lnTo>
                    <a:pt x="87" y="352"/>
                  </a:lnTo>
                  <a:lnTo>
                    <a:pt x="95" y="365"/>
                  </a:lnTo>
                  <a:lnTo>
                    <a:pt x="104" y="375"/>
                  </a:lnTo>
                  <a:lnTo>
                    <a:pt x="115" y="385"/>
                  </a:lnTo>
                  <a:lnTo>
                    <a:pt x="127" y="394"/>
                  </a:lnTo>
                  <a:lnTo>
                    <a:pt x="139" y="400"/>
                  </a:lnTo>
                  <a:lnTo>
                    <a:pt x="153" y="406"/>
                  </a:lnTo>
                  <a:lnTo>
                    <a:pt x="168" y="410"/>
                  </a:lnTo>
                  <a:lnTo>
                    <a:pt x="182" y="413"/>
                  </a:lnTo>
                  <a:lnTo>
                    <a:pt x="197" y="414"/>
                  </a:lnTo>
                  <a:lnTo>
                    <a:pt x="213" y="411"/>
                  </a:lnTo>
                  <a:lnTo>
                    <a:pt x="227" y="408"/>
                  </a:lnTo>
                  <a:lnTo>
                    <a:pt x="241" y="404"/>
                  </a:lnTo>
                  <a:lnTo>
                    <a:pt x="254" y="398"/>
                  </a:lnTo>
                  <a:lnTo>
                    <a:pt x="267" y="390"/>
                  </a:lnTo>
                  <a:lnTo>
                    <a:pt x="279" y="398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1" y="411"/>
                  </a:lnTo>
                  <a:lnTo>
                    <a:pt x="336" y="414"/>
                  </a:lnTo>
                  <a:lnTo>
                    <a:pt x="351" y="413"/>
                  </a:lnTo>
                  <a:lnTo>
                    <a:pt x="366" y="410"/>
                  </a:lnTo>
                  <a:lnTo>
                    <a:pt x="380" y="406"/>
                  </a:lnTo>
                  <a:lnTo>
                    <a:pt x="394" y="400"/>
                  </a:lnTo>
                  <a:lnTo>
                    <a:pt x="406" y="394"/>
                  </a:lnTo>
                  <a:lnTo>
                    <a:pt x="419" y="385"/>
                  </a:lnTo>
                  <a:lnTo>
                    <a:pt x="430" y="375"/>
                  </a:lnTo>
                  <a:lnTo>
                    <a:pt x="438" y="365"/>
                  </a:lnTo>
                  <a:lnTo>
                    <a:pt x="446" y="352"/>
                  </a:lnTo>
                  <a:lnTo>
                    <a:pt x="452" y="339"/>
                  </a:lnTo>
                  <a:lnTo>
                    <a:pt x="456" y="327"/>
                  </a:lnTo>
                  <a:lnTo>
                    <a:pt x="459" y="313"/>
                  </a:lnTo>
                  <a:lnTo>
                    <a:pt x="473" y="306"/>
                  </a:lnTo>
                  <a:lnTo>
                    <a:pt x="484" y="299"/>
                  </a:lnTo>
                  <a:lnTo>
                    <a:pt x="495" y="290"/>
                  </a:lnTo>
                  <a:lnTo>
                    <a:pt x="504" y="281"/>
                  </a:lnTo>
                  <a:lnTo>
                    <a:pt x="514" y="270"/>
                  </a:lnTo>
                  <a:lnTo>
                    <a:pt x="521" y="258"/>
                  </a:lnTo>
                  <a:lnTo>
                    <a:pt x="526" y="246"/>
                  </a:lnTo>
                  <a:lnTo>
                    <a:pt x="530" y="234"/>
                  </a:lnTo>
                  <a:lnTo>
                    <a:pt x="532" y="220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30" y="179"/>
                  </a:lnTo>
                  <a:lnTo>
                    <a:pt x="525" y="166"/>
                  </a:lnTo>
                  <a:lnTo>
                    <a:pt x="519" y="152"/>
                  </a:lnTo>
                  <a:lnTo>
                    <a:pt x="511" y="141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9" y="112"/>
                  </a:lnTo>
                  <a:lnTo>
                    <a:pt x="467" y="104"/>
                  </a:lnTo>
                  <a:lnTo>
                    <a:pt x="459" y="101"/>
                  </a:lnTo>
                  <a:lnTo>
                    <a:pt x="456" y="87"/>
                  </a:lnTo>
                  <a:lnTo>
                    <a:pt x="452" y="74"/>
                  </a:lnTo>
                  <a:lnTo>
                    <a:pt x="446" y="62"/>
                  </a:lnTo>
                  <a:lnTo>
                    <a:pt x="438" y="49"/>
                  </a:lnTo>
                  <a:lnTo>
                    <a:pt x="430" y="38"/>
                  </a:lnTo>
                  <a:lnTo>
                    <a:pt x="419" y="29"/>
                  </a:lnTo>
                  <a:lnTo>
                    <a:pt x="406" y="20"/>
                  </a:lnTo>
                  <a:lnTo>
                    <a:pt x="394" y="13"/>
                  </a:lnTo>
                  <a:lnTo>
                    <a:pt x="380" y="8"/>
                  </a:lnTo>
                  <a:lnTo>
                    <a:pt x="366" y="3"/>
                  </a:lnTo>
                  <a:lnTo>
                    <a:pt x="351" y="1"/>
                  </a:lnTo>
                  <a:lnTo>
                    <a:pt x="336" y="0"/>
                  </a:lnTo>
                  <a:lnTo>
                    <a:pt x="321" y="2"/>
                  </a:lnTo>
                  <a:lnTo>
                    <a:pt x="306" y="6"/>
                  </a:lnTo>
                  <a:lnTo>
                    <a:pt x="292" y="10"/>
                  </a:lnTo>
                  <a:lnTo>
                    <a:pt x="279" y="16"/>
                  </a:lnTo>
                  <a:lnTo>
                    <a:pt x="267" y="24"/>
                  </a:lnTo>
                  <a:lnTo>
                    <a:pt x="254" y="16"/>
                  </a:lnTo>
                  <a:lnTo>
                    <a:pt x="241" y="10"/>
                  </a:lnTo>
                  <a:lnTo>
                    <a:pt x="227" y="6"/>
                  </a:lnTo>
                  <a:lnTo>
                    <a:pt x="213" y="2"/>
                  </a:lnTo>
                  <a:lnTo>
                    <a:pt x="197" y="0"/>
                  </a:lnTo>
                  <a:lnTo>
                    <a:pt x="182" y="1"/>
                  </a:lnTo>
                  <a:lnTo>
                    <a:pt x="168" y="3"/>
                  </a:lnTo>
                  <a:lnTo>
                    <a:pt x="153" y="8"/>
                  </a:lnTo>
                  <a:lnTo>
                    <a:pt x="139" y="13"/>
                  </a:lnTo>
                  <a:lnTo>
                    <a:pt x="127" y="20"/>
                  </a:lnTo>
                  <a:lnTo>
                    <a:pt x="115" y="29"/>
                  </a:lnTo>
                  <a:lnTo>
                    <a:pt x="104" y="38"/>
                  </a:lnTo>
                  <a:lnTo>
                    <a:pt x="95" y="49"/>
                  </a:lnTo>
                  <a:lnTo>
                    <a:pt x="87" y="62"/>
                  </a:lnTo>
                  <a:lnTo>
                    <a:pt x="81" y="74"/>
                  </a:lnTo>
                  <a:lnTo>
                    <a:pt x="77" y="87"/>
                  </a:lnTo>
                  <a:lnTo>
                    <a:pt x="74" y="101"/>
                  </a:lnTo>
                  <a:lnTo>
                    <a:pt x="62" y="108"/>
                  </a:lnTo>
                  <a:lnTo>
                    <a:pt x="49" y="115"/>
                  </a:lnTo>
                  <a:lnTo>
                    <a:pt x="38" y="123"/>
                  </a:lnTo>
                  <a:lnTo>
                    <a:pt x="29" y="133"/>
                  </a:lnTo>
                  <a:lnTo>
                    <a:pt x="20" y="144"/>
                  </a:lnTo>
                  <a:lnTo>
                    <a:pt x="14" y="155"/>
                  </a:lnTo>
                  <a:lnTo>
                    <a:pt x="8" y="168"/>
                  </a:lnTo>
                  <a:lnTo>
                    <a:pt x="4" y="180"/>
                  </a:lnTo>
                  <a:lnTo>
                    <a:pt x="0" y="193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1" name="Freeform 907"/>
            <p:cNvSpPr>
              <a:spLocks/>
            </p:cNvSpPr>
            <p:nvPr/>
          </p:nvSpPr>
          <p:spPr bwMode="auto">
            <a:xfrm>
              <a:off x="3050" y="1810"/>
              <a:ext cx="133" cy="103"/>
            </a:xfrm>
            <a:custGeom>
              <a:avLst/>
              <a:gdLst/>
              <a:ahLst/>
              <a:cxnLst>
                <a:cxn ang="0">
                  <a:pos x="0" y="220"/>
                </a:cxn>
                <a:cxn ang="0">
                  <a:pos x="8" y="246"/>
                </a:cxn>
                <a:cxn ang="0">
                  <a:pos x="20" y="270"/>
                </a:cxn>
                <a:cxn ang="0">
                  <a:pos x="38" y="290"/>
                </a:cxn>
                <a:cxn ang="0">
                  <a:pos x="62" y="306"/>
                </a:cxn>
                <a:cxn ang="0">
                  <a:pos x="77" y="327"/>
                </a:cxn>
                <a:cxn ang="0">
                  <a:pos x="87" y="352"/>
                </a:cxn>
                <a:cxn ang="0">
                  <a:pos x="104" y="375"/>
                </a:cxn>
                <a:cxn ang="0">
                  <a:pos x="127" y="394"/>
                </a:cxn>
                <a:cxn ang="0">
                  <a:pos x="153" y="406"/>
                </a:cxn>
                <a:cxn ang="0">
                  <a:pos x="182" y="413"/>
                </a:cxn>
                <a:cxn ang="0">
                  <a:pos x="213" y="411"/>
                </a:cxn>
                <a:cxn ang="0">
                  <a:pos x="241" y="404"/>
                </a:cxn>
                <a:cxn ang="0">
                  <a:pos x="267" y="390"/>
                </a:cxn>
                <a:cxn ang="0">
                  <a:pos x="292" y="404"/>
                </a:cxn>
                <a:cxn ang="0">
                  <a:pos x="321" y="411"/>
                </a:cxn>
                <a:cxn ang="0">
                  <a:pos x="351" y="413"/>
                </a:cxn>
                <a:cxn ang="0">
                  <a:pos x="380" y="406"/>
                </a:cxn>
                <a:cxn ang="0">
                  <a:pos x="406" y="394"/>
                </a:cxn>
                <a:cxn ang="0">
                  <a:pos x="430" y="375"/>
                </a:cxn>
                <a:cxn ang="0">
                  <a:pos x="446" y="352"/>
                </a:cxn>
                <a:cxn ang="0">
                  <a:pos x="456" y="327"/>
                </a:cxn>
                <a:cxn ang="0">
                  <a:pos x="473" y="306"/>
                </a:cxn>
                <a:cxn ang="0">
                  <a:pos x="495" y="290"/>
                </a:cxn>
                <a:cxn ang="0">
                  <a:pos x="514" y="270"/>
                </a:cxn>
                <a:cxn ang="0">
                  <a:pos x="526" y="246"/>
                </a:cxn>
                <a:cxn ang="0">
                  <a:pos x="532" y="220"/>
                </a:cxn>
                <a:cxn ang="0">
                  <a:pos x="532" y="192"/>
                </a:cxn>
                <a:cxn ang="0">
                  <a:pos x="525" y="166"/>
                </a:cxn>
                <a:cxn ang="0">
                  <a:pos x="511" y="141"/>
                </a:cxn>
                <a:cxn ang="0">
                  <a:pos x="491" y="120"/>
                </a:cxn>
                <a:cxn ang="0">
                  <a:pos x="467" y="104"/>
                </a:cxn>
                <a:cxn ang="0">
                  <a:pos x="456" y="87"/>
                </a:cxn>
                <a:cxn ang="0">
                  <a:pos x="446" y="62"/>
                </a:cxn>
                <a:cxn ang="0">
                  <a:pos x="430" y="38"/>
                </a:cxn>
                <a:cxn ang="0">
                  <a:pos x="406" y="20"/>
                </a:cxn>
                <a:cxn ang="0">
                  <a:pos x="380" y="8"/>
                </a:cxn>
                <a:cxn ang="0">
                  <a:pos x="351" y="1"/>
                </a:cxn>
                <a:cxn ang="0">
                  <a:pos x="321" y="2"/>
                </a:cxn>
                <a:cxn ang="0">
                  <a:pos x="292" y="10"/>
                </a:cxn>
                <a:cxn ang="0">
                  <a:pos x="267" y="24"/>
                </a:cxn>
                <a:cxn ang="0">
                  <a:pos x="241" y="10"/>
                </a:cxn>
                <a:cxn ang="0">
                  <a:pos x="213" y="2"/>
                </a:cxn>
                <a:cxn ang="0">
                  <a:pos x="182" y="1"/>
                </a:cxn>
                <a:cxn ang="0">
                  <a:pos x="153" y="8"/>
                </a:cxn>
                <a:cxn ang="0">
                  <a:pos x="127" y="20"/>
                </a:cxn>
                <a:cxn ang="0">
                  <a:pos x="104" y="38"/>
                </a:cxn>
                <a:cxn ang="0">
                  <a:pos x="87" y="62"/>
                </a:cxn>
                <a:cxn ang="0">
                  <a:pos x="77" y="87"/>
                </a:cxn>
                <a:cxn ang="0">
                  <a:pos x="62" y="108"/>
                </a:cxn>
                <a:cxn ang="0">
                  <a:pos x="38" y="123"/>
                </a:cxn>
                <a:cxn ang="0">
                  <a:pos x="20" y="144"/>
                </a:cxn>
                <a:cxn ang="0">
                  <a:pos x="8" y="168"/>
                </a:cxn>
                <a:cxn ang="0">
                  <a:pos x="0" y="193"/>
                </a:cxn>
              </a:cxnLst>
              <a:rect l="0" t="0" r="r" b="b"/>
              <a:pathLst>
                <a:path w="533" h="414">
                  <a:moveTo>
                    <a:pt x="0" y="206"/>
                  </a:moveTo>
                  <a:lnTo>
                    <a:pt x="0" y="220"/>
                  </a:lnTo>
                  <a:lnTo>
                    <a:pt x="4" y="234"/>
                  </a:lnTo>
                  <a:lnTo>
                    <a:pt x="8" y="246"/>
                  </a:lnTo>
                  <a:lnTo>
                    <a:pt x="14" y="258"/>
                  </a:lnTo>
                  <a:lnTo>
                    <a:pt x="20" y="270"/>
                  </a:lnTo>
                  <a:lnTo>
                    <a:pt x="29" y="281"/>
                  </a:lnTo>
                  <a:lnTo>
                    <a:pt x="38" y="290"/>
                  </a:lnTo>
                  <a:lnTo>
                    <a:pt x="49" y="299"/>
                  </a:lnTo>
                  <a:lnTo>
                    <a:pt x="62" y="306"/>
                  </a:lnTo>
                  <a:lnTo>
                    <a:pt x="74" y="313"/>
                  </a:lnTo>
                  <a:lnTo>
                    <a:pt x="77" y="327"/>
                  </a:lnTo>
                  <a:lnTo>
                    <a:pt x="81" y="339"/>
                  </a:lnTo>
                  <a:lnTo>
                    <a:pt x="87" y="352"/>
                  </a:lnTo>
                  <a:lnTo>
                    <a:pt x="95" y="365"/>
                  </a:lnTo>
                  <a:lnTo>
                    <a:pt x="104" y="375"/>
                  </a:lnTo>
                  <a:lnTo>
                    <a:pt x="115" y="385"/>
                  </a:lnTo>
                  <a:lnTo>
                    <a:pt x="127" y="394"/>
                  </a:lnTo>
                  <a:lnTo>
                    <a:pt x="139" y="400"/>
                  </a:lnTo>
                  <a:lnTo>
                    <a:pt x="153" y="406"/>
                  </a:lnTo>
                  <a:lnTo>
                    <a:pt x="168" y="410"/>
                  </a:lnTo>
                  <a:lnTo>
                    <a:pt x="182" y="413"/>
                  </a:lnTo>
                  <a:lnTo>
                    <a:pt x="197" y="414"/>
                  </a:lnTo>
                  <a:lnTo>
                    <a:pt x="213" y="411"/>
                  </a:lnTo>
                  <a:lnTo>
                    <a:pt x="227" y="408"/>
                  </a:lnTo>
                  <a:lnTo>
                    <a:pt x="241" y="404"/>
                  </a:lnTo>
                  <a:lnTo>
                    <a:pt x="254" y="398"/>
                  </a:lnTo>
                  <a:lnTo>
                    <a:pt x="267" y="390"/>
                  </a:lnTo>
                  <a:lnTo>
                    <a:pt x="279" y="398"/>
                  </a:lnTo>
                  <a:lnTo>
                    <a:pt x="292" y="404"/>
                  </a:lnTo>
                  <a:lnTo>
                    <a:pt x="306" y="408"/>
                  </a:lnTo>
                  <a:lnTo>
                    <a:pt x="321" y="411"/>
                  </a:lnTo>
                  <a:lnTo>
                    <a:pt x="336" y="414"/>
                  </a:lnTo>
                  <a:lnTo>
                    <a:pt x="351" y="413"/>
                  </a:lnTo>
                  <a:lnTo>
                    <a:pt x="366" y="410"/>
                  </a:lnTo>
                  <a:lnTo>
                    <a:pt x="380" y="406"/>
                  </a:lnTo>
                  <a:lnTo>
                    <a:pt x="394" y="400"/>
                  </a:lnTo>
                  <a:lnTo>
                    <a:pt x="406" y="394"/>
                  </a:lnTo>
                  <a:lnTo>
                    <a:pt x="419" y="385"/>
                  </a:lnTo>
                  <a:lnTo>
                    <a:pt x="430" y="375"/>
                  </a:lnTo>
                  <a:lnTo>
                    <a:pt x="438" y="365"/>
                  </a:lnTo>
                  <a:lnTo>
                    <a:pt x="446" y="352"/>
                  </a:lnTo>
                  <a:lnTo>
                    <a:pt x="452" y="339"/>
                  </a:lnTo>
                  <a:lnTo>
                    <a:pt x="456" y="327"/>
                  </a:lnTo>
                  <a:lnTo>
                    <a:pt x="459" y="313"/>
                  </a:lnTo>
                  <a:lnTo>
                    <a:pt x="473" y="306"/>
                  </a:lnTo>
                  <a:lnTo>
                    <a:pt x="484" y="299"/>
                  </a:lnTo>
                  <a:lnTo>
                    <a:pt x="495" y="290"/>
                  </a:lnTo>
                  <a:lnTo>
                    <a:pt x="504" y="281"/>
                  </a:lnTo>
                  <a:lnTo>
                    <a:pt x="514" y="270"/>
                  </a:lnTo>
                  <a:lnTo>
                    <a:pt x="521" y="258"/>
                  </a:lnTo>
                  <a:lnTo>
                    <a:pt x="526" y="246"/>
                  </a:lnTo>
                  <a:lnTo>
                    <a:pt x="530" y="234"/>
                  </a:lnTo>
                  <a:lnTo>
                    <a:pt x="532" y="220"/>
                  </a:lnTo>
                  <a:lnTo>
                    <a:pt x="533" y="206"/>
                  </a:lnTo>
                  <a:lnTo>
                    <a:pt x="532" y="192"/>
                  </a:lnTo>
                  <a:lnTo>
                    <a:pt x="530" y="179"/>
                  </a:lnTo>
                  <a:lnTo>
                    <a:pt x="525" y="166"/>
                  </a:lnTo>
                  <a:lnTo>
                    <a:pt x="519" y="152"/>
                  </a:lnTo>
                  <a:lnTo>
                    <a:pt x="511" y="141"/>
                  </a:lnTo>
                  <a:lnTo>
                    <a:pt x="501" y="130"/>
                  </a:lnTo>
                  <a:lnTo>
                    <a:pt x="491" y="120"/>
                  </a:lnTo>
                  <a:lnTo>
                    <a:pt x="479" y="112"/>
                  </a:lnTo>
                  <a:lnTo>
                    <a:pt x="467" y="104"/>
                  </a:lnTo>
                  <a:lnTo>
                    <a:pt x="459" y="101"/>
                  </a:lnTo>
                  <a:lnTo>
                    <a:pt x="456" y="87"/>
                  </a:lnTo>
                  <a:lnTo>
                    <a:pt x="452" y="74"/>
                  </a:lnTo>
                  <a:lnTo>
                    <a:pt x="446" y="62"/>
                  </a:lnTo>
                  <a:lnTo>
                    <a:pt x="438" y="49"/>
                  </a:lnTo>
                  <a:lnTo>
                    <a:pt x="430" y="38"/>
                  </a:lnTo>
                  <a:lnTo>
                    <a:pt x="419" y="29"/>
                  </a:lnTo>
                  <a:lnTo>
                    <a:pt x="406" y="20"/>
                  </a:lnTo>
                  <a:lnTo>
                    <a:pt x="394" y="13"/>
                  </a:lnTo>
                  <a:lnTo>
                    <a:pt x="380" y="8"/>
                  </a:lnTo>
                  <a:lnTo>
                    <a:pt x="366" y="3"/>
                  </a:lnTo>
                  <a:lnTo>
                    <a:pt x="351" y="1"/>
                  </a:lnTo>
                  <a:lnTo>
                    <a:pt x="336" y="0"/>
                  </a:lnTo>
                  <a:lnTo>
                    <a:pt x="321" y="2"/>
                  </a:lnTo>
                  <a:lnTo>
                    <a:pt x="306" y="6"/>
                  </a:lnTo>
                  <a:lnTo>
                    <a:pt x="292" y="10"/>
                  </a:lnTo>
                  <a:lnTo>
                    <a:pt x="279" y="16"/>
                  </a:lnTo>
                  <a:lnTo>
                    <a:pt x="267" y="24"/>
                  </a:lnTo>
                  <a:lnTo>
                    <a:pt x="254" y="16"/>
                  </a:lnTo>
                  <a:lnTo>
                    <a:pt x="241" y="10"/>
                  </a:lnTo>
                  <a:lnTo>
                    <a:pt x="227" y="6"/>
                  </a:lnTo>
                  <a:lnTo>
                    <a:pt x="213" y="2"/>
                  </a:lnTo>
                  <a:lnTo>
                    <a:pt x="197" y="0"/>
                  </a:lnTo>
                  <a:lnTo>
                    <a:pt x="182" y="1"/>
                  </a:lnTo>
                  <a:lnTo>
                    <a:pt x="168" y="3"/>
                  </a:lnTo>
                  <a:lnTo>
                    <a:pt x="153" y="8"/>
                  </a:lnTo>
                  <a:lnTo>
                    <a:pt x="139" y="13"/>
                  </a:lnTo>
                  <a:lnTo>
                    <a:pt x="127" y="20"/>
                  </a:lnTo>
                  <a:lnTo>
                    <a:pt x="115" y="29"/>
                  </a:lnTo>
                  <a:lnTo>
                    <a:pt x="104" y="38"/>
                  </a:lnTo>
                  <a:lnTo>
                    <a:pt x="95" y="49"/>
                  </a:lnTo>
                  <a:lnTo>
                    <a:pt x="87" y="62"/>
                  </a:lnTo>
                  <a:lnTo>
                    <a:pt x="81" y="74"/>
                  </a:lnTo>
                  <a:lnTo>
                    <a:pt x="77" y="87"/>
                  </a:lnTo>
                  <a:lnTo>
                    <a:pt x="74" y="101"/>
                  </a:lnTo>
                  <a:lnTo>
                    <a:pt x="62" y="108"/>
                  </a:lnTo>
                  <a:lnTo>
                    <a:pt x="49" y="115"/>
                  </a:lnTo>
                  <a:lnTo>
                    <a:pt x="38" y="123"/>
                  </a:lnTo>
                  <a:lnTo>
                    <a:pt x="29" y="133"/>
                  </a:lnTo>
                  <a:lnTo>
                    <a:pt x="20" y="144"/>
                  </a:lnTo>
                  <a:lnTo>
                    <a:pt x="14" y="155"/>
                  </a:lnTo>
                  <a:lnTo>
                    <a:pt x="8" y="168"/>
                  </a:lnTo>
                  <a:lnTo>
                    <a:pt x="4" y="180"/>
                  </a:lnTo>
                  <a:lnTo>
                    <a:pt x="0" y="193"/>
                  </a:lnTo>
                  <a:lnTo>
                    <a:pt x="0" y="20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2" name="Freeform 908"/>
            <p:cNvSpPr>
              <a:spLocks/>
            </p:cNvSpPr>
            <p:nvPr/>
          </p:nvSpPr>
          <p:spPr bwMode="auto">
            <a:xfrm>
              <a:off x="3089" y="1853"/>
              <a:ext cx="11" cy="13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15" y="53"/>
                </a:cxn>
                <a:cxn ang="0">
                  <a:pos x="28" y="53"/>
                </a:cxn>
                <a:cxn ang="0">
                  <a:pos x="28" y="10"/>
                </a:cxn>
                <a:cxn ang="0">
                  <a:pos x="43" y="10"/>
                </a:cxn>
                <a:cxn ang="0">
                  <a:pos x="43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5" y="10"/>
                </a:cxn>
              </a:cxnLst>
              <a:rect l="0" t="0" r="r" b="b"/>
              <a:pathLst>
                <a:path w="43" h="53">
                  <a:moveTo>
                    <a:pt x="15" y="10"/>
                  </a:moveTo>
                  <a:lnTo>
                    <a:pt x="15" y="53"/>
                  </a:lnTo>
                  <a:lnTo>
                    <a:pt x="28" y="53"/>
                  </a:lnTo>
                  <a:lnTo>
                    <a:pt x="28" y="10"/>
                  </a:lnTo>
                  <a:lnTo>
                    <a:pt x="43" y="1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3" name="Freeform 909"/>
            <p:cNvSpPr>
              <a:spLocks noEditPoints="1"/>
            </p:cNvSpPr>
            <p:nvPr/>
          </p:nvSpPr>
          <p:spPr bwMode="auto">
            <a:xfrm>
              <a:off x="3099" y="1853"/>
              <a:ext cx="15" cy="17"/>
            </a:xfrm>
            <a:custGeom>
              <a:avLst/>
              <a:gdLst/>
              <a:ahLst/>
              <a:cxnLst>
                <a:cxn ang="0">
                  <a:pos x="24" y="66"/>
                </a:cxn>
                <a:cxn ang="0">
                  <a:pos x="35" y="66"/>
                </a:cxn>
                <a:cxn ang="0">
                  <a:pos x="35" y="54"/>
                </a:cxn>
                <a:cxn ang="0">
                  <a:pos x="42" y="53"/>
                </a:cxn>
                <a:cxn ang="0">
                  <a:pos x="47" y="52"/>
                </a:cxn>
                <a:cxn ang="0">
                  <a:pos x="51" y="50"/>
                </a:cxn>
                <a:cxn ang="0">
                  <a:pos x="54" y="47"/>
                </a:cxn>
                <a:cxn ang="0">
                  <a:pos x="56" y="44"/>
                </a:cxn>
                <a:cxn ang="0">
                  <a:pos x="57" y="41"/>
                </a:cxn>
                <a:cxn ang="0">
                  <a:pos x="58" y="37"/>
                </a:cxn>
                <a:cxn ang="0">
                  <a:pos x="58" y="33"/>
                </a:cxn>
                <a:cxn ang="0">
                  <a:pos x="58" y="30"/>
                </a:cxn>
                <a:cxn ang="0">
                  <a:pos x="58" y="27"/>
                </a:cxn>
                <a:cxn ang="0">
                  <a:pos x="56" y="24"/>
                </a:cxn>
                <a:cxn ang="0">
                  <a:pos x="54" y="21"/>
                </a:cxn>
                <a:cxn ang="0">
                  <a:pos x="51" y="18"/>
                </a:cxn>
                <a:cxn ang="0">
                  <a:pos x="47" y="16"/>
                </a:cxn>
                <a:cxn ang="0">
                  <a:pos x="42" y="14"/>
                </a:cxn>
                <a:cxn ang="0">
                  <a:pos x="35" y="14"/>
                </a:cxn>
                <a:cxn ang="0">
                  <a:pos x="35" y="0"/>
                </a:cxn>
                <a:cxn ang="0">
                  <a:pos x="24" y="0"/>
                </a:cxn>
                <a:cxn ang="0">
                  <a:pos x="24" y="14"/>
                </a:cxn>
                <a:cxn ang="0">
                  <a:pos x="17" y="14"/>
                </a:cxn>
                <a:cxn ang="0">
                  <a:pos x="8" y="17"/>
                </a:cxn>
                <a:cxn ang="0">
                  <a:pos x="5" y="19"/>
                </a:cxn>
                <a:cxn ang="0">
                  <a:pos x="2" y="22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3"/>
                </a:cxn>
                <a:cxn ang="0">
                  <a:pos x="3" y="46"/>
                </a:cxn>
                <a:cxn ang="0">
                  <a:pos x="6" y="49"/>
                </a:cxn>
                <a:cxn ang="0">
                  <a:pos x="10" y="51"/>
                </a:cxn>
                <a:cxn ang="0">
                  <a:pos x="17" y="53"/>
                </a:cxn>
                <a:cxn ang="0">
                  <a:pos x="24" y="54"/>
                </a:cxn>
                <a:cxn ang="0">
                  <a:pos x="24" y="66"/>
                </a:cxn>
                <a:cxn ang="0">
                  <a:pos x="24" y="46"/>
                </a:cxn>
                <a:cxn ang="0">
                  <a:pos x="21" y="46"/>
                </a:cxn>
                <a:cxn ang="0">
                  <a:pos x="17" y="44"/>
                </a:cxn>
                <a:cxn ang="0">
                  <a:pos x="15" y="42"/>
                </a:cxn>
                <a:cxn ang="0">
                  <a:pos x="13" y="40"/>
                </a:cxn>
                <a:cxn ang="0">
                  <a:pos x="13" y="37"/>
                </a:cxn>
                <a:cxn ang="0">
                  <a:pos x="12" y="33"/>
                </a:cxn>
                <a:cxn ang="0">
                  <a:pos x="13" y="28"/>
                </a:cxn>
                <a:cxn ang="0">
                  <a:pos x="15" y="24"/>
                </a:cxn>
                <a:cxn ang="0">
                  <a:pos x="19" y="22"/>
                </a:cxn>
                <a:cxn ang="0">
                  <a:pos x="23" y="21"/>
                </a:cxn>
                <a:cxn ang="0">
                  <a:pos x="24" y="21"/>
                </a:cxn>
                <a:cxn ang="0">
                  <a:pos x="24" y="46"/>
                </a:cxn>
                <a:cxn ang="0">
                  <a:pos x="35" y="21"/>
                </a:cxn>
                <a:cxn ang="0">
                  <a:pos x="40" y="22"/>
                </a:cxn>
                <a:cxn ang="0">
                  <a:pos x="44" y="24"/>
                </a:cxn>
                <a:cxn ang="0">
                  <a:pos x="46" y="27"/>
                </a:cxn>
                <a:cxn ang="0">
                  <a:pos x="47" y="33"/>
                </a:cxn>
                <a:cxn ang="0">
                  <a:pos x="47" y="37"/>
                </a:cxn>
                <a:cxn ang="0">
                  <a:pos x="46" y="40"/>
                </a:cxn>
                <a:cxn ang="0">
                  <a:pos x="45" y="42"/>
                </a:cxn>
                <a:cxn ang="0">
                  <a:pos x="43" y="44"/>
                </a:cxn>
                <a:cxn ang="0">
                  <a:pos x="39" y="46"/>
                </a:cxn>
                <a:cxn ang="0">
                  <a:pos x="35" y="46"/>
                </a:cxn>
                <a:cxn ang="0">
                  <a:pos x="35" y="21"/>
                </a:cxn>
              </a:cxnLst>
              <a:rect l="0" t="0" r="r" b="b"/>
              <a:pathLst>
                <a:path w="58" h="66">
                  <a:moveTo>
                    <a:pt x="24" y="66"/>
                  </a:moveTo>
                  <a:lnTo>
                    <a:pt x="35" y="66"/>
                  </a:lnTo>
                  <a:lnTo>
                    <a:pt x="35" y="54"/>
                  </a:lnTo>
                  <a:lnTo>
                    <a:pt x="42" y="53"/>
                  </a:lnTo>
                  <a:lnTo>
                    <a:pt x="47" y="52"/>
                  </a:lnTo>
                  <a:lnTo>
                    <a:pt x="51" y="50"/>
                  </a:lnTo>
                  <a:lnTo>
                    <a:pt x="54" y="47"/>
                  </a:lnTo>
                  <a:lnTo>
                    <a:pt x="56" y="44"/>
                  </a:lnTo>
                  <a:lnTo>
                    <a:pt x="57" y="41"/>
                  </a:lnTo>
                  <a:lnTo>
                    <a:pt x="58" y="37"/>
                  </a:lnTo>
                  <a:lnTo>
                    <a:pt x="58" y="33"/>
                  </a:lnTo>
                  <a:lnTo>
                    <a:pt x="58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5" y="14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24" y="14"/>
                  </a:lnTo>
                  <a:lnTo>
                    <a:pt x="17" y="14"/>
                  </a:lnTo>
                  <a:lnTo>
                    <a:pt x="8" y="17"/>
                  </a:lnTo>
                  <a:lnTo>
                    <a:pt x="5" y="19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10" y="51"/>
                  </a:lnTo>
                  <a:lnTo>
                    <a:pt x="17" y="53"/>
                  </a:lnTo>
                  <a:lnTo>
                    <a:pt x="24" y="54"/>
                  </a:lnTo>
                  <a:lnTo>
                    <a:pt x="24" y="66"/>
                  </a:lnTo>
                  <a:close/>
                  <a:moveTo>
                    <a:pt x="24" y="46"/>
                  </a:moveTo>
                  <a:lnTo>
                    <a:pt x="21" y="46"/>
                  </a:lnTo>
                  <a:lnTo>
                    <a:pt x="17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3" y="37"/>
                  </a:lnTo>
                  <a:lnTo>
                    <a:pt x="12" y="33"/>
                  </a:lnTo>
                  <a:lnTo>
                    <a:pt x="13" y="28"/>
                  </a:lnTo>
                  <a:lnTo>
                    <a:pt x="15" y="24"/>
                  </a:lnTo>
                  <a:lnTo>
                    <a:pt x="19" y="22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46"/>
                  </a:lnTo>
                  <a:close/>
                  <a:moveTo>
                    <a:pt x="35" y="21"/>
                  </a:moveTo>
                  <a:lnTo>
                    <a:pt x="40" y="22"/>
                  </a:lnTo>
                  <a:lnTo>
                    <a:pt x="44" y="24"/>
                  </a:lnTo>
                  <a:lnTo>
                    <a:pt x="46" y="27"/>
                  </a:lnTo>
                  <a:lnTo>
                    <a:pt x="47" y="33"/>
                  </a:lnTo>
                  <a:lnTo>
                    <a:pt x="47" y="37"/>
                  </a:lnTo>
                  <a:lnTo>
                    <a:pt x="46" y="40"/>
                  </a:lnTo>
                  <a:lnTo>
                    <a:pt x="45" y="42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6"/>
                  </a:lnTo>
                  <a:lnTo>
                    <a:pt x="35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4" name="Freeform 910"/>
            <p:cNvSpPr>
              <a:spLocks noEditPoints="1"/>
            </p:cNvSpPr>
            <p:nvPr/>
          </p:nvSpPr>
          <p:spPr bwMode="auto">
            <a:xfrm>
              <a:off x="3115" y="1853"/>
              <a:ext cx="13" cy="13"/>
            </a:xfrm>
            <a:custGeom>
              <a:avLst/>
              <a:gdLst/>
              <a:ahLst/>
              <a:cxnLst>
                <a:cxn ang="0">
                  <a:pos x="26" y="55"/>
                </a:cxn>
                <a:cxn ang="0">
                  <a:pos x="33" y="55"/>
                </a:cxn>
                <a:cxn ang="0">
                  <a:pos x="38" y="53"/>
                </a:cxn>
                <a:cxn ang="0">
                  <a:pos x="42" y="51"/>
                </a:cxn>
                <a:cxn ang="0">
                  <a:pos x="46" y="47"/>
                </a:cxn>
                <a:cxn ang="0">
                  <a:pos x="50" y="44"/>
                </a:cxn>
                <a:cxn ang="0">
                  <a:pos x="52" y="39"/>
                </a:cxn>
                <a:cxn ang="0">
                  <a:pos x="53" y="33"/>
                </a:cxn>
                <a:cxn ang="0">
                  <a:pos x="53" y="27"/>
                </a:cxn>
                <a:cxn ang="0">
                  <a:pos x="53" y="21"/>
                </a:cxn>
                <a:cxn ang="0">
                  <a:pos x="52" y="16"/>
                </a:cxn>
                <a:cxn ang="0">
                  <a:pos x="50" y="12"/>
                </a:cxn>
                <a:cxn ang="0">
                  <a:pos x="46" y="8"/>
                </a:cxn>
                <a:cxn ang="0">
                  <a:pos x="42" y="4"/>
                </a:cxn>
                <a:cxn ang="0">
                  <a:pos x="38" y="2"/>
                </a:cxn>
                <a:cxn ang="0">
                  <a:pos x="33" y="0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4" y="2"/>
                </a:cxn>
                <a:cxn ang="0">
                  <a:pos x="9" y="5"/>
                </a:cxn>
                <a:cxn ang="0">
                  <a:pos x="6" y="9"/>
                </a:cxn>
                <a:cxn ang="0">
                  <a:pos x="3" y="13"/>
                </a:cxn>
                <a:cxn ang="0">
                  <a:pos x="2" y="18"/>
                </a:cxn>
                <a:cxn ang="0">
                  <a:pos x="1" y="22"/>
                </a:cxn>
                <a:cxn ang="0">
                  <a:pos x="0" y="27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3" y="42"/>
                </a:cxn>
                <a:cxn ang="0">
                  <a:pos x="6" y="46"/>
                </a:cxn>
                <a:cxn ang="0">
                  <a:pos x="9" y="50"/>
                </a:cxn>
                <a:cxn ang="0">
                  <a:pos x="14" y="53"/>
                </a:cxn>
                <a:cxn ang="0">
                  <a:pos x="19" y="55"/>
                </a:cxn>
                <a:cxn ang="0">
                  <a:pos x="26" y="55"/>
                </a:cxn>
                <a:cxn ang="0">
                  <a:pos x="26" y="45"/>
                </a:cxn>
                <a:cxn ang="0">
                  <a:pos x="24" y="45"/>
                </a:cxn>
                <a:cxn ang="0">
                  <a:pos x="21" y="44"/>
                </a:cxn>
                <a:cxn ang="0">
                  <a:pos x="19" y="43"/>
                </a:cxn>
                <a:cxn ang="0">
                  <a:pos x="17" y="42"/>
                </a:cxn>
                <a:cxn ang="0">
                  <a:pos x="16" y="39"/>
                </a:cxn>
                <a:cxn ang="0">
                  <a:pos x="14" y="35"/>
                </a:cxn>
                <a:cxn ang="0">
                  <a:pos x="14" y="32"/>
                </a:cxn>
                <a:cxn ang="0">
                  <a:pos x="13" y="27"/>
                </a:cxn>
                <a:cxn ang="0">
                  <a:pos x="14" y="23"/>
                </a:cxn>
                <a:cxn ang="0">
                  <a:pos x="14" y="19"/>
                </a:cxn>
                <a:cxn ang="0">
                  <a:pos x="15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1" y="11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30" y="10"/>
                </a:cxn>
                <a:cxn ang="0">
                  <a:pos x="34" y="12"/>
                </a:cxn>
                <a:cxn ang="0">
                  <a:pos x="36" y="14"/>
                </a:cxn>
                <a:cxn ang="0">
                  <a:pos x="37" y="17"/>
                </a:cxn>
                <a:cxn ang="0">
                  <a:pos x="39" y="22"/>
                </a:cxn>
                <a:cxn ang="0">
                  <a:pos x="39" y="27"/>
                </a:cxn>
                <a:cxn ang="0">
                  <a:pos x="39" y="32"/>
                </a:cxn>
                <a:cxn ang="0">
                  <a:pos x="37" y="38"/>
                </a:cxn>
                <a:cxn ang="0">
                  <a:pos x="36" y="4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6" y="45"/>
                </a:cxn>
              </a:cxnLst>
              <a:rect l="0" t="0" r="r" b="b"/>
              <a:pathLst>
                <a:path w="53" h="55">
                  <a:moveTo>
                    <a:pt x="26" y="55"/>
                  </a:moveTo>
                  <a:lnTo>
                    <a:pt x="33" y="55"/>
                  </a:lnTo>
                  <a:lnTo>
                    <a:pt x="38" y="53"/>
                  </a:lnTo>
                  <a:lnTo>
                    <a:pt x="42" y="51"/>
                  </a:lnTo>
                  <a:lnTo>
                    <a:pt x="46" y="47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3" y="33"/>
                  </a:lnTo>
                  <a:lnTo>
                    <a:pt x="53" y="27"/>
                  </a:lnTo>
                  <a:lnTo>
                    <a:pt x="53" y="21"/>
                  </a:lnTo>
                  <a:lnTo>
                    <a:pt x="52" y="16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9" y="5"/>
                  </a:lnTo>
                  <a:lnTo>
                    <a:pt x="6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3"/>
                  </a:lnTo>
                  <a:lnTo>
                    <a:pt x="19" y="55"/>
                  </a:lnTo>
                  <a:lnTo>
                    <a:pt x="26" y="55"/>
                  </a:lnTo>
                  <a:close/>
                  <a:moveTo>
                    <a:pt x="26" y="45"/>
                  </a:moveTo>
                  <a:lnTo>
                    <a:pt x="24" y="45"/>
                  </a:lnTo>
                  <a:lnTo>
                    <a:pt x="21" y="44"/>
                  </a:lnTo>
                  <a:lnTo>
                    <a:pt x="19" y="43"/>
                  </a:lnTo>
                  <a:lnTo>
                    <a:pt x="17" y="42"/>
                  </a:lnTo>
                  <a:lnTo>
                    <a:pt x="16" y="39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3" y="27"/>
                  </a:lnTo>
                  <a:lnTo>
                    <a:pt x="14" y="23"/>
                  </a:lnTo>
                  <a:lnTo>
                    <a:pt x="14" y="19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37" y="17"/>
                  </a:lnTo>
                  <a:lnTo>
                    <a:pt x="39" y="22"/>
                  </a:lnTo>
                  <a:lnTo>
                    <a:pt x="39" y="27"/>
                  </a:lnTo>
                  <a:lnTo>
                    <a:pt x="39" y="32"/>
                  </a:lnTo>
                  <a:lnTo>
                    <a:pt x="37" y="38"/>
                  </a:lnTo>
                  <a:lnTo>
                    <a:pt x="36" y="41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5" name="Freeform 911"/>
            <p:cNvSpPr>
              <a:spLocks/>
            </p:cNvSpPr>
            <p:nvPr/>
          </p:nvSpPr>
          <p:spPr bwMode="auto">
            <a:xfrm>
              <a:off x="3131" y="1853"/>
              <a:ext cx="11" cy="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32" y="10"/>
                </a:cxn>
                <a:cxn ang="0">
                  <a:pos x="32" y="53"/>
                </a:cxn>
                <a:cxn ang="0">
                  <a:pos x="45" y="53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2" y="53"/>
                </a:cxn>
                <a:cxn ang="0">
                  <a:pos x="12" y="10"/>
                </a:cxn>
              </a:cxnLst>
              <a:rect l="0" t="0" r="r" b="b"/>
              <a:pathLst>
                <a:path w="45" h="53">
                  <a:moveTo>
                    <a:pt x="12" y="10"/>
                  </a:moveTo>
                  <a:lnTo>
                    <a:pt x="32" y="10"/>
                  </a:lnTo>
                  <a:lnTo>
                    <a:pt x="32" y="53"/>
                  </a:lnTo>
                  <a:lnTo>
                    <a:pt x="45" y="53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2" y="53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6" name="Freeform 912"/>
            <p:cNvSpPr>
              <a:spLocks/>
            </p:cNvSpPr>
            <p:nvPr/>
          </p:nvSpPr>
          <p:spPr bwMode="auto">
            <a:xfrm>
              <a:off x="2995" y="1796"/>
              <a:ext cx="45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7" y="0"/>
                </a:cxn>
                <a:cxn ang="0">
                  <a:pos x="117" y="236"/>
                </a:cxn>
                <a:cxn ang="0">
                  <a:pos x="182" y="236"/>
                </a:cxn>
              </a:cxnLst>
              <a:rect l="0" t="0" r="r" b="b"/>
              <a:pathLst>
                <a:path w="182" h="236">
                  <a:moveTo>
                    <a:pt x="0" y="0"/>
                  </a:moveTo>
                  <a:lnTo>
                    <a:pt x="117" y="0"/>
                  </a:lnTo>
                  <a:lnTo>
                    <a:pt x="117" y="236"/>
                  </a:lnTo>
                  <a:lnTo>
                    <a:pt x="182" y="236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7" name="Freeform 913"/>
            <p:cNvSpPr>
              <a:spLocks/>
            </p:cNvSpPr>
            <p:nvPr/>
          </p:nvSpPr>
          <p:spPr bwMode="auto">
            <a:xfrm>
              <a:off x="3039" y="1851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3"/>
                </a:cxn>
                <a:cxn ang="0">
                  <a:pos x="0" y="26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40" y="13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8" name="Line 914"/>
            <p:cNvSpPr>
              <a:spLocks noChangeShapeType="1"/>
            </p:cNvSpPr>
            <p:nvPr/>
          </p:nvSpPr>
          <p:spPr bwMode="auto">
            <a:xfrm>
              <a:off x="2995" y="1870"/>
              <a:ext cx="50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9" name="Freeform 915"/>
            <p:cNvSpPr>
              <a:spLocks/>
            </p:cNvSpPr>
            <p:nvPr/>
          </p:nvSpPr>
          <p:spPr bwMode="auto">
            <a:xfrm>
              <a:off x="3043" y="1866"/>
              <a:ext cx="11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3"/>
                </a:cxn>
                <a:cxn ang="0">
                  <a:pos x="0" y="26"/>
                </a:cxn>
                <a:cxn ang="0">
                  <a:pos x="0" y="0"/>
                </a:cxn>
              </a:cxnLst>
              <a:rect l="0" t="0" r="r" b="b"/>
              <a:pathLst>
                <a:path w="41" h="26">
                  <a:moveTo>
                    <a:pt x="0" y="0"/>
                  </a:moveTo>
                  <a:lnTo>
                    <a:pt x="41" y="13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0" name="Freeform 916"/>
            <p:cNvSpPr>
              <a:spLocks/>
            </p:cNvSpPr>
            <p:nvPr/>
          </p:nvSpPr>
          <p:spPr bwMode="auto">
            <a:xfrm>
              <a:off x="2995" y="1884"/>
              <a:ext cx="55" cy="59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59" y="236"/>
                </a:cxn>
                <a:cxn ang="0">
                  <a:pos x="59" y="0"/>
                </a:cxn>
                <a:cxn ang="0">
                  <a:pos x="222" y="0"/>
                </a:cxn>
              </a:cxnLst>
              <a:rect l="0" t="0" r="r" b="b"/>
              <a:pathLst>
                <a:path w="222" h="236">
                  <a:moveTo>
                    <a:pt x="0" y="236"/>
                  </a:moveTo>
                  <a:lnTo>
                    <a:pt x="59" y="236"/>
                  </a:lnTo>
                  <a:lnTo>
                    <a:pt x="59" y="0"/>
                  </a:lnTo>
                  <a:lnTo>
                    <a:pt x="222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1" name="Freeform 917"/>
            <p:cNvSpPr>
              <a:spLocks/>
            </p:cNvSpPr>
            <p:nvPr/>
          </p:nvSpPr>
          <p:spPr bwMode="auto">
            <a:xfrm>
              <a:off x="3050" y="1881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3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lnTo>
                    <a:pt x="41" y="13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2" name="Freeform 918"/>
            <p:cNvSpPr>
              <a:spLocks/>
            </p:cNvSpPr>
            <p:nvPr/>
          </p:nvSpPr>
          <p:spPr bwMode="auto">
            <a:xfrm>
              <a:off x="2995" y="1899"/>
              <a:ext cx="67" cy="118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118" y="472"/>
                </a:cxn>
                <a:cxn ang="0">
                  <a:pos x="118" y="0"/>
                </a:cxn>
                <a:cxn ang="0">
                  <a:pos x="269" y="0"/>
                </a:cxn>
              </a:cxnLst>
              <a:rect l="0" t="0" r="r" b="b"/>
              <a:pathLst>
                <a:path w="269" h="472">
                  <a:moveTo>
                    <a:pt x="0" y="472"/>
                  </a:moveTo>
                  <a:lnTo>
                    <a:pt x="118" y="472"/>
                  </a:lnTo>
                  <a:lnTo>
                    <a:pt x="118" y="0"/>
                  </a:lnTo>
                  <a:lnTo>
                    <a:pt x="269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3" name="Freeform 919"/>
            <p:cNvSpPr>
              <a:spLocks/>
            </p:cNvSpPr>
            <p:nvPr/>
          </p:nvSpPr>
          <p:spPr bwMode="auto">
            <a:xfrm>
              <a:off x="3061" y="1896"/>
              <a:ext cx="11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3"/>
                </a:cxn>
                <a:cxn ang="0">
                  <a:pos x="0" y="27"/>
                </a:cxn>
                <a:cxn ang="0">
                  <a:pos x="0" y="0"/>
                </a:cxn>
              </a:cxnLst>
              <a:rect l="0" t="0" r="r" b="b"/>
              <a:pathLst>
                <a:path w="41" h="27">
                  <a:moveTo>
                    <a:pt x="0" y="0"/>
                  </a:moveTo>
                  <a:lnTo>
                    <a:pt x="41" y="13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4" name="Rectangle 920"/>
            <p:cNvSpPr>
              <a:spLocks noChangeArrowheads="1"/>
            </p:cNvSpPr>
            <p:nvPr/>
          </p:nvSpPr>
          <p:spPr bwMode="auto">
            <a:xfrm>
              <a:off x="2936" y="1767"/>
              <a:ext cx="59" cy="58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5" name="Rectangle 921"/>
            <p:cNvSpPr>
              <a:spLocks noChangeArrowheads="1"/>
            </p:cNvSpPr>
            <p:nvPr/>
          </p:nvSpPr>
          <p:spPr bwMode="auto">
            <a:xfrm>
              <a:off x="2936" y="1767"/>
              <a:ext cx="59" cy="58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6" name="Rectangle 922"/>
            <p:cNvSpPr>
              <a:spLocks noChangeArrowheads="1"/>
            </p:cNvSpPr>
            <p:nvPr/>
          </p:nvSpPr>
          <p:spPr bwMode="auto">
            <a:xfrm>
              <a:off x="2948" y="1776"/>
              <a:ext cx="35" cy="4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7" name="Freeform 923"/>
            <p:cNvSpPr>
              <a:spLocks/>
            </p:cNvSpPr>
            <p:nvPr/>
          </p:nvSpPr>
          <p:spPr bwMode="auto">
            <a:xfrm>
              <a:off x="2951" y="1778"/>
              <a:ext cx="10" cy="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3" y="0"/>
                </a:cxn>
                <a:cxn ang="0">
                  <a:pos x="39" y="5"/>
                </a:cxn>
                <a:cxn ang="0">
                  <a:pos x="39" y="31"/>
                </a:cxn>
                <a:cxn ang="0">
                  <a:pos x="33" y="41"/>
                </a:cxn>
                <a:cxn ang="0">
                  <a:pos x="33" y="102"/>
                </a:cxn>
                <a:cxn ang="0">
                  <a:pos x="39" y="112"/>
                </a:cxn>
                <a:cxn ang="0">
                  <a:pos x="39" y="137"/>
                </a:cxn>
                <a:cxn ang="0">
                  <a:pos x="33" y="143"/>
                </a:cxn>
                <a:cxn ang="0">
                  <a:pos x="5" y="143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1"/>
                </a:cxn>
              </a:cxnLst>
              <a:rect l="0" t="0" r="r" b="b"/>
              <a:pathLst>
                <a:path w="39" h="143">
                  <a:moveTo>
                    <a:pt x="0" y="31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3" y="0"/>
                  </a:lnTo>
                  <a:lnTo>
                    <a:pt x="39" y="5"/>
                  </a:lnTo>
                  <a:lnTo>
                    <a:pt x="39" y="31"/>
                  </a:lnTo>
                  <a:lnTo>
                    <a:pt x="33" y="41"/>
                  </a:lnTo>
                  <a:lnTo>
                    <a:pt x="33" y="102"/>
                  </a:lnTo>
                  <a:lnTo>
                    <a:pt x="39" y="112"/>
                  </a:lnTo>
                  <a:lnTo>
                    <a:pt x="39" y="137"/>
                  </a:lnTo>
                  <a:lnTo>
                    <a:pt x="33" y="143"/>
                  </a:lnTo>
                  <a:lnTo>
                    <a:pt x="5" y="143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8" name="Rectangle 924"/>
            <p:cNvSpPr>
              <a:spLocks noChangeArrowheads="1"/>
            </p:cNvSpPr>
            <p:nvPr/>
          </p:nvSpPr>
          <p:spPr bwMode="auto">
            <a:xfrm>
              <a:off x="2964" y="1778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4" name="Group 925"/>
          <p:cNvGrpSpPr>
            <a:grpSpLocks/>
          </p:cNvGrpSpPr>
          <p:nvPr/>
        </p:nvGrpSpPr>
        <p:grpSpPr bwMode="auto">
          <a:xfrm>
            <a:off x="5028670" y="2836122"/>
            <a:ext cx="755696" cy="660413"/>
            <a:chOff x="2738" y="1744"/>
            <a:chExt cx="476" cy="416"/>
          </a:xfrm>
        </p:grpSpPr>
        <p:sp>
          <p:nvSpPr>
            <p:cNvPr id="2309" name="Rectangle 926"/>
            <p:cNvSpPr>
              <a:spLocks noChangeArrowheads="1"/>
            </p:cNvSpPr>
            <p:nvPr/>
          </p:nvSpPr>
          <p:spPr bwMode="auto">
            <a:xfrm>
              <a:off x="2972" y="1778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0" name="Rectangle 927"/>
            <p:cNvSpPr>
              <a:spLocks noChangeArrowheads="1"/>
            </p:cNvSpPr>
            <p:nvPr/>
          </p:nvSpPr>
          <p:spPr bwMode="auto">
            <a:xfrm>
              <a:off x="2964" y="1801"/>
              <a:ext cx="15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1" name="Line 928"/>
            <p:cNvSpPr>
              <a:spLocks noChangeShapeType="1"/>
            </p:cNvSpPr>
            <p:nvPr/>
          </p:nvSpPr>
          <p:spPr bwMode="auto">
            <a:xfrm>
              <a:off x="2964" y="179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2" name="Line 929"/>
            <p:cNvSpPr>
              <a:spLocks noChangeShapeType="1"/>
            </p:cNvSpPr>
            <p:nvPr/>
          </p:nvSpPr>
          <p:spPr bwMode="auto">
            <a:xfrm>
              <a:off x="2964" y="1797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3" name="Line 930"/>
            <p:cNvSpPr>
              <a:spLocks noChangeShapeType="1"/>
            </p:cNvSpPr>
            <p:nvPr/>
          </p:nvSpPr>
          <p:spPr bwMode="auto">
            <a:xfrm>
              <a:off x="2964" y="1796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4" name="Line 931"/>
            <p:cNvSpPr>
              <a:spLocks noChangeShapeType="1"/>
            </p:cNvSpPr>
            <p:nvPr/>
          </p:nvSpPr>
          <p:spPr bwMode="auto">
            <a:xfrm>
              <a:off x="2964" y="1795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5" name="Line 932"/>
            <p:cNvSpPr>
              <a:spLocks noChangeShapeType="1"/>
            </p:cNvSpPr>
            <p:nvPr/>
          </p:nvSpPr>
          <p:spPr bwMode="auto">
            <a:xfrm>
              <a:off x="2964" y="1793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6" name="Line 933"/>
            <p:cNvSpPr>
              <a:spLocks noChangeShapeType="1"/>
            </p:cNvSpPr>
            <p:nvPr/>
          </p:nvSpPr>
          <p:spPr bwMode="auto">
            <a:xfrm>
              <a:off x="2972" y="178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7" name="Line 934"/>
            <p:cNvSpPr>
              <a:spLocks noChangeShapeType="1"/>
            </p:cNvSpPr>
            <p:nvPr/>
          </p:nvSpPr>
          <p:spPr bwMode="auto">
            <a:xfrm>
              <a:off x="2972" y="17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8" name="Line 935"/>
            <p:cNvSpPr>
              <a:spLocks noChangeShapeType="1"/>
            </p:cNvSpPr>
            <p:nvPr/>
          </p:nvSpPr>
          <p:spPr bwMode="auto">
            <a:xfrm>
              <a:off x="2972" y="1784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9" name="Line 936"/>
            <p:cNvSpPr>
              <a:spLocks noChangeShapeType="1"/>
            </p:cNvSpPr>
            <p:nvPr/>
          </p:nvSpPr>
          <p:spPr bwMode="auto">
            <a:xfrm>
              <a:off x="2964" y="178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0" name="Line 937"/>
            <p:cNvSpPr>
              <a:spLocks noChangeShapeType="1"/>
            </p:cNvSpPr>
            <p:nvPr/>
          </p:nvSpPr>
          <p:spPr bwMode="auto">
            <a:xfrm>
              <a:off x="2964" y="1787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1" name="Line 938"/>
            <p:cNvSpPr>
              <a:spLocks noChangeShapeType="1"/>
            </p:cNvSpPr>
            <p:nvPr/>
          </p:nvSpPr>
          <p:spPr bwMode="auto">
            <a:xfrm>
              <a:off x="2964" y="1784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2" name="Line 939"/>
            <p:cNvSpPr>
              <a:spLocks noChangeShapeType="1"/>
            </p:cNvSpPr>
            <p:nvPr/>
          </p:nvSpPr>
          <p:spPr bwMode="auto">
            <a:xfrm>
              <a:off x="2964" y="1810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3" name="Line 940"/>
            <p:cNvSpPr>
              <a:spLocks noChangeShapeType="1"/>
            </p:cNvSpPr>
            <p:nvPr/>
          </p:nvSpPr>
          <p:spPr bwMode="auto">
            <a:xfrm>
              <a:off x="2964" y="1807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4" name="Line 941"/>
            <p:cNvSpPr>
              <a:spLocks noChangeShapeType="1"/>
            </p:cNvSpPr>
            <p:nvPr/>
          </p:nvSpPr>
          <p:spPr bwMode="auto">
            <a:xfrm>
              <a:off x="2964" y="1804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5" name="Line 942"/>
            <p:cNvSpPr>
              <a:spLocks noChangeShapeType="1"/>
            </p:cNvSpPr>
            <p:nvPr/>
          </p:nvSpPr>
          <p:spPr bwMode="auto">
            <a:xfrm>
              <a:off x="2974" y="1801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6" name="Line 943"/>
            <p:cNvSpPr>
              <a:spLocks noChangeShapeType="1"/>
            </p:cNvSpPr>
            <p:nvPr/>
          </p:nvSpPr>
          <p:spPr bwMode="auto">
            <a:xfrm>
              <a:off x="2969" y="1801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7" name="Rectangle 944"/>
            <p:cNvSpPr>
              <a:spLocks noChangeArrowheads="1"/>
            </p:cNvSpPr>
            <p:nvPr/>
          </p:nvSpPr>
          <p:spPr bwMode="auto">
            <a:xfrm>
              <a:off x="2936" y="1840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8" name="Rectangle 945"/>
            <p:cNvSpPr>
              <a:spLocks noChangeArrowheads="1"/>
            </p:cNvSpPr>
            <p:nvPr/>
          </p:nvSpPr>
          <p:spPr bwMode="auto">
            <a:xfrm>
              <a:off x="2936" y="1840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9" name="Rectangle 946"/>
            <p:cNvSpPr>
              <a:spLocks noChangeArrowheads="1"/>
            </p:cNvSpPr>
            <p:nvPr/>
          </p:nvSpPr>
          <p:spPr bwMode="auto">
            <a:xfrm>
              <a:off x="2948" y="1849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0" name="Freeform 947"/>
            <p:cNvSpPr>
              <a:spLocks/>
            </p:cNvSpPr>
            <p:nvPr/>
          </p:nvSpPr>
          <p:spPr bwMode="auto">
            <a:xfrm>
              <a:off x="2951" y="1852"/>
              <a:ext cx="10" cy="35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3" y="0"/>
                </a:cxn>
                <a:cxn ang="0">
                  <a:pos x="39" y="5"/>
                </a:cxn>
                <a:cxn ang="0">
                  <a:pos x="39" y="30"/>
                </a:cxn>
                <a:cxn ang="0">
                  <a:pos x="33" y="41"/>
                </a:cxn>
                <a:cxn ang="0">
                  <a:pos x="33" y="102"/>
                </a:cxn>
                <a:cxn ang="0">
                  <a:pos x="39" y="112"/>
                </a:cxn>
                <a:cxn ang="0">
                  <a:pos x="39" y="137"/>
                </a:cxn>
                <a:cxn ang="0">
                  <a:pos x="33" y="141"/>
                </a:cxn>
                <a:cxn ang="0">
                  <a:pos x="5" y="141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2"/>
                </a:cxn>
                <a:cxn ang="0">
                  <a:pos x="5" y="41"/>
                </a:cxn>
                <a:cxn ang="0">
                  <a:pos x="0" y="30"/>
                </a:cxn>
              </a:cxnLst>
              <a:rect l="0" t="0" r="r" b="b"/>
              <a:pathLst>
                <a:path w="39" h="141">
                  <a:moveTo>
                    <a:pt x="0" y="3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3" y="0"/>
                  </a:lnTo>
                  <a:lnTo>
                    <a:pt x="39" y="5"/>
                  </a:lnTo>
                  <a:lnTo>
                    <a:pt x="39" y="30"/>
                  </a:lnTo>
                  <a:lnTo>
                    <a:pt x="33" y="41"/>
                  </a:lnTo>
                  <a:lnTo>
                    <a:pt x="33" y="102"/>
                  </a:lnTo>
                  <a:lnTo>
                    <a:pt x="39" y="112"/>
                  </a:lnTo>
                  <a:lnTo>
                    <a:pt x="39" y="137"/>
                  </a:lnTo>
                  <a:lnTo>
                    <a:pt x="33" y="141"/>
                  </a:lnTo>
                  <a:lnTo>
                    <a:pt x="5" y="141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2"/>
                  </a:lnTo>
                  <a:lnTo>
                    <a:pt x="5" y="41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1" name="Rectangle 948"/>
            <p:cNvSpPr>
              <a:spLocks noChangeArrowheads="1"/>
            </p:cNvSpPr>
            <p:nvPr/>
          </p:nvSpPr>
          <p:spPr bwMode="auto">
            <a:xfrm>
              <a:off x="2964" y="1852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2" name="Rectangle 949"/>
            <p:cNvSpPr>
              <a:spLocks noChangeArrowheads="1"/>
            </p:cNvSpPr>
            <p:nvPr/>
          </p:nvSpPr>
          <p:spPr bwMode="auto">
            <a:xfrm>
              <a:off x="2972" y="1852"/>
              <a:ext cx="7" cy="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3" name="Rectangle 950"/>
            <p:cNvSpPr>
              <a:spLocks noChangeArrowheads="1"/>
            </p:cNvSpPr>
            <p:nvPr/>
          </p:nvSpPr>
          <p:spPr bwMode="auto">
            <a:xfrm>
              <a:off x="2964" y="1874"/>
              <a:ext cx="15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4" name="Line 951"/>
            <p:cNvSpPr>
              <a:spLocks noChangeShapeType="1"/>
            </p:cNvSpPr>
            <p:nvPr/>
          </p:nvSpPr>
          <p:spPr bwMode="auto">
            <a:xfrm>
              <a:off x="2964" y="1872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5" name="Line 952"/>
            <p:cNvSpPr>
              <a:spLocks noChangeShapeType="1"/>
            </p:cNvSpPr>
            <p:nvPr/>
          </p:nvSpPr>
          <p:spPr bwMode="auto">
            <a:xfrm>
              <a:off x="2964" y="1871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6" name="Line 953"/>
            <p:cNvSpPr>
              <a:spLocks noChangeShapeType="1"/>
            </p:cNvSpPr>
            <p:nvPr/>
          </p:nvSpPr>
          <p:spPr bwMode="auto">
            <a:xfrm>
              <a:off x="2964" y="1870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7" name="Line 954"/>
            <p:cNvSpPr>
              <a:spLocks noChangeShapeType="1"/>
            </p:cNvSpPr>
            <p:nvPr/>
          </p:nvSpPr>
          <p:spPr bwMode="auto">
            <a:xfrm>
              <a:off x="2964" y="186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8" name="Line 955"/>
            <p:cNvSpPr>
              <a:spLocks noChangeShapeType="1"/>
            </p:cNvSpPr>
            <p:nvPr/>
          </p:nvSpPr>
          <p:spPr bwMode="auto">
            <a:xfrm>
              <a:off x="2964" y="1867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9" name="Line 956"/>
            <p:cNvSpPr>
              <a:spLocks noChangeShapeType="1"/>
            </p:cNvSpPr>
            <p:nvPr/>
          </p:nvSpPr>
          <p:spPr bwMode="auto">
            <a:xfrm>
              <a:off x="2972" y="185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0" name="Line 957"/>
            <p:cNvSpPr>
              <a:spLocks noChangeShapeType="1"/>
            </p:cNvSpPr>
            <p:nvPr/>
          </p:nvSpPr>
          <p:spPr bwMode="auto">
            <a:xfrm>
              <a:off x="2972" y="186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1" name="Line 958"/>
            <p:cNvSpPr>
              <a:spLocks noChangeShapeType="1"/>
            </p:cNvSpPr>
            <p:nvPr/>
          </p:nvSpPr>
          <p:spPr bwMode="auto">
            <a:xfrm>
              <a:off x="2972" y="185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2" name="Line 959"/>
            <p:cNvSpPr>
              <a:spLocks noChangeShapeType="1"/>
            </p:cNvSpPr>
            <p:nvPr/>
          </p:nvSpPr>
          <p:spPr bwMode="auto">
            <a:xfrm>
              <a:off x="2964" y="185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3" name="Line 960"/>
            <p:cNvSpPr>
              <a:spLocks noChangeShapeType="1"/>
            </p:cNvSpPr>
            <p:nvPr/>
          </p:nvSpPr>
          <p:spPr bwMode="auto">
            <a:xfrm>
              <a:off x="2964" y="1861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4" name="Line 961"/>
            <p:cNvSpPr>
              <a:spLocks noChangeShapeType="1"/>
            </p:cNvSpPr>
            <p:nvPr/>
          </p:nvSpPr>
          <p:spPr bwMode="auto">
            <a:xfrm>
              <a:off x="2964" y="185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5" name="Line 962"/>
            <p:cNvSpPr>
              <a:spLocks noChangeShapeType="1"/>
            </p:cNvSpPr>
            <p:nvPr/>
          </p:nvSpPr>
          <p:spPr bwMode="auto">
            <a:xfrm>
              <a:off x="2964" y="1884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6" name="Line 963"/>
            <p:cNvSpPr>
              <a:spLocks noChangeShapeType="1"/>
            </p:cNvSpPr>
            <p:nvPr/>
          </p:nvSpPr>
          <p:spPr bwMode="auto">
            <a:xfrm>
              <a:off x="2964" y="1881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7" name="Line 964"/>
            <p:cNvSpPr>
              <a:spLocks noChangeShapeType="1"/>
            </p:cNvSpPr>
            <p:nvPr/>
          </p:nvSpPr>
          <p:spPr bwMode="auto">
            <a:xfrm>
              <a:off x="2964" y="187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8" name="Line 965"/>
            <p:cNvSpPr>
              <a:spLocks noChangeShapeType="1"/>
            </p:cNvSpPr>
            <p:nvPr/>
          </p:nvSpPr>
          <p:spPr bwMode="auto">
            <a:xfrm>
              <a:off x="2974" y="1874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9" name="Line 966"/>
            <p:cNvSpPr>
              <a:spLocks noChangeShapeType="1"/>
            </p:cNvSpPr>
            <p:nvPr/>
          </p:nvSpPr>
          <p:spPr bwMode="auto">
            <a:xfrm>
              <a:off x="2969" y="1874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0" name="Rectangle 967"/>
            <p:cNvSpPr>
              <a:spLocks noChangeArrowheads="1"/>
            </p:cNvSpPr>
            <p:nvPr/>
          </p:nvSpPr>
          <p:spPr bwMode="auto">
            <a:xfrm>
              <a:off x="2936" y="1914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1" name="Rectangle 968"/>
            <p:cNvSpPr>
              <a:spLocks noChangeArrowheads="1"/>
            </p:cNvSpPr>
            <p:nvPr/>
          </p:nvSpPr>
          <p:spPr bwMode="auto">
            <a:xfrm>
              <a:off x="2936" y="1914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2" name="Rectangle 969"/>
            <p:cNvSpPr>
              <a:spLocks noChangeArrowheads="1"/>
            </p:cNvSpPr>
            <p:nvPr/>
          </p:nvSpPr>
          <p:spPr bwMode="auto">
            <a:xfrm>
              <a:off x="2948" y="1923"/>
              <a:ext cx="35" cy="4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3" name="Freeform 970"/>
            <p:cNvSpPr>
              <a:spLocks/>
            </p:cNvSpPr>
            <p:nvPr/>
          </p:nvSpPr>
          <p:spPr bwMode="auto">
            <a:xfrm>
              <a:off x="2951" y="1925"/>
              <a:ext cx="10" cy="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33" y="0"/>
                </a:cxn>
                <a:cxn ang="0">
                  <a:pos x="39" y="6"/>
                </a:cxn>
                <a:cxn ang="0">
                  <a:pos x="39" y="31"/>
                </a:cxn>
                <a:cxn ang="0">
                  <a:pos x="33" y="41"/>
                </a:cxn>
                <a:cxn ang="0">
                  <a:pos x="33" y="101"/>
                </a:cxn>
                <a:cxn ang="0">
                  <a:pos x="39" y="113"/>
                </a:cxn>
                <a:cxn ang="0">
                  <a:pos x="39" y="137"/>
                </a:cxn>
                <a:cxn ang="0">
                  <a:pos x="33" y="142"/>
                </a:cxn>
                <a:cxn ang="0">
                  <a:pos x="5" y="142"/>
                </a:cxn>
                <a:cxn ang="0">
                  <a:pos x="0" y="137"/>
                </a:cxn>
                <a:cxn ang="0">
                  <a:pos x="0" y="113"/>
                </a:cxn>
                <a:cxn ang="0">
                  <a:pos x="5" y="101"/>
                </a:cxn>
                <a:cxn ang="0">
                  <a:pos x="5" y="41"/>
                </a:cxn>
                <a:cxn ang="0">
                  <a:pos x="0" y="31"/>
                </a:cxn>
              </a:cxnLst>
              <a:rect l="0" t="0" r="r" b="b"/>
              <a:pathLst>
                <a:path w="39" h="142">
                  <a:moveTo>
                    <a:pt x="0" y="31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39" y="31"/>
                  </a:lnTo>
                  <a:lnTo>
                    <a:pt x="33" y="41"/>
                  </a:lnTo>
                  <a:lnTo>
                    <a:pt x="33" y="101"/>
                  </a:lnTo>
                  <a:lnTo>
                    <a:pt x="39" y="113"/>
                  </a:lnTo>
                  <a:lnTo>
                    <a:pt x="39" y="137"/>
                  </a:lnTo>
                  <a:lnTo>
                    <a:pt x="33" y="142"/>
                  </a:lnTo>
                  <a:lnTo>
                    <a:pt x="5" y="142"/>
                  </a:lnTo>
                  <a:lnTo>
                    <a:pt x="0" y="137"/>
                  </a:lnTo>
                  <a:lnTo>
                    <a:pt x="0" y="113"/>
                  </a:lnTo>
                  <a:lnTo>
                    <a:pt x="5" y="101"/>
                  </a:lnTo>
                  <a:lnTo>
                    <a:pt x="5" y="41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4" name="Rectangle 971"/>
            <p:cNvSpPr>
              <a:spLocks noChangeArrowheads="1"/>
            </p:cNvSpPr>
            <p:nvPr/>
          </p:nvSpPr>
          <p:spPr bwMode="auto">
            <a:xfrm>
              <a:off x="2964" y="1925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5" name="Rectangle 972"/>
            <p:cNvSpPr>
              <a:spLocks noChangeArrowheads="1"/>
            </p:cNvSpPr>
            <p:nvPr/>
          </p:nvSpPr>
          <p:spPr bwMode="auto">
            <a:xfrm>
              <a:off x="2972" y="1925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6" name="Rectangle 973"/>
            <p:cNvSpPr>
              <a:spLocks noChangeArrowheads="1"/>
            </p:cNvSpPr>
            <p:nvPr/>
          </p:nvSpPr>
          <p:spPr bwMode="auto">
            <a:xfrm>
              <a:off x="2964" y="1948"/>
              <a:ext cx="15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7" name="Line 974"/>
            <p:cNvSpPr>
              <a:spLocks noChangeShapeType="1"/>
            </p:cNvSpPr>
            <p:nvPr/>
          </p:nvSpPr>
          <p:spPr bwMode="auto">
            <a:xfrm>
              <a:off x="2964" y="1946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8" name="Line 975"/>
            <p:cNvSpPr>
              <a:spLocks noChangeShapeType="1"/>
            </p:cNvSpPr>
            <p:nvPr/>
          </p:nvSpPr>
          <p:spPr bwMode="auto">
            <a:xfrm>
              <a:off x="2964" y="1944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9" name="Line 976"/>
            <p:cNvSpPr>
              <a:spLocks noChangeShapeType="1"/>
            </p:cNvSpPr>
            <p:nvPr/>
          </p:nvSpPr>
          <p:spPr bwMode="auto">
            <a:xfrm>
              <a:off x="2964" y="1943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0" name="Line 977"/>
            <p:cNvSpPr>
              <a:spLocks noChangeShapeType="1"/>
            </p:cNvSpPr>
            <p:nvPr/>
          </p:nvSpPr>
          <p:spPr bwMode="auto">
            <a:xfrm>
              <a:off x="2964" y="1942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1" name="Line 978"/>
            <p:cNvSpPr>
              <a:spLocks noChangeShapeType="1"/>
            </p:cNvSpPr>
            <p:nvPr/>
          </p:nvSpPr>
          <p:spPr bwMode="auto">
            <a:xfrm>
              <a:off x="2964" y="1941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2" name="Line 979"/>
            <p:cNvSpPr>
              <a:spLocks noChangeShapeType="1"/>
            </p:cNvSpPr>
            <p:nvPr/>
          </p:nvSpPr>
          <p:spPr bwMode="auto">
            <a:xfrm>
              <a:off x="2972" y="192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3" name="Line 980"/>
            <p:cNvSpPr>
              <a:spLocks noChangeShapeType="1"/>
            </p:cNvSpPr>
            <p:nvPr/>
          </p:nvSpPr>
          <p:spPr bwMode="auto">
            <a:xfrm>
              <a:off x="2972" y="193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4" name="Line 981"/>
            <p:cNvSpPr>
              <a:spLocks noChangeShapeType="1"/>
            </p:cNvSpPr>
            <p:nvPr/>
          </p:nvSpPr>
          <p:spPr bwMode="auto">
            <a:xfrm>
              <a:off x="2972" y="193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5" name="Line 982"/>
            <p:cNvSpPr>
              <a:spLocks noChangeShapeType="1"/>
            </p:cNvSpPr>
            <p:nvPr/>
          </p:nvSpPr>
          <p:spPr bwMode="auto">
            <a:xfrm>
              <a:off x="2964" y="192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6" name="Line 983"/>
            <p:cNvSpPr>
              <a:spLocks noChangeShapeType="1"/>
            </p:cNvSpPr>
            <p:nvPr/>
          </p:nvSpPr>
          <p:spPr bwMode="auto">
            <a:xfrm>
              <a:off x="2964" y="193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7" name="Line 984"/>
            <p:cNvSpPr>
              <a:spLocks noChangeShapeType="1"/>
            </p:cNvSpPr>
            <p:nvPr/>
          </p:nvSpPr>
          <p:spPr bwMode="auto">
            <a:xfrm>
              <a:off x="2964" y="193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8" name="Line 985"/>
            <p:cNvSpPr>
              <a:spLocks noChangeShapeType="1"/>
            </p:cNvSpPr>
            <p:nvPr/>
          </p:nvSpPr>
          <p:spPr bwMode="auto">
            <a:xfrm>
              <a:off x="2964" y="195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9" name="Line 986"/>
            <p:cNvSpPr>
              <a:spLocks noChangeShapeType="1"/>
            </p:cNvSpPr>
            <p:nvPr/>
          </p:nvSpPr>
          <p:spPr bwMode="auto">
            <a:xfrm>
              <a:off x="2964" y="1954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0" name="Line 987"/>
            <p:cNvSpPr>
              <a:spLocks noChangeShapeType="1"/>
            </p:cNvSpPr>
            <p:nvPr/>
          </p:nvSpPr>
          <p:spPr bwMode="auto">
            <a:xfrm>
              <a:off x="2964" y="1951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1" name="Line 988"/>
            <p:cNvSpPr>
              <a:spLocks noChangeShapeType="1"/>
            </p:cNvSpPr>
            <p:nvPr/>
          </p:nvSpPr>
          <p:spPr bwMode="auto">
            <a:xfrm>
              <a:off x="2974" y="1948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2" name="Line 989"/>
            <p:cNvSpPr>
              <a:spLocks noChangeShapeType="1"/>
            </p:cNvSpPr>
            <p:nvPr/>
          </p:nvSpPr>
          <p:spPr bwMode="auto">
            <a:xfrm>
              <a:off x="2969" y="1948"/>
              <a:ext cx="1" cy="13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3" name="Rectangle 990"/>
            <p:cNvSpPr>
              <a:spLocks noChangeArrowheads="1"/>
            </p:cNvSpPr>
            <p:nvPr/>
          </p:nvSpPr>
          <p:spPr bwMode="auto">
            <a:xfrm>
              <a:off x="2936" y="1987"/>
              <a:ext cx="59" cy="59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4" name="Rectangle 991"/>
            <p:cNvSpPr>
              <a:spLocks noChangeArrowheads="1"/>
            </p:cNvSpPr>
            <p:nvPr/>
          </p:nvSpPr>
          <p:spPr bwMode="auto">
            <a:xfrm>
              <a:off x="2936" y="1987"/>
              <a:ext cx="59" cy="59"/>
            </a:xfrm>
            <a:prstGeom prst="rect">
              <a:avLst/>
            </a:prstGeom>
            <a:noFill/>
            <a:ln w="0">
              <a:solidFill>
                <a:srgbClr val="31538E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5" name="Rectangle 992"/>
            <p:cNvSpPr>
              <a:spLocks noChangeArrowheads="1"/>
            </p:cNvSpPr>
            <p:nvPr/>
          </p:nvSpPr>
          <p:spPr bwMode="auto">
            <a:xfrm>
              <a:off x="2948" y="1997"/>
              <a:ext cx="35" cy="4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6" name="Freeform 993"/>
            <p:cNvSpPr>
              <a:spLocks/>
            </p:cNvSpPr>
            <p:nvPr/>
          </p:nvSpPr>
          <p:spPr bwMode="auto">
            <a:xfrm>
              <a:off x="2951" y="1999"/>
              <a:ext cx="10" cy="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33" y="0"/>
                </a:cxn>
                <a:cxn ang="0">
                  <a:pos x="39" y="5"/>
                </a:cxn>
                <a:cxn ang="0">
                  <a:pos x="39" y="31"/>
                </a:cxn>
                <a:cxn ang="0">
                  <a:pos x="33" y="40"/>
                </a:cxn>
                <a:cxn ang="0">
                  <a:pos x="33" y="101"/>
                </a:cxn>
                <a:cxn ang="0">
                  <a:pos x="39" y="112"/>
                </a:cxn>
                <a:cxn ang="0">
                  <a:pos x="39" y="137"/>
                </a:cxn>
                <a:cxn ang="0">
                  <a:pos x="33" y="142"/>
                </a:cxn>
                <a:cxn ang="0">
                  <a:pos x="5" y="142"/>
                </a:cxn>
                <a:cxn ang="0">
                  <a:pos x="0" y="137"/>
                </a:cxn>
                <a:cxn ang="0">
                  <a:pos x="0" y="112"/>
                </a:cxn>
                <a:cxn ang="0">
                  <a:pos x="5" y="101"/>
                </a:cxn>
                <a:cxn ang="0">
                  <a:pos x="5" y="40"/>
                </a:cxn>
                <a:cxn ang="0">
                  <a:pos x="0" y="31"/>
                </a:cxn>
              </a:cxnLst>
              <a:rect l="0" t="0" r="r" b="b"/>
              <a:pathLst>
                <a:path w="39" h="142">
                  <a:moveTo>
                    <a:pt x="0" y="31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33" y="0"/>
                  </a:lnTo>
                  <a:lnTo>
                    <a:pt x="39" y="5"/>
                  </a:lnTo>
                  <a:lnTo>
                    <a:pt x="39" y="31"/>
                  </a:lnTo>
                  <a:lnTo>
                    <a:pt x="33" y="40"/>
                  </a:lnTo>
                  <a:lnTo>
                    <a:pt x="33" y="101"/>
                  </a:lnTo>
                  <a:lnTo>
                    <a:pt x="39" y="112"/>
                  </a:lnTo>
                  <a:lnTo>
                    <a:pt x="39" y="137"/>
                  </a:lnTo>
                  <a:lnTo>
                    <a:pt x="33" y="142"/>
                  </a:lnTo>
                  <a:lnTo>
                    <a:pt x="5" y="142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5" y="101"/>
                  </a:lnTo>
                  <a:lnTo>
                    <a:pt x="5" y="40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7" name="Rectangle 994"/>
            <p:cNvSpPr>
              <a:spLocks noChangeArrowheads="1"/>
            </p:cNvSpPr>
            <p:nvPr/>
          </p:nvSpPr>
          <p:spPr bwMode="auto">
            <a:xfrm>
              <a:off x="2964" y="1999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8" name="Rectangle 995"/>
            <p:cNvSpPr>
              <a:spLocks noChangeArrowheads="1"/>
            </p:cNvSpPr>
            <p:nvPr/>
          </p:nvSpPr>
          <p:spPr bwMode="auto">
            <a:xfrm>
              <a:off x="2972" y="1999"/>
              <a:ext cx="7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9" name="Rectangle 996"/>
            <p:cNvSpPr>
              <a:spLocks noChangeArrowheads="1"/>
            </p:cNvSpPr>
            <p:nvPr/>
          </p:nvSpPr>
          <p:spPr bwMode="auto">
            <a:xfrm>
              <a:off x="2964" y="2022"/>
              <a:ext cx="15" cy="1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0" name="Line 997"/>
            <p:cNvSpPr>
              <a:spLocks noChangeShapeType="1"/>
            </p:cNvSpPr>
            <p:nvPr/>
          </p:nvSpPr>
          <p:spPr bwMode="auto">
            <a:xfrm>
              <a:off x="2964" y="2019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1" name="Line 998"/>
            <p:cNvSpPr>
              <a:spLocks noChangeShapeType="1"/>
            </p:cNvSpPr>
            <p:nvPr/>
          </p:nvSpPr>
          <p:spPr bwMode="auto">
            <a:xfrm>
              <a:off x="2964" y="201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2" name="Line 999"/>
            <p:cNvSpPr>
              <a:spLocks noChangeShapeType="1"/>
            </p:cNvSpPr>
            <p:nvPr/>
          </p:nvSpPr>
          <p:spPr bwMode="auto">
            <a:xfrm>
              <a:off x="2964" y="2017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3" name="Line 1000"/>
            <p:cNvSpPr>
              <a:spLocks noChangeShapeType="1"/>
            </p:cNvSpPr>
            <p:nvPr/>
          </p:nvSpPr>
          <p:spPr bwMode="auto">
            <a:xfrm>
              <a:off x="2964" y="2016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4" name="Line 1001"/>
            <p:cNvSpPr>
              <a:spLocks noChangeShapeType="1"/>
            </p:cNvSpPr>
            <p:nvPr/>
          </p:nvSpPr>
          <p:spPr bwMode="auto">
            <a:xfrm>
              <a:off x="2964" y="2014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5" name="Line 1002"/>
            <p:cNvSpPr>
              <a:spLocks noChangeShapeType="1"/>
            </p:cNvSpPr>
            <p:nvPr/>
          </p:nvSpPr>
          <p:spPr bwMode="auto">
            <a:xfrm>
              <a:off x="2972" y="200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6" name="Line 1003"/>
            <p:cNvSpPr>
              <a:spLocks noChangeShapeType="1"/>
            </p:cNvSpPr>
            <p:nvPr/>
          </p:nvSpPr>
          <p:spPr bwMode="auto">
            <a:xfrm>
              <a:off x="2972" y="200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7" name="Line 1004"/>
            <p:cNvSpPr>
              <a:spLocks noChangeShapeType="1"/>
            </p:cNvSpPr>
            <p:nvPr/>
          </p:nvSpPr>
          <p:spPr bwMode="auto">
            <a:xfrm>
              <a:off x="2972" y="200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8" name="Line 1005"/>
            <p:cNvSpPr>
              <a:spLocks noChangeShapeType="1"/>
            </p:cNvSpPr>
            <p:nvPr/>
          </p:nvSpPr>
          <p:spPr bwMode="auto">
            <a:xfrm>
              <a:off x="2964" y="2002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9" name="Line 1006"/>
            <p:cNvSpPr>
              <a:spLocks noChangeShapeType="1"/>
            </p:cNvSpPr>
            <p:nvPr/>
          </p:nvSpPr>
          <p:spPr bwMode="auto">
            <a:xfrm>
              <a:off x="2964" y="2008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0" name="Line 1007"/>
            <p:cNvSpPr>
              <a:spLocks noChangeShapeType="1"/>
            </p:cNvSpPr>
            <p:nvPr/>
          </p:nvSpPr>
          <p:spPr bwMode="auto">
            <a:xfrm>
              <a:off x="2964" y="2005"/>
              <a:ext cx="7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1" name="Line 1008"/>
            <p:cNvSpPr>
              <a:spLocks noChangeShapeType="1"/>
            </p:cNvSpPr>
            <p:nvPr/>
          </p:nvSpPr>
          <p:spPr bwMode="auto">
            <a:xfrm>
              <a:off x="2964" y="2031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2" name="Line 1009"/>
            <p:cNvSpPr>
              <a:spLocks noChangeShapeType="1"/>
            </p:cNvSpPr>
            <p:nvPr/>
          </p:nvSpPr>
          <p:spPr bwMode="auto">
            <a:xfrm>
              <a:off x="2964" y="2028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3" name="Line 1010"/>
            <p:cNvSpPr>
              <a:spLocks noChangeShapeType="1"/>
            </p:cNvSpPr>
            <p:nvPr/>
          </p:nvSpPr>
          <p:spPr bwMode="auto">
            <a:xfrm>
              <a:off x="2964" y="2025"/>
              <a:ext cx="15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4" name="Line 1011"/>
            <p:cNvSpPr>
              <a:spLocks noChangeShapeType="1"/>
            </p:cNvSpPr>
            <p:nvPr/>
          </p:nvSpPr>
          <p:spPr bwMode="auto">
            <a:xfrm>
              <a:off x="2974" y="2022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5" name="Line 1012"/>
            <p:cNvSpPr>
              <a:spLocks noChangeShapeType="1"/>
            </p:cNvSpPr>
            <p:nvPr/>
          </p:nvSpPr>
          <p:spPr bwMode="auto">
            <a:xfrm>
              <a:off x="2969" y="2022"/>
              <a:ext cx="1" cy="12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6" name="Freeform 1013"/>
            <p:cNvSpPr>
              <a:spLocks/>
            </p:cNvSpPr>
            <p:nvPr/>
          </p:nvSpPr>
          <p:spPr bwMode="auto">
            <a:xfrm>
              <a:off x="2741" y="1746"/>
              <a:ext cx="471" cy="412"/>
            </a:xfrm>
            <a:custGeom>
              <a:avLst/>
              <a:gdLst/>
              <a:ahLst/>
              <a:cxnLst>
                <a:cxn ang="0">
                  <a:pos x="94" y="1651"/>
                </a:cxn>
                <a:cxn ang="0">
                  <a:pos x="1791" y="1651"/>
                </a:cxn>
                <a:cxn ang="0">
                  <a:pos x="1805" y="1650"/>
                </a:cxn>
                <a:cxn ang="0">
                  <a:pos x="1818" y="1647"/>
                </a:cxn>
                <a:cxn ang="0">
                  <a:pos x="1831" y="1643"/>
                </a:cxn>
                <a:cxn ang="0">
                  <a:pos x="1842" y="1635"/>
                </a:cxn>
                <a:cxn ang="0">
                  <a:pos x="1854" y="1627"/>
                </a:cxn>
                <a:cxn ang="0">
                  <a:pos x="1863" y="1618"/>
                </a:cxn>
                <a:cxn ang="0">
                  <a:pos x="1871" y="1607"/>
                </a:cxn>
                <a:cxn ang="0">
                  <a:pos x="1877" y="1596"/>
                </a:cxn>
                <a:cxn ang="0">
                  <a:pos x="1882" y="1583"/>
                </a:cxn>
                <a:cxn ang="0">
                  <a:pos x="1884" y="1570"/>
                </a:cxn>
                <a:cxn ang="0">
                  <a:pos x="1885" y="1556"/>
                </a:cxn>
                <a:cxn ang="0">
                  <a:pos x="1885" y="95"/>
                </a:cxn>
                <a:cxn ang="0">
                  <a:pos x="1884" y="82"/>
                </a:cxn>
                <a:cxn ang="0">
                  <a:pos x="1882" y="69"/>
                </a:cxn>
                <a:cxn ang="0">
                  <a:pos x="1877" y="55"/>
                </a:cxn>
                <a:cxn ang="0">
                  <a:pos x="1871" y="44"/>
                </a:cxn>
                <a:cxn ang="0">
                  <a:pos x="1863" y="33"/>
                </a:cxn>
                <a:cxn ang="0">
                  <a:pos x="1854" y="24"/>
                </a:cxn>
                <a:cxn ang="0">
                  <a:pos x="1842" y="16"/>
                </a:cxn>
                <a:cxn ang="0">
                  <a:pos x="1831" y="10"/>
                </a:cxn>
                <a:cxn ang="0">
                  <a:pos x="1818" y="4"/>
                </a:cxn>
                <a:cxn ang="0">
                  <a:pos x="1805" y="1"/>
                </a:cxn>
                <a:cxn ang="0">
                  <a:pos x="1791" y="0"/>
                </a:cxn>
                <a:cxn ang="0">
                  <a:pos x="94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55" y="10"/>
                </a:cxn>
                <a:cxn ang="0">
                  <a:pos x="43" y="16"/>
                </a:cxn>
                <a:cxn ang="0">
                  <a:pos x="33" y="24"/>
                </a:cxn>
                <a:cxn ang="0">
                  <a:pos x="24" y="33"/>
                </a:cxn>
                <a:cxn ang="0">
                  <a:pos x="14" y="44"/>
                </a:cxn>
                <a:cxn ang="0">
                  <a:pos x="8" y="55"/>
                </a:cxn>
                <a:cxn ang="0">
                  <a:pos x="4" y="69"/>
                </a:cxn>
                <a:cxn ang="0">
                  <a:pos x="1" y="82"/>
                </a:cxn>
                <a:cxn ang="0">
                  <a:pos x="0" y="95"/>
                </a:cxn>
                <a:cxn ang="0">
                  <a:pos x="0" y="1556"/>
                </a:cxn>
                <a:cxn ang="0">
                  <a:pos x="1" y="1570"/>
                </a:cxn>
                <a:cxn ang="0">
                  <a:pos x="4" y="1583"/>
                </a:cxn>
                <a:cxn ang="0">
                  <a:pos x="8" y="1596"/>
                </a:cxn>
                <a:cxn ang="0">
                  <a:pos x="14" y="1607"/>
                </a:cxn>
                <a:cxn ang="0">
                  <a:pos x="24" y="1618"/>
                </a:cxn>
                <a:cxn ang="0">
                  <a:pos x="33" y="1627"/>
                </a:cxn>
                <a:cxn ang="0">
                  <a:pos x="43" y="1635"/>
                </a:cxn>
                <a:cxn ang="0">
                  <a:pos x="55" y="1643"/>
                </a:cxn>
                <a:cxn ang="0">
                  <a:pos x="67" y="1647"/>
                </a:cxn>
                <a:cxn ang="0">
                  <a:pos x="81" y="1650"/>
                </a:cxn>
                <a:cxn ang="0">
                  <a:pos x="94" y="1651"/>
                </a:cxn>
              </a:cxnLst>
              <a:rect l="0" t="0" r="r" b="b"/>
              <a:pathLst>
                <a:path w="1885" h="1651">
                  <a:moveTo>
                    <a:pt x="94" y="1651"/>
                  </a:moveTo>
                  <a:lnTo>
                    <a:pt x="1791" y="1651"/>
                  </a:lnTo>
                  <a:lnTo>
                    <a:pt x="1805" y="1650"/>
                  </a:lnTo>
                  <a:lnTo>
                    <a:pt x="1818" y="1647"/>
                  </a:lnTo>
                  <a:lnTo>
                    <a:pt x="1831" y="1643"/>
                  </a:lnTo>
                  <a:lnTo>
                    <a:pt x="1842" y="1635"/>
                  </a:lnTo>
                  <a:lnTo>
                    <a:pt x="1854" y="1627"/>
                  </a:lnTo>
                  <a:lnTo>
                    <a:pt x="1863" y="1618"/>
                  </a:lnTo>
                  <a:lnTo>
                    <a:pt x="1871" y="1607"/>
                  </a:lnTo>
                  <a:lnTo>
                    <a:pt x="1877" y="1596"/>
                  </a:lnTo>
                  <a:lnTo>
                    <a:pt x="1882" y="1583"/>
                  </a:lnTo>
                  <a:lnTo>
                    <a:pt x="1884" y="1570"/>
                  </a:lnTo>
                  <a:lnTo>
                    <a:pt x="1885" y="1556"/>
                  </a:lnTo>
                  <a:lnTo>
                    <a:pt x="1885" y="95"/>
                  </a:lnTo>
                  <a:lnTo>
                    <a:pt x="1884" y="82"/>
                  </a:lnTo>
                  <a:lnTo>
                    <a:pt x="1882" y="69"/>
                  </a:lnTo>
                  <a:lnTo>
                    <a:pt x="1877" y="55"/>
                  </a:lnTo>
                  <a:lnTo>
                    <a:pt x="1871" y="44"/>
                  </a:lnTo>
                  <a:lnTo>
                    <a:pt x="1863" y="33"/>
                  </a:lnTo>
                  <a:lnTo>
                    <a:pt x="1854" y="24"/>
                  </a:lnTo>
                  <a:lnTo>
                    <a:pt x="1842" y="16"/>
                  </a:lnTo>
                  <a:lnTo>
                    <a:pt x="1831" y="10"/>
                  </a:lnTo>
                  <a:lnTo>
                    <a:pt x="1818" y="4"/>
                  </a:lnTo>
                  <a:lnTo>
                    <a:pt x="1805" y="1"/>
                  </a:lnTo>
                  <a:lnTo>
                    <a:pt x="1791" y="0"/>
                  </a:lnTo>
                  <a:lnTo>
                    <a:pt x="94" y="0"/>
                  </a:lnTo>
                  <a:lnTo>
                    <a:pt x="81" y="1"/>
                  </a:lnTo>
                  <a:lnTo>
                    <a:pt x="67" y="4"/>
                  </a:lnTo>
                  <a:lnTo>
                    <a:pt x="55" y="10"/>
                  </a:lnTo>
                  <a:lnTo>
                    <a:pt x="43" y="16"/>
                  </a:lnTo>
                  <a:lnTo>
                    <a:pt x="33" y="24"/>
                  </a:lnTo>
                  <a:lnTo>
                    <a:pt x="24" y="33"/>
                  </a:lnTo>
                  <a:lnTo>
                    <a:pt x="14" y="44"/>
                  </a:lnTo>
                  <a:lnTo>
                    <a:pt x="8" y="55"/>
                  </a:lnTo>
                  <a:lnTo>
                    <a:pt x="4" y="69"/>
                  </a:lnTo>
                  <a:lnTo>
                    <a:pt x="1" y="82"/>
                  </a:lnTo>
                  <a:lnTo>
                    <a:pt x="0" y="95"/>
                  </a:lnTo>
                  <a:lnTo>
                    <a:pt x="0" y="1556"/>
                  </a:lnTo>
                  <a:lnTo>
                    <a:pt x="1" y="1570"/>
                  </a:lnTo>
                  <a:lnTo>
                    <a:pt x="4" y="1583"/>
                  </a:lnTo>
                  <a:lnTo>
                    <a:pt x="8" y="1596"/>
                  </a:lnTo>
                  <a:lnTo>
                    <a:pt x="14" y="1607"/>
                  </a:lnTo>
                  <a:lnTo>
                    <a:pt x="24" y="1618"/>
                  </a:lnTo>
                  <a:lnTo>
                    <a:pt x="33" y="1627"/>
                  </a:lnTo>
                  <a:lnTo>
                    <a:pt x="43" y="1635"/>
                  </a:lnTo>
                  <a:lnTo>
                    <a:pt x="55" y="1643"/>
                  </a:lnTo>
                  <a:lnTo>
                    <a:pt x="67" y="1647"/>
                  </a:lnTo>
                  <a:lnTo>
                    <a:pt x="81" y="1650"/>
                  </a:lnTo>
                  <a:lnTo>
                    <a:pt x="94" y="16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7" name="Freeform 1014"/>
            <p:cNvSpPr>
              <a:spLocks/>
            </p:cNvSpPr>
            <p:nvPr/>
          </p:nvSpPr>
          <p:spPr bwMode="auto">
            <a:xfrm>
              <a:off x="2764" y="2156"/>
              <a:ext cx="425" cy="4"/>
            </a:xfrm>
            <a:custGeom>
              <a:avLst/>
              <a:gdLst/>
              <a:ahLst/>
              <a:cxnLst>
                <a:cxn ang="0">
                  <a:pos x="1698" y="14"/>
                </a:cxn>
                <a:cxn ang="0">
                  <a:pos x="169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697" y="14"/>
                </a:cxn>
                <a:cxn ang="0">
                  <a:pos x="1698" y="14"/>
                </a:cxn>
                <a:cxn ang="0">
                  <a:pos x="1697" y="14"/>
                </a:cxn>
                <a:cxn ang="0">
                  <a:pos x="1697" y="14"/>
                </a:cxn>
                <a:cxn ang="0">
                  <a:pos x="1698" y="14"/>
                </a:cxn>
              </a:cxnLst>
              <a:rect l="0" t="0" r="r" b="b"/>
              <a:pathLst>
                <a:path w="1698" h="14">
                  <a:moveTo>
                    <a:pt x="1698" y="14"/>
                  </a:moveTo>
                  <a:lnTo>
                    <a:pt x="169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697" y="14"/>
                  </a:lnTo>
                  <a:lnTo>
                    <a:pt x="1698" y="14"/>
                  </a:lnTo>
                  <a:lnTo>
                    <a:pt x="1697" y="14"/>
                  </a:lnTo>
                  <a:lnTo>
                    <a:pt x="1697" y="14"/>
                  </a:lnTo>
                  <a:lnTo>
                    <a:pt x="1698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8" name="Freeform 1015"/>
            <p:cNvSpPr>
              <a:spLocks/>
            </p:cNvSpPr>
            <p:nvPr/>
          </p:nvSpPr>
          <p:spPr bwMode="auto">
            <a:xfrm>
              <a:off x="3188" y="2156"/>
              <a:ext cx="4" cy="4"/>
            </a:xfrm>
            <a:custGeom>
              <a:avLst/>
              <a:gdLst/>
              <a:ahLst/>
              <a:cxnLst>
                <a:cxn ang="0">
                  <a:pos x="16" y="14"/>
                </a:cxn>
                <a:cxn ang="0">
                  <a:pos x="14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5" y="14"/>
                </a:cxn>
                <a:cxn ang="0">
                  <a:pos x="16" y="14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16" y="14"/>
                </a:cxn>
              </a:cxnLst>
              <a:rect l="0" t="0" r="r" b="b"/>
              <a:pathLst>
                <a:path w="16" h="15">
                  <a:moveTo>
                    <a:pt x="16" y="14"/>
                  </a:moveTo>
                  <a:lnTo>
                    <a:pt x="14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9" name="Freeform 1016"/>
            <p:cNvSpPr>
              <a:spLocks/>
            </p:cNvSpPr>
            <p:nvPr/>
          </p:nvSpPr>
          <p:spPr bwMode="auto">
            <a:xfrm>
              <a:off x="3191" y="2155"/>
              <a:ext cx="4" cy="5"/>
            </a:xfrm>
            <a:custGeom>
              <a:avLst/>
              <a:gdLst/>
              <a:ahLst/>
              <a:cxnLst>
                <a:cxn ang="0">
                  <a:pos x="16" y="14"/>
                </a:cxn>
                <a:cxn ang="0">
                  <a:pos x="13" y="0"/>
                </a:cxn>
                <a:cxn ang="0">
                  <a:pos x="0" y="3"/>
                </a:cxn>
                <a:cxn ang="0">
                  <a:pos x="3" y="17"/>
                </a:cxn>
                <a:cxn ang="0">
                  <a:pos x="15" y="14"/>
                </a:cxn>
                <a:cxn ang="0">
                  <a:pos x="16" y="14"/>
                </a:cxn>
                <a:cxn ang="0">
                  <a:pos x="15" y="14"/>
                </a:cxn>
                <a:cxn ang="0">
                  <a:pos x="16" y="14"/>
                </a:cxn>
                <a:cxn ang="0">
                  <a:pos x="16" y="14"/>
                </a:cxn>
              </a:cxnLst>
              <a:rect l="0" t="0" r="r" b="b"/>
              <a:pathLst>
                <a:path w="16" h="17">
                  <a:moveTo>
                    <a:pt x="16" y="14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3" y="17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0" name="Freeform 1017"/>
            <p:cNvSpPr>
              <a:spLocks/>
            </p:cNvSpPr>
            <p:nvPr/>
          </p:nvSpPr>
          <p:spPr bwMode="auto">
            <a:xfrm>
              <a:off x="3194" y="2154"/>
              <a:ext cx="5" cy="5"/>
            </a:xfrm>
            <a:custGeom>
              <a:avLst/>
              <a:gdLst/>
              <a:ahLst/>
              <a:cxnLst>
                <a:cxn ang="0">
                  <a:pos x="19" y="14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5" y="19"/>
                </a:cxn>
                <a:cxn ang="0">
                  <a:pos x="18" y="14"/>
                </a:cxn>
                <a:cxn ang="0">
                  <a:pos x="19" y="14"/>
                </a:cxn>
                <a:cxn ang="0">
                  <a:pos x="18" y="14"/>
                </a:cxn>
                <a:cxn ang="0">
                  <a:pos x="19" y="14"/>
                </a:cxn>
                <a:cxn ang="0">
                  <a:pos x="19" y="14"/>
                </a:cxn>
              </a:cxnLst>
              <a:rect l="0" t="0" r="r" b="b"/>
              <a:pathLst>
                <a:path w="19" h="19">
                  <a:moveTo>
                    <a:pt x="19" y="14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5" y="19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1" name="Freeform 1018"/>
            <p:cNvSpPr>
              <a:spLocks/>
            </p:cNvSpPr>
            <p:nvPr/>
          </p:nvSpPr>
          <p:spPr bwMode="auto">
            <a:xfrm>
              <a:off x="3197" y="2153"/>
              <a:ext cx="5" cy="5"/>
            </a:xfrm>
            <a:custGeom>
              <a:avLst/>
              <a:gdLst/>
              <a:ahLst/>
              <a:cxnLst>
                <a:cxn ang="0">
                  <a:pos x="19" y="13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7" y="20"/>
                </a:cxn>
                <a:cxn ang="0">
                  <a:pos x="18" y="13"/>
                </a:cxn>
                <a:cxn ang="0">
                  <a:pos x="19" y="13"/>
                </a:cxn>
                <a:cxn ang="0">
                  <a:pos x="18" y="13"/>
                </a:cxn>
                <a:cxn ang="0">
                  <a:pos x="19" y="13"/>
                </a:cxn>
                <a:cxn ang="0">
                  <a:pos x="19" y="13"/>
                </a:cxn>
              </a:cxnLst>
              <a:rect l="0" t="0" r="r" b="b"/>
              <a:pathLst>
                <a:path w="19" h="20">
                  <a:moveTo>
                    <a:pt x="19" y="13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7" y="20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2" name="Freeform 1019"/>
            <p:cNvSpPr>
              <a:spLocks/>
            </p:cNvSpPr>
            <p:nvPr/>
          </p:nvSpPr>
          <p:spPr bwMode="auto">
            <a:xfrm>
              <a:off x="3200" y="2151"/>
              <a:ext cx="5" cy="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8" y="20"/>
                </a:cxn>
                <a:cxn ang="0">
                  <a:pos x="20" y="11"/>
                </a:cxn>
                <a:cxn ang="0">
                  <a:pos x="21" y="10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1" y="10"/>
                </a:cxn>
              </a:cxnLst>
              <a:rect l="0" t="0" r="r" b="b"/>
              <a:pathLst>
                <a:path w="21" h="20">
                  <a:moveTo>
                    <a:pt x="21" y="10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8" y="20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3" name="Freeform 1020"/>
            <p:cNvSpPr>
              <a:spLocks/>
            </p:cNvSpPr>
            <p:nvPr/>
          </p:nvSpPr>
          <p:spPr bwMode="auto">
            <a:xfrm>
              <a:off x="3203" y="2149"/>
              <a:ext cx="5" cy="5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11" y="19"/>
                </a:cxn>
                <a:cxn ang="0">
                  <a:pos x="20" y="10"/>
                </a:cxn>
                <a:cxn ang="0">
                  <a:pos x="21" y="9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11" y="19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4" name="Freeform 1021"/>
            <p:cNvSpPr>
              <a:spLocks/>
            </p:cNvSpPr>
            <p:nvPr/>
          </p:nvSpPr>
          <p:spPr bwMode="auto">
            <a:xfrm>
              <a:off x="3205" y="2146"/>
              <a:ext cx="5" cy="5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2" y="19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</a:cxnLst>
              <a:rect l="0" t="0" r="r" b="b"/>
              <a:pathLst>
                <a:path w="20" h="19">
                  <a:moveTo>
                    <a:pt x="20" y="8"/>
                  </a:moveTo>
                  <a:lnTo>
                    <a:pt x="8" y="0"/>
                  </a:lnTo>
                  <a:lnTo>
                    <a:pt x="0" y="11"/>
                  </a:lnTo>
                  <a:lnTo>
                    <a:pt x="12" y="1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5" name="Freeform 1022"/>
            <p:cNvSpPr>
              <a:spLocks/>
            </p:cNvSpPr>
            <p:nvPr/>
          </p:nvSpPr>
          <p:spPr bwMode="auto">
            <a:xfrm>
              <a:off x="3207" y="2144"/>
              <a:ext cx="5" cy="4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12" y="18"/>
                </a:cxn>
                <a:cxn ang="0">
                  <a:pos x="18" y="7"/>
                </a:cxn>
                <a:cxn ang="0">
                  <a:pos x="19" y="5"/>
                </a:cxn>
                <a:cxn ang="0">
                  <a:pos x="18" y="7"/>
                </a:cxn>
                <a:cxn ang="0">
                  <a:pos x="19" y="6"/>
                </a:cxn>
                <a:cxn ang="0">
                  <a:pos x="19" y="5"/>
                </a:cxn>
              </a:cxnLst>
              <a:rect l="0" t="0" r="r" b="b"/>
              <a:pathLst>
                <a:path w="19" h="18">
                  <a:moveTo>
                    <a:pt x="19" y="5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6" name="Freeform 1023"/>
            <p:cNvSpPr>
              <a:spLocks/>
            </p:cNvSpPr>
            <p:nvPr/>
          </p:nvSpPr>
          <p:spPr bwMode="auto">
            <a:xfrm>
              <a:off x="3208" y="2141"/>
              <a:ext cx="5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5" y="0"/>
                </a:cxn>
                <a:cxn ang="0">
                  <a:pos x="0" y="14"/>
                </a:cxn>
                <a:cxn ang="0">
                  <a:pos x="14" y="18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</a:cxnLst>
              <a:rect l="0" t="0" r="r" b="b"/>
              <a:pathLst>
                <a:path w="19" h="18">
                  <a:moveTo>
                    <a:pt x="19" y="4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14" y="18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7" name="Freeform 1024"/>
            <p:cNvSpPr>
              <a:spLocks/>
            </p:cNvSpPr>
            <p:nvPr/>
          </p:nvSpPr>
          <p:spPr bwMode="auto">
            <a:xfrm>
              <a:off x="3209" y="2138"/>
              <a:ext cx="5" cy="4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14" y="16"/>
                </a:cxn>
                <a:cxn ang="0">
                  <a:pos x="16" y="3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7" y="3"/>
                </a:cxn>
                <a:cxn ang="0">
                  <a:pos x="17" y="2"/>
                </a:cxn>
              </a:cxnLst>
              <a:rect l="0" t="0" r="r" b="b"/>
              <a:pathLst>
                <a:path w="17" h="16">
                  <a:moveTo>
                    <a:pt x="17" y="2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14" y="16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8" name="Freeform 1025"/>
            <p:cNvSpPr>
              <a:spLocks/>
            </p:cNvSpPr>
            <p:nvPr/>
          </p:nvSpPr>
          <p:spPr bwMode="auto">
            <a:xfrm>
              <a:off x="3210" y="2134"/>
              <a:ext cx="4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5" y="14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0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5" y="14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9" name="Freeform 1026"/>
            <p:cNvSpPr>
              <a:spLocks/>
            </p:cNvSpPr>
            <p:nvPr/>
          </p:nvSpPr>
          <p:spPr bwMode="auto">
            <a:xfrm>
              <a:off x="3210" y="1769"/>
              <a:ext cx="4" cy="3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"/>
                </a:cxn>
                <a:cxn ang="0">
                  <a:pos x="0" y="1462"/>
                </a:cxn>
                <a:cxn ang="0">
                  <a:pos x="15" y="1462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5" h="1462">
                  <a:moveTo>
                    <a:pt x="15" y="0"/>
                  </a:moveTo>
                  <a:lnTo>
                    <a:pt x="0" y="1"/>
                  </a:lnTo>
                  <a:lnTo>
                    <a:pt x="0" y="1462"/>
                  </a:lnTo>
                  <a:lnTo>
                    <a:pt x="15" y="146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0" name="Freeform 1027"/>
            <p:cNvSpPr>
              <a:spLocks/>
            </p:cNvSpPr>
            <p:nvPr/>
          </p:nvSpPr>
          <p:spPr bwMode="auto">
            <a:xfrm>
              <a:off x="3210" y="1765"/>
              <a:ext cx="4" cy="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"/>
                </a:cxn>
                <a:cxn ang="0">
                  <a:pos x="1" y="15"/>
                </a:cxn>
                <a:cxn ang="0">
                  <a:pos x="16" y="14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4" y="0"/>
                </a:cxn>
              </a:cxnLst>
              <a:rect l="0" t="0" r="r" b="b"/>
              <a:pathLst>
                <a:path w="16" h="15">
                  <a:moveTo>
                    <a:pt x="14" y="0"/>
                  </a:moveTo>
                  <a:lnTo>
                    <a:pt x="0" y="2"/>
                  </a:lnTo>
                  <a:lnTo>
                    <a:pt x="1" y="15"/>
                  </a:lnTo>
                  <a:lnTo>
                    <a:pt x="16" y="14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1" name="Freeform 1028"/>
            <p:cNvSpPr>
              <a:spLocks/>
            </p:cNvSpPr>
            <p:nvPr/>
          </p:nvSpPr>
          <p:spPr bwMode="auto">
            <a:xfrm>
              <a:off x="3209" y="1762"/>
              <a:ext cx="4" cy="4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"/>
                </a:cxn>
                <a:cxn ang="0">
                  <a:pos x="2" y="16"/>
                </a:cxn>
                <a:cxn ang="0">
                  <a:pos x="16" y="13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lnTo>
                    <a:pt x="0" y="3"/>
                  </a:lnTo>
                  <a:lnTo>
                    <a:pt x="2" y="16"/>
                  </a:lnTo>
                  <a:lnTo>
                    <a:pt x="16" y="13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2" name="Freeform 1029"/>
            <p:cNvSpPr>
              <a:spLocks/>
            </p:cNvSpPr>
            <p:nvPr/>
          </p:nvSpPr>
          <p:spPr bwMode="auto">
            <a:xfrm>
              <a:off x="3208" y="1759"/>
              <a:ext cx="5" cy="4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6"/>
                </a:cxn>
                <a:cxn ang="0">
                  <a:pos x="5" y="19"/>
                </a:cxn>
                <a:cxn ang="0">
                  <a:pos x="18" y="1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3" y="0"/>
                </a:cxn>
              </a:cxnLst>
              <a:rect l="0" t="0" r="r" b="b"/>
              <a:pathLst>
                <a:path w="18" h="19">
                  <a:moveTo>
                    <a:pt x="13" y="0"/>
                  </a:moveTo>
                  <a:lnTo>
                    <a:pt x="0" y="6"/>
                  </a:lnTo>
                  <a:lnTo>
                    <a:pt x="5" y="19"/>
                  </a:lnTo>
                  <a:lnTo>
                    <a:pt x="18" y="1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3" name="Freeform 1030"/>
            <p:cNvSpPr>
              <a:spLocks/>
            </p:cNvSpPr>
            <p:nvPr/>
          </p:nvSpPr>
          <p:spPr bwMode="auto">
            <a:xfrm>
              <a:off x="3207" y="1756"/>
              <a:ext cx="4" cy="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7"/>
                </a:cxn>
                <a:cxn ang="0">
                  <a:pos x="6" y="20"/>
                </a:cxn>
                <a:cxn ang="0">
                  <a:pos x="18" y="1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18" h="20">
                  <a:moveTo>
                    <a:pt x="12" y="0"/>
                  </a:moveTo>
                  <a:lnTo>
                    <a:pt x="0" y="7"/>
                  </a:lnTo>
                  <a:lnTo>
                    <a:pt x="6" y="20"/>
                  </a:lnTo>
                  <a:lnTo>
                    <a:pt x="18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4" name="Freeform 1031"/>
            <p:cNvSpPr>
              <a:spLocks/>
            </p:cNvSpPr>
            <p:nvPr/>
          </p:nvSpPr>
          <p:spPr bwMode="auto">
            <a:xfrm>
              <a:off x="3205" y="1752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9"/>
                </a:cxn>
                <a:cxn ang="0">
                  <a:pos x="8" y="20"/>
                </a:cxn>
                <a:cxn ang="0">
                  <a:pos x="20" y="1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0" h="20">
                  <a:moveTo>
                    <a:pt x="11" y="0"/>
                  </a:moveTo>
                  <a:lnTo>
                    <a:pt x="0" y="9"/>
                  </a:lnTo>
                  <a:lnTo>
                    <a:pt x="8" y="20"/>
                  </a:lnTo>
                  <a:lnTo>
                    <a:pt x="20" y="1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5" name="Freeform 1032"/>
            <p:cNvSpPr>
              <a:spLocks/>
            </p:cNvSpPr>
            <p:nvPr/>
          </p:nvSpPr>
          <p:spPr bwMode="auto">
            <a:xfrm>
              <a:off x="3203" y="1750"/>
              <a:ext cx="4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1"/>
                </a:cxn>
                <a:cxn ang="0">
                  <a:pos x="10" y="20"/>
                </a:cxn>
                <a:cxn ang="0">
                  <a:pos x="20" y="10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0" y="11"/>
                  </a:lnTo>
                  <a:lnTo>
                    <a:pt x="10" y="20"/>
                  </a:lnTo>
                  <a:lnTo>
                    <a:pt x="20" y="10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6" name="Freeform 1033"/>
            <p:cNvSpPr>
              <a:spLocks/>
            </p:cNvSpPr>
            <p:nvPr/>
          </p:nvSpPr>
          <p:spPr bwMode="auto">
            <a:xfrm>
              <a:off x="3200" y="1748"/>
              <a:ext cx="5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2"/>
                </a:cxn>
                <a:cxn ang="0">
                  <a:pos x="10" y="20"/>
                </a:cxn>
                <a:cxn ang="0">
                  <a:pos x="20" y="8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20" h="20">
                  <a:moveTo>
                    <a:pt x="7" y="0"/>
                  </a:moveTo>
                  <a:lnTo>
                    <a:pt x="0" y="12"/>
                  </a:lnTo>
                  <a:lnTo>
                    <a:pt x="10" y="20"/>
                  </a:lnTo>
                  <a:lnTo>
                    <a:pt x="20" y="8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7" name="Freeform 1034"/>
            <p:cNvSpPr>
              <a:spLocks/>
            </p:cNvSpPr>
            <p:nvPr/>
          </p:nvSpPr>
          <p:spPr bwMode="auto">
            <a:xfrm>
              <a:off x="3197" y="1746"/>
              <a:ext cx="5" cy="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8" y="8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8" h="20">
                  <a:moveTo>
                    <a:pt x="6" y="0"/>
                  </a:moveTo>
                  <a:lnTo>
                    <a:pt x="0" y="14"/>
                  </a:lnTo>
                  <a:lnTo>
                    <a:pt x="11" y="20"/>
                  </a:lnTo>
                  <a:lnTo>
                    <a:pt x="18" y="8"/>
                  </a:lnTo>
                  <a:lnTo>
                    <a:pt x="7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8" name="Freeform 1035"/>
            <p:cNvSpPr>
              <a:spLocks/>
            </p:cNvSpPr>
            <p:nvPr/>
          </p:nvSpPr>
          <p:spPr bwMode="auto">
            <a:xfrm>
              <a:off x="3194" y="1745"/>
              <a:ext cx="5" cy="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5"/>
                </a:cxn>
                <a:cxn ang="0">
                  <a:pos x="12" y="19"/>
                </a:cxn>
                <a:cxn ang="0">
                  <a:pos x="17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lnTo>
                    <a:pt x="0" y="15"/>
                  </a:lnTo>
                  <a:lnTo>
                    <a:pt x="12" y="19"/>
                  </a:lnTo>
                  <a:lnTo>
                    <a:pt x="17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9" name="Freeform 1036"/>
            <p:cNvSpPr>
              <a:spLocks/>
            </p:cNvSpPr>
            <p:nvPr/>
          </p:nvSpPr>
          <p:spPr bwMode="auto">
            <a:xfrm>
              <a:off x="3191" y="1744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5"/>
                </a:cxn>
                <a:cxn ang="0">
                  <a:pos x="12" y="18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6" h="18">
                  <a:moveTo>
                    <a:pt x="2" y="0"/>
                  </a:moveTo>
                  <a:lnTo>
                    <a:pt x="0" y="15"/>
                  </a:lnTo>
                  <a:lnTo>
                    <a:pt x="12" y="18"/>
                  </a:lnTo>
                  <a:lnTo>
                    <a:pt x="16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0" name="Freeform 1037"/>
            <p:cNvSpPr>
              <a:spLocks/>
            </p:cNvSpPr>
            <p:nvPr/>
          </p:nvSpPr>
          <p:spPr bwMode="auto">
            <a:xfrm>
              <a:off x="3188" y="1744"/>
              <a:ext cx="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14" y="16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lnTo>
                    <a:pt x="0" y="15"/>
                  </a:lnTo>
                  <a:lnTo>
                    <a:pt x="14" y="16"/>
                  </a:lnTo>
                  <a:lnTo>
                    <a:pt x="1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1" name="Freeform 1038"/>
            <p:cNvSpPr>
              <a:spLocks/>
            </p:cNvSpPr>
            <p:nvPr/>
          </p:nvSpPr>
          <p:spPr bwMode="auto">
            <a:xfrm>
              <a:off x="2764" y="1744"/>
              <a:ext cx="42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697" y="16"/>
                </a:cxn>
                <a:cxn ang="0">
                  <a:pos x="1697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7" h="16">
                  <a:moveTo>
                    <a:pt x="0" y="0"/>
                  </a:moveTo>
                  <a:lnTo>
                    <a:pt x="0" y="16"/>
                  </a:lnTo>
                  <a:lnTo>
                    <a:pt x="1697" y="16"/>
                  </a:lnTo>
                  <a:lnTo>
                    <a:pt x="169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2" name="Freeform 1039"/>
            <p:cNvSpPr>
              <a:spLocks/>
            </p:cNvSpPr>
            <p:nvPr/>
          </p:nvSpPr>
          <p:spPr bwMode="auto">
            <a:xfrm>
              <a:off x="2760" y="1744"/>
              <a:ext cx="4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6"/>
                </a:cxn>
                <a:cxn ang="0">
                  <a:pos x="16" y="15"/>
                </a:cxn>
                <a:cxn ang="0">
                  <a:pos x="15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6" h="16">
                  <a:moveTo>
                    <a:pt x="0" y="1"/>
                  </a:moveTo>
                  <a:lnTo>
                    <a:pt x="2" y="16"/>
                  </a:lnTo>
                  <a:lnTo>
                    <a:pt x="16" y="15"/>
                  </a:lnTo>
                  <a:lnTo>
                    <a:pt x="15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3" name="Freeform 1040"/>
            <p:cNvSpPr>
              <a:spLocks/>
            </p:cNvSpPr>
            <p:nvPr/>
          </p:nvSpPr>
          <p:spPr bwMode="auto">
            <a:xfrm>
              <a:off x="2757" y="1744"/>
              <a:ext cx="4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18"/>
                </a:cxn>
                <a:cxn ang="0">
                  <a:pos x="17" y="15"/>
                </a:cxn>
                <a:cxn ang="0">
                  <a:pos x="14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</a:cxnLst>
              <a:rect l="0" t="0" r="r" b="b"/>
              <a:pathLst>
                <a:path w="17" h="18">
                  <a:moveTo>
                    <a:pt x="0" y="4"/>
                  </a:moveTo>
                  <a:lnTo>
                    <a:pt x="4" y="18"/>
                  </a:lnTo>
                  <a:lnTo>
                    <a:pt x="17" y="15"/>
                  </a:lnTo>
                  <a:lnTo>
                    <a:pt x="14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4" name="Freeform 1041"/>
            <p:cNvSpPr>
              <a:spLocks/>
            </p:cNvSpPr>
            <p:nvPr/>
          </p:nvSpPr>
          <p:spPr bwMode="auto">
            <a:xfrm>
              <a:off x="2754" y="1745"/>
              <a:ext cx="4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18"/>
                </a:cxn>
                <a:cxn ang="0">
                  <a:pos x="19" y="14"/>
                </a:cxn>
                <a:cxn ang="0">
                  <a:pos x="13" y="0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9" h="18">
                  <a:moveTo>
                    <a:pt x="0" y="4"/>
                  </a:moveTo>
                  <a:lnTo>
                    <a:pt x="5" y="18"/>
                  </a:lnTo>
                  <a:lnTo>
                    <a:pt x="19" y="14"/>
                  </a:lnTo>
                  <a:lnTo>
                    <a:pt x="13" y="0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5" name="Freeform 1042"/>
            <p:cNvSpPr>
              <a:spLocks/>
            </p:cNvSpPr>
            <p:nvPr/>
          </p:nvSpPr>
          <p:spPr bwMode="auto">
            <a:xfrm>
              <a:off x="2750" y="1746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20"/>
                </a:cxn>
                <a:cxn ang="0">
                  <a:pos x="19" y="14"/>
                </a:cxn>
                <a:cxn ang="0">
                  <a:pos x="13" y="0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19" h="20">
                  <a:moveTo>
                    <a:pt x="0" y="8"/>
                  </a:moveTo>
                  <a:lnTo>
                    <a:pt x="8" y="20"/>
                  </a:lnTo>
                  <a:lnTo>
                    <a:pt x="19" y="14"/>
                  </a:lnTo>
                  <a:lnTo>
                    <a:pt x="13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6" name="Freeform 1043"/>
            <p:cNvSpPr>
              <a:spLocks/>
            </p:cNvSpPr>
            <p:nvPr/>
          </p:nvSpPr>
          <p:spPr bwMode="auto">
            <a:xfrm>
              <a:off x="2747" y="1748"/>
              <a:ext cx="6" cy="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9" y="20"/>
                </a:cxn>
                <a:cxn ang="0">
                  <a:pos x="20" y="12"/>
                </a:cxn>
                <a:cxn ang="0">
                  <a:pos x="11" y="0"/>
                </a:cxn>
                <a:cxn ang="0">
                  <a:pos x="1" y="8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9"/>
                </a:cxn>
              </a:cxnLst>
              <a:rect l="0" t="0" r="r" b="b"/>
              <a:pathLst>
                <a:path w="20" h="20">
                  <a:moveTo>
                    <a:pt x="0" y="9"/>
                  </a:moveTo>
                  <a:lnTo>
                    <a:pt x="9" y="20"/>
                  </a:lnTo>
                  <a:lnTo>
                    <a:pt x="20" y="12"/>
                  </a:lnTo>
                  <a:lnTo>
                    <a:pt x="11" y="0"/>
                  </a:lnTo>
                  <a:lnTo>
                    <a:pt x="1" y="8"/>
                  </a:lnTo>
                  <a:lnTo>
                    <a:pt x="0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7" name="Freeform 1044"/>
            <p:cNvSpPr>
              <a:spLocks/>
            </p:cNvSpPr>
            <p:nvPr/>
          </p:nvSpPr>
          <p:spPr bwMode="auto">
            <a:xfrm>
              <a:off x="2745" y="1750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2" y="19"/>
                </a:cxn>
                <a:cxn ang="0">
                  <a:pos x="21" y="10"/>
                </a:cxn>
                <a:cxn ang="0">
                  <a:pos x="11" y="0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0" y="9"/>
                </a:cxn>
                <a:cxn ang="0">
                  <a:pos x="0" y="10"/>
                </a:cxn>
              </a:cxnLst>
              <a:rect l="0" t="0" r="r" b="b"/>
              <a:pathLst>
                <a:path w="21" h="19">
                  <a:moveTo>
                    <a:pt x="0" y="10"/>
                  </a:moveTo>
                  <a:lnTo>
                    <a:pt x="12" y="19"/>
                  </a:lnTo>
                  <a:lnTo>
                    <a:pt x="21" y="10"/>
                  </a:lnTo>
                  <a:lnTo>
                    <a:pt x="11" y="0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8" name="Freeform 1045"/>
            <p:cNvSpPr>
              <a:spLocks/>
            </p:cNvSpPr>
            <p:nvPr/>
          </p:nvSpPr>
          <p:spPr bwMode="auto">
            <a:xfrm>
              <a:off x="2743" y="1753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19"/>
                </a:cxn>
                <a:cxn ang="0">
                  <a:pos x="21" y="9"/>
                </a:cxn>
                <a:cxn ang="0">
                  <a:pos x="9" y="0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13" y="19"/>
                  </a:lnTo>
                  <a:lnTo>
                    <a:pt x="21" y="9"/>
                  </a:lnTo>
                  <a:lnTo>
                    <a:pt x="9" y="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9" name="Freeform 1046"/>
            <p:cNvSpPr>
              <a:spLocks/>
            </p:cNvSpPr>
            <p:nvPr/>
          </p:nvSpPr>
          <p:spPr bwMode="auto">
            <a:xfrm>
              <a:off x="2741" y="1756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3" y="20"/>
                </a:cxn>
                <a:cxn ang="0">
                  <a:pos x="21" y="7"/>
                </a:cxn>
                <a:cxn ang="0">
                  <a:pos x="7" y="0"/>
                </a:cxn>
                <a:cxn ang="0">
                  <a:pos x="1" y="12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1" h="20">
                  <a:moveTo>
                    <a:pt x="0" y="13"/>
                  </a:moveTo>
                  <a:lnTo>
                    <a:pt x="13" y="20"/>
                  </a:lnTo>
                  <a:lnTo>
                    <a:pt x="21" y="7"/>
                  </a:lnTo>
                  <a:lnTo>
                    <a:pt x="7" y="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0" name="Freeform 1047"/>
            <p:cNvSpPr>
              <a:spLocks/>
            </p:cNvSpPr>
            <p:nvPr/>
          </p:nvSpPr>
          <p:spPr bwMode="auto">
            <a:xfrm>
              <a:off x="2740" y="1759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3" y="18"/>
                </a:cxn>
                <a:cxn ang="0">
                  <a:pos x="18" y="5"/>
                </a:cxn>
                <a:cxn ang="0">
                  <a:pos x="4" y="0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8" h="18">
                  <a:moveTo>
                    <a:pt x="0" y="14"/>
                  </a:moveTo>
                  <a:lnTo>
                    <a:pt x="13" y="18"/>
                  </a:lnTo>
                  <a:lnTo>
                    <a:pt x="18" y="5"/>
                  </a:lnTo>
                  <a:lnTo>
                    <a:pt x="4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1" name="Freeform 1048"/>
            <p:cNvSpPr>
              <a:spLocks/>
            </p:cNvSpPr>
            <p:nvPr/>
          </p:nvSpPr>
          <p:spPr bwMode="auto">
            <a:xfrm>
              <a:off x="2739" y="1762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4" y="0"/>
                </a:cxn>
                <a:cxn ang="0">
                  <a:pos x="1" y="13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1" y="14"/>
                </a:cxn>
                <a:cxn ang="0">
                  <a:pos x="0" y="14"/>
                </a:cxn>
              </a:cxnLst>
              <a:rect l="0" t="0" r="r" b="b"/>
              <a:pathLst>
                <a:path w="18" h="16">
                  <a:moveTo>
                    <a:pt x="0" y="14"/>
                  </a:moveTo>
                  <a:lnTo>
                    <a:pt x="15" y="16"/>
                  </a:lnTo>
                  <a:lnTo>
                    <a:pt x="18" y="3"/>
                  </a:lnTo>
                  <a:lnTo>
                    <a:pt x="4" y="0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2" name="Freeform 1049"/>
            <p:cNvSpPr>
              <a:spLocks/>
            </p:cNvSpPr>
            <p:nvPr/>
          </p:nvSpPr>
          <p:spPr bwMode="auto">
            <a:xfrm>
              <a:off x="2738" y="1766"/>
              <a:ext cx="5" cy="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14"/>
                </a:cxn>
                <a:cxn ang="0">
                  <a:pos x="16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15" y="14"/>
                  </a:lnTo>
                  <a:lnTo>
                    <a:pt x="16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3" name="Freeform 1050"/>
            <p:cNvSpPr>
              <a:spLocks/>
            </p:cNvSpPr>
            <p:nvPr/>
          </p:nvSpPr>
          <p:spPr bwMode="auto">
            <a:xfrm>
              <a:off x="2738" y="1769"/>
              <a:ext cx="4" cy="366"/>
            </a:xfrm>
            <a:custGeom>
              <a:avLst/>
              <a:gdLst/>
              <a:ahLst/>
              <a:cxnLst>
                <a:cxn ang="0">
                  <a:pos x="0" y="1462"/>
                </a:cxn>
                <a:cxn ang="0">
                  <a:pos x="15" y="1461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1461"/>
                </a:cxn>
                <a:cxn ang="0">
                  <a:pos x="0" y="1462"/>
                </a:cxn>
                <a:cxn ang="0">
                  <a:pos x="0" y="1461"/>
                </a:cxn>
                <a:cxn ang="0">
                  <a:pos x="0" y="1462"/>
                </a:cxn>
                <a:cxn ang="0">
                  <a:pos x="0" y="1462"/>
                </a:cxn>
              </a:cxnLst>
              <a:rect l="0" t="0" r="r" b="b"/>
              <a:pathLst>
                <a:path w="15" h="1462">
                  <a:moveTo>
                    <a:pt x="0" y="1462"/>
                  </a:moveTo>
                  <a:lnTo>
                    <a:pt x="15" y="1461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461"/>
                  </a:lnTo>
                  <a:lnTo>
                    <a:pt x="0" y="1462"/>
                  </a:lnTo>
                  <a:lnTo>
                    <a:pt x="0" y="1461"/>
                  </a:lnTo>
                  <a:lnTo>
                    <a:pt x="0" y="1462"/>
                  </a:lnTo>
                  <a:lnTo>
                    <a:pt x="0" y="146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4" name="Freeform 1051"/>
            <p:cNvSpPr>
              <a:spLocks/>
            </p:cNvSpPr>
            <p:nvPr/>
          </p:nvSpPr>
          <p:spPr bwMode="auto">
            <a:xfrm>
              <a:off x="2738" y="2134"/>
              <a:ext cx="5" cy="4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16" y="13"/>
                </a:cxn>
                <a:cxn ang="0">
                  <a:pos x="15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2" y="15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2" y="15"/>
                </a:cxn>
              </a:cxnLst>
              <a:rect l="0" t="0" r="r" b="b"/>
              <a:pathLst>
                <a:path w="16" h="15">
                  <a:moveTo>
                    <a:pt x="2" y="15"/>
                  </a:moveTo>
                  <a:lnTo>
                    <a:pt x="16" y="13"/>
                  </a:lnTo>
                  <a:lnTo>
                    <a:pt x="15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5" name="Freeform 1052"/>
            <p:cNvSpPr>
              <a:spLocks/>
            </p:cNvSpPr>
            <p:nvPr/>
          </p:nvSpPr>
          <p:spPr bwMode="auto">
            <a:xfrm>
              <a:off x="2739" y="2138"/>
              <a:ext cx="4" cy="4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7" y="13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17" h="17">
                  <a:moveTo>
                    <a:pt x="3" y="17"/>
                  </a:moveTo>
                  <a:lnTo>
                    <a:pt x="17" y="13"/>
                  </a:lnTo>
                  <a:lnTo>
                    <a:pt x="14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6" name="Freeform 1053"/>
            <p:cNvSpPr>
              <a:spLocks/>
            </p:cNvSpPr>
            <p:nvPr/>
          </p:nvSpPr>
          <p:spPr bwMode="auto">
            <a:xfrm>
              <a:off x="2740" y="2141"/>
              <a:ext cx="4" cy="4"/>
            </a:xfrm>
            <a:custGeom>
              <a:avLst/>
              <a:gdLst/>
              <a:ahLst/>
              <a:cxnLst>
                <a:cxn ang="0">
                  <a:pos x="5" y="20"/>
                </a:cxn>
                <a:cxn ang="0">
                  <a:pos x="18" y="14"/>
                </a:cxn>
                <a:cxn ang="0">
                  <a:pos x="13" y="0"/>
                </a:cxn>
                <a:cxn ang="0">
                  <a:pos x="0" y="5"/>
                </a:cxn>
                <a:cxn ang="0">
                  <a:pos x="4" y="18"/>
                </a:cxn>
                <a:cxn ang="0">
                  <a:pos x="5" y="20"/>
                </a:cxn>
                <a:cxn ang="0">
                  <a:pos x="4" y="18"/>
                </a:cxn>
                <a:cxn ang="0">
                  <a:pos x="4" y="19"/>
                </a:cxn>
                <a:cxn ang="0">
                  <a:pos x="5" y="20"/>
                </a:cxn>
              </a:cxnLst>
              <a:rect l="0" t="0" r="r" b="b"/>
              <a:pathLst>
                <a:path w="18" h="20">
                  <a:moveTo>
                    <a:pt x="5" y="20"/>
                  </a:moveTo>
                  <a:lnTo>
                    <a:pt x="18" y="14"/>
                  </a:lnTo>
                  <a:lnTo>
                    <a:pt x="13" y="0"/>
                  </a:lnTo>
                  <a:lnTo>
                    <a:pt x="0" y="5"/>
                  </a:lnTo>
                  <a:lnTo>
                    <a:pt x="4" y="18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7" name="Freeform 1054"/>
            <p:cNvSpPr>
              <a:spLocks/>
            </p:cNvSpPr>
            <p:nvPr/>
          </p:nvSpPr>
          <p:spPr bwMode="auto">
            <a:xfrm>
              <a:off x="2741" y="2144"/>
              <a:ext cx="5" cy="4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6" y="18"/>
                </a:cxn>
                <a:cxn ang="0">
                  <a:pos x="7" y="19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7" y="19"/>
                </a:cxn>
              </a:cxnLst>
              <a:rect l="0" t="0" r="r" b="b"/>
              <a:pathLst>
                <a:path w="20" h="19">
                  <a:moveTo>
                    <a:pt x="7" y="19"/>
                  </a:moveTo>
                  <a:lnTo>
                    <a:pt x="20" y="11"/>
                  </a:lnTo>
                  <a:lnTo>
                    <a:pt x="12" y="0"/>
                  </a:lnTo>
                  <a:lnTo>
                    <a:pt x="0" y="7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8" name="Freeform 1055"/>
            <p:cNvSpPr>
              <a:spLocks/>
            </p:cNvSpPr>
            <p:nvPr/>
          </p:nvSpPr>
          <p:spPr bwMode="auto">
            <a:xfrm>
              <a:off x="2743" y="2146"/>
              <a:ext cx="5" cy="5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8" y="19"/>
                </a:cxn>
                <a:cxn ang="0">
                  <a:pos x="8" y="20"/>
                </a:cxn>
                <a:cxn ang="0">
                  <a:pos x="9" y="20"/>
                </a:cxn>
              </a:cxnLst>
              <a:rect l="0" t="0" r="r" b="b"/>
              <a:pathLst>
                <a:path w="20" h="20">
                  <a:moveTo>
                    <a:pt x="9" y="20"/>
                  </a:moveTo>
                  <a:lnTo>
                    <a:pt x="20" y="11"/>
                  </a:lnTo>
                  <a:lnTo>
                    <a:pt x="12" y="0"/>
                  </a:lnTo>
                  <a:lnTo>
                    <a:pt x="0" y="9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9" name="Freeform 1056"/>
            <p:cNvSpPr>
              <a:spLocks/>
            </p:cNvSpPr>
            <p:nvPr/>
          </p:nvSpPr>
          <p:spPr bwMode="auto">
            <a:xfrm>
              <a:off x="2745" y="2149"/>
              <a:ext cx="5" cy="5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20" y="9"/>
                </a:cxn>
                <a:cxn ang="0">
                  <a:pos x="11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1" y="20"/>
                </a:cxn>
                <a:cxn ang="0">
                  <a:pos x="10" y="19"/>
                </a:cxn>
                <a:cxn ang="0">
                  <a:pos x="10" y="20"/>
                </a:cxn>
                <a:cxn ang="0">
                  <a:pos x="11" y="20"/>
                </a:cxn>
              </a:cxnLst>
              <a:rect l="0" t="0" r="r" b="b"/>
              <a:pathLst>
                <a:path w="20" h="20">
                  <a:moveTo>
                    <a:pt x="11" y="20"/>
                  </a:moveTo>
                  <a:lnTo>
                    <a:pt x="20" y="9"/>
                  </a:lnTo>
                  <a:lnTo>
                    <a:pt x="11" y="0"/>
                  </a:lnTo>
                  <a:lnTo>
                    <a:pt x="0" y="10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0" name="Freeform 1057"/>
            <p:cNvSpPr>
              <a:spLocks/>
            </p:cNvSpPr>
            <p:nvPr/>
          </p:nvSpPr>
          <p:spPr bwMode="auto">
            <a:xfrm>
              <a:off x="2748" y="2151"/>
              <a:ext cx="5" cy="5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9" y="7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0" y="20"/>
                </a:cxn>
                <a:cxn ang="0">
                  <a:pos x="11" y="20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1" y="20"/>
                </a:cxn>
              </a:cxnLst>
              <a:rect l="0" t="0" r="r" b="b"/>
              <a:pathLst>
                <a:path w="19" h="20">
                  <a:moveTo>
                    <a:pt x="11" y="20"/>
                  </a:moveTo>
                  <a:lnTo>
                    <a:pt x="19" y="7"/>
                  </a:lnTo>
                  <a:lnTo>
                    <a:pt x="8" y="0"/>
                  </a:lnTo>
                  <a:lnTo>
                    <a:pt x="0" y="1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1" name="Freeform 1058"/>
            <p:cNvSpPr>
              <a:spLocks/>
            </p:cNvSpPr>
            <p:nvPr/>
          </p:nvSpPr>
          <p:spPr bwMode="auto">
            <a:xfrm>
              <a:off x="2750" y="2153"/>
              <a:ext cx="5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8" y="6"/>
                </a:cxn>
                <a:cxn ang="0">
                  <a:pos x="7" y="0"/>
                </a:cxn>
                <a:cxn ang="0">
                  <a:pos x="0" y="13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</a:cxnLst>
              <a:rect l="0" t="0" r="r" b="b"/>
              <a:pathLst>
                <a:path w="18" h="20">
                  <a:moveTo>
                    <a:pt x="12" y="20"/>
                  </a:moveTo>
                  <a:lnTo>
                    <a:pt x="18" y="6"/>
                  </a:lnTo>
                  <a:lnTo>
                    <a:pt x="7" y="0"/>
                  </a:lnTo>
                  <a:lnTo>
                    <a:pt x="0" y="13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2" name="Freeform 1059"/>
            <p:cNvSpPr>
              <a:spLocks/>
            </p:cNvSpPr>
            <p:nvPr/>
          </p:nvSpPr>
          <p:spPr bwMode="auto">
            <a:xfrm>
              <a:off x="2754" y="2154"/>
              <a:ext cx="4" cy="5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9" y="6"/>
                </a:cxn>
                <a:cxn ang="0">
                  <a:pos x="6" y="0"/>
                </a:cxn>
                <a:cxn ang="0">
                  <a:pos x="0" y="14"/>
                </a:cxn>
                <a:cxn ang="0">
                  <a:pos x="12" y="19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13" y="19"/>
                </a:cxn>
                <a:cxn ang="0">
                  <a:pos x="14" y="19"/>
                </a:cxn>
              </a:cxnLst>
              <a:rect l="0" t="0" r="r" b="b"/>
              <a:pathLst>
                <a:path w="19" h="19">
                  <a:moveTo>
                    <a:pt x="14" y="19"/>
                  </a:moveTo>
                  <a:lnTo>
                    <a:pt x="19" y="6"/>
                  </a:lnTo>
                  <a:lnTo>
                    <a:pt x="6" y="0"/>
                  </a:lnTo>
                  <a:lnTo>
                    <a:pt x="0" y="14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3" name="Freeform 1060"/>
            <p:cNvSpPr>
              <a:spLocks/>
            </p:cNvSpPr>
            <p:nvPr/>
          </p:nvSpPr>
          <p:spPr bwMode="auto">
            <a:xfrm>
              <a:off x="2757" y="2155"/>
              <a:ext cx="4" cy="5"/>
            </a:xfrm>
            <a:custGeom>
              <a:avLst/>
              <a:gdLst/>
              <a:ahLst/>
              <a:cxnLst>
                <a:cxn ang="0">
                  <a:pos x="14" y="17"/>
                </a:cxn>
                <a:cxn ang="0">
                  <a:pos x="16" y="3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7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lnTo>
                    <a:pt x="16" y="3"/>
                  </a:lnTo>
                  <a:lnTo>
                    <a:pt x="2" y="0"/>
                  </a:lnTo>
                  <a:lnTo>
                    <a:pt x="0" y="14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4" name="Freeform 1061"/>
            <p:cNvSpPr>
              <a:spLocks/>
            </p:cNvSpPr>
            <p:nvPr/>
          </p:nvSpPr>
          <p:spPr bwMode="auto">
            <a:xfrm>
              <a:off x="2760" y="2156"/>
              <a:ext cx="4" cy="4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5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14" y="15"/>
                </a:cxn>
              </a:cxnLst>
              <a:rect l="0" t="0" r="r" b="b"/>
              <a:pathLst>
                <a:path w="15" h="15">
                  <a:moveTo>
                    <a:pt x="14" y="15"/>
                  </a:moveTo>
                  <a:lnTo>
                    <a:pt x="15" y="1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5" name="Freeform 1062"/>
            <p:cNvSpPr>
              <a:spLocks/>
            </p:cNvSpPr>
            <p:nvPr/>
          </p:nvSpPr>
          <p:spPr bwMode="auto">
            <a:xfrm>
              <a:off x="2883" y="1762"/>
              <a:ext cx="20" cy="24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59" y="19"/>
                </a:cxn>
                <a:cxn ang="0">
                  <a:pos x="59" y="97"/>
                </a:cxn>
                <a:cxn ang="0">
                  <a:pos x="83" y="97"/>
                </a:cxn>
                <a:cxn ang="0">
                  <a:pos x="83" y="0"/>
                </a:cxn>
                <a:cxn ang="0">
                  <a:pos x="0" y="0"/>
                </a:cxn>
                <a:cxn ang="0">
                  <a:pos x="0" y="97"/>
                </a:cxn>
                <a:cxn ang="0">
                  <a:pos x="23" y="97"/>
                </a:cxn>
                <a:cxn ang="0">
                  <a:pos x="23" y="19"/>
                </a:cxn>
              </a:cxnLst>
              <a:rect l="0" t="0" r="r" b="b"/>
              <a:pathLst>
                <a:path w="83" h="97">
                  <a:moveTo>
                    <a:pt x="23" y="19"/>
                  </a:moveTo>
                  <a:lnTo>
                    <a:pt x="59" y="19"/>
                  </a:lnTo>
                  <a:lnTo>
                    <a:pt x="59" y="97"/>
                  </a:lnTo>
                  <a:lnTo>
                    <a:pt x="83" y="97"/>
                  </a:lnTo>
                  <a:lnTo>
                    <a:pt x="83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23" y="97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6" name="Freeform 1063"/>
            <p:cNvSpPr>
              <a:spLocks noEditPoints="1"/>
            </p:cNvSpPr>
            <p:nvPr/>
          </p:nvSpPr>
          <p:spPr bwMode="auto">
            <a:xfrm>
              <a:off x="2908" y="1762"/>
              <a:ext cx="21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24" y="97"/>
                </a:cxn>
                <a:cxn ang="0">
                  <a:pos x="24" y="63"/>
                </a:cxn>
                <a:cxn ang="0">
                  <a:pos x="45" y="63"/>
                </a:cxn>
                <a:cxn ang="0">
                  <a:pos x="50" y="63"/>
                </a:cxn>
                <a:cxn ang="0">
                  <a:pos x="56" y="63"/>
                </a:cxn>
                <a:cxn ang="0">
                  <a:pos x="63" y="61"/>
                </a:cxn>
                <a:cxn ang="0">
                  <a:pos x="68" y="59"/>
                </a:cxn>
                <a:cxn ang="0">
                  <a:pos x="74" y="55"/>
                </a:cxn>
                <a:cxn ang="0">
                  <a:pos x="78" y="49"/>
                </a:cxn>
                <a:cxn ang="0">
                  <a:pos x="80" y="46"/>
                </a:cxn>
                <a:cxn ang="0">
                  <a:pos x="81" y="41"/>
                </a:cxn>
                <a:cxn ang="0">
                  <a:pos x="82" y="36"/>
                </a:cxn>
                <a:cxn ang="0">
                  <a:pos x="82" y="31"/>
                </a:cxn>
                <a:cxn ang="0">
                  <a:pos x="82" y="23"/>
                </a:cxn>
                <a:cxn ang="0">
                  <a:pos x="79" y="16"/>
                </a:cxn>
                <a:cxn ang="0">
                  <a:pos x="76" y="11"/>
                </a:cxn>
                <a:cxn ang="0">
                  <a:pos x="72" y="7"/>
                </a:cxn>
                <a:cxn ang="0">
                  <a:pos x="66" y="4"/>
                </a:cxn>
                <a:cxn ang="0">
                  <a:pos x="59" y="2"/>
                </a:cxn>
                <a:cxn ang="0">
                  <a:pos x="53" y="1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4" y="19"/>
                </a:cxn>
                <a:cxn ang="0">
                  <a:pos x="41" y="19"/>
                </a:cxn>
                <a:cxn ang="0">
                  <a:pos x="46" y="19"/>
                </a:cxn>
                <a:cxn ang="0">
                  <a:pos x="51" y="20"/>
                </a:cxn>
                <a:cxn ang="0">
                  <a:pos x="53" y="22"/>
                </a:cxn>
                <a:cxn ang="0">
                  <a:pos x="55" y="24"/>
                </a:cxn>
                <a:cxn ang="0">
                  <a:pos x="57" y="27"/>
                </a:cxn>
                <a:cxn ang="0">
                  <a:pos x="57" y="31"/>
                </a:cxn>
                <a:cxn ang="0">
                  <a:pos x="57" y="34"/>
                </a:cxn>
                <a:cxn ang="0">
                  <a:pos x="56" y="37"/>
                </a:cxn>
                <a:cxn ang="0">
                  <a:pos x="55" y="39"/>
                </a:cxn>
                <a:cxn ang="0">
                  <a:pos x="53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5" y="45"/>
                </a:cxn>
                <a:cxn ang="0">
                  <a:pos x="41" y="45"/>
                </a:cxn>
                <a:cxn ang="0">
                  <a:pos x="24" y="45"/>
                </a:cxn>
                <a:cxn ang="0">
                  <a:pos x="24" y="19"/>
                </a:cxn>
              </a:cxnLst>
              <a:rect l="0" t="0" r="r" b="b"/>
              <a:pathLst>
                <a:path w="82" h="97">
                  <a:moveTo>
                    <a:pt x="0" y="0"/>
                  </a:moveTo>
                  <a:lnTo>
                    <a:pt x="0" y="97"/>
                  </a:lnTo>
                  <a:lnTo>
                    <a:pt x="24" y="97"/>
                  </a:lnTo>
                  <a:lnTo>
                    <a:pt x="24" y="63"/>
                  </a:lnTo>
                  <a:lnTo>
                    <a:pt x="45" y="63"/>
                  </a:lnTo>
                  <a:lnTo>
                    <a:pt x="50" y="63"/>
                  </a:lnTo>
                  <a:lnTo>
                    <a:pt x="56" y="63"/>
                  </a:lnTo>
                  <a:lnTo>
                    <a:pt x="63" y="61"/>
                  </a:lnTo>
                  <a:lnTo>
                    <a:pt x="68" y="59"/>
                  </a:lnTo>
                  <a:lnTo>
                    <a:pt x="74" y="55"/>
                  </a:lnTo>
                  <a:lnTo>
                    <a:pt x="78" y="49"/>
                  </a:lnTo>
                  <a:lnTo>
                    <a:pt x="80" y="46"/>
                  </a:lnTo>
                  <a:lnTo>
                    <a:pt x="81" y="41"/>
                  </a:lnTo>
                  <a:lnTo>
                    <a:pt x="82" y="36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79" y="16"/>
                  </a:lnTo>
                  <a:lnTo>
                    <a:pt x="76" y="11"/>
                  </a:lnTo>
                  <a:lnTo>
                    <a:pt x="72" y="7"/>
                  </a:lnTo>
                  <a:lnTo>
                    <a:pt x="66" y="4"/>
                  </a:lnTo>
                  <a:lnTo>
                    <a:pt x="59" y="2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4" y="19"/>
                  </a:moveTo>
                  <a:lnTo>
                    <a:pt x="41" y="19"/>
                  </a:lnTo>
                  <a:lnTo>
                    <a:pt x="46" y="19"/>
                  </a:lnTo>
                  <a:lnTo>
                    <a:pt x="51" y="20"/>
                  </a:lnTo>
                  <a:lnTo>
                    <a:pt x="53" y="22"/>
                  </a:lnTo>
                  <a:lnTo>
                    <a:pt x="55" y="24"/>
                  </a:lnTo>
                  <a:lnTo>
                    <a:pt x="57" y="27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1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5" y="45"/>
                  </a:lnTo>
                  <a:lnTo>
                    <a:pt x="41" y="45"/>
                  </a:lnTo>
                  <a:lnTo>
                    <a:pt x="24" y="45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7" name="Freeform 1064"/>
            <p:cNvSpPr>
              <a:spLocks noEditPoints="1"/>
            </p:cNvSpPr>
            <p:nvPr/>
          </p:nvSpPr>
          <p:spPr bwMode="auto">
            <a:xfrm>
              <a:off x="2931" y="1761"/>
              <a:ext cx="25" cy="26"/>
            </a:xfrm>
            <a:custGeom>
              <a:avLst/>
              <a:gdLst/>
              <a:ahLst/>
              <a:cxnLst>
                <a:cxn ang="0">
                  <a:pos x="55" y="102"/>
                </a:cxn>
                <a:cxn ang="0">
                  <a:pos x="65" y="100"/>
                </a:cxn>
                <a:cxn ang="0">
                  <a:pos x="75" y="95"/>
                </a:cxn>
                <a:cxn ang="0">
                  <a:pos x="83" y="90"/>
                </a:cxn>
                <a:cxn ang="0">
                  <a:pos x="91" y="79"/>
                </a:cxn>
                <a:cxn ang="0">
                  <a:pos x="97" y="61"/>
                </a:cxn>
                <a:cxn ang="0">
                  <a:pos x="97" y="39"/>
                </a:cxn>
                <a:cxn ang="0">
                  <a:pos x="91" y="21"/>
                </a:cxn>
                <a:cxn ang="0">
                  <a:pos x="83" y="11"/>
                </a:cxn>
                <a:cxn ang="0">
                  <a:pos x="75" y="5"/>
                </a:cxn>
                <a:cxn ang="0">
                  <a:pos x="65" y="2"/>
                </a:cxn>
                <a:cxn ang="0">
                  <a:pos x="55" y="0"/>
                </a:cxn>
                <a:cxn ang="0">
                  <a:pos x="42" y="0"/>
                </a:cxn>
                <a:cxn ang="0">
                  <a:pos x="30" y="2"/>
                </a:cxn>
                <a:cxn ang="0">
                  <a:pos x="21" y="7"/>
                </a:cxn>
                <a:cxn ang="0">
                  <a:pos x="13" y="13"/>
                </a:cxn>
                <a:cxn ang="0">
                  <a:pos x="5" y="24"/>
                </a:cxn>
                <a:cxn ang="0">
                  <a:pos x="0" y="41"/>
                </a:cxn>
                <a:cxn ang="0">
                  <a:pos x="0" y="59"/>
                </a:cxn>
                <a:cxn ang="0">
                  <a:pos x="5" y="76"/>
                </a:cxn>
                <a:cxn ang="0">
                  <a:pos x="13" y="88"/>
                </a:cxn>
                <a:cxn ang="0">
                  <a:pos x="21" y="94"/>
                </a:cxn>
                <a:cxn ang="0">
                  <a:pos x="30" y="99"/>
                </a:cxn>
                <a:cxn ang="0">
                  <a:pos x="42" y="102"/>
                </a:cxn>
                <a:cxn ang="0">
                  <a:pos x="49" y="82"/>
                </a:cxn>
                <a:cxn ang="0">
                  <a:pos x="40" y="81"/>
                </a:cxn>
                <a:cxn ang="0">
                  <a:pos x="32" y="76"/>
                </a:cxn>
                <a:cxn ang="0">
                  <a:pos x="27" y="66"/>
                </a:cxn>
                <a:cxn ang="0">
                  <a:pos x="25" y="51"/>
                </a:cxn>
                <a:cxn ang="0">
                  <a:pos x="26" y="36"/>
                </a:cxn>
                <a:cxn ang="0">
                  <a:pos x="31" y="26"/>
                </a:cxn>
                <a:cxn ang="0">
                  <a:pos x="39" y="20"/>
                </a:cxn>
                <a:cxn ang="0">
                  <a:pos x="49" y="18"/>
                </a:cxn>
                <a:cxn ang="0">
                  <a:pos x="56" y="19"/>
                </a:cxn>
                <a:cxn ang="0">
                  <a:pos x="62" y="22"/>
                </a:cxn>
                <a:cxn ang="0">
                  <a:pos x="69" y="31"/>
                </a:cxn>
                <a:cxn ang="0">
                  <a:pos x="74" y="51"/>
                </a:cxn>
                <a:cxn ang="0">
                  <a:pos x="69" y="70"/>
                </a:cxn>
                <a:cxn ang="0">
                  <a:pos x="62" y="79"/>
                </a:cxn>
                <a:cxn ang="0">
                  <a:pos x="56" y="81"/>
                </a:cxn>
                <a:cxn ang="0">
                  <a:pos x="49" y="82"/>
                </a:cxn>
              </a:cxnLst>
              <a:rect l="0" t="0" r="r" b="b"/>
              <a:pathLst>
                <a:path w="98" h="102">
                  <a:moveTo>
                    <a:pt x="49" y="102"/>
                  </a:moveTo>
                  <a:lnTo>
                    <a:pt x="55" y="102"/>
                  </a:lnTo>
                  <a:lnTo>
                    <a:pt x="60" y="101"/>
                  </a:lnTo>
                  <a:lnTo>
                    <a:pt x="65" y="100"/>
                  </a:lnTo>
                  <a:lnTo>
                    <a:pt x="70" y="98"/>
                  </a:lnTo>
                  <a:lnTo>
                    <a:pt x="75" y="95"/>
                  </a:lnTo>
                  <a:lnTo>
                    <a:pt x="79" y="93"/>
                  </a:lnTo>
                  <a:lnTo>
                    <a:pt x="83" y="90"/>
                  </a:lnTo>
                  <a:lnTo>
                    <a:pt x="86" y="87"/>
                  </a:lnTo>
                  <a:lnTo>
                    <a:pt x="91" y="79"/>
                  </a:lnTo>
                  <a:lnTo>
                    <a:pt x="95" y="71"/>
                  </a:lnTo>
                  <a:lnTo>
                    <a:pt x="97" y="61"/>
                  </a:lnTo>
                  <a:lnTo>
                    <a:pt x="98" y="51"/>
                  </a:lnTo>
                  <a:lnTo>
                    <a:pt x="97" y="39"/>
                  </a:lnTo>
                  <a:lnTo>
                    <a:pt x="95" y="30"/>
                  </a:lnTo>
                  <a:lnTo>
                    <a:pt x="91" y="21"/>
                  </a:lnTo>
                  <a:lnTo>
                    <a:pt x="86" y="14"/>
                  </a:lnTo>
                  <a:lnTo>
                    <a:pt x="83" y="11"/>
                  </a:lnTo>
                  <a:lnTo>
                    <a:pt x="79" y="8"/>
                  </a:lnTo>
                  <a:lnTo>
                    <a:pt x="75" y="5"/>
                  </a:lnTo>
                  <a:lnTo>
                    <a:pt x="70" y="3"/>
                  </a:lnTo>
                  <a:lnTo>
                    <a:pt x="65" y="2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1" y="7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5" y="24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6"/>
                  </a:lnTo>
                  <a:lnTo>
                    <a:pt x="10" y="84"/>
                  </a:lnTo>
                  <a:lnTo>
                    <a:pt x="13" y="88"/>
                  </a:lnTo>
                  <a:lnTo>
                    <a:pt x="16" y="91"/>
                  </a:lnTo>
                  <a:lnTo>
                    <a:pt x="21" y="94"/>
                  </a:lnTo>
                  <a:lnTo>
                    <a:pt x="25" y="97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2"/>
                  </a:lnTo>
                  <a:lnTo>
                    <a:pt x="49" y="102"/>
                  </a:lnTo>
                  <a:close/>
                  <a:moveTo>
                    <a:pt x="49" y="82"/>
                  </a:moveTo>
                  <a:lnTo>
                    <a:pt x="44" y="82"/>
                  </a:lnTo>
                  <a:lnTo>
                    <a:pt x="40" y="81"/>
                  </a:lnTo>
                  <a:lnTo>
                    <a:pt x="36" y="79"/>
                  </a:lnTo>
                  <a:lnTo>
                    <a:pt x="32" y="76"/>
                  </a:lnTo>
                  <a:lnTo>
                    <a:pt x="29" y="72"/>
                  </a:lnTo>
                  <a:lnTo>
                    <a:pt x="27" y="66"/>
                  </a:lnTo>
                  <a:lnTo>
                    <a:pt x="25" y="59"/>
                  </a:lnTo>
                  <a:lnTo>
                    <a:pt x="25" y="51"/>
                  </a:lnTo>
                  <a:lnTo>
                    <a:pt x="25" y="42"/>
                  </a:lnTo>
                  <a:lnTo>
                    <a:pt x="26" y="36"/>
                  </a:lnTo>
                  <a:lnTo>
                    <a:pt x="28" y="30"/>
                  </a:lnTo>
                  <a:lnTo>
                    <a:pt x="31" y="26"/>
                  </a:lnTo>
                  <a:lnTo>
                    <a:pt x="34" y="22"/>
                  </a:lnTo>
                  <a:lnTo>
                    <a:pt x="39" y="20"/>
                  </a:lnTo>
                  <a:lnTo>
                    <a:pt x="43" y="19"/>
                  </a:lnTo>
                  <a:lnTo>
                    <a:pt x="49" y="18"/>
                  </a:lnTo>
                  <a:lnTo>
                    <a:pt x="53" y="18"/>
                  </a:lnTo>
                  <a:lnTo>
                    <a:pt x="56" y="19"/>
                  </a:lnTo>
                  <a:lnTo>
                    <a:pt x="59" y="20"/>
                  </a:lnTo>
                  <a:lnTo>
                    <a:pt x="62" y="22"/>
                  </a:lnTo>
                  <a:lnTo>
                    <a:pt x="66" y="26"/>
                  </a:lnTo>
                  <a:lnTo>
                    <a:pt x="69" y="31"/>
                  </a:lnTo>
                  <a:lnTo>
                    <a:pt x="73" y="41"/>
                  </a:lnTo>
                  <a:lnTo>
                    <a:pt x="74" y="51"/>
                  </a:lnTo>
                  <a:lnTo>
                    <a:pt x="73" y="59"/>
                  </a:lnTo>
                  <a:lnTo>
                    <a:pt x="69" y="70"/>
                  </a:lnTo>
                  <a:lnTo>
                    <a:pt x="66" y="75"/>
                  </a:lnTo>
                  <a:lnTo>
                    <a:pt x="62" y="79"/>
                  </a:lnTo>
                  <a:lnTo>
                    <a:pt x="59" y="80"/>
                  </a:lnTo>
                  <a:lnTo>
                    <a:pt x="56" y="81"/>
                  </a:lnTo>
                  <a:lnTo>
                    <a:pt x="53" y="82"/>
                  </a:lnTo>
                  <a:lnTo>
                    <a:pt x="49" y="8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8" name="Freeform 1065"/>
            <p:cNvSpPr>
              <a:spLocks/>
            </p:cNvSpPr>
            <p:nvPr/>
          </p:nvSpPr>
          <p:spPr bwMode="auto">
            <a:xfrm>
              <a:off x="2958" y="1762"/>
              <a:ext cx="20" cy="24"/>
            </a:xfrm>
            <a:custGeom>
              <a:avLst/>
              <a:gdLst/>
              <a:ahLst/>
              <a:cxnLst>
                <a:cxn ang="0">
                  <a:pos x="29" y="19"/>
                </a:cxn>
                <a:cxn ang="0">
                  <a:pos x="29" y="97"/>
                </a:cxn>
                <a:cxn ang="0">
                  <a:pos x="52" y="97"/>
                </a:cxn>
                <a:cxn ang="0">
                  <a:pos x="52" y="19"/>
                </a:cxn>
                <a:cxn ang="0">
                  <a:pos x="81" y="19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29" y="19"/>
                </a:cxn>
              </a:cxnLst>
              <a:rect l="0" t="0" r="r" b="b"/>
              <a:pathLst>
                <a:path w="81" h="97">
                  <a:moveTo>
                    <a:pt x="29" y="19"/>
                  </a:moveTo>
                  <a:lnTo>
                    <a:pt x="29" y="97"/>
                  </a:lnTo>
                  <a:lnTo>
                    <a:pt x="52" y="97"/>
                  </a:lnTo>
                  <a:lnTo>
                    <a:pt x="52" y="19"/>
                  </a:lnTo>
                  <a:lnTo>
                    <a:pt x="81" y="19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9" name="Freeform 1066"/>
            <p:cNvSpPr>
              <a:spLocks/>
            </p:cNvSpPr>
            <p:nvPr/>
          </p:nvSpPr>
          <p:spPr bwMode="auto">
            <a:xfrm>
              <a:off x="2981" y="1762"/>
              <a:ext cx="19" cy="24"/>
            </a:xfrm>
            <a:custGeom>
              <a:avLst/>
              <a:gdLst/>
              <a:ahLst/>
              <a:cxnLst>
                <a:cxn ang="0">
                  <a:pos x="23" y="38"/>
                </a:cxn>
                <a:cxn ang="0">
                  <a:pos x="23" y="19"/>
                </a:cxn>
                <a:cxn ang="0">
                  <a:pos x="77" y="19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97"/>
                </a:cxn>
                <a:cxn ang="0">
                  <a:pos x="78" y="97"/>
                </a:cxn>
                <a:cxn ang="0">
                  <a:pos x="78" y="78"/>
                </a:cxn>
                <a:cxn ang="0">
                  <a:pos x="23" y="78"/>
                </a:cxn>
                <a:cxn ang="0">
                  <a:pos x="23" y="56"/>
                </a:cxn>
                <a:cxn ang="0">
                  <a:pos x="70" y="56"/>
                </a:cxn>
                <a:cxn ang="0">
                  <a:pos x="70" y="38"/>
                </a:cxn>
                <a:cxn ang="0">
                  <a:pos x="23" y="38"/>
                </a:cxn>
              </a:cxnLst>
              <a:rect l="0" t="0" r="r" b="b"/>
              <a:pathLst>
                <a:path w="78" h="97">
                  <a:moveTo>
                    <a:pt x="23" y="38"/>
                  </a:moveTo>
                  <a:lnTo>
                    <a:pt x="23" y="19"/>
                  </a:lnTo>
                  <a:lnTo>
                    <a:pt x="77" y="19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78"/>
                  </a:lnTo>
                  <a:lnTo>
                    <a:pt x="23" y="78"/>
                  </a:lnTo>
                  <a:lnTo>
                    <a:pt x="23" y="56"/>
                  </a:lnTo>
                  <a:lnTo>
                    <a:pt x="70" y="56"/>
                  </a:lnTo>
                  <a:lnTo>
                    <a:pt x="70" y="38"/>
                  </a:lnTo>
                  <a:lnTo>
                    <a:pt x="23" y="3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0" name="Freeform 1067"/>
            <p:cNvSpPr>
              <a:spLocks noEditPoints="1"/>
            </p:cNvSpPr>
            <p:nvPr/>
          </p:nvSpPr>
          <p:spPr bwMode="auto">
            <a:xfrm>
              <a:off x="3004" y="1756"/>
              <a:ext cx="21" cy="30"/>
            </a:xfrm>
            <a:custGeom>
              <a:avLst/>
              <a:gdLst/>
              <a:ahLst/>
              <a:cxnLst>
                <a:cxn ang="0">
                  <a:pos x="22" y="87"/>
                </a:cxn>
                <a:cxn ang="0">
                  <a:pos x="22" y="24"/>
                </a:cxn>
                <a:cxn ang="0">
                  <a:pos x="0" y="24"/>
                </a:cxn>
                <a:cxn ang="0">
                  <a:pos x="0" y="121"/>
                </a:cxn>
                <a:cxn ang="0">
                  <a:pos x="22" y="121"/>
                </a:cxn>
                <a:cxn ang="0">
                  <a:pos x="61" y="57"/>
                </a:cxn>
                <a:cxn ang="0">
                  <a:pos x="61" y="121"/>
                </a:cxn>
                <a:cxn ang="0">
                  <a:pos x="83" y="121"/>
                </a:cxn>
                <a:cxn ang="0">
                  <a:pos x="83" y="24"/>
                </a:cxn>
                <a:cxn ang="0">
                  <a:pos x="61" y="24"/>
                </a:cxn>
                <a:cxn ang="0">
                  <a:pos x="22" y="87"/>
                </a:cxn>
                <a:cxn ang="0">
                  <a:pos x="14" y="0"/>
                </a:cxn>
                <a:cxn ang="0">
                  <a:pos x="15" y="6"/>
                </a:cxn>
                <a:cxn ang="0">
                  <a:pos x="18" y="10"/>
                </a:cxn>
                <a:cxn ang="0">
                  <a:pos x="21" y="13"/>
                </a:cxn>
                <a:cxn ang="0">
                  <a:pos x="25" y="17"/>
                </a:cxn>
                <a:cxn ang="0">
                  <a:pos x="34" y="19"/>
                </a:cxn>
                <a:cxn ang="0">
                  <a:pos x="42" y="20"/>
                </a:cxn>
                <a:cxn ang="0">
                  <a:pos x="48" y="19"/>
                </a:cxn>
                <a:cxn ang="0">
                  <a:pos x="57" y="17"/>
                </a:cxn>
                <a:cxn ang="0">
                  <a:pos x="61" y="14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9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2" y="9"/>
                </a:cxn>
                <a:cxn ang="0">
                  <a:pos x="37" y="8"/>
                </a:cxn>
                <a:cxn ang="0">
                  <a:pos x="32" y="6"/>
                </a:cxn>
                <a:cxn ang="0">
                  <a:pos x="30" y="3"/>
                </a:cxn>
                <a:cxn ang="0">
                  <a:pos x="29" y="0"/>
                </a:cxn>
                <a:cxn ang="0">
                  <a:pos x="14" y="0"/>
                </a:cxn>
              </a:cxnLst>
              <a:rect l="0" t="0" r="r" b="b"/>
              <a:pathLst>
                <a:path w="83" h="121">
                  <a:moveTo>
                    <a:pt x="22" y="87"/>
                  </a:moveTo>
                  <a:lnTo>
                    <a:pt x="22" y="24"/>
                  </a:lnTo>
                  <a:lnTo>
                    <a:pt x="0" y="24"/>
                  </a:lnTo>
                  <a:lnTo>
                    <a:pt x="0" y="121"/>
                  </a:lnTo>
                  <a:lnTo>
                    <a:pt x="22" y="121"/>
                  </a:lnTo>
                  <a:lnTo>
                    <a:pt x="61" y="57"/>
                  </a:lnTo>
                  <a:lnTo>
                    <a:pt x="61" y="121"/>
                  </a:lnTo>
                  <a:lnTo>
                    <a:pt x="83" y="121"/>
                  </a:lnTo>
                  <a:lnTo>
                    <a:pt x="83" y="24"/>
                  </a:lnTo>
                  <a:lnTo>
                    <a:pt x="61" y="24"/>
                  </a:lnTo>
                  <a:lnTo>
                    <a:pt x="22" y="87"/>
                  </a:lnTo>
                  <a:close/>
                  <a:moveTo>
                    <a:pt x="14" y="0"/>
                  </a:moveTo>
                  <a:lnTo>
                    <a:pt x="15" y="6"/>
                  </a:lnTo>
                  <a:lnTo>
                    <a:pt x="18" y="10"/>
                  </a:lnTo>
                  <a:lnTo>
                    <a:pt x="21" y="13"/>
                  </a:lnTo>
                  <a:lnTo>
                    <a:pt x="25" y="17"/>
                  </a:lnTo>
                  <a:lnTo>
                    <a:pt x="34" y="19"/>
                  </a:lnTo>
                  <a:lnTo>
                    <a:pt x="42" y="20"/>
                  </a:lnTo>
                  <a:lnTo>
                    <a:pt x="48" y="19"/>
                  </a:lnTo>
                  <a:lnTo>
                    <a:pt x="57" y="17"/>
                  </a:lnTo>
                  <a:lnTo>
                    <a:pt x="61" y="14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2" y="9"/>
                  </a:lnTo>
                  <a:lnTo>
                    <a:pt x="37" y="8"/>
                  </a:lnTo>
                  <a:lnTo>
                    <a:pt x="32" y="6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1" name="Rectangle 1068"/>
            <p:cNvSpPr>
              <a:spLocks noChangeArrowheads="1"/>
            </p:cNvSpPr>
            <p:nvPr/>
          </p:nvSpPr>
          <p:spPr bwMode="auto">
            <a:xfrm>
              <a:off x="3030" y="1774"/>
              <a:ext cx="10" cy="5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2" name="Freeform 1069"/>
            <p:cNvSpPr>
              <a:spLocks noEditPoints="1"/>
            </p:cNvSpPr>
            <p:nvPr/>
          </p:nvSpPr>
          <p:spPr bwMode="auto">
            <a:xfrm>
              <a:off x="3046" y="1762"/>
              <a:ext cx="20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7"/>
                </a:cxn>
                <a:cxn ang="0">
                  <a:pos x="24" y="97"/>
                </a:cxn>
                <a:cxn ang="0">
                  <a:pos x="24" y="63"/>
                </a:cxn>
                <a:cxn ang="0">
                  <a:pos x="45" y="63"/>
                </a:cxn>
                <a:cxn ang="0">
                  <a:pos x="50" y="63"/>
                </a:cxn>
                <a:cxn ang="0">
                  <a:pos x="55" y="63"/>
                </a:cxn>
                <a:cxn ang="0">
                  <a:pos x="61" y="61"/>
                </a:cxn>
                <a:cxn ang="0">
                  <a:pos x="67" y="59"/>
                </a:cxn>
                <a:cxn ang="0">
                  <a:pos x="74" y="55"/>
                </a:cxn>
                <a:cxn ang="0">
                  <a:pos x="78" y="49"/>
                </a:cxn>
                <a:cxn ang="0">
                  <a:pos x="80" y="46"/>
                </a:cxn>
                <a:cxn ang="0">
                  <a:pos x="81" y="41"/>
                </a:cxn>
                <a:cxn ang="0">
                  <a:pos x="82" y="36"/>
                </a:cxn>
                <a:cxn ang="0">
                  <a:pos x="82" y="31"/>
                </a:cxn>
                <a:cxn ang="0">
                  <a:pos x="81" y="23"/>
                </a:cxn>
                <a:cxn ang="0">
                  <a:pos x="79" y="16"/>
                </a:cxn>
                <a:cxn ang="0">
                  <a:pos x="76" y="11"/>
                </a:cxn>
                <a:cxn ang="0">
                  <a:pos x="72" y="7"/>
                </a:cxn>
                <a:cxn ang="0">
                  <a:pos x="65" y="4"/>
                </a:cxn>
                <a:cxn ang="0">
                  <a:pos x="59" y="2"/>
                </a:cxn>
                <a:cxn ang="0">
                  <a:pos x="53" y="1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4" y="19"/>
                </a:cxn>
                <a:cxn ang="0">
                  <a:pos x="41" y="19"/>
                </a:cxn>
                <a:cxn ang="0">
                  <a:pos x="46" y="19"/>
                </a:cxn>
                <a:cxn ang="0">
                  <a:pos x="51" y="20"/>
                </a:cxn>
                <a:cxn ang="0">
                  <a:pos x="53" y="22"/>
                </a:cxn>
                <a:cxn ang="0">
                  <a:pos x="55" y="24"/>
                </a:cxn>
                <a:cxn ang="0">
                  <a:pos x="57" y="27"/>
                </a:cxn>
                <a:cxn ang="0">
                  <a:pos x="57" y="31"/>
                </a:cxn>
                <a:cxn ang="0">
                  <a:pos x="57" y="34"/>
                </a:cxn>
                <a:cxn ang="0">
                  <a:pos x="56" y="37"/>
                </a:cxn>
                <a:cxn ang="0">
                  <a:pos x="55" y="39"/>
                </a:cxn>
                <a:cxn ang="0">
                  <a:pos x="53" y="41"/>
                </a:cxn>
                <a:cxn ang="0">
                  <a:pos x="51" y="42"/>
                </a:cxn>
                <a:cxn ang="0">
                  <a:pos x="48" y="44"/>
                </a:cxn>
                <a:cxn ang="0">
                  <a:pos x="45" y="45"/>
                </a:cxn>
                <a:cxn ang="0">
                  <a:pos x="41" y="45"/>
                </a:cxn>
                <a:cxn ang="0">
                  <a:pos x="24" y="45"/>
                </a:cxn>
                <a:cxn ang="0">
                  <a:pos x="24" y="19"/>
                </a:cxn>
              </a:cxnLst>
              <a:rect l="0" t="0" r="r" b="b"/>
              <a:pathLst>
                <a:path w="82" h="97">
                  <a:moveTo>
                    <a:pt x="0" y="0"/>
                  </a:moveTo>
                  <a:lnTo>
                    <a:pt x="0" y="97"/>
                  </a:lnTo>
                  <a:lnTo>
                    <a:pt x="24" y="97"/>
                  </a:lnTo>
                  <a:lnTo>
                    <a:pt x="24" y="63"/>
                  </a:lnTo>
                  <a:lnTo>
                    <a:pt x="45" y="63"/>
                  </a:lnTo>
                  <a:lnTo>
                    <a:pt x="50" y="63"/>
                  </a:lnTo>
                  <a:lnTo>
                    <a:pt x="55" y="63"/>
                  </a:lnTo>
                  <a:lnTo>
                    <a:pt x="61" y="61"/>
                  </a:lnTo>
                  <a:lnTo>
                    <a:pt x="67" y="59"/>
                  </a:lnTo>
                  <a:lnTo>
                    <a:pt x="74" y="55"/>
                  </a:lnTo>
                  <a:lnTo>
                    <a:pt x="78" y="49"/>
                  </a:lnTo>
                  <a:lnTo>
                    <a:pt x="80" y="46"/>
                  </a:lnTo>
                  <a:lnTo>
                    <a:pt x="81" y="41"/>
                  </a:lnTo>
                  <a:lnTo>
                    <a:pt x="82" y="36"/>
                  </a:lnTo>
                  <a:lnTo>
                    <a:pt x="82" y="31"/>
                  </a:lnTo>
                  <a:lnTo>
                    <a:pt x="81" y="23"/>
                  </a:lnTo>
                  <a:lnTo>
                    <a:pt x="79" y="16"/>
                  </a:lnTo>
                  <a:lnTo>
                    <a:pt x="76" y="11"/>
                  </a:lnTo>
                  <a:lnTo>
                    <a:pt x="72" y="7"/>
                  </a:lnTo>
                  <a:lnTo>
                    <a:pt x="65" y="4"/>
                  </a:lnTo>
                  <a:lnTo>
                    <a:pt x="59" y="2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4" y="19"/>
                  </a:moveTo>
                  <a:lnTo>
                    <a:pt x="41" y="19"/>
                  </a:lnTo>
                  <a:lnTo>
                    <a:pt x="46" y="19"/>
                  </a:lnTo>
                  <a:lnTo>
                    <a:pt x="51" y="20"/>
                  </a:lnTo>
                  <a:lnTo>
                    <a:pt x="53" y="22"/>
                  </a:lnTo>
                  <a:lnTo>
                    <a:pt x="55" y="24"/>
                  </a:lnTo>
                  <a:lnTo>
                    <a:pt x="57" y="27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1"/>
                  </a:lnTo>
                  <a:lnTo>
                    <a:pt x="51" y="42"/>
                  </a:lnTo>
                  <a:lnTo>
                    <a:pt x="48" y="44"/>
                  </a:lnTo>
                  <a:lnTo>
                    <a:pt x="45" y="45"/>
                  </a:lnTo>
                  <a:lnTo>
                    <a:pt x="41" y="45"/>
                  </a:lnTo>
                  <a:lnTo>
                    <a:pt x="24" y="45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3" name="Freeform 1070"/>
            <p:cNvSpPr>
              <a:spLocks/>
            </p:cNvSpPr>
            <p:nvPr/>
          </p:nvSpPr>
          <p:spPr bwMode="auto">
            <a:xfrm>
              <a:off x="3070" y="1762"/>
              <a:ext cx="20" cy="24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59" y="19"/>
                </a:cxn>
                <a:cxn ang="0">
                  <a:pos x="59" y="97"/>
                </a:cxn>
                <a:cxn ang="0">
                  <a:pos x="83" y="97"/>
                </a:cxn>
                <a:cxn ang="0">
                  <a:pos x="83" y="0"/>
                </a:cxn>
                <a:cxn ang="0">
                  <a:pos x="0" y="0"/>
                </a:cxn>
                <a:cxn ang="0">
                  <a:pos x="0" y="97"/>
                </a:cxn>
                <a:cxn ang="0">
                  <a:pos x="23" y="97"/>
                </a:cxn>
                <a:cxn ang="0">
                  <a:pos x="23" y="19"/>
                </a:cxn>
              </a:cxnLst>
              <a:rect l="0" t="0" r="r" b="b"/>
              <a:pathLst>
                <a:path w="83" h="97">
                  <a:moveTo>
                    <a:pt x="23" y="19"/>
                  </a:moveTo>
                  <a:lnTo>
                    <a:pt x="59" y="19"/>
                  </a:lnTo>
                  <a:lnTo>
                    <a:pt x="59" y="97"/>
                  </a:lnTo>
                  <a:lnTo>
                    <a:pt x="83" y="97"/>
                  </a:lnTo>
                  <a:lnTo>
                    <a:pt x="83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23" y="97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4" name="Freeform 1071"/>
            <p:cNvSpPr>
              <a:spLocks noEditPoints="1"/>
            </p:cNvSpPr>
            <p:nvPr/>
          </p:nvSpPr>
          <p:spPr bwMode="auto">
            <a:xfrm>
              <a:off x="2887" y="1796"/>
              <a:ext cx="16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8"/>
                </a:cxn>
                <a:cxn ang="0">
                  <a:pos x="18" y="78"/>
                </a:cxn>
                <a:cxn ang="0">
                  <a:pos x="18" y="51"/>
                </a:cxn>
                <a:cxn ang="0">
                  <a:pos x="35" y="51"/>
                </a:cxn>
                <a:cxn ang="0">
                  <a:pos x="39" y="51"/>
                </a:cxn>
                <a:cxn ang="0">
                  <a:pos x="43" y="50"/>
                </a:cxn>
                <a:cxn ang="0">
                  <a:pos x="49" y="49"/>
                </a:cxn>
                <a:cxn ang="0">
                  <a:pos x="54" y="47"/>
                </a:cxn>
                <a:cxn ang="0">
                  <a:pos x="58" y="44"/>
                </a:cxn>
                <a:cxn ang="0">
                  <a:pos x="61" y="40"/>
                </a:cxn>
                <a:cxn ang="0">
                  <a:pos x="64" y="34"/>
                </a:cxn>
                <a:cxn ang="0">
                  <a:pos x="65" y="26"/>
                </a:cxn>
                <a:cxn ang="0">
                  <a:pos x="64" y="19"/>
                </a:cxn>
                <a:cxn ang="0">
                  <a:pos x="62" y="14"/>
                </a:cxn>
                <a:cxn ang="0">
                  <a:pos x="60" y="10"/>
                </a:cxn>
                <a:cxn ang="0">
                  <a:pos x="56" y="5"/>
                </a:cxn>
                <a:cxn ang="0">
                  <a:pos x="52" y="3"/>
                </a:cxn>
                <a:cxn ang="0">
                  <a:pos x="47" y="1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18" y="16"/>
                </a:cxn>
                <a:cxn ang="0">
                  <a:pos x="32" y="16"/>
                </a:cxn>
                <a:cxn ang="0">
                  <a:pos x="35" y="16"/>
                </a:cxn>
                <a:cxn ang="0">
                  <a:pos x="39" y="17"/>
                </a:cxn>
                <a:cxn ang="0">
                  <a:pos x="41" y="18"/>
                </a:cxn>
                <a:cxn ang="0">
                  <a:pos x="43" y="20"/>
                </a:cxn>
                <a:cxn ang="0">
                  <a:pos x="44" y="22"/>
                </a:cxn>
                <a:cxn ang="0">
                  <a:pos x="44" y="26"/>
                </a:cxn>
                <a:cxn ang="0">
                  <a:pos x="44" y="28"/>
                </a:cxn>
                <a:cxn ang="0">
                  <a:pos x="44" y="30"/>
                </a:cxn>
                <a:cxn ang="0">
                  <a:pos x="43" y="32"/>
                </a:cxn>
                <a:cxn ang="0">
                  <a:pos x="41" y="34"/>
                </a:cxn>
                <a:cxn ang="0">
                  <a:pos x="37" y="36"/>
                </a:cxn>
                <a:cxn ang="0">
                  <a:pos x="32" y="36"/>
                </a:cxn>
                <a:cxn ang="0">
                  <a:pos x="18" y="36"/>
                </a:cxn>
                <a:cxn ang="0">
                  <a:pos x="18" y="16"/>
                </a:cxn>
              </a:cxnLst>
              <a:rect l="0" t="0" r="r" b="b"/>
              <a:pathLst>
                <a:path w="65" h="78">
                  <a:moveTo>
                    <a:pt x="0" y="0"/>
                  </a:moveTo>
                  <a:lnTo>
                    <a:pt x="0" y="78"/>
                  </a:lnTo>
                  <a:lnTo>
                    <a:pt x="18" y="78"/>
                  </a:lnTo>
                  <a:lnTo>
                    <a:pt x="18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3" y="50"/>
                  </a:lnTo>
                  <a:lnTo>
                    <a:pt x="49" y="49"/>
                  </a:lnTo>
                  <a:lnTo>
                    <a:pt x="54" y="47"/>
                  </a:lnTo>
                  <a:lnTo>
                    <a:pt x="58" y="44"/>
                  </a:lnTo>
                  <a:lnTo>
                    <a:pt x="61" y="40"/>
                  </a:lnTo>
                  <a:lnTo>
                    <a:pt x="64" y="34"/>
                  </a:lnTo>
                  <a:lnTo>
                    <a:pt x="65" y="26"/>
                  </a:lnTo>
                  <a:lnTo>
                    <a:pt x="64" y="19"/>
                  </a:lnTo>
                  <a:lnTo>
                    <a:pt x="62" y="14"/>
                  </a:lnTo>
                  <a:lnTo>
                    <a:pt x="60" y="10"/>
                  </a:lnTo>
                  <a:lnTo>
                    <a:pt x="56" y="5"/>
                  </a:lnTo>
                  <a:lnTo>
                    <a:pt x="52" y="3"/>
                  </a:lnTo>
                  <a:lnTo>
                    <a:pt x="47" y="1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8" y="16"/>
                  </a:moveTo>
                  <a:lnTo>
                    <a:pt x="32" y="16"/>
                  </a:lnTo>
                  <a:lnTo>
                    <a:pt x="35" y="16"/>
                  </a:lnTo>
                  <a:lnTo>
                    <a:pt x="39" y="17"/>
                  </a:lnTo>
                  <a:lnTo>
                    <a:pt x="41" y="18"/>
                  </a:lnTo>
                  <a:lnTo>
                    <a:pt x="43" y="20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1" y="34"/>
                  </a:lnTo>
                  <a:lnTo>
                    <a:pt x="37" y="36"/>
                  </a:lnTo>
                  <a:lnTo>
                    <a:pt x="32" y="36"/>
                  </a:lnTo>
                  <a:lnTo>
                    <a:pt x="18" y="3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5" name="Freeform 1072"/>
            <p:cNvSpPr>
              <a:spLocks noEditPoints="1"/>
            </p:cNvSpPr>
            <p:nvPr/>
          </p:nvSpPr>
          <p:spPr bwMode="auto">
            <a:xfrm>
              <a:off x="2905" y="1801"/>
              <a:ext cx="15" cy="15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1" y="45"/>
                </a:cxn>
                <a:cxn ang="0">
                  <a:pos x="38" y="47"/>
                </a:cxn>
                <a:cxn ang="0">
                  <a:pos x="35" y="49"/>
                </a:cxn>
                <a:cxn ang="0">
                  <a:pos x="31" y="49"/>
                </a:cxn>
                <a:cxn ang="0">
                  <a:pos x="27" y="49"/>
                </a:cxn>
                <a:cxn ang="0">
                  <a:pos x="23" y="47"/>
                </a:cxn>
                <a:cxn ang="0">
                  <a:pos x="21" y="46"/>
                </a:cxn>
                <a:cxn ang="0">
                  <a:pos x="19" y="44"/>
                </a:cxn>
                <a:cxn ang="0">
                  <a:pos x="17" y="38"/>
                </a:cxn>
                <a:cxn ang="0">
                  <a:pos x="17" y="33"/>
                </a:cxn>
                <a:cxn ang="0">
                  <a:pos x="60" y="33"/>
                </a:cxn>
                <a:cxn ang="0">
                  <a:pos x="60" y="30"/>
                </a:cxn>
                <a:cxn ang="0">
                  <a:pos x="60" y="27"/>
                </a:cxn>
                <a:cxn ang="0">
                  <a:pos x="59" y="23"/>
                </a:cxn>
                <a:cxn ang="0">
                  <a:pos x="58" y="18"/>
                </a:cxn>
                <a:cxn ang="0">
                  <a:pos x="56" y="13"/>
                </a:cxn>
                <a:cxn ang="0">
                  <a:pos x="52" y="8"/>
                </a:cxn>
                <a:cxn ang="0">
                  <a:pos x="47" y="4"/>
                </a:cxn>
                <a:cxn ang="0">
                  <a:pos x="44" y="2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5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7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1" y="39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7" y="52"/>
                </a:cxn>
                <a:cxn ang="0">
                  <a:pos x="12" y="56"/>
                </a:cxn>
                <a:cxn ang="0">
                  <a:pos x="17" y="58"/>
                </a:cxn>
                <a:cxn ang="0">
                  <a:pos x="22" y="59"/>
                </a:cxn>
                <a:cxn ang="0">
                  <a:pos x="27" y="60"/>
                </a:cxn>
                <a:cxn ang="0">
                  <a:pos x="30" y="60"/>
                </a:cxn>
                <a:cxn ang="0">
                  <a:pos x="38" y="59"/>
                </a:cxn>
                <a:cxn ang="0">
                  <a:pos x="47" y="57"/>
                </a:cxn>
                <a:cxn ang="0">
                  <a:pos x="51" y="55"/>
                </a:cxn>
                <a:cxn ang="0">
                  <a:pos x="54" y="51"/>
                </a:cxn>
                <a:cxn ang="0">
                  <a:pos x="57" y="47"/>
                </a:cxn>
                <a:cxn ang="0">
                  <a:pos x="59" y="42"/>
                </a:cxn>
                <a:cxn ang="0">
                  <a:pos x="42" y="42"/>
                </a:cxn>
                <a:cxn ang="0">
                  <a:pos x="17" y="24"/>
                </a:cxn>
                <a:cxn ang="0">
                  <a:pos x="18" y="20"/>
                </a:cxn>
                <a:cxn ang="0">
                  <a:pos x="19" y="16"/>
                </a:cxn>
                <a:cxn ang="0">
                  <a:pos x="21" y="14"/>
                </a:cxn>
                <a:cxn ang="0">
                  <a:pos x="23" y="12"/>
                </a:cxn>
                <a:cxn ang="0">
                  <a:pos x="29" y="11"/>
                </a:cxn>
                <a:cxn ang="0">
                  <a:pos x="31" y="11"/>
                </a:cxn>
                <a:cxn ang="0">
                  <a:pos x="35" y="11"/>
                </a:cxn>
                <a:cxn ang="0">
                  <a:pos x="39" y="13"/>
                </a:cxn>
                <a:cxn ang="0">
                  <a:pos x="40" y="15"/>
                </a:cxn>
                <a:cxn ang="0">
                  <a:pos x="42" y="17"/>
                </a:cxn>
                <a:cxn ang="0">
                  <a:pos x="43" y="20"/>
                </a:cxn>
                <a:cxn ang="0">
                  <a:pos x="43" y="24"/>
                </a:cxn>
                <a:cxn ang="0">
                  <a:pos x="17" y="24"/>
                </a:cxn>
              </a:cxnLst>
              <a:rect l="0" t="0" r="r" b="b"/>
              <a:pathLst>
                <a:path w="60" h="60">
                  <a:moveTo>
                    <a:pt x="42" y="42"/>
                  </a:moveTo>
                  <a:lnTo>
                    <a:pt x="41" y="45"/>
                  </a:lnTo>
                  <a:lnTo>
                    <a:pt x="38" y="47"/>
                  </a:lnTo>
                  <a:lnTo>
                    <a:pt x="35" y="49"/>
                  </a:lnTo>
                  <a:lnTo>
                    <a:pt x="31" y="49"/>
                  </a:lnTo>
                  <a:lnTo>
                    <a:pt x="27" y="49"/>
                  </a:lnTo>
                  <a:lnTo>
                    <a:pt x="23" y="47"/>
                  </a:lnTo>
                  <a:lnTo>
                    <a:pt x="21" y="46"/>
                  </a:lnTo>
                  <a:lnTo>
                    <a:pt x="19" y="44"/>
                  </a:lnTo>
                  <a:lnTo>
                    <a:pt x="17" y="38"/>
                  </a:lnTo>
                  <a:lnTo>
                    <a:pt x="17" y="33"/>
                  </a:lnTo>
                  <a:lnTo>
                    <a:pt x="60" y="33"/>
                  </a:lnTo>
                  <a:lnTo>
                    <a:pt x="60" y="30"/>
                  </a:lnTo>
                  <a:lnTo>
                    <a:pt x="60" y="27"/>
                  </a:lnTo>
                  <a:lnTo>
                    <a:pt x="59" y="23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8"/>
                  </a:lnTo>
                  <a:lnTo>
                    <a:pt x="47" y="4"/>
                  </a:lnTo>
                  <a:lnTo>
                    <a:pt x="44" y="2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7" y="52"/>
                  </a:lnTo>
                  <a:lnTo>
                    <a:pt x="12" y="56"/>
                  </a:lnTo>
                  <a:lnTo>
                    <a:pt x="17" y="58"/>
                  </a:lnTo>
                  <a:lnTo>
                    <a:pt x="22" y="59"/>
                  </a:lnTo>
                  <a:lnTo>
                    <a:pt x="27" y="60"/>
                  </a:lnTo>
                  <a:lnTo>
                    <a:pt x="30" y="60"/>
                  </a:lnTo>
                  <a:lnTo>
                    <a:pt x="38" y="59"/>
                  </a:lnTo>
                  <a:lnTo>
                    <a:pt x="47" y="57"/>
                  </a:lnTo>
                  <a:lnTo>
                    <a:pt x="51" y="55"/>
                  </a:lnTo>
                  <a:lnTo>
                    <a:pt x="54" y="51"/>
                  </a:lnTo>
                  <a:lnTo>
                    <a:pt x="57" y="47"/>
                  </a:lnTo>
                  <a:lnTo>
                    <a:pt x="59" y="42"/>
                  </a:lnTo>
                  <a:lnTo>
                    <a:pt x="42" y="42"/>
                  </a:lnTo>
                  <a:close/>
                  <a:moveTo>
                    <a:pt x="17" y="24"/>
                  </a:moveTo>
                  <a:lnTo>
                    <a:pt x="18" y="20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2" y="17"/>
                  </a:lnTo>
                  <a:lnTo>
                    <a:pt x="43" y="20"/>
                  </a:lnTo>
                  <a:lnTo>
                    <a:pt x="43" y="24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6" name="Freeform 1073"/>
            <p:cNvSpPr>
              <a:spLocks/>
            </p:cNvSpPr>
            <p:nvPr/>
          </p:nvSpPr>
          <p:spPr bwMode="auto">
            <a:xfrm>
              <a:off x="2922" y="1801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2" y="27"/>
                </a:cxn>
                <a:cxn ang="0">
                  <a:pos x="4" y="30"/>
                </a:cxn>
                <a:cxn ang="0">
                  <a:pos x="7" y="32"/>
                </a:cxn>
                <a:cxn ang="0">
                  <a:pos x="11" y="34"/>
                </a:cxn>
                <a:cxn ang="0">
                  <a:pos x="16" y="35"/>
                </a:cxn>
                <a:cxn ang="0">
                  <a:pos x="22" y="35"/>
                </a:cxn>
                <a:cxn ang="0">
                  <a:pos x="29" y="35"/>
                </a:cxn>
                <a:cxn ang="0">
                  <a:pos x="34" y="34"/>
                </a:cxn>
                <a:cxn ang="0">
                  <a:pos x="34" y="56"/>
                </a:cxn>
                <a:cxn ang="0">
                  <a:pos x="51" y="56"/>
                </a:cxn>
                <a:cxn ang="0">
                  <a:pos x="51" y="0"/>
                </a:cxn>
                <a:cxn ang="0">
                  <a:pos x="34" y="0"/>
                </a:cxn>
                <a:cxn ang="0">
                  <a:pos x="34" y="23"/>
                </a:cxn>
                <a:cxn ang="0">
                  <a:pos x="30" y="24"/>
                </a:cxn>
                <a:cxn ang="0">
                  <a:pos x="26" y="24"/>
                </a:cxn>
                <a:cxn ang="0">
                  <a:pos x="23" y="24"/>
                </a:cxn>
                <a:cxn ang="0">
                  <a:pos x="20" y="23"/>
                </a:cxn>
                <a:cxn ang="0">
                  <a:pos x="19" y="22"/>
                </a:cxn>
                <a:cxn ang="0">
                  <a:pos x="18" y="21"/>
                </a:cxn>
                <a:cxn ang="0">
                  <a:pos x="17" y="18"/>
                </a:cxn>
                <a:cxn ang="0">
                  <a:pos x="17" y="16"/>
                </a:cxn>
                <a:cxn ang="0">
                  <a:pos x="17" y="0"/>
                </a:cxn>
                <a:cxn ang="0">
                  <a:pos x="0" y="0"/>
                </a:cxn>
              </a:cxnLst>
              <a:rect l="0" t="0" r="r" b="b"/>
              <a:pathLst>
                <a:path w="51" h="56">
                  <a:moveTo>
                    <a:pt x="0" y="0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6" y="35"/>
                  </a:lnTo>
                  <a:lnTo>
                    <a:pt x="22" y="35"/>
                  </a:lnTo>
                  <a:lnTo>
                    <a:pt x="29" y="35"/>
                  </a:lnTo>
                  <a:lnTo>
                    <a:pt x="34" y="34"/>
                  </a:lnTo>
                  <a:lnTo>
                    <a:pt x="34" y="56"/>
                  </a:lnTo>
                  <a:lnTo>
                    <a:pt x="51" y="56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34" y="23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19" y="22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7" name="Freeform 1074"/>
            <p:cNvSpPr>
              <a:spLocks noEditPoints="1"/>
            </p:cNvSpPr>
            <p:nvPr/>
          </p:nvSpPr>
          <p:spPr bwMode="auto">
            <a:xfrm>
              <a:off x="2938" y="1801"/>
              <a:ext cx="15" cy="15"/>
            </a:xfrm>
            <a:custGeom>
              <a:avLst/>
              <a:gdLst/>
              <a:ahLst/>
              <a:cxnLst>
                <a:cxn ang="0">
                  <a:pos x="41" y="42"/>
                </a:cxn>
                <a:cxn ang="0">
                  <a:pos x="40" y="45"/>
                </a:cxn>
                <a:cxn ang="0">
                  <a:pos x="37" y="47"/>
                </a:cxn>
                <a:cxn ang="0">
                  <a:pos x="34" y="49"/>
                </a:cxn>
                <a:cxn ang="0">
                  <a:pos x="30" y="49"/>
                </a:cxn>
                <a:cxn ang="0">
                  <a:pos x="27" y="49"/>
                </a:cxn>
                <a:cxn ang="0">
                  <a:pos x="24" y="47"/>
                </a:cxn>
                <a:cxn ang="0">
                  <a:pos x="21" y="46"/>
                </a:cxn>
                <a:cxn ang="0">
                  <a:pos x="20" y="44"/>
                </a:cxn>
                <a:cxn ang="0">
                  <a:pos x="18" y="38"/>
                </a:cxn>
                <a:cxn ang="0">
                  <a:pos x="17" y="33"/>
                </a:cxn>
                <a:cxn ang="0">
                  <a:pos x="60" y="33"/>
                </a:cxn>
                <a:cxn ang="0">
                  <a:pos x="60" y="30"/>
                </a:cxn>
                <a:cxn ang="0">
                  <a:pos x="60" y="27"/>
                </a:cxn>
                <a:cxn ang="0">
                  <a:pos x="59" y="23"/>
                </a:cxn>
                <a:cxn ang="0">
                  <a:pos x="58" y="18"/>
                </a:cxn>
                <a:cxn ang="0">
                  <a:pos x="56" y="13"/>
                </a:cxn>
                <a:cxn ang="0">
                  <a:pos x="52" y="8"/>
                </a:cxn>
                <a:cxn ang="0">
                  <a:pos x="47" y="4"/>
                </a:cxn>
                <a:cxn ang="0">
                  <a:pos x="43" y="2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1" y="39"/>
                </a:cxn>
                <a:cxn ang="0">
                  <a:pos x="2" y="44"/>
                </a:cxn>
                <a:cxn ang="0">
                  <a:pos x="4" y="47"/>
                </a:cxn>
                <a:cxn ang="0">
                  <a:pos x="7" y="52"/>
                </a:cxn>
                <a:cxn ang="0">
                  <a:pos x="12" y="56"/>
                </a:cxn>
                <a:cxn ang="0">
                  <a:pos x="17" y="58"/>
                </a:cxn>
                <a:cxn ang="0">
                  <a:pos x="22" y="59"/>
                </a:cxn>
                <a:cxn ang="0">
                  <a:pos x="26" y="60"/>
                </a:cxn>
                <a:cxn ang="0">
                  <a:pos x="30" y="60"/>
                </a:cxn>
                <a:cxn ang="0">
                  <a:pos x="38" y="59"/>
                </a:cxn>
                <a:cxn ang="0">
                  <a:pos x="47" y="57"/>
                </a:cxn>
                <a:cxn ang="0">
                  <a:pos x="51" y="55"/>
                </a:cxn>
                <a:cxn ang="0">
                  <a:pos x="54" y="51"/>
                </a:cxn>
                <a:cxn ang="0">
                  <a:pos x="57" y="47"/>
                </a:cxn>
                <a:cxn ang="0">
                  <a:pos x="59" y="42"/>
                </a:cxn>
                <a:cxn ang="0">
                  <a:pos x="41" y="42"/>
                </a:cxn>
                <a:cxn ang="0">
                  <a:pos x="17" y="24"/>
                </a:cxn>
                <a:cxn ang="0">
                  <a:pos x="18" y="20"/>
                </a:cxn>
                <a:cxn ang="0">
                  <a:pos x="20" y="16"/>
                </a:cxn>
                <a:cxn ang="0">
                  <a:pos x="21" y="14"/>
                </a:cxn>
                <a:cxn ang="0">
                  <a:pos x="24" y="12"/>
                </a:cxn>
                <a:cxn ang="0">
                  <a:pos x="28" y="11"/>
                </a:cxn>
                <a:cxn ang="0">
                  <a:pos x="31" y="11"/>
                </a:cxn>
                <a:cxn ang="0">
                  <a:pos x="34" y="11"/>
                </a:cxn>
                <a:cxn ang="0">
                  <a:pos x="38" y="13"/>
                </a:cxn>
                <a:cxn ang="0">
                  <a:pos x="39" y="15"/>
                </a:cxn>
                <a:cxn ang="0">
                  <a:pos x="41" y="17"/>
                </a:cxn>
                <a:cxn ang="0">
                  <a:pos x="42" y="20"/>
                </a:cxn>
                <a:cxn ang="0">
                  <a:pos x="42" y="24"/>
                </a:cxn>
                <a:cxn ang="0">
                  <a:pos x="17" y="24"/>
                </a:cxn>
              </a:cxnLst>
              <a:rect l="0" t="0" r="r" b="b"/>
              <a:pathLst>
                <a:path w="60" h="60">
                  <a:moveTo>
                    <a:pt x="41" y="42"/>
                  </a:moveTo>
                  <a:lnTo>
                    <a:pt x="40" y="45"/>
                  </a:lnTo>
                  <a:lnTo>
                    <a:pt x="37" y="47"/>
                  </a:lnTo>
                  <a:lnTo>
                    <a:pt x="34" y="49"/>
                  </a:lnTo>
                  <a:lnTo>
                    <a:pt x="30" y="49"/>
                  </a:lnTo>
                  <a:lnTo>
                    <a:pt x="27" y="49"/>
                  </a:lnTo>
                  <a:lnTo>
                    <a:pt x="24" y="47"/>
                  </a:lnTo>
                  <a:lnTo>
                    <a:pt x="21" y="46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17" y="33"/>
                  </a:lnTo>
                  <a:lnTo>
                    <a:pt x="60" y="33"/>
                  </a:lnTo>
                  <a:lnTo>
                    <a:pt x="60" y="30"/>
                  </a:lnTo>
                  <a:lnTo>
                    <a:pt x="60" y="27"/>
                  </a:lnTo>
                  <a:lnTo>
                    <a:pt x="59" y="23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8"/>
                  </a:lnTo>
                  <a:lnTo>
                    <a:pt x="47" y="4"/>
                  </a:lnTo>
                  <a:lnTo>
                    <a:pt x="43" y="2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2" y="56"/>
                  </a:lnTo>
                  <a:lnTo>
                    <a:pt x="17" y="58"/>
                  </a:lnTo>
                  <a:lnTo>
                    <a:pt x="22" y="59"/>
                  </a:lnTo>
                  <a:lnTo>
                    <a:pt x="26" y="60"/>
                  </a:lnTo>
                  <a:lnTo>
                    <a:pt x="30" y="60"/>
                  </a:lnTo>
                  <a:lnTo>
                    <a:pt x="38" y="59"/>
                  </a:lnTo>
                  <a:lnTo>
                    <a:pt x="47" y="57"/>
                  </a:lnTo>
                  <a:lnTo>
                    <a:pt x="51" y="55"/>
                  </a:lnTo>
                  <a:lnTo>
                    <a:pt x="54" y="51"/>
                  </a:lnTo>
                  <a:lnTo>
                    <a:pt x="57" y="47"/>
                  </a:lnTo>
                  <a:lnTo>
                    <a:pt x="59" y="42"/>
                  </a:lnTo>
                  <a:lnTo>
                    <a:pt x="41" y="42"/>
                  </a:lnTo>
                  <a:close/>
                  <a:moveTo>
                    <a:pt x="17" y="24"/>
                  </a:moveTo>
                  <a:lnTo>
                    <a:pt x="18" y="20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2" y="20"/>
                  </a:lnTo>
                  <a:lnTo>
                    <a:pt x="42" y="24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8" name="Freeform 1075"/>
            <p:cNvSpPr>
              <a:spLocks noEditPoints="1"/>
            </p:cNvSpPr>
            <p:nvPr/>
          </p:nvSpPr>
          <p:spPr bwMode="auto">
            <a:xfrm>
              <a:off x="2956" y="1801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6"/>
                </a:cxn>
                <a:cxn ang="0">
                  <a:pos x="34" y="56"/>
                </a:cxn>
                <a:cxn ang="0">
                  <a:pos x="42" y="55"/>
                </a:cxn>
                <a:cxn ang="0">
                  <a:pos x="48" y="53"/>
                </a:cxn>
                <a:cxn ang="0">
                  <a:pos x="51" y="51"/>
                </a:cxn>
                <a:cxn ang="0">
                  <a:pos x="53" y="49"/>
                </a:cxn>
                <a:cxn ang="0">
                  <a:pos x="54" y="46"/>
                </a:cxn>
                <a:cxn ang="0">
                  <a:pos x="54" y="42"/>
                </a:cxn>
                <a:cxn ang="0">
                  <a:pos x="53" y="35"/>
                </a:cxn>
                <a:cxn ang="0">
                  <a:pos x="51" y="31"/>
                </a:cxn>
                <a:cxn ang="0">
                  <a:pos x="47" y="28"/>
                </a:cxn>
                <a:cxn ang="0">
                  <a:pos x="41" y="26"/>
                </a:cxn>
                <a:cxn ang="0">
                  <a:pos x="41" y="26"/>
                </a:cxn>
                <a:cxn ang="0">
                  <a:pos x="45" y="25"/>
                </a:cxn>
                <a:cxn ang="0">
                  <a:pos x="49" y="22"/>
                </a:cxn>
                <a:cxn ang="0">
                  <a:pos x="51" y="18"/>
                </a:cxn>
                <a:cxn ang="0">
                  <a:pos x="52" y="13"/>
                </a:cxn>
                <a:cxn ang="0">
                  <a:pos x="51" y="9"/>
                </a:cxn>
                <a:cxn ang="0">
                  <a:pos x="50" y="6"/>
                </a:cxn>
                <a:cxn ang="0">
                  <a:pos x="48" y="3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17" y="11"/>
                </a:cxn>
                <a:cxn ang="0">
                  <a:pos x="26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4" y="19"/>
                </a:cxn>
                <a:cxn ang="0">
                  <a:pos x="32" y="21"/>
                </a:cxn>
                <a:cxn ang="0">
                  <a:pos x="29" y="21"/>
                </a:cxn>
                <a:cxn ang="0">
                  <a:pos x="26" y="21"/>
                </a:cxn>
                <a:cxn ang="0">
                  <a:pos x="17" y="21"/>
                </a:cxn>
                <a:cxn ang="0">
                  <a:pos x="17" y="11"/>
                </a:cxn>
                <a:cxn ang="0">
                  <a:pos x="17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5" y="34"/>
                </a:cxn>
                <a:cxn ang="0">
                  <a:pos x="37" y="36"/>
                </a:cxn>
                <a:cxn ang="0">
                  <a:pos x="37" y="39"/>
                </a:cxn>
                <a:cxn ang="0">
                  <a:pos x="37" y="41"/>
                </a:cxn>
                <a:cxn ang="0">
                  <a:pos x="36" y="43"/>
                </a:cxn>
                <a:cxn ang="0">
                  <a:pos x="33" y="44"/>
                </a:cxn>
                <a:cxn ang="0">
                  <a:pos x="28" y="45"/>
                </a:cxn>
                <a:cxn ang="0">
                  <a:pos x="17" y="45"/>
                </a:cxn>
                <a:cxn ang="0">
                  <a:pos x="17" y="32"/>
                </a:cxn>
              </a:cxnLst>
              <a:rect l="0" t="0" r="r" b="b"/>
              <a:pathLst>
                <a:path w="54" h="56">
                  <a:moveTo>
                    <a:pt x="0" y="0"/>
                  </a:moveTo>
                  <a:lnTo>
                    <a:pt x="0" y="56"/>
                  </a:lnTo>
                  <a:lnTo>
                    <a:pt x="34" y="56"/>
                  </a:lnTo>
                  <a:lnTo>
                    <a:pt x="42" y="55"/>
                  </a:lnTo>
                  <a:lnTo>
                    <a:pt x="48" y="53"/>
                  </a:lnTo>
                  <a:lnTo>
                    <a:pt x="51" y="51"/>
                  </a:lnTo>
                  <a:lnTo>
                    <a:pt x="53" y="49"/>
                  </a:lnTo>
                  <a:lnTo>
                    <a:pt x="54" y="46"/>
                  </a:lnTo>
                  <a:lnTo>
                    <a:pt x="54" y="42"/>
                  </a:lnTo>
                  <a:lnTo>
                    <a:pt x="53" y="35"/>
                  </a:lnTo>
                  <a:lnTo>
                    <a:pt x="51" y="31"/>
                  </a:lnTo>
                  <a:lnTo>
                    <a:pt x="47" y="28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5" y="25"/>
                  </a:lnTo>
                  <a:lnTo>
                    <a:pt x="49" y="22"/>
                  </a:lnTo>
                  <a:lnTo>
                    <a:pt x="51" y="18"/>
                  </a:lnTo>
                  <a:lnTo>
                    <a:pt x="52" y="13"/>
                  </a:lnTo>
                  <a:lnTo>
                    <a:pt x="51" y="9"/>
                  </a:lnTo>
                  <a:lnTo>
                    <a:pt x="50" y="6"/>
                  </a:lnTo>
                  <a:lnTo>
                    <a:pt x="48" y="3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0" y="0"/>
                  </a:lnTo>
                  <a:close/>
                  <a:moveTo>
                    <a:pt x="17" y="11"/>
                  </a:moveTo>
                  <a:lnTo>
                    <a:pt x="26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4" y="19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6" y="21"/>
                  </a:lnTo>
                  <a:lnTo>
                    <a:pt x="17" y="21"/>
                  </a:lnTo>
                  <a:lnTo>
                    <a:pt x="17" y="11"/>
                  </a:lnTo>
                  <a:close/>
                  <a:moveTo>
                    <a:pt x="17" y="32"/>
                  </a:moveTo>
                  <a:lnTo>
                    <a:pt x="28" y="32"/>
                  </a:lnTo>
                  <a:lnTo>
                    <a:pt x="32" y="32"/>
                  </a:lnTo>
                  <a:lnTo>
                    <a:pt x="35" y="34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6" y="43"/>
                  </a:lnTo>
                  <a:lnTo>
                    <a:pt x="33" y="44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9" name="Freeform 1076"/>
            <p:cNvSpPr>
              <a:spLocks noEditPoints="1"/>
            </p:cNvSpPr>
            <p:nvPr/>
          </p:nvSpPr>
          <p:spPr bwMode="auto">
            <a:xfrm>
              <a:off x="2971" y="1801"/>
              <a:ext cx="15" cy="15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22" y="13"/>
                </a:cxn>
                <a:cxn ang="0">
                  <a:pos x="27" y="11"/>
                </a:cxn>
                <a:cxn ang="0">
                  <a:pos x="32" y="11"/>
                </a:cxn>
                <a:cxn ang="0">
                  <a:pos x="36" y="13"/>
                </a:cxn>
                <a:cxn ang="0">
                  <a:pos x="38" y="16"/>
                </a:cxn>
                <a:cxn ang="0">
                  <a:pos x="38" y="19"/>
                </a:cxn>
                <a:cxn ang="0">
                  <a:pos x="38" y="21"/>
                </a:cxn>
                <a:cxn ang="0">
                  <a:pos x="36" y="24"/>
                </a:cxn>
                <a:cxn ang="0">
                  <a:pos x="29" y="25"/>
                </a:cxn>
                <a:cxn ang="0">
                  <a:pos x="14" y="27"/>
                </a:cxn>
                <a:cxn ang="0">
                  <a:pos x="4" y="33"/>
                </a:cxn>
                <a:cxn ang="0">
                  <a:pos x="0" y="39"/>
                </a:cxn>
                <a:cxn ang="0">
                  <a:pos x="1" y="48"/>
                </a:cxn>
                <a:cxn ang="0">
                  <a:pos x="5" y="56"/>
                </a:cxn>
                <a:cxn ang="0">
                  <a:pos x="14" y="60"/>
                </a:cxn>
                <a:cxn ang="0">
                  <a:pos x="25" y="60"/>
                </a:cxn>
                <a:cxn ang="0">
                  <a:pos x="35" y="56"/>
                </a:cxn>
                <a:cxn ang="0">
                  <a:pos x="39" y="53"/>
                </a:cxn>
                <a:cxn ang="0">
                  <a:pos x="58" y="58"/>
                </a:cxn>
                <a:cxn ang="0">
                  <a:pos x="56" y="56"/>
                </a:cxn>
                <a:cxn ang="0">
                  <a:pos x="54" y="51"/>
                </a:cxn>
                <a:cxn ang="0">
                  <a:pos x="55" y="20"/>
                </a:cxn>
                <a:cxn ang="0">
                  <a:pos x="54" y="15"/>
                </a:cxn>
                <a:cxn ang="0">
                  <a:pos x="51" y="8"/>
                </a:cxn>
                <a:cxn ang="0">
                  <a:pos x="44" y="2"/>
                </a:cxn>
                <a:cxn ang="0">
                  <a:pos x="29" y="0"/>
                </a:cxn>
                <a:cxn ang="0">
                  <a:pos x="15" y="3"/>
                </a:cxn>
                <a:cxn ang="0">
                  <a:pos x="6" y="9"/>
                </a:cxn>
                <a:cxn ang="0">
                  <a:pos x="3" y="20"/>
                </a:cxn>
                <a:cxn ang="0">
                  <a:pos x="38" y="34"/>
                </a:cxn>
                <a:cxn ang="0">
                  <a:pos x="37" y="42"/>
                </a:cxn>
                <a:cxn ang="0">
                  <a:pos x="34" y="46"/>
                </a:cxn>
                <a:cxn ang="0">
                  <a:pos x="26" y="49"/>
                </a:cxn>
                <a:cxn ang="0">
                  <a:pos x="21" y="48"/>
                </a:cxn>
                <a:cxn ang="0">
                  <a:pos x="18" y="43"/>
                </a:cxn>
                <a:cxn ang="0">
                  <a:pos x="19" y="38"/>
                </a:cxn>
                <a:cxn ang="0">
                  <a:pos x="21" y="36"/>
                </a:cxn>
                <a:cxn ang="0">
                  <a:pos x="28" y="34"/>
                </a:cxn>
                <a:cxn ang="0">
                  <a:pos x="38" y="31"/>
                </a:cxn>
              </a:cxnLst>
              <a:rect l="0" t="0" r="r" b="b"/>
              <a:pathLst>
                <a:path w="58" h="60">
                  <a:moveTo>
                    <a:pt x="19" y="20"/>
                  </a:moveTo>
                  <a:lnTo>
                    <a:pt x="20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9" y="25"/>
                  </a:lnTo>
                  <a:lnTo>
                    <a:pt x="21" y="26"/>
                  </a:lnTo>
                  <a:lnTo>
                    <a:pt x="14" y="27"/>
                  </a:lnTo>
                  <a:lnTo>
                    <a:pt x="6" y="30"/>
                  </a:lnTo>
                  <a:lnTo>
                    <a:pt x="4" y="33"/>
                  </a:lnTo>
                  <a:lnTo>
                    <a:pt x="2" y="35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9" y="58"/>
                  </a:lnTo>
                  <a:lnTo>
                    <a:pt x="14" y="60"/>
                  </a:lnTo>
                  <a:lnTo>
                    <a:pt x="20" y="60"/>
                  </a:lnTo>
                  <a:lnTo>
                    <a:pt x="25" y="60"/>
                  </a:lnTo>
                  <a:lnTo>
                    <a:pt x="30" y="58"/>
                  </a:lnTo>
                  <a:lnTo>
                    <a:pt x="35" y="56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0" y="58"/>
                  </a:lnTo>
                  <a:lnTo>
                    <a:pt x="58" y="58"/>
                  </a:lnTo>
                  <a:lnTo>
                    <a:pt x="58" y="57"/>
                  </a:lnTo>
                  <a:lnTo>
                    <a:pt x="56" y="56"/>
                  </a:lnTo>
                  <a:lnTo>
                    <a:pt x="55" y="54"/>
                  </a:lnTo>
                  <a:lnTo>
                    <a:pt x="54" y="51"/>
                  </a:lnTo>
                  <a:lnTo>
                    <a:pt x="54" y="47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4" y="15"/>
                  </a:lnTo>
                  <a:lnTo>
                    <a:pt x="53" y="11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3" y="20"/>
                  </a:lnTo>
                  <a:lnTo>
                    <a:pt x="19" y="20"/>
                  </a:lnTo>
                  <a:close/>
                  <a:moveTo>
                    <a:pt x="38" y="34"/>
                  </a:move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0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19" y="38"/>
                  </a:lnTo>
                  <a:lnTo>
                    <a:pt x="20" y="37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3" y="33"/>
                  </a:lnTo>
                  <a:lnTo>
                    <a:pt x="38" y="31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0" name="Freeform 1077"/>
            <p:cNvSpPr>
              <a:spLocks noEditPoints="1"/>
            </p:cNvSpPr>
            <p:nvPr/>
          </p:nvSpPr>
          <p:spPr bwMode="auto">
            <a:xfrm>
              <a:off x="2988" y="1801"/>
              <a:ext cx="13" cy="14"/>
            </a:xfrm>
            <a:custGeom>
              <a:avLst/>
              <a:gdLst/>
              <a:ahLst/>
              <a:cxnLst>
                <a:cxn ang="0">
                  <a:pos x="30" y="36"/>
                </a:cxn>
                <a:cxn ang="0">
                  <a:pos x="36" y="36"/>
                </a:cxn>
                <a:cxn ang="0">
                  <a:pos x="36" y="56"/>
                </a:cxn>
                <a:cxn ang="0">
                  <a:pos x="53" y="56"/>
                </a:cxn>
                <a:cxn ang="0">
                  <a:pos x="53" y="0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5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3" y="28"/>
                </a:cxn>
                <a:cxn ang="0">
                  <a:pos x="4" y="31"/>
                </a:cxn>
                <a:cxn ang="0">
                  <a:pos x="7" y="33"/>
                </a:cxn>
                <a:cxn ang="0">
                  <a:pos x="10" y="34"/>
                </a:cxn>
                <a:cxn ang="0">
                  <a:pos x="15" y="35"/>
                </a:cxn>
                <a:cxn ang="0">
                  <a:pos x="1" y="56"/>
                </a:cxn>
                <a:cxn ang="0">
                  <a:pos x="19" y="56"/>
                </a:cxn>
                <a:cxn ang="0">
                  <a:pos x="30" y="36"/>
                </a:cxn>
                <a:cxn ang="0">
                  <a:pos x="36" y="11"/>
                </a:cxn>
                <a:cxn ang="0">
                  <a:pos x="36" y="25"/>
                </a:cxn>
                <a:cxn ang="0">
                  <a:pos x="27" y="25"/>
                </a:cxn>
                <a:cxn ang="0">
                  <a:pos x="23" y="24"/>
                </a:cxn>
                <a:cxn ang="0">
                  <a:pos x="20" y="23"/>
                </a:cxn>
                <a:cxn ang="0">
                  <a:pos x="18" y="21"/>
                </a:cxn>
                <a:cxn ang="0">
                  <a:pos x="17" y="18"/>
                </a:cxn>
                <a:cxn ang="0">
                  <a:pos x="17" y="16"/>
                </a:cxn>
                <a:cxn ang="0">
                  <a:pos x="18" y="14"/>
                </a:cxn>
                <a:cxn ang="0">
                  <a:pos x="19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6" y="11"/>
                </a:cxn>
              </a:cxnLst>
              <a:rect l="0" t="0" r="r" b="b"/>
              <a:pathLst>
                <a:path w="53" h="56">
                  <a:moveTo>
                    <a:pt x="30" y="36"/>
                  </a:moveTo>
                  <a:lnTo>
                    <a:pt x="36" y="36"/>
                  </a:lnTo>
                  <a:lnTo>
                    <a:pt x="36" y="56"/>
                  </a:lnTo>
                  <a:lnTo>
                    <a:pt x="53" y="56"/>
                  </a:lnTo>
                  <a:lnTo>
                    <a:pt x="53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8"/>
                  </a:lnTo>
                  <a:lnTo>
                    <a:pt x="4" y="31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" y="56"/>
                  </a:lnTo>
                  <a:lnTo>
                    <a:pt x="19" y="56"/>
                  </a:lnTo>
                  <a:lnTo>
                    <a:pt x="30" y="36"/>
                  </a:lnTo>
                  <a:close/>
                  <a:moveTo>
                    <a:pt x="36" y="11"/>
                  </a:moveTo>
                  <a:lnTo>
                    <a:pt x="36" y="25"/>
                  </a:lnTo>
                  <a:lnTo>
                    <a:pt x="27" y="25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1" name="Freeform 1078"/>
            <p:cNvSpPr>
              <a:spLocks/>
            </p:cNvSpPr>
            <p:nvPr/>
          </p:nvSpPr>
          <p:spPr bwMode="auto">
            <a:xfrm>
              <a:off x="3011" y="1801"/>
              <a:ext cx="14" cy="14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39" y="11"/>
                </a:cxn>
                <a:cxn ang="0">
                  <a:pos x="39" y="56"/>
                </a:cxn>
                <a:cxn ang="0">
                  <a:pos x="55" y="56"/>
                </a:cxn>
                <a:cxn ang="0">
                  <a:pos x="55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18" y="56"/>
                </a:cxn>
                <a:cxn ang="0">
                  <a:pos x="18" y="11"/>
                </a:cxn>
              </a:cxnLst>
              <a:rect l="0" t="0" r="r" b="b"/>
              <a:pathLst>
                <a:path w="55" h="56">
                  <a:moveTo>
                    <a:pt x="18" y="11"/>
                  </a:moveTo>
                  <a:lnTo>
                    <a:pt x="39" y="11"/>
                  </a:lnTo>
                  <a:lnTo>
                    <a:pt x="39" y="56"/>
                  </a:lnTo>
                  <a:lnTo>
                    <a:pt x="55" y="56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18" y="56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2" name="Freeform 1079"/>
            <p:cNvSpPr>
              <a:spLocks noEditPoints="1"/>
            </p:cNvSpPr>
            <p:nvPr/>
          </p:nvSpPr>
          <p:spPr bwMode="auto">
            <a:xfrm>
              <a:off x="3028" y="1801"/>
              <a:ext cx="15" cy="15"/>
            </a:xfrm>
            <a:custGeom>
              <a:avLst/>
              <a:gdLst/>
              <a:ahLst/>
              <a:cxnLst>
                <a:cxn ang="0">
                  <a:pos x="30" y="60"/>
                </a:cxn>
                <a:cxn ang="0">
                  <a:pos x="37" y="60"/>
                </a:cxn>
                <a:cxn ang="0">
                  <a:pos x="43" y="58"/>
                </a:cxn>
                <a:cxn ang="0">
                  <a:pos x="48" y="56"/>
                </a:cxn>
                <a:cxn ang="0">
                  <a:pos x="53" y="53"/>
                </a:cxn>
                <a:cxn ang="0">
                  <a:pos x="56" y="49"/>
                </a:cxn>
                <a:cxn ang="0">
                  <a:pos x="59" y="44"/>
                </a:cxn>
                <a:cxn ang="0">
                  <a:pos x="61" y="36"/>
                </a:cxn>
                <a:cxn ang="0">
                  <a:pos x="61" y="29"/>
                </a:cxn>
                <a:cxn ang="0">
                  <a:pos x="61" y="22"/>
                </a:cxn>
                <a:cxn ang="0">
                  <a:pos x="59" y="16"/>
                </a:cxn>
                <a:cxn ang="0">
                  <a:pos x="56" y="11"/>
                </a:cxn>
                <a:cxn ang="0">
                  <a:pos x="53" y="7"/>
                </a:cxn>
                <a:cxn ang="0">
                  <a:pos x="48" y="4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0" y="0"/>
                </a:cxn>
                <a:cxn ang="0">
                  <a:pos x="25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6"/>
                </a:cxn>
                <a:cxn ang="0">
                  <a:pos x="6" y="10"/>
                </a:cxn>
                <a:cxn ang="0">
                  <a:pos x="3" y="16"/>
                </a:cxn>
                <a:cxn ang="0">
                  <a:pos x="1" y="22"/>
                </a:cxn>
                <a:cxn ang="0">
                  <a:pos x="0" y="29"/>
                </a:cxn>
                <a:cxn ang="0">
                  <a:pos x="1" y="36"/>
                </a:cxn>
                <a:cxn ang="0">
                  <a:pos x="2" y="44"/>
                </a:cxn>
                <a:cxn ang="0">
                  <a:pos x="5" y="49"/>
                </a:cxn>
                <a:cxn ang="0">
                  <a:pos x="9" y="53"/>
                </a:cxn>
                <a:cxn ang="0">
                  <a:pos x="13" y="56"/>
                </a:cxn>
                <a:cxn ang="0">
                  <a:pos x="18" y="58"/>
                </a:cxn>
                <a:cxn ang="0">
                  <a:pos x="24" y="60"/>
                </a:cxn>
                <a:cxn ang="0">
                  <a:pos x="30" y="60"/>
                </a:cxn>
                <a:cxn ang="0">
                  <a:pos x="30" y="49"/>
                </a:cxn>
                <a:cxn ang="0">
                  <a:pos x="26" y="48"/>
                </a:cxn>
                <a:cxn ang="0">
                  <a:pos x="23" y="47"/>
                </a:cxn>
                <a:cxn ang="0">
                  <a:pos x="21" y="45"/>
                </a:cxn>
                <a:cxn ang="0">
                  <a:pos x="19" y="42"/>
                </a:cxn>
                <a:cxn ang="0">
                  <a:pos x="18" y="35"/>
                </a:cxn>
                <a:cxn ang="0">
                  <a:pos x="17" y="29"/>
                </a:cxn>
                <a:cxn ang="0">
                  <a:pos x="18" y="24"/>
                </a:cxn>
                <a:cxn ang="0">
                  <a:pos x="19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4" y="11"/>
                </a:cxn>
                <a:cxn ang="0">
                  <a:pos x="38" y="14"/>
                </a:cxn>
                <a:cxn ang="0">
                  <a:pos x="40" y="16"/>
                </a:cxn>
                <a:cxn ang="0">
                  <a:pos x="43" y="19"/>
                </a:cxn>
                <a:cxn ang="0">
                  <a:pos x="44" y="24"/>
                </a:cxn>
                <a:cxn ang="0">
                  <a:pos x="44" y="29"/>
                </a:cxn>
                <a:cxn ang="0">
                  <a:pos x="44" y="35"/>
                </a:cxn>
                <a:cxn ang="0">
                  <a:pos x="42" y="42"/>
                </a:cxn>
                <a:cxn ang="0">
                  <a:pos x="40" y="45"/>
                </a:cxn>
                <a:cxn ang="0">
                  <a:pos x="37" y="47"/>
                </a:cxn>
                <a:cxn ang="0">
                  <a:pos x="34" y="48"/>
                </a:cxn>
                <a:cxn ang="0">
                  <a:pos x="30" y="49"/>
                </a:cxn>
              </a:cxnLst>
              <a:rect l="0" t="0" r="r" b="b"/>
              <a:pathLst>
                <a:path w="61" h="60">
                  <a:moveTo>
                    <a:pt x="30" y="60"/>
                  </a:moveTo>
                  <a:lnTo>
                    <a:pt x="37" y="60"/>
                  </a:lnTo>
                  <a:lnTo>
                    <a:pt x="43" y="58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49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1" y="29"/>
                  </a:lnTo>
                  <a:lnTo>
                    <a:pt x="61" y="22"/>
                  </a:lnTo>
                  <a:lnTo>
                    <a:pt x="59" y="16"/>
                  </a:lnTo>
                  <a:lnTo>
                    <a:pt x="56" y="11"/>
                  </a:lnTo>
                  <a:lnTo>
                    <a:pt x="53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6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3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close/>
                  <a:moveTo>
                    <a:pt x="30" y="49"/>
                  </a:moveTo>
                  <a:lnTo>
                    <a:pt x="26" y="48"/>
                  </a:lnTo>
                  <a:lnTo>
                    <a:pt x="23" y="47"/>
                  </a:lnTo>
                  <a:lnTo>
                    <a:pt x="21" y="45"/>
                  </a:lnTo>
                  <a:lnTo>
                    <a:pt x="19" y="42"/>
                  </a:lnTo>
                  <a:lnTo>
                    <a:pt x="18" y="35"/>
                  </a:lnTo>
                  <a:lnTo>
                    <a:pt x="17" y="29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3" y="19"/>
                  </a:lnTo>
                  <a:lnTo>
                    <a:pt x="44" y="24"/>
                  </a:lnTo>
                  <a:lnTo>
                    <a:pt x="44" y="29"/>
                  </a:lnTo>
                  <a:lnTo>
                    <a:pt x="44" y="35"/>
                  </a:lnTo>
                  <a:lnTo>
                    <a:pt x="42" y="42"/>
                  </a:lnTo>
                  <a:lnTo>
                    <a:pt x="40" y="45"/>
                  </a:lnTo>
                  <a:lnTo>
                    <a:pt x="37" y="47"/>
                  </a:lnTo>
                  <a:lnTo>
                    <a:pt x="34" y="48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3" name="Freeform 1080"/>
            <p:cNvSpPr>
              <a:spLocks/>
            </p:cNvSpPr>
            <p:nvPr/>
          </p:nvSpPr>
          <p:spPr bwMode="auto">
            <a:xfrm>
              <a:off x="3045" y="1801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2" y="27"/>
                </a:cxn>
                <a:cxn ang="0">
                  <a:pos x="4" y="30"/>
                </a:cxn>
                <a:cxn ang="0">
                  <a:pos x="7" y="32"/>
                </a:cxn>
                <a:cxn ang="0">
                  <a:pos x="10" y="34"/>
                </a:cxn>
                <a:cxn ang="0">
                  <a:pos x="15" y="35"/>
                </a:cxn>
                <a:cxn ang="0">
                  <a:pos x="23" y="35"/>
                </a:cxn>
                <a:cxn ang="0">
                  <a:pos x="29" y="35"/>
                </a:cxn>
                <a:cxn ang="0">
                  <a:pos x="35" y="34"/>
                </a:cxn>
                <a:cxn ang="0">
                  <a:pos x="35" y="56"/>
                </a:cxn>
                <a:cxn ang="0">
                  <a:pos x="51" y="56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35" y="23"/>
                </a:cxn>
                <a:cxn ang="0">
                  <a:pos x="30" y="24"/>
                </a:cxn>
                <a:cxn ang="0">
                  <a:pos x="26" y="24"/>
                </a:cxn>
                <a:cxn ang="0">
                  <a:pos x="23" y="24"/>
                </a:cxn>
                <a:cxn ang="0">
                  <a:pos x="20" y="23"/>
                </a:cxn>
                <a:cxn ang="0">
                  <a:pos x="18" y="22"/>
                </a:cxn>
                <a:cxn ang="0">
                  <a:pos x="17" y="21"/>
                </a:cxn>
                <a:cxn ang="0">
                  <a:pos x="16" y="18"/>
                </a:cxn>
                <a:cxn ang="0">
                  <a:pos x="16" y="16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51" h="56">
                  <a:moveTo>
                    <a:pt x="0" y="0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23" y="35"/>
                  </a:lnTo>
                  <a:lnTo>
                    <a:pt x="29" y="35"/>
                  </a:lnTo>
                  <a:lnTo>
                    <a:pt x="35" y="34"/>
                  </a:lnTo>
                  <a:lnTo>
                    <a:pt x="35" y="56"/>
                  </a:lnTo>
                  <a:lnTo>
                    <a:pt x="51" y="56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23"/>
                  </a:lnTo>
                  <a:lnTo>
                    <a:pt x="30" y="24"/>
                  </a:lnTo>
                  <a:lnTo>
                    <a:pt x="26" y="24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18" y="22"/>
                  </a:lnTo>
                  <a:lnTo>
                    <a:pt x="17" y="21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4" name="Freeform 1081"/>
            <p:cNvSpPr>
              <a:spLocks/>
            </p:cNvSpPr>
            <p:nvPr/>
          </p:nvSpPr>
          <p:spPr bwMode="auto">
            <a:xfrm>
              <a:off x="3060" y="1801"/>
              <a:ext cx="14" cy="14"/>
            </a:xfrm>
            <a:custGeom>
              <a:avLst/>
              <a:gdLst/>
              <a:ahLst/>
              <a:cxnLst>
                <a:cxn ang="0">
                  <a:pos x="19" y="11"/>
                </a:cxn>
                <a:cxn ang="0">
                  <a:pos x="19" y="56"/>
                </a:cxn>
                <a:cxn ang="0">
                  <a:pos x="35" y="56"/>
                </a:cxn>
                <a:cxn ang="0">
                  <a:pos x="35" y="11"/>
                </a:cxn>
                <a:cxn ang="0">
                  <a:pos x="54" y="11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9" y="11"/>
                </a:cxn>
              </a:cxnLst>
              <a:rect l="0" t="0" r="r" b="b"/>
              <a:pathLst>
                <a:path w="54" h="56">
                  <a:moveTo>
                    <a:pt x="19" y="11"/>
                  </a:moveTo>
                  <a:lnTo>
                    <a:pt x="19" y="56"/>
                  </a:lnTo>
                  <a:lnTo>
                    <a:pt x="35" y="56"/>
                  </a:lnTo>
                  <a:lnTo>
                    <a:pt x="35" y="11"/>
                  </a:lnTo>
                  <a:lnTo>
                    <a:pt x="54" y="11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5" name="Freeform 1082"/>
            <p:cNvSpPr>
              <a:spLocks noEditPoints="1"/>
            </p:cNvSpPr>
            <p:nvPr/>
          </p:nvSpPr>
          <p:spPr bwMode="auto">
            <a:xfrm>
              <a:off x="3075" y="1801"/>
              <a:ext cx="15" cy="15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22" y="13"/>
                </a:cxn>
                <a:cxn ang="0">
                  <a:pos x="27" y="11"/>
                </a:cxn>
                <a:cxn ang="0">
                  <a:pos x="32" y="11"/>
                </a:cxn>
                <a:cxn ang="0">
                  <a:pos x="36" y="13"/>
                </a:cxn>
                <a:cxn ang="0">
                  <a:pos x="38" y="16"/>
                </a:cxn>
                <a:cxn ang="0">
                  <a:pos x="38" y="19"/>
                </a:cxn>
                <a:cxn ang="0">
                  <a:pos x="38" y="21"/>
                </a:cxn>
                <a:cxn ang="0">
                  <a:pos x="36" y="24"/>
                </a:cxn>
                <a:cxn ang="0">
                  <a:pos x="29" y="25"/>
                </a:cxn>
                <a:cxn ang="0">
                  <a:pos x="14" y="27"/>
                </a:cxn>
                <a:cxn ang="0">
                  <a:pos x="5" y="33"/>
                </a:cxn>
                <a:cxn ang="0">
                  <a:pos x="1" y="39"/>
                </a:cxn>
                <a:cxn ang="0">
                  <a:pos x="1" y="48"/>
                </a:cxn>
                <a:cxn ang="0">
                  <a:pos x="7" y="56"/>
                </a:cxn>
                <a:cxn ang="0">
                  <a:pos x="14" y="60"/>
                </a:cxn>
                <a:cxn ang="0">
                  <a:pos x="25" y="60"/>
                </a:cxn>
                <a:cxn ang="0">
                  <a:pos x="35" y="56"/>
                </a:cxn>
                <a:cxn ang="0">
                  <a:pos x="39" y="53"/>
                </a:cxn>
                <a:cxn ang="0">
                  <a:pos x="59" y="58"/>
                </a:cxn>
                <a:cxn ang="0">
                  <a:pos x="57" y="56"/>
                </a:cxn>
                <a:cxn ang="0">
                  <a:pos x="56" y="51"/>
                </a:cxn>
                <a:cxn ang="0">
                  <a:pos x="56" y="20"/>
                </a:cxn>
                <a:cxn ang="0">
                  <a:pos x="54" y="15"/>
                </a:cxn>
                <a:cxn ang="0">
                  <a:pos x="52" y="8"/>
                </a:cxn>
                <a:cxn ang="0">
                  <a:pos x="44" y="2"/>
                </a:cxn>
                <a:cxn ang="0">
                  <a:pos x="30" y="0"/>
                </a:cxn>
                <a:cxn ang="0">
                  <a:pos x="15" y="3"/>
                </a:cxn>
                <a:cxn ang="0">
                  <a:pos x="7" y="9"/>
                </a:cxn>
                <a:cxn ang="0">
                  <a:pos x="3" y="20"/>
                </a:cxn>
                <a:cxn ang="0">
                  <a:pos x="39" y="34"/>
                </a:cxn>
                <a:cxn ang="0">
                  <a:pos x="37" y="42"/>
                </a:cxn>
                <a:cxn ang="0">
                  <a:pos x="34" y="46"/>
                </a:cxn>
                <a:cxn ang="0">
                  <a:pos x="27" y="49"/>
                </a:cxn>
                <a:cxn ang="0">
                  <a:pos x="21" y="48"/>
                </a:cxn>
                <a:cxn ang="0">
                  <a:pos x="18" y="43"/>
                </a:cxn>
                <a:cxn ang="0">
                  <a:pos x="19" y="38"/>
                </a:cxn>
                <a:cxn ang="0">
                  <a:pos x="22" y="36"/>
                </a:cxn>
                <a:cxn ang="0">
                  <a:pos x="28" y="34"/>
                </a:cxn>
                <a:cxn ang="0">
                  <a:pos x="39" y="31"/>
                </a:cxn>
              </a:cxnLst>
              <a:rect l="0" t="0" r="r" b="b"/>
              <a:pathLst>
                <a:path w="59" h="60">
                  <a:moveTo>
                    <a:pt x="19" y="20"/>
                  </a:moveTo>
                  <a:lnTo>
                    <a:pt x="20" y="17"/>
                  </a:lnTo>
                  <a:lnTo>
                    <a:pt x="21" y="15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29" y="25"/>
                  </a:lnTo>
                  <a:lnTo>
                    <a:pt x="22" y="26"/>
                  </a:lnTo>
                  <a:lnTo>
                    <a:pt x="14" y="27"/>
                  </a:lnTo>
                  <a:lnTo>
                    <a:pt x="8" y="30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1" y="39"/>
                  </a:lnTo>
                  <a:lnTo>
                    <a:pt x="0" y="44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20" y="60"/>
                  </a:lnTo>
                  <a:lnTo>
                    <a:pt x="25" y="60"/>
                  </a:lnTo>
                  <a:lnTo>
                    <a:pt x="30" y="58"/>
                  </a:lnTo>
                  <a:lnTo>
                    <a:pt x="35" y="56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0" y="58"/>
                  </a:lnTo>
                  <a:lnTo>
                    <a:pt x="59" y="58"/>
                  </a:lnTo>
                  <a:lnTo>
                    <a:pt x="59" y="57"/>
                  </a:lnTo>
                  <a:lnTo>
                    <a:pt x="57" y="56"/>
                  </a:lnTo>
                  <a:lnTo>
                    <a:pt x="56" y="54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4" y="15"/>
                  </a:lnTo>
                  <a:lnTo>
                    <a:pt x="53" y="11"/>
                  </a:lnTo>
                  <a:lnTo>
                    <a:pt x="52" y="8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20"/>
                  </a:lnTo>
                  <a:lnTo>
                    <a:pt x="19" y="20"/>
                  </a:lnTo>
                  <a:close/>
                  <a:moveTo>
                    <a:pt x="39" y="34"/>
                  </a:move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0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1" y="48"/>
                  </a:lnTo>
                  <a:lnTo>
                    <a:pt x="19" y="46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19" y="38"/>
                  </a:lnTo>
                  <a:lnTo>
                    <a:pt x="20" y="37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3"/>
                  </a:lnTo>
                  <a:lnTo>
                    <a:pt x="39" y="31"/>
                  </a:lnTo>
                  <a:lnTo>
                    <a:pt x="39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6" name="Freeform 1083"/>
            <p:cNvSpPr>
              <a:spLocks/>
            </p:cNvSpPr>
            <p:nvPr/>
          </p:nvSpPr>
          <p:spPr bwMode="auto">
            <a:xfrm>
              <a:off x="3108" y="1967"/>
              <a:ext cx="89" cy="90"/>
            </a:xfrm>
            <a:custGeom>
              <a:avLst/>
              <a:gdLst/>
              <a:ahLst/>
              <a:cxnLst>
                <a:cxn ang="0">
                  <a:pos x="145" y="357"/>
                </a:cxn>
                <a:cxn ang="0">
                  <a:pos x="357" y="145"/>
                </a:cxn>
                <a:cxn ang="0">
                  <a:pos x="211" y="0"/>
                </a:cxn>
                <a:cxn ang="0">
                  <a:pos x="0" y="211"/>
                </a:cxn>
                <a:cxn ang="0">
                  <a:pos x="145" y="357"/>
                </a:cxn>
              </a:cxnLst>
              <a:rect l="0" t="0" r="r" b="b"/>
              <a:pathLst>
                <a:path w="357" h="357">
                  <a:moveTo>
                    <a:pt x="145" y="357"/>
                  </a:moveTo>
                  <a:lnTo>
                    <a:pt x="357" y="145"/>
                  </a:lnTo>
                  <a:lnTo>
                    <a:pt x="211" y="0"/>
                  </a:lnTo>
                  <a:lnTo>
                    <a:pt x="0" y="211"/>
                  </a:lnTo>
                  <a:lnTo>
                    <a:pt x="14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7" name="Freeform 1084"/>
            <p:cNvSpPr>
              <a:spLocks/>
            </p:cNvSpPr>
            <p:nvPr/>
          </p:nvSpPr>
          <p:spPr bwMode="auto">
            <a:xfrm>
              <a:off x="3108" y="1967"/>
              <a:ext cx="89" cy="90"/>
            </a:xfrm>
            <a:custGeom>
              <a:avLst/>
              <a:gdLst/>
              <a:ahLst/>
              <a:cxnLst>
                <a:cxn ang="0">
                  <a:pos x="145" y="357"/>
                </a:cxn>
                <a:cxn ang="0">
                  <a:pos x="357" y="145"/>
                </a:cxn>
                <a:cxn ang="0">
                  <a:pos x="211" y="0"/>
                </a:cxn>
                <a:cxn ang="0">
                  <a:pos x="0" y="211"/>
                </a:cxn>
                <a:cxn ang="0">
                  <a:pos x="145" y="357"/>
                </a:cxn>
              </a:cxnLst>
              <a:rect l="0" t="0" r="r" b="b"/>
              <a:pathLst>
                <a:path w="357" h="357">
                  <a:moveTo>
                    <a:pt x="145" y="357"/>
                  </a:moveTo>
                  <a:lnTo>
                    <a:pt x="357" y="145"/>
                  </a:lnTo>
                  <a:lnTo>
                    <a:pt x="211" y="0"/>
                  </a:lnTo>
                  <a:lnTo>
                    <a:pt x="0" y="211"/>
                  </a:lnTo>
                  <a:lnTo>
                    <a:pt x="145" y="357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8" name="Line 1085"/>
            <p:cNvSpPr>
              <a:spLocks noChangeShapeType="1"/>
            </p:cNvSpPr>
            <p:nvPr/>
          </p:nvSpPr>
          <p:spPr bwMode="auto">
            <a:xfrm flipV="1">
              <a:off x="3144" y="1967"/>
              <a:ext cx="17" cy="90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9" name="Line 1086"/>
            <p:cNvSpPr>
              <a:spLocks noChangeShapeType="1"/>
            </p:cNvSpPr>
            <p:nvPr/>
          </p:nvSpPr>
          <p:spPr bwMode="auto">
            <a:xfrm flipV="1">
              <a:off x="3108" y="2004"/>
              <a:ext cx="89" cy="16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0" name="Freeform 1087"/>
            <p:cNvSpPr>
              <a:spLocks/>
            </p:cNvSpPr>
            <p:nvPr/>
          </p:nvSpPr>
          <p:spPr bwMode="auto">
            <a:xfrm>
              <a:off x="3108" y="1967"/>
              <a:ext cx="53" cy="53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52" y="53"/>
                </a:cxn>
                <a:cxn ang="0">
                  <a:pos x="211" y="0"/>
                </a:cxn>
              </a:cxnLst>
              <a:rect l="0" t="0" r="r" b="b"/>
              <a:pathLst>
                <a:path w="211" h="211">
                  <a:moveTo>
                    <a:pt x="0" y="211"/>
                  </a:moveTo>
                  <a:lnTo>
                    <a:pt x="52" y="53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1" name="Freeform 1088"/>
            <p:cNvSpPr>
              <a:spLocks/>
            </p:cNvSpPr>
            <p:nvPr/>
          </p:nvSpPr>
          <p:spPr bwMode="auto">
            <a:xfrm>
              <a:off x="3132" y="1949"/>
              <a:ext cx="10" cy="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0" y="6"/>
                </a:cxn>
                <a:cxn ang="0">
                  <a:pos x="23" y="16"/>
                </a:cxn>
                <a:cxn ang="0">
                  <a:pos x="25" y="25"/>
                </a:cxn>
                <a:cxn ang="0">
                  <a:pos x="31" y="42"/>
                </a:cxn>
                <a:cxn ang="0">
                  <a:pos x="32" y="51"/>
                </a:cxn>
                <a:cxn ang="0">
                  <a:pos x="34" y="63"/>
                </a:cxn>
                <a:cxn ang="0">
                  <a:pos x="35" y="74"/>
                </a:cxn>
                <a:cxn ang="0">
                  <a:pos x="36" y="84"/>
                </a:cxn>
                <a:cxn ang="0">
                  <a:pos x="37" y="95"/>
                </a:cxn>
                <a:cxn ang="0">
                  <a:pos x="38" y="104"/>
                </a:cxn>
                <a:cxn ang="0">
                  <a:pos x="38" y="118"/>
                </a:cxn>
                <a:cxn ang="0">
                  <a:pos x="38" y="129"/>
                </a:cxn>
                <a:cxn ang="0">
                  <a:pos x="37" y="142"/>
                </a:cxn>
                <a:cxn ang="0">
                  <a:pos x="37" y="152"/>
                </a:cxn>
                <a:cxn ang="0">
                  <a:pos x="36" y="160"/>
                </a:cxn>
                <a:cxn ang="0">
                  <a:pos x="35" y="172"/>
                </a:cxn>
                <a:cxn ang="0">
                  <a:pos x="34" y="182"/>
                </a:cxn>
                <a:cxn ang="0">
                  <a:pos x="32" y="193"/>
                </a:cxn>
                <a:cxn ang="0">
                  <a:pos x="29" y="203"/>
                </a:cxn>
                <a:cxn ang="0">
                  <a:pos x="26" y="214"/>
                </a:cxn>
                <a:cxn ang="0">
                  <a:pos x="24" y="223"/>
                </a:cxn>
                <a:cxn ang="0">
                  <a:pos x="21" y="233"/>
                </a:cxn>
                <a:cxn ang="0">
                  <a:pos x="18" y="242"/>
                </a:cxn>
                <a:cxn ang="0">
                  <a:pos x="14" y="251"/>
                </a:cxn>
                <a:cxn ang="0">
                  <a:pos x="13" y="253"/>
                </a:cxn>
                <a:cxn ang="0">
                  <a:pos x="0" y="247"/>
                </a:cxn>
                <a:cxn ang="0">
                  <a:pos x="4" y="240"/>
                </a:cxn>
                <a:cxn ang="0">
                  <a:pos x="8" y="232"/>
                </a:cxn>
                <a:cxn ang="0">
                  <a:pos x="11" y="223"/>
                </a:cxn>
                <a:cxn ang="0">
                  <a:pos x="13" y="213"/>
                </a:cxn>
                <a:cxn ang="0">
                  <a:pos x="16" y="201"/>
                </a:cxn>
                <a:cxn ang="0">
                  <a:pos x="18" y="190"/>
                </a:cxn>
                <a:cxn ang="0">
                  <a:pos x="19" y="181"/>
                </a:cxn>
                <a:cxn ang="0">
                  <a:pos x="21" y="168"/>
                </a:cxn>
                <a:cxn ang="0">
                  <a:pos x="22" y="157"/>
                </a:cxn>
                <a:cxn ang="0">
                  <a:pos x="23" y="146"/>
                </a:cxn>
                <a:cxn ang="0">
                  <a:pos x="23" y="136"/>
                </a:cxn>
                <a:cxn ang="0">
                  <a:pos x="24" y="127"/>
                </a:cxn>
                <a:cxn ang="0">
                  <a:pos x="23" y="116"/>
                </a:cxn>
                <a:cxn ang="0">
                  <a:pos x="23" y="103"/>
                </a:cxn>
                <a:cxn ang="0">
                  <a:pos x="22" y="92"/>
                </a:cxn>
                <a:cxn ang="0">
                  <a:pos x="22" y="81"/>
                </a:cxn>
                <a:cxn ang="0">
                  <a:pos x="20" y="69"/>
                </a:cxn>
                <a:cxn ang="0">
                  <a:pos x="18" y="57"/>
                </a:cxn>
                <a:cxn ang="0">
                  <a:pos x="17" y="47"/>
                </a:cxn>
                <a:cxn ang="0">
                  <a:pos x="15" y="37"/>
                </a:cxn>
                <a:cxn ang="0">
                  <a:pos x="12" y="26"/>
                </a:cxn>
                <a:cxn ang="0">
                  <a:pos x="9" y="16"/>
                </a:cxn>
                <a:cxn ang="0">
                  <a:pos x="5" y="7"/>
                </a:cxn>
                <a:cxn ang="0">
                  <a:pos x="18" y="0"/>
                </a:cxn>
              </a:cxnLst>
              <a:rect l="0" t="0" r="r" b="b"/>
              <a:pathLst>
                <a:path w="38" h="253">
                  <a:moveTo>
                    <a:pt x="18" y="0"/>
                  </a:moveTo>
                  <a:lnTo>
                    <a:pt x="20" y="6"/>
                  </a:lnTo>
                  <a:lnTo>
                    <a:pt x="23" y="16"/>
                  </a:lnTo>
                  <a:lnTo>
                    <a:pt x="25" y="25"/>
                  </a:lnTo>
                  <a:lnTo>
                    <a:pt x="31" y="42"/>
                  </a:lnTo>
                  <a:lnTo>
                    <a:pt x="32" y="51"/>
                  </a:lnTo>
                  <a:lnTo>
                    <a:pt x="34" y="63"/>
                  </a:lnTo>
                  <a:lnTo>
                    <a:pt x="35" y="74"/>
                  </a:lnTo>
                  <a:lnTo>
                    <a:pt x="36" y="84"/>
                  </a:lnTo>
                  <a:lnTo>
                    <a:pt x="37" y="95"/>
                  </a:lnTo>
                  <a:lnTo>
                    <a:pt x="38" y="104"/>
                  </a:lnTo>
                  <a:lnTo>
                    <a:pt x="38" y="118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2"/>
                  </a:lnTo>
                  <a:lnTo>
                    <a:pt x="36" y="160"/>
                  </a:lnTo>
                  <a:lnTo>
                    <a:pt x="35" y="172"/>
                  </a:lnTo>
                  <a:lnTo>
                    <a:pt x="34" y="182"/>
                  </a:lnTo>
                  <a:lnTo>
                    <a:pt x="32" y="193"/>
                  </a:lnTo>
                  <a:lnTo>
                    <a:pt x="29" y="203"/>
                  </a:lnTo>
                  <a:lnTo>
                    <a:pt x="26" y="214"/>
                  </a:lnTo>
                  <a:lnTo>
                    <a:pt x="24" y="223"/>
                  </a:lnTo>
                  <a:lnTo>
                    <a:pt x="21" y="233"/>
                  </a:lnTo>
                  <a:lnTo>
                    <a:pt x="18" y="242"/>
                  </a:lnTo>
                  <a:lnTo>
                    <a:pt x="14" y="251"/>
                  </a:lnTo>
                  <a:lnTo>
                    <a:pt x="13" y="253"/>
                  </a:lnTo>
                  <a:lnTo>
                    <a:pt x="0" y="247"/>
                  </a:lnTo>
                  <a:lnTo>
                    <a:pt x="4" y="240"/>
                  </a:lnTo>
                  <a:lnTo>
                    <a:pt x="8" y="232"/>
                  </a:lnTo>
                  <a:lnTo>
                    <a:pt x="11" y="223"/>
                  </a:lnTo>
                  <a:lnTo>
                    <a:pt x="13" y="213"/>
                  </a:lnTo>
                  <a:lnTo>
                    <a:pt x="16" y="201"/>
                  </a:lnTo>
                  <a:lnTo>
                    <a:pt x="18" y="190"/>
                  </a:lnTo>
                  <a:lnTo>
                    <a:pt x="19" y="181"/>
                  </a:lnTo>
                  <a:lnTo>
                    <a:pt x="21" y="168"/>
                  </a:lnTo>
                  <a:lnTo>
                    <a:pt x="22" y="157"/>
                  </a:lnTo>
                  <a:lnTo>
                    <a:pt x="23" y="146"/>
                  </a:lnTo>
                  <a:lnTo>
                    <a:pt x="23" y="136"/>
                  </a:lnTo>
                  <a:lnTo>
                    <a:pt x="24" y="127"/>
                  </a:lnTo>
                  <a:lnTo>
                    <a:pt x="23" y="116"/>
                  </a:lnTo>
                  <a:lnTo>
                    <a:pt x="23" y="103"/>
                  </a:lnTo>
                  <a:lnTo>
                    <a:pt x="22" y="92"/>
                  </a:lnTo>
                  <a:lnTo>
                    <a:pt x="22" y="81"/>
                  </a:lnTo>
                  <a:lnTo>
                    <a:pt x="20" y="69"/>
                  </a:lnTo>
                  <a:lnTo>
                    <a:pt x="18" y="57"/>
                  </a:lnTo>
                  <a:lnTo>
                    <a:pt x="17" y="47"/>
                  </a:lnTo>
                  <a:lnTo>
                    <a:pt x="15" y="37"/>
                  </a:lnTo>
                  <a:lnTo>
                    <a:pt x="12" y="26"/>
                  </a:lnTo>
                  <a:lnTo>
                    <a:pt x="9" y="16"/>
                  </a:lnTo>
                  <a:lnTo>
                    <a:pt x="5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2" name="Freeform 1089"/>
            <p:cNvSpPr>
              <a:spLocks/>
            </p:cNvSpPr>
            <p:nvPr/>
          </p:nvSpPr>
          <p:spPr bwMode="auto">
            <a:xfrm>
              <a:off x="3132" y="1949"/>
              <a:ext cx="10" cy="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0" y="6"/>
                </a:cxn>
                <a:cxn ang="0">
                  <a:pos x="23" y="16"/>
                </a:cxn>
                <a:cxn ang="0">
                  <a:pos x="25" y="25"/>
                </a:cxn>
                <a:cxn ang="0">
                  <a:pos x="31" y="42"/>
                </a:cxn>
                <a:cxn ang="0">
                  <a:pos x="32" y="51"/>
                </a:cxn>
                <a:cxn ang="0">
                  <a:pos x="34" y="63"/>
                </a:cxn>
                <a:cxn ang="0">
                  <a:pos x="35" y="74"/>
                </a:cxn>
                <a:cxn ang="0">
                  <a:pos x="36" y="84"/>
                </a:cxn>
                <a:cxn ang="0">
                  <a:pos x="37" y="95"/>
                </a:cxn>
                <a:cxn ang="0">
                  <a:pos x="38" y="104"/>
                </a:cxn>
                <a:cxn ang="0">
                  <a:pos x="38" y="118"/>
                </a:cxn>
                <a:cxn ang="0">
                  <a:pos x="38" y="129"/>
                </a:cxn>
                <a:cxn ang="0">
                  <a:pos x="37" y="142"/>
                </a:cxn>
                <a:cxn ang="0">
                  <a:pos x="37" y="152"/>
                </a:cxn>
                <a:cxn ang="0">
                  <a:pos x="36" y="160"/>
                </a:cxn>
                <a:cxn ang="0">
                  <a:pos x="35" y="172"/>
                </a:cxn>
                <a:cxn ang="0">
                  <a:pos x="34" y="182"/>
                </a:cxn>
                <a:cxn ang="0">
                  <a:pos x="32" y="193"/>
                </a:cxn>
                <a:cxn ang="0">
                  <a:pos x="29" y="203"/>
                </a:cxn>
                <a:cxn ang="0">
                  <a:pos x="26" y="214"/>
                </a:cxn>
                <a:cxn ang="0">
                  <a:pos x="24" y="223"/>
                </a:cxn>
                <a:cxn ang="0">
                  <a:pos x="21" y="233"/>
                </a:cxn>
                <a:cxn ang="0">
                  <a:pos x="18" y="242"/>
                </a:cxn>
                <a:cxn ang="0">
                  <a:pos x="14" y="251"/>
                </a:cxn>
                <a:cxn ang="0">
                  <a:pos x="13" y="253"/>
                </a:cxn>
                <a:cxn ang="0">
                  <a:pos x="0" y="247"/>
                </a:cxn>
                <a:cxn ang="0">
                  <a:pos x="4" y="240"/>
                </a:cxn>
                <a:cxn ang="0">
                  <a:pos x="8" y="232"/>
                </a:cxn>
                <a:cxn ang="0">
                  <a:pos x="11" y="223"/>
                </a:cxn>
                <a:cxn ang="0">
                  <a:pos x="13" y="213"/>
                </a:cxn>
                <a:cxn ang="0">
                  <a:pos x="16" y="201"/>
                </a:cxn>
                <a:cxn ang="0">
                  <a:pos x="18" y="190"/>
                </a:cxn>
                <a:cxn ang="0">
                  <a:pos x="19" y="181"/>
                </a:cxn>
                <a:cxn ang="0">
                  <a:pos x="21" y="168"/>
                </a:cxn>
                <a:cxn ang="0">
                  <a:pos x="22" y="157"/>
                </a:cxn>
                <a:cxn ang="0">
                  <a:pos x="23" y="146"/>
                </a:cxn>
                <a:cxn ang="0">
                  <a:pos x="23" y="136"/>
                </a:cxn>
                <a:cxn ang="0">
                  <a:pos x="24" y="127"/>
                </a:cxn>
                <a:cxn ang="0">
                  <a:pos x="23" y="116"/>
                </a:cxn>
                <a:cxn ang="0">
                  <a:pos x="23" y="103"/>
                </a:cxn>
                <a:cxn ang="0">
                  <a:pos x="22" y="92"/>
                </a:cxn>
                <a:cxn ang="0">
                  <a:pos x="22" y="81"/>
                </a:cxn>
                <a:cxn ang="0">
                  <a:pos x="20" y="69"/>
                </a:cxn>
                <a:cxn ang="0">
                  <a:pos x="18" y="57"/>
                </a:cxn>
                <a:cxn ang="0">
                  <a:pos x="17" y="47"/>
                </a:cxn>
                <a:cxn ang="0">
                  <a:pos x="15" y="37"/>
                </a:cxn>
                <a:cxn ang="0">
                  <a:pos x="12" y="26"/>
                </a:cxn>
                <a:cxn ang="0">
                  <a:pos x="9" y="16"/>
                </a:cxn>
                <a:cxn ang="0">
                  <a:pos x="5" y="7"/>
                </a:cxn>
                <a:cxn ang="0">
                  <a:pos x="18" y="0"/>
                </a:cxn>
              </a:cxnLst>
              <a:rect l="0" t="0" r="r" b="b"/>
              <a:pathLst>
                <a:path w="38" h="253">
                  <a:moveTo>
                    <a:pt x="18" y="0"/>
                  </a:moveTo>
                  <a:lnTo>
                    <a:pt x="20" y="6"/>
                  </a:lnTo>
                  <a:lnTo>
                    <a:pt x="23" y="16"/>
                  </a:lnTo>
                  <a:lnTo>
                    <a:pt x="25" y="25"/>
                  </a:lnTo>
                  <a:lnTo>
                    <a:pt x="31" y="42"/>
                  </a:lnTo>
                  <a:lnTo>
                    <a:pt x="32" y="51"/>
                  </a:lnTo>
                  <a:lnTo>
                    <a:pt x="34" y="63"/>
                  </a:lnTo>
                  <a:lnTo>
                    <a:pt x="35" y="74"/>
                  </a:lnTo>
                  <a:lnTo>
                    <a:pt x="36" y="84"/>
                  </a:lnTo>
                  <a:lnTo>
                    <a:pt x="37" y="95"/>
                  </a:lnTo>
                  <a:lnTo>
                    <a:pt x="38" y="104"/>
                  </a:lnTo>
                  <a:lnTo>
                    <a:pt x="38" y="118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2"/>
                  </a:lnTo>
                  <a:lnTo>
                    <a:pt x="36" y="160"/>
                  </a:lnTo>
                  <a:lnTo>
                    <a:pt x="35" y="172"/>
                  </a:lnTo>
                  <a:lnTo>
                    <a:pt x="34" y="182"/>
                  </a:lnTo>
                  <a:lnTo>
                    <a:pt x="32" y="193"/>
                  </a:lnTo>
                  <a:lnTo>
                    <a:pt x="29" y="203"/>
                  </a:lnTo>
                  <a:lnTo>
                    <a:pt x="26" y="214"/>
                  </a:lnTo>
                  <a:lnTo>
                    <a:pt x="24" y="223"/>
                  </a:lnTo>
                  <a:lnTo>
                    <a:pt x="21" y="233"/>
                  </a:lnTo>
                  <a:lnTo>
                    <a:pt x="18" y="242"/>
                  </a:lnTo>
                  <a:lnTo>
                    <a:pt x="14" y="251"/>
                  </a:lnTo>
                  <a:lnTo>
                    <a:pt x="13" y="253"/>
                  </a:lnTo>
                  <a:lnTo>
                    <a:pt x="0" y="247"/>
                  </a:lnTo>
                  <a:lnTo>
                    <a:pt x="4" y="240"/>
                  </a:lnTo>
                  <a:lnTo>
                    <a:pt x="8" y="232"/>
                  </a:lnTo>
                  <a:lnTo>
                    <a:pt x="11" y="223"/>
                  </a:lnTo>
                  <a:lnTo>
                    <a:pt x="13" y="213"/>
                  </a:lnTo>
                  <a:lnTo>
                    <a:pt x="16" y="201"/>
                  </a:lnTo>
                  <a:lnTo>
                    <a:pt x="18" y="190"/>
                  </a:lnTo>
                  <a:lnTo>
                    <a:pt x="19" y="181"/>
                  </a:lnTo>
                  <a:lnTo>
                    <a:pt x="21" y="168"/>
                  </a:lnTo>
                  <a:lnTo>
                    <a:pt x="22" y="157"/>
                  </a:lnTo>
                  <a:lnTo>
                    <a:pt x="23" y="146"/>
                  </a:lnTo>
                  <a:lnTo>
                    <a:pt x="23" y="136"/>
                  </a:lnTo>
                  <a:lnTo>
                    <a:pt x="24" y="127"/>
                  </a:lnTo>
                  <a:lnTo>
                    <a:pt x="23" y="116"/>
                  </a:lnTo>
                  <a:lnTo>
                    <a:pt x="23" y="103"/>
                  </a:lnTo>
                  <a:lnTo>
                    <a:pt x="22" y="92"/>
                  </a:lnTo>
                  <a:lnTo>
                    <a:pt x="22" y="81"/>
                  </a:lnTo>
                  <a:lnTo>
                    <a:pt x="20" y="69"/>
                  </a:lnTo>
                  <a:lnTo>
                    <a:pt x="18" y="57"/>
                  </a:lnTo>
                  <a:lnTo>
                    <a:pt x="17" y="47"/>
                  </a:lnTo>
                  <a:lnTo>
                    <a:pt x="15" y="37"/>
                  </a:lnTo>
                  <a:lnTo>
                    <a:pt x="12" y="26"/>
                  </a:lnTo>
                  <a:lnTo>
                    <a:pt x="9" y="16"/>
                  </a:lnTo>
                  <a:lnTo>
                    <a:pt x="5" y="7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3" name="Freeform 1090"/>
            <p:cNvSpPr>
              <a:spLocks/>
            </p:cNvSpPr>
            <p:nvPr/>
          </p:nvSpPr>
          <p:spPr bwMode="auto">
            <a:xfrm>
              <a:off x="3126" y="1953"/>
              <a:ext cx="7" cy="5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0"/>
                </a:cxn>
                <a:cxn ang="0">
                  <a:pos x="24" y="27"/>
                </a:cxn>
                <a:cxn ang="0">
                  <a:pos x="26" y="36"/>
                </a:cxn>
                <a:cxn ang="0">
                  <a:pos x="28" y="48"/>
                </a:cxn>
                <a:cxn ang="0">
                  <a:pos x="29" y="59"/>
                </a:cxn>
                <a:cxn ang="0">
                  <a:pos x="30" y="69"/>
                </a:cxn>
                <a:cxn ang="0">
                  <a:pos x="31" y="80"/>
                </a:cxn>
                <a:cxn ang="0">
                  <a:pos x="31" y="89"/>
                </a:cxn>
                <a:cxn ang="0">
                  <a:pos x="32" y="103"/>
                </a:cxn>
                <a:cxn ang="0">
                  <a:pos x="32" y="114"/>
                </a:cxn>
                <a:cxn ang="0">
                  <a:pos x="31" y="127"/>
                </a:cxn>
                <a:cxn ang="0">
                  <a:pos x="31" y="137"/>
                </a:cxn>
                <a:cxn ang="0">
                  <a:pos x="30" y="145"/>
                </a:cxn>
                <a:cxn ang="0">
                  <a:pos x="29" y="157"/>
                </a:cxn>
                <a:cxn ang="0">
                  <a:pos x="27" y="167"/>
                </a:cxn>
                <a:cxn ang="0">
                  <a:pos x="26" y="178"/>
                </a:cxn>
                <a:cxn ang="0">
                  <a:pos x="24" y="188"/>
                </a:cxn>
                <a:cxn ang="0">
                  <a:pos x="22" y="199"/>
                </a:cxn>
                <a:cxn ang="0">
                  <a:pos x="19" y="208"/>
                </a:cxn>
                <a:cxn ang="0">
                  <a:pos x="16" y="218"/>
                </a:cxn>
                <a:cxn ang="0">
                  <a:pos x="14" y="225"/>
                </a:cxn>
                <a:cxn ang="0">
                  <a:pos x="0" y="219"/>
                </a:cxn>
                <a:cxn ang="0">
                  <a:pos x="2" y="217"/>
                </a:cxn>
                <a:cxn ang="0">
                  <a:pos x="5" y="208"/>
                </a:cxn>
                <a:cxn ang="0">
                  <a:pos x="8" y="198"/>
                </a:cxn>
                <a:cxn ang="0">
                  <a:pos x="11" y="186"/>
                </a:cxn>
                <a:cxn ang="0">
                  <a:pos x="13" y="175"/>
                </a:cxn>
                <a:cxn ang="0">
                  <a:pos x="15" y="166"/>
                </a:cxn>
                <a:cxn ang="0">
                  <a:pos x="16" y="153"/>
                </a:cxn>
                <a:cxn ang="0">
                  <a:pos x="17" y="142"/>
                </a:cxn>
                <a:cxn ang="0">
                  <a:pos x="18" y="131"/>
                </a:cxn>
                <a:cxn ang="0">
                  <a:pos x="19" y="121"/>
                </a:cxn>
                <a:cxn ang="0">
                  <a:pos x="19" y="112"/>
                </a:cxn>
                <a:cxn ang="0">
                  <a:pos x="19" y="101"/>
                </a:cxn>
                <a:cxn ang="0">
                  <a:pos x="18" y="88"/>
                </a:cxn>
                <a:cxn ang="0">
                  <a:pos x="18" y="77"/>
                </a:cxn>
                <a:cxn ang="0">
                  <a:pos x="17" y="66"/>
                </a:cxn>
                <a:cxn ang="0">
                  <a:pos x="15" y="54"/>
                </a:cxn>
                <a:cxn ang="0">
                  <a:pos x="14" y="42"/>
                </a:cxn>
                <a:cxn ang="0">
                  <a:pos x="12" y="32"/>
                </a:cxn>
                <a:cxn ang="0">
                  <a:pos x="9" y="22"/>
                </a:cxn>
                <a:cxn ang="0">
                  <a:pos x="5" y="11"/>
                </a:cxn>
                <a:cxn ang="0">
                  <a:pos x="3" y="6"/>
                </a:cxn>
                <a:cxn ang="0">
                  <a:pos x="18" y="0"/>
                </a:cxn>
              </a:cxnLst>
              <a:rect l="0" t="0" r="r" b="b"/>
              <a:pathLst>
                <a:path w="32" h="225">
                  <a:moveTo>
                    <a:pt x="18" y="0"/>
                  </a:moveTo>
                  <a:lnTo>
                    <a:pt x="21" y="10"/>
                  </a:lnTo>
                  <a:lnTo>
                    <a:pt x="24" y="27"/>
                  </a:lnTo>
                  <a:lnTo>
                    <a:pt x="26" y="36"/>
                  </a:lnTo>
                  <a:lnTo>
                    <a:pt x="28" y="48"/>
                  </a:lnTo>
                  <a:lnTo>
                    <a:pt x="29" y="59"/>
                  </a:lnTo>
                  <a:lnTo>
                    <a:pt x="30" y="69"/>
                  </a:lnTo>
                  <a:lnTo>
                    <a:pt x="31" y="80"/>
                  </a:lnTo>
                  <a:lnTo>
                    <a:pt x="31" y="89"/>
                  </a:lnTo>
                  <a:lnTo>
                    <a:pt x="32" y="103"/>
                  </a:lnTo>
                  <a:lnTo>
                    <a:pt x="32" y="114"/>
                  </a:lnTo>
                  <a:lnTo>
                    <a:pt x="31" y="127"/>
                  </a:lnTo>
                  <a:lnTo>
                    <a:pt x="31" y="137"/>
                  </a:lnTo>
                  <a:lnTo>
                    <a:pt x="30" y="145"/>
                  </a:lnTo>
                  <a:lnTo>
                    <a:pt x="29" y="157"/>
                  </a:lnTo>
                  <a:lnTo>
                    <a:pt x="27" y="167"/>
                  </a:lnTo>
                  <a:lnTo>
                    <a:pt x="26" y="178"/>
                  </a:lnTo>
                  <a:lnTo>
                    <a:pt x="24" y="188"/>
                  </a:lnTo>
                  <a:lnTo>
                    <a:pt x="22" y="199"/>
                  </a:lnTo>
                  <a:lnTo>
                    <a:pt x="19" y="208"/>
                  </a:lnTo>
                  <a:lnTo>
                    <a:pt x="16" y="218"/>
                  </a:lnTo>
                  <a:lnTo>
                    <a:pt x="14" y="225"/>
                  </a:lnTo>
                  <a:lnTo>
                    <a:pt x="0" y="219"/>
                  </a:lnTo>
                  <a:lnTo>
                    <a:pt x="2" y="217"/>
                  </a:lnTo>
                  <a:lnTo>
                    <a:pt x="5" y="208"/>
                  </a:lnTo>
                  <a:lnTo>
                    <a:pt x="8" y="198"/>
                  </a:lnTo>
                  <a:lnTo>
                    <a:pt x="11" y="186"/>
                  </a:lnTo>
                  <a:lnTo>
                    <a:pt x="13" y="175"/>
                  </a:lnTo>
                  <a:lnTo>
                    <a:pt x="15" y="166"/>
                  </a:lnTo>
                  <a:lnTo>
                    <a:pt x="16" y="153"/>
                  </a:lnTo>
                  <a:lnTo>
                    <a:pt x="17" y="142"/>
                  </a:lnTo>
                  <a:lnTo>
                    <a:pt x="18" y="131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19" y="101"/>
                  </a:lnTo>
                  <a:lnTo>
                    <a:pt x="18" y="88"/>
                  </a:lnTo>
                  <a:lnTo>
                    <a:pt x="18" y="77"/>
                  </a:lnTo>
                  <a:lnTo>
                    <a:pt x="17" y="66"/>
                  </a:lnTo>
                  <a:lnTo>
                    <a:pt x="15" y="54"/>
                  </a:lnTo>
                  <a:lnTo>
                    <a:pt x="14" y="42"/>
                  </a:lnTo>
                  <a:lnTo>
                    <a:pt x="12" y="32"/>
                  </a:lnTo>
                  <a:lnTo>
                    <a:pt x="9" y="22"/>
                  </a:lnTo>
                  <a:lnTo>
                    <a:pt x="5" y="11"/>
                  </a:lnTo>
                  <a:lnTo>
                    <a:pt x="3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4" name="Freeform 1091"/>
            <p:cNvSpPr>
              <a:spLocks/>
            </p:cNvSpPr>
            <p:nvPr/>
          </p:nvSpPr>
          <p:spPr bwMode="auto">
            <a:xfrm>
              <a:off x="3126" y="1953"/>
              <a:ext cx="7" cy="5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10"/>
                </a:cxn>
                <a:cxn ang="0">
                  <a:pos x="24" y="27"/>
                </a:cxn>
                <a:cxn ang="0">
                  <a:pos x="26" y="36"/>
                </a:cxn>
                <a:cxn ang="0">
                  <a:pos x="28" y="48"/>
                </a:cxn>
                <a:cxn ang="0">
                  <a:pos x="29" y="59"/>
                </a:cxn>
                <a:cxn ang="0">
                  <a:pos x="30" y="69"/>
                </a:cxn>
                <a:cxn ang="0">
                  <a:pos x="31" y="80"/>
                </a:cxn>
                <a:cxn ang="0">
                  <a:pos x="31" y="89"/>
                </a:cxn>
                <a:cxn ang="0">
                  <a:pos x="32" y="103"/>
                </a:cxn>
                <a:cxn ang="0">
                  <a:pos x="32" y="114"/>
                </a:cxn>
                <a:cxn ang="0">
                  <a:pos x="31" y="127"/>
                </a:cxn>
                <a:cxn ang="0">
                  <a:pos x="31" y="137"/>
                </a:cxn>
                <a:cxn ang="0">
                  <a:pos x="30" y="145"/>
                </a:cxn>
                <a:cxn ang="0">
                  <a:pos x="29" y="157"/>
                </a:cxn>
                <a:cxn ang="0">
                  <a:pos x="27" y="167"/>
                </a:cxn>
                <a:cxn ang="0">
                  <a:pos x="26" y="178"/>
                </a:cxn>
                <a:cxn ang="0">
                  <a:pos x="24" y="188"/>
                </a:cxn>
                <a:cxn ang="0">
                  <a:pos x="22" y="199"/>
                </a:cxn>
                <a:cxn ang="0">
                  <a:pos x="19" y="208"/>
                </a:cxn>
                <a:cxn ang="0">
                  <a:pos x="16" y="218"/>
                </a:cxn>
                <a:cxn ang="0">
                  <a:pos x="14" y="225"/>
                </a:cxn>
                <a:cxn ang="0">
                  <a:pos x="0" y="219"/>
                </a:cxn>
                <a:cxn ang="0">
                  <a:pos x="2" y="217"/>
                </a:cxn>
                <a:cxn ang="0">
                  <a:pos x="5" y="208"/>
                </a:cxn>
                <a:cxn ang="0">
                  <a:pos x="8" y="198"/>
                </a:cxn>
                <a:cxn ang="0">
                  <a:pos x="11" y="186"/>
                </a:cxn>
                <a:cxn ang="0">
                  <a:pos x="13" y="175"/>
                </a:cxn>
                <a:cxn ang="0">
                  <a:pos x="15" y="166"/>
                </a:cxn>
                <a:cxn ang="0">
                  <a:pos x="16" y="153"/>
                </a:cxn>
                <a:cxn ang="0">
                  <a:pos x="17" y="142"/>
                </a:cxn>
                <a:cxn ang="0">
                  <a:pos x="18" y="131"/>
                </a:cxn>
                <a:cxn ang="0">
                  <a:pos x="19" y="121"/>
                </a:cxn>
                <a:cxn ang="0">
                  <a:pos x="19" y="112"/>
                </a:cxn>
                <a:cxn ang="0">
                  <a:pos x="19" y="101"/>
                </a:cxn>
                <a:cxn ang="0">
                  <a:pos x="18" y="88"/>
                </a:cxn>
                <a:cxn ang="0">
                  <a:pos x="18" y="77"/>
                </a:cxn>
                <a:cxn ang="0">
                  <a:pos x="17" y="66"/>
                </a:cxn>
                <a:cxn ang="0">
                  <a:pos x="15" y="54"/>
                </a:cxn>
                <a:cxn ang="0">
                  <a:pos x="14" y="42"/>
                </a:cxn>
                <a:cxn ang="0">
                  <a:pos x="12" y="32"/>
                </a:cxn>
                <a:cxn ang="0">
                  <a:pos x="9" y="22"/>
                </a:cxn>
                <a:cxn ang="0">
                  <a:pos x="5" y="11"/>
                </a:cxn>
                <a:cxn ang="0">
                  <a:pos x="3" y="6"/>
                </a:cxn>
                <a:cxn ang="0">
                  <a:pos x="18" y="0"/>
                </a:cxn>
              </a:cxnLst>
              <a:rect l="0" t="0" r="r" b="b"/>
              <a:pathLst>
                <a:path w="32" h="225">
                  <a:moveTo>
                    <a:pt x="18" y="0"/>
                  </a:moveTo>
                  <a:lnTo>
                    <a:pt x="21" y="10"/>
                  </a:lnTo>
                  <a:lnTo>
                    <a:pt x="24" y="27"/>
                  </a:lnTo>
                  <a:lnTo>
                    <a:pt x="26" y="36"/>
                  </a:lnTo>
                  <a:lnTo>
                    <a:pt x="28" y="48"/>
                  </a:lnTo>
                  <a:lnTo>
                    <a:pt x="29" y="59"/>
                  </a:lnTo>
                  <a:lnTo>
                    <a:pt x="30" y="69"/>
                  </a:lnTo>
                  <a:lnTo>
                    <a:pt x="31" y="80"/>
                  </a:lnTo>
                  <a:lnTo>
                    <a:pt x="31" y="89"/>
                  </a:lnTo>
                  <a:lnTo>
                    <a:pt x="32" y="103"/>
                  </a:lnTo>
                  <a:lnTo>
                    <a:pt x="32" y="114"/>
                  </a:lnTo>
                  <a:lnTo>
                    <a:pt x="31" y="127"/>
                  </a:lnTo>
                  <a:lnTo>
                    <a:pt x="31" y="137"/>
                  </a:lnTo>
                  <a:lnTo>
                    <a:pt x="30" y="145"/>
                  </a:lnTo>
                  <a:lnTo>
                    <a:pt x="29" y="157"/>
                  </a:lnTo>
                  <a:lnTo>
                    <a:pt x="27" y="167"/>
                  </a:lnTo>
                  <a:lnTo>
                    <a:pt x="26" y="178"/>
                  </a:lnTo>
                  <a:lnTo>
                    <a:pt x="24" y="188"/>
                  </a:lnTo>
                  <a:lnTo>
                    <a:pt x="22" y="199"/>
                  </a:lnTo>
                  <a:lnTo>
                    <a:pt x="19" y="208"/>
                  </a:lnTo>
                  <a:lnTo>
                    <a:pt x="16" y="218"/>
                  </a:lnTo>
                  <a:lnTo>
                    <a:pt x="14" y="225"/>
                  </a:lnTo>
                  <a:lnTo>
                    <a:pt x="0" y="219"/>
                  </a:lnTo>
                  <a:lnTo>
                    <a:pt x="2" y="217"/>
                  </a:lnTo>
                  <a:lnTo>
                    <a:pt x="5" y="208"/>
                  </a:lnTo>
                  <a:lnTo>
                    <a:pt x="8" y="198"/>
                  </a:lnTo>
                  <a:lnTo>
                    <a:pt x="11" y="186"/>
                  </a:lnTo>
                  <a:lnTo>
                    <a:pt x="13" y="175"/>
                  </a:lnTo>
                  <a:lnTo>
                    <a:pt x="15" y="166"/>
                  </a:lnTo>
                  <a:lnTo>
                    <a:pt x="16" y="153"/>
                  </a:lnTo>
                  <a:lnTo>
                    <a:pt x="17" y="142"/>
                  </a:lnTo>
                  <a:lnTo>
                    <a:pt x="18" y="131"/>
                  </a:lnTo>
                  <a:lnTo>
                    <a:pt x="19" y="121"/>
                  </a:lnTo>
                  <a:lnTo>
                    <a:pt x="19" y="112"/>
                  </a:lnTo>
                  <a:lnTo>
                    <a:pt x="19" y="101"/>
                  </a:lnTo>
                  <a:lnTo>
                    <a:pt x="18" y="88"/>
                  </a:lnTo>
                  <a:lnTo>
                    <a:pt x="18" y="77"/>
                  </a:lnTo>
                  <a:lnTo>
                    <a:pt x="17" y="66"/>
                  </a:lnTo>
                  <a:lnTo>
                    <a:pt x="15" y="54"/>
                  </a:lnTo>
                  <a:lnTo>
                    <a:pt x="14" y="42"/>
                  </a:lnTo>
                  <a:lnTo>
                    <a:pt x="12" y="32"/>
                  </a:lnTo>
                  <a:lnTo>
                    <a:pt x="9" y="22"/>
                  </a:lnTo>
                  <a:lnTo>
                    <a:pt x="5" y="11"/>
                  </a:lnTo>
                  <a:lnTo>
                    <a:pt x="3" y="6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5" name="Freeform 1092"/>
            <p:cNvSpPr>
              <a:spLocks/>
            </p:cNvSpPr>
            <p:nvPr/>
          </p:nvSpPr>
          <p:spPr bwMode="auto">
            <a:xfrm>
              <a:off x="3118" y="1956"/>
              <a:ext cx="7" cy="49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9" y="14"/>
                </a:cxn>
                <a:cxn ang="0">
                  <a:pos x="20" y="23"/>
                </a:cxn>
                <a:cxn ang="0">
                  <a:pos x="22" y="35"/>
                </a:cxn>
                <a:cxn ang="0">
                  <a:pos x="23" y="46"/>
                </a:cxn>
                <a:cxn ang="0">
                  <a:pos x="25" y="56"/>
                </a:cxn>
                <a:cxn ang="0">
                  <a:pos x="25" y="67"/>
                </a:cxn>
                <a:cxn ang="0">
                  <a:pos x="26" y="76"/>
                </a:cxn>
                <a:cxn ang="0">
                  <a:pos x="26" y="90"/>
                </a:cxn>
                <a:cxn ang="0">
                  <a:pos x="26" y="103"/>
                </a:cxn>
                <a:cxn ang="0">
                  <a:pos x="25" y="114"/>
                </a:cxn>
                <a:cxn ang="0">
                  <a:pos x="25" y="124"/>
                </a:cxn>
                <a:cxn ang="0">
                  <a:pos x="24" y="132"/>
                </a:cxn>
                <a:cxn ang="0">
                  <a:pos x="23" y="144"/>
                </a:cxn>
                <a:cxn ang="0">
                  <a:pos x="22" y="154"/>
                </a:cxn>
                <a:cxn ang="0">
                  <a:pos x="20" y="165"/>
                </a:cxn>
                <a:cxn ang="0">
                  <a:pos x="18" y="175"/>
                </a:cxn>
                <a:cxn ang="0">
                  <a:pos x="15" y="186"/>
                </a:cxn>
                <a:cxn ang="0">
                  <a:pos x="13" y="195"/>
                </a:cxn>
                <a:cxn ang="0">
                  <a:pos x="12" y="198"/>
                </a:cxn>
                <a:cxn ang="0">
                  <a:pos x="0" y="192"/>
                </a:cxn>
                <a:cxn ang="0">
                  <a:pos x="2" y="185"/>
                </a:cxn>
                <a:cxn ang="0">
                  <a:pos x="5" y="173"/>
                </a:cxn>
                <a:cxn ang="0">
                  <a:pos x="7" y="162"/>
                </a:cxn>
                <a:cxn ang="0">
                  <a:pos x="9" y="153"/>
                </a:cxn>
                <a:cxn ang="0">
                  <a:pos x="10" y="140"/>
                </a:cxn>
                <a:cxn ang="0">
                  <a:pos x="11" y="129"/>
                </a:cxn>
                <a:cxn ang="0">
                  <a:pos x="12" y="118"/>
                </a:cxn>
                <a:cxn ang="0">
                  <a:pos x="12" y="108"/>
                </a:cxn>
                <a:cxn ang="0">
                  <a:pos x="13" y="99"/>
                </a:cxn>
                <a:cxn ang="0">
                  <a:pos x="13" y="88"/>
                </a:cxn>
                <a:cxn ang="0">
                  <a:pos x="12" y="75"/>
                </a:cxn>
                <a:cxn ang="0">
                  <a:pos x="12" y="64"/>
                </a:cxn>
                <a:cxn ang="0">
                  <a:pos x="11" y="53"/>
                </a:cxn>
                <a:cxn ang="0">
                  <a:pos x="9" y="41"/>
                </a:cxn>
                <a:cxn ang="0">
                  <a:pos x="7" y="29"/>
                </a:cxn>
                <a:cxn ang="0">
                  <a:pos x="6" y="19"/>
                </a:cxn>
                <a:cxn ang="0">
                  <a:pos x="4" y="9"/>
                </a:cxn>
                <a:cxn ang="0">
                  <a:pos x="3" y="6"/>
                </a:cxn>
                <a:cxn ang="0">
                  <a:pos x="15" y="0"/>
                </a:cxn>
                <a:cxn ang="0">
                  <a:pos x="17" y="5"/>
                </a:cxn>
              </a:cxnLst>
              <a:rect l="0" t="0" r="r" b="b"/>
              <a:pathLst>
                <a:path w="26" h="198">
                  <a:moveTo>
                    <a:pt x="17" y="5"/>
                  </a:moveTo>
                  <a:lnTo>
                    <a:pt x="19" y="14"/>
                  </a:lnTo>
                  <a:lnTo>
                    <a:pt x="20" y="23"/>
                  </a:lnTo>
                  <a:lnTo>
                    <a:pt x="22" y="35"/>
                  </a:lnTo>
                  <a:lnTo>
                    <a:pt x="23" y="46"/>
                  </a:lnTo>
                  <a:lnTo>
                    <a:pt x="25" y="56"/>
                  </a:lnTo>
                  <a:lnTo>
                    <a:pt x="25" y="67"/>
                  </a:lnTo>
                  <a:lnTo>
                    <a:pt x="26" y="76"/>
                  </a:lnTo>
                  <a:lnTo>
                    <a:pt x="26" y="90"/>
                  </a:lnTo>
                  <a:lnTo>
                    <a:pt x="26" y="103"/>
                  </a:lnTo>
                  <a:lnTo>
                    <a:pt x="25" y="114"/>
                  </a:lnTo>
                  <a:lnTo>
                    <a:pt x="25" y="124"/>
                  </a:lnTo>
                  <a:lnTo>
                    <a:pt x="24" y="132"/>
                  </a:lnTo>
                  <a:lnTo>
                    <a:pt x="23" y="144"/>
                  </a:lnTo>
                  <a:lnTo>
                    <a:pt x="22" y="154"/>
                  </a:lnTo>
                  <a:lnTo>
                    <a:pt x="20" y="165"/>
                  </a:lnTo>
                  <a:lnTo>
                    <a:pt x="18" y="175"/>
                  </a:lnTo>
                  <a:lnTo>
                    <a:pt x="15" y="186"/>
                  </a:lnTo>
                  <a:lnTo>
                    <a:pt x="13" y="195"/>
                  </a:lnTo>
                  <a:lnTo>
                    <a:pt x="12" y="198"/>
                  </a:lnTo>
                  <a:lnTo>
                    <a:pt x="0" y="192"/>
                  </a:lnTo>
                  <a:lnTo>
                    <a:pt x="2" y="185"/>
                  </a:lnTo>
                  <a:lnTo>
                    <a:pt x="5" y="173"/>
                  </a:lnTo>
                  <a:lnTo>
                    <a:pt x="7" y="162"/>
                  </a:lnTo>
                  <a:lnTo>
                    <a:pt x="9" y="153"/>
                  </a:lnTo>
                  <a:lnTo>
                    <a:pt x="10" y="140"/>
                  </a:lnTo>
                  <a:lnTo>
                    <a:pt x="11" y="129"/>
                  </a:lnTo>
                  <a:lnTo>
                    <a:pt x="12" y="118"/>
                  </a:lnTo>
                  <a:lnTo>
                    <a:pt x="12" y="108"/>
                  </a:lnTo>
                  <a:lnTo>
                    <a:pt x="13" y="99"/>
                  </a:lnTo>
                  <a:lnTo>
                    <a:pt x="13" y="88"/>
                  </a:lnTo>
                  <a:lnTo>
                    <a:pt x="12" y="75"/>
                  </a:lnTo>
                  <a:lnTo>
                    <a:pt x="12" y="64"/>
                  </a:lnTo>
                  <a:lnTo>
                    <a:pt x="11" y="53"/>
                  </a:lnTo>
                  <a:lnTo>
                    <a:pt x="9" y="41"/>
                  </a:lnTo>
                  <a:lnTo>
                    <a:pt x="7" y="29"/>
                  </a:lnTo>
                  <a:lnTo>
                    <a:pt x="6" y="19"/>
                  </a:lnTo>
                  <a:lnTo>
                    <a:pt x="4" y="9"/>
                  </a:lnTo>
                  <a:lnTo>
                    <a:pt x="3" y="6"/>
                  </a:lnTo>
                  <a:lnTo>
                    <a:pt x="15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6" name="Freeform 1093"/>
            <p:cNvSpPr>
              <a:spLocks/>
            </p:cNvSpPr>
            <p:nvPr/>
          </p:nvSpPr>
          <p:spPr bwMode="auto">
            <a:xfrm>
              <a:off x="3118" y="1956"/>
              <a:ext cx="7" cy="49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9" y="14"/>
                </a:cxn>
                <a:cxn ang="0">
                  <a:pos x="20" y="23"/>
                </a:cxn>
                <a:cxn ang="0">
                  <a:pos x="22" y="35"/>
                </a:cxn>
                <a:cxn ang="0">
                  <a:pos x="23" y="46"/>
                </a:cxn>
                <a:cxn ang="0">
                  <a:pos x="25" y="56"/>
                </a:cxn>
                <a:cxn ang="0">
                  <a:pos x="25" y="67"/>
                </a:cxn>
                <a:cxn ang="0">
                  <a:pos x="26" y="76"/>
                </a:cxn>
                <a:cxn ang="0">
                  <a:pos x="26" y="90"/>
                </a:cxn>
                <a:cxn ang="0">
                  <a:pos x="26" y="103"/>
                </a:cxn>
                <a:cxn ang="0">
                  <a:pos x="25" y="114"/>
                </a:cxn>
                <a:cxn ang="0">
                  <a:pos x="25" y="124"/>
                </a:cxn>
                <a:cxn ang="0">
                  <a:pos x="24" y="132"/>
                </a:cxn>
                <a:cxn ang="0">
                  <a:pos x="23" y="144"/>
                </a:cxn>
                <a:cxn ang="0">
                  <a:pos x="22" y="154"/>
                </a:cxn>
                <a:cxn ang="0">
                  <a:pos x="20" y="165"/>
                </a:cxn>
                <a:cxn ang="0">
                  <a:pos x="18" y="175"/>
                </a:cxn>
                <a:cxn ang="0">
                  <a:pos x="15" y="186"/>
                </a:cxn>
                <a:cxn ang="0">
                  <a:pos x="13" y="195"/>
                </a:cxn>
                <a:cxn ang="0">
                  <a:pos x="12" y="198"/>
                </a:cxn>
                <a:cxn ang="0">
                  <a:pos x="0" y="192"/>
                </a:cxn>
                <a:cxn ang="0">
                  <a:pos x="2" y="185"/>
                </a:cxn>
                <a:cxn ang="0">
                  <a:pos x="5" y="173"/>
                </a:cxn>
                <a:cxn ang="0">
                  <a:pos x="7" y="162"/>
                </a:cxn>
                <a:cxn ang="0">
                  <a:pos x="9" y="153"/>
                </a:cxn>
                <a:cxn ang="0">
                  <a:pos x="10" y="140"/>
                </a:cxn>
                <a:cxn ang="0">
                  <a:pos x="11" y="129"/>
                </a:cxn>
                <a:cxn ang="0">
                  <a:pos x="12" y="118"/>
                </a:cxn>
                <a:cxn ang="0">
                  <a:pos x="12" y="108"/>
                </a:cxn>
                <a:cxn ang="0">
                  <a:pos x="13" y="99"/>
                </a:cxn>
                <a:cxn ang="0">
                  <a:pos x="13" y="88"/>
                </a:cxn>
                <a:cxn ang="0">
                  <a:pos x="12" y="75"/>
                </a:cxn>
                <a:cxn ang="0">
                  <a:pos x="12" y="64"/>
                </a:cxn>
                <a:cxn ang="0">
                  <a:pos x="11" y="53"/>
                </a:cxn>
                <a:cxn ang="0">
                  <a:pos x="9" y="41"/>
                </a:cxn>
                <a:cxn ang="0">
                  <a:pos x="7" y="29"/>
                </a:cxn>
                <a:cxn ang="0">
                  <a:pos x="6" y="19"/>
                </a:cxn>
                <a:cxn ang="0">
                  <a:pos x="4" y="9"/>
                </a:cxn>
                <a:cxn ang="0">
                  <a:pos x="3" y="6"/>
                </a:cxn>
                <a:cxn ang="0">
                  <a:pos x="15" y="0"/>
                </a:cxn>
                <a:cxn ang="0">
                  <a:pos x="17" y="5"/>
                </a:cxn>
              </a:cxnLst>
              <a:rect l="0" t="0" r="r" b="b"/>
              <a:pathLst>
                <a:path w="26" h="198">
                  <a:moveTo>
                    <a:pt x="17" y="5"/>
                  </a:moveTo>
                  <a:lnTo>
                    <a:pt x="19" y="14"/>
                  </a:lnTo>
                  <a:lnTo>
                    <a:pt x="20" y="23"/>
                  </a:lnTo>
                  <a:lnTo>
                    <a:pt x="22" y="35"/>
                  </a:lnTo>
                  <a:lnTo>
                    <a:pt x="23" y="46"/>
                  </a:lnTo>
                  <a:lnTo>
                    <a:pt x="25" y="56"/>
                  </a:lnTo>
                  <a:lnTo>
                    <a:pt x="25" y="67"/>
                  </a:lnTo>
                  <a:lnTo>
                    <a:pt x="26" y="76"/>
                  </a:lnTo>
                  <a:lnTo>
                    <a:pt x="26" y="90"/>
                  </a:lnTo>
                  <a:lnTo>
                    <a:pt x="26" y="103"/>
                  </a:lnTo>
                  <a:lnTo>
                    <a:pt x="25" y="114"/>
                  </a:lnTo>
                  <a:lnTo>
                    <a:pt x="25" y="124"/>
                  </a:lnTo>
                  <a:lnTo>
                    <a:pt x="24" y="132"/>
                  </a:lnTo>
                  <a:lnTo>
                    <a:pt x="23" y="144"/>
                  </a:lnTo>
                  <a:lnTo>
                    <a:pt x="22" y="154"/>
                  </a:lnTo>
                  <a:lnTo>
                    <a:pt x="20" y="165"/>
                  </a:lnTo>
                  <a:lnTo>
                    <a:pt x="18" y="175"/>
                  </a:lnTo>
                  <a:lnTo>
                    <a:pt x="15" y="186"/>
                  </a:lnTo>
                  <a:lnTo>
                    <a:pt x="13" y="195"/>
                  </a:lnTo>
                  <a:lnTo>
                    <a:pt x="12" y="198"/>
                  </a:lnTo>
                  <a:lnTo>
                    <a:pt x="0" y="192"/>
                  </a:lnTo>
                  <a:lnTo>
                    <a:pt x="2" y="185"/>
                  </a:lnTo>
                  <a:lnTo>
                    <a:pt x="5" y="173"/>
                  </a:lnTo>
                  <a:lnTo>
                    <a:pt x="7" y="162"/>
                  </a:lnTo>
                  <a:lnTo>
                    <a:pt x="9" y="153"/>
                  </a:lnTo>
                  <a:lnTo>
                    <a:pt x="10" y="140"/>
                  </a:lnTo>
                  <a:lnTo>
                    <a:pt x="11" y="129"/>
                  </a:lnTo>
                  <a:lnTo>
                    <a:pt x="12" y="118"/>
                  </a:lnTo>
                  <a:lnTo>
                    <a:pt x="12" y="108"/>
                  </a:lnTo>
                  <a:lnTo>
                    <a:pt x="13" y="99"/>
                  </a:lnTo>
                  <a:lnTo>
                    <a:pt x="13" y="88"/>
                  </a:lnTo>
                  <a:lnTo>
                    <a:pt x="12" y="75"/>
                  </a:lnTo>
                  <a:lnTo>
                    <a:pt x="12" y="64"/>
                  </a:lnTo>
                  <a:lnTo>
                    <a:pt x="11" y="53"/>
                  </a:lnTo>
                  <a:lnTo>
                    <a:pt x="9" y="41"/>
                  </a:lnTo>
                  <a:lnTo>
                    <a:pt x="7" y="29"/>
                  </a:lnTo>
                  <a:lnTo>
                    <a:pt x="6" y="19"/>
                  </a:lnTo>
                  <a:lnTo>
                    <a:pt x="4" y="9"/>
                  </a:lnTo>
                  <a:lnTo>
                    <a:pt x="3" y="6"/>
                  </a:lnTo>
                  <a:lnTo>
                    <a:pt x="15" y="0"/>
                  </a:lnTo>
                  <a:lnTo>
                    <a:pt x="17" y="5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7" name="Freeform 1094"/>
            <p:cNvSpPr>
              <a:spLocks/>
            </p:cNvSpPr>
            <p:nvPr/>
          </p:nvSpPr>
          <p:spPr bwMode="auto">
            <a:xfrm>
              <a:off x="3112" y="1959"/>
              <a:ext cx="5" cy="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9" y="10"/>
                </a:cxn>
                <a:cxn ang="0">
                  <a:pos x="20" y="21"/>
                </a:cxn>
                <a:cxn ang="0">
                  <a:pos x="22" y="32"/>
                </a:cxn>
                <a:cxn ang="0">
                  <a:pos x="23" y="42"/>
                </a:cxn>
                <a:cxn ang="0">
                  <a:pos x="23" y="53"/>
                </a:cxn>
                <a:cxn ang="0">
                  <a:pos x="24" y="62"/>
                </a:cxn>
                <a:cxn ang="0">
                  <a:pos x="24" y="76"/>
                </a:cxn>
                <a:cxn ang="0">
                  <a:pos x="24" y="88"/>
                </a:cxn>
                <a:cxn ang="0">
                  <a:pos x="24" y="100"/>
                </a:cxn>
                <a:cxn ang="0">
                  <a:pos x="23" y="110"/>
                </a:cxn>
                <a:cxn ang="0">
                  <a:pos x="22" y="119"/>
                </a:cxn>
                <a:cxn ang="0">
                  <a:pos x="21" y="130"/>
                </a:cxn>
                <a:cxn ang="0">
                  <a:pos x="20" y="140"/>
                </a:cxn>
                <a:cxn ang="0">
                  <a:pos x="18" y="151"/>
                </a:cxn>
                <a:cxn ang="0">
                  <a:pos x="16" y="161"/>
                </a:cxn>
                <a:cxn ang="0">
                  <a:pos x="14" y="172"/>
                </a:cxn>
                <a:cxn ang="0">
                  <a:pos x="0" y="166"/>
                </a:cxn>
                <a:cxn ang="0">
                  <a:pos x="3" y="159"/>
                </a:cxn>
                <a:cxn ang="0">
                  <a:pos x="5" y="148"/>
                </a:cxn>
                <a:cxn ang="0">
                  <a:pos x="6" y="139"/>
                </a:cxn>
                <a:cxn ang="0">
                  <a:pos x="8" y="127"/>
                </a:cxn>
                <a:cxn ang="0">
                  <a:pos x="9" y="115"/>
                </a:cxn>
                <a:cxn ang="0">
                  <a:pos x="9" y="104"/>
                </a:cxn>
                <a:cxn ang="0">
                  <a:pos x="10" y="94"/>
                </a:cxn>
                <a:cxn ang="0">
                  <a:pos x="10" y="85"/>
                </a:cxn>
                <a:cxn ang="0">
                  <a:pos x="10" y="74"/>
                </a:cxn>
                <a:cxn ang="0">
                  <a:pos x="9" y="61"/>
                </a:cxn>
                <a:cxn ang="0">
                  <a:pos x="9" y="50"/>
                </a:cxn>
                <a:cxn ang="0">
                  <a:pos x="8" y="39"/>
                </a:cxn>
                <a:cxn ang="0">
                  <a:pos x="7" y="28"/>
                </a:cxn>
                <a:cxn ang="0">
                  <a:pos x="5" y="16"/>
                </a:cxn>
                <a:cxn ang="0">
                  <a:pos x="3" y="6"/>
                </a:cxn>
                <a:cxn ang="0">
                  <a:pos x="17" y="0"/>
                </a:cxn>
              </a:cxnLst>
              <a:rect l="0" t="0" r="r" b="b"/>
              <a:pathLst>
                <a:path w="24" h="172">
                  <a:moveTo>
                    <a:pt x="17" y="0"/>
                  </a:moveTo>
                  <a:lnTo>
                    <a:pt x="19" y="10"/>
                  </a:lnTo>
                  <a:lnTo>
                    <a:pt x="20" y="21"/>
                  </a:lnTo>
                  <a:lnTo>
                    <a:pt x="22" y="32"/>
                  </a:lnTo>
                  <a:lnTo>
                    <a:pt x="23" y="42"/>
                  </a:lnTo>
                  <a:lnTo>
                    <a:pt x="23" y="53"/>
                  </a:lnTo>
                  <a:lnTo>
                    <a:pt x="24" y="62"/>
                  </a:lnTo>
                  <a:lnTo>
                    <a:pt x="24" y="76"/>
                  </a:lnTo>
                  <a:lnTo>
                    <a:pt x="24" y="88"/>
                  </a:lnTo>
                  <a:lnTo>
                    <a:pt x="24" y="100"/>
                  </a:lnTo>
                  <a:lnTo>
                    <a:pt x="23" y="110"/>
                  </a:lnTo>
                  <a:lnTo>
                    <a:pt x="22" y="119"/>
                  </a:lnTo>
                  <a:lnTo>
                    <a:pt x="21" y="130"/>
                  </a:lnTo>
                  <a:lnTo>
                    <a:pt x="20" y="140"/>
                  </a:lnTo>
                  <a:lnTo>
                    <a:pt x="18" y="151"/>
                  </a:lnTo>
                  <a:lnTo>
                    <a:pt x="16" y="161"/>
                  </a:lnTo>
                  <a:lnTo>
                    <a:pt x="14" y="172"/>
                  </a:lnTo>
                  <a:lnTo>
                    <a:pt x="0" y="166"/>
                  </a:lnTo>
                  <a:lnTo>
                    <a:pt x="3" y="159"/>
                  </a:lnTo>
                  <a:lnTo>
                    <a:pt x="5" y="148"/>
                  </a:lnTo>
                  <a:lnTo>
                    <a:pt x="6" y="139"/>
                  </a:lnTo>
                  <a:lnTo>
                    <a:pt x="8" y="127"/>
                  </a:lnTo>
                  <a:lnTo>
                    <a:pt x="9" y="115"/>
                  </a:lnTo>
                  <a:lnTo>
                    <a:pt x="9" y="104"/>
                  </a:lnTo>
                  <a:lnTo>
                    <a:pt x="10" y="94"/>
                  </a:lnTo>
                  <a:lnTo>
                    <a:pt x="10" y="85"/>
                  </a:lnTo>
                  <a:lnTo>
                    <a:pt x="10" y="74"/>
                  </a:lnTo>
                  <a:lnTo>
                    <a:pt x="9" y="61"/>
                  </a:lnTo>
                  <a:lnTo>
                    <a:pt x="9" y="50"/>
                  </a:lnTo>
                  <a:lnTo>
                    <a:pt x="8" y="39"/>
                  </a:lnTo>
                  <a:lnTo>
                    <a:pt x="7" y="28"/>
                  </a:lnTo>
                  <a:lnTo>
                    <a:pt x="5" y="16"/>
                  </a:lnTo>
                  <a:lnTo>
                    <a:pt x="3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8" name="Freeform 1095"/>
            <p:cNvSpPr>
              <a:spLocks/>
            </p:cNvSpPr>
            <p:nvPr/>
          </p:nvSpPr>
          <p:spPr bwMode="auto">
            <a:xfrm>
              <a:off x="3112" y="1959"/>
              <a:ext cx="5" cy="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9" y="10"/>
                </a:cxn>
                <a:cxn ang="0">
                  <a:pos x="20" y="21"/>
                </a:cxn>
                <a:cxn ang="0">
                  <a:pos x="22" y="32"/>
                </a:cxn>
                <a:cxn ang="0">
                  <a:pos x="23" y="42"/>
                </a:cxn>
                <a:cxn ang="0">
                  <a:pos x="23" y="53"/>
                </a:cxn>
                <a:cxn ang="0">
                  <a:pos x="24" y="62"/>
                </a:cxn>
                <a:cxn ang="0">
                  <a:pos x="24" y="76"/>
                </a:cxn>
                <a:cxn ang="0">
                  <a:pos x="24" y="88"/>
                </a:cxn>
                <a:cxn ang="0">
                  <a:pos x="24" y="100"/>
                </a:cxn>
                <a:cxn ang="0">
                  <a:pos x="23" y="110"/>
                </a:cxn>
                <a:cxn ang="0">
                  <a:pos x="22" y="119"/>
                </a:cxn>
                <a:cxn ang="0">
                  <a:pos x="21" y="130"/>
                </a:cxn>
                <a:cxn ang="0">
                  <a:pos x="20" y="140"/>
                </a:cxn>
                <a:cxn ang="0">
                  <a:pos x="18" y="151"/>
                </a:cxn>
                <a:cxn ang="0">
                  <a:pos x="16" y="161"/>
                </a:cxn>
                <a:cxn ang="0">
                  <a:pos x="14" y="172"/>
                </a:cxn>
                <a:cxn ang="0">
                  <a:pos x="0" y="166"/>
                </a:cxn>
                <a:cxn ang="0">
                  <a:pos x="3" y="159"/>
                </a:cxn>
                <a:cxn ang="0">
                  <a:pos x="5" y="148"/>
                </a:cxn>
                <a:cxn ang="0">
                  <a:pos x="6" y="139"/>
                </a:cxn>
                <a:cxn ang="0">
                  <a:pos x="8" y="127"/>
                </a:cxn>
                <a:cxn ang="0">
                  <a:pos x="9" y="115"/>
                </a:cxn>
                <a:cxn ang="0">
                  <a:pos x="9" y="104"/>
                </a:cxn>
                <a:cxn ang="0">
                  <a:pos x="10" y="94"/>
                </a:cxn>
                <a:cxn ang="0">
                  <a:pos x="10" y="85"/>
                </a:cxn>
                <a:cxn ang="0">
                  <a:pos x="10" y="74"/>
                </a:cxn>
                <a:cxn ang="0">
                  <a:pos x="9" y="61"/>
                </a:cxn>
                <a:cxn ang="0">
                  <a:pos x="9" y="50"/>
                </a:cxn>
                <a:cxn ang="0">
                  <a:pos x="8" y="39"/>
                </a:cxn>
                <a:cxn ang="0">
                  <a:pos x="7" y="28"/>
                </a:cxn>
                <a:cxn ang="0">
                  <a:pos x="5" y="16"/>
                </a:cxn>
                <a:cxn ang="0">
                  <a:pos x="3" y="6"/>
                </a:cxn>
                <a:cxn ang="0">
                  <a:pos x="17" y="0"/>
                </a:cxn>
              </a:cxnLst>
              <a:rect l="0" t="0" r="r" b="b"/>
              <a:pathLst>
                <a:path w="24" h="172">
                  <a:moveTo>
                    <a:pt x="17" y="0"/>
                  </a:moveTo>
                  <a:lnTo>
                    <a:pt x="19" y="10"/>
                  </a:lnTo>
                  <a:lnTo>
                    <a:pt x="20" y="21"/>
                  </a:lnTo>
                  <a:lnTo>
                    <a:pt x="22" y="32"/>
                  </a:lnTo>
                  <a:lnTo>
                    <a:pt x="23" y="42"/>
                  </a:lnTo>
                  <a:lnTo>
                    <a:pt x="23" y="53"/>
                  </a:lnTo>
                  <a:lnTo>
                    <a:pt x="24" y="62"/>
                  </a:lnTo>
                  <a:lnTo>
                    <a:pt x="24" y="76"/>
                  </a:lnTo>
                  <a:lnTo>
                    <a:pt x="24" y="88"/>
                  </a:lnTo>
                  <a:lnTo>
                    <a:pt x="24" y="100"/>
                  </a:lnTo>
                  <a:lnTo>
                    <a:pt x="23" y="110"/>
                  </a:lnTo>
                  <a:lnTo>
                    <a:pt x="22" y="119"/>
                  </a:lnTo>
                  <a:lnTo>
                    <a:pt x="21" y="130"/>
                  </a:lnTo>
                  <a:lnTo>
                    <a:pt x="20" y="140"/>
                  </a:lnTo>
                  <a:lnTo>
                    <a:pt x="18" y="151"/>
                  </a:lnTo>
                  <a:lnTo>
                    <a:pt x="16" y="161"/>
                  </a:lnTo>
                  <a:lnTo>
                    <a:pt x="14" y="172"/>
                  </a:lnTo>
                  <a:lnTo>
                    <a:pt x="0" y="166"/>
                  </a:lnTo>
                  <a:lnTo>
                    <a:pt x="3" y="159"/>
                  </a:lnTo>
                  <a:lnTo>
                    <a:pt x="5" y="148"/>
                  </a:lnTo>
                  <a:lnTo>
                    <a:pt x="6" y="139"/>
                  </a:lnTo>
                  <a:lnTo>
                    <a:pt x="8" y="127"/>
                  </a:lnTo>
                  <a:lnTo>
                    <a:pt x="9" y="115"/>
                  </a:lnTo>
                  <a:lnTo>
                    <a:pt x="9" y="104"/>
                  </a:lnTo>
                  <a:lnTo>
                    <a:pt x="10" y="94"/>
                  </a:lnTo>
                  <a:lnTo>
                    <a:pt x="10" y="85"/>
                  </a:lnTo>
                  <a:lnTo>
                    <a:pt x="10" y="74"/>
                  </a:lnTo>
                  <a:lnTo>
                    <a:pt x="9" y="61"/>
                  </a:lnTo>
                  <a:lnTo>
                    <a:pt x="9" y="50"/>
                  </a:lnTo>
                  <a:lnTo>
                    <a:pt x="8" y="39"/>
                  </a:lnTo>
                  <a:lnTo>
                    <a:pt x="7" y="28"/>
                  </a:lnTo>
                  <a:lnTo>
                    <a:pt x="5" y="16"/>
                  </a:lnTo>
                  <a:lnTo>
                    <a:pt x="3" y="6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9" name="Freeform 1096"/>
            <p:cNvSpPr>
              <a:spLocks/>
            </p:cNvSpPr>
            <p:nvPr/>
          </p:nvSpPr>
          <p:spPr bwMode="auto">
            <a:xfrm>
              <a:off x="3105" y="1963"/>
              <a:ext cx="5" cy="3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5" y="9"/>
                </a:cxn>
                <a:cxn ang="0">
                  <a:pos x="17" y="20"/>
                </a:cxn>
                <a:cxn ang="0">
                  <a:pos x="18" y="30"/>
                </a:cxn>
                <a:cxn ang="0">
                  <a:pos x="19" y="41"/>
                </a:cxn>
                <a:cxn ang="0">
                  <a:pos x="19" y="50"/>
                </a:cxn>
                <a:cxn ang="0">
                  <a:pos x="19" y="64"/>
                </a:cxn>
                <a:cxn ang="0">
                  <a:pos x="19" y="75"/>
                </a:cxn>
                <a:cxn ang="0">
                  <a:pos x="19" y="88"/>
                </a:cxn>
                <a:cxn ang="0">
                  <a:pos x="18" y="98"/>
                </a:cxn>
                <a:cxn ang="0">
                  <a:pos x="18" y="106"/>
                </a:cxn>
                <a:cxn ang="0">
                  <a:pos x="16" y="118"/>
                </a:cxn>
                <a:cxn ang="0">
                  <a:pos x="15" y="128"/>
                </a:cxn>
                <a:cxn ang="0">
                  <a:pos x="13" y="139"/>
                </a:cxn>
                <a:cxn ang="0">
                  <a:pos x="13" y="145"/>
                </a:cxn>
                <a:cxn ang="0">
                  <a:pos x="0" y="139"/>
                </a:cxn>
                <a:cxn ang="0">
                  <a:pos x="1" y="136"/>
                </a:cxn>
                <a:cxn ang="0">
                  <a:pos x="2" y="127"/>
                </a:cxn>
                <a:cxn ang="0">
                  <a:pos x="4" y="114"/>
                </a:cxn>
                <a:cxn ang="0">
                  <a:pos x="5" y="103"/>
                </a:cxn>
                <a:cxn ang="0">
                  <a:pos x="6" y="92"/>
                </a:cxn>
                <a:cxn ang="0">
                  <a:pos x="6" y="82"/>
                </a:cxn>
                <a:cxn ang="0">
                  <a:pos x="7" y="73"/>
                </a:cxn>
                <a:cxn ang="0">
                  <a:pos x="6" y="62"/>
                </a:cxn>
                <a:cxn ang="0">
                  <a:pos x="6" y="49"/>
                </a:cxn>
                <a:cxn ang="0">
                  <a:pos x="5" y="38"/>
                </a:cxn>
                <a:cxn ang="0">
                  <a:pos x="5" y="27"/>
                </a:cxn>
                <a:cxn ang="0">
                  <a:pos x="3" y="15"/>
                </a:cxn>
                <a:cxn ang="0">
                  <a:pos x="0" y="6"/>
                </a:cxn>
                <a:cxn ang="0">
                  <a:pos x="13" y="0"/>
                </a:cxn>
              </a:cxnLst>
              <a:rect l="0" t="0" r="r" b="b"/>
              <a:pathLst>
                <a:path w="19" h="145">
                  <a:moveTo>
                    <a:pt x="13" y="0"/>
                  </a:moveTo>
                  <a:lnTo>
                    <a:pt x="15" y="9"/>
                  </a:lnTo>
                  <a:lnTo>
                    <a:pt x="17" y="20"/>
                  </a:lnTo>
                  <a:lnTo>
                    <a:pt x="18" y="30"/>
                  </a:lnTo>
                  <a:lnTo>
                    <a:pt x="19" y="41"/>
                  </a:lnTo>
                  <a:lnTo>
                    <a:pt x="19" y="50"/>
                  </a:lnTo>
                  <a:lnTo>
                    <a:pt x="19" y="64"/>
                  </a:lnTo>
                  <a:lnTo>
                    <a:pt x="19" y="75"/>
                  </a:lnTo>
                  <a:lnTo>
                    <a:pt x="19" y="88"/>
                  </a:lnTo>
                  <a:lnTo>
                    <a:pt x="18" y="98"/>
                  </a:lnTo>
                  <a:lnTo>
                    <a:pt x="18" y="106"/>
                  </a:lnTo>
                  <a:lnTo>
                    <a:pt x="16" y="118"/>
                  </a:lnTo>
                  <a:lnTo>
                    <a:pt x="15" y="128"/>
                  </a:lnTo>
                  <a:lnTo>
                    <a:pt x="13" y="139"/>
                  </a:lnTo>
                  <a:lnTo>
                    <a:pt x="13" y="145"/>
                  </a:lnTo>
                  <a:lnTo>
                    <a:pt x="0" y="139"/>
                  </a:lnTo>
                  <a:lnTo>
                    <a:pt x="1" y="136"/>
                  </a:lnTo>
                  <a:lnTo>
                    <a:pt x="2" y="127"/>
                  </a:lnTo>
                  <a:lnTo>
                    <a:pt x="4" y="114"/>
                  </a:lnTo>
                  <a:lnTo>
                    <a:pt x="5" y="103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7" y="73"/>
                  </a:lnTo>
                  <a:lnTo>
                    <a:pt x="6" y="62"/>
                  </a:lnTo>
                  <a:lnTo>
                    <a:pt x="6" y="49"/>
                  </a:lnTo>
                  <a:lnTo>
                    <a:pt x="5" y="38"/>
                  </a:lnTo>
                  <a:lnTo>
                    <a:pt x="5" y="27"/>
                  </a:lnTo>
                  <a:lnTo>
                    <a:pt x="3" y="15"/>
                  </a:lnTo>
                  <a:lnTo>
                    <a:pt x="0" y="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0" name="Freeform 1097"/>
            <p:cNvSpPr>
              <a:spLocks/>
            </p:cNvSpPr>
            <p:nvPr/>
          </p:nvSpPr>
          <p:spPr bwMode="auto">
            <a:xfrm>
              <a:off x="3105" y="1963"/>
              <a:ext cx="5" cy="3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5" y="9"/>
                </a:cxn>
                <a:cxn ang="0">
                  <a:pos x="17" y="20"/>
                </a:cxn>
                <a:cxn ang="0">
                  <a:pos x="18" y="30"/>
                </a:cxn>
                <a:cxn ang="0">
                  <a:pos x="19" y="41"/>
                </a:cxn>
                <a:cxn ang="0">
                  <a:pos x="19" y="50"/>
                </a:cxn>
                <a:cxn ang="0">
                  <a:pos x="19" y="64"/>
                </a:cxn>
                <a:cxn ang="0">
                  <a:pos x="19" y="75"/>
                </a:cxn>
                <a:cxn ang="0">
                  <a:pos x="19" y="88"/>
                </a:cxn>
                <a:cxn ang="0">
                  <a:pos x="18" y="98"/>
                </a:cxn>
                <a:cxn ang="0">
                  <a:pos x="18" y="106"/>
                </a:cxn>
                <a:cxn ang="0">
                  <a:pos x="16" y="118"/>
                </a:cxn>
                <a:cxn ang="0">
                  <a:pos x="15" y="128"/>
                </a:cxn>
                <a:cxn ang="0">
                  <a:pos x="13" y="139"/>
                </a:cxn>
                <a:cxn ang="0">
                  <a:pos x="13" y="145"/>
                </a:cxn>
                <a:cxn ang="0">
                  <a:pos x="0" y="139"/>
                </a:cxn>
                <a:cxn ang="0">
                  <a:pos x="1" y="136"/>
                </a:cxn>
                <a:cxn ang="0">
                  <a:pos x="2" y="127"/>
                </a:cxn>
                <a:cxn ang="0">
                  <a:pos x="4" y="114"/>
                </a:cxn>
                <a:cxn ang="0">
                  <a:pos x="5" y="103"/>
                </a:cxn>
                <a:cxn ang="0">
                  <a:pos x="6" y="92"/>
                </a:cxn>
                <a:cxn ang="0">
                  <a:pos x="6" y="82"/>
                </a:cxn>
                <a:cxn ang="0">
                  <a:pos x="7" y="73"/>
                </a:cxn>
                <a:cxn ang="0">
                  <a:pos x="6" y="62"/>
                </a:cxn>
                <a:cxn ang="0">
                  <a:pos x="6" y="49"/>
                </a:cxn>
                <a:cxn ang="0">
                  <a:pos x="5" y="38"/>
                </a:cxn>
                <a:cxn ang="0">
                  <a:pos x="5" y="27"/>
                </a:cxn>
                <a:cxn ang="0">
                  <a:pos x="3" y="15"/>
                </a:cxn>
                <a:cxn ang="0">
                  <a:pos x="0" y="6"/>
                </a:cxn>
                <a:cxn ang="0">
                  <a:pos x="13" y="0"/>
                </a:cxn>
              </a:cxnLst>
              <a:rect l="0" t="0" r="r" b="b"/>
              <a:pathLst>
                <a:path w="19" h="145">
                  <a:moveTo>
                    <a:pt x="13" y="0"/>
                  </a:moveTo>
                  <a:lnTo>
                    <a:pt x="15" y="9"/>
                  </a:lnTo>
                  <a:lnTo>
                    <a:pt x="17" y="20"/>
                  </a:lnTo>
                  <a:lnTo>
                    <a:pt x="18" y="30"/>
                  </a:lnTo>
                  <a:lnTo>
                    <a:pt x="19" y="41"/>
                  </a:lnTo>
                  <a:lnTo>
                    <a:pt x="19" y="50"/>
                  </a:lnTo>
                  <a:lnTo>
                    <a:pt x="19" y="64"/>
                  </a:lnTo>
                  <a:lnTo>
                    <a:pt x="19" y="75"/>
                  </a:lnTo>
                  <a:lnTo>
                    <a:pt x="19" y="88"/>
                  </a:lnTo>
                  <a:lnTo>
                    <a:pt x="18" y="98"/>
                  </a:lnTo>
                  <a:lnTo>
                    <a:pt x="18" y="106"/>
                  </a:lnTo>
                  <a:lnTo>
                    <a:pt x="16" y="118"/>
                  </a:lnTo>
                  <a:lnTo>
                    <a:pt x="15" y="128"/>
                  </a:lnTo>
                  <a:lnTo>
                    <a:pt x="13" y="139"/>
                  </a:lnTo>
                  <a:lnTo>
                    <a:pt x="13" y="145"/>
                  </a:lnTo>
                  <a:lnTo>
                    <a:pt x="0" y="139"/>
                  </a:lnTo>
                  <a:lnTo>
                    <a:pt x="1" y="136"/>
                  </a:lnTo>
                  <a:lnTo>
                    <a:pt x="2" y="127"/>
                  </a:lnTo>
                  <a:lnTo>
                    <a:pt x="4" y="114"/>
                  </a:lnTo>
                  <a:lnTo>
                    <a:pt x="5" y="103"/>
                  </a:lnTo>
                  <a:lnTo>
                    <a:pt x="6" y="92"/>
                  </a:lnTo>
                  <a:lnTo>
                    <a:pt x="6" y="82"/>
                  </a:lnTo>
                  <a:lnTo>
                    <a:pt x="7" y="73"/>
                  </a:lnTo>
                  <a:lnTo>
                    <a:pt x="6" y="62"/>
                  </a:lnTo>
                  <a:lnTo>
                    <a:pt x="6" y="49"/>
                  </a:lnTo>
                  <a:lnTo>
                    <a:pt x="5" y="38"/>
                  </a:lnTo>
                  <a:lnTo>
                    <a:pt x="5" y="27"/>
                  </a:lnTo>
                  <a:lnTo>
                    <a:pt x="3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1" name="Freeform 1098"/>
            <p:cNvSpPr>
              <a:spLocks/>
            </p:cNvSpPr>
            <p:nvPr/>
          </p:nvSpPr>
          <p:spPr bwMode="auto">
            <a:xfrm>
              <a:off x="3098" y="1965"/>
              <a:ext cx="5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" y="8"/>
                </a:cxn>
                <a:cxn ang="0">
                  <a:pos x="18" y="15"/>
                </a:cxn>
                <a:cxn ang="0">
                  <a:pos x="19" y="27"/>
                </a:cxn>
                <a:cxn ang="0">
                  <a:pos x="20" y="36"/>
                </a:cxn>
                <a:cxn ang="0">
                  <a:pos x="20" y="49"/>
                </a:cxn>
                <a:cxn ang="0">
                  <a:pos x="20" y="61"/>
                </a:cxn>
                <a:cxn ang="0">
                  <a:pos x="19" y="74"/>
                </a:cxn>
                <a:cxn ang="0">
                  <a:pos x="19" y="83"/>
                </a:cxn>
                <a:cxn ang="0">
                  <a:pos x="18" y="92"/>
                </a:cxn>
                <a:cxn ang="0">
                  <a:pos x="17" y="104"/>
                </a:cxn>
                <a:cxn ang="0">
                  <a:pos x="16" y="114"/>
                </a:cxn>
                <a:cxn ang="0">
                  <a:pos x="13" y="124"/>
                </a:cxn>
                <a:cxn ang="0">
                  <a:pos x="0" y="118"/>
                </a:cxn>
                <a:cxn ang="0">
                  <a:pos x="2" y="112"/>
                </a:cxn>
                <a:cxn ang="0">
                  <a:pos x="3" y="101"/>
                </a:cxn>
                <a:cxn ang="0">
                  <a:pos x="5" y="89"/>
                </a:cxn>
                <a:cxn ang="0">
                  <a:pos x="5" y="78"/>
                </a:cxn>
                <a:cxn ang="0">
                  <a:pos x="6" y="67"/>
                </a:cxn>
                <a:cxn ang="0">
                  <a:pos x="6" y="59"/>
                </a:cxn>
                <a:cxn ang="0">
                  <a:pos x="6" y="48"/>
                </a:cxn>
                <a:cxn ang="0">
                  <a:pos x="6" y="34"/>
                </a:cxn>
                <a:cxn ang="0">
                  <a:pos x="5" y="24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17" y="0"/>
                </a:cxn>
              </a:cxnLst>
              <a:rect l="0" t="0" r="r" b="b"/>
              <a:pathLst>
                <a:path w="20" h="124">
                  <a:moveTo>
                    <a:pt x="17" y="0"/>
                  </a:moveTo>
                  <a:lnTo>
                    <a:pt x="18" y="8"/>
                  </a:lnTo>
                  <a:lnTo>
                    <a:pt x="18" y="15"/>
                  </a:lnTo>
                  <a:lnTo>
                    <a:pt x="19" y="27"/>
                  </a:lnTo>
                  <a:lnTo>
                    <a:pt x="20" y="36"/>
                  </a:lnTo>
                  <a:lnTo>
                    <a:pt x="20" y="49"/>
                  </a:lnTo>
                  <a:lnTo>
                    <a:pt x="20" y="61"/>
                  </a:lnTo>
                  <a:lnTo>
                    <a:pt x="19" y="74"/>
                  </a:lnTo>
                  <a:lnTo>
                    <a:pt x="19" y="83"/>
                  </a:lnTo>
                  <a:lnTo>
                    <a:pt x="18" y="92"/>
                  </a:lnTo>
                  <a:lnTo>
                    <a:pt x="17" y="104"/>
                  </a:lnTo>
                  <a:lnTo>
                    <a:pt x="16" y="114"/>
                  </a:lnTo>
                  <a:lnTo>
                    <a:pt x="13" y="124"/>
                  </a:lnTo>
                  <a:lnTo>
                    <a:pt x="0" y="118"/>
                  </a:lnTo>
                  <a:lnTo>
                    <a:pt x="2" y="112"/>
                  </a:lnTo>
                  <a:lnTo>
                    <a:pt x="3" y="101"/>
                  </a:lnTo>
                  <a:lnTo>
                    <a:pt x="5" y="89"/>
                  </a:lnTo>
                  <a:lnTo>
                    <a:pt x="5" y="78"/>
                  </a:lnTo>
                  <a:lnTo>
                    <a:pt x="6" y="67"/>
                  </a:lnTo>
                  <a:lnTo>
                    <a:pt x="6" y="59"/>
                  </a:lnTo>
                  <a:lnTo>
                    <a:pt x="6" y="48"/>
                  </a:lnTo>
                  <a:lnTo>
                    <a:pt x="6" y="34"/>
                  </a:lnTo>
                  <a:lnTo>
                    <a:pt x="5" y="24"/>
                  </a:lnTo>
                  <a:lnTo>
                    <a:pt x="4" y="12"/>
                  </a:lnTo>
                  <a:lnTo>
                    <a:pt x="3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2" name="Freeform 1099"/>
            <p:cNvSpPr>
              <a:spLocks/>
            </p:cNvSpPr>
            <p:nvPr/>
          </p:nvSpPr>
          <p:spPr bwMode="auto">
            <a:xfrm>
              <a:off x="3098" y="1965"/>
              <a:ext cx="5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" y="8"/>
                </a:cxn>
                <a:cxn ang="0">
                  <a:pos x="18" y="15"/>
                </a:cxn>
                <a:cxn ang="0">
                  <a:pos x="19" y="27"/>
                </a:cxn>
                <a:cxn ang="0">
                  <a:pos x="20" y="36"/>
                </a:cxn>
                <a:cxn ang="0">
                  <a:pos x="20" y="49"/>
                </a:cxn>
                <a:cxn ang="0">
                  <a:pos x="20" y="61"/>
                </a:cxn>
                <a:cxn ang="0">
                  <a:pos x="19" y="74"/>
                </a:cxn>
                <a:cxn ang="0">
                  <a:pos x="19" y="83"/>
                </a:cxn>
                <a:cxn ang="0">
                  <a:pos x="18" y="92"/>
                </a:cxn>
                <a:cxn ang="0">
                  <a:pos x="17" y="104"/>
                </a:cxn>
                <a:cxn ang="0">
                  <a:pos x="16" y="114"/>
                </a:cxn>
                <a:cxn ang="0">
                  <a:pos x="13" y="124"/>
                </a:cxn>
                <a:cxn ang="0">
                  <a:pos x="0" y="118"/>
                </a:cxn>
                <a:cxn ang="0">
                  <a:pos x="2" y="112"/>
                </a:cxn>
                <a:cxn ang="0">
                  <a:pos x="3" y="101"/>
                </a:cxn>
                <a:cxn ang="0">
                  <a:pos x="5" y="89"/>
                </a:cxn>
                <a:cxn ang="0">
                  <a:pos x="5" y="78"/>
                </a:cxn>
                <a:cxn ang="0">
                  <a:pos x="6" y="67"/>
                </a:cxn>
                <a:cxn ang="0">
                  <a:pos x="6" y="59"/>
                </a:cxn>
                <a:cxn ang="0">
                  <a:pos x="6" y="48"/>
                </a:cxn>
                <a:cxn ang="0">
                  <a:pos x="6" y="34"/>
                </a:cxn>
                <a:cxn ang="0">
                  <a:pos x="5" y="24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17" y="0"/>
                </a:cxn>
              </a:cxnLst>
              <a:rect l="0" t="0" r="r" b="b"/>
              <a:pathLst>
                <a:path w="20" h="124">
                  <a:moveTo>
                    <a:pt x="17" y="0"/>
                  </a:moveTo>
                  <a:lnTo>
                    <a:pt x="18" y="8"/>
                  </a:lnTo>
                  <a:lnTo>
                    <a:pt x="18" y="15"/>
                  </a:lnTo>
                  <a:lnTo>
                    <a:pt x="19" y="27"/>
                  </a:lnTo>
                  <a:lnTo>
                    <a:pt x="20" y="36"/>
                  </a:lnTo>
                  <a:lnTo>
                    <a:pt x="20" y="49"/>
                  </a:lnTo>
                  <a:lnTo>
                    <a:pt x="20" y="61"/>
                  </a:lnTo>
                  <a:lnTo>
                    <a:pt x="19" y="74"/>
                  </a:lnTo>
                  <a:lnTo>
                    <a:pt x="19" y="83"/>
                  </a:lnTo>
                  <a:lnTo>
                    <a:pt x="18" y="92"/>
                  </a:lnTo>
                  <a:lnTo>
                    <a:pt x="17" y="104"/>
                  </a:lnTo>
                  <a:lnTo>
                    <a:pt x="16" y="114"/>
                  </a:lnTo>
                  <a:lnTo>
                    <a:pt x="13" y="124"/>
                  </a:lnTo>
                  <a:lnTo>
                    <a:pt x="0" y="118"/>
                  </a:lnTo>
                  <a:lnTo>
                    <a:pt x="2" y="112"/>
                  </a:lnTo>
                  <a:lnTo>
                    <a:pt x="3" y="101"/>
                  </a:lnTo>
                  <a:lnTo>
                    <a:pt x="5" y="89"/>
                  </a:lnTo>
                  <a:lnTo>
                    <a:pt x="5" y="78"/>
                  </a:lnTo>
                  <a:lnTo>
                    <a:pt x="6" y="67"/>
                  </a:lnTo>
                  <a:lnTo>
                    <a:pt x="6" y="59"/>
                  </a:lnTo>
                  <a:lnTo>
                    <a:pt x="6" y="48"/>
                  </a:lnTo>
                  <a:lnTo>
                    <a:pt x="6" y="34"/>
                  </a:lnTo>
                  <a:lnTo>
                    <a:pt x="5" y="24"/>
                  </a:lnTo>
                  <a:lnTo>
                    <a:pt x="4" y="12"/>
                  </a:lnTo>
                  <a:lnTo>
                    <a:pt x="3" y="7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3" name="Freeform 1100"/>
            <p:cNvSpPr>
              <a:spLocks/>
            </p:cNvSpPr>
            <p:nvPr/>
          </p:nvSpPr>
          <p:spPr bwMode="auto">
            <a:xfrm>
              <a:off x="3092" y="1968"/>
              <a:ext cx="4" cy="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5" y="9"/>
                </a:cxn>
                <a:cxn ang="0">
                  <a:pos x="16" y="18"/>
                </a:cxn>
                <a:cxn ang="0">
                  <a:pos x="16" y="27"/>
                </a:cxn>
                <a:cxn ang="0">
                  <a:pos x="16" y="40"/>
                </a:cxn>
                <a:cxn ang="0">
                  <a:pos x="16" y="52"/>
                </a:cxn>
                <a:cxn ang="0">
                  <a:pos x="16" y="64"/>
                </a:cxn>
                <a:cxn ang="0">
                  <a:pos x="15" y="74"/>
                </a:cxn>
                <a:cxn ang="0">
                  <a:pos x="15" y="84"/>
                </a:cxn>
                <a:cxn ang="0">
                  <a:pos x="15" y="93"/>
                </a:cxn>
                <a:cxn ang="0">
                  <a:pos x="14" y="97"/>
                </a:cxn>
                <a:cxn ang="0">
                  <a:pos x="0" y="90"/>
                </a:cxn>
                <a:cxn ang="0">
                  <a:pos x="2" y="80"/>
                </a:cxn>
                <a:cxn ang="0">
                  <a:pos x="2" y="69"/>
                </a:cxn>
                <a:cxn ang="0">
                  <a:pos x="3" y="58"/>
                </a:cxn>
                <a:cxn ang="0">
                  <a:pos x="3" y="50"/>
                </a:cxn>
                <a:cxn ang="0">
                  <a:pos x="3" y="37"/>
                </a:cxn>
                <a:cxn ang="0">
                  <a:pos x="3" y="25"/>
                </a:cxn>
                <a:cxn ang="0">
                  <a:pos x="2" y="15"/>
                </a:cxn>
                <a:cxn ang="0">
                  <a:pos x="1" y="6"/>
                </a:cxn>
                <a:cxn ang="0">
                  <a:pos x="14" y="0"/>
                </a:cxn>
              </a:cxnLst>
              <a:rect l="0" t="0" r="r" b="b"/>
              <a:pathLst>
                <a:path w="16" h="97">
                  <a:moveTo>
                    <a:pt x="14" y="0"/>
                  </a:moveTo>
                  <a:lnTo>
                    <a:pt x="15" y="9"/>
                  </a:lnTo>
                  <a:lnTo>
                    <a:pt x="16" y="18"/>
                  </a:lnTo>
                  <a:lnTo>
                    <a:pt x="16" y="27"/>
                  </a:lnTo>
                  <a:lnTo>
                    <a:pt x="16" y="40"/>
                  </a:lnTo>
                  <a:lnTo>
                    <a:pt x="16" y="52"/>
                  </a:lnTo>
                  <a:lnTo>
                    <a:pt x="16" y="64"/>
                  </a:lnTo>
                  <a:lnTo>
                    <a:pt x="15" y="74"/>
                  </a:lnTo>
                  <a:lnTo>
                    <a:pt x="15" y="84"/>
                  </a:lnTo>
                  <a:lnTo>
                    <a:pt x="15" y="93"/>
                  </a:lnTo>
                  <a:lnTo>
                    <a:pt x="14" y="97"/>
                  </a:lnTo>
                  <a:lnTo>
                    <a:pt x="0" y="90"/>
                  </a:lnTo>
                  <a:lnTo>
                    <a:pt x="2" y="80"/>
                  </a:lnTo>
                  <a:lnTo>
                    <a:pt x="2" y="69"/>
                  </a:lnTo>
                  <a:lnTo>
                    <a:pt x="3" y="58"/>
                  </a:lnTo>
                  <a:lnTo>
                    <a:pt x="3" y="50"/>
                  </a:lnTo>
                  <a:lnTo>
                    <a:pt x="3" y="37"/>
                  </a:lnTo>
                  <a:lnTo>
                    <a:pt x="3" y="25"/>
                  </a:lnTo>
                  <a:lnTo>
                    <a:pt x="2" y="15"/>
                  </a:lnTo>
                  <a:lnTo>
                    <a:pt x="1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4" name="Freeform 1101"/>
            <p:cNvSpPr>
              <a:spLocks/>
            </p:cNvSpPr>
            <p:nvPr/>
          </p:nvSpPr>
          <p:spPr bwMode="auto">
            <a:xfrm>
              <a:off x="3092" y="1968"/>
              <a:ext cx="4" cy="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5" y="9"/>
                </a:cxn>
                <a:cxn ang="0">
                  <a:pos x="16" y="18"/>
                </a:cxn>
                <a:cxn ang="0">
                  <a:pos x="16" y="27"/>
                </a:cxn>
                <a:cxn ang="0">
                  <a:pos x="16" y="40"/>
                </a:cxn>
                <a:cxn ang="0">
                  <a:pos x="16" y="52"/>
                </a:cxn>
                <a:cxn ang="0">
                  <a:pos x="16" y="64"/>
                </a:cxn>
                <a:cxn ang="0">
                  <a:pos x="15" y="74"/>
                </a:cxn>
                <a:cxn ang="0">
                  <a:pos x="15" y="84"/>
                </a:cxn>
                <a:cxn ang="0">
                  <a:pos x="15" y="93"/>
                </a:cxn>
                <a:cxn ang="0">
                  <a:pos x="14" y="97"/>
                </a:cxn>
                <a:cxn ang="0">
                  <a:pos x="0" y="90"/>
                </a:cxn>
                <a:cxn ang="0">
                  <a:pos x="2" y="80"/>
                </a:cxn>
                <a:cxn ang="0">
                  <a:pos x="2" y="69"/>
                </a:cxn>
                <a:cxn ang="0">
                  <a:pos x="3" y="58"/>
                </a:cxn>
                <a:cxn ang="0">
                  <a:pos x="3" y="50"/>
                </a:cxn>
                <a:cxn ang="0">
                  <a:pos x="3" y="37"/>
                </a:cxn>
                <a:cxn ang="0">
                  <a:pos x="3" y="25"/>
                </a:cxn>
                <a:cxn ang="0">
                  <a:pos x="2" y="15"/>
                </a:cxn>
                <a:cxn ang="0">
                  <a:pos x="1" y="6"/>
                </a:cxn>
                <a:cxn ang="0">
                  <a:pos x="14" y="0"/>
                </a:cxn>
              </a:cxnLst>
              <a:rect l="0" t="0" r="r" b="b"/>
              <a:pathLst>
                <a:path w="16" h="97">
                  <a:moveTo>
                    <a:pt x="14" y="0"/>
                  </a:moveTo>
                  <a:lnTo>
                    <a:pt x="15" y="9"/>
                  </a:lnTo>
                  <a:lnTo>
                    <a:pt x="16" y="18"/>
                  </a:lnTo>
                  <a:lnTo>
                    <a:pt x="16" y="27"/>
                  </a:lnTo>
                  <a:lnTo>
                    <a:pt x="16" y="40"/>
                  </a:lnTo>
                  <a:lnTo>
                    <a:pt x="16" y="52"/>
                  </a:lnTo>
                  <a:lnTo>
                    <a:pt x="16" y="64"/>
                  </a:lnTo>
                  <a:lnTo>
                    <a:pt x="15" y="74"/>
                  </a:lnTo>
                  <a:lnTo>
                    <a:pt x="15" y="84"/>
                  </a:lnTo>
                  <a:lnTo>
                    <a:pt x="15" y="93"/>
                  </a:lnTo>
                  <a:lnTo>
                    <a:pt x="14" y="97"/>
                  </a:lnTo>
                  <a:lnTo>
                    <a:pt x="0" y="90"/>
                  </a:lnTo>
                  <a:lnTo>
                    <a:pt x="2" y="80"/>
                  </a:lnTo>
                  <a:lnTo>
                    <a:pt x="2" y="69"/>
                  </a:lnTo>
                  <a:lnTo>
                    <a:pt x="3" y="58"/>
                  </a:lnTo>
                  <a:lnTo>
                    <a:pt x="3" y="50"/>
                  </a:lnTo>
                  <a:lnTo>
                    <a:pt x="3" y="37"/>
                  </a:lnTo>
                  <a:lnTo>
                    <a:pt x="3" y="25"/>
                  </a:lnTo>
                  <a:lnTo>
                    <a:pt x="2" y="15"/>
                  </a:lnTo>
                  <a:lnTo>
                    <a:pt x="1" y="6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5" name="Freeform 1102"/>
            <p:cNvSpPr>
              <a:spLocks/>
            </p:cNvSpPr>
            <p:nvPr/>
          </p:nvSpPr>
          <p:spPr bwMode="auto">
            <a:xfrm>
              <a:off x="3085" y="1972"/>
              <a:ext cx="4" cy="1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4" y="12"/>
                </a:cxn>
                <a:cxn ang="0">
                  <a:pos x="15" y="26"/>
                </a:cxn>
                <a:cxn ang="0">
                  <a:pos x="15" y="38"/>
                </a:cxn>
                <a:cxn ang="0">
                  <a:pos x="14" y="50"/>
                </a:cxn>
                <a:cxn ang="0">
                  <a:pos x="14" y="60"/>
                </a:cxn>
                <a:cxn ang="0">
                  <a:pos x="12" y="71"/>
                </a:cxn>
                <a:cxn ang="0">
                  <a:pos x="0" y="64"/>
                </a:cxn>
                <a:cxn ang="0">
                  <a:pos x="1" y="54"/>
                </a:cxn>
                <a:cxn ang="0">
                  <a:pos x="1" y="44"/>
                </a:cxn>
                <a:cxn ang="0">
                  <a:pos x="2" y="35"/>
                </a:cxn>
                <a:cxn ang="0">
                  <a:pos x="1" y="23"/>
                </a:cxn>
                <a:cxn ang="0">
                  <a:pos x="1" y="11"/>
                </a:cxn>
                <a:cxn ang="0">
                  <a:pos x="0" y="5"/>
                </a:cxn>
                <a:cxn ang="0">
                  <a:pos x="13" y="0"/>
                </a:cxn>
              </a:cxnLst>
              <a:rect l="0" t="0" r="r" b="b"/>
              <a:pathLst>
                <a:path w="15" h="71">
                  <a:moveTo>
                    <a:pt x="13" y="0"/>
                  </a:moveTo>
                  <a:lnTo>
                    <a:pt x="14" y="12"/>
                  </a:lnTo>
                  <a:lnTo>
                    <a:pt x="15" y="26"/>
                  </a:lnTo>
                  <a:lnTo>
                    <a:pt x="15" y="38"/>
                  </a:lnTo>
                  <a:lnTo>
                    <a:pt x="14" y="50"/>
                  </a:lnTo>
                  <a:lnTo>
                    <a:pt x="14" y="60"/>
                  </a:lnTo>
                  <a:lnTo>
                    <a:pt x="12" y="71"/>
                  </a:lnTo>
                  <a:lnTo>
                    <a:pt x="0" y="64"/>
                  </a:lnTo>
                  <a:lnTo>
                    <a:pt x="1" y="54"/>
                  </a:lnTo>
                  <a:lnTo>
                    <a:pt x="1" y="44"/>
                  </a:lnTo>
                  <a:lnTo>
                    <a:pt x="2" y="35"/>
                  </a:lnTo>
                  <a:lnTo>
                    <a:pt x="1" y="23"/>
                  </a:lnTo>
                  <a:lnTo>
                    <a:pt x="1" y="11"/>
                  </a:lnTo>
                  <a:lnTo>
                    <a:pt x="0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6" name="Freeform 1103"/>
            <p:cNvSpPr>
              <a:spLocks/>
            </p:cNvSpPr>
            <p:nvPr/>
          </p:nvSpPr>
          <p:spPr bwMode="auto">
            <a:xfrm>
              <a:off x="3085" y="1972"/>
              <a:ext cx="4" cy="1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4" y="12"/>
                </a:cxn>
                <a:cxn ang="0">
                  <a:pos x="15" y="26"/>
                </a:cxn>
                <a:cxn ang="0">
                  <a:pos x="15" y="38"/>
                </a:cxn>
                <a:cxn ang="0">
                  <a:pos x="14" y="50"/>
                </a:cxn>
                <a:cxn ang="0">
                  <a:pos x="14" y="60"/>
                </a:cxn>
                <a:cxn ang="0">
                  <a:pos x="12" y="71"/>
                </a:cxn>
                <a:cxn ang="0">
                  <a:pos x="0" y="64"/>
                </a:cxn>
                <a:cxn ang="0">
                  <a:pos x="1" y="54"/>
                </a:cxn>
                <a:cxn ang="0">
                  <a:pos x="1" y="44"/>
                </a:cxn>
                <a:cxn ang="0">
                  <a:pos x="2" y="35"/>
                </a:cxn>
                <a:cxn ang="0">
                  <a:pos x="1" y="23"/>
                </a:cxn>
                <a:cxn ang="0">
                  <a:pos x="1" y="11"/>
                </a:cxn>
                <a:cxn ang="0">
                  <a:pos x="0" y="5"/>
                </a:cxn>
                <a:cxn ang="0">
                  <a:pos x="13" y="0"/>
                </a:cxn>
              </a:cxnLst>
              <a:rect l="0" t="0" r="r" b="b"/>
              <a:pathLst>
                <a:path w="15" h="71">
                  <a:moveTo>
                    <a:pt x="13" y="0"/>
                  </a:moveTo>
                  <a:lnTo>
                    <a:pt x="14" y="12"/>
                  </a:lnTo>
                  <a:lnTo>
                    <a:pt x="15" y="26"/>
                  </a:lnTo>
                  <a:lnTo>
                    <a:pt x="15" y="38"/>
                  </a:lnTo>
                  <a:lnTo>
                    <a:pt x="14" y="50"/>
                  </a:lnTo>
                  <a:lnTo>
                    <a:pt x="14" y="60"/>
                  </a:lnTo>
                  <a:lnTo>
                    <a:pt x="12" y="71"/>
                  </a:lnTo>
                  <a:lnTo>
                    <a:pt x="0" y="64"/>
                  </a:lnTo>
                  <a:lnTo>
                    <a:pt x="1" y="54"/>
                  </a:lnTo>
                  <a:lnTo>
                    <a:pt x="1" y="44"/>
                  </a:lnTo>
                  <a:lnTo>
                    <a:pt x="2" y="35"/>
                  </a:lnTo>
                  <a:lnTo>
                    <a:pt x="1" y="23"/>
                  </a:lnTo>
                  <a:lnTo>
                    <a:pt x="1" y="11"/>
                  </a:lnTo>
                  <a:lnTo>
                    <a:pt x="0" y="5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7" name="Freeform 1104"/>
            <p:cNvSpPr>
              <a:spLocks/>
            </p:cNvSpPr>
            <p:nvPr/>
          </p:nvSpPr>
          <p:spPr bwMode="auto">
            <a:xfrm>
              <a:off x="3079" y="1974"/>
              <a:ext cx="3" cy="12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4" y="20"/>
                </a:cxn>
                <a:cxn ang="0">
                  <a:pos x="14" y="32"/>
                </a:cxn>
                <a:cxn ang="0">
                  <a:pos x="13" y="42"/>
                </a:cxn>
                <a:cxn ang="0">
                  <a:pos x="12" y="48"/>
                </a:cxn>
                <a:cxn ang="0">
                  <a:pos x="0" y="42"/>
                </a:cxn>
                <a:cxn ang="0">
                  <a:pos x="1" y="30"/>
                </a:cxn>
                <a:cxn ang="0">
                  <a:pos x="1" y="18"/>
                </a:cxn>
                <a:cxn ang="0">
                  <a:pos x="1" y="7"/>
                </a:cxn>
                <a:cxn ang="0">
                  <a:pos x="13" y="0"/>
                </a:cxn>
                <a:cxn ang="0">
                  <a:pos x="13" y="7"/>
                </a:cxn>
              </a:cxnLst>
              <a:rect l="0" t="0" r="r" b="b"/>
              <a:pathLst>
                <a:path w="14" h="48">
                  <a:moveTo>
                    <a:pt x="13" y="7"/>
                  </a:moveTo>
                  <a:lnTo>
                    <a:pt x="14" y="20"/>
                  </a:lnTo>
                  <a:lnTo>
                    <a:pt x="14" y="32"/>
                  </a:lnTo>
                  <a:lnTo>
                    <a:pt x="13" y="42"/>
                  </a:lnTo>
                  <a:lnTo>
                    <a:pt x="12" y="48"/>
                  </a:lnTo>
                  <a:lnTo>
                    <a:pt x="0" y="42"/>
                  </a:lnTo>
                  <a:lnTo>
                    <a:pt x="1" y="30"/>
                  </a:lnTo>
                  <a:lnTo>
                    <a:pt x="1" y="18"/>
                  </a:lnTo>
                  <a:lnTo>
                    <a:pt x="1" y="7"/>
                  </a:lnTo>
                  <a:lnTo>
                    <a:pt x="13" y="0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8" name="Freeform 1105"/>
            <p:cNvSpPr>
              <a:spLocks/>
            </p:cNvSpPr>
            <p:nvPr/>
          </p:nvSpPr>
          <p:spPr bwMode="auto">
            <a:xfrm>
              <a:off x="3079" y="1974"/>
              <a:ext cx="3" cy="12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14" y="20"/>
                </a:cxn>
                <a:cxn ang="0">
                  <a:pos x="14" y="32"/>
                </a:cxn>
                <a:cxn ang="0">
                  <a:pos x="13" y="42"/>
                </a:cxn>
                <a:cxn ang="0">
                  <a:pos x="12" y="48"/>
                </a:cxn>
                <a:cxn ang="0">
                  <a:pos x="0" y="42"/>
                </a:cxn>
                <a:cxn ang="0">
                  <a:pos x="1" y="30"/>
                </a:cxn>
                <a:cxn ang="0">
                  <a:pos x="1" y="18"/>
                </a:cxn>
                <a:cxn ang="0">
                  <a:pos x="1" y="7"/>
                </a:cxn>
                <a:cxn ang="0">
                  <a:pos x="13" y="0"/>
                </a:cxn>
                <a:cxn ang="0">
                  <a:pos x="13" y="7"/>
                </a:cxn>
              </a:cxnLst>
              <a:rect l="0" t="0" r="r" b="b"/>
              <a:pathLst>
                <a:path w="14" h="48">
                  <a:moveTo>
                    <a:pt x="13" y="7"/>
                  </a:moveTo>
                  <a:lnTo>
                    <a:pt x="14" y="20"/>
                  </a:lnTo>
                  <a:lnTo>
                    <a:pt x="14" y="32"/>
                  </a:lnTo>
                  <a:lnTo>
                    <a:pt x="13" y="42"/>
                  </a:lnTo>
                  <a:lnTo>
                    <a:pt x="12" y="48"/>
                  </a:lnTo>
                  <a:lnTo>
                    <a:pt x="0" y="42"/>
                  </a:lnTo>
                  <a:lnTo>
                    <a:pt x="1" y="30"/>
                  </a:lnTo>
                  <a:lnTo>
                    <a:pt x="1" y="18"/>
                  </a:lnTo>
                  <a:lnTo>
                    <a:pt x="1" y="7"/>
                  </a:lnTo>
                  <a:lnTo>
                    <a:pt x="13" y="0"/>
                  </a:lnTo>
                  <a:lnTo>
                    <a:pt x="13" y="7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9" name="Freeform 1106"/>
            <p:cNvSpPr>
              <a:spLocks/>
            </p:cNvSpPr>
            <p:nvPr/>
          </p:nvSpPr>
          <p:spPr bwMode="auto">
            <a:xfrm>
              <a:off x="3029" y="1938"/>
              <a:ext cx="50" cy="73"/>
            </a:xfrm>
            <a:custGeom>
              <a:avLst/>
              <a:gdLst/>
              <a:ahLst/>
              <a:cxnLst>
                <a:cxn ang="0">
                  <a:pos x="89" y="256"/>
                </a:cxn>
                <a:cxn ang="0">
                  <a:pos x="73" y="238"/>
                </a:cxn>
                <a:cxn ang="0">
                  <a:pos x="47" y="223"/>
                </a:cxn>
                <a:cxn ang="0">
                  <a:pos x="13" y="212"/>
                </a:cxn>
                <a:cxn ang="0">
                  <a:pos x="15" y="196"/>
                </a:cxn>
                <a:cxn ang="0">
                  <a:pos x="26" y="170"/>
                </a:cxn>
                <a:cxn ang="0">
                  <a:pos x="4" y="131"/>
                </a:cxn>
                <a:cxn ang="0">
                  <a:pos x="1" y="104"/>
                </a:cxn>
                <a:cxn ang="0">
                  <a:pos x="1" y="74"/>
                </a:cxn>
                <a:cxn ang="0">
                  <a:pos x="26" y="26"/>
                </a:cxn>
                <a:cxn ang="0">
                  <a:pos x="35" y="18"/>
                </a:cxn>
                <a:cxn ang="0">
                  <a:pos x="58" y="8"/>
                </a:cxn>
                <a:cxn ang="0">
                  <a:pos x="106" y="0"/>
                </a:cxn>
                <a:cxn ang="0">
                  <a:pos x="132" y="4"/>
                </a:cxn>
                <a:cxn ang="0">
                  <a:pos x="151" y="12"/>
                </a:cxn>
                <a:cxn ang="0">
                  <a:pos x="164" y="16"/>
                </a:cxn>
                <a:cxn ang="0">
                  <a:pos x="176" y="38"/>
                </a:cxn>
                <a:cxn ang="0">
                  <a:pos x="182" y="61"/>
                </a:cxn>
                <a:cxn ang="0">
                  <a:pos x="190" y="72"/>
                </a:cxn>
                <a:cxn ang="0">
                  <a:pos x="192" y="81"/>
                </a:cxn>
                <a:cxn ang="0">
                  <a:pos x="185" y="94"/>
                </a:cxn>
                <a:cxn ang="0">
                  <a:pos x="190" y="106"/>
                </a:cxn>
                <a:cxn ang="0">
                  <a:pos x="201" y="126"/>
                </a:cxn>
                <a:cxn ang="0">
                  <a:pos x="199" y="138"/>
                </a:cxn>
                <a:cxn ang="0">
                  <a:pos x="186" y="140"/>
                </a:cxn>
                <a:cxn ang="0">
                  <a:pos x="183" y="151"/>
                </a:cxn>
                <a:cxn ang="0">
                  <a:pos x="186" y="157"/>
                </a:cxn>
                <a:cxn ang="0">
                  <a:pos x="165" y="167"/>
                </a:cxn>
                <a:cxn ang="0">
                  <a:pos x="164" y="172"/>
                </a:cxn>
                <a:cxn ang="0">
                  <a:pos x="175" y="180"/>
                </a:cxn>
                <a:cxn ang="0">
                  <a:pos x="173" y="186"/>
                </a:cxn>
                <a:cxn ang="0">
                  <a:pos x="167" y="188"/>
                </a:cxn>
                <a:cxn ang="0">
                  <a:pos x="167" y="201"/>
                </a:cxn>
                <a:cxn ang="0">
                  <a:pos x="161" y="216"/>
                </a:cxn>
                <a:cxn ang="0">
                  <a:pos x="149" y="220"/>
                </a:cxn>
                <a:cxn ang="0">
                  <a:pos x="133" y="215"/>
                </a:cxn>
                <a:cxn ang="0">
                  <a:pos x="116" y="209"/>
                </a:cxn>
                <a:cxn ang="0">
                  <a:pos x="113" y="217"/>
                </a:cxn>
                <a:cxn ang="0">
                  <a:pos x="104" y="234"/>
                </a:cxn>
                <a:cxn ang="0">
                  <a:pos x="102" y="252"/>
                </a:cxn>
                <a:cxn ang="0">
                  <a:pos x="108" y="276"/>
                </a:cxn>
                <a:cxn ang="0">
                  <a:pos x="110" y="295"/>
                </a:cxn>
              </a:cxnLst>
              <a:rect l="0" t="0" r="r" b="b"/>
              <a:pathLst>
                <a:path w="202" h="295">
                  <a:moveTo>
                    <a:pt x="109" y="294"/>
                  </a:moveTo>
                  <a:lnTo>
                    <a:pt x="89" y="256"/>
                  </a:lnTo>
                  <a:lnTo>
                    <a:pt x="83" y="247"/>
                  </a:lnTo>
                  <a:lnTo>
                    <a:pt x="73" y="238"/>
                  </a:lnTo>
                  <a:lnTo>
                    <a:pt x="64" y="233"/>
                  </a:lnTo>
                  <a:lnTo>
                    <a:pt x="47" y="223"/>
                  </a:lnTo>
                  <a:lnTo>
                    <a:pt x="24" y="214"/>
                  </a:lnTo>
                  <a:lnTo>
                    <a:pt x="13" y="212"/>
                  </a:lnTo>
                  <a:lnTo>
                    <a:pt x="2" y="217"/>
                  </a:lnTo>
                  <a:lnTo>
                    <a:pt x="15" y="196"/>
                  </a:lnTo>
                  <a:lnTo>
                    <a:pt x="19" y="181"/>
                  </a:lnTo>
                  <a:lnTo>
                    <a:pt x="26" y="170"/>
                  </a:lnTo>
                  <a:lnTo>
                    <a:pt x="7" y="140"/>
                  </a:lnTo>
                  <a:lnTo>
                    <a:pt x="4" y="131"/>
                  </a:lnTo>
                  <a:lnTo>
                    <a:pt x="3" y="119"/>
                  </a:lnTo>
                  <a:lnTo>
                    <a:pt x="1" y="104"/>
                  </a:lnTo>
                  <a:lnTo>
                    <a:pt x="0" y="94"/>
                  </a:lnTo>
                  <a:lnTo>
                    <a:pt x="1" y="74"/>
                  </a:lnTo>
                  <a:lnTo>
                    <a:pt x="10" y="50"/>
                  </a:lnTo>
                  <a:lnTo>
                    <a:pt x="26" y="26"/>
                  </a:lnTo>
                  <a:lnTo>
                    <a:pt x="31" y="20"/>
                  </a:lnTo>
                  <a:lnTo>
                    <a:pt x="35" y="18"/>
                  </a:lnTo>
                  <a:lnTo>
                    <a:pt x="41" y="16"/>
                  </a:lnTo>
                  <a:lnTo>
                    <a:pt x="58" y="8"/>
                  </a:lnTo>
                  <a:lnTo>
                    <a:pt x="66" y="5"/>
                  </a:lnTo>
                  <a:lnTo>
                    <a:pt x="106" y="0"/>
                  </a:lnTo>
                  <a:lnTo>
                    <a:pt x="126" y="4"/>
                  </a:lnTo>
                  <a:lnTo>
                    <a:pt x="132" y="4"/>
                  </a:lnTo>
                  <a:lnTo>
                    <a:pt x="143" y="7"/>
                  </a:lnTo>
                  <a:lnTo>
                    <a:pt x="151" y="12"/>
                  </a:lnTo>
                  <a:lnTo>
                    <a:pt x="158" y="12"/>
                  </a:lnTo>
                  <a:lnTo>
                    <a:pt x="164" y="16"/>
                  </a:lnTo>
                  <a:lnTo>
                    <a:pt x="169" y="27"/>
                  </a:lnTo>
                  <a:lnTo>
                    <a:pt x="176" y="38"/>
                  </a:lnTo>
                  <a:lnTo>
                    <a:pt x="180" y="52"/>
                  </a:lnTo>
                  <a:lnTo>
                    <a:pt x="182" y="61"/>
                  </a:lnTo>
                  <a:lnTo>
                    <a:pt x="186" y="69"/>
                  </a:lnTo>
                  <a:lnTo>
                    <a:pt x="190" y="72"/>
                  </a:lnTo>
                  <a:lnTo>
                    <a:pt x="192" y="75"/>
                  </a:lnTo>
                  <a:lnTo>
                    <a:pt x="192" y="81"/>
                  </a:lnTo>
                  <a:lnTo>
                    <a:pt x="187" y="89"/>
                  </a:lnTo>
                  <a:lnTo>
                    <a:pt x="185" y="94"/>
                  </a:lnTo>
                  <a:lnTo>
                    <a:pt x="184" y="97"/>
                  </a:lnTo>
                  <a:lnTo>
                    <a:pt x="190" y="106"/>
                  </a:lnTo>
                  <a:lnTo>
                    <a:pt x="196" y="118"/>
                  </a:lnTo>
                  <a:lnTo>
                    <a:pt x="201" y="126"/>
                  </a:lnTo>
                  <a:lnTo>
                    <a:pt x="202" y="134"/>
                  </a:lnTo>
                  <a:lnTo>
                    <a:pt x="199" y="138"/>
                  </a:lnTo>
                  <a:lnTo>
                    <a:pt x="193" y="139"/>
                  </a:lnTo>
                  <a:lnTo>
                    <a:pt x="186" y="140"/>
                  </a:lnTo>
                  <a:lnTo>
                    <a:pt x="184" y="144"/>
                  </a:lnTo>
                  <a:lnTo>
                    <a:pt x="183" y="151"/>
                  </a:lnTo>
                  <a:lnTo>
                    <a:pt x="185" y="152"/>
                  </a:lnTo>
                  <a:lnTo>
                    <a:pt x="186" y="157"/>
                  </a:lnTo>
                  <a:lnTo>
                    <a:pt x="181" y="161"/>
                  </a:lnTo>
                  <a:lnTo>
                    <a:pt x="165" y="167"/>
                  </a:lnTo>
                  <a:lnTo>
                    <a:pt x="161" y="167"/>
                  </a:lnTo>
                  <a:lnTo>
                    <a:pt x="164" y="172"/>
                  </a:lnTo>
                  <a:lnTo>
                    <a:pt x="173" y="178"/>
                  </a:lnTo>
                  <a:lnTo>
                    <a:pt x="175" y="180"/>
                  </a:lnTo>
                  <a:lnTo>
                    <a:pt x="176" y="183"/>
                  </a:lnTo>
                  <a:lnTo>
                    <a:pt x="173" y="186"/>
                  </a:lnTo>
                  <a:lnTo>
                    <a:pt x="168" y="187"/>
                  </a:lnTo>
                  <a:lnTo>
                    <a:pt x="167" y="188"/>
                  </a:lnTo>
                  <a:lnTo>
                    <a:pt x="167" y="195"/>
                  </a:lnTo>
                  <a:lnTo>
                    <a:pt x="167" y="201"/>
                  </a:lnTo>
                  <a:lnTo>
                    <a:pt x="165" y="209"/>
                  </a:lnTo>
                  <a:lnTo>
                    <a:pt x="161" y="216"/>
                  </a:lnTo>
                  <a:lnTo>
                    <a:pt x="156" y="218"/>
                  </a:lnTo>
                  <a:lnTo>
                    <a:pt x="149" y="220"/>
                  </a:lnTo>
                  <a:lnTo>
                    <a:pt x="144" y="219"/>
                  </a:lnTo>
                  <a:lnTo>
                    <a:pt x="133" y="215"/>
                  </a:lnTo>
                  <a:lnTo>
                    <a:pt x="125" y="210"/>
                  </a:lnTo>
                  <a:lnTo>
                    <a:pt x="116" y="209"/>
                  </a:lnTo>
                  <a:lnTo>
                    <a:pt x="112" y="209"/>
                  </a:lnTo>
                  <a:lnTo>
                    <a:pt x="113" y="217"/>
                  </a:lnTo>
                  <a:lnTo>
                    <a:pt x="106" y="226"/>
                  </a:lnTo>
                  <a:lnTo>
                    <a:pt x="104" y="234"/>
                  </a:lnTo>
                  <a:lnTo>
                    <a:pt x="101" y="241"/>
                  </a:lnTo>
                  <a:lnTo>
                    <a:pt x="102" y="252"/>
                  </a:lnTo>
                  <a:lnTo>
                    <a:pt x="106" y="266"/>
                  </a:lnTo>
                  <a:lnTo>
                    <a:pt x="108" y="276"/>
                  </a:lnTo>
                  <a:lnTo>
                    <a:pt x="116" y="294"/>
                  </a:lnTo>
                  <a:lnTo>
                    <a:pt x="110" y="295"/>
                  </a:lnTo>
                  <a:lnTo>
                    <a:pt x="109" y="29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0" name="Freeform 1107"/>
            <p:cNvSpPr>
              <a:spLocks/>
            </p:cNvSpPr>
            <p:nvPr/>
          </p:nvSpPr>
          <p:spPr bwMode="auto">
            <a:xfrm>
              <a:off x="3029" y="1938"/>
              <a:ext cx="50" cy="73"/>
            </a:xfrm>
            <a:custGeom>
              <a:avLst/>
              <a:gdLst/>
              <a:ahLst/>
              <a:cxnLst>
                <a:cxn ang="0">
                  <a:pos x="89" y="256"/>
                </a:cxn>
                <a:cxn ang="0">
                  <a:pos x="73" y="238"/>
                </a:cxn>
                <a:cxn ang="0">
                  <a:pos x="47" y="223"/>
                </a:cxn>
                <a:cxn ang="0">
                  <a:pos x="13" y="212"/>
                </a:cxn>
                <a:cxn ang="0">
                  <a:pos x="15" y="196"/>
                </a:cxn>
                <a:cxn ang="0">
                  <a:pos x="26" y="170"/>
                </a:cxn>
                <a:cxn ang="0">
                  <a:pos x="4" y="131"/>
                </a:cxn>
                <a:cxn ang="0">
                  <a:pos x="1" y="104"/>
                </a:cxn>
                <a:cxn ang="0">
                  <a:pos x="1" y="74"/>
                </a:cxn>
                <a:cxn ang="0">
                  <a:pos x="26" y="26"/>
                </a:cxn>
                <a:cxn ang="0">
                  <a:pos x="35" y="18"/>
                </a:cxn>
                <a:cxn ang="0">
                  <a:pos x="58" y="8"/>
                </a:cxn>
                <a:cxn ang="0">
                  <a:pos x="106" y="0"/>
                </a:cxn>
                <a:cxn ang="0">
                  <a:pos x="132" y="4"/>
                </a:cxn>
                <a:cxn ang="0">
                  <a:pos x="151" y="12"/>
                </a:cxn>
                <a:cxn ang="0">
                  <a:pos x="164" y="16"/>
                </a:cxn>
                <a:cxn ang="0">
                  <a:pos x="176" y="38"/>
                </a:cxn>
                <a:cxn ang="0">
                  <a:pos x="182" y="61"/>
                </a:cxn>
                <a:cxn ang="0">
                  <a:pos x="190" y="72"/>
                </a:cxn>
                <a:cxn ang="0">
                  <a:pos x="192" y="81"/>
                </a:cxn>
                <a:cxn ang="0">
                  <a:pos x="185" y="94"/>
                </a:cxn>
                <a:cxn ang="0">
                  <a:pos x="190" y="106"/>
                </a:cxn>
                <a:cxn ang="0">
                  <a:pos x="201" y="126"/>
                </a:cxn>
                <a:cxn ang="0">
                  <a:pos x="199" y="138"/>
                </a:cxn>
                <a:cxn ang="0">
                  <a:pos x="186" y="140"/>
                </a:cxn>
                <a:cxn ang="0">
                  <a:pos x="183" y="151"/>
                </a:cxn>
                <a:cxn ang="0">
                  <a:pos x="186" y="157"/>
                </a:cxn>
                <a:cxn ang="0">
                  <a:pos x="165" y="167"/>
                </a:cxn>
                <a:cxn ang="0">
                  <a:pos x="164" y="172"/>
                </a:cxn>
                <a:cxn ang="0">
                  <a:pos x="175" y="180"/>
                </a:cxn>
                <a:cxn ang="0">
                  <a:pos x="173" y="186"/>
                </a:cxn>
                <a:cxn ang="0">
                  <a:pos x="167" y="188"/>
                </a:cxn>
                <a:cxn ang="0">
                  <a:pos x="167" y="201"/>
                </a:cxn>
                <a:cxn ang="0">
                  <a:pos x="161" y="216"/>
                </a:cxn>
                <a:cxn ang="0">
                  <a:pos x="149" y="220"/>
                </a:cxn>
                <a:cxn ang="0">
                  <a:pos x="133" y="215"/>
                </a:cxn>
                <a:cxn ang="0">
                  <a:pos x="116" y="209"/>
                </a:cxn>
                <a:cxn ang="0">
                  <a:pos x="113" y="217"/>
                </a:cxn>
                <a:cxn ang="0">
                  <a:pos x="104" y="234"/>
                </a:cxn>
                <a:cxn ang="0">
                  <a:pos x="102" y="252"/>
                </a:cxn>
                <a:cxn ang="0">
                  <a:pos x="108" y="276"/>
                </a:cxn>
                <a:cxn ang="0">
                  <a:pos x="110" y="295"/>
                </a:cxn>
              </a:cxnLst>
              <a:rect l="0" t="0" r="r" b="b"/>
              <a:pathLst>
                <a:path w="202" h="295">
                  <a:moveTo>
                    <a:pt x="109" y="294"/>
                  </a:moveTo>
                  <a:lnTo>
                    <a:pt x="89" y="256"/>
                  </a:lnTo>
                  <a:lnTo>
                    <a:pt x="83" y="247"/>
                  </a:lnTo>
                  <a:lnTo>
                    <a:pt x="73" y="238"/>
                  </a:lnTo>
                  <a:lnTo>
                    <a:pt x="64" y="233"/>
                  </a:lnTo>
                  <a:lnTo>
                    <a:pt x="47" y="223"/>
                  </a:lnTo>
                  <a:lnTo>
                    <a:pt x="24" y="214"/>
                  </a:lnTo>
                  <a:lnTo>
                    <a:pt x="13" y="212"/>
                  </a:lnTo>
                  <a:lnTo>
                    <a:pt x="2" y="217"/>
                  </a:lnTo>
                  <a:lnTo>
                    <a:pt x="15" y="196"/>
                  </a:lnTo>
                  <a:lnTo>
                    <a:pt x="19" y="181"/>
                  </a:lnTo>
                  <a:lnTo>
                    <a:pt x="26" y="170"/>
                  </a:lnTo>
                  <a:lnTo>
                    <a:pt x="7" y="140"/>
                  </a:lnTo>
                  <a:lnTo>
                    <a:pt x="4" y="131"/>
                  </a:lnTo>
                  <a:lnTo>
                    <a:pt x="3" y="119"/>
                  </a:lnTo>
                  <a:lnTo>
                    <a:pt x="1" y="104"/>
                  </a:lnTo>
                  <a:lnTo>
                    <a:pt x="0" y="94"/>
                  </a:lnTo>
                  <a:lnTo>
                    <a:pt x="1" y="74"/>
                  </a:lnTo>
                  <a:lnTo>
                    <a:pt x="10" y="50"/>
                  </a:lnTo>
                  <a:lnTo>
                    <a:pt x="26" y="26"/>
                  </a:lnTo>
                  <a:lnTo>
                    <a:pt x="31" y="20"/>
                  </a:lnTo>
                  <a:lnTo>
                    <a:pt x="35" y="18"/>
                  </a:lnTo>
                  <a:lnTo>
                    <a:pt x="41" y="16"/>
                  </a:lnTo>
                  <a:lnTo>
                    <a:pt x="58" y="8"/>
                  </a:lnTo>
                  <a:lnTo>
                    <a:pt x="66" y="5"/>
                  </a:lnTo>
                  <a:lnTo>
                    <a:pt x="106" y="0"/>
                  </a:lnTo>
                  <a:lnTo>
                    <a:pt x="126" y="4"/>
                  </a:lnTo>
                  <a:lnTo>
                    <a:pt x="132" y="4"/>
                  </a:lnTo>
                  <a:lnTo>
                    <a:pt x="143" y="7"/>
                  </a:lnTo>
                  <a:lnTo>
                    <a:pt x="151" y="12"/>
                  </a:lnTo>
                  <a:lnTo>
                    <a:pt x="158" y="12"/>
                  </a:lnTo>
                  <a:lnTo>
                    <a:pt x="164" y="16"/>
                  </a:lnTo>
                  <a:lnTo>
                    <a:pt x="169" y="27"/>
                  </a:lnTo>
                  <a:lnTo>
                    <a:pt x="176" y="38"/>
                  </a:lnTo>
                  <a:lnTo>
                    <a:pt x="180" y="52"/>
                  </a:lnTo>
                  <a:lnTo>
                    <a:pt x="182" y="61"/>
                  </a:lnTo>
                  <a:lnTo>
                    <a:pt x="186" y="69"/>
                  </a:lnTo>
                  <a:lnTo>
                    <a:pt x="190" y="72"/>
                  </a:lnTo>
                  <a:lnTo>
                    <a:pt x="192" y="75"/>
                  </a:lnTo>
                  <a:lnTo>
                    <a:pt x="192" y="81"/>
                  </a:lnTo>
                  <a:lnTo>
                    <a:pt x="187" y="89"/>
                  </a:lnTo>
                  <a:lnTo>
                    <a:pt x="185" y="94"/>
                  </a:lnTo>
                  <a:lnTo>
                    <a:pt x="184" y="97"/>
                  </a:lnTo>
                  <a:lnTo>
                    <a:pt x="190" y="106"/>
                  </a:lnTo>
                  <a:lnTo>
                    <a:pt x="196" y="118"/>
                  </a:lnTo>
                  <a:lnTo>
                    <a:pt x="201" y="126"/>
                  </a:lnTo>
                  <a:lnTo>
                    <a:pt x="202" y="134"/>
                  </a:lnTo>
                  <a:lnTo>
                    <a:pt x="199" y="138"/>
                  </a:lnTo>
                  <a:lnTo>
                    <a:pt x="193" y="139"/>
                  </a:lnTo>
                  <a:lnTo>
                    <a:pt x="186" y="140"/>
                  </a:lnTo>
                  <a:lnTo>
                    <a:pt x="184" y="144"/>
                  </a:lnTo>
                  <a:lnTo>
                    <a:pt x="183" y="151"/>
                  </a:lnTo>
                  <a:lnTo>
                    <a:pt x="185" y="152"/>
                  </a:lnTo>
                  <a:lnTo>
                    <a:pt x="186" y="157"/>
                  </a:lnTo>
                  <a:lnTo>
                    <a:pt x="181" y="161"/>
                  </a:lnTo>
                  <a:lnTo>
                    <a:pt x="165" y="167"/>
                  </a:lnTo>
                  <a:lnTo>
                    <a:pt x="161" y="167"/>
                  </a:lnTo>
                  <a:lnTo>
                    <a:pt x="164" y="172"/>
                  </a:lnTo>
                  <a:lnTo>
                    <a:pt x="173" y="178"/>
                  </a:lnTo>
                  <a:lnTo>
                    <a:pt x="175" y="180"/>
                  </a:lnTo>
                  <a:lnTo>
                    <a:pt x="176" y="183"/>
                  </a:lnTo>
                  <a:lnTo>
                    <a:pt x="173" y="186"/>
                  </a:lnTo>
                  <a:lnTo>
                    <a:pt x="168" y="187"/>
                  </a:lnTo>
                  <a:lnTo>
                    <a:pt x="167" y="188"/>
                  </a:lnTo>
                  <a:lnTo>
                    <a:pt x="167" y="195"/>
                  </a:lnTo>
                  <a:lnTo>
                    <a:pt x="167" y="201"/>
                  </a:lnTo>
                  <a:lnTo>
                    <a:pt x="165" y="209"/>
                  </a:lnTo>
                  <a:lnTo>
                    <a:pt x="161" y="216"/>
                  </a:lnTo>
                  <a:lnTo>
                    <a:pt x="156" y="218"/>
                  </a:lnTo>
                  <a:lnTo>
                    <a:pt x="149" y="220"/>
                  </a:lnTo>
                  <a:lnTo>
                    <a:pt x="144" y="219"/>
                  </a:lnTo>
                  <a:lnTo>
                    <a:pt x="133" y="215"/>
                  </a:lnTo>
                  <a:lnTo>
                    <a:pt x="125" y="210"/>
                  </a:lnTo>
                  <a:lnTo>
                    <a:pt x="116" y="209"/>
                  </a:lnTo>
                  <a:lnTo>
                    <a:pt x="112" y="209"/>
                  </a:lnTo>
                  <a:lnTo>
                    <a:pt x="113" y="217"/>
                  </a:lnTo>
                  <a:lnTo>
                    <a:pt x="106" y="226"/>
                  </a:lnTo>
                  <a:lnTo>
                    <a:pt x="104" y="234"/>
                  </a:lnTo>
                  <a:lnTo>
                    <a:pt x="101" y="241"/>
                  </a:lnTo>
                  <a:lnTo>
                    <a:pt x="102" y="252"/>
                  </a:lnTo>
                  <a:lnTo>
                    <a:pt x="106" y="266"/>
                  </a:lnTo>
                  <a:lnTo>
                    <a:pt x="108" y="276"/>
                  </a:lnTo>
                  <a:lnTo>
                    <a:pt x="116" y="294"/>
                  </a:lnTo>
                  <a:lnTo>
                    <a:pt x="110" y="295"/>
                  </a:lnTo>
                  <a:lnTo>
                    <a:pt x="109" y="294"/>
                  </a:lnTo>
                </a:path>
              </a:pathLst>
            </a:custGeom>
            <a:noFill/>
            <a:ln w="0">
              <a:solidFill>
                <a:srgbClr val="31538E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1" name="Freeform 1108"/>
            <p:cNvSpPr>
              <a:spLocks/>
            </p:cNvSpPr>
            <p:nvPr/>
          </p:nvSpPr>
          <p:spPr bwMode="auto">
            <a:xfrm>
              <a:off x="3069" y="1961"/>
              <a:ext cx="6" cy="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8"/>
                </a:cxn>
                <a:cxn ang="0">
                  <a:pos x="11" y="6"/>
                </a:cxn>
                <a:cxn ang="0">
                  <a:pos x="15" y="4"/>
                </a:cxn>
                <a:cxn ang="0">
                  <a:pos x="19" y="3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14" y="7"/>
                </a:cxn>
                <a:cxn ang="0">
                  <a:pos x="14" y="14"/>
                </a:cxn>
                <a:cxn ang="0">
                  <a:pos x="10" y="15"/>
                </a:cxn>
                <a:cxn ang="0">
                  <a:pos x="11" y="10"/>
                </a:cxn>
                <a:cxn ang="0">
                  <a:pos x="10" y="8"/>
                </a:cxn>
                <a:cxn ang="0">
                  <a:pos x="0" y="9"/>
                </a:cxn>
              </a:cxnLst>
              <a:rect l="0" t="0" r="r" b="b"/>
              <a:pathLst>
                <a:path w="24" h="15">
                  <a:moveTo>
                    <a:pt x="0" y="9"/>
                  </a:moveTo>
                  <a:lnTo>
                    <a:pt x="6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14" y="7"/>
                  </a:lnTo>
                  <a:lnTo>
                    <a:pt x="14" y="14"/>
                  </a:lnTo>
                  <a:lnTo>
                    <a:pt x="10" y="15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2" name="Freeform 1109"/>
            <p:cNvSpPr>
              <a:spLocks/>
            </p:cNvSpPr>
            <p:nvPr/>
          </p:nvSpPr>
          <p:spPr bwMode="auto">
            <a:xfrm>
              <a:off x="3069" y="1961"/>
              <a:ext cx="6" cy="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8"/>
                </a:cxn>
                <a:cxn ang="0">
                  <a:pos x="11" y="6"/>
                </a:cxn>
                <a:cxn ang="0">
                  <a:pos x="15" y="4"/>
                </a:cxn>
                <a:cxn ang="0">
                  <a:pos x="19" y="3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14" y="7"/>
                </a:cxn>
                <a:cxn ang="0">
                  <a:pos x="14" y="14"/>
                </a:cxn>
                <a:cxn ang="0">
                  <a:pos x="10" y="15"/>
                </a:cxn>
                <a:cxn ang="0">
                  <a:pos x="11" y="10"/>
                </a:cxn>
                <a:cxn ang="0">
                  <a:pos x="10" y="8"/>
                </a:cxn>
                <a:cxn ang="0">
                  <a:pos x="0" y="9"/>
                </a:cxn>
              </a:cxnLst>
              <a:rect l="0" t="0" r="r" b="b"/>
              <a:pathLst>
                <a:path w="24" h="15">
                  <a:moveTo>
                    <a:pt x="0" y="9"/>
                  </a:moveTo>
                  <a:lnTo>
                    <a:pt x="6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14" y="7"/>
                  </a:lnTo>
                  <a:lnTo>
                    <a:pt x="14" y="14"/>
                  </a:lnTo>
                  <a:lnTo>
                    <a:pt x="10" y="15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3" name="Line 1110"/>
            <p:cNvSpPr>
              <a:spLocks noChangeShapeType="1"/>
            </p:cNvSpPr>
            <p:nvPr/>
          </p:nvSpPr>
          <p:spPr bwMode="auto">
            <a:xfrm flipV="1">
              <a:off x="2932" y="2022"/>
              <a:ext cx="1" cy="18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4" name="Freeform 1111"/>
            <p:cNvSpPr>
              <a:spLocks/>
            </p:cNvSpPr>
            <p:nvPr/>
          </p:nvSpPr>
          <p:spPr bwMode="auto">
            <a:xfrm>
              <a:off x="2928" y="2011"/>
              <a:ext cx="8" cy="12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15" y="0"/>
                </a:cxn>
                <a:cxn ang="0">
                  <a:pos x="30" y="47"/>
                </a:cxn>
                <a:cxn ang="0">
                  <a:pos x="0" y="47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15" y="0"/>
                  </a:lnTo>
                  <a:lnTo>
                    <a:pt x="30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5" name="Line 1112"/>
            <p:cNvSpPr>
              <a:spLocks noChangeShapeType="1"/>
            </p:cNvSpPr>
            <p:nvPr/>
          </p:nvSpPr>
          <p:spPr bwMode="auto">
            <a:xfrm>
              <a:off x="2976" y="2011"/>
              <a:ext cx="1" cy="19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6" name="Freeform 1113"/>
            <p:cNvSpPr>
              <a:spLocks/>
            </p:cNvSpPr>
            <p:nvPr/>
          </p:nvSpPr>
          <p:spPr bwMode="auto">
            <a:xfrm>
              <a:off x="2972" y="2029"/>
              <a:ext cx="8" cy="11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47"/>
                </a:cxn>
                <a:cxn ang="0">
                  <a:pos x="0" y="0"/>
                </a:cxn>
                <a:cxn ang="0">
                  <a:pos x="31" y="0"/>
                </a:cxn>
              </a:cxnLst>
              <a:rect l="0" t="0" r="r" b="b"/>
              <a:pathLst>
                <a:path w="31" h="47">
                  <a:moveTo>
                    <a:pt x="31" y="0"/>
                  </a:moveTo>
                  <a:lnTo>
                    <a:pt x="16" y="47"/>
                  </a:lnTo>
                  <a:lnTo>
                    <a:pt x="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5CA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7" name="Line 1114"/>
            <p:cNvSpPr>
              <a:spLocks noChangeShapeType="1"/>
            </p:cNvSpPr>
            <p:nvPr/>
          </p:nvSpPr>
          <p:spPr bwMode="auto">
            <a:xfrm flipH="1">
              <a:off x="2878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8" name="Line 1115"/>
            <p:cNvSpPr>
              <a:spLocks noChangeShapeType="1"/>
            </p:cNvSpPr>
            <p:nvPr/>
          </p:nvSpPr>
          <p:spPr bwMode="auto">
            <a:xfrm flipH="1">
              <a:off x="2873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9" name="Line 1116"/>
            <p:cNvSpPr>
              <a:spLocks noChangeShapeType="1"/>
            </p:cNvSpPr>
            <p:nvPr/>
          </p:nvSpPr>
          <p:spPr bwMode="auto">
            <a:xfrm flipH="1">
              <a:off x="2869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0" name="Line 1117"/>
            <p:cNvSpPr>
              <a:spLocks noChangeShapeType="1"/>
            </p:cNvSpPr>
            <p:nvPr/>
          </p:nvSpPr>
          <p:spPr bwMode="auto">
            <a:xfrm flipH="1">
              <a:off x="2864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1" name="Line 1118"/>
            <p:cNvSpPr>
              <a:spLocks noChangeShapeType="1"/>
            </p:cNvSpPr>
            <p:nvPr/>
          </p:nvSpPr>
          <p:spPr bwMode="auto">
            <a:xfrm flipH="1">
              <a:off x="2860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2" name="Line 1119"/>
            <p:cNvSpPr>
              <a:spLocks noChangeShapeType="1"/>
            </p:cNvSpPr>
            <p:nvPr/>
          </p:nvSpPr>
          <p:spPr bwMode="auto">
            <a:xfrm flipH="1">
              <a:off x="2855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3" name="Line 1120"/>
            <p:cNvSpPr>
              <a:spLocks noChangeShapeType="1"/>
            </p:cNvSpPr>
            <p:nvPr/>
          </p:nvSpPr>
          <p:spPr bwMode="auto">
            <a:xfrm flipH="1">
              <a:off x="2851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4" name="Line 1121"/>
            <p:cNvSpPr>
              <a:spLocks noChangeShapeType="1"/>
            </p:cNvSpPr>
            <p:nvPr/>
          </p:nvSpPr>
          <p:spPr bwMode="auto">
            <a:xfrm flipH="1">
              <a:off x="2846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5" name="Line 1122"/>
            <p:cNvSpPr>
              <a:spLocks noChangeShapeType="1"/>
            </p:cNvSpPr>
            <p:nvPr/>
          </p:nvSpPr>
          <p:spPr bwMode="auto">
            <a:xfrm flipH="1">
              <a:off x="2842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6" name="Line 1123"/>
            <p:cNvSpPr>
              <a:spLocks noChangeShapeType="1"/>
            </p:cNvSpPr>
            <p:nvPr/>
          </p:nvSpPr>
          <p:spPr bwMode="auto">
            <a:xfrm flipH="1">
              <a:off x="2837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7" name="Line 1124"/>
            <p:cNvSpPr>
              <a:spLocks noChangeShapeType="1"/>
            </p:cNvSpPr>
            <p:nvPr/>
          </p:nvSpPr>
          <p:spPr bwMode="auto">
            <a:xfrm flipH="1">
              <a:off x="2833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8" name="Line 1125"/>
            <p:cNvSpPr>
              <a:spLocks noChangeShapeType="1"/>
            </p:cNvSpPr>
            <p:nvPr/>
          </p:nvSpPr>
          <p:spPr bwMode="auto">
            <a:xfrm flipH="1">
              <a:off x="2828" y="2099"/>
              <a:ext cx="1" cy="1"/>
            </a:xfrm>
            <a:prstGeom prst="line">
              <a:avLst/>
            </a:prstGeom>
            <a:noFill/>
            <a:ln w="0">
              <a:solidFill>
                <a:srgbClr val="31538E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25" name="Line 1126"/>
          <p:cNvSpPr>
            <a:spLocks noChangeShapeType="1"/>
          </p:cNvSpPr>
          <p:nvPr/>
        </p:nvSpPr>
        <p:spPr bwMode="auto">
          <a:xfrm flipH="1">
            <a:off x="5164931" y="33996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Line 1127"/>
          <p:cNvSpPr>
            <a:spLocks noChangeShapeType="1"/>
          </p:cNvSpPr>
          <p:nvPr/>
        </p:nvSpPr>
        <p:spPr bwMode="auto">
          <a:xfrm flipH="1">
            <a:off x="5156994" y="33996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Line 1128"/>
          <p:cNvSpPr>
            <a:spLocks noChangeShapeType="1"/>
          </p:cNvSpPr>
          <p:nvPr/>
        </p:nvSpPr>
        <p:spPr bwMode="auto">
          <a:xfrm flipH="1">
            <a:off x="5150644" y="33996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Line 1129"/>
          <p:cNvSpPr>
            <a:spLocks noChangeShapeType="1"/>
          </p:cNvSpPr>
          <p:nvPr/>
        </p:nvSpPr>
        <p:spPr bwMode="auto">
          <a:xfrm flipH="1">
            <a:off x="5142706" y="33996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Line 1130"/>
          <p:cNvSpPr>
            <a:spLocks noChangeShapeType="1"/>
          </p:cNvSpPr>
          <p:nvPr/>
        </p:nvSpPr>
        <p:spPr bwMode="auto">
          <a:xfrm flipH="1">
            <a:off x="5136356" y="33996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Line 1131"/>
          <p:cNvSpPr>
            <a:spLocks noChangeShapeType="1"/>
          </p:cNvSpPr>
          <p:nvPr/>
        </p:nvSpPr>
        <p:spPr bwMode="auto">
          <a:xfrm flipH="1">
            <a:off x="5128419" y="33996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Line 1132"/>
          <p:cNvSpPr>
            <a:spLocks noChangeShapeType="1"/>
          </p:cNvSpPr>
          <p:nvPr/>
        </p:nvSpPr>
        <p:spPr bwMode="auto">
          <a:xfrm flipH="1">
            <a:off x="5122069" y="33996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Line 1133"/>
          <p:cNvSpPr>
            <a:spLocks noChangeShapeType="1"/>
          </p:cNvSpPr>
          <p:nvPr/>
        </p:nvSpPr>
        <p:spPr bwMode="auto">
          <a:xfrm flipH="1">
            <a:off x="5115719" y="33996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Line 1134"/>
          <p:cNvSpPr>
            <a:spLocks noChangeShapeType="1"/>
          </p:cNvSpPr>
          <p:nvPr/>
        </p:nvSpPr>
        <p:spPr bwMode="auto">
          <a:xfrm flipH="1">
            <a:off x="5107781" y="33996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Line 1135"/>
          <p:cNvSpPr>
            <a:spLocks noChangeShapeType="1"/>
          </p:cNvSpPr>
          <p:nvPr/>
        </p:nvSpPr>
        <p:spPr bwMode="auto">
          <a:xfrm flipV="1">
            <a:off x="5103019" y="33980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Line 1136"/>
          <p:cNvSpPr>
            <a:spLocks noChangeShapeType="1"/>
          </p:cNvSpPr>
          <p:nvPr/>
        </p:nvSpPr>
        <p:spPr bwMode="auto">
          <a:xfrm flipV="1">
            <a:off x="5103019" y="339010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6" name="Line 1137"/>
          <p:cNvSpPr>
            <a:spLocks noChangeShapeType="1"/>
          </p:cNvSpPr>
          <p:nvPr/>
        </p:nvSpPr>
        <p:spPr bwMode="auto">
          <a:xfrm flipV="1">
            <a:off x="5103019" y="338375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7" name="Line 1138"/>
          <p:cNvSpPr>
            <a:spLocks noChangeShapeType="1"/>
          </p:cNvSpPr>
          <p:nvPr/>
        </p:nvSpPr>
        <p:spPr bwMode="auto">
          <a:xfrm flipV="1">
            <a:off x="5103019" y="33758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8" name="Line 1139"/>
          <p:cNvSpPr>
            <a:spLocks noChangeShapeType="1"/>
          </p:cNvSpPr>
          <p:nvPr/>
        </p:nvSpPr>
        <p:spPr bwMode="auto">
          <a:xfrm flipV="1">
            <a:off x="5103019" y="336946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9" name="Line 1140"/>
          <p:cNvSpPr>
            <a:spLocks noChangeShapeType="1"/>
          </p:cNvSpPr>
          <p:nvPr/>
        </p:nvSpPr>
        <p:spPr bwMode="auto">
          <a:xfrm flipV="1">
            <a:off x="5103019" y="33631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0" name="Line 1141"/>
          <p:cNvSpPr>
            <a:spLocks noChangeShapeType="1"/>
          </p:cNvSpPr>
          <p:nvPr/>
        </p:nvSpPr>
        <p:spPr bwMode="auto">
          <a:xfrm flipV="1">
            <a:off x="5103019" y="33551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1" name="Line 1142"/>
          <p:cNvSpPr>
            <a:spLocks noChangeShapeType="1"/>
          </p:cNvSpPr>
          <p:nvPr/>
        </p:nvSpPr>
        <p:spPr bwMode="auto">
          <a:xfrm flipV="1">
            <a:off x="5103019" y="33488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2" name="Line 1143"/>
          <p:cNvSpPr>
            <a:spLocks noChangeShapeType="1"/>
          </p:cNvSpPr>
          <p:nvPr/>
        </p:nvSpPr>
        <p:spPr bwMode="auto">
          <a:xfrm flipV="1">
            <a:off x="5103019" y="33408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3" name="Line 1144"/>
          <p:cNvSpPr>
            <a:spLocks noChangeShapeType="1"/>
          </p:cNvSpPr>
          <p:nvPr/>
        </p:nvSpPr>
        <p:spPr bwMode="auto">
          <a:xfrm flipV="1">
            <a:off x="5103019" y="33345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4" name="Line 1145"/>
          <p:cNvSpPr>
            <a:spLocks noChangeShapeType="1"/>
          </p:cNvSpPr>
          <p:nvPr/>
        </p:nvSpPr>
        <p:spPr bwMode="auto">
          <a:xfrm flipV="1">
            <a:off x="5103019" y="332660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5" name="Line 1146"/>
          <p:cNvSpPr>
            <a:spLocks noChangeShapeType="1"/>
          </p:cNvSpPr>
          <p:nvPr/>
        </p:nvSpPr>
        <p:spPr bwMode="auto">
          <a:xfrm flipV="1">
            <a:off x="5103019" y="332025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6" name="Line 1147"/>
          <p:cNvSpPr>
            <a:spLocks noChangeShapeType="1"/>
          </p:cNvSpPr>
          <p:nvPr/>
        </p:nvSpPr>
        <p:spPr bwMode="auto">
          <a:xfrm flipV="1">
            <a:off x="5103019" y="33123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7" name="Line 1148"/>
          <p:cNvSpPr>
            <a:spLocks noChangeShapeType="1"/>
          </p:cNvSpPr>
          <p:nvPr/>
        </p:nvSpPr>
        <p:spPr bwMode="auto">
          <a:xfrm flipV="1">
            <a:off x="5103019" y="330596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8" name="Line 1149"/>
          <p:cNvSpPr>
            <a:spLocks noChangeShapeType="1"/>
          </p:cNvSpPr>
          <p:nvPr/>
        </p:nvSpPr>
        <p:spPr bwMode="auto">
          <a:xfrm flipV="1">
            <a:off x="5103019" y="32980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9" name="Line 1150"/>
          <p:cNvSpPr>
            <a:spLocks noChangeShapeType="1"/>
          </p:cNvSpPr>
          <p:nvPr/>
        </p:nvSpPr>
        <p:spPr bwMode="auto">
          <a:xfrm flipV="1">
            <a:off x="5103019" y="32916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0" name="Line 1151"/>
          <p:cNvSpPr>
            <a:spLocks noChangeShapeType="1"/>
          </p:cNvSpPr>
          <p:nvPr/>
        </p:nvSpPr>
        <p:spPr bwMode="auto">
          <a:xfrm flipV="1">
            <a:off x="5103019" y="32837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1" name="Line 1152"/>
          <p:cNvSpPr>
            <a:spLocks noChangeShapeType="1"/>
          </p:cNvSpPr>
          <p:nvPr/>
        </p:nvSpPr>
        <p:spPr bwMode="auto">
          <a:xfrm flipV="1">
            <a:off x="5103019" y="32773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2" name="Line 1153"/>
          <p:cNvSpPr>
            <a:spLocks noChangeShapeType="1"/>
          </p:cNvSpPr>
          <p:nvPr/>
        </p:nvSpPr>
        <p:spPr bwMode="auto">
          <a:xfrm flipV="1">
            <a:off x="5103019" y="326945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3" name="Line 1154"/>
          <p:cNvSpPr>
            <a:spLocks noChangeShapeType="1"/>
          </p:cNvSpPr>
          <p:nvPr/>
        </p:nvSpPr>
        <p:spPr bwMode="auto">
          <a:xfrm flipV="1">
            <a:off x="5103019" y="326310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Line 1155"/>
          <p:cNvSpPr>
            <a:spLocks noChangeShapeType="1"/>
          </p:cNvSpPr>
          <p:nvPr/>
        </p:nvSpPr>
        <p:spPr bwMode="auto">
          <a:xfrm flipV="1">
            <a:off x="5103019" y="325516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5" name="Line 1156"/>
          <p:cNvSpPr>
            <a:spLocks noChangeShapeType="1"/>
          </p:cNvSpPr>
          <p:nvPr/>
        </p:nvSpPr>
        <p:spPr bwMode="auto">
          <a:xfrm flipV="1">
            <a:off x="5103019" y="32488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6" name="Line 1157"/>
          <p:cNvSpPr>
            <a:spLocks noChangeShapeType="1"/>
          </p:cNvSpPr>
          <p:nvPr/>
        </p:nvSpPr>
        <p:spPr bwMode="auto">
          <a:xfrm flipV="1">
            <a:off x="5103019" y="32408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7" name="Line 1158"/>
          <p:cNvSpPr>
            <a:spLocks noChangeShapeType="1"/>
          </p:cNvSpPr>
          <p:nvPr/>
        </p:nvSpPr>
        <p:spPr bwMode="auto">
          <a:xfrm flipV="1">
            <a:off x="5103019" y="32345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8" name="Line 1159"/>
          <p:cNvSpPr>
            <a:spLocks noChangeShapeType="1"/>
          </p:cNvSpPr>
          <p:nvPr/>
        </p:nvSpPr>
        <p:spPr bwMode="auto">
          <a:xfrm flipV="1">
            <a:off x="5103019" y="32265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9" name="Line 1160"/>
          <p:cNvSpPr>
            <a:spLocks noChangeShapeType="1"/>
          </p:cNvSpPr>
          <p:nvPr/>
        </p:nvSpPr>
        <p:spPr bwMode="auto">
          <a:xfrm flipV="1">
            <a:off x="5103019" y="32202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0" name="Line 1161"/>
          <p:cNvSpPr>
            <a:spLocks noChangeShapeType="1"/>
          </p:cNvSpPr>
          <p:nvPr/>
        </p:nvSpPr>
        <p:spPr bwMode="auto">
          <a:xfrm flipV="1">
            <a:off x="5103019" y="321230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1" name="Line 1162"/>
          <p:cNvSpPr>
            <a:spLocks noChangeShapeType="1"/>
          </p:cNvSpPr>
          <p:nvPr/>
        </p:nvSpPr>
        <p:spPr bwMode="auto">
          <a:xfrm flipV="1">
            <a:off x="5103019" y="320595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2" name="Line 1163"/>
          <p:cNvSpPr>
            <a:spLocks noChangeShapeType="1"/>
          </p:cNvSpPr>
          <p:nvPr/>
        </p:nvSpPr>
        <p:spPr bwMode="auto">
          <a:xfrm flipV="1">
            <a:off x="5103019" y="31980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3" name="Line 1164"/>
          <p:cNvSpPr>
            <a:spLocks noChangeShapeType="1"/>
          </p:cNvSpPr>
          <p:nvPr/>
        </p:nvSpPr>
        <p:spPr bwMode="auto">
          <a:xfrm flipV="1">
            <a:off x="5103019" y="319166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4" name="Line 1165"/>
          <p:cNvSpPr>
            <a:spLocks noChangeShapeType="1"/>
          </p:cNvSpPr>
          <p:nvPr/>
        </p:nvSpPr>
        <p:spPr bwMode="auto">
          <a:xfrm flipV="1">
            <a:off x="5103019" y="31837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" name="Line 1166"/>
          <p:cNvSpPr>
            <a:spLocks noChangeShapeType="1"/>
          </p:cNvSpPr>
          <p:nvPr/>
        </p:nvSpPr>
        <p:spPr bwMode="auto">
          <a:xfrm flipV="1">
            <a:off x="5103019" y="31773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Line 1167"/>
          <p:cNvSpPr>
            <a:spLocks noChangeShapeType="1"/>
          </p:cNvSpPr>
          <p:nvPr/>
        </p:nvSpPr>
        <p:spPr bwMode="auto">
          <a:xfrm flipV="1">
            <a:off x="5103019" y="31694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7" name="Line 1168"/>
          <p:cNvSpPr>
            <a:spLocks noChangeShapeType="1"/>
          </p:cNvSpPr>
          <p:nvPr/>
        </p:nvSpPr>
        <p:spPr bwMode="auto">
          <a:xfrm flipV="1">
            <a:off x="5103019" y="31630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8" name="Line 1169"/>
          <p:cNvSpPr>
            <a:spLocks noChangeShapeType="1"/>
          </p:cNvSpPr>
          <p:nvPr/>
        </p:nvSpPr>
        <p:spPr bwMode="auto">
          <a:xfrm flipV="1">
            <a:off x="5103019" y="315515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9" name="Line 1170"/>
          <p:cNvSpPr>
            <a:spLocks noChangeShapeType="1"/>
          </p:cNvSpPr>
          <p:nvPr/>
        </p:nvSpPr>
        <p:spPr bwMode="auto">
          <a:xfrm flipV="1">
            <a:off x="5103019" y="3148806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0" name="Line 1171"/>
          <p:cNvSpPr>
            <a:spLocks noChangeShapeType="1"/>
          </p:cNvSpPr>
          <p:nvPr/>
        </p:nvSpPr>
        <p:spPr bwMode="auto">
          <a:xfrm flipV="1">
            <a:off x="5103019" y="314086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1" name="Line 1172"/>
          <p:cNvSpPr>
            <a:spLocks noChangeShapeType="1"/>
          </p:cNvSpPr>
          <p:nvPr/>
        </p:nvSpPr>
        <p:spPr bwMode="auto">
          <a:xfrm flipV="1">
            <a:off x="5103019" y="3134518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Line 1173"/>
          <p:cNvSpPr>
            <a:spLocks noChangeShapeType="1"/>
          </p:cNvSpPr>
          <p:nvPr/>
        </p:nvSpPr>
        <p:spPr bwMode="auto">
          <a:xfrm flipV="1">
            <a:off x="5103019" y="31265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Line 1174"/>
          <p:cNvSpPr>
            <a:spLocks noChangeShapeType="1"/>
          </p:cNvSpPr>
          <p:nvPr/>
        </p:nvSpPr>
        <p:spPr bwMode="auto">
          <a:xfrm flipV="1">
            <a:off x="5103019" y="312023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Line 1175"/>
          <p:cNvSpPr>
            <a:spLocks noChangeShapeType="1"/>
          </p:cNvSpPr>
          <p:nvPr/>
        </p:nvSpPr>
        <p:spPr bwMode="auto">
          <a:xfrm flipV="1">
            <a:off x="5103019" y="31122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Line 1176"/>
          <p:cNvSpPr>
            <a:spLocks noChangeShapeType="1"/>
          </p:cNvSpPr>
          <p:nvPr/>
        </p:nvSpPr>
        <p:spPr bwMode="auto">
          <a:xfrm flipV="1">
            <a:off x="5103019" y="310594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6" name="Line 1177"/>
          <p:cNvSpPr>
            <a:spLocks noChangeShapeType="1"/>
          </p:cNvSpPr>
          <p:nvPr/>
        </p:nvSpPr>
        <p:spPr bwMode="auto">
          <a:xfrm flipV="1">
            <a:off x="5103019" y="3099593"/>
            <a:ext cx="1587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7" name="Freeform 1178"/>
          <p:cNvSpPr>
            <a:spLocks/>
          </p:cNvSpPr>
          <p:nvPr/>
        </p:nvSpPr>
        <p:spPr bwMode="auto">
          <a:xfrm>
            <a:off x="5250656" y="3394868"/>
            <a:ext cx="15875" cy="11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1" y="13"/>
              </a:cxn>
              <a:cxn ang="0">
                <a:pos x="0" y="26"/>
              </a:cxn>
              <a:cxn ang="0">
                <a:pos x="0" y="0"/>
              </a:cxn>
            </a:cxnLst>
            <a:rect l="0" t="0" r="r" b="b"/>
            <a:pathLst>
              <a:path w="41" h="26">
                <a:moveTo>
                  <a:pt x="0" y="0"/>
                </a:moveTo>
                <a:lnTo>
                  <a:pt x="41" y="13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1F5CA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8" name="Line 1179"/>
          <p:cNvSpPr>
            <a:spLocks noChangeShapeType="1"/>
          </p:cNvSpPr>
          <p:nvPr/>
        </p:nvSpPr>
        <p:spPr bwMode="auto">
          <a:xfrm flipH="1">
            <a:off x="5250656" y="33297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9" name="Line 1180"/>
          <p:cNvSpPr>
            <a:spLocks noChangeShapeType="1"/>
          </p:cNvSpPr>
          <p:nvPr/>
        </p:nvSpPr>
        <p:spPr bwMode="auto">
          <a:xfrm flipH="1">
            <a:off x="5242719" y="33297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0" name="Line 1181"/>
          <p:cNvSpPr>
            <a:spLocks noChangeShapeType="1"/>
          </p:cNvSpPr>
          <p:nvPr/>
        </p:nvSpPr>
        <p:spPr bwMode="auto">
          <a:xfrm flipH="1">
            <a:off x="5236369" y="3329781"/>
            <a:ext cx="1587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1" name="Line 1182"/>
          <p:cNvSpPr>
            <a:spLocks noChangeShapeType="1"/>
          </p:cNvSpPr>
          <p:nvPr/>
        </p:nvSpPr>
        <p:spPr bwMode="auto">
          <a:xfrm flipH="1">
            <a:off x="5228431" y="33297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2" name="Line 1183"/>
          <p:cNvSpPr>
            <a:spLocks noChangeShapeType="1"/>
          </p:cNvSpPr>
          <p:nvPr/>
        </p:nvSpPr>
        <p:spPr bwMode="auto">
          <a:xfrm flipH="1">
            <a:off x="5222081" y="33297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3" name="Line 1184"/>
          <p:cNvSpPr>
            <a:spLocks noChangeShapeType="1"/>
          </p:cNvSpPr>
          <p:nvPr/>
        </p:nvSpPr>
        <p:spPr bwMode="auto">
          <a:xfrm flipV="1">
            <a:off x="5218906" y="33250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4" name="Line 1185"/>
          <p:cNvSpPr>
            <a:spLocks noChangeShapeType="1"/>
          </p:cNvSpPr>
          <p:nvPr/>
        </p:nvSpPr>
        <p:spPr bwMode="auto">
          <a:xfrm flipV="1">
            <a:off x="5218906" y="331866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5" name="Line 1186"/>
          <p:cNvSpPr>
            <a:spLocks noChangeShapeType="1"/>
          </p:cNvSpPr>
          <p:nvPr/>
        </p:nvSpPr>
        <p:spPr bwMode="auto">
          <a:xfrm flipV="1">
            <a:off x="5218906" y="33107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6" name="Line 1187"/>
          <p:cNvSpPr>
            <a:spLocks noChangeShapeType="1"/>
          </p:cNvSpPr>
          <p:nvPr/>
        </p:nvSpPr>
        <p:spPr bwMode="auto">
          <a:xfrm flipV="1">
            <a:off x="5218906" y="33043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7" name="Line 1188"/>
          <p:cNvSpPr>
            <a:spLocks noChangeShapeType="1"/>
          </p:cNvSpPr>
          <p:nvPr/>
        </p:nvSpPr>
        <p:spPr bwMode="auto">
          <a:xfrm flipV="1">
            <a:off x="5218906" y="329644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8" name="Line 1189"/>
          <p:cNvSpPr>
            <a:spLocks noChangeShapeType="1"/>
          </p:cNvSpPr>
          <p:nvPr/>
        </p:nvSpPr>
        <p:spPr bwMode="auto">
          <a:xfrm flipV="1">
            <a:off x="5218906" y="329009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9" name="Line 1190"/>
          <p:cNvSpPr>
            <a:spLocks noChangeShapeType="1"/>
          </p:cNvSpPr>
          <p:nvPr/>
        </p:nvSpPr>
        <p:spPr bwMode="auto">
          <a:xfrm flipV="1">
            <a:off x="5218906" y="328215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0" name="Line 1191"/>
          <p:cNvSpPr>
            <a:spLocks noChangeShapeType="1"/>
          </p:cNvSpPr>
          <p:nvPr/>
        </p:nvSpPr>
        <p:spPr bwMode="auto">
          <a:xfrm flipV="1">
            <a:off x="5218906" y="32742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1" name="Line 1192"/>
          <p:cNvSpPr>
            <a:spLocks noChangeShapeType="1"/>
          </p:cNvSpPr>
          <p:nvPr/>
        </p:nvSpPr>
        <p:spPr bwMode="auto">
          <a:xfrm flipV="1">
            <a:off x="5218906" y="326786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2" name="Line 1193"/>
          <p:cNvSpPr>
            <a:spLocks noChangeShapeType="1"/>
          </p:cNvSpPr>
          <p:nvPr/>
        </p:nvSpPr>
        <p:spPr bwMode="auto">
          <a:xfrm flipV="1">
            <a:off x="5218906" y="32615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3" name="Line 1194"/>
          <p:cNvSpPr>
            <a:spLocks noChangeShapeType="1"/>
          </p:cNvSpPr>
          <p:nvPr/>
        </p:nvSpPr>
        <p:spPr bwMode="auto">
          <a:xfrm flipV="1">
            <a:off x="5218906" y="32535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4" name="Line 1195"/>
          <p:cNvSpPr>
            <a:spLocks noChangeShapeType="1"/>
          </p:cNvSpPr>
          <p:nvPr/>
        </p:nvSpPr>
        <p:spPr bwMode="auto">
          <a:xfrm flipV="1">
            <a:off x="5218906" y="32472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5" name="Line 1196"/>
          <p:cNvSpPr>
            <a:spLocks noChangeShapeType="1"/>
          </p:cNvSpPr>
          <p:nvPr/>
        </p:nvSpPr>
        <p:spPr bwMode="auto">
          <a:xfrm flipV="1">
            <a:off x="5218906" y="323929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6" name="Line 1197"/>
          <p:cNvSpPr>
            <a:spLocks noChangeShapeType="1"/>
          </p:cNvSpPr>
          <p:nvPr/>
        </p:nvSpPr>
        <p:spPr bwMode="auto">
          <a:xfrm flipV="1">
            <a:off x="5218906" y="323294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7" name="Line 1198"/>
          <p:cNvSpPr>
            <a:spLocks noChangeShapeType="1"/>
          </p:cNvSpPr>
          <p:nvPr/>
        </p:nvSpPr>
        <p:spPr bwMode="auto">
          <a:xfrm flipV="1">
            <a:off x="5218906" y="322500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8" name="Line 1199"/>
          <p:cNvSpPr>
            <a:spLocks noChangeShapeType="1"/>
          </p:cNvSpPr>
          <p:nvPr/>
        </p:nvSpPr>
        <p:spPr bwMode="auto">
          <a:xfrm flipV="1">
            <a:off x="5218906" y="321865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9" name="Line 1200"/>
          <p:cNvSpPr>
            <a:spLocks noChangeShapeType="1"/>
          </p:cNvSpPr>
          <p:nvPr/>
        </p:nvSpPr>
        <p:spPr bwMode="auto">
          <a:xfrm flipV="1">
            <a:off x="5218906" y="32107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0" name="Line 1201"/>
          <p:cNvSpPr>
            <a:spLocks noChangeShapeType="1"/>
          </p:cNvSpPr>
          <p:nvPr/>
        </p:nvSpPr>
        <p:spPr bwMode="auto">
          <a:xfrm flipV="1">
            <a:off x="5218906" y="320436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1" name="Line 1202"/>
          <p:cNvSpPr>
            <a:spLocks noChangeShapeType="1"/>
          </p:cNvSpPr>
          <p:nvPr/>
        </p:nvSpPr>
        <p:spPr bwMode="auto">
          <a:xfrm flipV="1">
            <a:off x="5218906" y="31964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2" name="Line 1203"/>
          <p:cNvSpPr>
            <a:spLocks noChangeShapeType="1"/>
          </p:cNvSpPr>
          <p:nvPr/>
        </p:nvSpPr>
        <p:spPr bwMode="auto">
          <a:xfrm flipV="1">
            <a:off x="5218906" y="31900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3" name="Line 1204"/>
          <p:cNvSpPr>
            <a:spLocks noChangeShapeType="1"/>
          </p:cNvSpPr>
          <p:nvPr/>
        </p:nvSpPr>
        <p:spPr bwMode="auto">
          <a:xfrm flipV="1">
            <a:off x="5218906" y="318214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4" name="Line 1205"/>
          <p:cNvSpPr>
            <a:spLocks noChangeShapeType="1"/>
          </p:cNvSpPr>
          <p:nvPr/>
        </p:nvSpPr>
        <p:spPr bwMode="auto">
          <a:xfrm flipV="1">
            <a:off x="5218906" y="317579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5" name="Line 1206"/>
          <p:cNvSpPr>
            <a:spLocks noChangeShapeType="1"/>
          </p:cNvSpPr>
          <p:nvPr/>
        </p:nvSpPr>
        <p:spPr bwMode="auto">
          <a:xfrm flipV="1">
            <a:off x="5218906" y="316785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6" name="Line 1207"/>
          <p:cNvSpPr>
            <a:spLocks noChangeShapeType="1"/>
          </p:cNvSpPr>
          <p:nvPr/>
        </p:nvSpPr>
        <p:spPr bwMode="auto">
          <a:xfrm flipV="1">
            <a:off x="5218906" y="316150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7" name="Line 1208"/>
          <p:cNvSpPr>
            <a:spLocks noChangeShapeType="1"/>
          </p:cNvSpPr>
          <p:nvPr/>
        </p:nvSpPr>
        <p:spPr bwMode="auto">
          <a:xfrm flipV="1">
            <a:off x="5218906" y="315356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8" name="Line 1209"/>
          <p:cNvSpPr>
            <a:spLocks noChangeShapeType="1"/>
          </p:cNvSpPr>
          <p:nvPr/>
        </p:nvSpPr>
        <p:spPr bwMode="auto">
          <a:xfrm flipV="1">
            <a:off x="5218906" y="31472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9" name="Line 1210"/>
          <p:cNvSpPr>
            <a:spLocks noChangeShapeType="1"/>
          </p:cNvSpPr>
          <p:nvPr/>
        </p:nvSpPr>
        <p:spPr bwMode="auto">
          <a:xfrm flipV="1">
            <a:off x="5218906" y="313928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0" name="Line 1211"/>
          <p:cNvSpPr>
            <a:spLocks noChangeShapeType="1"/>
          </p:cNvSpPr>
          <p:nvPr/>
        </p:nvSpPr>
        <p:spPr bwMode="auto">
          <a:xfrm flipV="1">
            <a:off x="5218906" y="3132931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1" name="Line 1212"/>
          <p:cNvSpPr>
            <a:spLocks noChangeShapeType="1"/>
          </p:cNvSpPr>
          <p:nvPr/>
        </p:nvSpPr>
        <p:spPr bwMode="auto">
          <a:xfrm flipV="1">
            <a:off x="5218906" y="312499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2" name="Line 1213"/>
          <p:cNvSpPr>
            <a:spLocks noChangeShapeType="1"/>
          </p:cNvSpPr>
          <p:nvPr/>
        </p:nvSpPr>
        <p:spPr bwMode="auto">
          <a:xfrm flipV="1">
            <a:off x="5218906" y="3118643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3" name="Line 1214"/>
          <p:cNvSpPr>
            <a:spLocks noChangeShapeType="1"/>
          </p:cNvSpPr>
          <p:nvPr/>
        </p:nvSpPr>
        <p:spPr bwMode="auto">
          <a:xfrm flipV="1">
            <a:off x="5218906" y="311070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4" name="Line 1215"/>
          <p:cNvSpPr>
            <a:spLocks noChangeShapeType="1"/>
          </p:cNvSpPr>
          <p:nvPr/>
        </p:nvSpPr>
        <p:spPr bwMode="auto">
          <a:xfrm flipV="1">
            <a:off x="5218906" y="3104356"/>
            <a:ext cx="1588" cy="1587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5" name="Line 1216"/>
          <p:cNvSpPr>
            <a:spLocks noChangeShapeType="1"/>
          </p:cNvSpPr>
          <p:nvPr/>
        </p:nvSpPr>
        <p:spPr bwMode="auto">
          <a:xfrm flipV="1">
            <a:off x="5218906" y="3096418"/>
            <a:ext cx="1588" cy="1588"/>
          </a:xfrm>
          <a:prstGeom prst="line">
            <a:avLst/>
          </a:prstGeom>
          <a:noFill/>
          <a:ln w="0">
            <a:solidFill>
              <a:srgbClr val="31538E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6" name="Freeform 1217"/>
          <p:cNvSpPr>
            <a:spLocks/>
          </p:cNvSpPr>
          <p:nvPr/>
        </p:nvSpPr>
        <p:spPr bwMode="auto">
          <a:xfrm>
            <a:off x="5250656" y="3325018"/>
            <a:ext cx="15875" cy="9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1" y="14"/>
              </a:cxn>
              <a:cxn ang="0">
                <a:pos x="0" y="28"/>
              </a:cxn>
              <a:cxn ang="0">
                <a:pos x="0" y="0"/>
              </a:cxn>
            </a:cxnLst>
            <a:rect l="0" t="0" r="r" b="b"/>
            <a:pathLst>
              <a:path w="41" h="28">
                <a:moveTo>
                  <a:pt x="0" y="0"/>
                </a:moveTo>
                <a:lnTo>
                  <a:pt x="41" y="14"/>
                </a:lnTo>
                <a:lnTo>
                  <a:pt x="0" y="28"/>
                </a:lnTo>
                <a:lnTo>
                  <a:pt x="0" y="0"/>
                </a:lnTo>
                <a:close/>
              </a:path>
            </a:pathLst>
          </a:custGeom>
          <a:solidFill>
            <a:srgbClr val="1F5CA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7" name="Freeform 1218"/>
          <p:cNvSpPr>
            <a:spLocks/>
          </p:cNvSpPr>
          <p:nvPr/>
        </p:nvSpPr>
        <p:spPr bwMode="auto">
          <a:xfrm>
            <a:off x="5149056" y="3096418"/>
            <a:ext cx="14922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53"/>
              </a:cxn>
              <a:cxn ang="0">
                <a:pos x="376" y="353"/>
              </a:cxn>
            </a:cxnLst>
            <a:rect l="0" t="0" r="r" b="b"/>
            <a:pathLst>
              <a:path w="376" h="353">
                <a:moveTo>
                  <a:pt x="0" y="0"/>
                </a:moveTo>
                <a:lnTo>
                  <a:pt x="0" y="353"/>
                </a:lnTo>
                <a:lnTo>
                  <a:pt x="376" y="353"/>
                </a:lnTo>
              </a:path>
            </a:pathLst>
          </a:custGeom>
          <a:noFill/>
          <a:ln w="0">
            <a:solidFill>
              <a:srgbClr val="31538E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8" name="Freeform 1219"/>
          <p:cNvSpPr>
            <a:spLocks/>
          </p:cNvSpPr>
          <p:nvPr/>
        </p:nvSpPr>
        <p:spPr bwMode="auto">
          <a:xfrm>
            <a:off x="5266531" y="3096418"/>
            <a:ext cx="22225" cy="46038"/>
          </a:xfrm>
          <a:custGeom>
            <a:avLst/>
            <a:gdLst/>
            <a:ahLst/>
            <a:cxnLst>
              <a:cxn ang="0">
                <a:pos x="58" y="118"/>
              </a:cxn>
              <a:cxn ang="0">
                <a:pos x="0" y="118"/>
              </a:cxn>
              <a:cxn ang="0">
                <a:pos x="0" y="0"/>
              </a:cxn>
            </a:cxnLst>
            <a:rect l="0" t="0" r="r" b="b"/>
            <a:pathLst>
              <a:path w="58" h="118">
                <a:moveTo>
                  <a:pt x="58" y="118"/>
                </a:moveTo>
                <a:lnTo>
                  <a:pt x="0" y="11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31538E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9" name="Freeform 1220"/>
          <p:cNvSpPr>
            <a:spLocks/>
          </p:cNvSpPr>
          <p:nvPr/>
        </p:nvSpPr>
        <p:spPr bwMode="auto">
          <a:xfrm>
            <a:off x="5266531" y="3096418"/>
            <a:ext cx="211138" cy="163513"/>
          </a:xfrm>
          <a:custGeom>
            <a:avLst/>
            <a:gdLst/>
            <a:ahLst/>
            <a:cxnLst>
              <a:cxn ang="0">
                <a:pos x="0" y="219"/>
              </a:cxn>
              <a:cxn ang="0">
                <a:pos x="7" y="245"/>
              </a:cxn>
              <a:cxn ang="0">
                <a:pos x="19" y="269"/>
              </a:cxn>
              <a:cxn ang="0">
                <a:pos x="37" y="290"/>
              </a:cxn>
              <a:cxn ang="0">
                <a:pos x="60" y="306"/>
              </a:cxn>
              <a:cxn ang="0">
                <a:pos x="75" y="325"/>
              </a:cxn>
              <a:cxn ang="0">
                <a:pos x="86" y="352"/>
              </a:cxn>
              <a:cxn ang="0">
                <a:pos x="103" y="375"/>
              </a:cxn>
              <a:cxn ang="0">
                <a:pos x="125" y="393"/>
              </a:cxn>
              <a:cxn ang="0">
                <a:pos x="153" y="406"/>
              </a:cxn>
              <a:cxn ang="0">
                <a:pos x="181" y="412"/>
              </a:cxn>
              <a:cxn ang="0">
                <a:pos x="211" y="411"/>
              </a:cxn>
              <a:cxn ang="0">
                <a:pos x="239" y="403"/>
              </a:cxn>
              <a:cxn ang="0">
                <a:pos x="266" y="390"/>
              </a:cxn>
              <a:cxn ang="0">
                <a:pos x="291" y="403"/>
              </a:cxn>
              <a:cxn ang="0">
                <a:pos x="320" y="411"/>
              </a:cxn>
              <a:cxn ang="0">
                <a:pos x="351" y="412"/>
              </a:cxn>
              <a:cxn ang="0">
                <a:pos x="379" y="406"/>
              </a:cxn>
              <a:cxn ang="0">
                <a:pos x="406" y="393"/>
              </a:cxn>
              <a:cxn ang="0">
                <a:pos x="428" y="375"/>
              </a:cxn>
              <a:cxn ang="0">
                <a:pos x="445" y="352"/>
              </a:cxn>
              <a:cxn ang="0">
                <a:pos x="456" y="325"/>
              </a:cxn>
              <a:cxn ang="0">
                <a:pos x="471" y="306"/>
              </a:cxn>
              <a:cxn ang="0">
                <a:pos x="493" y="290"/>
              </a:cxn>
              <a:cxn ang="0">
                <a:pos x="513" y="269"/>
              </a:cxn>
              <a:cxn ang="0">
                <a:pos x="525" y="245"/>
              </a:cxn>
              <a:cxn ang="0">
                <a:pos x="531" y="219"/>
              </a:cxn>
              <a:cxn ang="0">
                <a:pos x="531" y="192"/>
              </a:cxn>
              <a:cxn ang="0">
                <a:pos x="524" y="165"/>
              </a:cxn>
              <a:cxn ang="0">
                <a:pos x="510" y="140"/>
              </a:cxn>
              <a:cxn ang="0">
                <a:pos x="490" y="119"/>
              </a:cxn>
              <a:cxn ang="0">
                <a:pos x="466" y="103"/>
              </a:cxn>
              <a:cxn ang="0">
                <a:pos x="456" y="87"/>
              </a:cxn>
              <a:cxn ang="0">
                <a:pos x="445" y="60"/>
              </a:cxn>
              <a:cxn ang="0">
                <a:pos x="428" y="38"/>
              </a:cxn>
              <a:cxn ang="0">
                <a:pos x="406" y="19"/>
              </a:cxn>
              <a:cxn ang="0">
                <a:pos x="379" y="7"/>
              </a:cxn>
              <a:cxn ang="0">
                <a:pos x="351" y="0"/>
              </a:cxn>
              <a:cxn ang="0">
                <a:pos x="320" y="1"/>
              </a:cxn>
              <a:cxn ang="0">
                <a:pos x="291" y="9"/>
              </a:cxn>
              <a:cxn ang="0">
                <a:pos x="266" y="23"/>
              </a:cxn>
              <a:cxn ang="0">
                <a:pos x="239" y="9"/>
              </a:cxn>
              <a:cxn ang="0">
                <a:pos x="211" y="1"/>
              </a:cxn>
              <a:cxn ang="0">
                <a:pos x="181" y="0"/>
              </a:cxn>
              <a:cxn ang="0">
                <a:pos x="153" y="7"/>
              </a:cxn>
              <a:cxn ang="0">
                <a:pos x="125" y="19"/>
              </a:cxn>
              <a:cxn ang="0">
                <a:pos x="103" y="38"/>
              </a:cxn>
              <a:cxn ang="0">
                <a:pos x="86" y="60"/>
              </a:cxn>
              <a:cxn ang="0">
                <a:pos x="75" y="87"/>
              </a:cxn>
              <a:cxn ang="0">
                <a:pos x="60" y="106"/>
              </a:cxn>
              <a:cxn ang="0">
                <a:pos x="37" y="123"/>
              </a:cxn>
              <a:cxn ang="0">
                <a:pos x="19" y="143"/>
              </a:cxn>
              <a:cxn ang="0">
                <a:pos x="7" y="167"/>
              </a:cxn>
              <a:cxn ang="0">
                <a:pos x="0" y="193"/>
              </a:cxn>
            </a:cxnLst>
            <a:rect l="0" t="0" r="r" b="b"/>
            <a:pathLst>
              <a:path w="532" h="412">
                <a:moveTo>
                  <a:pt x="0" y="206"/>
                </a:moveTo>
                <a:lnTo>
                  <a:pt x="0" y="219"/>
                </a:lnTo>
                <a:lnTo>
                  <a:pt x="3" y="233"/>
                </a:lnTo>
                <a:lnTo>
                  <a:pt x="7" y="245"/>
                </a:lnTo>
                <a:lnTo>
                  <a:pt x="12" y="258"/>
                </a:lnTo>
                <a:lnTo>
                  <a:pt x="19" y="269"/>
                </a:lnTo>
                <a:lnTo>
                  <a:pt x="28" y="281"/>
                </a:lnTo>
                <a:lnTo>
                  <a:pt x="37" y="290"/>
                </a:lnTo>
                <a:lnTo>
                  <a:pt x="49" y="298"/>
                </a:lnTo>
                <a:lnTo>
                  <a:pt x="60" y="306"/>
                </a:lnTo>
                <a:lnTo>
                  <a:pt x="73" y="311"/>
                </a:lnTo>
                <a:lnTo>
                  <a:pt x="75" y="325"/>
                </a:lnTo>
                <a:lnTo>
                  <a:pt x="79" y="339"/>
                </a:lnTo>
                <a:lnTo>
                  <a:pt x="86" y="352"/>
                </a:lnTo>
                <a:lnTo>
                  <a:pt x="94" y="364"/>
                </a:lnTo>
                <a:lnTo>
                  <a:pt x="103" y="375"/>
                </a:lnTo>
                <a:lnTo>
                  <a:pt x="114" y="385"/>
                </a:lnTo>
                <a:lnTo>
                  <a:pt x="125" y="393"/>
                </a:lnTo>
                <a:lnTo>
                  <a:pt x="138" y="400"/>
                </a:lnTo>
                <a:lnTo>
                  <a:pt x="153" y="406"/>
                </a:lnTo>
                <a:lnTo>
                  <a:pt x="167" y="410"/>
                </a:lnTo>
                <a:lnTo>
                  <a:pt x="181" y="412"/>
                </a:lnTo>
                <a:lnTo>
                  <a:pt x="197" y="412"/>
                </a:lnTo>
                <a:lnTo>
                  <a:pt x="211" y="411"/>
                </a:lnTo>
                <a:lnTo>
                  <a:pt x="226" y="408"/>
                </a:lnTo>
                <a:lnTo>
                  <a:pt x="239" y="403"/>
                </a:lnTo>
                <a:lnTo>
                  <a:pt x="254" y="398"/>
                </a:lnTo>
                <a:lnTo>
                  <a:pt x="266" y="390"/>
                </a:lnTo>
                <a:lnTo>
                  <a:pt x="278" y="398"/>
                </a:lnTo>
                <a:lnTo>
                  <a:pt x="291" y="403"/>
                </a:lnTo>
                <a:lnTo>
                  <a:pt x="306" y="408"/>
                </a:lnTo>
                <a:lnTo>
                  <a:pt x="320" y="411"/>
                </a:lnTo>
                <a:lnTo>
                  <a:pt x="335" y="412"/>
                </a:lnTo>
                <a:lnTo>
                  <a:pt x="351" y="412"/>
                </a:lnTo>
                <a:lnTo>
                  <a:pt x="365" y="410"/>
                </a:lnTo>
                <a:lnTo>
                  <a:pt x="379" y="406"/>
                </a:lnTo>
                <a:lnTo>
                  <a:pt x="392" y="400"/>
                </a:lnTo>
                <a:lnTo>
                  <a:pt x="406" y="393"/>
                </a:lnTo>
                <a:lnTo>
                  <a:pt x="418" y="385"/>
                </a:lnTo>
                <a:lnTo>
                  <a:pt x="428" y="375"/>
                </a:lnTo>
                <a:lnTo>
                  <a:pt x="437" y="364"/>
                </a:lnTo>
                <a:lnTo>
                  <a:pt x="445" y="352"/>
                </a:lnTo>
                <a:lnTo>
                  <a:pt x="452" y="339"/>
                </a:lnTo>
                <a:lnTo>
                  <a:pt x="456" y="325"/>
                </a:lnTo>
                <a:lnTo>
                  <a:pt x="459" y="311"/>
                </a:lnTo>
                <a:lnTo>
                  <a:pt x="471" y="306"/>
                </a:lnTo>
                <a:lnTo>
                  <a:pt x="483" y="298"/>
                </a:lnTo>
                <a:lnTo>
                  <a:pt x="493" y="290"/>
                </a:lnTo>
                <a:lnTo>
                  <a:pt x="504" y="281"/>
                </a:lnTo>
                <a:lnTo>
                  <a:pt x="513" y="269"/>
                </a:lnTo>
                <a:lnTo>
                  <a:pt x="519" y="258"/>
                </a:lnTo>
                <a:lnTo>
                  <a:pt x="525" y="245"/>
                </a:lnTo>
                <a:lnTo>
                  <a:pt x="529" y="233"/>
                </a:lnTo>
                <a:lnTo>
                  <a:pt x="531" y="219"/>
                </a:lnTo>
                <a:lnTo>
                  <a:pt x="532" y="206"/>
                </a:lnTo>
                <a:lnTo>
                  <a:pt x="531" y="192"/>
                </a:lnTo>
                <a:lnTo>
                  <a:pt x="529" y="179"/>
                </a:lnTo>
                <a:lnTo>
                  <a:pt x="524" y="165"/>
                </a:lnTo>
                <a:lnTo>
                  <a:pt x="518" y="152"/>
                </a:lnTo>
                <a:lnTo>
                  <a:pt x="510" y="140"/>
                </a:lnTo>
                <a:lnTo>
                  <a:pt x="501" y="129"/>
                </a:lnTo>
                <a:lnTo>
                  <a:pt x="490" y="119"/>
                </a:lnTo>
                <a:lnTo>
                  <a:pt x="478" y="110"/>
                </a:lnTo>
                <a:lnTo>
                  <a:pt x="466" y="103"/>
                </a:lnTo>
                <a:lnTo>
                  <a:pt x="459" y="100"/>
                </a:lnTo>
                <a:lnTo>
                  <a:pt x="456" y="87"/>
                </a:lnTo>
                <a:lnTo>
                  <a:pt x="452" y="74"/>
                </a:lnTo>
                <a:lnTo>
                  <a:pt x="445" y="60"/>
                </a:lnTo>
                <a:lnTo>
                  <a:pt x="437" y="49"/>
                </a:lnTo>
                <a:lnTo>
                  <a:pt x="428" y="38"/>
                </a:lnTo>
                <a:lnTo>
                  <a:pt x="418" y="28"/>
                </a:lnTo>
                <a:lnTo>
                  <a:pt x="406" y="19"/>
                </a:lnTo>
                <a:lnTo>
                  <a:pt x="392" y="12"/>
                </a:lnTo>
                <a:lnTo>
                  <a:pt x="379" y="7"/>
                </a:lnTo>
                <a:lnTo>
                  <a:pt x="365" y="3"/>
                </a:lnTo>
                <a:lnTo>
                  <a:pt x="351" y="0"/>
                </a:lnTo>
                <a:lnTo>
                  <a:pt x="335" y="0"/>
                </a:lnTo>
                <a:lnTo>
                  <a:pt x="320" y="1"/>
                </a:lnTo>
                <a:lnTo>
                  <a:pt x="306" y="4"/>
                </a:lnTo>
                <a:lnTo>
                  <a:pt x="291" y="9"/>
                </a:lnTo>
                <a:lnTo>
                  <a:pt x="278" y="15"/>
                </a:lnTo>
                <a:lnTo>
                  <a:pt x="266" y="23"/>
                </a:lnTo>
                <a:lnTo>
                  <a:pt x="254" y="15"/>
                </a:lnTo>
                <a:lnTo>
                  <a:pt x="239" y="9"/>
                </a:lnTo>
                <a:lnTo>
                  <a:pt x="226" y="4"/>
                </a:lnTo>
                <a:lnTo>
                  <a:pt x="211" y="1"/>
                </a:lnTo>
                <a:lnTo>
                  <a:pt x="197" y="0"/>
                </a:lnTo>
                <a:lnTo>
                  <a:pt x="181" y="0"/>
                </a:lnTo>
                <a:lnTo>
                  <a:pt x="167" y="3"/>
                </a:lnTo>
                <a:lnTo>
                  <a:pt x="153" y="7"/>
                </a:lnTo>
                <a:lnTo>
                  <a:pt x="138" y="12"/>
                </a:lnTo>
                <a:lnTo>
                  <a:pt x="125" y="19"/>
                </a:lnTo>
                <a:lnTo>
                  <a:pt x="114" y="28"/>
                </a:lnTo>
                <a:lnTo>
                  <a:pt x="103" y="38"/>
                </a:lnTo>
                <a:lnTo>
                  <a:pt x="94" y="49"/>
                </a:lnTo>
                <a:lnTo>
                  <a:pt x="86" y="60"/>
                </a:lnTo>
                <a:lnTo>
                  <a:pt x="79" y="74"/>
                </a:lnTo>
                <a:lnTo>
                  <a:pt x="75" y="87"/>
                </a:lnTo>
                <a:lnTo>
                  <a:pt x="73" y="100"/>
                </a:lnTo>
                <a:lnTo>
                  <a:pt x="60" y="106"/>
                </a:lnTo>
                <a:lnTo>
                  <a:pt x="49" y="114"/>
                </a:lnTo>
                <a:lnTo>
                  <a:pt x="37" y="123"/>
                </a:lnTo>
                <a:lnTo>
                  <a:pt x="28" y="133"/>
                </a:lnTo>
                <a:lnTo>
                  <a:pt x="19" y="143"/>
                </a:lnTo>
                <a:lnTo>
                  <a:pt x="12" y="154"/>
                </a:lnTo>
                <a:lnTo>
                  <a:pt x="7" y="167"/>
                </a:lnTo>
                <a:lnTo>
                  <a:pt x="3" y="180"/>
                </a:lnTo>
                <a:lnTo>
                  <a:pt x="0" y="193"/>
                </a:lnTo>
                <a:lnTo>
                  <a:pt x="0" y="20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0" name="Freeform 1221"/>
          <p:cNvSpPr>
            <a:spLocks/>
          </p:cNvSpPr>
          <p:nvPr/>
        </p:nvSpPr>
        <p:spPr bwMode="auto">
          <a:xfrm>
            <a:off x="5266531" y="3096418"/>
            <a:ext cx="211138" cy="163513"/>
          </a:xfrm>
          <a:custGeom>
            <a:avLst/>
            <a:gdLst/>
            <a:ahLst/>
            <a:cxnLst>
              <a:cxn ang="0">
                <a:pos x="0" y="219"/>
              </a:cxn>
              <a:cxn ang="0">
                <a:pos x="7" y="245"/>
              </a:cxn>
              <a:cxn ang="0">
                <a:pos x="19" y="269"/>
              </a:cxn>
              <a:cxn ang="0">
                <a:pos x="37" y="290"/>
              </a:cxn>
              <a:cxn ang="0">
                <a:pos x="60" y="306"/>
              </a:cxn>
              <a:cxn ang="0">
                <a:pos x="75" y="325"/>
              </a:cxn>
              <a:cxn ang="0">
                <a:pos x="86" y="352"/>
              </a:cxn>
              <a:cxn ang="0">
                <a:pos x="103" y="375"/>
              </a:cxn>
              <a:cxn ang="0">
                <a:pos x="125" y="393"/>
              </a:cxn>
              <a:cxn ang="0">
                <a:pos x="153" y="406"/>
              </a:cxn>
              <a:cxn ang="0">
                <a:pos x="181" y="412"/>
              </a:cxn>
              <a:cxn ang="0">
                <a:pos x="211" y="411"/>
              </a:cxn>
              <a:cxn ang="0">
                <a:pos x="239" y="403"/>
              </a:cxn>
              <a:cxn ang="0">
                <a:pos x="266" y="390"/>
              </a:cxn>
              <a:cxn ang="0">
                <a:pos x="291" y="403"/>
              </a:cxn>
              <a:cxn ang="0">
                <a:pos x="320" y="411"/>
              </a:cxn>
              <a:cxn ang="0">
                <a:pos x="351" y="412"/>
              </a:cxn>
              <a:cxn ang="0">
                <a:pos x="379" y="406"/>
              </a:cxn>
              <a:cxn ang="0">
                <a:pos x="406" y="393"/>
              </a:cxn>
              <a:cxn ang="0">
                <a:pos x="428" y="375"/>
              </a:cxn>
              <a:cxn ang="0">
                <a:pos x="445" y="352"/>
              </a:cxn>
              <a:cxn ang="0">
                <a:pos x="456" y="325"/>
              </a:cxn>
              <a:cxn ang="0">
                <a:pos x="471" y="306"/>
              </a:cxn>
              <a:cxn ang="0">
                <a:pos x="493" y="290"/>
              </a:cxn>
              <a:cxn ang="0">
                <a:pos x="513" y="269"/>
              </a:cxn>
              <a:cxn ang="0">
                <a:pos x="525" y="245"/>
              </a:cxn>
              <a:cxn ang="0">
                <a:pos x="531" y="219"/>
              </a:cxn>
              <a:cxn ang="0">
                <a:pos x="531" y="192"/>
              </a:cxn>
              <a:cxn ang="0">
                <a:pos x="524" y="165"/>
              </a:cxn>
              <a:cxn ang="0">
                <a:pos x="510" y="140"/>
              </a:cxn>
              <a:cxn ang="0">
                <a:pos x="490" y="119"/>
              </a:cxn>
              <a:cxn ang="0">
                <a:pos x="466" y="103"/>
              </a:cxn>
              <a:cxn ang="0">
                <a:pos x="456" y="87"/>
              </a:cxn>
              <a:cxn ang="0">
                <a:pos x="445" y="60"/>
              </a:cxn>
              <a:cxn ang="0">
                <a:pos x="428" y="38"/>
              </a:cxn>
              <a:cxn ang="0">
                <a:pos x="406" y="19"/>
              </a:cxn>
              <a:cxn ang="0">
                <a:pos x="379" y="7"/>
              </a:cxn>
              <a:cxn ang="0">
                <a:pos x="351" y="0"/>
              </a:cxn>
              <a:cxn ang="0">
                <a:pos x="320" y="1"/>
              </a:cxn>
              <a:cxn ang="0">
                <a:pos x="291" y="9"/>
              </a:cxn>
              <a:cxn ang="0">
                <a:pos x="266" y="23"/>
              </a:cxn>
              <a:cxn ang="0">
                <a:pos x="239" y="9"/>
              </a:cxn>
              <a:cxn ang="0">
                <a:pos x="211" y="1"/>
              </a:cxn>
              <a:cxn ang="0">
                <a:pos x="181" y="0"/>
              </a:cxn>
              <a:cxn ang="0">
                <a:pos x="153" y="7"/>
              </a:cxn>
              <a:cxn ang="0">
                <a:pos x="125" y="19"/>
              </a:cxn>
              <a:cxn ang="0">
                <a:pos x="103" y="38"/>
              </a:cxn>
              <a:cxn ang="0">
                <a:pos x="86" y="60"/>
              </a:cxn>
              <a:cxn ang="0">
                <a:pos x="75" y="87"/>
              </a:cxn>
              <a:cxn ang="0">
                <a:pos x="60" y="106"/>
              </a:cxn>
              <a:cxn ang="0">
                <a:pos x="37" y="123"/>
              </a:cxn>
              <a:cxn ang="0">
                <a:pos x="19" y="143"/>
              </a:cxn>
              <a:cxn ang="0">
                <a:pos x="7" y="167"/>
              </a:cxn>
              <a:cxn ang="0">
                <a:pos x="0" y="193"/>
              </a:cxn>
            </a:cxnLst>
            <a:rect l="0" t="0" r="r" b="b"/>
            <a:pathLst>
              <a:path w="532" h="412">
                <a:moveTo>
                  <a:pt x="0" y="206"/>
                </a:moveTo>
                <a:lnTo>
                  <a:pt x="0" y="219"/>
                </a:lnTo>
                <a:lnTo>
                  <a:pt x="3" y="233"/>
                </a:lnTo>
                <a:lnTo>
                  <a:pt x="7" y="245"/>
                </a:lnTo>
                <a:lnTo>
                  <a:pt x="12" y="258"/>
                </a:lnTo>
                <a:lnTo>
                  <a:pt x="19" y="269"/>
                </a:lnTo>
                <a:lnTo>
                  <a:pt x="28" y="281"/>
                </a:lnTo>
                <a:lnTo>
                  <a:pt x="37" y="290"/>
                </a:lnTo>
                <a:lnTo>
                  <a:pt x="49" y="298"/>
                </a:lnTo>
                <a:lnTo>
                  <a:pt x="60" y="306"/>
                </a:lnTo>
                <a:lnTo>
                  <a:pt x="73" y="311"/>
                </a:lnTo>
                <a:lnTo>
                  <a:pt x="75" y="325"/>
                </a:lnTo>
                <a:lnTo>
                  <a:pt x="79" y="339"/>
                </a:lnTo>
                <a:lnTo>
                  <a:pt x="86" y="352"/>
                </a:lnTo>
                <a:lnTo>
                  <a:pt x="94" y="364"/>
                </a:lnTo>
                <a:lnTo>
                  <a:pt x="103" y="375"/>
                </a:lnTo>
                <a:lnTo>
                  <a:pt x="114" y="385"/>
                </a:lnTo>
                <a:lnTo>
                  <a:pt x="125" y="393"/>
                </a:lnTo>
                <a:lnTo>
                  <a:pt x="138" y="400"/>
                </a:lnTo>
                <a:lnTo>
                  <a:pt x="153" y="406"/>
                </a:lnTo>
                <a:lnTo>
                  <a:pt x="167" y="410"/>
                </a:lnTo>
                <a:lnTo>
                  <a:pt x="181" y="412"/>
                </a:lnTo>
                <a:lnTo>
                  <a:pt x="197" y="412"/>
                </a:lnTo>
                <a:lnTo>
                  <a:pt x="211" y="411"/>
                </a:lnTo>
                <a:lnTo>
                  <a:pt x="226" y="408"/>
                </a:lnTo>
                <a:lnTo>
                  <a:pt x="239" y="403"/>
                </a:lnTo>
                <a:lnTo>
                  <a:pt x="254" y="398"/>
                </a:lnTo>
                <a:lnTo>
                  <a:pt x="266" y="390"/>
                </a:lnTo>
                <a:lnTo>
                  <a:pt x="278" y="398"/>
                </a:lnTo>
                <a:lnTo>
                  <a:pt x="291" y="403"/>
                </a:lnTo>
                <a:lnTo>
                  <a:pt x="306" y="408"/>
                </a:lnTo>
                <a:lnTo>
                  <a:pt x="320" y="411"/>
                </a:lnTo>
                <a:lnTo>
                  <a:pt x="335" y="412"/>
                </a:lnTo>
                <a:lnTo>
                  <a:pt x="351" y="412"/>
                </a:lnTo>
                <a:lnTo>
                  <a:pt x="365" y="410"/>
                </a:lnTo>
                <a:lnTo>
                  <a:pt x="379" y="406"/>
                </a:lnTo>
                <a:lnTo>
                  <a:pt x="392" y="400"/>
                </a:lnTo>
                <a:lnTo>
                  <a:pt x="406" y="393"/>
                </a:lnTo>
                <a:lnTo>
                  <a:pt x="418" y="385"/>
                </a:lnTo>
                <a:lnTo>
                  <a:pt x="428" y="375"/>
                </a:lnTo>
                <a:lnTo>
                  <a:pt x="437" y="364"/>
                </a:lnTo>
                <a:lnTo>
                  <a:pt x="445" y="352"/>
                </a:lnTo>
                <a:lnTo>
                  <a:pt x="452" y="339"/>
                </a:lnTo>
                <a:lnTo>
                  <a:pt x="456" y="325"/>
                </a:lnTo>
                <a:lnTo>
                  <a:pt x="459" y="311"/>
                </a:lnTo>
                <a:lnTo>
                  <a:pt x="471" y="306"/>
                </a:lnTo>
                <a:lnTo>
                  <a:pt x="483" y="298"/>
                </a:lnTo>
                <a:lnTo>
                  <a:pt x="493" y="290"/>
                </a:lnTo>
                <a:lnTo>
                  <a:pt x="504" y="281"/>
                </a:lnTo>
                <a:lnTo>
                  <a:pt x="513" y="269"/>
                </a:lnTo>
                <a:lnTo>
                  <a:pt x="519" y="258"/>
                </a:lnTo>
                <a:lnTo>
                  <a:pt x="525" y="245"/>
                </a:lnTo>
                <a:lnTo>
                  <a:pt x="529" y="233"/>
                </a:lnTo>
                <a:lnTo>
                  <a:pt x="531" y="219"/>
                </a:lnTo>
                <a:lnTo>
                  <a:pt x="532" y="206"/>
                </a:lnTo>
                <a:lnTo>
                  <a:pt x="531" y="192"/>
                </a:lnTo>
                <a:lnTo>
                  <a:pt x="529" y="179"/>
                </a:lnTo>
                <a:lnTo>
                  <a:pt x="524" y="165"/>
                </a:lnTo>
                <a:lnTo>
                  <a:pt x="518" y="152"/>
                </a:lnTo>
                <a:lnTo>
                  <a:pt x="510" y="140"/>
                </a:lnTo>
                <a:lnTo>
                  <a:pt x="501" y="129"/>
                </a:lnTo>
                <a:lnTo>
                  <a:pt x="490" y="119"/>
                </a:lnTo>
                <a:lnTo>
                  <a:pt x="478" y="110"/>
                </a:lnTo>
                <a:lnTo>
                  <a:pt x="466" y="103"/>
                </a:lnTo>
                <a:lnTo>
                  <a:pt x="459" y="100"/>
                </a:lnTo>
                <a:lnTo>
                  <a:pt x="456" y="87"/>
                </a:lnTo>
                <a:lnTo>
                  <a:pt x="452" y="74"/>
                </a:lnTo>
                <a:lnTo>
                  <a:pt x="445" y="60"/>
                </a:lnTo>
                <a:lnTo>
                  <a:pt x="437" y="49"/>
                </a:lnTo>
                <a:lnTo>
                  <a:pt x="428" y="38"/>
                </a:lnTo>
                <a:lnTo>
                  <a:pt x="418" y="28"/>
                </a:lnTo>
                <a:lnTo>
                  <a:pt x="406" y="19"/>
                </a:lnTo>
                <a:lnTo>
                  <a:pt x="392" y="12"/>
                </a:lnTo>
                <a:lnTo>
                  <a:pt x="379" y="7"/>
                </a:lnTo>
                <a:lnTo>
                  <a:pt x="365" y="3"/>
                </a:lnTo>
                <a:lnTo>
                  <a:pt x="351" y="0"/>
                </a:lnTo>
                <a:lnTo>
                  <a:pt x="335" y="0"/>
                </a:lnTo>
                <a:lnTo>
                  <a:pt x="320" y="1"/>
                </a:lnTo>
                <a:lnTo>
                  <a:pt x="306" y="4"/>
                </a:lnTo>
                <a:lnTo>
                  <a:pt x="291" y="9"/>
                </a:lnTo>
                <a:lnTo>
                  <a:pt x="278" y="15"/>
                </a:lnTo>
                <a:lnTo>
                  <a:pt x="266" y="23"/>
                </a:lnTo>
                <a:lnTo>
                  <a:pt x="254" y="15"/>
                </a:lnTo>
                <a:lnTo>
                  <a:pt x="239" y="9"/>
                </a:lnTo>
                <a:lnTo>
                  <a:pt x="226" y="4"/>
                </a:lnTo>
                <a:lnTo>
                  <a:pt x="211" y="1"/>
                </a:lnTo>
                <a:lnTo>
                  <a:pt x="197" y="0"/>
                </a:lnTo>
                <a:lnTo>
                  <a:pt x="181" y="0"/>
                </a:lnTo>
                <a:lnTo>
                  <a:pt x="167" y="3"/>
                </a:lnTo>
                <a:lnTo>
                  <a:pt x="153" y="7"/>
                </a:lnTo>
                <a:lnTo>
                  <a:pt x="138" y="12"/>
                </a:lnTo>
                <a:lnTo>
                  <a:pt x="125" y="19"/>
                </a:lnTo>
                <a:lnTo>
                  <a:pt x="114" y="28"/>
                </a:lnTo>
                <a:lnTo>
                  <a:pt x="103" y="38"/>
                </a:lnTo>
                <a:lnTo>
                  <a:pt x="94" y="49"/>
                </a:lnTo>
                <a:lnTo>
                  <a:pt x="86" y="60"/>
                </a:lnTo>
                <a:lnTo>
                  <a:pt x="79" y="74"/>
                </a:lnTo>
                <a:lnTo>
                  <a:pt x="75" y="87"/>
                </a:lnTo>
                <a:lnTo>
                  <a:pt x="73" y="100"/>
                </a:lnTo>
                <a:lnTo>
                  <a:pt x="60" y="106"/>
                </a:lnTo>
                <a:lnTo>
                  <a:pt x="49" y="114"/>
                </a:lnTo>
                <a:lnTo>
                  <a:pt x="37" y="123"/>
                </a:lnTo>
                <a:lnTo>
                  <a:pt x="28" y="133"/>
                </a:lnTo>
                <a:lnTo>
                  <a:pt x="19" y="143"/>
                </a:lnTo>
                <a:lnTo>
                  <a:pt x="12" y="154"/>
                </a:lnTo>
                <a:lnTo>
                  <a:pt x="7" y="167"/>
                </a:lnTo>
                <a:lnTo>
                  <a:pt x="3" y="180"/>
                </a:lnTo>
                <a:lnTo>
                  <a:pt x="0" y="193"/>
                </a:lnTo>
                <a:lnTo>
                  <a:pt x="0" y="206"/>
                </a:lnTo>
              </a:path>
            </a:pathLst>
          </a:custGeom>
          <a:noFill/>
          <a:ln w="0">
            <a:solidFill>
              <a:srgbClr val="31538E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1" name="Freeform 1222"/>
          <p:cNvSpPr>
            <a:spLocks/>
          </p:cNvSpPr>
          <p:nvPr/>
        </p:nvSpPr>
        <p:spPr bwMode="auto">
          <a:xfrm>
            <a:off x="5328444" y="3164681"/>
            <a:ext cx="17462" cy="20637"/>
          </a:xfrm>
          <a:custGeom>
            <a:avLst/>
            <a:gdLst/>
            <a:ahLst/>
            <a:cxnLst>
              <a:cxn ang="0">
                <a:pos x="15" y="11"/>
              </a:cxn>
              <a:cxn ang="0">
                <a:pos x="15" y="53"/>
              </a:cxn>
              <a:cxn ang="0">
                <a:pos x="27" y="53"/>
              </a:cxn>
              <a:cxn ang="0">
                <a:pos x="27" y="11"/>
              </a:cxn>
              <a:cxn ang="0">
                <a:pos x="44" y="11"/>
              </a:cxn>
              <a:cxn ang="0">
                <a:pos x="44" y="0"/>
              </a:cxn>
              <a:cxn ang="0">
                <a:pos x="0" y="0"/>
              </a:cxn>
              <a:cxn ang="0">
                <a:pos x="0" y="11"/>
              </a:cxn>
              <a:cxn ang="0">
                <a:pos x="15" y="11"/>
              </a:cxn>
            </a:cxnLst>
            <a:rect l="0" t="0" r="r" b="b"/>
            <a:pathLst>
              <a:path w="44" h="53">
                <a:moveTo>
                  <a:pt x="15" y="11"/>
                </a:moveTo>
                <a:lnTo>
                  <a:pt x="15" y="53"/>
                </a:lnTo>
                <a:lnTo>
                  <a:pt x="27" y="53"/>
                </a:lnTo>
                <a:lnTo>
                  <a:pt x="27" y="11"/>
                </a:lnTo>
                <a:lnTo>
                  <a:pt x="44" y="11"/>
                </a:lnTo>
                <a:lnTo>
                  <a:pt x="44" y="0"/>
                </a:lnTo>
                <a:lnTo>
                  <a:pt x="0" y="0"/>
                </a:lnTo>
                <a:lnTo>
                  <a:pt x="0" y="11"/>
                </a:lnTo>
                <a:lnTo>
                  <a:pt x="15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2" name="Freeform 1223"/>
          <p:cNvSpPr>
            <a:spLocks noEditPoints="1"/>
          </p:cNvSpPr>
          <p:nvPr/>
        </p:nvSpPr>
        <p:spPr bwMode="auto">
          <a:xfrm>
            <a:off x="5344319" y="3164681"/>
            <a:ext cx="22225" cy="25400"/>
          </a:xfrm>
          <a:custGeom>
            <a:avLst/>
            <a:gdLst/>
            <a:ahLst/>
            <a:cxnLst>
              <a:cxn ang="0">
                <a:pos x="24" y="67"/>
              </a:cxn>
              <a:cxn ang="0">
                <a:pos x="35" y="67"/>
              </a:cxn>
              <a:cxn ang="0">
                <a:pos x="35" y="54"/>
              </a:cxn>
              <a:cxn ang="0">
                <a:pos x="41" y="54"/>
              </a:cxn>
              <a:cxn ang="0">
                <a:pos x="47" y="51"/>
              </a:cxn>
              <a:cxn ang="0">
                <a:pos x="52" y="49"/>
              </a:cxn>
              <a:cxn ang="0">
                <a:pos x="55" y="47"/>
              </a:cxn>
              <a:cxn ang="0">
                <a:pos x="57" y="44"/>
              </a:cxn>
              <a:cxn ang="0">
                <a:pos x="58" y="40"/>
              </a:cxn>
              <a:cxn ang="0">
                <a:pos x="59" y="37"/>
              </a:cxn>
              <a:cxn ang="0">
                <a:pos x="59" y="33"/>
              </a:cxn>
              <a:cxn ang="0">
                <a:pos x="59" y="31"/>
              </a:cxn>
              <a:cxn ang="0">
                <a:pos x="59" y="28"/>
              </a:cxn>
              <a:cxn ang="0">
                <a:pos x="57" y="24"/>
              </a:cxn>
              <a:cxn ang="0">
                <a:pos x="55" y="21"/>
              </a:cxn>
              <a:cxn ang="0">
                <a:pos x="52" y="18"/>
              </a:cxn>
              <a:cxn ang="0">
                <a:pos x="47" y="16"/>
              </a:cxn>
              <a:cxn ang="0">
                <a:pos x="42" y="15"/>
              </a:cxn>
              <a:cxn ang="0">
                <a:pos x="35" y="14"/>
              </a:cxn>
              <a:cxn ang="0">
                <a:pos x="35" y="0"/>
              </a:cxn>
              <a:cxn ang="0">
                <a:pos x="24" y="0"/>
              </a:cxn>
              <a:cxn ang="0">
                <a:pos x="24" y="14"/>
              </a:cxn>
              <a:cxn ang="0">
                <a:pos x="17" y="15"/>
              </a:cxn>
              <a:cxn ang="0">
                <a:pos x="9" y="17"/>
              </a:cxn>
              <a:cxn ang="0">
                <a:pos x="6" y="20"/>
              </a:cxn>
              <a:cxn ang="0">
                <a:pos x="3" y="23"/>
              </a:cxn>
              <a:cxn ang="0">
                <a:pos x="1" y="28"/>
              </a:cxn>
              <a:cxn ang="0">
                <a:pos x="0" y="33"/>
              </a:cxn>
              <a:cxn ang="0">
                <a:pos x="1" y="36"/>
              </a:cxn>
              <a:cxn ang="0">
                <a:pos x="1" y="39"/>
              </a:cxn>
              <a:cxn ang="0">
                <a:pos x="2" y="42"/>
              </a:cxn>
              <a:cxn ang="0">
                <a:pos x="4" y="45"/>
              </a:cxn>
              <a:cxn ang="0">
                <a:pos x="7" y="48"/>
              </a:cxn>
              <a:cxn ang="0">
                <a:pos x="11" y="51"/>
              </a:cxn>
              <a:cxn ang="0">
                <a:pos x="17" y="54"/>
              </a:cxn>
              <a:cxn ang="0">
                <a:pos x="24" y="54"/>
              </a:cxn>
              <a:cxn ang="0">
                <a:pos x="24" y="67"/>
              </a:cxn>
              <a:cxn ang="0">
                <a:pos x="24" y="46"/>
              </a:cxn>
              <a:cxn ang="0">
                <a:pos x="20" y="45"/>
              </a:cxn>
              <a:cxn ang="0">
                <a:pos x="17" y="44"/>
              </a:cxn>
              <a:cxn ang="0">
                <a:pos x="15" y="42"/>
              </a:cxn>
              <a:cxn ang="0">
                <a:pos x="13" y="40"/>
              </a:cxn>
              <a:cxn ang="0">
                <a:pos x="12" y="37"/>
              </a:cxn>
              <a:cxn ang="0">
                <a:pos x="12" y="33"/>
              </a:cxn>
              <a:cxn ang="0">
                <a:pos x="13" y="28"/>
              </a:cxn>
              <a:cxn ang="0">
                <a:pos x="15" y="25"/>
              </a:cxn>
              <a:cxn ang="0">
                <a:pos x="19" y="22"/>
              </a:cxn>
              <a:cxn ang="0">
                <a:pos x="23" y="22"/>
              </a:cxn>
              <a:cxn ang="0">
                <a:pos x="24" y="22"/>
              </a:cxn>
              <a:cxn ang="0">
                <a:pos x="24" y="46"/>
              </a:cxn>
              <a:cxn ang="0">
                <a:pos x="35" y="22"/>
              </a:cxn>
              <a:cxn ang="0">
                <a:pos x="40" y="22"/>
              </a:cxn>
              <a:cxn ang="0">
                <a:pos x="44" y="24"/>
              </a:cxn>
              <a:cxn ang="0">
                <a:pos x="46" y="28"/>
              </a:cxn>
              <a:cxn ang="0">
                <a:pos x="47" y="33"/>
              </a:cxn>
              <a:cxn ang="0">
                <a:pos x="46" y="36"/>
              </a:cxn>
              <a:cxn ang="0">
                <a:pos x="46" y="39"/>
              </a:cxn>
              <a:cxn ang="0">
                <a:pos x="44" y="41"/>
              </a:cxn>
              <a:cxn ang="0">
                <a:pos x="43" y="43"/>
              </a:cxn>
              <a:cxn ang="0">
                <a:pos x="39" y="45"/>
              </a:cxn>
              <a:cxn ang="0">
                <a:pos x="35" y="46"/>
              </a:cxn>
              <a:cxn ang="0">
                <a:pos x="35" y="22"/>
              </a:cxn>
            </a:cxnLst>
            <a:rect l="0" t="0" r="r" b="b"/>
            <a:pathLst>
              <a:path w="59" h="67">
                <a:moveTo>
                  <a:pt x="24" y="67"/>
                </a:moveTo>
                <a:lnTo>
                  <a:pt x="35" y="67"/>
                </a:lnTo>
                <a:lnTo>
                  <a:pt x="35" y="54"/>
                </a:lnTo>
                <a:lnTo>
                  <a:pt x="41" y="54"/>
                </a:lnTo>
                <a:lnTo>
                  <a:pt x="47" y="51"/>
                </a:lnTo>
                <a:lnTo>
                  <a:pt x="52" y="49"/>
                </a:lnTo>
                <a:lnTo>
                  <a:pt x="55" y="47"/>
                </a:lnTo>
                <a:lnTo>
                  <a:pt x="57" y="44"/>
                </a:lnTo>
                <a:lnTo>
                  <a:pt x="58" y="40"/>
                </a:lnTo>
                <a:lnTo>
                  <a:pt x="59" y="37"/>
                </a:lnTo>
                <a:lnTo>
                  <a:pt x="59" y="33"/>
                </a:lnTo>
                <a:lnTo>
                  <a:pt x="59" y="31"/>
                </a:lnTo>
                <a:lnTo>
                  <a:pt x="59" y="28"/>
                </a:lnTo>
                <a:lnTo>
                  <a:pt x="57" y="24"/>
                </a:lnTo>
                <a:lnTo>
                  <a:pt x="55" y="21"/>
                </a:lnTo>
                <a:lnTo>
                  <a:pt x="52" y="18"/>
                </a:lnTo>
                <a:lnTo>
                  <a:pt x="47" y="16"/>
                </a:lnTo>
                <a:lnTo>
                  <a:pt x="42" y="15"/>
                </a:lnTo>
                <a:lnTo>
                  <a:pt x="35" y="14"/>
                </a:lnTo>
                <a:lnTo>
                  <a:pt x="35" y="0"/>
                </a:lnTo>
                <a:lnTo>
                  <a:pt x="24" y="0"/>
                </a:lnTo>
                <a:lnTo>
                  <a:pt x="24" y="14"/>
                </a:lnTo>
                <a:lnTo>
                  <a:pt x="17" y="15"/>
                </a:lnTo>
                <a:lnTo>
                  <a:pt x="9" y="17"/>
                </a:lnTo>
                <a:lnTo>
                  <a:pt x="6" y="20"/>
                </a:lnTo>
                <a:lnTo>
                  <a:pt x="3" y="23"/>
                </a:lnTo>
                <a:lnTo>
                  <a:pt x="1" y="28"/>
                </a:lnTo>
                <a:lnTo>
                  <a:pt x="0" y="33"/>
                </a:lnTo>
                <a:lnTo>
                  <a:pt x="1" y="36"/>
                </a:lnTo>
                <a:lnTo>
                  <a:pt x="1" y="39"/>
                </a:lnTo>
                <a:lnTo>
                  <a:pt x="2" y="42"/>
                </a:lnTo>
                <a:lnTo>
                  <a:pt x="4" y="45"/>
                </a:lnTo>
                <a:lnTo>
                  <a:pt x="7" y="48"/>
                </a:lnTo>
                <a:lnTo>
                  <a:pt x="11" y="51"/>
                </a:lnTo>
                <a:lnTo>
                  <a:pt x="17" y="54"/>
                </a:lnTo>
                <a:lnTo>
                  <a:pt x="24" y="54"/>
                </a:lnTo>
                <a:lnTo>
                  <a:pt x="24" y="67"/>
                </a:lnTo>
                <a:close/>
                <a:moveTo>
                  <a:pt x="24" y="46"/>
                </a:moveTo>
                <a:lnTo>
                  <a:pt x="20" y="45"/>
                </a:lnTo>
                <a:lnTo>
                  <a:pt x="17" y="44"/>
                </a:lnTo>
                <a:lnTo>
                  <a:pt x="15" y="42"/>
                </a:lnTo>
                <a:lnTo>
                  <a:pt x="13" y="40"/>
                </a:lnTo>
                <a:lnTo>
                  <a:pt x="12" y="37"/>
                </a:lnTo>
                <a:lnTo>
                  <a:pt x="12" y="33"/>
                </a:lnTo>
                <a:lnTo>
                  <a:pt x="13" y="28"/>
                </a:lnTo>
                <a:lnTo>
                  <a:pt x="15" y="25"/>
                </a:lnTo>
                <a:lnTo>
                  <a:pt x="19" y="22"/>
                </a:lnTo>
                <a:lnTo>
                  <a:pt x="23" y="22"/>
                </a:lnTo>
                <a:lnTo>
                  <a:pt x="24" y="22"/>
                </a:lnTo>
                <a:lnTo>
                  <a:pt x="24" y="46"/>
                </a:lnTo>
                <a:close/>
                <a:moveTo>
                  <a:pt x="35" y="22"/>
                </a:moveTo>
                <a:lnTo>
                  <a:pt x="40" y="22"/>
                </a:lnTo>
                <a:lnTo>
                  <a:pt x="44" y="24"/>
                </a:lnTo>
                <a:lnTo>
                  <a:pt x="46" y="28"/>
                </a:lnTo>
                <a:lnTo>
                  <a:pt x="47" y="33"/>
                </a:lnTo>
                <a:lnTo>
                  <a:pt x="46" y="36"/>
                </a:lnTo>
                <a:lnTo>
                  <a:pt x="46" y="39"/>
                </a:lnTo>
                <a:lnTo>
                  <a:pt x="44" y="41"/>
                </a:lnTo>
                <a:lnTo>
                  <a:pt x="43" y="43"/>
                </a:lnTo>
                <a:lnTo>
                  <a:pt x="39" y="45"/>
                </a:lnTo>
                <a:lnTo>
                  <a:pt x="35" y="46"/>
                </a:lnTo>
                <a:lnTo>
                  <a:pt x="35" y="2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Freeform 1224"/>
          <p:cNvSpPr>
            <a:spLocks noEditPoints="1"/>
          </p:cNvSpPr>
          <p:nvPr/>
        </p:nvSpPr>
        <p:spPr bwMode="auto">
          <a:xfrm>
            <a:off x="5369719" y="3163093"/>
            <a:ext cx="20637" cy="22225"/>
          </a:xfrm>
          <a:custGeom>
            <a:avLst/>
            <a:gdLst/>
            <a:ahLst/>
            <a:cxnLst>
              <a:cxn ang="0">
                <a:pos x="26" y="57"/>
              </a:cxn>
              <a:cxn ang="0">
                <a:pos x="32" y="56"/>
              </a:cxn>
              <a:cxn ang="0">
                <a:pos x="39" y="55"/>
              </a:cxn>
              <a:cxn ang="0">
                <a:pos x="43" y="51"/>
              </a:cxn>
              <a:cxn ang="0">
                <a:pos x="47" y="48"/>
              </a:cxn>
              <a:cxn ang="0">
                <a:pos x="50" y="44"/>
              </a:cxn>
              <a:cxn ang="0">
                <a:pos x="52" y="39"/>
              </a:cxn>
              <a:cxn ang="0">
                <a:pos x="53" y="34"/>
              </a:cxn>
              <a:cxn ang="0">
                <a:pos x="53" y="29"/>
              </a:cxn>
              <a:cxn ang="0">
                <a:pos x="53" y="23"/>
              </a:cxn>
              <a:cxn ang="0">
                <a:pos x="52" y="18"/>
              </a:cxn>
              <a:cxn ang="0">
                <a:pos x="50" y="13"/>
              </a:cxn>
              <a:cxn ang="0">
                <a:pos x="47" y="9"/>
              </a:cxn>
              <a:cxn ang="0">
                <a:pos x="43" y="6"/>
              </a:cxn>
              <a:cxn ang="0">
                <a:pos x="39" y="4"/>
              </a:cxn>
              <a:cxn ang="0">
                <a:pos x="32" y="1"/>
              </a:cxn>
              <a:cxn ang="0">
                <a:pos x="26" y="0"/>
              </a:cxn>
              <a:cxn ang="0">
                <a:pos x="19" y="1"/>
              </a:cxn>
              <a:cxn ang="0">
                <a:pos x="14" y="4"/>
              </a:cxn>
              <a:cxn ang="0">
                <a:pos x="9" y="7"/>
              </a:cxn>
              <a:cxn ang="0">
                <a:pos x="6" y="11"/>
              </a:cxn>
              <a:cxn ang="0">
                <a:pos x="3" y="15"/>
              </a:cxn>
              <a:cxn ang="0">
                <a:pos x="1" y="19"/>
              </a:cxn>
              <a:cxn ang="0">
                <a:pos x="1" y="24"/>
              </a:cxn>
              <a:cxn ang="0">
                <a:pos x="0" y="29"/>
              </a:cxn>
              <a:cxn ang="0">
                <a:pos x="1" y="33"/>
              </a:cxn>
              <a:cxn ang="0">
                <a:pos x="1" y="38"/>
              </a:cxn>
              <a:cxn ang="0">
                <a:pos x="3" y="42"/>
              </a:cxn>
              <a:cxn ang="0">
                <a:pos x="6" y="47"/>
              </a:cxn>
              <a:cxn ang="0">
                <a:pos x="9" y="50"/>
              </a:cxn>
              <a:cxn ang="0">
                <a:pos x="14" y="53"/>
              </a:cxn>
              <a:cxn ang="0">
                <a:pos x="19" y="56"/>
              </a:cxn>
              <a:cxn ang="0">
                <a:pos x="26" y="57"/>
              </a:cxn>
              <a:cxn ang="0">
                <a:pos x="26" y="46"/>
              </a:cxn>
              <a:cxn ang="0">
                <a:pos x="24" y="46"/>
              </a:cxn>
              <a:cxn ang="0">
                <a:pos x="21" y="45"/>
              </a:cxn>
              <a:cxn ang="0">
                <a:pos x="19" y="44"/>
              </a:cxn>
              <a:cxn ang="0">
                <a:pos x="17" y="42"/>
              </a:cxn>
              <a:cxn ang="0">
                <a:pos x="16" y="40"/>
              </a:cxn>
              <a:cxn ang="0">
                <a:pos x="14" y="37"/>
              </a:cxn>
              <a:cxn ang="0">
                <a:pos x="14" y="33"/>
              </a:cxn>
              <a:cxn ang="0">
                <a:pos x="13" y="29"/>
              </a:cxn>
              <a:cxn ang="0">
                <a:pos x="14" y="25"/>
              </a:cxn>
              <a:cxn ang="0">
                <a:pos x="14" y="21"/>
              </a:cxn>
              <a:cxn ang="0">
                <a:pos x="15" y="18"/>
              </a:cxn>
              <a:cxn ang="0">
                <a:pos x="17" y="16"/>
              </a:cxn>
              <a:cxn ang="0">
                <a:pos x="18" y="14"/>
              </a:cxn>
              <a:cxn ang="0">
                <a:pos x="21" y="12"/>
              </a:cxn>
              <a:cxn ang="0">
                <a:pos x="23" y="12"/>
              </a:cxn>
              <a:cxn ang="0">
                <a:pos x="26" y="11"/>
              </a:cxn>
              <a:cxn ang="0">
                <a:pos x="30" y="12"/>
              </a:cxn>
              <a:cxn ang="0">
                <a:pos x="33" y="13"/>
              </a:cxn>
              <a:cxn ang="0">
                <a:pos x="37" y="16"/>
              </a:cxn>
              <a:cxn ang="0">
                <a:pos x="38" y="18"/>
              </a:cxn>
              <a:cxn ang="0">
                <a:pos x="40" y="24"/>
              </a:cxn>
              <a:cxn ang="0">
                <a:pos x="40" y="29"/>
              </a:cxn>
              <a:cxn ang="0">
                <a:pos x="40" y="33"/>
              </a:cxn>
              <a:cxn ang="0">
                <a:pos x="38" y="39"/>
              </a:cxn>
              <a:cxn ang="0">
                <a:pos x="37" y="41"/>
              </a:cxn>
              <a:cxn ang="0">
                <a:pos x="33" y="44"/>
              </a:cxn>
              <a:cxn ang="0">
                <a:pos x="30" y="45"/>
              </a:cxn>
              <a:cxn ang="0">
                <a:pos x="26" y="46"/>
              </a:cxn>
            </a:cxnLst>
            <a:rect l="0" t="0" r="r" b="b"/>
            <a:pathLst>
              <a:path w="53" h="57">
                <a:moveTo>
                  <a:pt x="26" y="57"/>
                </a:moveTo>
                <a:lnTo>
                  <a:pt x="32" y="56"/>
                </a:lnTo>
                <a:lnTo>
                  <a:pt x="39" y="55"/>
                </a:lnTo>
                <a:lnTo>
                  <a:pt x="43" y="51"/>
                </a:lnTo>
                <a:lnTo>
                  <a:pt x="47" y="48"/>
                </a:lnTo>
                <a:lnTo>
                  <a:pt x="50" y="44"/>
                </a:lnTo>
                <a:lnTo>
                  <a:pt x="52" y="39"/>
                </a:lnTo>
                <a:lnTo>
                  <a:pt x="53" y="34"/>
                </a:lnTo>
                <a:lnTo>
                  <a:pt x="53" y="29"/>
                </a:lnTo>
                <a:lnTo>
                  <a:pt x="53" y="23"/>
                </a:lnTo>
                <a:lnTo>
                  <a:pt x="52" y="18"/>
                </a:lnTo>
                <a:lnTo>
                  <a:pt x="50" y="13"/>
                </a:lnTo>
                <a:lnTo>
                  <a:pt x="47" y="9"/>
                </a:lnTo>
                <a:lnTo>
                  <a:pt x="43" y="6"/>
                </a:lnTo>
                <a:lnTo>
                  <a:pt x="39" y="4"/>
                </a:lnTo>
                <a:lnTo>
                  <a:pt x="32" y="1"/>
                </a:lnTo>
                <a:lnTo>
                  <a:pt x="26" y="0"/>
                </a:lnTo>
                <a:lnTo>
                  <a:pt x="19" y="1"/>
                </a:lnTo>
                <a:lnTo>
                  <a:pt x="14" y="4"/>
                </a:lnTo>
                <a:lnTo>
                  <a:pt x="9" y="7"/>
                </a:lnTo>
                <a:lnTo>
                  <a:pt x="6" y="11"/>
                </a:lnTo>
                <a:lnTo>
                  <a:pt x="3" y="15"/>
                </a:lnTo>
                <a:lnTo>
                  <a:pt x="1" y="19"/>
                </a:lnTo>
                <a:lnTo>
                  <a:pt x="1" y="24"/>
                </a:lnTo>
                <a:lnTo>
                  <a:pt x="0" y="29"/>
                </a:lnTo>
                <a:lnTo>
                  <a:pt x="1" y="33"/>
                </a:lnTo>
                <a:lnTo>
                  <a:pt x="1" y="38"/>
                </a:lnTo>
                <a:lnTo>
                  <a:pt x="3" y="42"/>
                </a:lnTo>
                <a:lnTo>
                  <a:pt x="6" y="47"/>
                </a:lnTo>
                <a:lnTo>
                  <a:pt x="9" y="50"/>
                </a:lnTo>
                <a:lnTo>
                  <a:pt x="14" y="53"/>
                </a:lnTo>
                <a:lnTo>
                  <a:pt x="19" y="56"/>
                </a:lnTo>
                <a:lnTo>
                  <a:pt x="26" y="57"/>
                </a:lnTo>
                <a:close/>
                <a:moveTo>
                  <a:pt x="26" y="46"/>
                </a:moveTo>
                <a:lnTo>
                  <a:pt x="24" y="46"/>
                </a:lnTo>
                <a:lnTo>
                  <a:pt x="21" y="45"/>
                </a:lnTo>
                <a:lnTo>
                  <a:pt x="19" y="44"/>
                </a:lnTo>
                <a:lnTo>
                  <a:pt x="17" y="42"/>
                </a:lnTo>
                <a:lnTo>
                  <a:pt x="16" y="40"/>
                </a:lnTo>
                <a:lnTo>
                  <a:pt x="14" y="37"/>
                </a:lnTo>
                <a:lnTo>
                  <a:pt x="14" y="33"/>
                </a:lnTo>
                <a:lnTo>
                  <a:pt x="13" y="29"/>
                </a:lnTo>
                <a:lnTo>
                  <a:pt x="14" y="25"/>
                </a:lnTo>
                <a:lnTo>
                  <a:pt x="14" y="21"/>
                </a:lnTo>
                <a:lnTo>
                  <a:pt x="15" y="18"/>
                </a:lnTo>
                <a:lnTo>
                  <a:pt x="17" y="16"/>
                </a:lnTo>
                <a:lnTo>
                  <a:pt x="18" y="14"/>
                </a:lnTo>
                <a:lnTo>
                  <a:pt x="21" y="12"/>
                </a:lnTo>
                <a:lnTo>
                  <a:pt x="23" y="12"/>
                </a:lnTo>
                <a:lnTo>
                  <a:pt x="26" y="11"/>
                </a:lnTo>
                <a:lnTo>
                  <a:pt x="30" y="12"/>
                </a:lnTo>
                <a:lnTo>
                  <a:pt x="33" y="13"/>
                </a:lnTo>
                <a:lnTo>
                  <a:pt x="37" y="16"/>
                </a:lnTo>
                <a:lnTo>
                  <a:pt x="38" y="18"/>
                </a:lnTo>
                <a:lnTo>
                  <a:pt x="40" y="24"/>
                </a:lnTo>
                <a:lnTo>
                  <a:pt x="40" y="29"/>
                </a:lnTo>
                <a:lnTo>
                  <a:pt x="40" y="33"/>
                </a:lnTo>
                <a:lnTo>
                  <a:pt x="38" y="39"/>
                </a:lnTo>
                <a:lnTo>
                  <a:pt x="37" y="41"/>
                </a:lnTo>
                <a:lnTo>
                  <a:pt x="33" y="44"/>
                </a:lnTo>
                <a:lnTo>
                  <a:pt x="30" y="45"/>
                </a:lnTo>
                <a:lnTo>
                  <a:pt x="26" y="4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4" name="Freeform 1225"/>
          <p:cNvSpPr>
            <a:spLocks/>
          </p:cNvSpPr>
          <p:nvPr/>
        </p:nvSpPr>
        <p:spPr bwMode="auto">
          <a:xfrm>
            <a:off x="5395119" y="3164681"/>
            <a:ext cx="17462" cy="20637"/>
          </a:xfrm>
          <a:custGeom>
            <a:avLst/>
            <a:gdLst/>
            <a:ahLst/>
            <a:cxnLst>
              <a:cxn ang="0">
                <a:pos x="12" y="11"/>
              </a:cxn>
              <a:cxn ang="0">
                <a:pos x="32" y="11"/>
              </a:cxn>
              <a:cxn ang="0">
                <a:pos x="32" y="53"/>
              </a:cxn>
              <a:cxn ang="0">
                <a:pos x="45" y="53"/>
              </a:cxn>
              <a:cxn ang="0">
                <a:pos x="45" y="0"/>
              </a:cxn>
              <a:cxn ang="0">
                <a:pos x="0" y="0"/>
              </a:cxn>
              <a:cxn ang="0">
                <a:pos x="0" y="53"/>
              </a:cxn>
              <a:cxn ang="0">
                <a:pos x="12" y="53"/>
              </a:cxn>
              <a:cxn ang="0">
                <a:pos x="12" y="11"/>
              </a:cxn>
            </a:cxnLst>
            <a:rect l="0" t="0" r="r" b="b"/>
            <a:pathLst>
              <a:path w="45" h="53">
                <a:moveTo>
                  <a:pt x="12" y="11"/>
                </a:moveTo>
                <a:lnTo>
                  <a:pt x="32" y="11"/>
                </a:lnTo>
                <a:lnTo>
                  <a:pt x="32" y="53"/>
                </a:lnTo>
                <a:lnTo>
                  <a:pt x="45" y="53"/>
                </a:lnTo>
                <a:lnTo>
                  <a:pt x="45" y="0"/>
                </a:lnTo>
                <a:lnTo>
                  <a:pt x="0" y="0"/>
                </a:lnTo>
                <a:lnTo>
                  <a:pt x="0" y="53"/>
                </a:lnTo>
                <a:lnTo>
                  <a:pt x="12" y="53"/>
                </a:lnTo>
                <a:lnTo>
                  <a:pt x="12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" name="Rectangle 1226"/>
          <p:cNvSpPr>
            <a:spLocks noChangeArrowheads="1"/>
          </p:cNvSpPr>
          <p:nvPr/>
        </p:nvSpPr>
        <p:spPr bwMode="auto">
          <a:xfrm>
            <a:off x="5079206" y="3002756"/>
            <a:ext cx="93663" cy="93662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6" name="Rectangle 1227"/>
          <p:cNvSpPr>
            <a:spLocks noChangeArrowheads="1"/>
          </p:cNvSpPr>
          <p:nvPr/>
        </p:nvSpPr>
        <p:spPr bwMode="auto">
          <a:xfrm>
            <a:off x="5079206" y="3002756"/>
            <a:ext cx="93663" cy="93662"/>
          </a:xfrm>
          <a:prstGeom prst="rect">
            <a:avLst/>
          </a:prstGeom>
          <a:noFill/>
          <a:ln w="0">
            <a:solidFill>
              <a:srgbClr val="31538E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7" name="Rectangle 1228"/>
          <p:cNvSpPr>
            <a:spLocks noChangeArrowheads="1"/>
          </p:cNvSpPr>
          <p:nvPr/>
        </p:nvSpPr>
        <p:spPr bwMode="auto">
          <a:xfrm>
            <a:off x="5098256" y="3017043"/>
            <a:ext cx="55563" cy="6508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8" name="Freeform 1229"/>
          <p:cNvSpPr>
            <a:spLocks/>
          </p:cNvSpPr>
          <p:nvPr/>
        </p:nvSpPr>
        <p:spPr bwMode="auto">
          <a:xfrm>
            <a:off x="5103019" y="3020218"/>
            <a:ext cx="15875" cy="57150"/>
          </a:xfrm>
          <a:custGeom>
            <a:avLst/>
            <a:gdLst/>
            <a:ahLst/>
            <a:cxnLst>
              <a:cxn ang="0">
                <a:pos x="0" y="31"/>
              </a:cxn>
              <a:cxn ang="0">
                <a:pos x="0" y="5"/>
              </a:cxn>
              <a:cxn ang="0">
                <a:pos x="6" y="0"/>
              </a:cxn>
              <a:cxn ang="0">
                <a:pos x="34" y="0"/>
              </a:cxn>
              <a:cxn ang="0">
                <a:pos x="39" y="5"/>
              </a:cxn>
              <a:cxn ang="0">
                <a:pos x="39" y="31"/>
              </a:cxn>
              <a:cxn ang="0">
                <a:pos x="34" y="41"/>
              </a:cxn>
              <a:cxn ang="0">
                <a:pos x="34" y="102"/>
              </a:cxn>
              <a:cxn ang="0">
                <a:pos x="39" y="113"/>
              </a:cxn>
              <a:cxn ang="0">
                <a:pos x="39" y="137"/>
              </a:cxn>
              <a:cxn ang="0">
                <a:pos x="34" y="143"/>
              </a:cxn>
              <a:cxn ang="0">
                <a:pos x="6" y="143"/>
              </a:cxn>
              <a:cxn ang="0">
                <a:pos x="0" y="137"/>
              </a:cxn>
              <a:cxn ang="0">
                <a:pos x="0" y="113"/>
              </a:cxn>
              <a:cxn ang="0">
                <a:pos x="6" y="102"/>
              </a:cxn>
              <a:cxn ang="0">
                <a:pos x="6" y="41"/>
              </a:cxn>
              <a:cxn ang="0">
                <a:pos x="0" y="31"/>
              </a:cxn>
            </a:cxnLst>
            <a:rect l="0" t="0" r="r" b="b"/>
            <a:pathLst>
              <a:path w="39" h="143">
                <a:moveTo>
                  <a:pt x="0" y="31"/>
                </a:moveTo>
                <a:lnTo>
                  <a:pt x="0" y="5"/>
                </a:lnTo>
                <a:lnTo>
                  <a:pt x="6" y="0"/>
                </a:lnTo>
                <a:lnTo>
                  <a:pt x="34" y="0"/>
                </a:lnTo>
                <a:lnTo>
                  <a:pt x="39" y="5"/>
                </a:lnTo>
                <a:lnTo>
                  <a:pt x="39" y="31"/>
                </a:lnTo>
                <a:lnTo>
                  <a:pt x="34" y="41"/>
                </a:lnTo>
                <a:lnTo>
                  <a:pt x="34" y="102"/>
                </a:lnTo>
                <a:lnTo>
                  <a:pt x="39" y="113"/>
                </a:lnTo>
                <a:lnTo>
                  <a:pt x="39" y="137"/>
                </a:lnTo>
                <a:lnTo>
                  <a:pt x="34" y="143"/>
                </a:lnTo>
                <a:lnTo>
                  <a:pt x="6" y="143"/>
                </a:lnTo>
                <a:lnTo>
                  <a:pt x="0" y="137"/>
                </a:lnTo>
                <a:lnTo>
                  <a:pt x="0" y="113"/>
                </a:lnTo>
                <a:lnTo>
                  <a:pt x="6" y="102"/>
                </a:lnTo>
                <a:lnTo>
                  <a:pt x="6" y="41"/>
                </a:lnTo>
                <a:lnTo>
                  <a:pt x="0" y="31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9" name="Rectangle 1230"/>
          <p:cNvSpPr>
            <a:spLocks noChangeArrowheads="1"/>
          </p:cNvSpPr>
          <p:nvPr/>
        </p:nvSpPr>
        <p:spPr bwMode="auto">
          <a:xfrm>
            <a:off x="5123656" y="3020218"/>
            <a:ext cx="11113" cy="2063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0" name="Rectangle 1231"/>
          <p:cNvSpPr>
            <a:spLocks noChangeArrowheads="1"/>
          </p:cNvSpPr>
          <p:nvPr/>
        </p:nvSpPr>
        <p:spPr bwMode="auto">
          <a:xfrm>
            <a:off x="5136356" y="3020218"/>
            <a:ext cx="12700" cy="2063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1" name="Rectangle 1232"/>
          <p:cNvSpPr>
            <a:spLocks noChangeArrowheads="1"/>
          </p:cNvSpPr>
          <p:nvPr/>
        </p:nvSpPr>
        <p:spPr bwMode="auto">
          <a:xfrm>
            <a:off x="5123656" y="3056731"/>
            <a:ext cx="25400" cy="206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2" name="Line 1233"/>
          <p:cNvSpPr>
            <a:spLocks noChangeShapeType="1"/>
          </p:cNvSpPr>
          <p:nvPr/>
        </p:nvSpPr>
        <p:spPr bwMode="auto">
          <a:xfrm>
            <a:off x="5123656" y="3053556"/>
            <a:ext cx="25400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3" name="Line 1234"/>
          <p:cNvSpPr>
            <a:spLocks noChangeShapeType="1"/>
          </p:cNvSpPr>
          <p:nvPr/>
        </p:nvSpPr>
        <p:spPr bwMode="auto">
          <a:xfrm>
            <a:off x="5123656" y="3050381"/>
            <a:ext cx="25400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4" name="Line 1235"/>
          <p:cNvSpPr>
            <a:spLocks noChangeShapeType="1"/>
          </p:cNvSpPr>
          <p:nvPr/>
        </p:nvSpPr>
        <p:spPr bwMode="auto">
          <a:xfrm>
            <a:off x="5123656" y="3048793"/>
            <a:ext cx="254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5" name="Line 1236"/>
          <p:cNvSpPr>
            <a:spLocks noChangeShapeType="1"/>
          </p:cNvSpPr>
          <p:nvPr/>
        </p:nvSpPr>
        <p:spPr bwMode="auto">
          <a:xfrm>
            <a:off x="5123656" y="3047206"/>
            <a:ext cx="25400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6" name="Line 1237"/>
          <p:cNvSpPr>
            <a:spLocks noChangeShapeType="1"/>
          </p:cNvSpPr>
          <p:nvPr/>
        </p:nvSpPr>
        <p:spPr bwMode="auto">
          <a:xfrm>
            <a:off x="5123656" y="3045618"/>
            <a:ext cx="254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7" name="Line 1238"/>
          <p:cNvSpPr>
            <a:spLocks noChangeShapeType="1"/>
          </p:cNvSpPr>
          <p:nvPr/>
        </p:nvSpPr>
        <p:spPr bwMode="auto">
          <a:xfrm>
            <a:off x="5136356" y="3026568"/>
            <a:ext cx="127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8" name="Line 1239"/>
          <p:cNvSpPr>
            <a:spLocks noChangeShapeType="1"/>
          </p:cNvSpPr>
          <p:nvPr/>
        </p:nvSpPr>
        <p:spPr bwMode="auto">
          <a:xfrm>
            <a:off x="5136356" y="3036093"/>
            <a:ext cx="127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9" name="Line 1240"/>
          <p:cNvSpPr>
            <a:spLocks noChangeShapeType="1"/>
          </p:cNvSpPr>
          <p:nvPr/>
        </p:nvSpPr>
        <p:spPr bwMode="auto">
          <a:xfrm>
            <a:off x="5136356" y="3031331"/>
            <a:ext cx="12700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0" name="Line 1241"/>
          <p:cNvSpPr>
            <a:spLocks noChangeShapeType="1"/>
          </p:cNvSpPr>
          <p:nvPr/>
        </p:nvSpPr>
        <p:spPr bwMode="auto">
          <a:xfrm>
            <a:off x="5123656" y="3026568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1" name="Line 1242"/>
          <p:cNvSpPr>
            <a:spLocks noChangeShapeType="1"/>
          </p:cNvSpPr>
          <p:nvPr/>
        </p:nvSpPr>
        <p:spPr bwMode="auto">
          <a:xfrm>
            <a:off x="5123656" y="3036093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2" name="Line 1243"/>
          <p:cNvSpPr>
            <a:spLocks noChangeShapeType="1"/>
          </p:cNvSpPr>
          <p:nvPr/>
        </p:nvSpPr>
        <p:spPr bwMode="auto">
          <a:xfrm>
            <a:off x="5123656" y="3031331"/>
            <a:ext cx="111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3" name="Line 1244"/>
          <p:cNvSpPr>
            <a:spLocks noChangeShapeType="1"/>
          </p:cNvSpPr>
          <p:nvPr/>
        </p:nvSpPr>
        <p:spPr bwMode="auto">
          <a:xfrm>
            <a:off x="5123656" y="3071018"/>
            <a:ext cx="254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4" name="Line 1245"/>
          <p:cNvSpPr>
            <a:spLocks noChangeShapeType="1"/>
          </p:cNvSpPr>
          <p:nvPr/>
        </p:nvSpPr>
        <p:spPr bwMode="auto">
          <a:xfrm>
            <a:off x="5123656" y="3066256"/>
            <a:ext cx="25400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5" name="Line 1246"/>
          <p:cNvSpPr>
            <a:spLocks noChangeShapeType="1"/>
          </p:cNvSpPr>
          <p:nvPr/>
        </p:nvSpPr>
        <p:spPr bwMode="auto">
          <a:xfrm>
            <a:off x="5123656" y="3061493"/>
            <a:ext cx="25400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6" name="Line 1247"/>
          <p:cNvSpPr>
            <a:spLocks noChangeShapeType="1"/>
          </p:cNvSpPr>
          <p:nvPr/>
        </p:nvSpPr>
        <p:spPr bwMode="auto">
          <a:xfrm>
            <a:off x="5139531" y="3056731"/>
            <a:ext cx="1588" cy="2063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7" name="Line 1248"/>
          <p:cNvSpPr>
            <a:spLocks noChangeShapeType="1"/>
          </p:cNvSpPr>
          <p:nvPr/>
        </p:nvSpPr>
        <p:spPr bwMode="auto">
          <a:xfrm>
            <a:off x="5131594" y="3056731"/>
            <a:ext cx="1587" cy="2063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8" name="Rectangle 1249"/>
          <p:cNvSpPr>
            <a:spLocks noChangeArrowheads="1"/>
          </p:cNvSpPr>
          <p:nvPr/>
        </p:nvSpPr>
        <p:spPr bwMode="auto">
          <a:xfrm>
            <a:off x="5196681" y="3002756"/>
            <a:ext cx="92075" cy="93662"/>
          </a:xfrm>
          <a:prstGeom prst="rect">
            <a:avLst/>
          </a:prstGeom>
          <a:solidFill>
            <a:srgbClr val="161417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9" name="Rectangle 1250"/>
          <p:cNvSpPr>
            <a:spLocks noChangeArrowheads="1"/>
          </p:cNvSpPr>
          <p:nvPr/>
        </p:nvSpPr>
        <p:spPr bwMode="auto">
          <a:xfrm>
            <a:off x="5196681" y="3002756"/>
            <a:ext cx="92075" cy="93662"/>
          </a:xfrm>
          <a:prstGeom prst="rect">
            <a:avLst/>
          </a:prstGeom>
          <a:noFill/>
          <a:ln w="0">
            <a:solidFill>
              <a:srgbClr val="31538E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0" name="Rectangle 1251"/>
          <p:cNvSpPr>
            <a:spLocks noChangeArrowheads="1"/>
          </p:cNvSpPr>
          <p:nvPr/>
        </p:nvSpPr>
        <p:spPr bwMode="auto">
          <a:xfrm>
            <a:off x="5215731" y="3017043"/>
            <a:ext cx="53975" cy="6508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" name="Freeform 1252"/>
          <p:cNvSpPr>
            <a:spLocks/>
          </p:cNvSpPr>
          <p:nvPr/>
        </p:nvSpPr>
        <p:spPr bwMode="auto">
          <a:xfrm>
            <a:off x="5220494" y="3020218"/>
            <a:ext cx="15875" cy="57150"/>
          </a:xfrm>
          <a:custGeom>
            <a:avLst/>
            <a:gdLst/>
            <a:ahLst/>
            <a:cxnLst>
              <a:cxn ang="0">
                <a:pos x="0" y="31"/>
              </a:cxn>
              <a:cxn ang="0">
                <a:pos x="0" y="5"/>
              </a:cxn>
              <a:cxn ang="0">
                <a:pos x="5" y="0"/>
              </a:cxn>
              <a:cxn ang="0">
                <a:pos x="35" y="0"/>
              </a:cxn>
              <a:cxn ang="0">
                <a:pos x="40" y="5"/>
              </a:cxn>
              <a:cxn ang="0">
                <a:pos x="40" y="31"/>
              </a:cxn>
              <a:cxn ang="0">
                <a:pos x="35" y="41"/>
              </a:cxn>
              <a:cxn ang="0">
                <a:pos x="35" y="102"/>
              </a:cxn>
              <a:cxn ang="0">
                <a:pos x="40" y="113"/>
              </a:cxn>
              <a:cxn ang="0">
                <a:pos x="40" y="137"/>
              </a:cxn>
              <a:cxn ang="0">
                <a:pos x="35" y="143"/>
              </a:cxn>
              <a:cxn ang="0">
                <a:pos x="5" y="143"/>
              </a:cxn>
              <a:cxn ang="0">
                <a:pos x="0" y="137"/>
              </a:cxn>
              <a:cxn ang="0">
                <a:pos x="0" y="113"/>
              </a:cxn>
              <a:cxn ang="0">
                <a:pos x="5" y="102"/>
              </a:cxn>
              <a:cxn ang="0">
                <a:pos x="5" y="41"/>
              </a:cxn>
              <a:cxn ang="0">
                <a:pos x="0" y="31"/>
              </a:cxn>
            </a:cxnLst>
            <a:rect l="0" t="0" r="r" b="b"/>
            <a:pathLst>
              <a:path w="40" h="143">
                <a:moveTo>
                  <a:pt x="0" y="31"/>
                </a:moveTo>
                <a:lnTo>
                  <a:pt x="0" y="5"/>
                </a:lnTo>
                <a:lnTo>
                  <a:pt x="5" y="0"/>
                </a:lnTo>
                <a:lnTo>
                  <a:pt x="35" y="0"/>
                </a:lnTo>
                <a:lnTo>
                  <a:pt x="40" y="5"/>
                </a:lnTo>
                <a:lnTo>
                  <a:pt x="40" y="31"/>
                </a:lnTo>
                <a:lnTo>
                  <a:pt x="35" y="41"/>
                </a:lnTo>
                <a:lnTo>
                  <a:pt x="35" y="102"/>
                </a:lnTo>
                <a:lnTo>
                  <a:pt x="40" y="113"/>
                </a:lnTo>
                <a:lnTo>
                  <a:pt x="40" y="137"/>
                </a:lnTo>
                <a:lnTo>
                  <a:pt x="35" y="143"/>
                </a:lnTo>
                <a:lnTo>
                  <a:pt x="5" y="143"/>
                </a:lnTo>
                <a:lnTo>
                  <a:pt x="0" y="137"/>
                </a:lnTo>
                <a:lnTo>
                  <a:pt x="0" y="113"/>
                </a:lnTo>
                <a:lnTo>
                  <a:pt x="5" y="102"/>
                </a:lnTo>
                <a:lnTo>
                  <a:pt x="5" y="41"/>
                </a:lnTo>
                <a:lnTo>
                  <a:pt x="0" y="31"/>
                </a:lnTo>
              </a:path>
            </a:pathLst>
          </a:custGeom>
          <a:noFill/>
          <a:ln w="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2" name="Rectangle 1253"/>
          <p:cNvSpPr>
            <a:spLocks noChangeArrowheads="1"/>
          </p:cNvSpPr>
          <p:nvPr/>
        </p:nvSpPr>
        <p:spPr bwMode="auto">
          <a:xfrm>
            <a:off x="5241131" y="3020218"/>
            <a:ext cx="11113" cy="2063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3" name="Rectangle 1254"/>
          <p:cNvSpPr>
            <a:spLocks noChangeArrowheads="1"/>
          </p:cNvSpPr>
          <p:nvPr/>
        </p:nvSpPr>
        <p:spPr bwMode="auto">
          <a:xfrm>
            <a:off x="5253831" y="3020218"/>
            <a:ext cx="11113" cy="20638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4" name="Rectangle 1255"/>
          <p:cNvSpPr>
            <a:spLocks noChangeArrowheads="1"/>
          </p:cNvSpPr>
          <p:nvPr/>
        </p:nvSpPr>
        <p:spPr bwMode="auto">
          <a:xfrm>
            <a:off x="5241131" y="3056731"/>
            <a:ext cx="23813" cy="206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5" name="Line 1256"/>
          <p:cNvSpPr>
            <a:spLocks noChangeShapeType="1"/>
          </p:cNvSpPr>
          <p:nvPr/>
        </p:nvSpPr>
        <p:spPr bwMode="auto">
          <a:xfrm>
            <a:off x="5241131" y="3053556"/>
            <a:ext cx="238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6" name="Line 1257"/>
          <p:cNvSpPr>
            <a:spLocks noChangeShapeType="1"/>
          </p:cNvSpPr>
          <p:nvPr/>
        </p:nvSpPr>
        <p:spPr bwMode="auto">
          <a:xfrm>
            <a:off x="5241131" y="3050381"/>
            <a:ext cx="238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7" name="Line 1258"/>
          <p:cNvSpPr>
            <a:spLocks noChangeShapeType="1"/>
          </p:cNvSpPr>
          <p:nvPr/>
        </p:nvSpPr>
        <p:spPr bwMode="auto">
          <a:xfrm>
            <a:off x="5241131" y="3048793"/>
            <a:ext cx="238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8" name="Line 1259"/>
          <p:cNvSpPr>
            <a:spLocks noChangeShapeType="1"/>
          </p:cNvSpPr>
          <p:nvPr/>
        </p:nvSpPr>
        <p:spPr bwMode="auto">
          <a:xfrm>
            <a:off x="5241131" y="3047206"/>
            <a:ext cx="238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Line 1260"/>
          <p:cNvSpPr>
            <a:spLocks noChangeShapeType="1"/>
          </p:cNvSpPr>
          <p:nvPr/>
        </p:nvSpPr>
        <p:spPr bwMode="auto">
          <a:xfrm>
            <a:off x="5241131" y="3045618"/>
            <a:ext cx="238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0" name="Line 1261"/>
          <p:cNvSpPr>
            <a:spLocks noChangeShapeType="1"/>
          </p:cNvSpPr>
          <p:nvPr/>
        </p:nvSpPr>
        <p:spPr bwMode="auto">
          <a:xfrm>
            <a:off x="5253831" y="3026568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1" name="Line 1262"/>
          <p:cNvSpPr>
            <a:spLocks noChangeShapeType="1"/>
          </p:cNvSpPr>
          <p:nvPr/>
        </p:nvSpPr>
        <p:spPr bwMode="auto">
          <a:xfrm>
            <a:off x="5253831" y="3036093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Line 1263"/>
          <p:cNvSpPr>
            <a:spLocks noChangeShapeType="1"/>
          </p:cNvSpPr>
          <p:nvPr/>
        </p:nvSpPr>
        <p:spPr bwMode="auto">
          <a:xfrm>
            <a:off x="5253831" y="3031331"/>
            <a:ext cx="111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3" name="Line 1264"/>
          <p:cNvSpPr>
            <a:spLocks noChangeShapeType="1"/>
          </p:cNvSpPr>
          <p:nvPr/>
        </p:nvSpPr>
        <p:spPr bwMode="auto">
          <a:xfrm>
            <a:off x="5241131" y="3026568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4" name="Line 1265"/>
          <p:cNvSpPr>
            <a:spLocks noChangeShapeType="1"/>
          </p:cNvSpPr>
          <p:nvPr/>
        </p:nvSpPr>
        <p:spPr bwMode="auto">
          <a:xfrm>
            <a:off x="5241131" y="3036093"/>
            <a:ext cx="111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5" name="Line 1266"/>
          <p:cNvSpPr>
            <a:spLocks noChangeShapeType="1"/>
          </p:cNvSpPr>
          <p:nvPr/>
        </p:nvSpPr>
        <p:spPr bwMode="auto">
          <a:xfrm>
            <a:off x="5241131" y="3031331"/>
            <a:ext cx="111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6" name="Line 1267"/>
          <p:cNvSpPr>
            <a:spLocks noChangeShapeType="1"/>
          </p:cNvSpPr>
          <p:nvPr/>
        </p:nvSpPr>
        <p:spPr bwMode="auto">
          <a:xfrm>
            <a:off x="5241131" y="3071018"/>
            <a:ext cx="238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7" name="Line 1268"/>
          <p:cNvSpPr>
            <a:spLocks noChangeShapeType="1"/>
          </p:cNvSpPr>
          <p:nvPr/>
        </p:nvSpPr>
        <p:spPr bwMode="auto">
          <a:xfrm>
            <a:off x="5241131" y="3066256"/>
            <a:ext cx="23813" cy="158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8" name="Line 1269"/>
          <p:cNvSpPr>
            <a:spLocks noChangeShapeType="1"/>
          </p:cNvSpPr>
          <p:nvPr/>
        </p:nvSpPr>
        <p:spPr bwMode="auto">
          <a:xfrm>
            <a:off x="5241131" y="3061493"/>
            <a:ext cx="23813" cy="1588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9" name="Line 1270"/>
          <p:cNvSpPr>
            <a:spLocks noChangeShapeType="1"/>
          </p:cNvSpPr>
          <p:nvPr/>
        </p:nvSpPr>
        <p:spPr bwMode="auto">
          <a:xfrm>
            <a:off x="5257006" y="3056731"/>
            <a:ext cx="1588" cy="2063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0" name="Line 1271"/>
          <p:cNvSpPr>
            <a:spLocks noChangeShapeType="1"/>
          </p:cNvSpPr>
          <p:nvPr/>
        </p:nvSpPr>
        <p:spPr bwMode="auto">
          <a:xfrm>
            <a:off x="5249069" y="3056731"/>
            <a:ext cx="1587" cy="20637"/>
          </a:xfrm>
          <a:prstGeom prst="line">
            <a:avLst/>
          </a:prstGeom>
          <a:noFill/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1" name="Freeform 1272"/>
          <p:cNvSpPr>
            <a:spLocks/>
          </p:cNvSpPr>
          <p:nvPr/>
        </p:nvSpPr>
        <p:spPr bwMode="auto">
          <a:xfrm>
            <a:off x="5266531" y="3305968"/>
            <a:ext cx="303213" cy="117475"/>
          </a:xfrm>
          <a:custGeom>
            <a:avLst/>
            <a:gdLst/>
            <a:ahLst/>
            <a:cxnLst>
              <a:cxn ang="0">
                <a:pos x="58" y="294"/>
              </a:cxn>
              <a:cxn ang="0">
                <a:pos x="707" y="294"/>
              </a:cxn>
              <a:cxn ang="0">
                <a:pos x="717" y="293"/>
              </a:cxn>
              <a:cxn ang="0">
                <a:pos x="726" y="290"/>
              </a:cxn>
              <a:cxn ang="0">
                <a:pos x="736" y="286"/>
              </a:cxn>
              <a:cxn ang="0">
                <a:pos x="744" y="280"/>
              </a:cxn>
              <a:cxn ang="0">
                <a:pos x="751" y="273"/>
              </a:cxn>
              <a:cxn ang="0">
                <a:pos x="758" y="265"/>
              </a:cxn>
              <a:cxn ang="0">
                <a:pos x="762" y="256"/>
              </a:cxn>
              <a:cxn ang="0">
                <a:pos x="765" y="245"/>
              </a:cxn>
              <a:cxn ang="0">
                <a:pos x="766" y="235"/>
              </a:cxn>
              <a:cxn ang="0">
                <a:pos x="766" y="58"/>
              </a:cxn>
              <a:cxn ang="0">
                <a:pos x="765" y="48"/>
              </a:cxn>
              <a:cxn ang="0">
                <a:pos x="762" y="38"/>
              </a:cxn>
              <a:cxn ang="0">
                <a:pos x="758" y="28"/>
              </a:cxn>
              <a:cxn ang="0">
                <a:pos x="751" y="21"/>
              </a:cxn>
              <a:cxn ang="0">
                <a:pos x="744" y="13"/>
              </a:cxn>
              <a:cxn ang="0">
                <a:pos x="736" y="7"/>
              </a:cxn>
              <a:cxn ang="0">
                <a:pos x="726" y="3"/>
              </a:cxn>
              <a:cxn ang="0">
                <a:pos x="717" y="1"/>
              </a:cxn>
              <a:cxn ang="0">
                <a:pos x="707" y="0"/>
              </a:cxn>
              <a:cxn ang="0">
                <a:pos x="58" y="0"/>
              </a:cxn>
              <a:cxn ang="0">
                <a:pos x="48" y="1"/>
              </a:cxn>
              <a:cxn ang="0">
                <a:pos x="37" y="3"/>
              </a:cxn>
              <a:cxn ang="0">
                <a:pos x="29" y="7"/>
              </a:cxn>
              <a:cxn ang="0">
                <a:pos x="20" y="13"/>
              </a:cxn>
              <a:cxn ang="0">
                <a:pos x="13" y="21"/>
              </a:cxn>
              <a:cxn ang="0">
                <a:pos x="7" y="28"/>
              </a:cxn>
              <a:cxn ang="0">
                <a:pos x="3" y="38"/>
              </a:cxn>
              <a:cxn ang="0">
                <a:pos x="0" y="48"/>
              </a:cxn>
              <a:cxn ang="0">
                <a:pos x="0" y="58"/>
              </a:cxn>
              <a:cxn ang="0">
                <a:pos x="0" y="235"/>
              </a:cxn>
              <a:cxn ang="0">
                <a:pos x="0" y="245"/>
              </a:cxn>
              <a:cxn ang="0">
                <a:pos x="3" y="256"/>
              </a:cxn>
              <a:cxn ang="0">
                <a:pos x="7" y="265"/>
              </a:cxn>
              <a:cxn ang="0">
                <a:pos x="13" y="273"/>
              </a:cxn>
              <a:cxn ang="0">
                <a:pos x="20" y="280"/>
              </a:cxn>
              <a:cxn ang="0">
                <a:pos x="29" y="286"/>
              </a:cxn>
              <a:cxn ang="0">
                <a:pos x="37" y="290"/>
              </a:cxn>
              <a:cxn ang="0">
                <a:pos x="48" y="293"/>
              </a:cxn>
              <a:cxn ang="0">
                <a:pos x="58" y="294"/>
              </a:cxn>
            </a:cxnLst>
            <a:rect l="0" t="0" r="r" b="b"/>
            <a:pathLst>
              <a:path w="766" h="294">
                <a:moveTo>
                  <a:pt x="58" y="294"/>
                </a:moveTo>
                <a:lnTo>
                  <a:pt x="707" y="294"/>
                </a:lnTo>
                <a:lnTo>
                  <a:pt x="717" y="293"/>
                </a:lnTo>
                <a:lnTo>
                  <a:pt x="726" y="290"/>
                </a:lnTo>
                <a:lnTo>
                  <a:pt x="736" y="286"/>
                </a:lnTo>
                <a:lnTo>
                  <a:pt x="744" y="280"/>
                </a:lnTo>
                <a:lnTo>
                  <a:pt x="751" y="273"/>
                </a:lnTo>
                <a:lnTo>
                  <a:pt x="758" y="265"/>
                </a:lnTo>
                <a:lnTo>
                  <a:pt x="762" y="256"/>
                </a:lnTo>
                <a:lnTo>
                  <a:pt x="765" y="245"/>
                </a:lnTo>
                <a:lnTo>
                  <a:pt x="766" y="235"/>
                </a:lnTo>
                <a:lnTo>
                  <a:pt x="766" y="58"/>
                </a:lnTo>
                <a:lnTo>
                  <a:pt x="765" y="48"/>
                </a:lnTo>
                <a:lnTo>
                  <a:pt x="762" y="38"/>
                </a:lnTo>
                <a:lnTo>
                  <a:pt x="758" y="28"/>
                </a:lnTo>
                <a:lnTo>
                  <a:pt x="751" y="21"/>
                </a:lnTo>
                <a:lnTo>
                  <a:pt x="744" y="13"/>
                </a:lnTo>
                <a:lnTo>
                  <a:pt x="736" y="7"/>
                </a:lnTo>
                <a:lnTo>
                  <a:pt x="726" y="3"/>
                </a:lnTo>
                <a:lnTo>
                  <a:pt x="717" y="1"/>
                </a:lnTo>
                <a:lnTo>
                  <a:pt x="707" y="0"/>
                </a:lnTo>
                <a:lnTo>
                  <a:pt x="58" y="0"/>
                </a:lnTo>
                <a:lnTo>
                  <a:pt x="48" y="1"/>
                </a:lnTo>
                <a:lnTo>
                  <a:pt x="37" y="3"/>
                </a:lnTo>
                <a:lnTo>
                  <a:pt x="29" y="7"/>
                </a:lnTo>
                <a:lnTo>
                  <a:pt x="20" y="13"/>
                </a:lnTo>
                <a:lnTo>
                  <a:pt x="13" y="21"/>
                </a:lnTo>
                <a:lnTo>
                  <a:pt x="7" y="28"/>
                </a:lnTo>
                <a:lnTo>
                  <a:pt x="3" y="38"/>
                </a:lnTo>
                <a:lnTo>
                  <a:pt x="0" y="48"/>
                </a:lnTo>
                <a:lnTo>
                  <a:pt x="0" y="58"/>
                </a:lnTo>
                <a:lnTo>
                  <a:pt x="0" y="235"/>
                </a:lnTo>
                <a:lnTo>
                  <a:pt x="0" y="245"/>
                </a:lnTo>
                <a:lnTo>
                  <a:pt x="3" y="256"/>
                </a:lnTo>
                <a:lnTo>
                  <a:pt x="7" y="265"/>
                </a:lnTo>
                <a:lnTo>
                  <a:pt x="13" y="273"/>
                </a:lnTo>
                <a:lnTo>
                  <a:pt x="20" y="280"/>
                </a:lnTo>
                <a:lnTo>
                  <a:pt x="29" y="286"/>
                </a:lnTo>
                <a:lnTo>
                  <a:pt x="37" y="290"/>
                </a:lnTo>
                <a:lnTo>
                  <a:pt x="48" y="293"/>
                </a:lnTo>
                <a:lnTo>
                  <a:pt x="58" y="294"/>
                </a:lnTo>
                <a:close/>
              </a:path>
            </a:pathLst>
          </a:custGeom>
          <a:solidFill>
            <a:srgbClr val="D5D4D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2" name="Freeform 1273"/>
          <p:cNvSpPr>
            <a:spLocks/>
          </p:cNvSpPr>
          <p:nvPr/>
        </p:nvSpPr>
        <p:spPr bwMode="auto">
          <a:xfrm>
            <a:off x="5266531" y="3305968"/>
            <a:ext cx="303213" cy="117475"/>
          </a:xfrm>
          <a:custGeom>
            <a:avLst/>
            <a:gdLst/>
            <a:ahLst/>
            <a:cxnLst>
              <a:cxn ang="0">
                <a:pos x="58" y="294"/>
              </a:cxn>
              <a:cxn ang="0">
                <a:pos x="707" y="294"/>
              </a:cxn>
              <a:cxn ang="0">
                <a:pos x="717" y="293"/>
              </a:cxn>
              <a:cxn ang="0">
                <a:pos x="726" y="290"/>
              </a:cxn>
              <a:cxn ang="0">
                <a:pos x="736" y="286"/>
              </a:cxn>
              <a:cxn ang="0">
                <a:pos x="744" y="280"/>
              </a:cxn>
              <a:cxn ang="0">
                <a:pos x="751" y="273"/>
              </a:cxn>
              <a:cxn ang="0">
                <a:pos x="758" y="265"/>
              </a:cxn>
              <a:cxn ang="0">
                <a:pos x="762" y="256"/>
              </a:cxn>
              <a:cxn ang="0">
                <a:pos x="765" y="245"/>
              </a:cxn>
              <a:cxn ang="0">
                <a:pos x="766" y="235"/>
              </a:cxn>
              <a:cxn ang="0">
                <a:pos x="766" y="58"/>
              </a:cxn>
              <a:cxn ang="0">
                <a:pos x="765" y="48"/>
              </a:cxn>
              <a:cxn ang="0">
                <a:pos x="762" y="38"/>
              </a:cxn>
              <a:cxn ang="0">
                <a:pos x="758" y="28"/>
              </a:cxn>
              <a:cxn ang="0">
                <a:pos x="751" y="21"/>
              </a:cxn>
              <a:cxn ang="0">
                <a:pos x="744" y="13"/>
              </a:cxn>
              <a:cxn ang="0">
                <a:pos x="736" y="7"/>
              </a:cxn>
              <a:cxn ang="0">
                <a:pos x="726" y="3"/>
              </a:cxn>
              <a:cxn ang="0">
                <a:pos x="717" y="1"/>
              </a:cxn>
              <a:cxn ang="0">
                <a:pos x="707" y="0"/>
              </a:cxn>
              <a:cxn ang="0">
                <a:pos x="58" y="0"/>
              </a:cxn>
              <a:cxn ang="0">
                <a:pos x="48" y="1"/>
              </a:cxn>
              <a:cxn ang="0">
                <a:pos x="37" y="3"/>
              </a:cxn>
              <a:cxn ang="0">
                <a:pos x="29" y="7"/>
              </a:cxn>
              <a:cxn ang="0">
                <a:pos x="20" y="13"/>
              </a:cxn>
              <a:cxn ang="0">
                <a:pos x="13" y="21"/>
              </a:cxn>
              <a:cxn ang="0">
                <a:pos x="7" y="28"/>
              </a:cxn>
              <a:cxn ang="0">
                <a:pos x="3" y="38"/>
              </a:cxn>
              <a:cxn ang="0">
                <a:pos x="0" y="48"/>
              </a:cxn>
              <a:cxn ang="0">
                <a:pos x="0" y="58"/>
              </a:cxn>
              <a:cxn ang="0">
                <a:pos x="0" y="235"/>
              </a:cxn>
              <a:cxn ang="0">
                <a:pos x="0" y="245"/>
              </a:cxn>
              <a:cxn ang="0">
                <a:pos x="3" y="256"/>
              </a:cxn>
              <a:cxn ang="0">
                <a:pos x="7" y="265"/>
              </a:cxn>
              <a:cxn ang="0">
                <a:pos x="13" y="273"/>
              </a:cxn>
              <a:cxn ang="0">
                <a:pos x="20" y="280"/>
              </a:cxn>
              <a:cxn ang="0">
                <a:pos x="29" y="286"/>
              </a:cxn>
              <a:cxn ang="0">
                <a:pos x="37" y="290"/>
              </a:cxn>
              <a:cxn ang="0">
                <a:pos x="48" y="293"/>
              </a:cxn>
              <a:cxn ang="0">
                <a:pos x="58" y="294"/>
              </a:cxn>
            </a:cxnLst>
            <a:rect l="0" t="0" r="r" b="b"/>
            <a:pathLst>
              <a:path w="766" h="294">
                <a:moveTo>
                  <a:pt x="58" y="294"/>
                </a:moveTo>
                <a:lnTo>
                  <a:pt x="707" y="294"/>
                </a:lnTo>
                <a:lnTo>
                  <a:pt x="717" y="293"/>
                </a:lnTo>
                <a:lnTo>
                  <a:pt x="726" y="290"/>
                </a:lnTo>
                <a:lnTo>
                  <a:pt x="736" y="286"/>
                </a:lnTo>
                <a:lnTo>
                  <a:pt x="744" y="280"/>
                </a:lnTo>
                <a:lnTo>
                  <a:pt x="751" y="273"/>
                </a:lnTo>
                <a:lnTo>
                  <a:pt x="758" y="265"/>
                </a:lnTo>
                <a:lnTo>
                  <a:pt x="762" y="256"/>
                </a:lnTo>
                <a:lnTo>
                  <a:pt x="765" y="245"/>
                </a:lnTo>
                <a:lnTo>
                  <a:pt x="766" y="235"/>
                </a:lnTo>
                <a:lnTo>
                  <a:pt x="766" y="58"/>
                </a:lnTo>
                <a:lnTo>
                  <a:pt x="765" y="48"/>
                </a:lnTo>
                <a:lnTo>
                  <a:pt x="762" y="38"/>
                </a:lnTo>
                <a:lnTo>
                  <a:pt x="758" y="28"/>
                </a:lnTo>
                <a:lnTo>
                  <a:pt x="751" y="21"/>
                </a:lnTo>
                <a:lnTo>
                  <a:pt x="744" y="13"/>
                </a:lnTo>
                <a:lnTo>
                  <a:pt x="736" y="7"/>
                </a:lnTo>
                <a:lnTo>
                  <a:pt x="726" y="3"/>
                </a:lnTo>
                <a:lnTo>
                  <a:pt x="717" y="1"/>
                </a:lnTo>
                <a:lnTo>
                  <a:pt x="707" y="0"/>
                </a:lnTo>
                <a:lnTo>
                  <a:pt x="58" y="0"/>
                </a:lnTo>
                <a:lnTo>
                  <a:pt x="48" y="1"/>
                </a:lnTo>
                <a:lnTo>
                  <a:pt x="37" y="3"/>
                </a:lnTo>
                <a:lnTo>
                  <a:pt x="29" y="7"/>
                </a:lnTo>
                <a:lnTo>
                  <a:pt x="20" y="13"/>
                </a:lnTo>
                <a:lnTo>
                  <a:pt x="13" y="21"/>
                </a:lnTo>
                <a:lnTo>
                  <a:pt x="7" y="28"/>
                </a:lnTo>
                <a:lnTo>
                  <a:pt x="3" y="38"/>
                </a:lnTo>
                <a:lnTo>
                  <a:pt x="0" y="48"/>
                </a:lnTo>
                <a:lnTo>
                  <a:pt x="0" y="58"/>
                </a:lnTo>
                <a:lnTo>
                  <a:pt x="0" y="235"/>
                </a:lnTo>
                <a:lnTo>
                  <a:pt x="0" y="245"/>
                </a:lnTo>
                <a:lnTo>
                  <a:pt x="3" y="256"/>
                </a:lnTo>
                <a:lnTo>
                  <a:pt x="7" y="265"/>
                </a:lnTo>
                <a:lnTo>
                  <a:pt x="13" y="273"/>
                </a:lnTo>
                <a:lnTo>
                  <a:pt x="20" y="280"/>
                </a:lnTo>
                <a:lnTo>
                  <a:pt x="29" y="286"/>
                </a:lnTo>
                <a:lnTo>
                  <a:pt x="37" y="290"/>
                </a:lnTo>
                <a:lnTo>
                  <a:pt x="48" y="293"/>
                </a:lnTo>
                <a:lnTo>
                  <a:pt x="58" y="294"/>
                </a:lnTo>
              </a:path>
            </a:pathLst>
          </a:custGeom>
          <a:noFill/>
          <a:ln w="0">
            <a:solidFill>
              <a:srgbClr val="161417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3" name="Freeform 1274"/>
          <p:cNvSpPr>
            <a:spLocks/>
          </p:cNvSpPr>
          <p:nvPr/>
        </p:nvSpPr>
        <p:spPr bwMode="auto">
          <a:xfrm>
            <a:off x="5303044" y="3339306"/>
            <a:ext cx="33337" cy="39687"/>
          </a:xfrm>
          <a:custGeom>
            <a:avLst/>
            <a:gdLst/>
            <a:ahLst/>
            <a:cxnLst>
              <a:cxn ang="0">
                <a:pos x="24" y="21"/>
              </a:cxn>
              <a:cxn ang="0">
                <a:pos x="63" y="21"/>
              </a:cxn>
              <a:cxn ang="0">
                <a:pos x="63" y="102"/>
              </a:cxn>
              <a:cxn ang="0">
                <a:pos x="87" y="102"/>
              </a:cxn>
              <a:cxn ang="0">
                <a:pos x="87" y="0"/>
              </a:cxn>
              <a:cxn ang="0">
                <a:pos x="0" y="0"/>
              </a:cxn>
              <a:cxn ang="0">
                <a:pos x="0" y="102"/>
              </a:cxn>
              <a:cxn ang="0">
                <a:pos x="24" y="102"/>
              </a:cxn>
              <a:cxn ang="0">
                <a:pos x="24" y="21"/>
              </a:cxn>
            </a:cxnLst>
            <a:rect l="0" t="0" r="r" b="b"/>
            <a:pathLst>
              <a:path w="87" h="102">
                <a:moveTo>
                  <a:pt x="24" y="21"/>
                </a:moveTo>
                <a:lnTo>
                  <a:pt x="63" y="21"/>
                </a:lnTo>
                <a:lnTo>
                  <a:pt x="63" y="102"/>
                </a:lnTo>
                <a:lnTo>
                  <a:pt x="87" y="102"/>
                </a:lnTo>
                <a:lnTo>
                  <a:pt x="87" y="0"/>
                </a:lnTo>
                <a:lnTo>
                  <a:pt x="0" y="0"/>
                </a:lnTo>
                <a:lnTo>
                  <a:pt x="0" y="102"/>
                </a:lnTo>
                <a:lnTo>
                  <a:pt x="24" y="102"/>
                </a:lnTo>
                <a:lnTo>
                  <a:pt x="24" y="2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4" name="Freeform 1275"/>
          <p:cNvSpPr>
            <a:spLocks noEditPoints="1"/>
          </p:cNvSpPr>
          <p:nvPr/>
        </p:nvSpPr>
        <p:spPr bwMode="auto">
          <a:xfrm>
            <a:off x="5345906" y="3339306"/>
            <a:ext cx="33338" cy="396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02"/>
              </a:cxn>
              <a:cxn ang="0">
                <a:pos x="23" y="102"/>
              </a:cxn>
              <a:cxn ang="0">
                <a:pos x="23" y="67"/>
              </a:cxn>
              <a:cxn ang="0">
                <a:pos x="47" y="67"/>
              </a:cxn>
              <a:cxn ang="0">
                <a:pos x="52" y="67"/>
              </a:cxn>
              <a:cxn ang="0">
                <a:pos x="58" y="66"/>
              </a:cxn>
              <a:cxn ang="0">
                <a:pos x="64" y="64"/>
              </a:cxn>
              <a:cxn ang="0">
                <a:pos x="70" y="62"/>
              </a:cxn>
              <a:cxn ang="0">
                <a:pos x="73" y="60"/>
              </a:cxn>
              <a:cxn ang="0">
                <a:pos x="76" y="58"/>
              </a:cxn>
              <a:cxn ang="0">
                <a:pos x="78" y="55"/>
              </a:cxn>
              <a:cxn ang="0">
                <a:pos x="81" y="52"/>
              </a:cxn>
              <a:cxn ang="0">
                <a:pos x="82" y="48"/>
              </a:cxn>
              <a:cxn ang="0">
                <a:pos x="84" y="44"/>
              </a:cxn>
              <a:cxn ang="0">
                <a:pos x="85" y="39"/>
              </a:cxn>
              <a:cxn ang="0">
                <a:pos x="85" y="33"/>
              </a:cxn>
              <a:cxn ang="0">
                <a:pos x="84" y="25"/>
              </a:cxn>
              <a:cxn ang="0">
                <a:pos x="82" y="17"/>
              </a:cxn>
              <a:cxn ang="0">
                <a:pos x="78" y="11"/>
              </a:cxn>
              <a:cxn ang="0">
                <a:pos x="74" y="7"/>
              </a:cxn>
              <a:cxn ang="0">
                <a:pos x="68" y="4"/>
              </a:cxn>
              <a:cxn ang="0">
                <a:pos x="62" y="2"/>
              </a:cxn>
              <a:cxn ang="0">
                <a:pos x="55" y="0"/>
              </a:cxn>
              <a:cxn ang="0">
                <a:pos x="47" y="0"/>
              </a:cxn>
              <a:cxn ang="0">
                <a:pos x="0" y="0"/>
              </a:cxn>
              <a:cxn ang="0">
                <a:pos x="23" y="21"/>
              </a:cxn>
              <a:cxn ang="0">
                <a:pos x="42" y="21"/>
              </a:cxn>
              <a:cxn ang="0">
                <a:pos x="47" y="21"/>
              </a:cxn>
              <a:cxn ang="0">
                <a:pos x="53" y="22"/>
              </a:cxn>
              <a:cxn ang="0">
                <a:pos x="55" y="23"/>
              </a:cxn>
              <a:cxn ang="0">
                <a:pos x="57" y="26"/>
              </a:cxn>
              <a:cxn ang="0">
                <a:pos x="59" y="29"/>
              </a:cxn>
              <a:cxn ang="0">
                <a:pos x="59" y="34"/>
              </a:cxn>
              <a:cxn ang="0">
                <a:pos x="59" y="37"/>
              </a:cxn>
              <a:cxn ang="0">
                <a:pos x="58" y="40"/>
              </a:cxn>
              <a:cxn ang="0">
                <a:pos x="57" y="42"/>
              </a:cxn>
              <a:cxn ang="0">
                <a:pos x="55" y="44"/>
              </a:cxn>
              <a:cxn ang="0">
                <a:pos x="53" y="45"/>
              </a:cxn>
              <a:cxn ang="0">
                <a:pos x="50" y="46"/>
              </a:cxn>
              <a:cxn ang="0">
                <a:pos x="46" y="47"/>
              </a:cxn>
              <a:cxn ang="0">
                <a:pos x="42" y="47"/>
              </a:cxn>
              <a:cxn ang="0">
                <a:pos x="23" y="47"/>
              </a:cxn>
              <a:cxn ang="0">
                <a:pos x="23" y="21"/>
              </a:cxn>
            </a:cxnLst>
            <a:rect l="0" t="0" r="r" b="b"/>
            <a:pathLst>
              <a:path w="85" h="102">
                <a:moveTo>
                  <a:pt x="0" y="0"/>
                </a:moveTo>
                <a:lnTo>
                  <a:pt x="0" y="102"/>
                </a:lnTo>
                <a:lnTo>
                  <a:pt x="23" y="102"/>
                </a:lnTo>
                <a:lnTo>
                  <a:pt x="23" y="67"/>
                </a:lnTo>
                <a:lnTo>
                  <a:pt x="47" y="67"/>
                </a:lnTo>
                <a:lnTo>
                  <a:pt x="52" y="67"/>
                </a:lnTo>
                <a:lnTo>
                  <a:pt x="58" y="66"/>
                </a:lnTo>
                <a:lnTo>
                  <a:pt x="64" y="64"/>
                </a:lnTo>
                <a:lnTo>
                  <a:pt x="70" y="62"/>
                </a:lnTo>
                <a:lnTo>
                  <a:pt x="73" y="60"/>
                </a:lnTo>
                <a:lnTo>
                  <a:pt x="76" y="58"/>
                </a:lnTo>
                <a:lnTo>
                  <a:pt x="78" y="55"/>
                </a:lnTo>
                <a:lnTo>
                  <a:pt x="81" y="52"/>
                </a:lnTo>
                <a:lnTo>
                  <a:pt x="82" y="48"/>
                </a:lnTo>
                <a:lnTo>
                  <a:pt x="84" y="44"/>
                </a:lnTo>
                <a:lnTo>
                  <a:pt x="85" y="39"/>
                </a:lnTo>
                <a:lnTo>
                  <a:pt x="85" y="33"/>
                </a:lnTo>
                <a:lnTo>
                  <a:pt x="84" y="25"/>
                </a:lnTo>
                <a:lnTo>
                  <a:pt x="82" y="17"/>
                </a:lnTo>
                <a:lnTo>
                  <a:pt x="78" y="11"/>
                </a:lnTo>
                <a:lnTo>
                  <a:pt x="74" y="7"/>
                </a:lnTo>
                <a:lnTo>
                  <a:pt x="68" y="4"/>
                </a:lnTo>
                <a:lnTo>
                  <a:pt x="62" y="2"/>
                </a:lnTo>
                <a:lnTo>
                  <a:pt x="55" y="0"/>
                </a:lnTo>
                <a:lnTo>
                  <a:pt x="47" y="0"/>
                </a:lnTo>
                <a:lnTo>
                  <a:pt x="0" y="0"/>
                </a:lnTo>
                <a:close/>
                <a:moveTo>
                  <a:pt x="23" y="21"/>
                </a:moveTo>
                <a:lnTo>
                  <a:pt x="42" y="21"/>
                </a:lnTo>
                <a:lnTo>
                  <a:pt x="47" y="21"/>
                </a:lnTo>
                <a:lnTo>
                  <a:pt x="53" y="22"/>
                </a:lnTo>
                <a:lnTo>
                  <a:pt x="55" y="23"/>
                </a:lnTo>
                <a:lnTo>
                  <a:pt x="57" y="26"/>
                </a:lnTo>
                <a:lnTo>
                  <a:pt x="59" y="29"/>
                </a:lnTo>
                <a:lnTo>
                  <a:pt x="59" y="34"/>
                </a:lnTo>
                <a:lnTo>
                  <a:pt x="59" y="37"/>
                </a:lnTo>
                <a:lnTo>
                  <a:pt x="58" y="40"/>
                </a:lnTo>
                <a:lnTo>
                  <a:pt x="57" y="42"/>
                </a:lnTo>
                <a:lnTo>
                  <a:pt x="55" y="44"/>
                </a:lnTo>
                <a:lnTo>
                  <a:pt x="53" y="45"/>
                </a:lnTo>
                <a:lnTo>
                  <a:pt x="50" y="46"/>
                </a:lnTo>
                <a:lnTo>
                  <a:pt x="46" y="47"/>
                </a:lnTo>
                <a:lnTo>
                  <a:pt x="42" y="47"/>
                </a:lnTo>
                <a:lnTo>
                  <a:pt x="23" y="47"/>
                </a:lnTo>
                <a:lnTo>
                  <a:pt x="23" y="2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5" name="Freeform 1276"/>
          <p:cNvSpPr>
            <a:spLocks noEditPoints="1"/>
          </p:cNvSpPr>
          <p:nvPr/>
        </p:nvSpPr>
        <p:spPr bwMode="auto">
          <a:xfrm>
            <a:off x="5384006" y="3337718"/>
            <a:ext cx="41275" cy="42863"/>
          </a:xfrm>
          <a:custGeom>
            <a:avLst/>
            <a:gdLst/>
            <a:ahLst/>
            <a:cxnLst>
              <a:cxn ang="0">
                <a:pos x="58" y="108"/>
              </a:cxn>
              <a:cxn ang="0">
                <a:pos x="69" y="106"/>
              </a:cxn>
              <a:cxn ang="0">
                <a:pos x="78" y="102"/>
              </a:cxn>
              <a:cxn ang="0">
                <a:pos x="86" y="96"/>
              </a:cxn>
              <a:cxn ang="0">
                <a:pos x="92" y="89"/>
              </a:cxn>
              <a:cxn ang="0">
                <a:pos x="97" y="81"/>
              </a:cxn>
              <a:cxn ang="0">
                <a:pos x="102" y="65"/>
              </a:cxn>
              <a:cxn ang="0">
                <a:pos x="102" y="43"/>
              </a:cxn>
              <a:cxn ang="0">
                <a:pos x="95" y="24"/>
              </a:cxn>
              <a:cxn ang="0">
                <a:pos x="86" y="12"/>
              </a:cxn>
              <a:cxn ang="0">
                <a:pos x="78" y="6"/>
              </a:cxn>
              <a:cxn ang="0">
                <a:pos x="69" y="3"/>
              </a:cxn>
              <a:cxn ang="0">
                <a:pos x="58" y="1"/>
              </a:cxn>
              <a:cxn ang="0">
                <a:pos x="43" y="1"/>
              </a:cxn>
              <a:cxn ang="0">
                <a:pos x="31" y="3"/>
              </a:cxn>
              <a:cxn ang="0">
                <a:pos x="21" y="8"/>
              </a:cxn>
              <a:cxn ang="0">
                <a:pos x="13" y="14"/>
              </a:cxn>
              <a:cxn ang="0">
                <a:pos x="5" y="27"/>
              </a:cxn>
              <a:cxn ang="0">
                <a:pos x="0" y="45"/>
              </a:cxn>
              <a:cxn ang="0">
                <a:pos x="0" y="63"/>
              </a:cxn>
              <a:cxn ang="0">
                <a:pos x="5" y="82"/>
              </a:cxn>
              <a:cxn ang="0">
                <a:pos x="13" y="94"/>
              </a:cxn>
              <a:cxn ang="0">
                <a:pos x="21" y="100"/>
              </a:cxn>
              <a:cxn ang="0">
                <a:pos x="31" y="105"/>
              </a:cxn>
              <a:cxn ang="0">
                <a:pos x="43" y="108"/>
              </a:cxn>
              <a:cxn ang="0">
                <a:pos x="51" y="89"/>
              </a:cxn>
              <a:cxn ang="0">
                <a:pos x="41" y="87"/>
              </a:cxn>
              <a:cxn ang="0">
                <a:pos x="33" y="82"/>
              </a:cxn>
              <a:cxn ang="0">
                <a:pos x="27" y="70"/>
              </a:cxn>
              <a:cxn ang="0">
                <a:pos x="25" y="54"/>
              </a:cxn>
              <a:cxn ang="0">
                <a:pos x="27" y="39"/>
              </a:cxn>
              <a:cxn ang="0">
                <a:pos x="32" y="29"/>
              </a:cxn>
              <a:cxn ang="0">
                <a:pos x="40" y="22"/>
              </a:cxn>
              <a:cxn ang="0">
                <a:pos x="51" y="20"/>
              </a:cxn>
              <a:cxn ang="0">
                <a:pos x="59" y="21"/>
              </a:cxn>
              <a:cxn ang="0">
                <a:pos x="65" y="25"/>
              </a:cxn>
              <a:cxn ang="0">
                <a:pos x="73" y="34"/>
              </a:cxn>
              <a:cxn ang="0">
                <a:pos x="76" y="45"/>
              </a:cxn>
              <a:cxn ang="0">
                <a:pos x="77" y="54"/>
              </a:cxn>
              <a:cxn ang="0">
                <a:pos x="76" y="63"/>
              </a:cxn>
              <a:cxn ang="0">
                <a:pos x="73" y="75"/>
              </a:cxn>
              <a:cxn ang="0">
                <a:pos x="65" y="84"/>
              </a:cxn>
              <a:cxn ang="0">
                <a:pos x="59" y="87"/>
              </a:cxn>
              <a:cxn ang="0">
                <a:pos x="51" y="89"/>
              </a:cxn>
            </a:cxnLst>
            <a:rect l="0" t="0" r="r" b="b"/>
            <a:pathLst>
              <a:path w="103" h="108">
                <a:moveTo>
                  <a:pt x="51" y="108"/>
                </a:moveTo>
                <a:lnTo>
                  <a:pt x="58" y="108"/>
                </a:lnTo>
                <a:lnTo>
                  <a:pt x="63" y="107"/>
                </a:lnTo>
                <a:lnTo>
                  <a:pt x="69" y="106"/>
                </a:lnTo>
                <a:lnTo>
                  <a:pt x="74" y="104"/>
                </a:lnTo>
                <a:lnTo>
                  <a:pt x="78" y="102"/>
                </a:lnTo>
                <a:lnTo>
                  <a:pt x="82" y="99"/>
                </a:lnTo>
                <a:lnTo>
                  <a:pt x="86" y="96"/>
                </a:lnTo>
                <a:lnTo>
                  <a:pt x="90" y="93"/>
                </a:lnTo>
                <a:lnTo>
                  <a:pt x="92" y="89"/>
                </a:lnTo>
                <a:lnTo>
                  <a:pt x="95" y="85"/>
                </a:lnTo>
                <a:lnTo>
                  <a:pt x="97" y="81"/>
                </a:lnTo>
                <a:lnTo>
                  <a:pt x="99" y="76"/>
                </a:lnTo>
                <a:lnTo>
                  <a:pt x="102" y="65"/>
                </a:lnTo>
                <a:lnTo>
                  <a:pt x="103" y="54"/>
                </a:lnTo>
                <a:lnTo>
                  <a:pt x="102" y="43"/>
                </a:lnTo>
                <a:lnTo>
                  <a:pt x="99" y="33"/>
                </a:lnTo>
                <a:lnTo>
                  <a:pt x="95" y="24"/>
                </a:lnTo>
                <a:lnTo>
                  <a:pt x="90" y="15"/>
                </a:lnTo>
                <a:lnTo>
                  <a:pt x="86" y="12"/>
                </a:lnTo>
                <a:lnTo>
                  <a:pt x="82" y="9"/>
                </a:lnTo>
                <a:lnTo>
                  <a:pt x="78" y="6"/>
                </a:lnTo>
                <a:lnTo>
                  <a:pt x="74" y="4"/>
                </a:lnTo>
                <a:lnTo>
                  <a:pt x="69" y="3"/>
                </a:lnTo>
                <a:lnTo>
                  <a:pt x="63" y="1"/>
                </a:lnTo>
                <a:lnTo>
                  <a:pt x="58" y="1"/>
                </a:lnTo>
                <a:lnTo>
                  <a:pt x="51" y="0"/>
                </a:lnTo>
                <a:lnTo>
                  <a:pt x="43" y="1"/>
                </a:lnTo>
                <a:lnTo>
                  <a:pt x="37" y="2"/>
                </a:lnTo>
                <a:lnTo>
                  <a:pt x="31" y="3"/>
                </a:lnTo>
                <a:lnTo>
                  <a:pt x="26" y="5"/>
                </a:lnTo>
                <a:lnTo>
                  <a:pt x="21" y="8"/>
                </a:lnTo>
                <a:lnTo>
                  <a:pt x="17" y="11"/>
                </a:lnTo>
                <a:lnTo>
                  <a:pt x="13" y="14"/>
                </a:lnTo>
                <a:lnTo>
                  <a:pt x="10" y="18"/>
                </a:lnTo>
                <a:lnTo>
                  <a:pt x="5" y="27"/>
                </a:lnTo>
                <a:lnTo>
                  <a:pt x="2" y="36"/>
                </a:lnTo>
                <a:lnTo>
                  <a:pt x="0" y="45"/>
                </a:lnTo>
                <a:lnTo>
                  <a:pt x="0" y="54"/>
                </a:lnTo>
                <a:lnTo>
                  <a:pt x="0" y="63"/>
                </a:lnTo>
                <a:lnTo>
                  <a:pt x="2" y="72"/>
                </a:lnTo>
                <a:lnTo>
                  <a:pt x="5" y="82"/>
                </a:lnTo>
                <a:lnTo>
                  <a:pt x="10" y="90"/>
                </a:lnTo>
                <a:lnTo>
                  <a:pt x="13" y="94"/>
                </a:lnTo>
                <a:lnTo>
                  <a:pt x="17" y="97"/>
                </a:lnTo>
                <a:lnTo>
                  <a:pt x="21" y="100"/>
                </a:lnTo>
                <a:lnTo>
                  <a:pt x="26" y="103"/>
                </a:lnTo>
                <a:lnTo>
                  <a:pt x="31" y="105"/>
                </a:lnTo>
                <a:lnTo>
                  <a:pt x="37" y="107"/>
                </a:lnTo>
                <a:lnTo>
                  <a:pt x="43" y="108"/>
                </a:lnTo>
                <a:lnTo>
                  <a:pt x="51" y="108"/>
                </a:lnTo>
                <a:close/>
                <a:moveTo>
                  <a:pt x="51" y="89"/>
                </a:moveTo>
                <a:lnTo>
                  <a:pt x="45" y="88"/>
                </a:lnTo>
                <a:lnTo>
                  <a:pt x="41" y="87"/>
                </a:lnTo>
                <a:lnTo>
                  <a:pt x="37" y="85"/>
                </a:lnTo>
                <a:lnTo>
                  <a:pt x="33" y="82"/>
                </a:lnTo>
                <a:lnTo>
                  <a:pt x="30" y="77"/>
                </a:lnTo>
                <a:lnTo>
                  <a:pt x="27" y="70"/>
                </a:lnTo>
                <a:lnTo>
                  <a:pt x="26" y="63"/>
                </a:lnTo>
                <a:lnTo>
                  <a:pt x="25" y="54"/>
                </a:lnTo>
                <a:lnTo>
                  <a:pt x="26" y="46"/>
                </a:lnTo>
                <a:lnTo>
                  <a:pt x="27" y="39"/>
                </a:lnTo>
                <a:lnTo>
                  <a:pt x="29" y="33"/>
                </a:lnTo>
                <a:lnTo>
                  <a:pt x="32" y="29"/>
                </a:lnTo>
                <a:lnTo>
                  <a:pt x="35" y="25"/>
                </a:lnTo>
                <a:lnTo>
                  <a:pt x="40" y="22"/>
                </a:lnTo>
                <a:lnTo>
                  <a:pt x="45" y="20"/>
                </a:lnTo>
                <a:lnTo>
                  <a:pt x="51" y="20"/>
                </a:lnTo>
                <a:lnTo>
                  <a:pt x="56" y="20"/>
                </a:lnTo>
                <a:lnTo>
                  <a:pt x="59" y="21"/>
                </a:lnTo>
                <a:lnTo>
                  <a:pt x="63" y="22"/>
                </a:lnTo>
                <a:lnTo>
                  <a:pt x="65" y="25"/>
                </a:lnTo>
                <a:lnTo>
                  <a:pt x="70" y="29"/>
                </a:lnTo>
                <a:lnTo>
                  <a:pt x="73" y="34"/>
                </a:lnTo>
                <a:lnTo>
                  <a:pt x="75" y="40"/>
                </a:lnTo>
                <a:lnTo>
                  <a:pt x="76" y="45"/>
                </a:lnTo>
                <a:lnTo>
                  <a:pt x="76" y="50"/>
                </a:lnTo>
                <a:lnTo>
                  <a:pt x="77" y="54"/>
                </a:lnTo>
                <a:lnTo>
                  <a:pt x="76" y="58"/>
                </a:lnTo>
                <a:lnTo>
                  <a:pt x="76" y="63"/>
                </a:lnTo>
                <a:lnTo>
                  <a:pt x="75" y="68"/>
                </a:lnTo>
                <a:lnTo>
                  <a:pt x="73" y="75"/>
                </a:lnTo>
                <a:lnTo>
                  <a:pt x="70" y="80"/>
                </a:lnTo>
                <a:lnTo>
                  <a:pt x="65" y="84"/>
                </a:lnTo>
                <a:lnTo>
                  <a:pt x="63" y="86"/>
                </a:lnTo>
                <a:lnTo>
                  <a:pt x="59" y="87"/>
                </a:lnTo>
                <a:lnTo>
                  <a:pt x="56" y="88"/>
                </a:lnTo>
                <a:lnTo>
                  <a:pt x="51" y="8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6" name="Freeform 1277"/>
          <p:cNvSpPr>
            <a:spLocks/>
          </p:cNvSpPr>
          <p:nvPr/>
        </p:nvSpPr>
        <p:spPr bwMode="auto">
          <a:xfrm>
            <a:off x="5428456" y="3339306"/>
            <a:ext cx="33338" cy="39687"/>
          </a:xfrm>
          <a:custGeom>
            <a:avLst/>
            <a:gdLst/>
            <a:ahLst/>
            <a:cxnLst>
              <a:cxn ang="0">
                <a:pos x="30" y="21"/>
              </a:cxn>
              <a:cxn ang="0">
                <a:pos x="30" y="102"/>
              </a:cxn>
              <a:cxn ang="0">
                <a:pos x="55" y="102"/>
              </a:cxn>
              <a:cxn ang="0">
                <a:pos x="55" y="21"/>
              </a:cxn>
              <a:cxn ang="0">
                <a:pos x="85" y="21"/>
              </a:cxn>
              <a:cxn ang="0">
                <a:pos x="85" y="0"/>
              </a:cxn>
              <a:cxn ang="0">
                <a:pos x="0" y="0"/>
              </a:cxn>
              <a:cxn ang="0">
                <a:pos x="0" y="21"/>
              </a:cxn>
              <a:cxn ang="0">
                <a:pos x="30" y="21"/>
              </a:cxn>
            </a:cxnLst>
            <a:rect l="0" t="0" r="r" b="b"/>
            <a:pathLst>
              <a:path w="85" h="102">
                <a:moveTo>
                  <a:pt x="30" y="21"/>
                </a:moveTo>
                <a:lnTo>
                  <a:pt x="30" y="102"/>
                </a:lnTo>
                <a:lnTo>
                  <a:pt x="55" y="102"/>
                </a:lnTo>
                <a:lnTo>
                  <a:pt x="55" y="21"/>
                </a:lnTo>
                <a:lnTo>
                  <a:pt x="85" y="21"/>
                </a:lnTo>
                <a:lnTo>
                  <a:pt x="85" y="0"/>
                </a:lnTo>
                <a:lnTo>
                  <a:pt x="0" y="0"/>
                </a:lnTo>
                <a:lnTo>
                  <a:pt x="0" y="21"/>
                </a:lnTo>
                <a:lnTo>
                  <a:pt x="30" y="2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7" name="Freeform 1278"/>
          <p:cNvSpPr>
            <a:spLocks/>
          </p:cNvSpPr>
          <p:nvPr/>
        </p:nvSpPr>
        <p:spPr bwMode="auto">
          <a:xfrm>
            <a:off x="5466556" y="3339306"/>
            <a:ext cx="33338" cy="39687"/>
          </a:xfrm>
          <a:custGeom>
            <a:avLst/>
            <a:gdLst/>
            <a:ahLst/>
            <a:cxnLst>
              <a:cxn ang="0">
                <a:pos x="23" y="41"/>
              </a:cxn>
              <a:cxn ang="0">
                <a:pos x="23" y="21"/>
              </a:cxn>
              <a:cxn ang="0">
                <a:pos x="80" y="21"/>
              </a:cxn>
              <a:cxn ang="0">
                <a:pos x="80" y="0"/>
              </a:cxn>
              <a:cxn ang="0">
                <a:pos x="0" y="0"/>
              </a:cxn>
              <a:cxn ang="0">
                <a:pos x="0" y="102"/>
              </a:cxn>
              <a:cxn ang="0">
                <a:pos x="81" y="102"/>
              </a:cxn>
              <a:cxn ang="0">
                <a:pos x="81" y="83"/>
              </a:cxn>
              <a:cxn ang="0">
                <a:pos x="23" y="83"/>
              </a:cxn>
              <a:cxn ang="0">
                <a:pos x="23" y="59"/>
              </a:cxn>
              <a:cxn ang="0">
                <a:pos x="73" y="59"/>
              </a:cxn>
              <a:cxn ang="0">
                <a:pos x="73" y="41"/>
              </a:cxn>
              <a:cxn ang="0">
                <a:pos x="23" y="41"/>
              </a:cxn>
            </a:cxnLst>
            <a:rect l="0" t="0" r="r" b="b"/>
            <a:pathLst>
              <a:path w="81" h="102">
                <a:moveTo>
                  <a:pt x="23" y="41"/>
                </a:moveTo>
                <a:lnTo>
                  <a:pt x="23" y="21"/>
                </a:lnTo>
                <a:lnTo>
                  <a:pt x="80" y="21"/>
                </a:lnTo>
                <a:lnTo>
                  <a:pt x="80" y="0"/>
                </a:lnTo>
                <a:lnTo>
                  <a:pt x="0" y="0"/>
                </a:lnTo>
                <a:lnTo>
                  <a:pt x="0" y="102"/>
                </a:lnTo>
                <a:lnTo>
                  <a:pt x="81" y="102"/>
                </a:lnTo>
                <a:lnTo>
                  <a:pt x="81" y="83"/>
                </a:lnTo>
                <a:lnTo>
                  <a:pt x="23" y="83"/>
                </a:lnTo>
                <a:lnTo>
                  <a:pt x="23" y="59"/>
                </a:lnTo>
                <a:lnTo>
                  <a:pt x="73" y="59"/>
                </a:lnTo>
                <a:lnTo>
                  <a:pt x="73" y="41"/>
                </a:lnTo>
                <a:lnTo>
                  <a:pt x="23" y="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8" name="Freeform 1279"/>
          <p:cNvSpPr>
            <a:spLocks noEditPoints="1"/>
          </p:cNvSpPr>
          <p:nvPr/>
        </p:nvSpPr>
        <p:spPr bwMode="auto">
          <a:xfrm>
            <a:off x="5504656" y="3329781"/>
            <a:ext cx="36513" cy="49212"/>
          </a:xfrm>
          <a:custGeom>
            <a:avLst/>
            <a:gdLst/>
            <a:ahLst/>
            <a:cxnLst>
              <a:cxn ang="0">
                <a:pos x="24" y="90"/>
              </a:cxn>
              <a:cxn ang="0">
                <a:pos x="24" y="24"/>
              </a:cxn>
              <a:cxn ang="0">
                <a:pos x="0" y="24"/>
              </a:cxn>
              <a:cxn ang="0">
                <a:pos x="0" y="126"/>
              </a:cxn>
              <a:cxn ang="0">
                <a:pos x="24" y="126"/>
              </a:cxn>
              <a:cxn ang="0">
                <a:pos x="65" y="60"/>
              </a:cxn>
              <a:cxn ang="0">
                <a:pos x="65" y="126"/>
              </a:cxn>
              <a:cxn ang="0">
                <a:pos x="88" y="126"/>
              </a:cxn>
              <a:cxn ang="0">
                <a:pos x="88" y="24"/>
              </a:cxn>
              <a:cxn ang="0">
                <a:pos x="65" y="24"/>
              </a:cxn>
              <a:cxn ang="0">
                <a:pos x="24" y="90"/>
              </a:cxn>
              <a:cxn ang="0">
                <a:pos x="16" y="0"/>
              </a:cxn>
              <a:cxn ang="0">
                <a:pos x="17" y="5"/>
              </a:cxn>
              <a:cxn ang="0">
                <a:pos x="19" y="10"/>
              </a:cxn>
              <a:cxn ang="0">
                <a:pos x="23" y="14"/>
              </a:cxn>
              <a:cxn ang="0">
                <a:pos x="27" y="16"/>
              </a:cxn>
              <a:cxn ang="0">
                <a:pos x="36" y="19"/>
              </a:cxn>
              <a:cxn ang="0">
                <a:pos x="44" y="19"/>
              </a:cxn>
              <a:cxn ang="0">
                <a:pos x="51" y="19"/>
              </a:cxn>
              <a:cxn ang="0">
                <a:pos x="60" y="16"/>
              </a:cxn>
              <a:cxn ang="0">
                <a:pos x="65" y="14"/>
              </a:cxn>
              <a:cxn ang="0">
                <a:pos x="69" y="11"/>
              </a:cxn>
              <a:cxn ang="0">
                <a:pos x="72" y="6"/>
              </a:cxn>
              <a:cxn ang="0">
                <a:pos x="73" y="0"/>
              </a:cxn>
              <a:cxn ang="0">
                <a:pos x="57" y="0"/>
              </a:cxn>
              <a:cxn ang="0">
                <a:pos x="57" y="3"/>
              </a:cxn>
              <a:cxn ang="0">
                <a:pos x="54" y="6"/>
              </a:cxn>
              <a:cxn ang="0">
                <a:pos x="50" y="8"/>
              </a:cxn>
              <a:cxn ang="0">
                <a:pos x="44" y="9"/>
              </a:cxn>
              <a:cxn ang="0">
                <a:pos x="38" y="8"/>
              </a:cxn>
              <a:cxn ang="0">
                <a:pos x="34" y="6"/>
              </a:cxn>
              <a:cxn ang="0">
                <a:pos x="32" y="3"/>
              </a:cxn>
              <a:cxn ang="0">
                <a:pos x="31" y="0"/>
              </a:cxn>
              <a:cxn ang="0">
                <a:pos x="16" y="0"/>
              </a:cxn>
            </a:cxnLst>
            <a:rect l="0" t="0" r="r" b="b"/>
            <a:pathLst>
              <a:path w="88" h="126">
                <a:moveTo>
                  <a:pt x="24" y="90"/>
                </a:moveTo>
                <a:lnTo>
                  <a:pt x="24" y="24"/>
                </a:lnTo>
                <a:lnTo>
                  <a:pt x="0" y="24"/>
                </a:lnTo>
                <a:lnTo>
                  <a:pt x="0" y="126"/>
                </a:lnTo>
                <a:lnTo>
                  <a:pt x="24" y="126"/>
                </a:lnTo>
                <a:lnTo>
                  <a:pt x="65" y="60"/>
                </a:lnTo>
                <a:lnTo>
                  <a:pt x="65" y="126"/>
                </a:lnTo>
                <a:lnTo>
                  <a:pt x="88" y="126"/>
                </a:lnTo>
                <a:lnTo>
                  <a:pt x="88" y="24"/>
                </a:lnTo>
                <a:lnTo>
                  <a:pt x="65" y="24"/>
                </a:lnTo>
                <a:lnTo>
                  <a:pt x="24" y="90"/>
                </a:lnTo>
                <a:close/>
                <a:moveTo>
                  <a:pt x="16" y="0"/>
                </a:moveTo>
                <a:lnTo>
                  <a:pt x="17" y="5"/>
                </a:lnTo>
                <a:lnTo>
                  <a:pt x="19" y="10"/>
                </a:lnTo>
                <a:lnTo>
                  <a:pt x="23" y="14"/>
                </a:lnTo>
                <a:lnTo>
                  <a:pt x="27" y="16"/>
                </a:lnTo>
                <a:lnTo>
                  <a:pt x="36" y="19"/>
                </a:lnTo>
                <a:lnTo>
                  <a:pt x="44" y="19"/>
                </a:lnTo>
                <a:lnTo>
                  <a:pt x="51" y="19"/>
                </a:lnTo>
                <a:lnTo>
                  <a:pt x="60" y="16"/>
                </a:lnTo>
                <a:lnTo>
                  <a:pt x="65" y="14"/>
                </a:lnTo>
                <a:lnTo>
                  <a:pt x="69" y="11"/>
                </a:lnTo>
                <a:lnTo>
                  <a:pt x="72" y="6"/>
                </a:lnTo>
                <a:lnTo>
                  <a:pt x="73" y="0"/>
                </a:lnTo>
                <a:lnTo>
                  <a:pt x="57" y="0"/>
                </a:lnTo>
                <a:lnTo>
                  <a:pt x="57" y="3"/>
                </a:lnTo>
                <a:lnTo>
                  <a:pt x="54" y="6"/>
                </a:lnTo>
                <a:lnTo>
                  <a:pt x="50" y="8"/>
                </a:lnTo>
                <a:lnTo>
                  <a:pt x="44" y="9"/>
                </a:lnTo>
                <a:lnTo>
                  <a:pt x="38" y="8"/>
                </a:lnTo>
                <a:lnTo>
                  <a:pt x="34" y="6"/>
                </a:lnTo>
                <a:lnTo>
                  <a:pt x="32" y="3"/>
                </a:lnTo>
                <a:lnTo>
                  <a:pt x="31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9" name="Freeform 1280"/>
          <p:cNvSpPr>
            <a:spLocks/>
          </p:cNvSpPr>
          <p:nvPr/>
        </p:nvSpPr>
        <p:spPr bwMode="auto">
          <a:xfrm>
            <a:off x="4701381" y="2988468"/>
            <a:ext cx="749300" cy="654050"/>
          </a:xfrm>
          <a:custGeom>
            <a:avLst/>
            <a:gdLst/>
            <a:ahLst/>
            <a:cxnLst>
              <a:cxn ang="0">
                <a:pos x="94" y="1650"/>
              </a:cxn>
              <a:cxn ang="0">
                <a:pos x="1791" y="1650"/>
              </a:cxn>
              <a:cxn ang="0">
                <a:pos x="1804" y="1649"/>
              </a:cxn>
              <a:cxn ang="0">
                <a:pos x="1817" y="1646"/>
              </a:cxn>
              <a:cxn ang="0">
                <a:pos x="1831" y="1641"/>
              </a:cxn>
              <a:cxn ang="0">
                <a:pos x="1842" y="1635"/>
              </a:cxn>
              <a:cxn ang="0">
                <a:pos x="1853" y="1627"/>
              </a:cxn>
              <a:cxn ang="0">
                <a:pos x="1862" y="1617"/>
              </a:cxn>
              <a:cxn ang="0">
                <a:pos x="1870" y="1606"/>
              </a:cxn>
              <a:cxn ang="0">
                <a:pos x="1877" y="1595"/>
              </a:cxn>
              <a:cxn ang="0">
                <a:pos x="1882" y="1583"/>
              </a:cxn>
              <a:cxn ang="0">
                <a:pos x="1885" y="1570"/>
              </a:cxn>
              <a:cxn ang="0">
                <a:pos x="1886" y="1555"/>
              </a:cxn>
              <a:cxn ang="0">
                <a:pos x="1886" y="95"/>
              </a:cxn>
              <a:cxn ang="0">
                <a:pos x="1885" y="80"/>
              </a:cxn>
              <a:cxn ang="0">
                <a:pos x="1882" y="68"/>
              </a:cxn>
              <a:cxn ang="0">
                <a:pos x="1877" y="55"/>
              </a:cxn>
              <a:cxn ang="0">
                <a:pos x="1870" y="44"/>
              </a:cxn>
              <a:cxn ang="0">
                <a:pos x="1862" y="32"/>
              </a:cxn>
              <a:cxn ang="0">
                <a:pos x="1853" y="23"/>
              </a:cxn>
              <a:cxn ang="0">
                <a:pos x="1842" y="15"/>
              </a:cxn>
              <a:cxn ang="0">
                <a:pos x="1831" y="9"/>
              </a:cxn>
              <a:cxn ang="0">
                <a:pos x="1817" y="4"/>
              </a:cxn>
              <a:cxn ang="0">
                <a:pos x="1804" y="1"/>
              </a:cxn>
              <a:cxn ang="0">
                <a:pos x="1791" y="0"/>
              </a:cxn>
              <a:cxn ang="0">
                <a:pos x="94" y="0"/>
              </a:cxn>
              <a:cxn ang="0">
                <a:pos x="80" y="1"/>
              </a:cxn>
              <a:cxn ang="0">
                <a:pos x="67" y="4"/>
              </a:cxn>
              <a:cxn ang="0">
                <a:pos x="55" y="9"/>
              </a:cxn>
              <a:cxn ang="0">
                <a:pos x="43" y="15"/>
              </a:cxn>
              <a:cxn ang="0">
                <a:pos x="32" y="23"/>
              </a:cxn>
              <a:cxn ang="0">
                <a:pos x="23" y="32"/>
              </a:cxn>
              <a:cxn ang="0">
                <a:pos x="14" y="44"/>
              </a:cxn>
              <a:cxn ang="0">
                <a:pos x="8" y="55"/>
              </a:cxn>
              <a:cxn ang="0">
                <a:pos x="4" y="68"/>
              </a:cxn>
              <a:cxn ang="0">
                <a:pos x="1" y="80"/>
              </a:cxn>
              <a:cxn ang="0">
                <a:pos x="0" y="95"/>
              </a:cxn>
              <a:cxn ang="0">
                <a:pos x="0" y="1555"/>
              </a:cxn>
              <a:cxn ang="0">
                <a:pos x="1" y="1570"/>
              </a:cxn>
              <a:cxn ang="0">
                <a:pos x="4" y="1583"/>
              </a:cxn>
              <a:cxn ang="0">
                <a:pos x="8" y="1595"/>
              </a:cxn>
              <a:cxn ang="0">
                <a:pos x="14" y="1606"/>
              </a:cxn>
              <a:cxn ang="0">
                <a:pos x="23" y="1617"/>
              </a:cxn>
              <a:cxn ang="0">
                <a:pos x="32" y="1627"/>
              </a:cxn>
              <a:cxn ang="0">
                <a:pos x="43" y="1635"/>
              </a:cxn>
              <a:cxn ang="0">
                <a:pos x="55" y="1641"/>
              </a:cxn>
              <a:cxn ang="0">
                <a:pos x="67" y="1646"/>
              </a:cxn>
              <a:cxn ang="0">
                <a:pos x="80" y="1649"/>
              </a:cxn>
              <a:cxn ang="0">
                <a:pos x="94" y="1650"/>
              </a:cxn>
            </a:cxnLst>
            <a:rect l="0" t="0" r="r" b="b"/>
            <a:pathLst>
              <a:path w="1886" h="1650">
                <a:moveTo>
                  <a:pt x="94" y="1650"/>
                </a:moveTo>
                <a:lnTo>
                  <a:pt x="1791" y="1650"/>
                </a:lnTo>
                <a:lnTo>
                  <a:pt x="1804" y="1649"/>
                </a:lnTo>
                <a:lnTo>
                  <a:pt x="1817" y="1646"/>
                </a:lnTo>
                <a:lnTo>
                  <a:pt x="1831" y="1641"/>
                </a:lnTo>
                <a:lnTo>
                  <a:pt x="1842" y="1635"/>
                </a:lnTo>
                <a:lnTo>
                  <a:pt x="1853" y="1627"/>
                </a:lnTo>
                <a:lnTo>
                  <a:pt x="1862" y="1617"/>
                </a:lnTo>
                <a:lnTo>
                  <a:pt x="1870" y="1606"/>
                </a:lnTo>
                <a:lnTo>
                  <a:pt x="1877" y="1595"/>
                </a:lnTo>
                <a:lnTo>
                  <a:pt x="1882" y="1583"/>
                </a:lnTo>
                <a:lnTo>
                  <a:pt x="1885" y="1570"/>
                </a:lnTo>
                <a:lnTo>
                  <a:pt x="1886" y="1555"/>
                </a:lnTo>
                <a:lnTo>
                  <a:pt x="1886" y="95"/>
                </a:lnTo>
                <a:lnTo>
                  <a:pt x="1885" y="80"/>
                </a:lnTo>
                <a:lnTo>
                  <a:pt x="1882" y="68"/>
                </a:lnTo>
                <a:lnTo>
                  <a:pt x="1877" y="55"/>
                </a:lnTo>
                <a:lnTo>
                  <a:pt x="1870" y="44"/>
                </a:lnTo>
                <a:lnTo>
                  <a:pt x="1862" y="32"/>
                </a:lnTo>
                <a:lnTo>
                  <a:pt x="1853" y="23"/>
                </a:lnTo>
                <a:lnTo>
                  <a:pt x="1842" y="15"/>
                </a:lnTo>
                <a:lnTo>
                  <a:pt x="1831" y="9"/>
                </a:lnTo>
                <a:lnTo>
                  <a:pt x="1817" y="4"/>
                </a:lnTo>
                <a:lnTo>
                  <a:pt x="1804" y="1"/>
                </a:lnTo>
                <a:lnTo>
                  <a:pt x="1791" y="0"/>
                </a:lnTo>
                <a:lnTo>
                  <a:pt x="94" y="0"/>
                </a:lnTo>
                <a:lnTo>
                  <a:pt x="80" y="1"/>
                </a:lnTo>
                <a:lnTo>
                  <a:pt x="67" y="4"/>
                </a:lnTo>
                <a:lnTo>
                  <a:pt x="55" y="9"/>
                </a:lnTo>
                <a:lnTo>
                  <a:pt x="43" y="15"/>
                </a:lnTo>
                <a:lnTo>
                  <a:pt x="32" y="23"/>
                </a:lnTo>
                <a:lnTo>
                  <a:pt x="23" y="32"/>
                </a:lnTo>
                <a:lnTo>
                  <a:pt x="14" y="44"/>
                </a:lnTo>
                <a:lnTo>
                  <a:pt x="8" y="55"/>
                </a:lnTo>
                <a:lnTo>
                  <a:pt x="4" y="68"/>
                </a:lnTo>
                <a:lnTo>
                  <a:pt x="1" y="80"/>
                </a:lnTo>
                <a:lnTo>
                  <a:pt x="0" y="95"/>
                </a:lnTo>
                <a:lnTo>
                  <a:pt x="0" y="1555"/>
                </a:lnTo>
                <a:lnTo>
                  <a:pt x="1" y="1570"/>
                </a:lnTo>
                <a:lnTo>
                  <a:pt x="4" y="1583"/>
                </a:lnTo>
                <a:lnTo>
                  <a:pt x="8" y="1595"/>
                </a:lnTo>
                <a:lnTo>
                  <a:pt x="14" y="1606"/>
                </a:lnTo>
                <a:lnTo>
                  <a:pt x="23" y="1617"/>
                </a:lnTo>
                <a:lnTo>
                  <a:pt x="32" y="1627"/>
                </a:lnTo>
                <a:lnTo>
                  <a:pt x="43" y="1635"/>
                </a:lnTo>
                <a:lnTo>
                  <a:pt x="55" y="1641"/>
                </a:lnTo>
                <a:lnTo>
                  <a:pt x="67" y="1646"/>
                </a:lnTo>
                <a:lnTo>
                  <a:pt x="80" y="1649"/>
                </a:lnTo>
                <a:lnTo>
                  <a:pt x="94" y="1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0" name="Freeform 1281"/>
          <p:cNvSpPr>
            <a:spLocks/>
          </p:cNvSpPr>
          <p:nvPr/>
        </p:nvSpPr>
        <p:spPr bwMode="auto">
          <a:xfrm>
            <a:off x="4739481" y="3639343"/>
            <a:ext cx="673100" cy="6350"/>
          </a:xfrm>
          <a:custGeom>
            <a:avLst/>
            <a:gdLst/>
            <a:ahLst/>
            <a:cxnLst>
              <a:cxn ang="0">
                <a:pos x="1698" y="14"/>
              </a:cxn>
              <a:cxn ang="0">
                <a:pos x="1697" y="0"/>
              </a:cxn>
              <a:cxn ang="0">
                <a:pos x="0" y="0"/>
              </a:cxn>
              <a:cxn ang="0">
                <a:pos x="0" y="14"/>
              </a:cxn>
              <a:cxn ang="0">
                <a:pos x="1697" y="14"/>
              </a:cxn>
              <a:cxn ang="0">
                <a:pos x="1698" y="14"/>
              </a:cxn>
              <a:cxn ang="0">
                <a:pos x="1697" y="14"/>
              </a:cxn>
              <a:cxn ang="0">
                <a:pos x="1697" y="14"/>
              </a:cxn>
              <a:cxn ang="0">
                <a:pos x="1698" y="14"/>
              </a:cxn>
            </a:cxnLst>
            <a:rect l="0" t="0" r="r" b="b"/>
            <a:pathLst>
              <a:path w="1698" h="14">
                <a:moveTo>
                  <a:pt x="1698" y="14"/>
                </a:moveTo>
                <a:lnTo>
                  <a:pt x="1697" y="0"/>
                </a:lnTo>
                <a:lnTo>
                  <a:pt x="0" y="0"/>
                </a:lnTo>
                <a:lnTo>
                  <a:pt x="0" y="14"/>
                </a:lnTo>
                <a:lnTo>
                  <a:pt x="1697" y="14"/>
                </a:lnTo>
                <a:lnTo>
                  <a:pt x="1698" y="14"/>
                </a:lnTo>
                <a:lnTo>
                  <a:pt x="1697" y="14"/>
                </a:lnTo>
                <a:lnTo>
                  <a:pt x="1697" y="14"/>
                </a:lnTo>
                <a:lnTo>
                  <a:pt x="1698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1" name="Freeform 1282"/>
          <p:cNvSpPr>
            <a:spLocks/>
          </p:cNvSpPr>
          <p:nvPr/>
        </p:nvSpPr>
        <p:spPr bwMode="auto">
          <a:xfrm>
            <a:off x="5412581" y="3639343"/>
            <a:ext cx="6350" cy="6350"/>
          </a:xfrm>
          <a:custGeom>
            <a:avLst/>
            <a:gdLst/>
            <a:ahLst/>
            <a:cxnLst>
              <a:cxn ang="0">
                <a:pos x="15" y="14"/>
              </a:cxn>
              <a:cxn ang="0">
                <a:pos x="13" y="0"/>
              </a:cxn>
              <a:cxn ang="0">
                <a:pos x="0" y="1"/>
              </a:cxn>
              <a:cxn ang="0">
                <a:pos x="1" y="15"/>
              </a:cxn>
              <a:cxn ang="0">
                <a:pos x="14" y="14"/>
              </a:cxn>
              <a:cxn ang="0">
                <a:pos x="15" y="14"/>
              </a:cxn>
              <a:cxn ang="0">
                <a:pos x="14" y="14"/>
              </a:cxn>
              <a:cxn ang="0">
                <a:pos x="14" y="14"/>
              </a:cxn>
              <a:cxn ang="0">
                <a:pos x="15" y="14"/>
              </a:cxn>
            </a:cxnLst>
            <a:rect l="0" t="0" r="r" b="b"/>
            <a:pathLst>
              <a:path w="15" h="15">
                <a:moveTo>
                  <a:pt x="15" y="14"/>
                </a:moveTo>
                <a:lnTo>
                  <a:pt x="13" y="0"/>
                </a:lnTo>
                <a:lnTo>
                  <a:pt x="0" y="1"/>
                </a:lnTo>
                <a:lnTo>
                  <a:pt x="1" y="15"/>
                </a:lnTo>
                <a:lnTo>
                  <a:pt x="14" y="14"/>
                </a:lnTo>
                <a:lnTo>
                  <a:pt x="15" y="14"/>
                </a:lnTo>
                <a:lnTo>
                  <a:pt x="14" y="14"/>
                </a:lnTo>
                <a:lnTo>
                  <a:pt x="14" y="14"/>
                </a:lnTo>
                <a:lnTo>
                  <a:pt x="15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2" name="Freeform 1283"/>
          <p:cNvSpPr>
            <a:spLocks/>
          </p:cNvSpPr>
          <p:nvPr/>
        </p:nvSpPr>
        <p:spPr bwMode="auto">
          <a:xfrm>
            <a:off x="5417344" y="3637756"/>
            <a:ext cx="6350" cy="7937"/>
          </a:xfrm>
          <a:custGeom>
            <a:avLst/>
            <a:gdLst/>
            <a:ahLst/>
            <a:cxnLst>
              <a:cxn ang="0">
                <a:pos x="18" y="14"/>
              </a:cxn>
              <a:cxn ang="0">
                <a:pos x="13" y="0"/>
              </a:cxn>
              <a:cxn ang="0">
                <a:pos x="0" y="3"/>
              </a:cxn>
              <a:cxn ang="0">
                <a:pos x="3" y="17"/>
              </a:cxn>
              <a:cxn ang="0">
                <a:pos x="15" y="14"/>
              </a:cxn>
              <a:cxn ang="0">
                <a:pos x="18" y="14"/>
              </a:cxn>
              <a:cxn ang="0">
                <a:pos x="15" y="14"/>
              </a:cxn>
              <a:cxn ang="0">
                <a:pos x="16" y="14"/>
              </a:cxn>
              <a:cxn ang="0">
                <a:pos x="18" y="14"/>
              </a:cxn>
            </a:cxnLst>
            <a:rect l="0" t="0" r="r" b="b"/>
            <a:pathLst>
              <a:path w="18" h="17">
                <a:moveTo>
                  <a:pt x="18" y="14"/>
                </a:moveTo>
                <a:lnTo>
                  <a:pt x="13" y="0"/>
                </a:lnTo>
                <a:lnTo>
                  <a:pt x="0" y="3"/>
                </a:lnTo>
                <a:lnTo>
                  <a:pt x="3" y="17"/>
                </a:lnTo>
                <a:lnTo>
                  <a:pt x="15" y="14"/>
                </a:lnTo>
                <a:lnTo>
                  <a:pt x="18" y="14"/>
                </a:lnTo>
                <a:lnTo>
                  <a:pt x="15" y="14"/>
                </a:lnTo>
                <a:lnTo>
                  <a:pt x="16" y="14"/>
                </a:lnTo>
                <a:lnTo>
                  <a:pt x="18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3" name="Freeform 1284"/>
          <p:cNvSpPr>
            <a:spLocks/>
          </p:cNvSpPr>
          <p:nvPr/>
        </p:nvSpPr>
        <p:spPr bwMode="auto">
          <a:xfrm>
            <a:off x="5422106" y="3636168"/>
            <a:ext cx="7938" cy="7938"/>
          </a:xfrm>
          <a:custGeom>
            <a:avLst/>
            <a:gdLst/>
            <a:ahLst/>
            <a:cxnLst>
              <a:cxn ang="0">
                <a:pos x="20" y="13"/>
              </a:cxn>
              <a:cxn ang="0">
                <a:pos x="14" y="0"/>
              </a:cxn>
              <a:cxn ang="0">
                <a:pos x="0" y="5"/>
              </a:cxn>
              <a:cxn ang="0">
                <a:pos x="7" y="18"/>
              </a:cxn>
              <a:cxn ang="0">
                <a:pos x="19" y="13"/>
              </a:cxn>
              <a:cxn ang="0">
                <a:pos x="20" y="13"/>
              </a:cxn>
              <a:cxn ang="0">
                <a:pos x="19" y="13"/>
              </a:cxn>
              <a:cxn ang="0">
                <a:pos x="20" y="13"/>
              </a:cxn>
              <a:cxn ang="0">
                <a:pos x="20" y="13"/>
              </a:cxn>
            </a:cxnLst>
            <a:rect l="0" t="0" r="r" b="b"/>
            <a:pathLst>
              <a:path w="20" h="18">
                <a:moveTo>
                  <a:pt x="20" y="13"/>
                </a:moveTo>
                <a:lnTo>
                  <a:pt x="14" y="0"/>
                </a:lnTo>
                <a:lnTo>
                  <a:pt x="0" y="5"/>
                </a:lnTo>
                <a:lnTo>
                  <a:pt x="7" y="18"/>
                </a:lnTo>
                <a:lnTo>
                  <a:pt x="19" y="13"/>
                </a:lnTo>
                <a:lnTo>
                  <a:pt x="20" y="13"/>
                </a:lnTo>
                <a:lnTo>
                  <a:pt x="19" y="13"/>
                </a:lnTo>
                <a:lnTo>
                  <a:pt x="20" y="13"/>
                </a:lnTo>
                <a:lnTo>
                  <a:pt x="20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4" name="Freeform 1285"/>
          <p:cNvSpPr>
            <a:spLocks/>
          </p:cNvSpPr>
          <p:nvPr/>
        </p:nvSpPr>
        <p:spPr bwMode="auto">
          <a:xfrm>
            <a:off x="5426869" y="3634581"/>
            <a:ext cx="7937" cy="7937"/>
          </a:xfrm>
          <a:custGeom>
            <a:avLst/>
            <a:gdLst/>
            <a:ahLst/>
            <a:cxnLst>
              <a:cxn ang="0">
                <a:pos x="19" y="12"/>
              </a:cxn>
              <a:cxn ang="0">
                <a:pos x="11" y="0"/>
              </a:cxn>
              <a:cxn ang="0">
                <a:pos x="0" y="6"/>
              </a:cxn>
              <a:cxn ang="0">
                <a:pos x="7" y="19"/>
              </a:cxn>
              <a:cxn ang="0">
                <a:pos x="18" y="12"/>
              </a:cxn>
              <a:cxn ang="0">
                <a:pos x="19" y="12"/>
              </a:cxn>
              <a:cxn ang="0">
                <a:pos x="18" y="12"/>
              </a:cxn>
              <a:cxn ang="0">
                <a:pos x="19" y="12"/>
              </a:cxn>
              <a:cxn ang="0">
                <a:pos x="19" y="12"/>
              </a:cxn>
            </a:cxnLst>
            <a:rect l="0" t="0" r="r" b="b"/>
            <a:pathLst>
              <a:path w="19" h="19">
                <a:moveTo>
                  <a:pt x="19" y="12"/>
                </a:moveTo>
                <a:lnTo>
                  <a:pt x="11" y="0"/>
                </a:lnTo>
                <a:lnTo>
                  <a:pt x="0" y="6"/>
                </a:lnTo>
                <a:lnTo>
                  <a:pt x="7" y="19"/>
                </a:lnTo>
                <a:lnTo>
                  <a:pt x="18" y="12"/>
                </a:lnTo>
                <a:lnTo>
                  <a:pt x="19" y="12"/>
                </a:lnTo>
                <a:lnTo>
                  <a:pt x="18" y="12"/>
                </a:lnTo>
                <a:lnTo>
                  <a:pt x="19" y="12"/>
                </a:lnTo>
                <a:lnTo>
                  <a:pt x="19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5" name="Freeform 1286"/>
          <p:cNvSpPr>
            <a:spLocks/>
          </p:cNvSpPr>
          <p:nvPr/>
        </p:nvSpPr>
        <p:spPr bwMode="auto">
          <a:xfrm>
            <a:off x="5431631" y="3631406"/>
            <a:ext cx="7938" cy="7937"/>
          </a:xfrm>
          <a:custGeom>
            <a:avLst/>
            <a:gdLst/>
            <a:ahLst/>
            <a:cxnLst>
              <a:cxn ang="0">
                <a:pos x="20" y="11"/>
              </a:cxn>
              <a:cxn ang="0">
                <a:pos x="11" y="0"/>
              </a:cxn>
              <a:cxn ang="0">
                <a:pos x="0" y="8"/>
              </a:cxn>
              <a:cxn ang="0">
                <a:pos x="8" y="20"/>
              </a:cxn>
              <a:cxn ang="0">
                <a:pos x="19" y="12"/>
              </a:cxn>
              <a:cxn ang="0">
                <a:pos x="20" y="11"/>
              </a:cxn>
              <a:cxn ang="0">
                <a:pos x="19" y="12"/>
              </a:cxn>
              <a:cxn ang="0">
                <a:pos x="19" y="12"/>
              </a:cxn>
              <a:cxn ang="0">
                <a:pos x="20" y="11"/>
              </a:cxn>
            </a:cxnLst>
            <a:rect l="0" t="0" r="r" b="b"/>
            <a:pathLst>
              <a:path w="20" h="20">
                <a:moveTo>
                  <a:pt x="20" y="11"/>
                </a:moveTo>
                <a:lnTo>
                  <a:pt x="11" y="0"/>
                </a:lnTo>
                <a:lnTo>
                  <a:pt x="0" y="8"/>
                </a:lnTo>
                <a:lnTo>
                  <a:pt x="8" y="20"/>
                </a:lnTo>
                <a:lnTo>
                  <a:pt x="19" y="12"/>
                </a:lnTo>
                <a:lnTo>
                  <a:pt x="20" y="11"/>
                </a:lnTo>
                <a:lnTo>
                  <a:pt x="19" y="12"/>
                </a:lnTo>
                <a:lnTo>
                  <a:pt x="19" y="12"/>
                </a:lnTo>
                <a:lnTo>
                  <a:pt x="20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6" name="Freeform 1287"/>
          <p:cNvSpPr>
            <a:spLocks/>
          </p:cNvSpPr>
          <p:nvPr/>
        </p:nvSpPr>
        <p:spPr bwMode="auto">
          <a:xfrm>
            <a:off x="5434806" y="3628231"/>
            <a:ext cx="7938" cy="7937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9" y="0"/>
              </a:cxn>
              <a:cxn ang="0">
                <a:pos x="0" y="10"/>
              </a:cxn>
              <a:cxn ang="0">
                <a:pos x="10" y="20"/>
              </a:cxn>
              <a:cxn ang="0">
                <a:pos x="19" y="11"/>
              </a:cxn>
              <a:cxn ang="0">
                <a:pos x="20" y="10"/>
              </a:cxn>
              <a:cxn ang="0">
                <a:pos x="19" y="11"/>
              </a:cxn>
              <a:cxn ang="0">
                <a:pos x="19" y="11"/>
              </a:cxn>
              <a:cxn ang="0">
                <a:pos x="20" y="10"/>
              </a:cxn>
            </a:cxnLst>
            <a:rect l="0" t="0" r="r" b="b"/>
            <a:pathLst>
              <a:path w="20" h="20">
                <a:moveTo>
                  <a:pt x="20" y="10"/>
                </a:moveTo>
                <a:lnTo>
                  <a:pt x="9" y="0"/>
                </a:lnTo>
                <a:lnTo>
                  <a:pt x="0" y="10"/>
                </a:lnTo>
                <a:lnTo>
                  <a:pt x="10" y="20"/>
                </a:lnTo>
                <a:lnTo>
                  <a:pt x="19" y="11"/>
                </a:lnTo>
                <a:lnTo>
                  <a:pt x="20" y="10"/>
                </a:lnTo>
                <a:lnTo>
                  <a:pt x="19" y="11"/>
                </a:lnTo>
                <a:lnTo>
                  <a:pt x="19" y="11"/>
                </a:lnTo>
                <a:lnTo>
                  <a:pt x="20" y="1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7" name="Freeform 1288"/>
          <p:cNvSpPr>
            <a:spLocks/>
          </p:cNvSpPr>
          <p:nvPr/>
        </p:nvSpPr>
        <p:spPr bwMode="auto">
          <a:xfrm>
            <a:off x="5437981" y="3623468"/>
            <a:ext cx="7938" cy="7938"/>
          </a:xfrm>
          <a:custGeom>
            <a:avLst/>
            <a:gdLst/>
            <a:ahLst/>
            <a:cxnLst>
              <a:cxn ang="0">
                <a:pos x="21" y="8"/>
              </a:cxn>
              <a:cxn ang="0">
                <a:pos x="8" y="0"/>
              </a:cxn>
              <a:cxn ang="0">
                <a:pos x="0" y="11"/>
              </a:cxn>
              <a:cxn ang="0">
                <a:pos x="12" y="20"/>
              </a:cxn>
              <a:cxn ang="0">
                <a:pos x="21" y="8"/>
              </a:cxn>
              <a:cxn ang="0">
                <a:pos x="21" y="8"/>
              </a:cxn>
              <a:cxn ang="0">
                <a:pos x="21" y="8"/>
              </a:cxn>
              <a:cxn ang="0">
                <a:pos x="21" y="8"/>
              </a:cxn>
              <a:cxn ang="0">
                <a:pos x="21" y="8"/>
              </a:cxn>
            </a:cxnLst>
            <a:rect l="0" t="0" r="r" b="b"/>
            <a:pathLst>
              <a:path w="21" h="20">
                <a:moveTo>
                  <a:pt x="21" y="8"/>
                </a:moveTo>
                <a:lnTo>
                  <a:pt x="8" y="0"/>
                </a:lnTo>
                <a:lnTo>
                  <a:pt x="0" y="11"/>
                </a:lnTo>
                <a:lnTo>
                  <a:pt x="12" y="20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8" name="Freeform 1289"/>
          <p:cNvSpPr>
            <a:spLocks/>
          </p:cNvSpPr>
          <p:nvPr/>
        </p:nvSpPr>
        <p:spPr bwMode="auto">
          <a:xfrm>
            <a:off x="5441156" y="3618706"/>
            <a:ext cx="7938" cy="7937"/>
          </a:xfrm>
          <a:custGeom>
            <a:avLst/>
            <a:gdLst/>
            <a:ahLst/>
            <a:cxnLst>
              <a:cxn ang="0">
                <a:pos x="20" y="6"/>
              </a:cxn>
              <a:cxn ang="0">
                <a:pos x="6" y="0"/>
              </a:cxn>
              <a:cxn ang="0">
                <a:pos x="0" y="12"/>
              </a:cxn>
              <a:cxn ang="0">
                <a:pos x="13" y="19"/>
              </a:cxn>
              <a:cxn ang="0">
                <a:pos x="19" y="7"/>
              </a:cxn>
              <a:cxn ang="0">
                <a:pos x="20" y="6"/>
              </a:cxn>
              <a:cxn ang="0">
                <a:pos x="19" y="7"/>
              </a:cxn>
              <a:cxn ang="0">
                <a:pos x="20" y="7"/>
              </a:cxn>
              <a:cxn ang="0">
                <a:pos x="20" y="6"/>
              </a:cxn>
            </a:cxnLst>
            <a:rect l="0" t="0" r="r" b="b"/>
            <a:pathLst>
              <a:path w="20" h="19">
                <a:moveTo>
                  <a:pt x="20" y="6"/>
                </a:moveTo>
                <a:lnTo>
                  <a:pt x="6" y="0"/>
                </a:lnTo>
                <a:lnTo>
                  <a:pt x="0" y="12"/>
                </a:lnTo>
                <a:lnTo>
                  <a:pt x="13" y="19"/>
                </a:lnTo>
                <a:lnTo>
                  <a:pt x="19" y="7"/>
                </a:lnTo>
                <a:lnTo>
                  <a:pt x="20" y="6"/>
                </a:lnTo>
                <a:lnTo>
                  <a:pt x="19" y="7"/>
                </a:lnTo>
                <a:lnTo>
                  <a:pt x="20" y="7"/>
                </a:lnTo>
                <a:lnTo>
                  <a:pt x="20" y="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9" name="Freeform 1290"/>
          <p:cNvSpPr>
            <a:spLocks/>
          </p:cNvSpPr>
          <p:nvPr/>
        </p:nvSpPr>
        <p:spPr bwMode="auto">
          <a:xfrm>
            <a:off x="5444331" y="3615531"/>
            <a:ext cx="6350" cy="6350"/>
          </a:xfrm>
          <a:custGeom>
            <a:avLst/>
            <a:gdLst/>
            <a:ahLst/>
            <a:cxnLst>
              <a:cxn ang="0">
                <a:pos x="20" y="4"/>
              </a:cxn>
              <a:cxn ang="0">
                <a:pos x="6" y="0"/>
              </a:cxn>
              <a:cxn ang="0">
                <a:pos x="0" y="13"/>
              </a:cxn>
              <a:cxn ang="0">
                <a:pos x="15" y="17"/>
              </a:cxn>
              <a:cxn ang="0">
                <a:pos x="19" y="5"/>
              </a:cxn>
              <a:cxn ang="0">
                <a:pos x="20" y="4"/>
              </a:cxn>
              <a:cxn ang="0">
                <a:pos x="19" y="5"/>
              </a:cxn>
              <a:cxn ang="0">
                <a:pos x="19" y="5"/>
              </a:cxn>
              <a:cxn ang="0">
                <a:pos x="20" y="4"/>
              </a:cxn>
            </a:cxnLst>
            <a:rect l="0" t="0" r="r" b="b"/>
            <a:pathLst>
              <a:path w="20" h="17">
                <a:moveTo>
                  <a:pt x="20" y="4"/>
                </a:moveTo>
                <a:lnTo>
                  <a:pt x="6" y="0"/>
                </a:lnTo>
                <a:lnTo>
                  <a:pt x="0" y="13"/>
                </a:lnTo>
                <a:lnTo>
                  <a:pt x="15" y="17"/>
                </a:lnTo>
                <a:lnTo>
                  <a:pt x="19" y="5"/>
                </a:lnTo>
                <a:lnTo>
                  <a:pt x="20" y="4"/>
                </a:lnTo>
                <a:lnTo>
                  <a:pt x="19" y="5"/>
                </a:lnTo>
                <a:lnTo>
                  <a:pt x="19" y="5"/>
                </a:lnTo>
                <a:lnTo>
                  <a:pt x="20" y="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0" name="Freeform 1291"/>
          <p:cNvSpPr>
            <a:spLocks/>
          </p:cNvSpPr>
          <p:nvPr/>
        </p:nvSpPr>
        <p:spPr bwMode="auto">
          <a:xfrm>
            <a:off x="5445919" y="3610768"/>
            <a:ext cx="6350" cy="6350"/>
          </a:xfrm>
          <a:custGeom>
            <a:avLst/>
            <a:gdLst/>
            <a:ahLst/>
            <a:cxnLst>
              <a:cxn ang="0">
                <a:pos x="17" y="2"/>
              </a:cxn>
              <a:cxn ang="0">
                <a:pos x="3" y="0"/>
              </a:cxn>
              <a:cxn ang="0">
                <a:pos x="0" y="13"/>
              </a:cxn>
              <a:cxn ang="0">
                <a:pos x="14" y="16"/>
              </a:cxn>
              <a:cxn ang="0">
                <a:pos x="17" y="3"/>
              </a:cxn>
              <a:cxn ang="0">
                <a:pos x="17" y="2"/>
              </a:cxn>
              <a:cxn ang="0">
                <a:pos x="17" y="3"/>
              </a:cxn>
              <a:cxn ang="0">
                <a:pos x="17" y="3"/>
              </a:cxn>
              <a:cxn ang="0">
                <a:pos x="17" y="2"/>
              </a:cxn>
            </a:cxnLst>
            <a:rect l="0" t="0" r="r" b="b"/>
            <a:pathLst>
              <a:path w="17" h="16">
                <a:moveTo>
                  <a:pt x="17" y="2"/>
                </a:moveTo>
                <a:lnTo>
                  <a:pt x="3" y="0"/>
                </a:lnTo>
                <a:lnTo>
                  <a:pt x="0" y="13"/>
                </a:lnTo>
                <a:lnTo>
                  <a:pt x="14" y="16"/>
                </a:lnTo>
                <a:lnTo>
                  <a:pt x="17" y="3"/>
                </a:lnTo>
                <a:lnTo>
                  <a:pt x="17" y="2"/>
                </a:lnTo>
                <a:lnTo>
                  <a:pt x="17" y="3"/>
                </a:lnTo>
                <a:lnTo>
                  <a:pt x="17" y="3"/>
                </a:lnTo>
                <a:lnTo>
                  <a:pt x="17" y="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1" name="Freeform 1292"/>
          <p:cNvSpPr>
            <a:spLocks/>
          </p:cNvSpPr>
          <p:nvPr/>
        </p:nvSpPr>
        <p:spPr bwMode="auto">
          <a:xfrm>
            <a:off x="5445919" y="3606006"/>
            <a:ext cx="6350" cy="4762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1" y="0"/>
              </a:cxn>
              <a:cxn ang="0">
                <a:pos x="0" y="14"/>
              </a:cxn>
              <a:cxn ang="0">
                <a:pos x="15" y="15"/>
              </a:cxn>
              <a:cxn ang="0">
                <a:pos x="16" y="1"/>
              </a:cxn>
              <a:cxn ang="0">
                <a:pos x="16" y="0"/>
              </a:cxn>
              <a:cxn ang="0">
                <a:pos x="16" y="1"/>
              </a:cxn>
              <a:cxn ang="0">
                <a:pos x="16" y="1"/>
              </a:cxn>
              <a:cxn ang="0">
                <a:pos x="16" y="0"/>
              </a:cxn>
            </a:cxnLst>
            <a:rect l="0" t="0" r="r" b="b"/>
            <a:pathLst>
              <a:path w="16" h="15">
                <a:moveTo>
                  <a:pt x="16" y="0"/>
                </a:moveTo>
                <a:lnTo>
                  <a:pt x="1" y="0"/>
                </a:lnTo>
                <a:lnTo>
                  <a:pt x="0" y="14"/>
                </a:lnTo>
                <a:lnTo>
                  <a:pt x="15" y="15"/>
                </a:lnTo>
                <a:lnTo>
                  <a:pt x="16" y="1"/>
                </a:lnTo>
                <a:lnTo>
                  <a:pt x="16" y="0"/>
                </a:lnTo>
                <a:lnTo>
                  <a:pt x="16" y="1"/>
                </a:lnTo>
                <a:lnTo>
                  <a:pt x="16" y="1"/>
                </a:lnTo>
                <a:lnTo>
                  <a:pt x="16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2" name="Freeform 1293"/>
          <p:cNvSpPr>
            <a:spLocks/>
          </p:cNvSpPr>
          <p:nvPr/>
        </p:nvSpPr>
        <p:spPr bwMode="auto">
          <a:xfrm>
            <a:off x="5447506" y="3024981"/>
            <a:ext cx="4763" cy="581025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1"/>
              </a:cxn>
              <a:cxn ang="0">
                <a:pos x="0" y="1461"/>
              </a:cxn>
              <a:cxn ang="0">
                <a:pos x="15" y="1461"/>
              </a:cxn>
              <a:cxn ang="0">
                <a:pos x="15" y="1"/>
              </a:cxn>
              <a:cxn ang="0">
                <a:pos x="15" y="0"/>
              </a:cxn>
              <a:cxn ang="0">
                <a:pos x="15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15" h="1461">
                <a:moveTo>
                  <a:pt x="15" y="0"/>
                </a:moveTo>
                <a:lnTo>
                  <a:pt x="0" y="1"/>
                </a:lnTo>
                <a:lnTo>
                  <a:pt x="0" y="1461"/>
                </a:lnTo>
                <a:lnTo>
                  <a:pt x="15" y="1461"/>
                </a:lnTo>
                <a:lnTo>
                  <a:pt x="15" y="1"/>
                </a:lnTo>
                <a:lnTo>
                  <a:pt x="15" y="0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3" name="Freeform 1294"/>
          <p:cNvSpPr>
            <a:spLocks/>
          </p:cNvSpPr>
          <p:nvPr/>
        </p:nvSpPr>
        <p:spPr bwMode="auto">
          <a:xfrm>
            <a:off x="5445919" y="3020218"/>
            <a:ext cx="6350" cy="4763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2"/>
              </a:cxn>
              <a:cxn ang="0">
                <a:pos x="1" y="16"/>
              </a:cxn>
              <a:cxn ang="0">
                <a:pos x="16" y="15"/>
              </a:cxn>
              <a:cxn ang="0">
                <a:pos x="15" y="1"/>
              </a:cxn>
              <a:cxn ang="0">
                <a:pos x="15" y="0"/>
              </a:cxn>
              <a:cxn ang="0">
                <a:pos x="15" y="1"/>
              </a:cxn>
              <a:cxn ang="0">
                <a:pos x="15" y="0"/>
              </a:cxn>
              <a:cxn ang="0">
                <a:pos x="15" y="0"/>
              </a:cxn>
            </a:cxnLst>
            <a:rect l="0" t="0" r="r" b="b"/>
            <a:pathLst>
              <a:path w="16" h="16">
                <a:moveTo>
                  <a:pt x="15" y="0"/>
                </a:moveTo>
                <a:lnTo>
                  <a:pt x="0" y="2"/>
                </a:lnTo>
                <a:lnTo>
                  <a:pt x="1" y="16"/>
                </a:lnTo>
                <a:lnTo>
                  <a:pt x="16" y="15"/>
                </a:lnTo>
                <a:lnTo>
                  <a:pt x="15" y="1"/>
                </a:lnTo>
                <a:lnTo>
                  <a:pt x="15" y="0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4" name="Freeform 1295"/>
          <p:cNvSpPr>
            <a:spLocks/>
          </p:cNvSpPr>
          <p:nvPr/>
        </p:nvSpPr>
        <p:spPr bwMode="auto">
          <a:xfrm>
            <a:off x="5445919" y="3013868"/>
            <a:ext cx="6350" cy="635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4"/>
              </a:cxn>
              <a:cxn ang="0">
                <a:pos x="3" y="17"/>
              </a:cxn>
              <a:cxn ang="0">
                <a:pos x="17" y="14"/>
              </a:cxn>
              <a:cxn ang="0">
                <a:pos x="14" y="1"/>
              </a:cxn>
              <a:cxn ang="0">
                <a:pos x="13" y="0"/>
              </a:cxn>
              <a:cxn ang="0">
                <a:pos x="14" y="1"/>
              </a:cxn>
              <a:cxn ang="0">
                <a:pos x="13" y="1"/>
              </a:cxn>
              <a:cxn ang="0">
                <a:pos x="13" y="0"/>
              </a:cxn>
            </a:cxnLst>
            <a:rect l="0" t="0" r="r" b="b"/>
            <a:pathLst>
              <a:path w="17" h="17">
                <a:moveTo>
                  <a:pt x="13" y="0"/>
                </a:moveTo>
                <a:lnTo>
                  <a:pt x="0" y="4"/>
                </a:lnTo>
                <a:lnTo>
                  <a:pt x="3" y="17"/>
                </a:lnTo>
                <a:lnTo>
                  <a:pt x="17" y="14"/>
                </a:lnTo>
                <a:lnTo>
                  <a:pt x="14" y="1"/>
                </a:lnTo>
                <a:lnTo>
                  <a:pt x="13" y="0"/>
                </a:lnTo>
                <a:lnTo>
                  <a:pt x="14" y="1"/>
                </a:lnTo>
                <a:lnTo>
                  <a:pt x="13" y="1"/>
                </a:lnTo>
                <a:lnTo>
                  <a:pt x="1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5" name="Freeform 1296"/>
          <p:cNvSpPr>
            <a:spLocks/>
          </p:cNvSpPr>
          <p:nvPr/>
        </p:nvSpPr>
        <p:spPr bwMode="auto">
          <a:xfrm>
            <a:off x="5444331" y="3009106"/>
            <a:ext cx="6350" cy="635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5"/>
              </a:cxn>
              <a:cxn ang="0">
                <a:pos x="6" y="18"/>
              </a:cxn>
              <a:cxn ang="0">
                <a:pos x="19" y="13"/>
              </a:cxn>
              <a:cxn ang="0">
                <a:pos x="15" y="1"/>
              </a:cxn>
              <a:cxn ang="0">
                <a:pos x="14" y="0"/>
              </a:cxn>
              <a:cxn ang="0">
                <a:pos x="15" y="1"/>
              </a:cxn>
              <a:cxn ang="0">
                <a:pos x="15" y="0"/>
              </a:cxn>
              <a:cxn ang="0">
                <a:pos x="14" y="0"/>
              </a:cxn>
            </a:cxnLst>
            <a:rect l="0" t="0" r="r" b="b"/>
            <a:pathLst>
              <a:path w="19" h="18">
                <a:moveTo>
                  <a:pt x="14" y="0"/>
                </a:moveTo>
                <a:lnTo>
                  <a:pt x="0" y="5"/>
                </a:lnTo>
                <a:lnTo>
                  <a:pt x="6" y="18"/>
                </a:lnTo>
                <a:lnTo>
                  <a:pt x="19" y="13"/>
                </a:lnTo>
                <a:lnTo>
                  <a:pt x="15" y="1"/>
                </a:lnTo>
                <a:lnTo>
                  <a:pt x="14" y="0"/>
                </a:lnTo>
                <a:lnTo>
                  <a:pt x="15" y="1"/>
                </a:lnTo>
                <a:lnTo>
                  <a:pt x="15" y="0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6" name="Freeform 1297"/>
          <p:cNvSpPr>
            <a:spLocks/>
          </p:cNvSpPr>
          <p:nvPr/>
        </p:nvSpPr>
        <p:spPr bwMode="auto">
          <a:xfrm>
            <a:off x="5441156" y="3004343"/>
            <a:ext cx="7938" cy="635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7"/>
              </a:cxn>
              <a:cxn ang="0">
                <a:pos x="6" y="19"/>
              </a:cxn>
              <a:cxn ang="0">
                <a:pos x="19" y="12"/>
              </a:cxn>
              <a:cxn ang="0">
                <a:pos x="13" y="0"/>
              </a:cxn>
              <a:cxn ang="0">
                <a:pos x="13" y="0"/>
              </a:cxn>
              <a:cxn ang="0">
                <a:pos x="13" y="0"/>
              </a:cxn>
              <a:cxn ang="0">
                <a:pos x="13" y="0"/>
              </a:cxn>
              <a:cxn ang="0">
                <a:pos x="13" y="0"/>
              </a:cxn>
            </a:cxnLst>
            <a:rect l="0" t="0" r="r" b="b"/>
            <a:pathLst>
              <a:path w="19" h="19">
                <a:moveTo>
                  <a:pt x="13" y="0"/>
                </a:moveTo>
                <a:lnTo>
                  <a:pt x="0" y="7"/>
                </a:lnTo>
                <a:lnTo>
                  <a:pt x="6" y="19"/>
                </a:lnTo>
                <a:lnTo>
                  <a:pt x="19" y="1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7" name="Freeform 1298"/>
          <p:cNvSpPr>
            <a:spLocks/>
          </p:cNvSpPr>
          <p:nvPr/>
        </p:nvSpPr>
        <p:spPr bwMode="auto">
          <a:xfrm>
            <a:off x="5437981" y="2999581"/>
            <a:ext cx="7938" cy="7937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9"/>
              </a:cxn>
              <a:cxn ang="0">
                <a:pos x="8" y="21"/>
              </a:cxn>
              <a:cxn ang="0">
                <a:pos x="21" y="13"/>
              </a:cxn>
              <a:cxn ang="0">
                <a:pos x="12" y="1"/>
              </a:cxn>
              <a:cxn ang="0">
                <a:pos x="11" y="0"/>
              </a:cxn>
              <a:cxn ang="0">
                <a:pos x="12" y="1"/>
              </a:cxn>
              <a:cxn ang="0">
                <a:pos x="11" y="0"/>
              </a:cxn>
              <a:cxn ang="0">
                <a:pos x="11" y="0"/>
              </a:cxn>
            </a:cxnLst>
            <a:rect l="0" t="0" r="r" b="b"/>
            <a:pathLst>
              <a:path w="21" h="21">
                <a:moveTo>
                  <a:pt x="11" y="0"/>
                </a:moveTo>
                <a:lnTo>
                  <a:pt x="0" y="9"/>
                </a:lnTo>
                <a:lnTo>
                  <a:pt x="8" y="21"/>
                </a:lnTo>
                <a:lnTo>
                  <a:pt x="21" y="13"/>
                </a:lnTo>
                <a:lnTo>
                  <a:pt x="12" y="1"/>
                </a:lnTo>
                <a:lnTo>
                  <a:pt x="11" y="0"/>
                </a:lnTo>
                <a:lnTo>
                  <a:pt x="12" y="1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8" name="Freeform 1299"/>
          <p:cNvSpPr>
            <a:spLocks/>
          </p:cNvSpPr>
          <p:nvPr/>
        </p:nvSpPr>
        <p:spPr bwMode="auto">
          <a:xfrm>
            <a:off x="5434806" y="2994818"/>
            <a:ext cx="7938" cy="7938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1"/>
              </a:cxn>
              <a:cxn ang="0">
                <a:pos x="9" y="21"/>
              </a:cxn>
              <a:cxn ang="0">
                <a:pos x="19" y="10"/>
              </a:cxn>
              <a:cxn ang="0">
                <a:pos x="10" y="1"/>
              </a:cxn>
              <a:cxn ang="0">
                <a:pos x="9" y="0"/>
              </a:cxn>
              <a:cxn ang="0">
                <a:pos x="10" y="1"/>
              </a:cxn>
              <a:cxn ang="0">
                <a:pos x="9" y="0"/>
              </a:cxn>
              <a:cxn ang="0">
                <a:pos x="9" y="0"/>
              </a:cxn>
            </a:cxnLst>
            <a:rect l="0" t="0" r="r" b="b"/>
            <a:pathLst>
              <a:path w="19" h="21">
                <a:moveTo>
                  <a:pt x="9" y="0"/>
                </a:moveTo>
                <a:lnTo>
                  <a:pt x="0" y="11"/>
                </a:lnTo>
                <a:lnTo>
                  <a:pt x="9" y="21"/>
                </a:lnTo>
                <a:lnTo>
                  <a:pt x="19" y="10"/>
                </a:lnTo>
                <a:lnTo>
                  <a:pt x="10" y="1"/>
                </a:lnTo>
                <a:lnTo>
                  <a:pt x="9" y="0"/>
                </a:lnTo>
                <a:lnTo>
                  <a:pt x="10" y="1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9" name="Freeform 1300"/>
          <p:cNvSpPr>
            <a:spLocks/>
          </p:cNvSpPr>
          <p:nvPr/>
        </p:nvSpPr>
        <p:spPr bwMode="auto">
          <a:xfrm>
            <a:off x="5431631" y="2991643"/>
            <a:ext cx="7938" cy="7938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0" y="12"/>
              </a:cxn>
              <a:cxn ang="0">
                <a:pos x="11" y="20"/>
              </a:cxn>
              <a:cxn ang="0">
                <a:pos x="19" y="8"/>
              </a:cxn>
              <a:cxn ang="0">
                <a:pos x="8" y="0"/>
              </a:cxn>
              <a:cxn ang="0">
                <a:pos x="7" y="0"/>
              </a:cxn>
              <a:cxn ang="0">
                <a:pos x="8" y="0"/>
              </a:cxn>
              <a:cxn ang="0">
                <a:pos x="8" y="0"/>
              </a:cxn>
              <a:cxn ang="0">
                <a:pos x="7" y="0"/>
              </a:cxn>
            </a:cxnLst>
            <a:rect l="0" t="0" r="r" b="b"/>
            <a:pathLst>
              <a:path w="19" h="20">
                <a:moveTo>
                  <a:pt x="7" y="0"/>
                </a:moveTo>
                <a:lnTo>
                  <a:pt x="0" y="12"/>
                </a:lnTo>
                <a:lnTo>
                  <a:pt x="11" y="20"/>
                </a:lnTo>
                <a:lnTo>
                  <a:pt x="19" y="8"/>
                </a:lnTo>
                <a:lnTo>
                  <a:pt x="8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0" name="Freeform 1301"/>
          <p:cNvSpPr>
            <a:spLocks/>
          </p:cNvSpPr>
          <p:nvPr/>
        </p:nvSpPr>
        <p:spPr bwMode="auto">
          <a:xfrm>
            <a:off x="5426869" y="2988468"/>
            <a:ext cx="6350" cy="7938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0" y="13"/>
              </a:cxn>
              <a:cxn ang="0">
                <a:pos x="11" y="19"/>
              </a:cxn>
              <a:cxn ang="0">
                <a:pos x="18" y="7"/>
              </a:cxn>
              <a:cxn ang="0">
                <a:pos x="7" y="0"/>
              </a:cxn>
              <a:cxn ang="0">
                <a:pos x="6" y="0"/>
              </a:cxn>
              <a:cxn ang="0">
                <a:pos x="7" y="0"/>
              </a:cxn>
              <a:cxn ang="0">
                <a:pos x="7" y="0"/>
              </a:cxn>
              <a:cxn ang="0">
                <a:pos x="6" y="0"/>
              </a:cxn>
            </a:cxnLst>
            <a:rect l="0" t="0" r="r" b="b"/>
            <a:pathLst>
              <a:path w="18" h="19">
                <a:moveTo>
                  <a:pt x="6" y="0"/>
                </a:moveTo>
                <a:lnTo>
                  <a:pt x="0" y="13"/>
                </a:lnTo>
                <a:lnTo>
                  <a:pt x="11" y="19"/>
                </a:lnTo>
                <a:lnTo>
                  <a:pt x="18" y="7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1" name="Freeform 1302"/>
          <p:cNvSpPr>
            <a:spLocks/>
          </p:cNvSpPr>
          <p:nvPr/>
        </p:nvSpPr>
        <p:spPr bwMode="auto">
          <a:xfrm>
            <a:off x="5422106" y="2986881"/>
            <a:ext cx="6350" cy="7937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0" y="14"/>
              </a:cxn>
              <a:cxn ang="0">
                <a:pos x="13" y="18"/>
              </a:cxn>
              <a:cxn ang="0">
                <a:pos x="18" y="5"/>
              </a:cxn>
              <a:cxn ang="0">
                <a:pos x="4" y="0"/>
              </a:cxn>
              <a:cxn ang="0">
                <a:pos x="4" y="0"/>
              </a:cxn>
              <a:cxn ang="0">
                <a:pos x="4" y="0"/>
              </a:cxn>
              <a:cxn ang="0">
                <a:pos x="4" y="0"/>
              </a:cxn>
              <a:cxn ang="0">
                <a:pos x="4" y="0"/>
              </a:cxn>
            </a:cxnLst>
            <a:rect l="0" t="0" r="r" b="b"/>
            <a:pathLst>
              <a:path w="18" h="18">
                <a:moveTo>
                  <a:pt x="4" y="0"/>
                </a:moveTo>
                <a:lnTo>
                  <a:pt x="0" y="14"/>
                </a:lnTo>
                <a:lnTo>
                  <a:pt x="13" y="18"/>
                </a:lnTo>
                <a:lnTo>
                  <a:pt x="18" y="5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2" name="Freeform 1303"/>
          <p:cNvSpPr>
            <a:spLocks/>
          </p:cNvSpPr>
          <p:nvPr/>
        </p:nvSpPr>
        <p:spPr bwMode="auto">
          <a:xfrm>
            <a:off x="5417344" y="2985293"/>
            <a:ext cx="6350" cy="635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14"/>
              </a:cxn>
              <a:cxn ang="0">
                <a:pos x="12" y="17"/>
              </a:cxn>
              <a:cxn ang="0">
                <a:pos x="16" y="3"/>
              </a:cxn>
              <a:cxn ang="0">
                <a:pos x="3" y="0"/>
              </a:cxn>
              <a:cxn ang="0">
                <a:pos x="2" y="0"/>
              </a:cxn>
              <a:cxn ang="0">
                <a:pos x="3" y="0"/>
              </a:cxn>
              <a:cxn ang="0">
                <a:pos x="2" y="0"/>
              </a:cxn>
              <a:cxn ang="0">
                <a:pos x="2" y="0"/>
              </a:cxn>
            </a:cxnLst>
            <a:rect l="0" t="0" r="r" b="b"/>
            <a:pathLst>
              <a:path w="16" h="17">
                <a:moveTo>
                  <a:pt x="2" y="0"/>
                </a:moveTo>
                <a:lnTo>
                  <a:pt x="0" y="14"/>
                </a:lnTo>
                <a:lnTo>
                  <a:pt x="12" y="17"/>
                </a:lnTo>
                <a:lnTo>
                  <a:pt x="16" y="3"/>
                </a:lnTo>
                <a:lnTo>
                  <a:pt x="3" y="0"/>
                </a:lnTo>
                <a:lnTo>
                  <a:pt x="2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3" name="Freeform 1304"/>
          <p:cNvSpPr>
            <a:spLocks/>
          </p:cNvSpPr>
          <p:nvPr/>
        </p:nvSpPr>
        <p:spPr bwMode="auto">
          <a:xfrm>
            <a:off x="5412581" y="2985293"/>
            <a:ext cx="6350" cy="63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13" y="15"/>
              </a:cxn>
              <a:cxn ang="0">
                <a:pos x="14" y="1"/>
              </a:cxn>
              <a:cxn ang="0">
                <a:pos x="1" y="0"/>
              </a:cxn>
              <a:cxn ang="0">
                <a:pos x="0" y="0"/>
              </a:cxn>
              <a:cxn ang="0">
                <a:pos x="1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14" h="15">
                <a:moveTo>
                  <a:pt x="0" y="0"/>
                </a:moveTo>
                <a:lnTo>
                  <a:pt x="0" y="14"/>
                </a:lnTo>
                <a:lnTo>
                  <a:pt x="13" y="15"/>
                </a:lnTo>
                <a:lnTo>
                  <a:pt x="14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Freeform 1305"/>
          <p:cNvSpPr>
            <a:spLocks/>
          </p:cNvSpPr>
          <p:nvPr/>
        </p:nvSpPr>
        <p:spPr bwMode="auto">
          <a:xfrm>
            <a:off x="4739481" y="2985293"/>
            <a:ext cx="673100" cy="47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1697" y="14"/>
              </a:cxn>
              <a:cxn ang="0">
                <a:pos x="1697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1697" h="14">
                <a:moveTo>
                  <a:pt x="0" y="0"/>
                </a:moveTo>
                <a:lnTo>
                  <a:pt x="0" y="14"/>
                </a:lnTo>
                <a:lnTo>
                  <a:pt x="1697" y="14"/>
                </a:lnTo>
                <a:lnTo>
                  <a:pt x="1697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Freeform 1306"/>
          <p:cNvSpPr>
            <a:spLocks/>
          </p:cNvSpPr>
          <p:nvPr/>
        </p:nvSpPr>
        <p:spPr bwMode="auto">
          <a:xfrm>
            <a:off x="4733131" y="2985293"/>
            <a:ext cx="6350" cy="6350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2" y="15"/>
              </a:cxn>
              <a:cxn ang="0">
                <a:pos x="17" y="14"/>
              </a:cxn>
              <a:cxn ang="0">
                <a:pos x="16" y="0"/>
              </a:cxn>
              <a:cxn ang="0">
                <a:pos x="1" y="1"/>
              </a:cxn>
              <a:cxn ang="0">
                <a:pos x="0" y="1"/>
              </a:cxn>
              <a:cxn ang="0">
                <a:pos x="1" y="1"/>
              </a:cxn>
              <a:cxn ang="0">
                <a:pos x="1" y="1"/>
              </a:cxn>
              <a:cxn ang="0">
                <a:pos x="0" y="1"/>
              </a:cxn>
            </a:cxnLst>
            <a:rect l="0" t="0" r="r" b="b"/>
            <a:pathLst>
              <a:path w="17" h="15">
                <a:moveTo>
                  <a:pt x="0" y="1"/>
                </a:moveTo>
                <a:lnTo>
                  <a:pt x="2" y="15"/>
                </a:lnTo>
                <a:lnTo>
                  <a:pt x="17" y="14"/>
                </a:lnTo>
                <a:lnTo>
                  <a:pt x="16" y="0"/>
                </a:ln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6" name="Freeform 1307"/>
          <p:cNvSpPr>
            <a:spLocks/>
          </p:cNvSpPr>
          <p:nvPr/>
        </p:nvSpPr>
        <p:spPr bwMode="auto">
          <a:xfrm>
            <a:off x="4728369" y="2985293"/>
            <a:ext cx="6350" cy="6350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4" y="17"/>
              </a:cxn>
              <a:cxn ang="0">
                <a:pos x="17" y="14"/>
              </a:cxn>
              <a:cxn ang="0">
                <a:pos x="13" y="0"/>
              </a:cxn>
              <a:cxn ang="0">
                <a:pos x="1" y="3"/>
              </a:cxn>
              <a:cxn ang="0">
                <a:pos x="0" y="3"/>
              </a:cxn>
              <a:cxn ang="0">
                <a:pos x="1" y="3"/>
              </a:cxn>
              <a:cxn ang="0">
                <a:pos x="0" y="3"/>
              </a:cxn>
              <a:cxn ang="0">
                <a:pos x="0" y="3"/>
              </a:cxn>
            </a:cxnLst>
            <a:rect l="0" t="0" r="r" b="b"/>
            <a:pathLst>
              <a:path w="17" h="17">
                <a:moveTo>
                  <a:pt x="0" y="3"/>
                </a:moveTo>
                <a:lnTo>
                  <a:pt x="4" y="17"/>
                </a:lnTo>
                <a:lnTo>
                  <a:pt x="17" y="14"/>
                </a:lnTo>
                <a:lnTo>
                  <a:pt x="13" y="0"/>
                </a:lnTo>
                <a:lnTo>
                  <a:pt x="1" y="3"/>
                </a:lnTo>
                <a:lnTo>
                  <a:pt x="0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7" name="Freeform 1308"/>
          <p:cNvSpPr>
            <a:spLocks/>
          </p:cNvSpPr>
          <p:nvPr/>
        </p:nvSpPr>
        <p:spPr bwMode="auto">
          <a:xfrm>
            <a:off x="4722019" y="2986881"/>
            <a:ext cx="7937" cy="793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18"/>
              </a:cxn>
              <a:cxn ang="0">
                <a:pos x="18" y="14"/>
              </a:cxn>
              <a:cxn ang="0">
                <a:pos x="13" y="0"/>
              </a:cxn>
              <a:cxn ang="0">
                <a:pos x="1" y="5"/>
              </a:cxn>
              <a:cxn ang="0">
                <a:pos x="0" y="5"/>
              </a:cxn>
              <a:cxn ang="0">
                <a:pos x="1" y="5"/>
              </a:cxn>
              <a:cxn ang="0">
                <a:pos x="0" y="5"/>
              </a:cxn>
              <a:cxn ang="0">
                <a:pos x="0" y="5"/>
              </a:cxn>
            </a:cxnLst>
            <a:rect l="0" t="0" r="r" b="b"/>
            <a:pathLst>
              <a:path w="18" h="18">
                <a:moveTo>
                  <a:pt x="0" y="5"/>
                </a:moveTo>
                <a:lnTo>
                  <a:pt x="5" y="18"/>
                </a:lnTo>
                <a:lnTo>
                  <a:pt x="18" y="14"/>
                </a:lnTo>
                <a:lnTo>
                  <a:pt x="13" y="0"/>
                </a:lnTo>
                <a:lnTo>
                  <a:pt x="1" y="5"/>
                </a:lnTo>
                <a:lnTo>
                  <a:pt x="0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8" name="Freeform 1309"/>
          <p:cNvSpPr>
            <a:spLocks/>
          </p:cNvSpPr>
          <p:nvPr/>
        </p:nvSpPr>
        <p:spPr bwMode="auto">
          <a:xfrm>
            <a:off x="4717256" y="2988468"/>
            <a:ext cx="7938" cy="7938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19"/>
              </a:cxn>
              <a:cxn ang="0">
                <a:pos x="19" y="13"/>
              </a:cxn>
              <a:cxn ang="0">
                <a:pos x="13" y="0"/>
              </a:cxn>
              <a:cxn ang="0">
                <a:pos x="1" y="7"/>
              </a:cxn>
              <a:cxn ang="0">
                <a:pos x="0" y="7"/>
              </a:cxn>
              <a:cxn ang="0">
                <a:pos x="1" y="7"/>
              </a:cxn>
              <a:cxn ang="0">
                <a:pos x="0" y="7"/>
              </a:cxn>
              <a:cxn ang="0">
                <a:pos x="0" y="7"/>
              </a:cxn>
            </a:cxnLst>
            <a:rect l="0" t="0" r="r" b="b"/>
            <a:pathLst>
              <a:path w="19" h="19">
                <a:moveTo>
                  <a:pt x="0" y="7"/>
                </a:moveTo>
                <a:lnTo>
                  <a:pt x="8" y="19"/>
                </a:lnTo>
                <a:lnTo>
                  <a:pt x="19" y="13"/>
                </a:lnTo>
                <a:lnTo>
                  <a:pt x="13" y="0"/>
                </a:lnTo>
                <a:lnTo>
                  <a:pt x="1" y="7"/>
                </a:lnTo>
                <a:lnTo>
                  <a:pt x="0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9" name="Freeform 1310"/>
          <p:cNvSpPr>
            <a:spLocks/>
          </p:cNvSpPr>
          <p:nvPr/>
        </p:nvSpPr>
        <p:spPr bwMode="auto">
          <a:xfrm>
            <a:off x="4712494" y="2991643"/>
            <a:ext cx="7937" cy="7938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9" y="19"/>
              </a:cxn>
              <a:cxn ang="0">
                <a:pos x="21" y="12"/>
              </a:cxn>
              <a:cxn ang="0">
                <a:pos x="12" y="0"/>
              </a:cxn>
              <a:cxn ang="0">
                <a:pos x="1" y="8"/>
              </a:cxn>
              <a:cxn ang="0">
                <a:pos x="0" y="9"/>
              </a:cxn>
              <a:cxn ang="0">
                <a:pos x="1" y="8"/>
              </a:cxn>
              <a:cxn ang="0">
                <a:pos x="0" y="8"/>
              </a:cxn>
              <a:cxn ang="0">
                <a:pos x="0" y="9"/>
              </a:cxn>
            </a:cxnLst>
            <a:rect l="0" t="0" r="r" b="b"/>
            <a:pathLst>
              <a:path w="21" h="19">
                <a:moveTo>
                  <a:pt x="0" y="9"/>
                </a:moveTo>
                <a:lnTo>
                  <a:pt x="9" y="19"/>
                </a:lnTo>
                <a:lnTo>
                  <a:pt x="21" y="12"/>
                </a:lnTo>
                <a:lnTo>
                  <a:pt x="12" y="0"/>
                </a:lnTo>
                <a:lnTo>
                  <a:pt x="1" y="8"/>
                </a:lnTo>
                <a:lnTo>
                  <a:pt x="0" y="9"/>
                </a:lnTo>
                <a:lnTo>
                  <a:pt x="1" y="8"/>
                </a:lnTo>
                <a:lnTo>
                  <a:pt x="0" y="8"/>
                </a:lnTo>
                <a:lnTo>
                  <a:pt x="0" y="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0" name="Freeform 1311"/>
          <p:cNvSpPr>
            <a:spLocks/>
          </p:cNvSpPr>
          <p:nvPr/>
        </p:nvSpPr>
        <p:spPr bwMode="auto">
          <a:xfrm>
            <a:off x="4709319" y="2994818"/>
            <a:ext cx="7937" cy="7938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1" y="20"/>
              </a:cxn>
              <a:cxn ang="0">
                <a:pos x="20" y="10"/>
              </a:cxn>
              <a:cxn ang="0">
                <a:pos x="10" y="0"/>
              </a:cxn>
              <a:cxn ang="0">
                <a:pos x="1" y="9"/>
              </a:cxn>
              <a:cxn ang="0">
                <a:pos x="0" y="10"/>
              </a:cxn>
              <a:cxn ang="0">
                <a:pos x="1" y="9"/>
              </a:cxn>
              <a:cxn ang="0">
                <a:pos x="0" y="9"/>
              </a:cxn>
              <a:cxn ang="0">
                <a:pos x="0" y="10"/>
              </a:cxn>
            </a:cxnLst>
            <a:rect l="0" t="0" r="r" b="b"/>
            <a:pathLst>
              <a:path w="20" h="20">
                <a:moveTo>
                  <a:pt x="0" y="10"/>
                </a:moveTo>
                <a:lnTo>
                  <a:pt x="11" y="20"/>
                </a:lnTo>
                <a:lnTo>
                  <a:pt x="20" y="10"/>
                </a:lnTo>
                <a:lnTo>
                  <a:pt x="10" y="0"/>
                </a:lnTo>
                <a:lnTo>
                  <a:pt x="1" y="9"/>
                </a:lnTo>
                <a:lnTo>
                  <a:pt x="0" y="10"/>
                </a:lnTo>
                <a:lnTo>
                  <a:pt x="1" y="9"/>
                </a:lnTo>
                <a:lnTo>
                  <a:pt x="0" y="9"/>
                </a:lnTo>
                <a:lnTo>
                  <a:pt x="0" y="1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1" name="Freeform 1312"/>
          <p:cNvSpPr>
            <a:spLocks/>
          </p:cNvSpPr>
          <p:nvPr/>
        </p:nvSpPr>
        <p:spPr bwMode="auto">
          <a:xfrm>
            <a:off x="4704556" y="2999581"/>
            <a:ext cx="7938" cy="793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12" y="20"/>
              </a:cxn>
              <a:cxn ang="0">
                <a:pos x="20" y="8"/>
              </a:cxn>
              <a:cxn ang="0">
                <a:pos x="9" y="0"/>
              </a:cxn>
              <a:cxn ang="0">
                <a:pos x="1" y="11"/>
              </a:cxn>
              <a:cxn ang="0">
                <a:pos x="0" y="12"/>
              </a:cxn>
              <a:cxn ang="0">
                <a:pos x="1" y="11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20" h="20">
                <a:moveTo>
                  <a:pt x="0" y="12"/>
                </a:moveTo>
                <a:lnTo>
                  <a:pt x="12" y="20"/>
                </a:lnTo>
                <a:lnTo>
                  <a:pt x="20" y="8"/>
                </a:lnTo>
                <a:lnTo>
                  <a:pt x="9" y="0"/>
                </a:lnTo>
                <a:lnTo>
                  <a:pt x="1" y="11"/>
                </a:lnTo>
                <a:lnTo>
                  <a:pt x="0" y="12"/>
                </a:lnTo>
                <a:lnTo>
                  <a:pt x="1" y="11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2" name="Freeform 1313"/>
          <p:cNvSpPr>
            <a:spLocks/>
          </p:cNvSpPr>
          <p:nvPr/>
        </p:nvSpPr>
        <p:spPr bwMode="auto">
          <a:xfrm>
            <a:off x="4701381" y="3004343"/>
            <a:ext cx="9525" cy="635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9"/>
              </a:cxn>
              <a:cxn ang="0">
                <a:pos x="20" y="7"/>
              </a:cxn>
              <a:cxn ang="0">
                <a:pos x="7" y="0"/>
              </a:cxn>
              <a:cxn ang="0">
                <a:pos x="1" y="12"/>
              </a:cxn>
              <a:cxn ang="0">
                <a:pos x="0" y="13"/>
              </a:cxn>
              <a:cxn ang="0">
                <a:pos x="1" y="12"/>
              </a:cxn>
              <a:cxn ang="0">
                <a:pos x="0" y="12"/>
              </a:cxn>
              <a:cxn ang="0">
                <a:pos x="0" y="13"/>
              </a:cxn>
            </a:cxnLst>
            <a:rect l="0" t="0" r="r" b="b"/>
            <a:pathLst>
              <a:path w="20" h="19">
                <a:moveTo>
                  <a:pt x="0" y="13"/>
                </a:moveTo>
                <a:lnTo>
                  <a:pt x="13" y="19"/>
                </a:lnTo>
                <a:lnTo>
                  <a:pt x="20" y="7"/>
                </a:lnTo>
                <a:lnTo>
                  <a:pt x="7" y="0"/>
                </a:lnTo>
                <a:lnTo>
                  <a:pt x="1" y="12"/>
                </a:lnTo>
                <a:lnTo>
                  <a:pt x="0" y="13"/>
                </a:lnTo>
                <a:lnTo>
                  <a:pt x="1" y="12"/>
                </a:lnTo>
                <a:lnTo>
                  <a:pt x="0" y="12"/>
                </a:lnTo>
                <a:lnTo>
                  <a:pt x="0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3" name="Freeform 1314"/>
          <p:cNvSpPr>
            <a:spLocks/>
          </p:cNvSpPr>
          <p:nvPr/>
        </p:nvSpPr>
        <p:spPr bwMode="auto">
          <a:xfrm>
            <a:off x="4699794" y="3009106"/>
            <a:ext cx="7937" cy="6350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17"/>
              </a:cxn>
              <a:cxn ang="0">
                <a:pos x="18" y="4"/>
              </a:cxn>
              <a:cxn ang="0">
                <a:pos x="4" y="0"/>
              </a:cxn>
              <a:cxn ang="0">
                <a:pos x="0" y="12"/>
              </a:cxn>
              <a:cxn ang="0">
                <a:pos x="0" y="13"/>
              </a:cxn>
              <a:cxn ang="0">
                <a:pos x="0" y="12"/>
              </a:cxn>
              <a:cxn ang="0">
                <a:pos x="0" y="13"/>
              </a:cxn>
              <a:cxn ang="0">
                <a:pos x="0" y="13"/>
              </a:cxn>
            </a:cxnLst>
            <a:rect l="0" t="0" r="r" b="b"/>
            <a:pathLst>
              <a:path w="18" h="17">
                <a:moveTo>
                  <a:pt x="0" y="13"/>
                </a:moveTo>
                <a:lnTo>
                  <a:pt x="13" y="17"/>
                </a:lnTo>
                <a:lnTo>
                  <a:pt x="18" y="4"/>
                </a:lnTo>
                <a:lnTo>
                  <a:pt x="4" y="0"/>
                </a:lnTo>
                <a:lnTo>
                  <a:pt x="0" y="12"/>
                </a:lnTo>
                <a:lnTo>
                  <a:pt x="0" y="13"/>
                </a:lnTo>
                <a:lnTo>
                  <a:pt x="0" y="12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4" name="Freeform 1315"/>
          <p:cNvSpPr>
            <a:spLocks/>
          </p:cNvSpPr>
          <p:nvPr/>
        </p:nvSpPr>
        <p:spPr bwMode="auto">
          <a:xfrm>
            <a:off x="4699794" y="3013868"/>
            <a:ext cx="6350" cy="6350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4" y="16"/>
              </a:cxn>
              <a:cxn ang="0">
                <a:pos x="17" y="3"/>
              </a:cxn>
              <a:cxn ang="0">
                <a:pos x="3" y="0"/>
              </a:cxn>
              <a:cxn ang="0">
                <a:pos x="0" y="13"/>
              </a:cxn>
              <a:cxn ang="0">
                <a:pos x="0" y="14"/>
              </a:cxn>
              <a:cxn ang="0">
                <a:pos x="0" y="13"/>
              </a:cxn>
              <a:cxn ang="0">
                <a:pos x="0" y="13"/>
              </a:cxn>
              <a:cxn ang="0">
                <a:pos x="0" y="14"/>
              </a:cxn>
            </a:cxnLst>
            <a:rect l="0" t="0" r="r" b="b"/>
            <a:pathLst>
              <a:path w="17" h="16">
                <a:moveTo>
                  <a:pt x="0" y="14"/>
                </a:moveTo>
                <a:lnTo>
                  <a:pt x="14" y="16"/>
                </a:lnTo>
                <a:lnTo>
                  <a:pt x="17" y="3"/>
                </a:lnTo>
                <a:lnTo>
                  <a:pt x="3" y="0"/>
                </a:lnTo>
                <a:lnTo>
                  <a:pt x="0" y="13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5" name="Freeform 1316"/>
          <p:cNvSpPr>
            <a:spLocks/>
          </p:cNvSpPr>
          <p:nvPr/>
        </p:nvSpPr>
        <p:spPr bwMode="auto">
          <a:xfrm>
            <a:off x="4698206" y="3020218"/>
            <a:ext cx="6350" cy="4763"/>
          </a:xfrm>
          <a:custGeom>
            <a:avLst/>
            <a:gdLst/>
            <a:ahLst/>
            <a:cxnLst>
              <a:cxn ang="0">
                <a:pos x="0" y="15"/>
              </a:cxn>
              <a:cxn ang="0">
                <a:pos x="14" y="15"/>
              </a:cxn>
              <a:cxn ang="0">
                <a:pos x="15" y="1"/>
              </a:cxn>
              <a:cxn ang="0">
                <a:pos x="1" y="0"/>
              </a:cxn>
              <a:cxn ang="0">
                <a:pos x="0" y="14"/>
              </a:cxn>
              <a:cxn ang="0">
                <a:pos x="0" y="15"/>
              </a:cxn>
              <a:cxn ang="0">
                <a:pos x="0" y="14"/>
              </a:cxn>
              <a:cxn ang="0">
                <a:pos x="0" y="14"/>
              </a:cxn>
              <a:cxn ang="0">
                <a:pos x="0" y="15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4" y="15"/>
                </a:lnTo>
                <a:lnTo>
                  <a:pt x="15" y="1"/>
                </a:lnTo>
                <a:lnTo>
                  <a:pt x="1" y="0"/>
                </a:lnTo>
                <a:lnTo>
                  <a:pt x="0" y="14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6" name="Freeform 1317"/>
          <p:cNvSpPr>
            <a:spLocks/>
          </p:cNvSpPr>
          <p:nvPr/>
        </p:nvSpPr>
        <p:spPr bwMode="auto">
          <a:xfrm>
            <a:off x="4698206" y="3024981"/>
            <a:ext cx="6350" cy="581025"/>
          </a:xfrm>
          <a:custGeom>
            <a:avLst/>
            <a:gdLst/>
            <a:ahLst/>
            <a:cxnLst>
              <a:cxn ang="0">
                <a:pos x="0" y="1461"/>
              </a:cxn>
              <a:cxn ang="0">
                <a:pos x="14" y="1460"/>
              </a:cxn>
              <a:cxn ang="0">
                <a:pos x="14" y="0"/>
              </a:cxn>
              <a:cxn ang="0">
                <a:pos x="0" y="0"/>
              </a:cxn>
              <a:cxn ang="0">
                <a:pos x="0" y="1460"/>
              </a:cxn>
              <a:cxn ang="0">
                <a:pos x="0" y="1461"/>
              </a:cxn>
              <a:cxn ang="0">
                <a:pos x="0" y="1460"/>
              </a:cxn>
              <a:cxn ang="0">
                <a:pos x="0" y="1461"/>
              </a:cxn>
              <a:cxn ang="0">
                <a:pos x="0" y="1461"/>
              </a:cxn>
            </a:cxnLst>
            <a:rect l="0" t="0" r="r" b="b"/>
            <a:pathLst>
              <a:path w="14" h="1461">
                <a:moveTo>
                  <a:pt x="0" y="1461"/>
                </a:moveTo>
                <a:lnTo>
                  <a:pt x="14" y="1460"/>
                </a:lnTo>
                <a:lnTo>
                  <a:pt x="14" y="0"/>
                </a:lnTo>
                <a:lnTo>
                  <a:pt x="0" y="0"/>
                </a:lnTo>
                <a:lnTo>
                  <a:pt x="0" y="1460"/>
                </a:lnTo>
                <a:lnTo>
                  <a:pt x="0" y="1461"/>
                </a:lnTo>
                <a:lnTo>
                  <a:pt x="0" y="1460"/>
                </a:lnTo>
                <a:lnTo>
                  <a:pt x="0" y="1461"/>
                </a:lnTo>
                <a:lnTo>
                  <a:pt x="0" y="146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7" name="Freeform 1318"/>
          <p:cNvSpPr>
            <a:spLocks/>
          </p:cNvSpPr>
          <p:nvPr/>
        </p:nvSpPr>
        <p:spPr bwMode="auto">
          <a:xfrm>
            <a:off x="4698206" y="3606006"/>
            <a:ext cx="6350" cy="4762"/>
          </a:xfrm>
          <a:custGeom>
            <a:avLst/>
            <a:gdLst/>
            <a:ahLst/>
            <a:cxnLst>
              <a:cxn ang="0">
                <a:pos x="1" y="16"/>
              </a:cxn>
              <a:cxn ang="0">
                <a:pos x="15" y="14"/>
              </a:cxn>
              <a:cxn ang="0">
                <a:pos x="14" y="0"/>
              </a:cxn>
              <a:cxn ang="0">
                <a:pos x="0" y="1"/>
              </a:cxn>
              <a:cxn ang="0">
                <a:pos x="1" y="15"/>
              </a:cxn>
              <a:cxn ang="0">
                <a:pos x="1" y="16"/>
              </a:cxn>
              <a:cxn ang="0">
                <a:pos x="1" y="15"/>
              </a:cxn>
              <a:cxn ang="0">
                <a:pos x="1" y="16"/>
              </a:cxn>
              <a:cxn ang="0">
                <a:pos x="1" y="16"/>
              </a:cxn>
            </a:cxnLst>
            <a:rect l="0" t="0" r="r" b="b"/>
            <a:pathLst>
              <a:path w="15" h="16">
                <a:moveTo>
                  <a:pt x="1" y="16"/>
                </a:moveTo>
                <a:lnTo>
                  <a:pt x="15" y="14"/>
                </a:lnTo>
                <a:lnTo>
                  <a:pt x="14" y="0"/>
                </a:lnTo>
                <a:lnTo>
                  <a:pt x="0" y="1"/>
                </a:lnTo>
                <a:lnTo>
                  <a:pt x="1" y="15"/>
                </a:lnTo>
                <a:lnTo>
                  <a:pt x="1" y="16"/>
                </a:lnTo>
                <a:lnTo>
                  <a:pt x="1" y="15"/>
                </a:lnTo>
                <a:lnTo>
                  <a:pt x="1" y="16"/>
                </a:lnTo>
                <a:lnTo>
                  <a:pt x="1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8" name="Freeform 1319"/>
          <p:cNvSpPr>
            <a:spLocks/>
          </p:cNvSpPr>
          <p:nvPr/>
        </p:nvSpPr>
        <p:spPr bwMode="auto">
          <a:xfrm>
            <a:off x="4699794" y="3610768"/>
            <a:ext cx="6350" cy="6350"/>
          </a:xfrm>
          <a:custGeom>
            <a:avLst/>
            <a:gdLst/>
            <a:ahLst/>
            <a:cxnLst>
              <a:cxn ang="0">
                <a:pos x="3" y="17"/>
              </a:cxn>
              <a:cxn ang="0">
                <a:pos x="17" y="13"/>
              </a:cxn>
              <a:cxn ang="0">
                <a:pos x="14" y="0"/>
              </a:cxn>
              <a:cxn ang="0">
                <a:pos x="0" y="3"/>
              </a:cxn>
              <a:cxn ang="0">
                <a:pos x="3" y="16"/>
              </a:cxn>
              <a:cxn ang="0">
                <a:pos x="3" y="17"/>
              </a:cxn>
              <a:cxn ang="0">
                <a:pos x="3" y="16"/>
              </a:cxn>
              <a:cxn ang="0">
                <a:pos x="3" y="17"/>
              </a:cxn>
              <a:cxn ang="0">
                <a:pos x="3" y="17"/>
              </a:cxn>
            </a:cxnLst>
            <a:rect l="0" t="0" r="r" b="b"/>
            <a:pathLst>
              <a:path w="17" h="17">
                <a:moveTo>
                  <a:pt x="3" y="17"/>
                </a:moveTo>
                <a:lnTo>
                  <a:pt x="17" y="13"/>
                </a:lnTo>
                <a:lnTo>
                  <a:pt x="14" y="0"/>
                </a:lnTo>
                <a:lnTo>
                  <a:pt x="0" y="3"/>
                </a:lnTo>
                <a:lnTo>
                  <a:pt x="3" y="16"/>
                </a:lnTo>
                <a:lnTo>
                  <a:pt x="3" y="17"/>
                </a:lnTo>
                <a:lnTo>
                  <a:pt x="3" y="16"/>
                </a:lnTo>
                <a:lnTo>
                  <a:pt x="3" y="17"/>
                </a:lnTo>
                <a:lnTo>
                  <a:pt x="3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9" name="Freeform 1320"/>
          <p:cNvSpPr>
            <a:spLocks/>
          </p:cNvSpPr>
          <p:nvPr/>
        </p:nvSpPr>
        <p:spPr bwMode="auto">
          <a:xfrm>
            <a:off x="4699794" y="3615531"/>
            <a:ext cx="7937" cy="6350"/>
          </a:xfrm>
          <a:custGeom>
            <a:avLst/>
            <a:gdLst/>
            <a:ahLst/>
            <a:cxnLst>
              <a:cxn ang="0">
                <a:pos x="5" y="18"/>
              </a:cxn>
              <a:cxn ang="0">
                <a:pos x="18" y="13"/>
              </a:cxn>
              <a:cxn ang="0">
                <a:pos x="13" y="0"/>
              </a:cxn>
              <a:cxn ang="0">
                <a:pos x="0" y="5"/>
              </a:cxn>
              <a:cxn ang="0">
                <a:pos x="4" y="17"/>
              </a:cxn>
              <a:cxn ang="0">
                <a:pos x="5" y="18"/>
              </a:cxn>
              <a:cxn ang="0">
                <a:pos x="4" y="17"/>
              </a:cxn>
              <a:cxn ang="0">
                <a:pos x="4" y="18"/>
              </a:cxn>
              <a:cxn ang="0">
                <a:pos x="5" y="18"/>
              </a:cxn>
            </a:cxnLst>
            <a:rect l="0" t="0" r="r" b="b"/>
            <a:pathLst>
              <a:path w="18" h="18">
                <a:moveTo>
                  <a:pt x="5" y="18"/>
                </a:moveTo>
                <a:lnTo>
                  <a:pt x="18" y="13"/>
                </a:lnTo>
                <a:lnTo>
                  <a:pt x="13" y="0"/>
                </a:lnTo>
                <a:lnTo>
                  <a:pt x="0" y="5"/>
                </a:lnTo>
                <a:lnTo>
                  <a:pt x="4" y="17"/>
                </a:lnTo>
                <a:lnTo>
                  <a:pt x="5" y="18"/>
                </a:lnTo>
                <a:lnTo>
                  <a:pt x="4" y="17"/>
                </a:lnTo>
                <a:lnTo>
                  <a:pt x="4" y="18"/>
                </a:lnTo>
                <a:lnTo>
                  <a:pt x="5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0" name="Freeform 1321"/>
          <p:cNvSpPr>
            <a:spLocks/>
          </p:cNvSpPr>
          <p:nvPr/>
        </p:nvSpPr>
        <p:spPr bwMode="auto">
          <a:xfrm>
            <a:off x="4702969" y="3618706"/>
            <a:ext cx="7937" cy="9525"/>
          </a:xfrm>
          <a:custGeom>
            <a:avLst/>
            <a:gdLst/>
            <a:ahLst/>
            <a:cxnLst>
              <a:cxn ang="0">
                <a:pos x="7" y="20"/>
              </a:cxn>
              <a:cxn ang="0">
                <a:pos x="19" y="12"/>
              </a:cxn>
              <a:cxn ang="0">
                <a:pos x="12" y="0"/>
              </a:cxn>
              <a:cxn ang="0">
                <a:pos x="0" y="7"/>
              </a:cxn>
              <a:cxn ang="0">
                <a:pos x="6" y="19"/>
              </a:cxn>
              <a:cxn ang="0">
                <a:pos x="7" y="20"/>
              </a:cxn>
              <a:cxn ang="0">
                <a:pos x="6" y="19"/>
              </a:cxn>
              <a:cxn ang="0">
                <a:pos x="6" y="19"/>
              </a:cxn>
              <a:cxn ang="0">
                <a:pos x="7" y="20"/>
              </a:cxn>
            </a:cxnLst>
            <a:rect l="0" t="0" r="r" b="b"/>
            <a:pathLst>
              <a:path w="19" h="20">
                <a:moveTo>
                  <a:pt x="7" y="20"/>
                </a:moveTo>
                <a:lnTo>
                  <a:pt x="19" y="12"/>
                </a:lnTo>
                <a:lnTo>
                  <a:pt x="12" y="0"/>
                </a:lnTo>
                <a:lnTo>
                  <a:pt x="0" y="7"/>
                </a:lnTo>
                <a:lnTo>
                  <a:pt x="6" y="19"/>
                </a:lnTo>
                <a:lnTo>
                  <a:pt x="7" y="20"/>
                </a:lnTo>
                <a:lnTo>
                  <a:pt x="6" y="19"/>
                </a:lnTo>
                <a:lnTo>
                  <a:pt x="6" y="19"/>
                </a:lnTo>
                <a:lnTo>
                  <a:pt x="7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1" name="Freeform 1322"/>
          <p:cNvSpPr>
            <a:spLocks/>
          </p:cNvSpPr>
          <p:nvPr/>
        </p:nvSpPr>
        <p:spPr bwMode="auto">
          <a:xfrm>
            <a:off x="4704556" y="3623468"/>
            <a:ext cx="7938" cy="7938"/>
          </a:xfrm>
          <a:custGeom>
            <a:avLst/>
            <a:gdLst/>
            <a:ahLst/>
            <a:cxnLst>
              <a:cxn ang="0">
                <a:pos x="9" y="21"/>
              </a:cxn>
              <a:cxn ang="0">
                <a:pos x="19" y="11"/>
              </a:cxn>
              <a:cxn ang="0">
                <a:pos x="11" y="0"/>
              </a:cxn>
              <a:cxn ang="0">
                <a:pos x="0" y="9"/>
              </a:cxn>
              <a:cxn ang="0">
                <a:pos x="8" y="20"/>
              </a:cxn>
              <a:cxn ang="0">
                <a:pos x="9" y="21"/>
              </a:cxn>
              <a:cxn ang="0">
                <a:pos x="8" y="20"/>
              </a:cxn>
              <a:cxn ang="0">
                <a:pos x="8" y="21"/>
              </a:cxn>
              <a:cxn ang="0">
                <a:pos x="9" y="21"/>
              </a:cxn>
            </a:cxnLst>
            <a:rect l="0" t="0" r="r" b="b"/>
            <a:pathLst>
              <a:path w="19" h="21">
                <a:moveTo>
                  <a:pt x="9" y="21"/>
                </a:moveTo>
                <a:lnTo>
                  <a:pt x="19" y="11"/>
                </a:lnTo>
                <a:lnTo>
                  <a:pt x="11" y="0"/>
                </a:lnTo>
                <a:lnTo>
                  <a:pt x="0" y="9"/>
                </a:lnTo>
                <a:lnTo>
                  <a:pt x="8" y="20"/>
                </a:lnTo>
                <a:lnTo>
                  <a:pt x="9" y="21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2" name="Freeform 1323"/>
          <p:cNvSpPr>
            <a:spLocks/>
          </p:cNvSpPr>
          <p:nvPr/>
        </p:nvSpPr>
        <p:spPr bwMode="auto">
          <a:xfrm>
            <a:off x="4709319" y="3628231"/>
            <a:ext cx="7937" cy="7937"/>
          </a:xfrm>
          <a:custGeom>
            <a:avLst/>
            <a:gdLst/>
            <a:ahLst/>
            <a:cxnLst>
              <a:cxn ang="0">
                <a:pos x="10" y="21"/>
              </a:cxn>
              <a:cxn ang="0">
                <a:pos x="19" y="10"/>
              </a:cxn>
              <a:cxn ang="0">
                <a:pos x="10" y="0"/>
              </a:cxn>
              <a:cxn ang="0">
                <a:pos x="0" y="11"/>
              </a:cxn>
              <a:cxn ang="0">
                <a:pos x="9" y="20"/>
              </a:cxn>
              <a:cxn ang="0">
                <a:pos x="10" y="21"/>
              </a:cxn>
              <a:cxn ang="0">
                <a:pos x="9" y="20"/>
              </a:cxn>
              <a:cxn ang="0">
                <a:pos x="9" y="21"/>
              </a:cxn>
              <a:cxn ang="0">
                <a:pos x="10" y="21"/>
              </a:cxn>
            </a:cxnLst>
            <a:rect l="0" t="0" r="r" b="b"/>
            <a:pathLst>
              <a:path w="19" h="21">
                <a:moveTo>
                  <a:pt x="10" y="21"/>
                </a:moveTo>
                <a:lnTo>
                  <a:pt x="19" y="10"/>
                </a:lnTo>
                <a:lnTo>
                  <a:pt x="10" y="0"/>
                </a:lnTo>
                <a:lnTo>
                  <a:pt x="0" y="11"/>
                </a:lnTo>
                <a:lnTo>
                  <a:pt x="9" y="20"/>
                </a:lnTo>
                <a:lnTo>
                  <a:pt x="10" y="21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3" name="Freeform 1324"/>
          <p:cNvSpPr>
            <a:spLocks/>
          </p:cNvSpPr>
          <p:nvPr/>
        </p:nvSpPr>
        <p:spPr bwMode="auto">
          <a:xfrm>
            <a:off x="4712494" y="3631406"/>
            <a:ext cx="7937" cy="7937"/>
          </a:xfrm>
          <a:custGeom>
            <a:avLst/>
            <a:gdLst/>
            <a:ahLst/>
            <a:cxnLst>
              <a:cxn ang="0">
                <a:pos x="12" y="19"/>
              </a:cxn>
              <a:cxn ang="0">
                <a:pos x="20" y="7"/>
              </a:cxn>
              <a:cxn ang="0">
                <a:pos x="8" y="0"/>
              </a:cxn>
              <a:cxn ang="0">
                <a:pos x="0" y="11"/>
              </a:cxn>
              <a:cxn ang="0">
                <a:pos x="11" y="19"/>
              </a:cxn>
              <a:cxn ang="0">
                <a:pos x="12" y="19"/>
              </a:cxn>
              <a:cxn ang="0">
                <a:pos x="11" y="19"/>
              </a:cxn>
              <a:cxn ang="0">
                <a:pos x="11" y="19"/>
              </a:cxn>
              <a:cxn ang="0">
                <a:pos x="12" y="19"/>
              </a:cxn>
            </a:cxnLst>
            <a:rect l="0" t="0" r="r" b="b"/>
            <a:pathLst>
              <a:path w="20" h="19">
                <a:moveTo>
                  <a:pt x="12" y="19"/>
                </a:moveTo>
                <a:lnTo>
                  <a:pt x="20" y="7"/>
                </a:lnTo>
                <a:lnTo>
                  <a:pt x="8" y="0"/>
                </a:lnTo>
                <a:lnTo>
                  <a:pt x="0" y="11"/>
                </a:lnTo>
                <a:lnTo>
                  <a:pt x="11" y="19"/>
                </a:lnTo>
                <a:lnTo>
                  <a:pt x="12" y="19"/>
                </a:lnTo>
                <a:lnTo>
                  <a:pt x="11" y="19"/>
                </a:lnTo>
                <a:lnTo>
                  <a:pt x="11" y="19"/>
                </a:lnTo>
                <a:lnTo>
                  <a:pt x="12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4" name="Freeform 1325"/>
          <p:cNvSpPr>
            <a:spLocks/>
          </p:cNvSpPr>
          <p:nvPr/>
        </p:nvSpPr>
        <p:spPr bwMode="auto">
          <a:xfrm>
            <a:off x="4717256" y="3634581"/>
            <a:ext cx="7938" cy="7937"/>
          </a:xfrm>
          <a:custGeom>
            <a:avLst/>
            <a:gdLst/>
            <a:ahLst/>
            <a:cxnLst>
              <a:cxn ang="0">
                <a:pos x="12" y="19"/>
              </a:cxn>
              <a:cxn ang="0">
                <a:pos x="18" y="6"/>
              </a:cxn>
              <a:cxn ang="0">
                <a:pos x="7" y="0"/>
              </a:cxn>
              <a:cxn ang="0">
                <a:pos x="0" y="12"/>
              </a:cxn>
              <a:cxn ang="0">
                <a:pos x="12" y="19"/>
              </a:cxn>
              <a:cxn ang="0">
                <a:pos x="12" y="19"/>
              </a:cxn>
              <a:cxn ang="0">
                <a:pos x="12" y="19"/>
              </a:cxn>
              <a:cxn ang="0">
                <a:pos x="12" y="19"/>
              </a:cxn>
              <a:cxn ang="0">
                <a:pos x="12" y="19"/>
              </a:cxn>
            </a:cxnLst>
            <a:rect l="0" t="0" r="r" b="b"/>
            <a:pathLst>
              <a:path w="18" h="19">
                <a:moveTo>
                  <a:pt x="12" y="19"/>
                </a:moveTo>
                <a:lnTo>
                  <a:pt x="18" y="6"/>
                </a:lnTo>
                <a:lnTo>
                  <a:pt x="7" y="0"/>
                </a:lnTo>
                <a:lnTo>
                  <a:pt x="0" y="12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5" name="Freeform 1326"/>
          <p:cNvSpPr>
            <a:spLocks/>
          </p:cNvSpPr>
          <p:nvPr/>
        </p:nvSpPr>
        <p:spPr bwMode="auto">
          <a:xfrm>
            <a:off x="4722019" y="3636168"/>
            <a:ext cx="7937" cy="7938"/>
          </a:xfrm>
          <a:custGeom>
            <a:avLst/>
            <a:gdLst/>
            <a:ahLst/>
            <a:cxnLst>
              <a:cxn ang="0">
                <a:pos x="14" y="18"/>
              </a:cxn>
              <a:cxn ang="0">
                <a:pos x="18" y="5"/>
              </a:cxn>
              <a:cxn ang="0">
                <a:pos x="6" y="0"/>
              </a:cxn>
              <a:cxn ang="0">
                <a:pos x="0" y="13"/>
              </a:cxn>
              <a:cxn ang="0">
                <a:pos x="13" y="18"/>
              </a:cxn>
              <a:cxn ang="0">
                <a:pos x="14" y="18"/>
              </a:cxn>
              <a:cxn ang="0">
                <a:pos x="13" y="18"/>
              </a:cxn>
              <a:cxn ang="0">
                <a:pos x="13" y="18"/>
              </a:cxn>
              <a:cxn ang="0">
                <a:pos x="14" y="18"/>
              </a:cxn>
            </a:cxnLst>
            <a:rect l="0" t="0" r="r" b="b"/>
            <a:pathLst>
              <a:path w="18" h="18">
                <a:moveTo>
                  <a:pt x="14" y="18"/>
                </a:moveTo>
                <a:lnTo>
                  <a:pt x="18" y="5"/>
                </a:lnTo>
                <a:lnTo>
                  <a:pt x="6" y="0"/>
                </a:lnTo>
                <a:lnTo>
                  <a:pt x="0" y="13"/>
                </a:lnTo>
                <a:lnTo>
                  <a:pt x="13" y="18"/>
                </a:lnTo>
                <a:lnTo>
                  <a:pt x="14" y="18"/>
                </a:lnTo>
                <a:lnTo>
                  <a:pt x="13" y="18"/>
                </a:lnTo>
                <a:lnTo>
                  <a:pt x="13" y="18"/>
                </a:lnTo>
                <a:lnTo>
                  <a:pt x="14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6" name="Freeform 1327"/>
          <p:cNvSpPr>
            <a:spLocks/>
          </p:cNvSpPr>
          <p:nvPr/>
        </p:nvSpPr>
        <p:spPr bwMode="auto">
          <a:xfrm>
            <a:off x="4728369" y="3637756"/>
            <a:ext cx="6350" cy="7937"/>
          </a:xfrm>
          <a:custGeom>
            <a:avLst/>
            <a:gdLst/>
            <a:ahLst/>
            <a:cxnLst>
              <a:cxn ang="0">
                <a:pos x="13" y="17"/>
              </a:cxn>
              <a:cxn ang="0">
                <a:pos x="15" y="3"/>
              </a:cxn>
              <a:cxn ang="0">
                <a:pos x="3" y="0"/>
              </a:cxn>
              <a:cxn ang="0">
                <a:pos x="0" y="14"/>
              </a:cxn>
              <a:cxn ang="0">
                <a:pos x="13" y="17"/>
              </a:cxn>
              <a:cxn ang="0">
                <a:pos x="13" y="17"/>
              </a:cxn>
              <a:cxn ang="0">
                <a:pos x="13" y="17"/>
              </a:cxn>
              <a:cxn ang="0">
                <a:pos x="13" y="17"/>
              </a:cxn>
              <a:cxn ang="0">
                <a:pos x="13" y="17"/>
              </a:cxn>
            </a:cxnLst>
            <a:rect l="0" t="0" r="r" b="b"/>
            <a:pathLst>
              <a:path w="15" h="17">
                <a:moveTo>
                  <a:pt x="13" y="17"/>
                </a:moveTo>
                <a:lnTo>
                  <a:pt x="15" y="3"/>
                </a:lnTo>
                <a:lnTo>
                  <a:pt x="3" y="0"/>
                </a:lnTo>
                <a:lnTo>
                  <a:pt x="0" y="14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lnTo>
                  <a:pt x="13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7" name="Freeform 1328"/>
          <p:cNvSpPr>
            <a:spLocks/>
          </p:cNvSpPr>
          <p:nvPr/>
        </p:nvSpPr>
        <p:spPr bwMode="auto">
          <a:xfrm>
            <a:off x="4733131" y="3639343"/>
            <a:ext cx="6350" cy="6350"/>
          </a:xfrm>
          <a:custGeom>
            <a:avLst/>
            <a:gdLst/>
            <a:ahLst/>
            <a:cxnLst>
              <a:cxn ang="0">
                <a:pos x="15" y="15"/>
              </a:cxn>
              <a:cxn ang="0">
                <a:pos x="16" y="1"/>
              </a:cxn>
              <a:cxn ang="0">
                <a:pos x="1" y="0"/>
              </a:cxn>
              <a:cxn ang="0">
                <a:pos x="0" y="14"/>
              </a:cxn>
              <a:cxn ang="0">
                <a:pos x="15" y="15"/>
              </a:cxn>
              <a:cxn ang="0">
                <a:pos x="15" y="15"/>
              </a:cxn>
              <a:cxn ang="0">
                <a:pos x="15" y="15"/>
              </a:cxn>
              <a:cxn ang="0">
                <a:pos x="15" y="15"/>
              </a:cxn>
              <a:cxn ang="0">
                <a:pos x="15" y="15"/>
              </a:cxn>
            </a:cxnLst>
            <a:rect l="0" t="0" r="r" b="b"/>
            <a:pathLst>
              <a:path w="16" h="15">
                <a:moveTo>
                  <a:pt x="15" y="15"/>
                </a:moveTo>
                <a:lnTo>
                  <a:pt x="16" y="1"/>
                </a:lnTo>
                <a:lnTo>
                  <a:pt x="1" y="0"/>
                </a:lnTo>
                <a:lnTo>
                  <a:pt x="0" y="14"/>
                </a:lnTo>
                <a:lnTo>
                  <a:pt x="15" y="15"/>
                </a:lnTo>
                <a:lnTo>
                  <a:pt x="15" y="15"/>
                </a:lnTo>
                <a:lnTo>
                  <a:pt x="15" y="15"/>
                </a:lnTo>
                <a:lnTo>
                  <a:pt x="15" y="15"/>
                </a:lnTo>
                <a:lnTo>
                  <a:pt x="15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8" name="Freeform 1329"/>
          <p:cNvSpPr>
            <a:spLocks/>
          </p:cNvSpPr>
          <p:nvPr/>
        </p:nvSpPr>
        <p:spPr bwMode="auto">
          <a:xfrm>
            <a:off x="4752181" y="3161506"/>
            <a:ext cx="41275" cy="44450"/>
          </a:xfrm>
          <a:custGeom>
            <a:avLst/>
            <a:gdLst/>
            <a:ahLst/>
            <a:cxnLst>
              <a:cxn ang="0">
                <a:pos x="29" y="71"/>
              </a:cxn>
              <a:cxn ang="0">
                <a:pos x="29" y="0"/>
              </a:cxn>
              <a:cxn ang="0">
                <a:pos x="0" y="0"/>
              </a:cxn>
              <a:cxn ang="0">
                <a:pos x="0" y="111"/>
              </a:cxn>
              <a:cxn ang="0">
                <a:pos x="29" y="111"/>
              </a:cxn>
              <a:cxn ang="0">
                <a:pos x="78" y="38"/>
              </a:cxn>
              <a:cxn ang="0">
                <a:pos x="78" y="111"/>
              </a:cxn>
              <a:cxn ang="0">
                <a:pos x="106" y="111"/>
              </a:cxn>
              <a:cxn ang="0">
                <a:pos x="106" y="0"/>
              </a:cxn>
              <a:cxn ang="0">
                <a:pos x="78" y="0"/>
              </a:cxn>
              <a:cxn ang="0">
                <a:pos x="29" y="71"/>
              </a:cxn>
            </a:cxnLst>
            <a:rect l="0" t="0" r="r" b="b"/>
            <a:pathLst>
              <a:path w="106" h="111">
                <a:moveTo>
                  <a:pt x="29" y="71"/>
                </a:moveTo>
                <a:lnTo>
                  <a:pt x="29" y="0"/>
                </a:lnTo>
                <a:lnTo>
                  <a:pt x="0" y="0"/>
                </a:lnTo>
                <a:lnTo>
                  <a:pt x="0" y="111"/>
                </a:lnTo>
                <a:lnTo>
                  <a:pt x="29" y="111"/>
                </a:lnTo>
                <a:lnTo>
                  <a:pt x="78" y="38"/>
                </a:lnTo>
                <a:lnTo>
                  <a:pt x="78" y="111"/>
                </a:lnTo>
                <a:lnTo>
                  <a:pt x="106" y="111"/>
                </a:lnTo>
                <a:lnTo>
                  <a:pt x="106" y="0"/>
                </a:lnTo>
                <a:lnTo>
                  <a:pt x="78" y="0"/>
                </a:lnTo>
                <a:lnTo>
                  <a:pt x="29" y="7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9" name="Freeform 1330"/>
          <p:cNvSpPr>
            <a:spLocks/>
          </p:cNvSpPr>
          <p:nvPr/>
        </p:nvSpPr>
        <p:spPr bwMode="auto">
          <a:xfrm>
            <a:off x="4802981" y="3172618"/>
            <a:ext cx="33338" cy="33338"/>
          </a:xfrm>
          <a:custGeom>
            <a:avLst/>
            <a:gdLst/>
            <a:ahLst/>
            <a:cxnLst>
              <a:cxn ang="0">
                <a:pos x="26" y="46"/>
              </a:cxn>
              <a:cxn ang="0">
                <a:pos x="59" y="46"/>
              </a:cxn>
              <a:cxn ang="0">
                <a:pos x="59" y="81"/>
              </a:cxn>
              <a:cxn ang="0">
                <a:pos x="84" y="81"/>
              </a:cxn>
              <a:cxn ang="0">
                <a:pos x="84" y="0"/>
              </a:cxn>
              <a:cxn ang="0">
                <a:pos x="59" y="0"/>
              </a:cxn>
              <a:cxn ang="0">
                <a:pos x="59" y="31"/>
              </a:cxn>
              <a:cxn ang="0">
                <a:pos x="26" y="31"/>
              </a:cxn>
              <a:cxn ang="0">
                <a:pos x="26" y="0"/>
              </a:cxn>
              <a:cxn ang="0">
                <a:pos x="0" y="0"/>
              </a:cxn>
              <a:cxn ang="0">
                <a:pos x="0" y="81"/>
              </a:cxn>
              <a:cxn ang="0">
                <a:pos x="26" y="81"/>
              </a:cxn>
              <a:cxn ang="0">
                <a:pos x="26" y="46"/>
              </a:cxn>
            </a:cxnLst>
            <a:rect l="0" t="0" r="r" b="b"/>
            <a:pathLst>
              <a:path w="84" h="81">
                <a:moveTo>
                  <a:pt x="26" y="46"/>
                </a:moveTo>
                <a:lnTo>
                  <a:pt x="59" y="46"/>
                </a:lnTo>
                <a:lnTo>
                  <a:pt x="59" y="81"/>
                </a:lnTo>
                <a:lnTo>
                  <a:pt x="84" y="81"/>
                </a:lnTo>
                <a:lnTo>
                  <a:pt x="84" y="0"/>
                </a:lnTo>
                <a:lnTo>
                  <a:pt x="59" y="0"/>
                </a:lnTo>
                <a:lnTo>
                  <a:pt x="59" y="31"/>
                </a:lnTo>
                <a:lnTo>
                  <a:pt x="26" y="31"/>
                </a:lnTo>
                <a:lnTo>
                  <a:pt x="26" y="0"/>
                </a:lnTo>
                <a:lnTo>
                  <a:pt x="0" y="0"/>
                </a:lnTo>
                <a:lnTo>
                  <a:pt x="0" y="81"/>
                </a:lnTo>
                <a:lnTo>
                  <a:pt x="26" y="81"/>
                </a:lnTo>
                <a:lnTo>
                  <a:pt x="26" y="4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0" name="Freeform 1331"/>
          <p:cNvSpPr>
            <a:spLocks/>
          </p:cNvSpPr>
          <p:nvPr/>
        </p:nvSpPr>
        <p:spPr bwMode="auto">
          <a:xfrm>
            <a:off x="4842669" y="3172618"/>
            <a:ext cx="33337" cy="33338"/>
          </a:xfrm>
          <a:custGeom>
            <a:avLst/>
            <a:gdLst/>
            <a:ahLst/>
            <a:cxnLst>
              <a:cxn ang="0">
                <a:pos x="28" y="16"/>
              </a:cxn>
              <a:cxn ang="0">
                <a:pos x="28" y="81"/>
              </a:cxn>
              <a:cxn ang="0">
                <a:pos x="55" y="81"/>
              </a:cxn>
              <a:cxn ang="0">
                <a:pos x="55" y="16"/>
              </a:cxn>
              <a:cxn ang="0">
                <a:pos x="84" y="16"/>
              </a:cxn>
              <a:cxn ang="0">
                <a:pos x="84" y="0"/>
              </a:cxn>
              <a:cxn ang="0">
                <a:pos x="0" y="0"/>
              </a:cxn>
              <a:cxn ang="0">
                <a:pos x="0" y="16"/>
              </a:cxn>
              <a:cxn ang="0">
                <a:pos x="28" y="16"/>
              </a:cxn>
            </a:cxnLst>
            <a:rect l="0" t="0" r="r" b="b"/>
            <a:pathLst>
              <a:path w="84" h="81">
                <a:moveTo>
                  <a:pt x="28" y="16"/>
                </a:moveTo>
                <a:lnTo>
                  <a:pt x="28" y="81"/>
                </a:lnTo>
                <a:lnTo>
                  <a:pt x="55" y="81"/>
                </a:lnTo>
                <a:lnTo>
                  <a:pt x="55" y="16"/>
                </a:lnTo>
                <a:lnTo>
                  <a:pt x="84" y="16"/>
                </a:lnTo>
                <a:lnTo>
                  <a:pt x="84" y="0"/>
                </a:lnTo>
                <a:lnTo>
                  <a:pt x="0" y="0"/>
                </a:lnTo>
                <a:lnTo>
                  <a:pt x="0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1" name="Freeform 1332"/>
          <p:cNvSpPr>
            <a:spLocks noEditPoints="1"/>
          </p:cNvSpPr>
          <p:nvPr/>
        </p:nvSpPr>
        <p:spPr bwMode="auto">
          <a:xfrm>
            <a:off x="4879181" y="3172618"/>
            <a:ext cx="38100" cy="33338"/>
          </a:xfrm>
          <a:custGeom>
            <a:avLst/>
            <a:gdLst/>
            <a:ahLst/>
            <a:cxnLst>
              <a:cxn ang="0">
                <a:pos x="66" y="62"/>
              </a:cxn>
              <a:cxn ang="0">
                <a:pos x="62" y="66"/>
              </a:cxn>
              <a:cxn ang="0">
                <a:pos x="55" y="69"/>
              </a:cxn>
              <a:cxn ang="0">
                <a:pos x="42" y="69"/>
              </a:cxn>
              <a:cxn ang="0">
                <a:pos x="34" y="65"/>
              </a:cxn>
              <a:cxn ang="0">
                <a:pos x="30" y="59"/>
              </a:cxn>
              <a:cxn ang="0">
                <a:pos x="28" y="52"/>
              </a:cxn>
              <a:cxn ang="0">
                <a:pos x="95" y="49"/>
              </a:cxn>
              <a:cxn ang="0">
                <a:pos x="94" y="40"/>
              </a:cxn>
              <a:cxn ang="0">
                <a:pos x="91" y="26"/>
              </a:cxn>
              <a:cxn ang="0">
                <a:pos x="85" y="15"/>
              </a:cxn>
              <a:cxn ang="0">
                <a:pos x="79" y="8"/>
              </a:cxn>
              <a:cxn ang="0">
                <a:pos x="70" y="3"/>
              </a:cxn>
              <a:cxn ang="0">
                <a:pos x="57" y="1"/>
              </a:cxn>
              <a:cxn ang="0">
                <a:pos x="39" y="1"/>
              </a:cxn>
              <a:cxn ang="0">
                <a:pos x="21" y="6"/>
              </a:cxn>
              <a:cxn ang="0">
                <a:pos x="8" y="17"/>
              </a:cxn>
              <a:cxn ang="0">
                <a:pos x="1" y="34"/>
              </a:cxn>
              <a:cxn ang="0">
                <a:pos x="1" y="50"/>
              </a:cxn>
              <a:cxn ang="0">
                <a:pos x="4" y="62"/>
              </a:cxn>
              <a:cxn ang="0">
                <a:pos x="9" y="71"/>
              </a:cxn>
              <a:cxn ang="0">
                <a:pos x="16" y="77"/>
              </a:cxn>
              <a:cxn ang="0">
                <a:pos x="27" y="84"/>
              </a:cxn>
              <a:cxn ang="0">
                <a:pos x="42" y="86"/>
              </a:cxn>
              <a:cxn ang="0">
                <a:pos x="54" y="86"/>
              </a:cxn>
              <a:cxn ang="0">
                <a:pos x="67" y="84"/>
              </a:cxn>
              <a:cxn ang="0">
                <a:pos x="80" y="78"/>
              </a:cxn>
              <a:cxn ang="0">
                <a:pos x="90" y="67"/>
              </a:cxn>
              <a:cxn ang="0">
                <a:pos x="67" y="60"/>
              </a:cxn>
              <a:cxn ang="0">
                <a:pos x="29" y="29"/>
              </a:cxn>
              <a:cxn ang="0">
                <a:pos x="34" y="20"/>
              </a:cxn>
              <a:cxn ang="0">
                <a:pos x="44" y="16"/>
              </a:cxn>
              <a:cxn ang="0">
                <a:pos x="55" y="17"/>
              </a:cxn>
              <a:cxn ang="0">
                <a:pos x="64" y="22"/>
              </a:cxn>
              <a:cxn ang="0">
                <a:pos x="67" y="29"/>
              </a:cxn>
              <a:cxn ang="0">
                <a:pos x="27" y="36"/>
              </a:cxn>
            </a:cxnLst>
            <a:rect l="0" t="0" r="r" b="b"/>
            <a:pathLst>
              <a:path w="95" h="86">
                <a:moveTo>
                  <a:pt x="67" y="60"/>
                </a:moveTo>
                <a:lnTo>
                  <a:pt x="66" y="62"/>
                </a:lnTo>
                <a:lnTo>
                  <a:pt x="64" y="64"/>
                </a:lnTo>
                <a:lnTo>
                  <a:pt x="62" y="66"/>
                </a:lnTo>
                <a:lnTo>
                  <a:pt x="60" y="67"/>
                </a:lnTo>
                <a:lnTo>
                  <a:pt x="55" y="69"/>
                </a:lnTo>
                <a:lnTo>
                  <a:pt x="48" y="70"/>
                </a:lnTo>
                <a:lnTo>
                  <a:pt x="42" y="69"/>
                </a:lnTo>
                <a:lnTo>
                  <a:pt x="38" y="68"/>
                </a:lnTo>
                <a:lnTo>
                  <a:pt x="34" y="65"/>
                </a:lnTo>
                <a:lnTo>
                  <a:pt x="31" y="62"/>
                </a:lnTo>
                <a:lnTo>
                  <a:pt x="30" y="59"/>
                </a:lnTo>
                <a:lnTo>
                  <a:pt x="28" y="55"/>
                </a:lnTo>
                <a:lnTo>
                  <a:pt x="28" y="52"/>
                </a:lnTo>
                <a:lnTo>
                  <a:pt x="27" y="49"/>
                </a:lnTo>
                <a:lnTo>
                  <a:pt x="95" y="49"/>
                </a:lnTo>
                <a:lnTo>
                  <a:pt x="95" y="45"/>
                </a:lnTo>
                <a:lnTo>
                  <a:pt x="94" y="40"/>
                </a:lnTo>
                <a:lnTo>
                  <a:pt x="93" y="34"/>
                </a:lnTo>
                <a:lnTo>
                  <a:pt x="91" y="26"/>
                </a:lnTo>
                <a:lnTo>
                  <a:pt x="88" y="18"/>
                </a:lnTo>
                <a:lnTo>
                  <a:pt x="85" y="15"/>
                </a:lnTo>
                <a:lnTo>
                  <a:pt x="82" y="12"/>
                </a:lnTo>
                <a:lnTo>
                  <a:pt x="79" y="8"/>
                </a:lnTo>
                <a:lnTo>
                  <a:pt x="75" y="6"/>
                </a:lnTo>
                <a:lnTo>
                  <a:pt x="70" y="3"/>
                </a:lnTo>
                <a:lnTo>
                  <a:pt x="64" y="2"/>
                </a:lnTo>
                <a:lnTo>
                  <a:pt x="57" y="1"/>
                </a:lnTo>
                <a:lnTo>
                  <a:pt x="50" y="0"/>
                </a:lnTo>
                <a:lnTo>
                  <a:pt x="39" y="1"/>
                </a:lnTo>
                <a:lnTo>
                  <a:pt x="29" y="3"/>
                </a:lnTo>
                <a:lnTo>
                  <a:pt x="21" y="6"/>
                </a:lnTo>
                <a:lnTo>
                  <a:pt x="14" y="11"/>
                </a:lnTo>
                <a:lnTo>
                  <a:pt x="8" y="17"/>
                </a:lnTo>
                <a:lnTo>
                  <a:pt x="4" y="24"/>
                </a:lnTo>
                <a:lnTo>
                  <a:pt x="1" y="34"/>
                </a:lnTo>
                <a:lnTo>
                  <a:pt x="0" y="43"/>
                </a:lnTo>
                <a:lnTo>
                  <a:pt x="1" y="50"/>
                </a:lnTo>
                <a:lnTo>
                  <a:pt x="2" y="57"/>
                </a:lnTo>
                <a:lnTo>
                  <a:pt x="4" y="62"/>
                </a:lnTo>
                <a:lnTo>
                  <a:pt x="6" y="67"/>
                </a:lnTo>
                <a:lnTo>
                  <a:pt x="9" y="71"/>
                </a:lnTo>
                <a:lnTo>
                  <a:pt x="12" y="74"/>
                </a:lnTo>
                <a:lnTo>
                  <a:pt x="16" y="77"/>
                </a:lnTo>
                <a:lnTo>
                  <a:pt x="19" y="79"/>
                </a:lnTo>
                <a:lnTo>
                  <a:pt x="27" y="84"/>
                </a:lnTo>
                <a:lnTo>
                  <a:pt x="35" y="86"/>
                </a:lnTo>
                <a:lnTo>
                  <a:pt x="42" y="86"/>
                </a:lnTo>
                <a:lnTo>
                  <a:pt x="47" y="86"/>
                </a:lnTo>
                <a:lnTo>
                  <a:pt x="54" y="86"/>
                </a:lnTo>
                <a:lnTo>
                  <a:pt x="61" y="86"/>
                </a:lnTo>
                <a:lnTo>
                  <a:pt x="67" y="84"/>
                </a:lnTo>
                <a:lnTo>
                  <a:pt x="74" y="81"/>
                </a:lnTo>
                <a:lnTo>
                  <a:pt x="80" y="78"/>
                </a:lnTo>
                <a:lnTo>
                  <a:pt x="85" y="73"/>
                </a:lnTo>
                <a:lnTo>
                  <a:pt x="90" y="67"/>
                </a:lnTo>
                <a:lnTo>
                  <a:pt x="93" y="60"/>
                </a:lnTo>
                <a:lnTo>
                  <a:pt x="67" y="60"/>
                </a:lnTo>
                <a:close/>
                <a:moveTo>
                  <a:pt x="27" y="36"/>
                </a:moveTo>
                <a:lnTo>
                  <a:pt x="29" y="29"/>
                </a:lnTo>
                <a:lnTo>
                  <a:pt x="31" y="24"/>
                </a:lnTo>
                <a:lnTo>
                  <a:pt x="34" y="20"/>
                </a:lnTo>
                <a:lnTo>
                  <a:pt x="38" y="18"/>
                </a:lnTo>
                <a:lnTo>
                  <a:pt x="44" y="16"/>
                </a:lnTo>
                <a:lnTo>
                  <a:pt x="50" y="16"/>
                </a:lnTo>
                <a:lnTo>
                  <a:pt x="55" y="17"/>
                </a:lnTo>
                <a:lnTo>
                  <a:pt x="61" y="19"/>
                </a:lnTo>
                <a:lnTo>
                  <a:pt x="64" y="22"/>
                </a:lnTo>
                <a:lnTo>
                  <a:pt x="66" y="25"/>
                </a:lnTo>
                <a:lnTo>
                  <a:pt x="67" y="29"/>
                </a:lnTo>
                <a:lnTo>
                  <a:pt x="68" y="36"/>
                </a:lnTo>
                <a:lnTo>
                  <a:pt x="27" y="3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2" name="Freeform 1333"/>
          <p:cNvSpPr>
            <a:spLocks/>
          </p:cNvSpPr>
          <p:nvPr/>
        </p:nvSpPr>
        <p:spPr bwMode="auto">
          <a:xfrm>
            <a:off x="4920456" y="3172618"/>
            <a:ext cx="38100" cy="33338"/>
          </a:xfrm>
          <a:custGeom>
            <a:avLst/>
            <a:gdLst/>
            <a:ahLst/>
            <a:cxnLst>
              <a:cxn ang="0">
                <a:pos x="0" y="81"/>
              </a:cxn>
              <a:cxn ang="0">
                <a:pos x="5" y="82"/>
              </a:cxn>
              <a:cxn ang="0">
                <a:pos x="10" y="82"/>
              </a:cxn>
              <a:cxn ang="0">
                <a:pos x="17" y="82"/>
              </a:cxn>
              <a:cxn ang="0">
                <a:pos x="24" y="79"/>
              </a:cxn>
              <a:cxn ang="0">
                <a:pos x="29" y="77"/>
              </a:cxn>
              <a:cxn ang="0">
                <a:pos x="34" y="73"/>
              </a:cxn>
              <a:cxn ang="0">
                <a:pos x="39" y="67"/>
              </a:cxn>
              <a:cxn ang="0">
                <a:pos x="42" y="59"/>
              </a:cxn>
              <a:cxn ang="0">
                <a:pos x="44" y="48"/>
              </a:cxn>
              <a:cxn ang="0">
                <a:pos x="45" y="34"/>
              </a:cxn>
              <a:cxn ang="0">
                <a:pos x="45" y="16"/>
              </a:cxn>
              <a:cxn ang="0">
                <a:pos x="69" y="16"/>
              </a:cxn>
              <a:cxn ang="0">
                <a:pos x="69" y="81"/>
              </a:cxn>
              <a:cxn ang="0">
                <a:pos x="95" y="81"/>
              </a:cxn>
              <a:cxn ang="0">
                <a:pos x="95" y="0"/>
              </a:cxn>
              <a:cxn ang="0">
                <a:pos x="20" y="0"/>
              </a:cxn>
              <a:cxn ang="0">
                <a:pos x="19" y="35"/>
              </a:cxn>
              <a:cxn ang="0">
                <a:pos x="19" y="43"/>
              </a:cxn>
              <a:cxn ang="0">
                <a:pos x="18" y="50"/>
              </a:cxn>
              <a:cxn ang="0">
                <a:pos x="17" y="55"/>
              </a:cxn>
              <a:cxn ang="0">
                <a:pos x="15" y="59"/>
              </a:cxn>
              <a:cxn ang="0">
                <a:pos x="13" y="61"/>
              </a:cxn>
              <a:cxn ang="0">
                <a:pos x="11" y="63"/>
              </a:cxn>
              <a:cxn ang="0">
                <a:pos x="8" y="64"/>
              </a:cxn>
              <a:cxn ang="0">
                <a:pos x="4" y="64"/>
              </a:cxn>
              <a:cxn ang="0">
                <a:pos x="2" y="64"/>
              </a:cxn>
              <a:cxn ang="0">
                <a:pos x="0" y="64"/>
              </a:cxn>
              <a:cxn ang="0">
                <a:pos x="0" y="81"/>
              </a:cxn>
            </a:cxnLst>
            <a:rect l="0" t="0" r="r" b="b"/>
            <a:pathLst>
              <a:path w="95" h="82">
                <a:moveTo>
                  <a:pt x="0" y="81"/>
                </a:moveTo>
                <a:lnTo>
                  <a:pt x="5" y="82"/>
                </a:lnTo>
                <a:lnTo>
                  <a:pt x="10" y="82"/>
                </a:lnTo>
                <a:lnTo>
                  <a:pt x="17" y="82"/>
                </a:lnTo>
                <a:lnTo>
                  <a:pt x="24" y="79"/>
                </a:lnTo>
                <a:lnTo>
                  <a:pt x="29" y="77"/>
                </a:lnTo>
                <a:lnTo>
                  <a:pt x="34" y="73"/>
                </a:lnTo>
                <a:lnTo>
                  <a:pt x="39" y="67"/>
                </a:lnTo>
                <a:lnTo>
                  <a:pt x="42" y="59"/>
                </a:lnTo>
                <a:lnTo>
                  <a:pt x="44" y="48"/>
                </a:lnTo>
                <a:lnTo>
                  <a:pt x="45" y="34"/>
                </a:lnTo>
                <a:lnTo>
                  <a:pt x="45" y="16"/>
                </a:lnTo>
                <a:lnTo>
                  <a:pt x="69" y="16"/>
                </a:lnTo>
                <a:lnTo>
                  <a:pt x="69" y="81"/>
                </a:lnTo>
                <a:lnTo>
                  <a:pt x="95" y="81"/>
                </a:lnTo>
                <a:lnTo>
                  <a:pt x="95" y="0"/>
                </a:lnTo>
                <a:lnTo>
                  <a:pt x="20" y="0"/>
                </a:lnTo>
                <a:lnTo>
                  <a:pt x="19" y="35"/>
                </a:lnTo>
                <a:lnTo>
                  <a:pt x="19" y="43"/>
                </a:lnTo>
                <a:lnTo>
                  <a:pt x="18" y="50"/>
                </a:lnTo>
                <a:lnTo>
                  <a:pt x="17" y="55"/>
                </a:lnTo>
                <a:lnTo>
                  <a:pt x="15" y="59"/>
                </a:lnTo>
                <a:lnTo>
                  <a:pt x="13" y="61"/>
                </a:lnTo>
                <a:lnTo>
                  <a:pt x="11" y="63"/>
                </a:lnTo>
                <a:lnTo>
                  <a:pt x="8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0" y="8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3" name="Freeform 1334"/>
          <p:cNvSpPr>
            <a:spLocks/>
          </p:cNvSpPr>
          <p:nvPr/>
        </p:nvSpPr>
        <p:spPr bwMode="auto">
          <a:xfrm>
            <a:off x="4963319" y="3172618"/>
            <a:ext cx="38100" cy="33338"/>
          </a:xfrm>
          <a:custGeom>
            <a:avLst/>
            <a:gdLst/>
            <a:ahLst/>
            <a:cxnLst>
              <a:cxn ang="0">
                <a:pos x="0" y="81"/>
              </a:cxn>
              <a:cxn ang="0">
                <a:pos x="5" y="82"/>
              </a:cxn>
              <a:cxn ang="0">
                <a:pos x="10" y="82"/>
              </a:cxn>
              <a:cxn ang="0">
                <a:pos x="18" y="82"/>
              </a:cxn>
              <a:cxn ang="0">
                <a:pos x="24" y="79"/>
              </a:cxn>
              <a:cxn ang="0">
                <a:pos x="30" y="77"/>
              </a:cxn>
              <a:cxn ang="0">
                <a:pos x="35" y="73"/>
              </a:cxn>
              <a:cxn ang="0">
                <a:pos x="40" y="67"/>
              </a:cxn>
              <a:cxn ang="0">
                <a:pos x="43" y="59"/>
              </a:cxn>
              <a:cxn ang="0">
                <a:pos x="45" y="48"/>
              </a:cxn>
              <a:cxn ang="0">
                <a:pos x="46" y="34"/>
              </a:cxn>
              <a:cxn ang="0">
                <a:pos x="46" y="16"/>
              </a:cxn>
              <a:cxn ang="0">
                <a:pos x="70" y="16"/>
              </a:cxn>
              <a:cxn ang="0">
                <a:pos x="70" y="81"/>
              </a:cxn>
              <a:cxn ang="0">
                <a:pos x="96" y="81"/>
              </a:cxn>
              <a:cxn ang="0">
                <a:pos x="96" y="0"/>
              </a:cxn>
              <a:cxn ang="0">
                <a:pos x="21" y="0"/>
              </a:cxn>
              <a:cxn ang="0">
                <a:pos x="20" y="35"/>
              </a:cxn>
              <a:cxn ang="0">
                <a:pos x="19" y="43"/>
              </a:cxn>
              <a:cxn ang="0">
                <a:pos x="19" y="50"/>
              </a:cxn>
              <a:cxn ang="0">
                <a:pos x="18" y="55"/>
              </a:cxn>
              <a:cxn ang="0">
                <a:pos x="16" y="59"/>
              </a:cxn>
              <a:cxn ang="0">
                <a:pos x="14" y="61"/>
              </a:cxn>
              <a:cxn ang="0">
                <a:pos x="11" y="63"/>
              </a:cxn>
              <a:cxn ang="0">
                <a:pos x="8" y="64"/>
              </a:cxn>
              <a:cxn ang="0">
                <a:pos x="4" y="64"/>
              </a:cxn>
              <a:cxn ang="0">
                <a:pos x="2" y="64"/>
              </a:cxn>
              <a:cxn ang="0">
                <a:pos x="0" y="64"/>
              </a:cxn>
              <a:cxn ang="0">
                <a:pos x="0" y="81"/>
              </a:cxn>
            </a:cxnLst>
            <a:rect l="0" t="0" r="r" b="b"/>
            <a:pathLst>
              <a:path w="96" h="82">
                <a:moveTo>
                  <a:pt x="0" y="81"/>
                </a:moveTo>
                <a:lnTo>
                  <a:pt x="5" y="82"/>
                </a:lnTo>
                <a:lnTo>
                  <a:pt x="10" y="82"/>
                </a:lnTo>
                <a:lnTo>
                  <a:pt x="18" y="82"/>
                </a:lnTo>
                <a:lnTo>
                  <a:pt x="24" y="79"/>
                </a:lnTo>
                <a:lnTo>
                  <a:pt x="30" y="77"/>
                </a:lnTo>
                <a:lnTo>
                  <a:pt x="35" y="73"/>
                </a:lnTo>
                <a:lnTo>
                  <a:pt x="40" y="67"/>
                </a:lnTo>
                <a:lnTo>
                  <a:pt x="43" y="59"/>
                </a:lnTo>
                <a:lnTo>
                  <a:pt x="45" y="48"/>
                </a:lnTo>
                <a:lnTo>
                  <a:pt x="46" y="34"/>
                </a:lnTo>
                <a:lnTo>
                  <a:pt x="46" y="16"/>
                </a:lnTo>
                <a:lnTo>
                  <a:pt x="70" y="16"/>
                </a:lnTo>
                <a:lnTo>
                  <a:pt x="70" y="81"/>
                </a:lnTo>
                <a:lnTo>
                  <a:pt x="96" y="81"/>
                </a:lnTo>
                <a:lnTo>
                  <a:pt x="96" y="0"/>
                </a:lnTo>
                <a:lnTo>
                  <a:pt x="21" y="0"/>
                </a:lnTo>
                <a:lnTo>
                  <a:pt x="20" y="35"/>
                </a:lnTo>
                <a:lnTo>
                  <a:pt x="19" y="43"/>
                </a:lnTo>
                <a:lnTo>
                  <a:pt x="19" y="50"/>
                </a:lnTo>
                <a:lnTo>
                  <a:pt x="18" y="55"/>
                </a:lnTo>
                <a:lnTo>
                  <a:pt x="16" y="59"/>
                </a:lnTo>
                <a:lnTo>
                  <a:pt x="14" y="61"/>
                </a:lnTo>
                <a:lnTo>
                  <a:pt x="11" y="63"/>
                </a:lnTo>
                <a:lnTo>
                  <a:pt x="8" y="64"/>
                </a:lnTo>
                <a:lnTo>
                  <a:pt x="4" y="64"/>
                </a:lnTo>
                <a:lnTo>
                  <a:pt x="2" y="64"/>
                </a:lnTo>
                <a:lnTo>
                  <a:pt x="0" y="64"/>
                </a:lnTo>
                <a:lnTo>
                  <a:pt x="0" y="8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4" name="Freeform 1335"/>
          <p:cNvSpPr>
            <a:spLocks noEditPoints="1"/>
          </p:cNvSpPr>
          <p:nvPr/>
        </p:nvSpPr>
        <p:spPr bwMode="auto">
          <a:xfrm>
            <a:off x="5009356" y="3172618"/>
            <a:ext cx="38100" cy="33338"/>
          </a:xfrm>
          <a:custGeom>
            <a:avLst/>
            <a:gdLst/>
            <a:ahLst/>
            <a:cxnLst>
              <a:cxn ang="0">
                <a:pos x="65" y="62"/>
              </a:cxn>
              <a:cxn ang="0">
                <a:pos x="61" y="66"/>
              </a:cxn>
              <a:cxn ang="0">
                <a:pos x="54" y="69"/>
              </a:cxn>
              <a:cxn ang="0">
                <a:pos x="43" y="69"/>
              </a:cxn>
              <a:cxn ang="0">
                <a:pos x="35" y="65"/>
              </a:cxn>
              <a:cxn ang="0">
                <a:pos x="30" y="59"/>
              </a:cxn>
              <a:cxn ang="0">
                <a:pos x="28" y="52"/>
              </a:cxn>
              <a:cxn ang="0">
                <a:pos x="95" y="49"/>
              </a:cxn>
              <a:cxn ang="0">
                <a:pos x="95" y="40"/>
              </a:cxn>
              <a:cxn ang="0">
                <a:pos x="92" y="26"/>
              </a:cxn>
              <a:cxn ang="0">
                <a:pos x="86" y="15"/>
              </a:cxn>
              <a:cxn ang="0">
                <a:pos x="79" y="8"/>
              </a:cxn>
              <a:cxn ang="0">
                <a:pos x="69" y="3"/>
              </a:cxn>
              <a:cxn ang="0">
                <a:pos x="57" y="1"/>
              </a:cxn>
              <a:cxn ang="0">
                <a:pos x="39" y="1"/>
              </a:cxn>
              <a:cxn ang="0">
                <a:pos x="21" y="6"/>
              </a:cxn>
              <a:cxn ang="0">
                <a:pos x="8" y="17"/>
              </a:cxn>
              <a:cxn ang="0">
                <a:pos x="1" y="34"/>
              </a:cxn>
              <a:cxn ang="0">
                <a:pos x="0" y="50"/>
              </a:cxn>
              <a:cxn ang="0">
                <a:pos x="3" y="62"/>
              </a:cxn>
              <a:cxn ang="0">
                <a:pos x="8" y="71"/>
              </a:cxn>
              <a:cxn ang="0">
                <a:pos x="15" y="77"/>
              </a:cxn>
              <a:cxn ang="0">
                <a:pos x="28" y="84"/>
              </a:cxn>
              <a:cxn ang="0">
                <a:pos x="42" y="86"/>
              </a:cxn>
              <a:cxn ang="0">
                <a:pos x="54" y="86"/>
              </a:cxn>
              <a:cxn ang="0">
                <a:pos x="67" y="84"/>
              </a:cxn>
              <a:cxn ang="0">
                <a:pos x="80" y="78"/>
              </a:cxn>
              <a:cxn ang="0">
                <a:pos x="90" y="67"/>
              </a:cxn>
              <a:cxn ang="0">
                <a:pos x="66" y="60"/>
              </a:cxn>
              <a:cxn ang="0">
                <a:pos x="29" y="29"/>
              </a:cxn>
              <a:cxn ang="0">
                <a:pos x="35" y="20"/>
              </a:cxn>
              <a:cxn ang="0">
                <a:pos x="45" y="16"/>
              </a:cxn>
              <a:cxn ang="0">
                <a:pos x="54" y="17"/>
              </a:cxn>
              <a:cxn ang="0">
                <a:pos x="63" y="22"/>
              </a:cxn>
              <a:cxn ang="0">
                <a:pos x="67" y="29"/>
              </a:cxn>
              <a:cxn ang="0">
                <a:pos x="28" y="36"/>
              </a:cxn>
            </a:cxnLst>
            <a:rect l="0" t="0" r="r" b="b"/>
            <a:pathLst>
              <a:path w="95" h="86">
                <a:moveTo>
                  <a:pt x="66" y="60"/>
                </a:moveTo>
                <a:lnTo>
                  <a:pt x="65" y="62"/>
                </a:lnTo>
                <a:lnTo>
                  <a:pt x="63" y="64"/>
                </a:lnTo>
                <a:lnTo>
                  <a:pt x="61" y="66"/>
                </a:lnTo>
                <a:lnTo>
                  <a:pt x="59" y="67"/>
                </a:lnTo>
                <a:lnTo>
                  <a:pt x="54" y="69"/>
                </a:lnTo>
                <a:lnTo>
                  <a:pt x="48" y="70"/>
                </a:lnTo>
                <a:lnTo>
                  <a:pt x="43" y="69"/>
                </a:lnTo>
                <a:lnTo>
                  <a:pt x="38" y="68"/>
                </a:lnTo>
                <a:lnTo>
                  <a:pt x="35" y="65"/>
                </a:lnTo>
                <a:lnTo>
                  <a:pt x="32" y="62"/>
                </a:lnTo>
                <a:lnTo>
                  <a:pt x="30" y="59"/>
                </a:lnTo>
                <a:lnTo>
                  <a:pt x="29" y="55"/>
                </a:lnTo>
                <a:lnTo>
                  <a:pt x="28" y="52"/>
                </a:lnTo>
                <a:lnTo>
                  <a:pt x="28" y="49"/>
                </a:lnTo>
                <a:lnTo>
                  <a:pt x="95" y="49"/>
                </a:lnTo>
                <a:lnTo>
                  <a:pt x="95" y="45"/>
                </a:lnTo>
                <a:lnTo>
                  <a:pt x="95" y="40"/>
                </a:lnTo>
                <a:lnTo>
                  <a:pt x="94" y="34"/>
                </a:lnTo>
                <a:lnTo>
                  <a:pt x="92" y="26"/>
                </a:lnTo>
                <a:lnTo>
                  <a:pt x="88" y="18"/>
                </a:lnTo>
                <a:lnTo>
                  <a:pt x="86" y="15"/>
                </a:lnTo>
                <a:lnTo>
                  <a:pt x="83" y="12"/>
                </a:lnTo>
                <a:lnTo>
                  <a:pt x="79" y="8"/>
                </a:lnTo>
                <a:lnTo>
                  <a:pt x="74" y="6"/>
                </a:lnTo>
                <a:lnTo>
                  <a:pt x="69" y="3"/>
                </a:lnTo>
                <a:lnTo>
                  <a:pt x="63" y="2"/>
                </a:lnTo>
                <a:lnTo>
                  <a:pt x="57" y="1"/>
                </a:lnTo>
                <a:lnTo>
                  <a:pt x="49" y="0"/>
                </a:lnTo>
                <a:lnTo>
                  <a:pt x="39" y="1"/>
                </a:lnTo>
                <a:lnTo>
                  <a:pt x="30" y="3"/>
                </a:lnTo>
                <a:lnTo>
                  <a:pt x="21" y="6"/>
                </a:lnTo>
                <a:lnTo>
                  <a:pt x="13" y="11"/>
                </a:lnTo>
                <a:lnTo>
                  <a:pt x="8" y="17"/>
                </a:lnTo>
                <a:lnTo>
                  <a:pt x="3" y="24"/>
                </a:lnTo>
                <a:lnTo>
                  <a:pt x="1" y="34"/>
                </a:lnTo>
                <a:lnTo>
                  <a:pt x="0" y="43"/>
                </a:lnTo>
                <a:lnTo>
                  <a:pt x="0" y="50"/>
                </a:lnTo>
                <a:lnTo>
                  <a:pt x="1" y="57"/>
                </a:lnTo>
                <a:lnTo>
                  <a:pt x="3" y="62"/>
                </a:lnTo>
                <a:lnTo>
                  <a:pt x="5" y="67"/>
                </a:lnTo>
                <a:lnTo>
                  <a:pt x="8" y="71"/>
                </a:lnTo>
                <a:lnTo>
                  <a:pt x="12" y="74"/>
                </a:lnTo>
                <a:lnTo>
                  <a:pt x="15" y="77"/>
                </a:lnTo>
                <a:lnTo>
                  <a:pt x="19" y="79"/>
                </a:lnTo>
                <a:lnTo>
                  <a:pt x="28" y="84"/>
                </a:lnTo>
                <a:lnTo>
                  <a:pt x="35" y="86"/>
                </a:lnTo>
                <a:lnTo>
                  <a:pt x="42" y="86"/>
                </a:lnTo>
                <a:lnTo>
                  <a:pt x="47" y="86"/>
                </a:lnTo>
                <a:lnTo>
                  <a:pt x="54" y="86"/>
                </a:lnTo>
                <a:lnTo>
                  <a:pt x="60" y="86"/>
                </a:lnTo>
                <a:lnTo>
                  <a:pt x="67" y="84"/>
                </a:lnTo>
                <a:lnTo>
                  <a:pt x="73" y="81"/>
                </a:lnTo>
                <a:lnTo>
                  <a:pt x="80" y="78"/>
                </a:lnTo>
                <a:lnTo>
                  <a:pt x="86" y="73"/>
                </a:lnTo>
                <a:lnTo>
                  <a:pt x="90" y="67"/>
                </a:lnTo>
                <a:lnTo>
                  <a:pt x="93" y="60"/>
                </a:lnTo>
                <a:lnTo>
                  <a:pt x="66" y="60"/>
                </a:lnTo>
                <a:close/>
                <a:moveTo>
                  <a:pt x="28" y="36"/>
                </a:moveTo>
                <a:lnTo>
                  <a:pt x="29" y="29"/>
                </a:lnTo>
                <a:lnTo>
                  <a:pt x="32" y="24"/>
                </a:lnTo>
                <a:lnTo>
                  <a:pt x="35" y="20"/>
                </a:lnTo>
                <a:lnTo>
                  <a:pt x="38" y="18"/>
                </a:lnTo>
                <a:lnTo>
                  <a:pt x="45" y="16"/>
                </a:lnTo>
                <a:lnTo>
                  <a:pt x="49" y="16"/>
                </a:lnTo>
                <a:lnTo>
                  <a:pt x="54" y="17"/>
                </a:lnTo>
                <a:lnTo>
                  <a:pt x="60" y="19"/>
                </a:lnTo>
                <a:lnTo>
                  <a:pt x="63" y="22"/>
                </a:lnTo>
                <a:lnTo>
                  <a:pt x="65" y="25"/>
                </a:lnTo>
                <a:lnTo>
                  <a:pt x="67" y="29"/>
                </a:lnTo>
                <a:lnTo>
                  <a:pt x="67" y="36"/>
                </a:lnTo>
                <a:lnTo>
                  <a:pt x="28" y="3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5" name="Freeform 1336"/>
          <p:cNvSpPr>
            <a:spLocks/>
          </p:cNvSpPr>
          <p:nvPr/>
        </p:nvSpPr>
        <p:spPr bwMode="auto">
          <a:xfrm>
            <a:off x="5053806" y="3172618"/>
            <a:ext cx="34925" cy="33338"/>
          </a:xfrm>
          <a:custGeom>
            <a:avLst/>
            <a:gdLst/>
            <a:ahLst/>
            <a:cxnLst>
              <a:cxn ang="0">
                <a:pos x="28" y="33"/>
              </a:cxn>
              <a:cxn ang="0">
                <a:pos x="27" y="33"/>
              </a:cxn>
              <a:cxn ang="0">
                <a:pos x="27" y="0"/>
              </a:cxn>
              <a:cxn ang="0">
                <a:pos x="0" y="0"/>
              </a:cxn>
              <a:cxn ang="0">
                <a:pos x="0" y="81"/>
              </a:cxn>
              <a:cxn ang="0">
                <a:pos x="27" y="81"/>
              </a:cxn>
              <a:cxn ang="0">
                <a:pos x="27" y="45"/>
              </a:cxn>
              <a:cxn ang="0">
                <a:pos x="28" y="45"/>
              </a:cxn>
              <a:cxn ang="0">
                <a:pos x="55" y="81"/>
              </a:cxn>
              <a:cxn ang="0">
                <a:pos x="87" y="81"/>
              </a:cxn>
              <a:cxn ang="0">
                <a:pos x="48" y="38"/>
              </a:cxn>
              <a:cxn ang="0">
                <a:pos x="85" y="0"/>
              </a:cxn>
              <a:cxn ang="0">
                <a:pos x="55" y="0"/>
              </a:cxn>
              <a:cxn ang="0">
                <a:pos x="28" y="33"/>
              </a:cxn>
            </a:cxnLst>
            <a:rect l="0" t="0" r="r" b="b"/>
            <a:pathLst>
              <a:path w="87" h="81">
                <a:moveTo>
                  <a:pt x="28" y="33"/>
                </a:moveTo>
                <a:lnTo>
                  <a:pt x="27" y="33"/>
                </a:lnTo>
                <a:lnTo>
                  <a:pt x="27" y="0"/>
                </a:lnTo>
                <a:lnTo>
                  <a:pt x="0" y="0"/>
                </a:lnTo>
                <a:lnTo>
                  <a:pt x="0" y="81"/>
                </a:lnTo>
                <a:lnTo>
                  <a:pt x="27" y="81"/>
                </a:lnTo>
                <a:lnTo>
                  <a:pt x="27" y="45"/>
                </a:lnTo>
                <a:lnTo>
                  <a:pt x="28" y="45"/>
                </a:lnTo>
                <a:lnTo>
                  <a:pt x="55" y="81"/>
                </a:lnTo>
                <a:lnTo>
                  <a:pt x="87" y="81"/>
                </a:lnTo>
                <a:lnTo>
                  <a:pt x="48" y="38"/>
                </a:lnTo>
                <a:lnTo>
                  <a:pt x="85" y="0"/>
                </a:lnTo>
                <a:lnTo>
                  <a:pt x="55" y="0"/>
                </a:lnTo>
                <a:lnTo>
                  <a:pt x="28" y="3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6" name="Freeform 1337"/>
          <p:cNvSpPr>
            <a:spLocks/>
          </p:cNvSpPr>
          <p:nvPr/>
        </p:nvSpPr>
        <p:spPr bwMode="auto">
          <a:xfrm>
            <a:off x="5088731" y="3172618"/>
            <a:ext cx="33338" cy="33338"/>
          </a:xfrm>
          <a:custGeom>
            <a:avLst/>
            <a:gdLst/>
            <a:ahLst/>
            <a:cxnLst>
              <a:cxn ang="0">
                <a:pos x="29" y="16"/>
              </a:cxn>
              <a:cxn ang="0">
                <a:pos x="29" y="81"/>
              </a:cxn>
              <a:cxn ang="0">
                <a:pos x="56" y="81"/>
              </a:cxn>
              <a:cxn ang="0">
                <a:pos x="56" y="16"/>
              </a:cxn>
              <a:cxn ang="0">
                <a:pos x="85" y="16"/>
              </a:cxn>
              <a:cxn ang="0">
                <a:pos x="85" y="0"/>
              </a:cxn>
              <a:cxn ang="0">
                <a:pos x="0" y="0"/>
              </a:cxn>
              <a:cxn ang="0">
                <a:pos x="0" y="16"/>
              </a:cxn>
              <a:cxn ang="0">
                <a:pos x="29" y="16"/>
              </a:cxn>
            </a:cxnLst>
            <a:rect l="0" t="0" r="r" b="b"/>
            <a:pathLst>
              <a:path w="85" h="81">
                <a:moveTo>
                  <a:pt x="29" y="16"/>
                </a:moveTo>
                <a:lnTo>
                  <a:pt x="29" y="81"/>
                </a:lnTo>
                <a:lnTo>
                  <a:pt x="56" y="81"/>
                </a:lnTo>
                <a:lnTo>
                  <a:pt x="56" y="16"/>
                </a:lnTo>
                <a:lnTo>
                  <a:pt x="85" y="16"/>
                </a:lnTo>
                <a:lnTo>
                  <a:pt x="85" y="0"/>
                </a:lnTo>
                <a:lnTo>
                  <a:pt x="0" y="0"/>
                </a:lnTo>
                <a:lnTo>
                  <a:pt x="0" y="16"/>
                </a:lnTo>
                <a:lnTo>
                  <a:pt x="29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7" name="Freeform 1338"/>
          <p:cNvSpPr>
            <a:spLocks/>
          </p:cNvSpPr>
          <p:nvPr/>
        </p:nvSpPr>
        <p:spPr bwMode="auto">
          <a:xfrm>
            <a:off x="5123656" y="3172618"/>
            <a:ext cx="38100" cy="44450"/>
          </a:xfrm>
          <a:custGeom>
            <a:avLst/>
            <a:gdLst/>
            <a:ahLst/>
            <a:cxnLst>
              <a:cxn ang="0">
                <a:pos x="16" y="109"/>
              </a:cxn>
              <a:cxn ang="0">
                <a:pos x="24" y="110"/>
              </a:cxn>
              <a:cxn ang="0">
                <a:pos x="34" y="110"/>
              </a:cxn>
              <a:cxn ang="0">
                <a:pos x="42" y="110"/>
              </a:cxn>
              <a:cxn ang="0">
                <a:pos x="49" y="108"/>
              </a:cxn>
              <a:cxn ang="0">
                <a:pos x="54" y="105"/>
              </a:cxn>
              <a:cxn ang="0">
                <a:pos x="57" y="102"/>
              </a:cxn>
              <a:cxn ang="0">
                <a:pos x="62" y="93"/>
              </a:cxn>
              <a:cxn ang="0">
                <a:pos x="66" y="85"/>
              </a:cxn>
              <a:cxn ang="0">
                <a:pos x="97" y="0"/>
              </a:cxn>
              <a:cxn ang="0">
                <a:pos x="68" y="0"/>
              </a:cxn>
              <a:cxn ang="0">
                <a:pos x="53" y="52"/>
              </a:cxn>
              <a:cxn ang="0">
                <a:pos x="32" y="0"/>
              </a:cxn>
              <a:cxn ang="0">
                <a:pos x="0" y="0"/>
              </a:cxn>
              <a:cxn ang="0">
                <a:pos x="38" y="79"/>
              </a:cxn>
              <a:cxn ang="0">
                <a:pos x="37" y="83"/>
              </a:cxn>
              <a:cxn ang="0">
                <a:pos x="35" y="87"/>
              </a:cxn>
              <a:cxn ang="0">
                <a:pos x="33" y="91"/>
              </a:cxn>
              <a:cxn ang="0">
                <a:pos x="32" y="92"/>
              </a:cxn>
              <a:cxn ang="0">
                <a:pos x="30" y="93"/>
              </a:cxn>
              <a:cxn ang="0">
                <a:pos x="27" y="94"/>
              </a:cxn>
              <a:cxn ang="0">
                <a:pos x="24" y="94"/>
              </a:cxn>
              <a:cxn ang="0">
                <a:pos x="20" y="94"/>
              </a:cxn>
              <a:cxn ang="0">
                <a:pos x="16" y="93"/>
              </a:cxn>
              <a:cxn ang="0">
                <a:pos x="16" y="109"/>
              </a:cxn>
            </a:cxnLst>
            <a:rect l="0" t="0" r="r" b="b"/>
            <a:pathLst>
              <a:path w="97" h="110">
                <a:moveTo>
                  <a:pt x="16" y="109"/>
                </a:moveTo>
                <a:lnTo>
                  <a:pt x="24" y="110"/>
                </a:lnTo>
                <a:lnTo>
                  <a:pt x="34" y="110"/>
                </a:lnTo>
                <a:lnTo>
                  <a:pt x="42" y="110"/>
                </a:lnTo>
                <a:lnTo>
                  <a:pt x="49" y="108"/>
                </a:lnTo>
                <a:lnTo>
                  <a:pt x="54" y="105"/>
                </a:lnTo>
                <a:lnTo>
                  <a:pt x="57" y="102"/>
                </a:lnTo>
                <a:lnTo>
                  <a:pt x="62" y="93"/>
                </a:lnTo>
                <a:lnTo>
                  <a:pt x="66" y="85"/>
                </a:lnTo>
                <a:lnTo>
                  <a:pt x="97" y="0"/>
                </a:lnTo>
                <a:lnTo>
                  <a:pt x="68" y="0"/>
                </a:lnTo>
                <a:lnTo>
                  <a:pt x="53" y="52"/>
                </a:lnTo>
                <a:lnTo>
                  <a:pt x="32" y="0"/>
                </a:lnTo>
                <a:lnTo>
                  <a:pt x="0" y="0"/>
                </a:lnTo>
                <a:lnTo>
                  <a:pt x="38" y="79"/>
                </a:lnTo>
                <a:lnTo>
                  <a:pt x="37" y="83"/>
                </a:lnTo>
                <a:lnTo>
                  <a:pt x="35" y="87"/>
                </a:lnTo>
                <a:lnTo>
                  <a:pt x="33" y="91"/>
                </a:lnTo>
                <a:lnTo>
                  <a:pt x="32" y="92"/>
                </a:lnTo>
                <a:lnTo>
                  <a:pt x="30" y="93"/>
                </a:lnTo>
                <a:lnTo>
                  <a:pt x="27" y="94"/>
                </a:lnTo>
                <a:lnTo>
                  <a:pt x="24" y="94"/>
                </a:lnTo>
                <a:lnTo>
                  <a:pt x="20" y="94"/>
                </a:lnTo>
                <a:lnTo>
                  <a:pt x="16" y="93"/>
                </a:lnTo>
                <a:lnTo>
                  <a:pt x="16" y="10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8" name="Freeform 1339"/>
          <p:cNvSpPr>
            <a:spLocks noEditPoints="1"/>
          </p:cNvSpPr>
          <p:nvPr/>
        </p:nvSpPr>
        <p:spPr bwMode="auto">
          <a:xfrm>
            <a:off x="5164931" y="3172618"/>
            <a:ext cx="36513" cy="33338"/>
          </a:xfrm>
          <a:custGeom>
            <a:avLst/>
            <a:gdLst/>
            <a:ahLst/>
            <a:cxnLst>
              <a:cxn ang="0">
                <a:pos x="29" y="25"/>
              </a:cxn>
              <a:cxn ang="0">
                <a:pos x="32" y="19"/>
              </a:cxn>
              <a:cxn ang="0">
                <a:pos x="40" y="16"/>
              </a:cxn>
              <a:cxn ang="0">
                <a:pos x="49" y="16"/>
              </a:cxn>
              <a:cxn ang="0">
                <a:pos x="55" y="19"/>
              </a:cxn>
              <a:cxn ang="0">
                <a:pos x="59" y="23"/>
              </a:cxn>
              <a:cxn ang="0">
                <a:pos x="59" y="27"/>
              </a:cxn>
              <a:cxn ang="0">
                <a:pos x="59" y="31"/>
              </a:cxn>
              <a:cxn ang="0">
                <a:pos x="56" y="35"/>
              </a:cxn>
              <a:cxn ang="0">
                <a:pos x="45" y="37"/>
              </a:cxn>
              <a:cxn ang="0">
                <a:pos x="26" y="39"/>
              </a:cxn>
              <a:cxn ang="0">
                <a:pos x="15" y="42"/>
              </a:cxn>
              <a:cxn ang="0">
                <a:pos x="6" y="48"/>
              </a:cxn>
              <a:cxn ang="0">
                <a:pos x="0" y="57"/>
              </a:cxn>
              <a:cxn ang="0">
                <a:pos x="0" y="66"/>
              </a:cxn>
              <a:cxn ang="0">
                <a:pos x="2" y="73"/>
              </a:cxn>
              <a:cxn ang="0">
                <a:pos x="8" y="80"/>
              </a:cxn>
              <a:cxn ang="0">
                <a:pos x="21" y="86"/>
              </a:cxn>
              <a:cxn ang="0">
                <a:pos x="38" y="86"/>
              </a:cxn>
              <a:cxn ang="0">
                <a:pos x="50" y="82"/>
              </a:cxn>
              <a:cxn ang="0">
                <a:pos x="57" y="78"/>
              </a:cxn>
              <a:cxn ang="0">
                <a:pos x="60" y="75"/>
              </a:cxn>
              <a:cxn ang="0">
                <a:pos x="90" y="84"/>
              </a:cxn>
              <a:cxn ang="0">
                <a:pos x="88" y="81"/>
              </a:cxn>
              <a:cxn ang="0">
                <a:pos x="86" y="78"/>
              </a:cxn>
              <a:cxn ang="0">
                <a:pos x="85" y="72"/>
              </a:cxn>
              <a:cxn ang="0">
                <a:pos x="85" y="30"/>
              </a:cxn>
              <a:cxn ang="0">
                <a:pos x="85" y="21"/>
              </a:cxn>
              <a:cxn ang="0">
                <a:pos x="80" y="11"/>
              </a:cxn>
              <a:cxn ang="0">
                <a:pos x="68" y="4"/>
              </a:cxn>
              <a:cxn ang="0">
                <a:pos x="45" y="0"/>
              </a:cxn>
              <a:cxn ang="0">
                <a:pos x="34" y="1"/>
              </a:cxn>
              <a:cxn ang="0">
                <a:pos x="21" y="4"/>
              </a:cxn>
              <a:cxn ang="0">
                <a:pos x="9" y="13"/>
              </a:cxn>
              <a:cxn ang="0">
                <a:pos x="6" y="19"/>
              </a:cxn>
              <a:cxn ang="0">
                <a:pos x="4" y="28"/>
              </a:cxn>
              <a:cxn ang="0">
                <a:pos x="59" y="50"/>
              </a:cxn>
              <a:cxn ang="0">
                <a:pos x="57" y="60"/>
              </a:cxn>
              <a:cxn ang="0">
                <a:pos x="52" y="66"/>
              </a:cxn>
              <a:cxn ang="0">
                <a:pos x="40" y="70"/>
              </a:cxn>
              <a:cxn ang="0">
                <a:pos x="31" y="68"/>
              </a:cxn>
              <a:cxn ang="0">
                <a:pos x="28" y="65"/>
              </a:cxn>
              <a:cxn ang="0">
                <a:pos x="26" y="61"/>
              </a:cxn>
              <a:cxn ang="0">
                <a:pos x="28" y="55"/>
              </a:cxn>
              <a:cxn ang="0">
                <a:pos x="32" y="52"/>
              </a:cxn>
              <a:cxn ang="0">
                <a:pos x="41" y="49"/>
              </a:cxn>
              <a:cxn ang="0">
                <a:pos x="59" y="45"/>
              </a:cxn>
            </a:cxnLst>
            <a:rect l="0" t="0" r="r" b="b"/>
            <a:pathLst>
              <a:path w="90" h="86">
                <a:moveTo>
                  <a:pt x="28" y="28"/>
                </a:moveTo>
                <a:lnTo>
                  <a:pt x="29" y="25"/>
                </a:lnTo>
                <a:lnTo>
                  <a:pt x="30" y="22"/>
                </a:lnTo>
                <a:lnTo>
                  <a:pt x="32" y="19"/>
                </a:lnTo>
                <a:lnTo>
                  <a:pt x="35" y="18"/>
                </a:lnTo>
                <a:lnTo>
                  <a:pt x="40" y="16"/>
                </a:lnTo>
                <a:lnTo>
                  <a:pt x="45" y="16"/>
                </a:lnTo>
                <a:lnTo>
                  <a:pt x="49" y="16"/>
                </a:lnTo>
                <a:lnTo>
                  <a:pt x="53" y="17"/>
                </a:lnTo>
                <a:lnTo>
                  <a:pt x="55" y="19"/>
                </a:lnTo>
                <a:lnTo>
                  <a:pt x="57" y="20"/>
                </a:lnTo>
                <a:lnTo>
                  <a:pt x="59" y="23"/>
                </a:lnTo>
                <a:lnTo>
                  <a:pt x="59" y="26"/>
                </a:lnTo>
                <a:lnTo>
                  <a:pt x="59" y="27"/>
                </a:lnTo>
                <a:lnTo>
                  <a:pt x="59" y="28"/>
                </a:lnTo>
                <a:lnTo>
                  <a:pt x="59" y="31"/>
                </a:lnTo>
                <a:lnTo>
                  <a:pt x="58" y="34"/>
                </a:lnTo>
                <a:lnTo>
                  <a:pt x="56" y="35"/>
                </a:lnTo>
                <a:lnTo>
                  <a:pt x="53" y="36"/>
                </a:lnTo>
                <a:lnTo>
                  <a:pt x="45" y="37"/>
                </a:lnTo>
                <a:lnTo>
                  <a:pt x="32" y="38"/>
                </a:lnTo>
                <a:lnTo>
                  <a:pt x="26" y="39"/>
                </a:lnTo>
                <a:lnTo>
                  <a:pt x="20" y="41"/>
                </a:lnTo>
                <a:lnTo>
                  <a:pt x="15" y="42"/>
                </a:lnTo>
                <a:lnTo>
                  <a:pt x="10" y="45"/>
                </a:lnTo>
                <a:lnTo>
                  <a:pt x="6" y="48"/>
                </a:lnTo>
                <a:lnTo>
                  <a:pt x="3" y="52"/>
                </a:lnTo>
                <a:lnTo>
                  <a:pt x="0" y="57"/>
                </a:lnTo>
                <a:lnTo>
                  <a:pt x="0" y="63"/>
                </a:lnTo>
                <a:lnTo>
                  <a:pt x="0" y="66"/>
                </a:lnTo>
                <a:lnTo>
                  <a:pt x="1" y="69"/>
                </a:lnTo>
                <a:lnTo>
                  <a:pt x="2" y="73"/>
                </a:lnTo>
                <a:lnTo>
                  <a:pt x="4" y="77"/>
                </a:lnTo>
                <a:lnTo>
                  <a:pt x="8" y="80"/>
                </a:lnTo>
                <a:lnTo>
                  <a:pt x="13" y="84"/>
                </a:lnTo>
                <a:lnTo>
                  <a:pt x="21" y="86"/>
                </a:lnTo>
                <a:lnTo>
                  <a:pt x="30" y="86"/>
                </a:lnTo>
                <a:lnTo>
                  <a:pt x="38" y="86"/>
                </a:lnTo>
                <a:lnTo>
                  <a:pt x="47" y="84"/>
                </a:lnTo>
                <a:lnTo>
                  <a:pt x="50" y="82"/>
                </a:lnTo>
                <a:lnTo>
                  <a:pt x="54" y="80"/>
                </a:lnTo>
                <a:lnTo>
                  <a:pt x="57" y="78"/>
                </a:lnTo>
                <a:lnTo>
                  <a:pt x="60" y="75"/>
                </a:lnTo>
                <a:lnTo>
                  <a:pt x="60" y="75"/>
                </a:lnTo>
                <a:lnTo>
                  <a:pt x="63" y="84"/>
                </a:lnTo>
                <a:lnTo>
                  <a:pt x="90" y="84"/>
                </a:lnTo>
                <a:lnTo>
                  <a:pt x="90" y="81"/>
                </a:lnTo>
                <a:lnTo>
                  <a:pt x="88" y="81"/>
                </a:lnTo>
                <a:lnTo>
                  <a:pt x="87" y="80"/>
                </a:lnTo>
                <a:lnTo>
                  <a:pt x="86" y="78"/>
                </a:lnTo>
                <a:lnTo>
                  <a:pt x="85" y="77"/>
                </a:lnTo>
                <a:lnTo>
                  <a:pt x="85" y="72"/>
                </a:lnTo>
                <a:lnTo>
                  <a:pt x="85" y="66"/>
                </a:lnTo>
                <a:lnTo>
                  <a:pt x="85" y="30"/>
                </a:lnTo>
                <a:lnTo>
                  <a:pt x="85" y="26"/>
                </a:lnTo>
                <a:lnTo>
                  <a:pt x="85" y="21"/>
                </a:lnTo>
                <a:lnTo>
                  <a:pt x="83" y="16"/>
                </a:lnTo>
                <a:lnTo>
                  <a:pt x="80" y="11"/>
                </a:lnTo>
                <a:lnTo>
                  <a:pt x="75" y="7"/>
                </a:lnTo>
                <a:lnTo>
                  <a:pt x="68" y="4"/>
                </a:lnTo>
                <a:lnTo>
                  <a:pt x="58" y="1"/>
                </a:lnTo>
                <a:lnTo>
                  <a:pt x="45" y="0"/>
                </a:lnTo>
                <a:lnTo>
                  <a:pt x="40" y="0"/>
                </a:lnTo>
                <a:lnTo>
                  <a:pt x="34" y="1"/>
                </a:lnTo>
                <a:lnTo>
                  <a:pt x="28" y="2"/>
                </a:lnTo>
                <a:lnTo>
                  <a:pt x="21" y="4"/>
                </a:lnTo>
                <a:lnTo>
                  <a:pt x="15" y="8"/>
                </a:lnTo>
                <a:lnTo>
                  <a:pt x="9" y="13"/>
                </a:lnTo>
                <a:lnTo>
                  <a:pt x="7" y="16"/>
                </a:lnTo>
                <a:lnTo>
                  <a:pt x="6" y="19"/>
                </a:lnTo>
                <a:lnTo>
                  <a:pt x="4" y="24"/>
                </a:lnTo>
                <a:lnTo>
                  <a:pt x="4" y="28"/>
                </a:lnTo>
                <a:lnTo>
                  <a:pt x="28" y="28"/>
                </a:lnTo>
                <a:close/>
                <a:moveTo>
                  <a:pt x="59" y="50"/>
                </a:moveTo>
                <a:lnTo>
                  <a:pt x="59" y="56"/>
                </a:lnTo>
                <a:lnTo>
                  <a:pt x="57" y="60"/>
                </a:lnTo>
                <a:lnTo>
                  <a:pt x="55" y="63"/>
                </a:lnTo>
                <a:lnTo>
                  <a:pt x="52" y="66"/>
                </a:lnTo>
                <a:lnTo>
                  <a:pt x="46" y="69"/>
                </a:lnTo>
                <a:lnTo>
                  <a:pt x="40" y="70"/>
                </a:lnTo>
                <a:lnTo>
                  <a:pt x="35" y="69"/>
                </a:lnTo>
                <a:lnTo>
                  <a:pt x="31" y="68"/>
                </a:lnTo>
                <a:lnTo>
                  <a:pt x="29" y="67"/>
                </a:lnTo>
                <a:lnTo>
                  <a:pt x="28" y="65"/>
                </a:lnTo>
                <a:lnTo>
                  <a:pt x="27" y="63"/>
                </a:lnTo>
                <a:lnTo>
                  <a:pt x="26" y="61"/>
                </a:lnTo>
                <a:lnTo>
                  <a:pt x="27" y="58"/>
                </a:lnTo>
                <a:lnTo>
                  <a:pt x="28" y="55"/>
                </a:lnTo>
                <a:lnTo>
                  <a:pt x="30" y="53"/>
                </a:lnTo>
                <a:lnTo>
                  <a:pt x="32" y="52"/>
                </a:lnTo>
                <a:lnTo>
                  <a:pt x="37" y="50"/>
                </a:lnTo>
                <a:lnTo>
                  <a:pt x="41" y="49"/>
                </a:lnTo>
                <a:lnTo>
                  <a:pt x="52" y="48"/>
                </a:lnTo>
                <a:lnTo>
                  <a:pt x="59" y="45"/>
                </a:lnTo>
                <a:lnTo>
                  <a:pt x="59" y="5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9" name="Freeform 1340"/>
          <p:cNvSpPr>
            <a:spLocks/>
          </p:cNvSpPr>
          <p:nvPr/>
        </p:nvSpPr>
        <p:spPr bwMode="auto">
          <a:xfrm>
            <a:off x="5204619" y="3172618"/>
            <a:ext cx="38100" cy="33338"/>
          </a:xfrm>
          <a:custGeom>
            <a:avLst/>
            <a:gdLst/>
            <a:ahLst/>
            <a:cxnLst>
              <a:cxn ang="0">
                <a:pos x="0" y="81"/>
              </a:cxn>
              <a:cxn ang="0">
                <a:pos x="5" y="82"/>
              </a:cxn>
              <a:cxn ang="0">
                <a:pos x="10" y="82"/>
              </a:cxn>
              <a:cxn ang="0">
                <a:pos x="18" y="82"/>
              </a:cxn>
              <a:cxn ang="0">
                <a:pos x="24" y="79"/>
              </a:cxn>
              <a:cxn ang="0">
                <a:pos x="30" y="77"/>
              </a:cxn>
              <a:cxn ang="0">
                <a:pos x="35" y="73"/>
              </a:cxn>
              <a:cxn ang="0">
                <a:pos x="39" y="67"/>
              </a:cxn>
              <a:cxn ang="0">
                <a:pos x="42" y="59"/>
              </a:cxn>
              <a:cxn ang="0">
                <a:pos x="44" y="48"/>
              </a:cxn>
              <a:cxn ang="0">
                <a:pos x="46" y="34"/>
              </a:cxn>
              <a:cxn ang="0">
                <a:pos x="47" y="16"/>
              </a:cxn>
              <a:cxn ang="0">
                <a:pos x="70" y="16"/>
              </a:cxn>
              <a:cxn ang="0">
                <a:pos x="70" y="81"/>
              </a:cxn>
              <a:cxn ang="0">
                <a:pos x="97" y="81"/>
              </a:cxn>
              <a:cxn ang="0">
                <a:pos x="97" y="0"/>
              </a:cxn>
              <a:cxn ang="0">
                <a:pos x="21" y="0"/>
              </a:cxn>
              <a:cxn ang="0">
                <a:pos x="20" y="35"/>
              </a:cxn>
              <a:cxn ang="0">
                <a:pos x="20" y="43"/>
              </a:cxn>
              <a:cxn ang="0">
                <a:pos x="19" y="50"/>
              </a:cxn>
              <a:cxn ang="0">
                <a:pos x="18" y="55"/>
              </a:cxn>
              <a:cxn ang="0">
                <a:pos x="16" y="59"/>
              </a:cxn>
              <a:cxn ang="0">
                <a:pos x="14" y="61"/>
              </a:cxn>
              <a:cxn ang="0">
                <a:pos x="11" y="63"/>
              </a:cxn>
              <a:cxn ang="0">
                <a:pos x="8" y="64"/>
              </a:cxn>
              <a:cxn ang="0">
                <a:pos x="5" y="64"/>
              </a:cxn>
              <a:cxn ang="0">
                <a:pos x="2" y="64"/>
              </a:cxn>
              <a:cxn ang="0">
                <a:pos x="0" y="64"/>
              </a:cxn>
              <a:cxn ang="0">
                <a:pos x="0" y="81"/>
              </a:cxn>
            </a:cxnLst>
            <a:rect l="0" t="0" r="r" b="b"/>
            <a:pathLst>
              <a:path w="97" h="82">
                <a:moveTo>
                  <a:pt x="0" y="81"/>
                </a:moveTo>
                <a:lnTo>
                  <a:pt x="5" y="82"/>
                </a:lnTo>
                <a:lnTo>
                  <a:pt x="10" y="82"/>
                </a:lnTo>
                <a:lnTo>
                  <a:pt x="18" y="82"/>
                </a:lnTo>
                <a:lnTo>
                  <a:pt x="24" y="79"/>
                </a:lnTo>
                <a:lnTo>
                  <a:pt x="30" y="77"/>
                </a:lnTo>
                <a:lnTo>
                  <a:pt x="35" y="73"/>
                </a:lnTo>
                <a:lnTo>
                  <a:pt x="39" y="67"/>
                </a:lnTo>
                <a:lnTo>
                  <a:pt x="42" y="59"/>
                </a:lnTo>
                <a:lnTo>
                  <a:pt x="44" y="48"/>
                </a:lnTo>
                <a:lnTo>
                  <a:pt x="46" y="34"/>
                </a:lnTo>
                <a:lnTo>
                  <a:pt x="47" y="16"/>
                </a:lnTo>
                <a:lnTo>
                  <a:pt x="70" y="16"/>
                </a:lnTo>
                <a:lnTo>
                  <a:pt x="70" y="81"/>
                </a:lnTo>
                <a:lnTo>
                  <a:pt x="97" y="81"/>
                </a:lnTo>
                <a:lnTo>
                  <a:pt x="97" y="0"/>
                </a:lnTo>
                <a:lnTo>
                  <a:pt x="21" y="0"/>
                </a:lnTo>
                <a:lnTo>
                  <a:pt x="20" y="35"/>
                </a:lnTo>
                <a:lnTo>
                  <a:pt x="20" y="43"/>
                </a:lnTo>
                <a:lnTo>
                  <a:pt x="19" y="50"/>
                </a:lnTo>
                <a:lnTo>
                  <a:pt x="18" y="55"/>
                </a:lnTo>
                <a:lnTo>
                  <a:pt x="16" y="59"/>
                </a:lnTo>
                <a:lnTo>
                  <a:pt x="14" y="61"/>
                </a:lnTo>
                <a:lnTo>
                  <a:pt x="11" y="63"/>
                </a:lnTo>
                <a:lnTo>
                  <a:pt x="8" y="64"/>
                </a:lnTo>
                <a:lnTo>
                  <a:pt x="5" y="64"/>
                </a:lnTo>
                <a:lnTo>
                  <a:pt x="2" y="64"/>
                </a:lnTo>
                <a:lnTo>
                  <a:pt x="0" y="64"/>
                </a:lnTo>
                <a:lnTo>
                  <a:pt x="0" y="8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0" name="Freeform 1341"/>
          <p:cNvSpPr>
            <a:spLocks noEditPoints="1"/>
          </p:cNvSpPr>
          <p:nvPr/>
        </p:nvSpPr>
        <p:spPr bwMode="auto">
          <a:xfrm>
            <a:off x="5250656" y="3172618"/>
            <a:ext cx="33338" cy="333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81"/>
              </a:cxn>
              <a:cxn ang="0">
                <a:pos x="49" y="81"/>
              </a:cxn>
              <a:cxn ang="0">
                <a:pos x="55" y="79"/>
              </a:cxn>
              <a:cxn ang="0">
                <a:pos x="61" y="78"/>
              </a:cxn>
              <a:cxn ang="0">
                <a:pos x="66" y="77"/>
              </a:cxn>
              <a:cxn ang="0">
                <a:pos x="71" y="75"/>
              </a:cxn>
              <a:cxn ang="0">
                <a:pos x="75" y="72"/>
              </a:cxn>
              <a:cxn ang="0">
                <a:pos x="78" y="67"/>
              </a:cxn>
              <a:cxn ang="0">
                <a:pos x="81" y="62"/>
              </a:cxn>
              <a:cxn ang="0">
                <a:pos x="82" y="55"/>
              </a:cxn>
              <a:cxn ang="0">
                <a:pos x="81" y="51"/>
              </a:cxn>
              <a:cxn ang="0">
                <a:pos x="80" y="47"/>
              </a:cxn>
              <a:cxn ang="0">
                <a:pos x="78" y="43"/>
              </a:cxn>
              <a:cxn ang="0">
                <a:pos x="76" y="40"/>
              </a:cxn>
              <a:cxn ang="0">
                <a:pos x="71" y="35"/>
              </a:cxn>
              <a:cxn ang="0">
                <a:pos x="65" y="32"/>
              </a:cxn>
              <a:cxn ang="0">
                <a:pos x="53" y="28"/>
              </a:cxn>
              <a:cxn ang="0">
                <a:pos x="43" y="28"/>
              </a:cxn>
              <a:cxn ang="0">
                <a:pos x="26" y="28"/>
              </a:cxn>
              <a:cxn ang="0">
                <a:pos x="26" y="0"/>
              </a:cxn>
              <a:cxn ang="0">
                <a:pos x="0" y="0"/>
              </a:cxn>
              <a:cxn ang="0">
                <a:pos x="26" y="45"/>
              </a:cxn>
              <a:cxn ang="0">
                <a:pos x="38" y="45"/>
              </a:cxn>
              <a:cxn ang="0">
                <a:pos x="42" y="45"/>
              </a:cxn>
              <a:cxn ang="0">
                <a:pos x="48" y="46"/>
              </a:cxn>
              <a:cxn ang="0">
                <a:pos x="50" y="47"/>
              </a:cxn>
              <a:cxn ang="0">
                <a:pos x="52" y="49"/>
              </a:cxn>
              <a:cxn ang="0">
                <a:pos x="53" y="51"/>
              </a:cxn>
              <a:cxn ang="0">
                <a:pos x="54" y="55"/>
              </a:cxn>
              <a:cxn ang="0">
                <a:pos x="54" y="57"/>
              </a:cxn>
              <a:cxn ang="0">
                <a:pos x="53" y="59"/>
              </a:cxn>
              <a:cxn ang="0">
                <a:pos x="51" y="61"/>
              </a:cxn>
              <a:cxn ang="0">
                <a:pos x="50" y="62"/>
              </a:cxn>
              <a:cxn ang="0">
                <a:pos x="45" y="63"/>
              </a:cxn>
              <a:cxn ang="0">
                <a:pos x="39" y="64"/>
              </a:cxn>
              <a:cxn ang="0">
                <a:pos x="26" y="64"/>
              </a:cxn>
              <a:cxn ang="0">
                <a:pos x="26" y="45"/>
              </a:cxn>
            </a:cxnLst>
            <a:rect l="0" t="0" r="r" b="b"/>
            <a:pathLst>
              <a:path w="82" h="81">
                <a:moveTo>
                  <a:pt x="0" y="0"/>
                </a:moveTo>
                <a:lnTo>
                  <a:pt x="0" y="81"/>
                </a:lnTo>
                <a:lnTo>
                  <a:pt x="49" y="81"/>
                </a:lnTo>
                <a:lnTo>
                  <a:pt x="55" y="79"/>
                </a:lnTo>
                <a:lnTo>
                  <a:pt x="61" y="78"/>
                </a:lnTo>
                <a:lnTo>
                  <a:pt x="66" y="77"/>
                </a:lnTo>
                <a:lnTo>
                  <a:pt x="71" y="75"/>
                </a:lnTo>
                <a:lnTo>
                  <a:pt x="75" y="72"/>
                </a:lnTo>
                <a:lnTo>
                  <a:pt x="78" y="67"/>
                </a:lnTo>
                <a:lnTo>
                  <a:pt x="81" y="62"/>
                </a:lnTo>
                <a:lnTo>
                  <a:pt x="82" y="55"/>
                </a:lnTo>
                <a:lnTo>
                  <a:pt x="81" y="51"/>
                </a:lnTo>
                <a:lnTo>
                  <a:pt x="80" y="47"/>
                </a:lnTo>
                <a:lnTo>
                  <a:pt x="78" y="43"/>
                </a:lnTo>
                <a:lnTo>
                  <a:pt x="76" y="40"/>
                </a:lnTo>
                <a:lnTo>
                  <a:pt x="71" y="35"/>
                </a:lnTo>
                <a:lnTo>
                  <a:pt x="65" y="32"/>
                </a:lnTo>
                <a:lnTo>
                  <a:pt x="53" y="28"/>
                </a:lnTo>
                <a:lnTo>
                  <a:pt x="43" y="28"/>
                </a:lnTo>
                <a:lnTo>
                  <a:pt x="26" y="28"/>
                </a:lnTo>
                <a:lnTo>
                  <a:pt x="26" y="0"/>
                </a:lnTo>
                <a:lnTo>
                  <a:pt x="0" y="0"/>
                </a:lnTo>
                <a:close/>
                <a:moveTo>
                  <a:pt x="26" y="45"/>
                </a:moveTo>
                <a:lnTo>
                  <a:pt x="38" y="45"/>
                </a:lnTo>
                <a:lnTo>
                  <a:pt x="42" y="45"/>
                </a:lnTo>
                <a:lnTo>
                  <a:pt x="48" y="46"/>
                </a:lnTo>
                <a:lnTo>
                  <a:pt x="50" y="47"/>
                </a:lnTo>
                <a:lnTo>
                  <a:pt x="52" y="49"/>
                </a:lnTo>
                <a:lnTo>
                  <a:pt x="53" y="51"/>
                </a:lnTo>
                <a:lnTo>
                  <a:pt x="54" y="55"/>
                </a:lnTo>
                <a:lnTo>
                  <a:pt x="54" y="57"/>
                </a:lnTo>
                <a:lnTo>
                  <a:pt x="53" y="59"/>
                </a:lnTo>
                <a:lnTo>
                  <a:pt x="51" y="61"/>
                </a:lnTo>
                <a:lnTo>
                  <a:pt x="50" y="62"/>
                </a:lnTo>
                <a:lnTo>
                  <a:pt x="45" y="63"/>
                </a:lnTo>
                <a:lnTo>
                  <a:pt x="39" y="64"/>
                </a:lnTo>
                <a:lnTo>
                  <a:pt x="26" y="64"/>
                </a:lnTo>
                <a:lnTo>
                  <a:pt x="26" y="4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1" name="Freeform 1342"/>
          <p:cNvSpPr>
            <a:spLocks/>
          </p:cNvSpPr>
          <p:nvPr/>
        </p:nvSpPr>
        <p:spPr bwMode="auto">
          <a:xfrm>
            <a:off x="5288756" y="3172618"/>
            <a:ext cx="34925" cy="33338"/>
          </a:xfrm>
          <a:custGeom>
            <a:avLst/>
            <a:gdLst/>
            <a:ahLst/>
            <a:cxnLst>
              <a:cxn ang="0">
                <a:pos x="26" y="46"/>
              </a:cxn>
              <a:cxn ang="0">
                <a:pos x="58" y="46"/>
              </a:cxn>
              <a:cxn ang="0">
                <a:pos x="58" y="81"/>
              </a:cxn>
              <a:cxn ang="0">
                <a:pos x="85" y="81"/>
              </a:cxn>
              <a:cxn ang="0">
                <a:pos x="85" y="0"/>
              </a:cxn>
              <a:cxn ang="0">
                <a:pos x="58" y="0"/>
              </a:cxn>
              <a:cxn ang="0">
                <a:pos x="58" y="31"/>
              </a:cxn>
              <a:cxn ang="0">
                <a:pos x="26" y="31"/>
              </a:cxn>
              <a:cxn ang="0">
                <a:pos x="26" y="0"/>
              </a:cxn>
              <a:cxn ang="0">
                <a:pos x="0" y="0"/>
              </a:cxn>
              <a:cxn ang="0">
                <a:pos x="0" y="81"/>
              </a:cxn>
              <a:cxn ang="0">
                <a:pos x="26" y="81"/>
              </a:cxn>
              <a:cxn ang="0">
                <a:pos x="26" y="46"/>
              </a:cxn>
            </a:cxnLst>
            <a:rect l="0" t="0" r="r" b="b"/>
            <a:pathLst>
              <a:path w="85" h="81">
                <a:moveTo>
                  <a:pt x="26" y="46"/>
                </a:moveTo>
                <a:lnTo>
                  <a:pt x="58" y="46"/>
                </a:lnTo>
                <a:lnTo>
                  <a:pt x="58" y="81"/>
                </a:lnTo>
                <a:lnTo>
                  <a:pt x="85" y="81"/>
                </a:lnTo>
                <a:lnTo>
                  <a:pt x="85" y="0"/>
                </a:lnTo>
                <a:lnTo>
                  <a:pt x="58" y="0"/>
                </a:lnTo>
                <a:lnTo>
                  <a:pt x="58" y="31"/>
                </a:lnTo>
                <a:lnTo>
                  <a:pt x="26" y="31"/>
                </a:lnTo>
                <a:lnTo>
                  <a:pt x="26" y="0"/>
                </a:lnTo>
                <a:lnTo>
                  <a:pt x="0" y="0"/>
                </a:lnTo>
                <a:lnTo>
                  <a:pt x="0" y="81"/>
                </a:lnTo>
                <a:lnTo>
                  <a:pt x="26" y="81"/>
                </a:lnTo>
                <a:lnTo>
                  <a:pt x="26" y="4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2" name="Freeform 1343"/>
          <p:cNvSpPr>
            <a:spLocks noEditPoints="1"/>
          </p:cNvSpPr>
          <p:nvPr/>
        </p:nvSpPr>
        <p:spPr bwMode="auto">
          <a:xfrm>
            <a:off x="5330031" y="3172618"/>
            <a:ext cx="36513" cy="33338"/>
          </a:xfrm>
          <a:custGeom>
            <a:avLst/>
            <a:gdLst/>
            <a:ahLst/>
            <a:cxnLst>
              <a:cxn ang="0">
                <a:pos x="29" y="25"/>
              </a:cxn>
              <a:cxn ang="0">
                <a:pos x="33" y="19"/>
              </a:cxn>
              <a:cxn ang="0">
                <a:pos x="41" y="16"/>
              </a:cxn>
              <a:cxn ang="0">
                <a:pos x="49" y="16"/>
              </a:cxn>
              <a:cxn ang="0">
                <a:pos x="56" y="19"/>
              </a:cxn>
              <a:cxn ang="0">
                <a:pos x="59" y="23"/>
              </a:cxn>
              <a:cxn ang="0">
                <a:pos x="59" y="27"/>
              </a:cxn>
              <a:cxn ang="0">
                <a:pos x="59" y="31"/>
              </a:cxn>
              <a:cxn ang="0">
                <a:pos x="56" y="35"/>
              </a:cxn>
              <a:cxn ang="0">
                <a:pos x="45" y="37"/>
              </a:cxn>
              <a:cxn ang="0">
                <a:pos x="26" y="39"/>
              </a:cxn>
              <a:cxn ang="0">
                <a:pos x="15" y="42"/>
              </a:cxn>
              <a:cxn ang="0">
                <a:pos x="6" y="48"/>
              </a:cxn>
              <a:cxn ang="0">
                <a:pos x="1" y="57"/>
              </a:cxn>
              <a:cxn ang="0">
                <a:pos x="0" y="66"/>
              </a:cxn>
              <a:cxn ang="0">
                <a:pos x="2" y="73"/>
              </a:cxn>
              <a:cxn ang="0">
                <a:pos x="8" y="80"/>
              </a:cxn>
              <a:cxn ang="0">
                <a:pos x="21" y="86"/>
              </a:cxn>
              <a:cxn ang="0">
                <a:pos x="39" y="86"/>
              </a:cxn>
              <a:cxn ang="0">
                <a:pos x="51" y="82"/>
              </a:cxn>
              <a:cxn ang="0">
                <a:pos x="57" y="78"/>
              </a:cxn>
              <a:cxn ang="0">
                <a:pos x="60" y="75"/>
              </a:cxn>
              <a:cxn ang="0">
                <a:pos x="91" y="84"/>
              </a:cxn>
              <a:cxn ang="0">
                <a:pos x="89" y="81"/>
              </a:cxn>
              <a:cxn ang="0">
                <a:pos x="87" y="78"/>
              </a:cxn>
              <a:cxn ang="0">
                <a:pos x="86" y="72"/>
              </a:cxn>
              <a:cxn ang="0">
                <a:pos x="86" y="30"/>
              </a:cxn>
              <a:cxn ang="0">
                <a:pos x="86" y="21"/>
              </a:cxn>
              <a:cxn ang="0">
                <a:pos x="80" y="11"/>
              </a:cxn>
              <a:cxn ang="0">
                <a:pos x="68" y="4"/>
              </a:cxn>
              <a:cxn ang="0">
                <a:pos x="46" y="0"/>
              </a:cxn>
              <a:cxn ang="0">
                <a:pos x="35" y="1"/>
              </a:cxn>
              <a:cxn ang="0">
                <a:pos x="21" y="4"/>
              </a:cxn>
              <a:cxn ang="0">
                <a:pos x="9" y="13"/>
              </a:cxn>
              <a:cxn ang="0">
                <a:pos x="6" y="19"/>
              </a:cxn>
              <a:cxn ang="0">
                <a:pos x="4" y="28"/>
              </a:cxn>
              <a:cxn ang="0">
                <a:pos x="60" y="50"/>
              </a:cxn>
              <a:cxn ang="0">
                <a:pos x="57" y="60"/>
              </a:cxn>
              <a:cxn ang="0">
                <a:pos x="52" y="66"/>
              </a:cxn>
              <a:cxn ang="0">
                <a:pos x="41" y="70"/>
              </a:cxn>
              <a:cxn ang="0">
                <a:pos x="32" y="68"/>
              </a:cxn>
              <a:cxn ang="0">
                <a:pos x="28" y="65"/>
              </a:cxn>
              <a:cxn ang="0">
                <a:pos x="26" y="61"/>
              </a:cxn>
              <a:cxn ang="0">
                <a:pos x="28" y="55"/>
              </a:cxn>
              <a:cxn ang="0">
                <a:pos x="33" y="52"/>
              </a:cxn>
              <a:cxn ang="0">
                <a:pos x="43" y="49"/>
              </a:cxn>
              <a:cxn ang="0">
                <a:pos x="60" y="45"/>
              </a:cxn>
            </a:cxnLst>
            <a:rect l="0" t="0" r="r" b="b"/>
            <a:pathLst>
              <a:path w="91" h="86">
                <a:moveTo>
                  <a:pt x="29" y="28"/>
                </a:moveTo>
                <a:lnTo>
                  <a:pt x="29" y="25"/>
                </a:lnTo>
                <a:lnTo>
                  <a:pt x="30" y="22"/>
                </a:lnTo>
                <a:lnTo>
                  <a:pt x="33" y="19"/>
                </a:lnTo>
                <a:lnTo>
                  <a:pt x="36" y="18"/>
                </a:lnTo>
                <a:lnTo>
                  <a:pt x="41" y="16"/>
                </a:lnTo>
                <a:lnTo>
                  <a:pt x="45" y="16"/>
                </a:lnTo>
                <a:lnTo>
                  <a:pt x="49" y="16"/>
                </a:lnTo>
                <a:lnTo>
                  <a:pt x="53" y="17"/>
                </a:lnTo>
                <a:lnTo>
                  <a:pt x="56" y="19"/>
                </a:lnTo>
                <a:lnTo>
                  <a:pt x="57" y="20"/>
                </a:lnTo>
                <a:lnTo>
                  <a:pt x="59" y="23"/>
                </a:lnTo>
                <a:lnTo>
                  <a:pt x="59" y="26"/>
                </a:lnTo>
                <a:lnTo>
                  <a:pt x="59" y="27"/>
                </a:lnTo>
                <a:lnTo>
                  <a:pt x="59" y="28"/>
                </a:lnTo>
                <a:lnTo>
                  <a:pt x="59" y="31"/>
                </a:lnTo>
                <a:lnTo>
                  <a:pt x="58" y="34"/>
                </a:lnTo>
                <a:lnTo>
                  <a:pt x="56" y="35"/>
                </a:lnTo>
                <a:lnTo>
                  <a:pt x="53" y="36"/>
                </a:lnTo>
                <a:lnTo>
                  <a:pt x="45" y="37"/>
                </a:lnTo>
                <a:lnTo>
                  <a:pt x="33" y="38"/>
                </a:lnTo>
                <a:lnTo>
                  <a:pt x="26" y="39"/>
                </a:lnTo>
                <a:lnTo>
                  <a:pt x="20" y="41"/>
                </a:lnTo>
                <a:lnTo>
                  <a:pt x="15" y="42"/>
                </a:lnTo>
                <a:lnTo>
                  <a:pt x="10" y="45"/>
                </a:lnTo>
                <a:lnTo>
                  <a:pt x="6" y="48"/>
                </a:lnTo>
                <a:lnTo>
                  <a:pt x="3" y="52"/>
                </a:lnTo>
                <a:lnTo>
                  <a:pt x="1" y="57"/>
                </a:lnTo>
                <a:lnTo>
                  <a:pt x="0" y="63"/>
                </a:lnTo>
                <a:lnTo>
                  <a:pt x="0" y="66"/>
                </a:lnTo>
                <a:lnTo>
                  <a:pt x="1" y="69"/>
                </a:lnTo>
                <a:lnTo>
                  <a:pt x="2" y="73"/>
                </a:lnTo>
                <a:lnTo>
                  <a:pt x="5" y="77"/>
                </a:lnTo>
                <a:lnTo>
                  <a:pt x="8" y="80"/>
                </a:lnTo>
                <a:lnTo>
                  <a:pt x="14" y="84"/>
                </a:lnTo>
                <a:lnTo>
                  <a:pt x="21" y="86"/>
                </a:lnTo>
                <a:lnTo>
                  <a:pt x="30" y="86"/>
                </a:lnTo>
                <a:lnTo>
                  <a:pt x="39" y="86"/>
                </a:lnTo>
                <a:lnTo>
                  <a:pt x="47" y="84"/>
                </a:lnTo>
                <a:lnTo>
                  <a:pt x="51" y="82"/>
                </a:lnTo>
                <a:lnTo>
                  <a:pt x="54" y="80"/>
                </a:lnTo>
                <a:lnTo>
                  <a:pt x="57" y="78"/>
                </a:lnTo>
                <a:lnTo>
                  <a:pt x="60" y="75"/>
                </a:lnTo>
                <a:lnTo>
                  <a:pt x="60" y="75"/>
                </a:lnTo>
                <a:lnTo>
                  <a:pt x="63" y="84"/>
                </a:lnTo>
                <a:lnTo>
                  <a:pt x="91" y="84"/>
                </a:lnTo>
                <a:lnTo>
                  <a:pt x="91" y="81"/>
                </a:lnTo>
                <a:lnTo>
                  <a:pt x="89" y="81"/>
                </a:lnTo>
                <a:lnTo>
                  <a:pt x="88" y="80"/>
                </a:lnTo>
                <a:lnTo>
                  <a:pt x="87" y="78"/>
                </a:lnTo>
                <a:lnTo>
                  <a:pt x="86" y="77"/>
                </a:lnTo>
                <a:lnTo>
                  <a:pt x="86" y="72"/>
                </a:lnTo>
                <a:lnTo>
                  <a:pt x="86" y="66"/>
                </a:lnTo>
                <a:lnTo>
                  <a:pt x="86" y="30"/>
                </a:lnTo>
                <a:lnTo>
                  <a:pt x="86" y="26"/>
                </a:lnTo>
                <a:lnTo>
                  <a:pt x="86" y="21"/>
                </a:lnTo>
                <a:lnTo>
                  <a:pt x="84" y="16"/>
                </a:lnTo>
                <a:lnTo>
                  <a:pt x="80" y="11"/>
                </a:lnTo>
                <a:lnTo>
                  <a:pt x="75" y="7"/>
                </a:lnTo>
                <a:lnTo>
                  <a:pt x="68" y="4"/>
                </a:lnTo>
                <a:lnTo>
                  <a:pt x="58" y="1"/>
                </a:lnTo>
                <a:lnTo>
                  <a:pt x="46" y="0"/>
                </a:lnTo>
                <a:lnTo>
                  <a:pt x="41" y="0"/>
                </a:lnTo>
                <a:lnTo>
                  <a:pt x="35" y="1"/>
                </a:lnTo>
                <a:lnTo>
                  <a:pt x="28" y="2"/>
                </a:lnTo>
                <a:lnTo>
                  <a:pt x="21" y="4"/>
                </a:lnTo>
                <a:lnTo>
                  <a:pt x="15" y="8"/>
                </a:lnTo>
                <a:lnTo>
                  <a:pt x="9" y="13"/>
                </a:lnTo>
                <a:lnTo>
                  <a:pt x="7" y="16"/>
                </a:lnTo>
                <a:lnTo>
                  <a:pt x="6" y="19"/>
                </a:lnTo>
                <a:lnTo>
                  <a:pt x="4" y="24"/>
                </a:lnTo>
                <a:lnTo>
                  <a:pt x="4" y="28"/>
                </a:lnTo>
                <a:lnTo>
                  <a:pt x="29" y="28"/>
                </a:lnTo>
                <a:close/>
                <a:moveTo>
                  <a:pt x="60" y="50"/>
                </a:moveTo>
                <a:lnTo>
                  <a:pt x="59" y="56"/>
                </a:lnTo>
                <a:lnTo>
                  <a:pt x="57" y="60"/>
                </a:lnTo>
                <a:lnTo>
                  <a:pt x="55" y="63"/>
                </a:lnTo>
                <a:lnTo>
                  <a:pt x="52" y="66"/>
                </a:lnTo>
                <a:lnTo>
                  <a:pt x="46" y="69"/>
                </a:lnTo>
                <a:lnTo>
                  <a:pt x="41" y="70"/>
                </a:lnTo>
                <a:lnTo>
                  <a:pt x="37" y="69"/>
                </a:lnTo>
                <a:lnTo>
                  <a:pt x="32" y="68"/>
                </a:lnTo>
                <a:lnTo>
                  <a:pt x="29" y="67"/>
                </a:lnTo>
                <a:lnTo>
                  <a:pt x="28" y="65"/>
                </a:lnTo>
                <a:lnTo>
                  <a:pt x="27" y="63"/>
                </a:lnTo>
                <a:lnTo>
                  <a:pt x="26" y="61"/>
                </a:lnTo>
                <a:lnTo>
                  <a:pt x="27" y="58"/>
                </a:lnTo>
                <a:lnTo>
                  <a:pt x="28" y="55"/>
                </a:lnTo>
                <a:lnTo>
                  <a:pt x="30" y="53"/>
                </a:lnTo>
                <a:lnTo>
                  <a:pt x="33" y="52"/>
                </a:lnTo>
                <a:lnTo>
                  <a:pt x="38" y="50"/>
                </a:lnTo>
                <a:lnTo>
                  <a:pt x="43" y="49"/>
                </a:lnTo>
                <a:lnTo>
                  <a:pt x="52" y="48"/>
                </a:lnTo>
                <a:lnTo>
                  <a:pt x="60" y="45"/>
                </a:lnTo>
                <a:lnTo>
                  <a:pt x="60" y="5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3" name="Freeform 1344"/>
          <p:cNvSpPr>
            <a:spLocks noEditPoints="1"/>
          </p:cNvSpPr>
          <p:nvPr/>
        </p:nvSpPr>
        <p:spPr bwMode="auto">
          <a:xfrm>
            <a:off x="5371306" y="3172618"/>
            <a:ext cx="33338" cy="33338"/>
          </a:xfrm>
          <a:custGeom>
            <a:avLst/>
            <a:gdLst/>
            <a:ahLst/>
            <a:cxnLst>
              <a:cxn ang="0">
                <a:pos x="49" y="52"/>
              </a:cxn>
              <a:cxn ang="0">
                <a:pos x="58" y="52"/>
              </a:cxn>
              <a:cxn ang="0">
                <a:pos x="58" y="81"/>
              </a:cxn>
              <a:cxn ang="0">
                <a:pos x="85" y="81"/>
              </a:cxn>
              <a:cxn ang="0">
                <a:pos x="85" y="0"/>
              </a:cxn>
              <a:cxn ang="0">
                <a:pos x="33" y="0"/>
              </a:cxn>
              <a:cxn ang="0">
                <a:pos x="25" y="1"/>
              </a:cxn>
              <a:cxn ang="0">
                <a:pos x="14" y="3"/>
              </a:cxn>
              <a:cxn ang="0">
                <a:pos x="9" y="6"/>
              </a:cxn>
              <a:cxn ang="0">
                <a:pos x="5" y="11"/>
              </a:cxn>
              <a:cxn ang="0">
                <a:pos x="3" y="14"/>
              </a:cxn>
              <a:cxn ang="0">
                <a:pos x="2" y="17"/>
              </a:cxn>
              <a:cxn ang="0">
                <a:pos x="1" y="21"/>
              </a:cxn>
              <a:cxn ang="0">
                <a:pos x="0" y="26"/>
              </a:cxn>
              <a:cxn ang="0">
                <a:pos x="1" y="31"/>
              </a:cxn>
              <a:cxn ang="0">
                <a:pos x="1" y="34"/>
              </a:cxn>
              <a:cxn ang="0">
                <a:pos x="3" y="38"/>
              </a:cxn>
              <a:cxn ang="0">
                <a:pos x="5" y="42"/>
              </a:cxn>
              <a:cxn ang="0">
                <a:pos x="8" y="45"/>
              </a:cxn>
              <a:cxn ang="0">
                <a:pos x="12" y="48"/>
              </a:cxn>
              <a:cxn ang="0">
                <a:pos x="17" y="50"/>
              </a:cxn>
              <a:cxn ang="0">
                <a:pos x="24" y="51"/>
              </a:cxn>
              <a:cxn ang="0">
                <a:pos x="2" y="81"/>
              </a:cxn>
              <a:cxn ang="0">
                <a:pos x="32" y="81"/>
              </a:cxn>
              <a:cxn ang="0">
                <a:pos x="49" y="52"/>
              </a:cxn>
              <a:cxn ang="0">
                <a:pos x="58" y="16"/>
              </a:cxn>
              <a:cxn ang="0">
                <a:pos x="58" y="37"/>
              </a:cxn>
              <a:cxn ang="0">
                <a:pos x="44" y="37"/>
              </a:cxn>
              <a:cxn ang="0">
                <a:pos x="38" y="36"/>
              </a:cxn>
              <a:cxn ang="0">
                <a:pos x="33" y="34"/>
              </a:cxn>
              <a:cxn ang="0">
                <a:pos x="31" y="33"/>
              </a:cxn>
              <a:cxn ang="0">
                <a:pos x="28" y="31"/>
              </a:cxn>
              <a:cxn ang="0">
                <a:pos x="28" y="28"/>
              </a:cxn>
              <a:cxn ang="0">
                <a:pos x="27" y="26"/>
              </a:cxn>
              <a:cxn ang="0">
                <a:pos x="28" y="23"/>
              </a:cxn>
              <a:cxn ang="0">
                <a:pos x="29" y="20"/>
              </a:cxn>
              <a:cxn ang="0">
                <a:pos x="32" y="19"/>
              </a:cxn>
              <a:cxn ang="0">
                <a:pos x="34" y="17"/>
              </a:cxn>
              <a:cxn ang="0">
                <a:pos x="39" y="16"/>
              </a:cxn>
              <a:cxn ang="0">
                <a:pos x="45" y="16"/>
              </a:cxn>
              <a:cxn ang="0">
                <a:pos x="58" y="16"/>
              </a:cxn>
            </a:cxnLst>
            <a:rect l="0" t="0" r="r" b="b"/>
            <a:pathLst>
              <a:path w="85" h="81">
                <a:moveTo>
                  <a:pt x="49" y="52"/>
                </a:moveTo>
                <a:lnTo>
                  <a:pt x="58" y="52"/>
                </a:lnTo>
                <a:lnTo>
                  <a:pt x="58" y="81"/>
                </a:lnTo>
                <a:lnTo>
                  <a:pt x="85" y="81"/>
                </a:lnTo>
                <a:lnTo>
                  <a:pt x="85" y="0"/>
                </a:lnTo>
                <a:lnTo>
                  <a:pt x="33" y="0"/>
                </a:lnTo>
                <a:lnTo>
                  <a:pt x="25" y="1"/>
                </a:lnTo>
                <a:lnTo>
                  <a:pt x="14" y="3"/>
                </a:lnTo>
                <a:lnTo>
                  <a:pt x="9" y="6"/>
                </a:lnTo>
                <a:lnTo>
                  <a:pt x="5" y="11"/>
                </a:lnTo>
                <a:lnTo>
                  <a:pt x="3" y="14"/>
                </a:lnTo>
                <a:lnTo>
                  <a:pt x="2" y="17"/>
                </a:lnTo>
                <a:lnTo>
                  <a:pt x="1" y="21"/>
                </a:lnTo>
                <a:lnTo>
                  <a:pt x="0" y="26"/>
                </a:lnTo>
                <a:lnTo>
                  <a:pt x="1" y="31"/>
                </a:lnTo>
                <a:lnTo>
                  <a:pt x="1" y="34"/>
                </a:lnTo>
                <a:lnTo>
                  <a:pt x="3" y="38"/>
                </a:lnTo>
                <a:lnTo>
                  <a:pt x="5" y="42"/>
                </a:lnTo>
                <a:lnTo>
                  <a:pt x="8" y="45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" y="81"/>
                </a:lnTo>
                <a:lnTo>
                  <a:pt x="32" y="81"/>
                </a:lnTo>
                <a:lnTo>
                  <a:pt x="49" y="52"/>
                </a:lnTo>
                <a:close/>
                <a:moveTo>
                  <a:pt x="58" y="16"/>
                </a:moveTo>
                <a:lnTo>
                  <a:pt x="58" y="37"/>
                </a:lnTo>
                <a:lnTo>
                  <a:pt x="44" y="37"/>
                </a:lnTo>
                <a:lnTo>
                  <a:pt x="38" y="36"/>
                </a:lnTo>
                <a:lnTo>
                  <a:pt x="33" y="34"/>
                </a:lnTo>
                <a:lnTo>
                  <a:pt x="31" y="33"/>
                </a:lnTo>
                <a:lnTo>
                  <a:pt x="28" y="31"/>
                </a:lnTo>
                <a:lnTo>
                  <a:pt x="28" y="28"/>
                </a:lnTo>
                <a:lnTo>
                  <a:pt x="27" y="26"/>
                </a:lnTo>
                <a:lnTo>
                  <a:pt x="28" y="23"/>
                </a:lnTo>
                <a:lnTo>
                  <a:pt x="29" y="20"/>
                </a:lnTo>
                <a:lnTo>
                  <a:pt x="32" y="19"/>
                </a:lnTo>
                <a:lnTo>
                  <a:pt x="34" y="17"/>
                </a:lnTo>
                <a:lnTo>
                  <a:pt x="39" y="16"/>
                </a:lnTo>
                <a:lnTo>
                  <a:pt x="45" y="16"/>
                </a:lnTo>
                <a:lnTo>
                  <a:pt x="58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4" name="Freeform 1345"/>
          <p:cNvSpPr>
            <a:spLocks/>
          </p:cNvSpPr>
          <p:nvPr/>
        </p:nvSpPr>
        <p:spPr bwMode="auto">
          <a:xfrm>
            <a:off x="4877594" y="3244056"/>
            <a:ext cx="34925" cy="31750"/>
          </a:xfrm>
          <a:custGeom>
            <a:avLst/>
            <a:gdLst/>
            <a:ahLst/>
            <a:cxnLst>
              <a:cxn ang="0">
                <a:pos x="27" y="16"/>
              </a:cxn>
              <a:cxn ang="0">
                <a:pos x="61" y="16"/>
              </a:cxn>
              <a:cxn ang="0">
                <a:pos x="61" y="80"/>
              </a:cxn>
              <a:cxn ang="0">
                <a:pos x="87" y="80"/>
              </a:cxn>
              <a:cxn ang="0">
                <a:pos x="87" y="0"/>
              </a:cxn>
              <a:cxn ang="0">
                <a:pos x="0" y="0"/>
              </a:cxn>
              <a:cxn ang="0">
                <a:pos x="0" y="80"/>
              </a:cxn>
              <a:cxn ang="0">
                <a:pos x="27" y="80"/>
              </a:cxn>
              <a:cxn ang="0">
                <a:pos x="27" y="16"/>
              </a:cxn>
            </a:cxnLst>
            <a:rect l="0" t="0" r="r" b="b"/>
            <a:pathLst>
              <a:path w="87" h="80">
                <a:moveTo>
                  <a:pt x="27" y="16"/>
                </a:moveTo>
                <a:lnTo>
                  <a:pt x="61" y="16"/>
                </a:lnTo>
                <a:lnTo>
                  <a:pt x="61" y="80"/>
                </a:lnTo>
                <a:lnTo>
                  <a:pt x="87" y="80"/>
                </a:lnTo>
                <a:lnTo>
                  <a:pt x="87" y="0"/>
                </a:lnTo>
                <a:lnTo>
                  <a:pt x="0" y="0"/>
                </a:lnTo>
                <a:lnTo>
                  <a:pt x="0" y="80"/>
                </a:lnTo>
                <a:lnTo>
                  <a:pt x="27" y="80"/>
                </a:lnTo>
                <a:lnTo>
                  <a:pt x="27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5" name="Freeform 1346"/>
          <p:cNvSpPr>
            <a:spLocks/>
          </p:cNvSpPr>
          <p:nvPr/>
        </p:nvSpPr>
        <p:spPr bwMode="auto">
          <a:xfrm>
            <a:off x="4917281" y="3244056"/>
            <a:ext cx="38100" cy="31750"/>
          </a:xfrm>
          <a:custGeom>
            <a:avLst/>
            <a:gdLst/>
            <a:ahLst/>
            <a:cxnLst>
              <a:cxn ang="0">
                <a:pos x="0" y="80"/>
              </a:cxn>
              <a:cxn ang="0">
                <a:pos x="6" y="81"/>
              </a:cxn>
              <a:cxn ang="0">
                <a:pos x="11" y="81"/>
              </a:cxn>
              <a:cxn ang="0">
                <a:pos x="18" y="81"/>
              </a:cxn>
              <a:cxn ang="0">
                <a:pos x="25" y="80"/>
              </a:cxn>
              <a:cxn ang="0">
                <a:pos x="30" y="77"/>
              </a:cxn>
              <a:cxn ang="0">
                <a:pos x="35" y="74"/>
              </a:cxn>
              <a:cxn ang="0">
                <a:pos x="40" y="68"/>
              </a:cxn>
              <a:cxn ang="0">
                <a:pos x="43" y="60"/>
              </a:cxn>
              <a:cxn ang="0">
                <a:pos x="45" y="48"/>
              </a:cxn>
              <a:cxn ang="0">
                <a:pos x="46" y="34"/>
              </a:cxn>
              <a:cxn ang="0">
                <a:pos x="46" y="16"/>
              </a:cxn>
              <a:cxn ang="0">
                <a:pos x="70" y="16"/>
              </a:cxn>
              <a:cxn ang="0">
                <a:pos x="70" y="80"/>
              </a:cxn>
              <a:cxn ang="0">
                <a:pos x="96" y="80"/>
              </a:cxn>
              <a:cxn ang="0">
                <a:pos x="96" y="0"/>
              </a:cxn>
              <a:cxn ang="0">
                <a:pos x="21" y="0"/>
              </a:cxn>
              <a:cxn ang="0">
                <a:pos x="20" y="34"/>
              </a:cxn>
              <a:cxn ang="0">
                <a:pos x="20" y="42"/>
              </a:cxn>
              <a:cxn ang="0">
                <a:pos x="19" y="49"/>
              </a:cxn>
              <a:cxn ang="0">
                <a:pos x="18" y="54"/>
              </a:cxn>
              <a:cxn ang="0">
                <a:pos x="16" y="59"/>
              </a:cxn>
              <a:cxn ang="0">
                <a:pos x="14" y="62"/>
              </a:cxn>
              <a:cxn ang="0">
                <a:pos x="12" y="63"/>
              </a:cxn>
              <a:cxn ang="0">
                <a:pos x="9" y="64"/>
              </a:cxn>
              <a:cxn ang="0">
                <a:pos x="5" y="64"/>
              </a:cxn>
              <a:cxn ang="0">
                <a:pos x="2" y="64"/>
              </a:cxn>
              <a:cxn ang="0">
                <a:pos x="0" y="64"/>
              </a:cxn>
              <a:cxn ang="0">
                <a:pos x="0" y="80"/>
              </a:cxn>
            </a:cxnLst>
            <a:rect l="0" t="0" r="r" b="b"/>
            <a:pathLst>
              <a:path w="96" h="81">
                <a:moveTo>
                  <a:pt x="0" y="80"/>
                </a:moveTo>
                <a:lnTo>
                  <a:pt x="6" y="81"/>
                </a:lnTo>
                <a:lnTo>
                  <a:pt x="11" y="81"/>
                </a:lnTo>
                <a:lnTo>
                  <a:pt x="18" y="81"/>
                </a:lnTo>
                <a:lnTo>
                  <a:pt x="25" y="80"/>
                </a:lnTo>
                <a:lnTo>
                  <a:pt x="30" y="77"/>
                </a:lnTo>
                <a:lnTo>
                  <a:pt x="35" y="74"/>
                </a:lnTo>
                <a:lnTo>
                  <a:pt x="40" y="68"/>
                </a:lnTo>
                <a:lnTo>
                  <a:pt x="43" y="60"/>
                </a:lnTo>
                <a:lnTo>
                  <a:pt x="45" y="48"/>
                </a:lnTo>
                <a:lnTo>
                  <a:pt x="46" y="34"/>
                </a:lnTo>
                <a:lnTo>
                  <a:pt x="46" y="16"/>
                </a:lnTo>
                <a:lnTo>
                  <a:pt x="70" y="16"/>
                </a:lnTo>
                <a:lnTo>
                  <a:pt x="70" y="80"/>
                </a:lnTo>
                <a:lnTo>
                  <a:pt x="96" y="80"/>
                </a:lnTo>
                <a:lnTo>
                  <a:pt x="96" y="0"/>
                </a:lnTo>
                <a:lnTo>
                  <a:pt x="21" y="0"/>
                </a:lnTo>
                <a:lnTo>
                  <a:pt x="20" y="34"/>
                </a:lnTo>
                <a:lnTo>
                  <a:pt x="20" y="42"/>
                </a:lnTo>
                <a:lnTo>
                  <a:pt x="19" y="49"/>
                </a:lnTo>
                <a:lnTo>
                  <a:pt x="18" y="54"/>
                </a:lnTo>
                <a:lnTo>
                  <a:pt x="16" y="59"/>
                </a:lnTo>
                <a:lnTo>
                  <a:pt x="14" y="62"/>
                </a:lnTo>
                <a:lnTo>
                  <a:pt x="12" y="63"/>
                </a:lnTo>
                <a:lnTo>
                  <a:pt x="9" y="64"/>
                </a:lnTo>
                <a:lnTo>
                  <a:pt x="5" y="64"/>
                </a:lnTo>
                <a:lnTo>
                  <a:pt x="2" y="64"/>
                </a:lnTo>
                <a:lnTo>
                  <a:pt x="0" y="64"/>
                </a:lnTo>
                <a:lnTo>
                  <a:pt x="0" y="8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6" name="Freeform 1347"/>
          <p:cNvSpPr>
            <a:spLocks noEditPoints="1"/>
          </p:cNvSpPr>
          <p:nvPr/>
        </p:nvSpPr>
        <p:spPr bwMode="auto">
          <a:xfrm>
            <a:off x="4963319" y="3242468"/>
            <a:ext cx="36512" cy="34925"/>
          </a:xfrm>
          <a:custGeom>
            <a:avLst/>
            <a:gdLst/>
            <a:ahLst/>
            <a:cxnLst>
              <a:cxn ang="0">
                <a:pos x="29" y="25"/>
              </a:cxn>
              <a:cxn ang="0">
                <a:pos x="33" y="20"/>
              </a:cxn>
              <a:cxn ang="0">
                <a:pos x="41" y="17"/>
              </a:cxn>
              <a:cxn ang="0">
                <a:pos x="49" y="17"/>
              </a:cxn>
              <a:cxn ang="0">
                <a:pos x="56" y="19"/>
              </a:cxn>
              <a:cxn ang="0">
                <a:pos x="59" y="23"/>
              </a:cxn>
              <a:cxn ang="0">
                <a:pos x="60" y="28"/>
              </a:cxn>
              <a:cxn ang="0">
                <a:pos x="59" y="31"/>
              </a:cxn>
              <a:cxn ang="0">
                <a:pos x="56" y="34"/>
              </a:cxn>
              <a:cxn ang="0">
                <a:pos x="45" y="36"/>
              </a:cxn>
              <a:cxn ang="0">
                <a:pos x="26" y="39"/>
              </a:cxn>
              <a:cxn ang="0">
                <a:pos x="15" y="42"/>
              </a:cxn>
              <a:cxn ang="0">
                <a:pos x="6" y="47"/>
              </a:cxn>
              <a:cxn ang="0">
                <a:pos x="1" y="56"/>
              </a:cxn>
              <a:cxn ang="0">
                <a:pos x="0" y="66"/>
              </a:cxn>
              <a:cxn ang="0">
                <a:pos x="2" y="73"/>
              </a:cxn>
              <a:cxn ang="0">
                <a:pos x="8" y="80"/>
              </a:cxn>
              <a:cxn ang="0">
                <a:pos x="21" y="85"/>
              </a:cxn>
              <a:cxn ang="0">
                <a:pos x="38" y="85"/>
              </a:cxn>
              <a:cxn ang="0">
                <a:pos x="51" y="82"/>
              </a:cxn>
              <a:cxn ang="0">
                <a:pos x="57" y="78"/>
              </a:cxn>
              <a:cxn ang="0">
                <a:pos x="61" y="75"/>
              </a:cxn>
              <a:cxn ang="0">
                <a:pos x="90" y="83"/>
              </a:cxn>
              <a:cxn ang="0">
                <a:pos x="88" y="81"/>
              </a:cxn>
              <a:cxn ang="0">
                <a:pos x="86" y="79"/>
              </a:cxn>
              <a:cxn ang="0">
                <a:pos x="85" y="72"/>
              </a:cxn>
              <a:cxn ang="0">
                <a:pos x="85" y="30"/>
              </a:cxn>
              <a:cxn ang="0">
                <a:pos x="85" y="21"/>
              </a:cxn>
              <a:cxn ang="0">
                <a:pos x="80" y="12"/>
              </a:cxn>
              <a:cxn ang="0">
                <a:pos x="68" y="3"/>
              </a:cxn>
              <a:cxn ang="0">
                <a:pos x="46" y="0"/>
              </a:cxn>
              <a:cxn ang="0">
                <a:pos x="35" y="0"/>
              </a:cxn>
              <a:cxn ang="0">
                <a:pos x="21" y="3"/>
              </a:cxn>
              <a:cxn ang="0">
                <a:pos x="10" y="13"/>
              </a:cxn>
              <a:cxn ang="0">
                <a:pos x="6" y="20"/>
              </a:cxn>
              <a:cxn ang="0">
                <a:pos x="4" y="29"/>
              </a:cxn>
              <a:cxn ang="0">
                <a:pos x="60" y="49"/>
              </a:cxn>
              <a:cxn ang="0">
                <a:pos x="58" y="60"/>
              </a:cxn>
              <a:cxn ang="0">
                <a:pos x="53" y="66"/>
              </a:cxn>
              <a:cxn ang="0">
                <a:pos x="41" y="70"/>
              </a:cxn>
              <a:cxn ang="0">
                <a:pos x="31" y="68"/>
              </a:cxn>
              <a:cxn ang="0">
                <a:pos x="28" y="66"/>
              </a:cxn>
              <a:cxn ang="0">
                <a:pos x="27" y="61"/>
              </a:cxn>
              <a:cxn ang="0">
                <a:pos x="28" y="55"/>
              </a:cxn>
              <a:cxn ang="0">
                <a:pos x="32" y="51"/>
              </a:cxn>
              <a:cxn ang="0">
                <a:pos x="43" y="49"/>
              </a:cxn>
              <a:cxn ang="0">
                <a:pos x="60" y="45"/>
              </a:cxn>
            </a:cxnLst>
            <a:rect l="0" t="0" r="r" b="b"/>
            <a:pathLst>
              <a:path w="90" h="86">
                <a:moveTo>
                  <a:pt x="29" y="29"/>
                </a:moveTo>
                <a:lnTo>
                  <a:pt x="29" y="25"/>
                </a:lnTo>
                <a:lnTo>
                  <a:pt x="31" y="22"/>
                </a:lnTo>
                <a:lnTo>
                  <a:pt x="33" y="20"/>
                </a:lnTo>
                <a:lnTo>
                  <a:pt x="35" y="18"/>
                </a:lnTo>
                <a:lnTo>
                  <a:pt x="41" y="17"/>
                </a:lnTo>
                <a:lnTo>
                  <a:pt x="46" y="16"/>
                </a:lnTo>
                <a:lnTo>
                  <a:pt x="49" y="17"/>
                </a:lnTo>
                <a:lnTo>
                  <a:pt x="53" y="18"/>
                </a:lnTo>
                <a:lnTo>
                  <a:pt x="56" y="19"/>
                </a:lnTo>
                <a:lnTo>
                  <a:pt x="58" y="21"/>
                </a:lnTo>
                <a:lnTo>
                  <a:pt x="59" y="23"/>
                </a:lnTo>
                <a:lnTo>
                  <a:pt x="60" y="27"/>
                </a:lnTo>
                <a:lnTo>
                  <a:pt x="60" y="28"/>
                </a:lnTo>
                <a:lnTo>
                  <a:pt x="60" y="29"/>
                </a:lnTo>
                <a:lnTo>
                  <a:pt x="59" y="31"/>
                </a:lnTo>
                <a:lnTo>
                  <a:pt x="58" y="33"/>
                </a:lnTo>
                <a:lnTo>
                  <a:pt x="56" y="34"/>
                </a:lnTo>
                <a:lnTo>
                  <a:pt x="53" y="35"/>
                </a:lnTo>
                <a:lnTo>
                  <a:pt x="45" y="36"/>
                </a:lnTo>
                <a:lnTo>
                  <a:pt x="32" y="38"/>
                </a:lnTo>
                <a:lnTo>
                  <a:pt x="26" y="39"/>
                </a:lnTo>
                <a:lnTo>
                  <a:pt x="20" y="40"/>
                </a:lnTo>
                <a:lnTo>
                  <a:pt x="15" y="42"/>
                </a:lnTo>
                <a:lnTo>
                  <a:pt x="10" y="44"/>
                </a:lnTo>
                <a:lnTo>
                  <a:pt x="6" y="47"/>
                </a:lnTo>
                <a:lnTo>
                  <a:pt x="3" y="51"/>
                </a:lnTo>
                <a:lnTo>
                  <a:pt x="1" y="56"/>
                </a:lnTo>
                <a:lnTo>
                  <a:pt x="0" y="63"/>
                </a:lnTo>
                <a:lnTo>
                  <a:pt x="0" y="66"/>
                </a:lnTo>
                <a:lnTo>
                  <a:pt x="1" y="69"/>
                </a:lnTo>
                <a:lnTo>
                  <a:pt x="2" y="73"/>
                </a:lnTo>
                <a:lnTo>
                  <a:pt x="5" y="77"/>
                </a:lnTo>
                <a:lnTo>
                  <a:pt x="8" y="80"/>
                </a:lnTo>
                <a:lnTo>
                  <a:pt x="14" y="83"/>
                </a:lnTo>
                <a:lnTo>
                  <a:pt x="21" y="85"/>
                </a:lnTo>
                <a:lnTo>
                  <a:pt x="30" y="86"/>
                </a:lnTo>
                <a:lnTo>
                  <a:pt x="38" y="85"/>
                </a:lnTo>
                <a:lnTo>
                  <a:pt x="47" y="83"/>
                </a:lnTo>
                <a:lnTo>
                  <a:pt x="51" y="82"/>
                </a:lnTo>
                <a:lnTo>
                  <a:pt x="54" y="80"/>
                </a:lnTo>
                <a:lnTo>
                  <a:pt x="57" y="78"/>
                </a:lnTo>
                <a:lnTo>
                  <a:pt x="60" y="75"/>
                </a:lnTo>
                <a:lnTo>
                  <a:pt x="61" y="75"/>
                </a:lnTo>
                <a:lnTo>
                  <a:pt x="63" y="83"/>
                </a:lnTo>
                <a:lnTo>
                  <a:pt x="90" y="83"/>
                </a:lnTo>
                <a:lnTo>
                  <a:pt x="90" y="81"/>
                </a:lnTo>
                <a:lnTo>
                  <a:pt x="88" y="81"/>
                </a:lnTo>
                <a:lnTo>
                  <a:pt x="87" y="80"/>
                </a:lnTo>
                <a:lnTo>
                  <a:pt x="86" y="79"/>
                </a:lnTo>
                <a:lnTo>
                  <a:pt x="86" y="77"/>
                </a:lnTo>
                <a:lnTo>
                  <a:pt x="85" y="72"/>
                </a:lnTo>
                <a:lnTo>
                  <a:pt x="85" y="67"/>
                </a:lnTo>
                <a:lnTo>
                  <a:pt x="85" y="30"/>
                </a:lnTo>
                <a:lnTo>
                  <a:pt x="85" y="26"/>
                </a:lnTo>
                <a:lnTo>
                  <a:pt x="85" y="21"/>
                </a:lnTo>
                <a:lnTo>
                  <a:pt x="83" y="17"/>
                </a:lnTo>
                <a:lnTo>
                  <a:pt x="80" y="12"/>
                </a:lnTo>
                <a:lnTo>
                  <a:pt x="75" y="6"/>
                </a:lnTo>
                <a:lnTo>
                  <a:pt x="68" y="3"/>
                </a:lnTo>
                <a:lnTo>
                  <a:pt x="59" y="0"/>
                </a:lnTo>
                <a:lnTo>
                  <a:pt x="46" y="0"/>
                </a:lnTo>
                <a:lnTo>
                  <a:pt x="41" y="0"/>
                </a:lnTo>
                <a:lnTo>
                  <a:pt x="35" y="0"/>
                </a:lnTo>
                <a:lnTo>
                  <a:pt x="28" y="1"/>
                </a:lnTo>
                <a:lnTo>
                  <a:pt x="21" y="3"/>
                </a:lnTo>
                <a:lnTo>
                  <a:pt x="15" y="7"/>
                </a:lnTo>
                <a:lnTo>
                  <a:pt x="10" y="13"/>
                </a:lnTo>
                <a:lnTo>
                  <a:pt x="7" y="16"/>
                </a:lnTo>
                <a:lnTo>
                  <a:pt x="6" y="20"/>
                </a:lnTo>
                <a:lnTo>
                  <a:pt x="5" y="24"/>
                </a:lnTo>
                <a:lnTo>
                  <a:pt x="4" y="29"/>
                </a:lnTo>
                <a:lnTo>
                  <a:pt x="29" y="29"/>
                </a:lnTo>
                <a:close/>
                <a:moveTo>
                  <a:pt x="60" y="49"/>
                </a:moveTo>
                <a:lnTo>
                  <a:pt x="59" y="55"/>
                </a:lnTo>
                <a:lnTo>
                  <a:pt x="58" y="60"/>
                </a:lnTo>
                <a:lnTo>
                  <a:pt x="55" y="64"/>
                </a:lnTo>
                <a:lnTo>
                  <a:pt x="53" y="66"/>
                </a:lnTo>
                <a:lnTo>
                  <a:pt x="46" y="69"/>
                </a:lnTo>
                <a:lnTo>
                  <a:pt x="41" y="70"/>
                </a:lnTo>
                <a:lnTo>
                  <a:pt x="36" y="70"/>
                </a:lnTo>
                <a:lnTo>
                  <a:pt x="31" y="68"/>
                </a:lnTo>
                <a:lnTo>
                  <a:pt x="29" y="67"/>
                </a:lnTo>
                <a:lnTo>
                  <a:pt x="28" y="66"/>
                </a:lnTo>
                <a:lnTo>
                  <a:pt x="27" y="64"/>
                </a:lnTo>
                <a:lnTo>
                  <a:pt x="27" y="61"/>
                </a:lnTo>
                <a:lnTo>
                  <a:pt x="27" y="57"/>
                </a:lnTo>
                <a:lnTo>
                  <a:pt x="28" y="55"/>
                </a:lnTo>
                <a:lnTo>
                  <a:pt x="30" y="53"/>
                </a:lnTo>
                <a:lnTo>
                  <a:pt x="32" y="51"/>
                </a:lnTo>
                <a:lnTo>
                  <a:pt x="37" y="50"/>
                </a:lnTo>
                <a:lnTo>
                  <a:pt x="43" y="49"/>
                </a:lnTo>
                <a:lnTo>
                  <a:pt x="52" y="47"/>
                </a:lnTo>
                <a:lnTo>
                  <a:pt x="60" y="45"/>
                </a:lnTo>
                <a:lnTo>
                  <a:pt x="60" y="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7" name="Freeform 1348"/>
          <p:cNvSpPr>
            <a:spLocks/>
          </p:cNvSpPr>
          <p:nvPr/>
        </p:nvSpPr>
        <p:spPr bwMode="auto">
          <a:xfrm>
            <a:off x="5003006" y="3244056"/>
            <a:ext cx="33338" cy="31750"/>
          </a:xfrm>
          <a:custGeom>
            <a:avLst/>
            <a:gdLst/>
            <a:ahLst/>
            <a:cxnLst>
              <a:cxn ang="0">
                <a:pos x="28" y="16"/>
              </a:cxn>
              <a:cxn ang="0">
                <a:pos x="28" y="80"/>
              </a:cxn>
              <a:cxn ang="0">
                <a:pos x="55" y="80"/>
              </a:cxn>
              <a:cxn ang="0">
                <a:pos x="55" y="16"/>
              </a:cxn>
              <a:cxn ang="0">
                <a:pos x="84" y="16"/>
              </a:cxn>
              <a:cxn ang="0">
                <a:pos x="84" y="0"/>
              </a:cxn>
              <a:cxn ang="0">
                <a:pos x="0" y="0"/>
              </a:cxn>
              <a:cxn ang="0">
                <a:pos x="0" y="16"/>
              </a:cxn>
              <a:cxn ang="0">
                <a:pos x="28" y="16"/>
              </a:cxn>
            </a:cxnLst>
            <a:rect l="0" t="0" r="r" b="b"/>
            <a:pathLst>
              <a:path w="84" h="80">
                <a:moveTo>
                  <a:pt x="28" y="16"/>
                </a:moveTo>
                <a:lnTo>
                  <a:pt x="28" y="80"/>
                </a:lnTo>
                <a:lnTo>
                  <a:pt x="55" y="80"/>
                </a:lnTo>
                <a:lnTo>
                  <a:pt x="55" y="16"/>
                </a:lnTo>
                <a:lnTo>
                  <a:pt x="84" y="16"/>
                </a:lnTo>
                <a:lnTo>
                  <a:pt x="84" y="0"/>
                </a:lnTo>
                <a:lnTo>
                  <a:pt x="0" y="0"/>
                </a:lnTo>
                <a:lnTo>
                  <a:pt x="0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8" name="Freeform 1349"/>
          <p:cNvSpPr>
            <a:spLocks noEditPoints="1"/>
          </p:cNvSpPr>
          <p:nvPr/>
        </p:nvSpPr>
        <p:spPr bwMode="auto">
          <a:xfrm>
            <a:off x="5039519" y="3231356"/>
            <a:ext cx="55562" cy="55562"/>
          </a:xfrm>
          <a:custGeom>
            <a:avLst/>
            <a:gdLst/>
            <a:ahLst/>
            <a:cxnLst>
              <a:cxn ang="0">
                <a:pos x="81" y="139"/>
              </a:cxn>
              <a:cxn ang="0">
                <a:pos x="89" y="112"/>
              </a:cxn>
              <a:cxn ang="0">
                <a:pos x="104" y="110"/>
              </a:cxn>
              <a:cxn ang="0">
                <a:pos x="114" y="106"/>
              </a:cxn>
              <a:cxn ang="0">
                <a:pos x="123" y="101"/>
              </a:cxn>
              <a:cxn ang="0">
                <a:pos x="131" y="92"/>
              </a:cxn>
              <a:cxn ang="0">
                <a:pos x="136" y="76"/>
              </a:cxn>
              <a:cxn ang="0">
                <a:pos x="136" y="63"/>
              </a:cxn>
              <a:cxn ang="0">
                <a:pos x="132" y="50"/>
              </a:cxn>
              <a:cxn ang="0">
                <a:pos x="124" y="40"/>
              </a:cxn>
              <a:cxn ang="0">
                <a:pos x="116" y="34"/>
              </a:cxn>
              <a:cxn ang="0">
                <a:pos x="105" y="30"/>
              </a:cxn>
              <a:cxn ang="0">
                <a:pos x="90" y="28"/>
              </a:cxn>
              <a:cxn ang="0">
                <a:pos x="81" y="0"/>
              </a:cxn>
              <a:cxn ang="0">
                <a:pos x="55" y="28"/>
              </a:cxn>
              <a:cxn ang="0">
                <a:pos x="38" y="29"/>
              </a:cxn>
              <a:cxn ang="0">
                <a:pos x="20" y="34"/>
              </a:cxn>
              <a:cxn ang="0">
                <a:pos x="13" y="40"/>
              </a:cxn>
              <a:cxn ang="0">
                <a:pos x="6" y="47"/>
              </a:cxn>
              <a:cxn ang="0">
                <a:pos x="2" y="57"/>
              </a:cxn>
              <a:cxn ang="0">
                <a:pos x="0" y="69"/>
              </a:cxn>
              <a:cxn ang="0">
                <a:pos x="2" y="81"/>
              </a:cxn>
              <a:cxn ang="0">
                <a:pos x="8" y="95"/>
              </a:cxn>
              <a:cxn ang="0">
                <a:pos x="15" y="102"/>
              </a:cxn>
              <a:cxn ang="0">
                <a:pos x="25" y="107"/>
              </a:cxn>
              <a:cxn ang="0">
                <a:pos x="38" y="110"/>
              </a:cxn>
              <a:cxn ang="0">
                <a:pos x="55" y="112"/>
              </a:cxn>
              <a:cxn ang="0">
                <a:pos x="56" y="96"/>
              </a:cxn>
              <a:cxn ang="0">
                <a:pos x="47" y="96"/>
              </a:cxn>
              <a:cxn ang="0">
                <a:pos x="37" y="92"/>
              </a:cxn>
              <a:cxn ang="0">
                <a:pos x="30" y="82"/>
              </a:cxn>
              <a:cxn ang="0">
                <a:pos x="27" y="68"/>
              </a:cxn>
              <a:cxn ang="0">
                <a:pos x="29" y="58"/>
              </a:cxn>
              <a:cxn ang="0">
                <a:pos x="34" y="51"/>
              </a:cxn>
              <a:cxn ang="0">
                <a:pos x="42" y="46"/>
              </a:cxn>
              <a:cxn ang="0">
                <a:pos x="53" y="44"/>
              </a:cxn>
              <a:cxn ang="0">
                <a:pos x="56" y="96"/>
              </a:cxn>
              <a:cxn ang="0">
                <a:pos x="87" y="45"/>
              </a:cxn>
              <a:cxn ang="0">
                <a:pos x="97" y="48"/>
              </a:cxn>
              <a:cxn ang="0">
                <a:pos x="105" y="54"/>
              </a:cxn>
              <a:cxn ang="0">
                <a:pos x="109" y="63"/>
              </a:cxn>
              <a:cxn ang="0">
                <a:pos x="109" y="76"/>
              </a:cxn>
              <a:cxn ang="0">
                <a:pos x="104" y="87"/>
              </a:cxn>
              <a:cxn ang="0">
                <a:pos x="95" y="93"/>
              </a:cxn>
              <a:cxn ang="0">
                <a:pos x="86" y="96"/>
              </a:cxn>
              <a:cxn ang="0">
                <a:pos x="80" y="44"/>
              </a:cxn>
            </a:cxnLst>
            <a:rect l="0" t="0" r="r" b="b"/>
            <a:pathLst>
              <a:path w="136" h="139">
                <a:moveTo>
                  <a:pt x="55" y="139"/>
                </a:moveTo>
                <a:lnTo>
                  <a:pt x="81" y="139"/>
                </a:lnTo>
                <a:lnTo>
                  <a:pt x="81" y="112"/>
                </a:lnTo>
                <a:lnTo>
                  <a:pt x="89" y="112"/>
                </a:lnTo>
                <a:lnTo>
                  <a:pt x="96" y="111"/>
                </a:lnTo>
                <a:lnTo>
                  <a:pt x="104" y="110"/>
                </a:lnTo>
                <a:lnTo>
                  <a:pt x="109" y="108"/>
                </a:lnTo>
                <a:lnTo>
                  <a:pt x="114" y="106"/>
                </a:lnTo>
                <a:lnTo>
                  <a:pt x="119" y="103"/>
                </a:lnTo>
                <a:lnTo>
                  <a:pt x="123" y="101"/>
                </a:lnTo>
                <a:lnTo>
                  <a:pt x="126" y="98"/>
                </a:lnTo>
                <a:lnTo>
                  <a:pt x="131" y="92"/>
                </a:lnTo>
                <a:lnTo>
                  <a:pt x="134" y="84"/>
                </a:lnTo>
                <a:lnTo>
                  <a:pt x="136" y="76"/>
                </a:lnTo>
                <a:lnTo>
                  <a:pt x="136" y="69"/>
                </a:lnTo>
                <a:lnTo>
                  <a:pt x="136" y="63"/>
                </a:lnTo>
                <a:lnTo>
                  <a:pt x="135" y="57"/>
                </a:lnTo>
                <a:lnTo>
                  <a:pt x="132" y="50"/>
                </a:lnTo>
                <a:lnTo>
                  <a:pt x="127" y="43"/>
                </a:lnTo>
                <a:lnTo>
                  <a:pt x="124" y="40"/>
                </a:lnTo>
                <a:lnTo>
                  <a:pt x="120" y="38"/>
                </a:lnTo>
                <a:lnTo>
                  <a:pt x="116" y="34"/>
                </a:lnTo>
                <a:lnTo>
                  <a:pt x="111" y="32"/>
                </a:lnTo>
                <a:lnTo>
                  <a:pt x="105" y="30"/>
                </a:lnTo>
                <a:lnTo>
                  <a:pt x="97" y="29"/>
                </a:lnTo>
                <a:lnTo>
                  <a:pt x="90" y="28"/>
                </a:lnTo>
                <a:lnTo>
                  <a:pt x="81" y="28"/>
                </a:lnTo>
                <a:lnTo>
                  <a:pt x="81" y="0"/>
                </a:lnTo>
                <a:lnTo>
                  <a:pt x="55" y="0"/>
                </a:lnTo>
                <a:lnTo>
                  <a:pt x="55" y="28"/>
                </a:lnTo>
                <a:lnTo>
                  <a:pt x="47" y="28"/>
                </a:lnTo>
                <a:lnTo>
                  <a:pt x="38" y="29"/>
                </a:lnTo>
                <a:lnTo>
                  <a:pt x="29" y="31"/>
                </a:lnTo>
                <a:lnTo>
                  <a:pt x="20" y="34"/>
                </a:lnTo>
                <a:lnTo>
                  <a:pt x="16" y="37"/>
                </a:lnTo>
                <a:lnTo>
                  <a:pt x="13" y="40"/>
                </a:lnTo>
                <a:lnTo>
                  <a:pt x="9" y="44"/>
                </a:lnTo>
                <a:lnTo>
                  <a:pt x="6" y="47"/>
                </a:lnTo>
                <a:lnTo>
                  <a:pt x="4" y="52"/>
                </a:lnTo>
                <a:lnTo>
                  <a:pt x="2" y="57"/>
                </a:lnTo>
                <a:lnTo>
                  <a:pt x="1" y="63"/>
                </a:lnTo>
                <a:lnTo>
                  <a:pt x="0" y="69"/>
                </a:lnTo>
                <a:lnTo>
                  <a:pt x="1" y="75"/>
                </a:lnTo>
                <a:lnTo>
                  <a:pt x="2" y="81"/>
                </a:lnTo>
                <a:lnTo>
                  <a:pt x="4" y="89"/>
                </a:lnTo>
                <a:lnTo>
                  <a:pt x="8" y="95"/>
                </a:lnTo>
                <a:lnTo>
                  <a:pt x="12" y="99"/>
                </a:lnTo>
                <a:lnTo>
                  <a:pt x="15" y="102"/>
                </a:lnTo>
                <a:lnTo>
                  <a:pt x="20" y="104"/>
                </a:lnTo>
                <a:lnTo>
                  <a:pt x="25" y="107"/>
                </a:lnTo>
                <a:lnTo>
                  <a:pt x="31" y="109"/>
                </a:lnTo>
                <a:lnTo>
                  <a:pt x="38" y="110"/>
                </a:lnTo>
                <a:lnTo>
                  <a:pt x="46" y="112"/>
                </a:lnTo>
                <a:lnTo>
                  <a:pt x="55" y="112"/>
                </a:lnTo>
                <a:lnTo>
                  <a:pt x="55" y="139"/>
                </a:lnTo>
                <a:close/>
                <a:moveTo>
                  <a:pt x="56" y="96"/>
                </a:moveTo>
                <a:lnTo>
                  <a:pt x="52" y="96"/>
                </a:lnTo>
                <a:lnTo>
                  <a:pt x="47" y="96"/>
                </a:lnTo>
                <a:lnTo>
                  <a:pt x="42" y="94"/>
                </a:lnTo>
                <a:lnTo>
                  <a:pt x="37" y="92"/>
                </a:lnTo>
                <a:lnTo>
                  <a:pt x="33" y="88"/>
                </a:lnTo>
                <a:lnTo>
                  <a:pt x="30" y="82"/>
                </a:lnTo>
                <a:lnTo>
                  <a:pt x="28" y="76"/>
                </a:lnTo>
                <a:lnTo>
                  <a:pt x="27" y="68"/>
                </a:lnTo>
                <a:lnTo>
                  <a:pt x="28" y="63"/>
                </a:lnTo>
                <a:lnTo>
                  <a:pt x="29" y="58"/>
                </a:lnTo>
                <a:lnTo>
                  <a:pt x="31" y="54"/>
                </a:lnTo>
                <a:lnTo>
                  <a:pt x="34" y="51"/>
                </a:lnTo>
                <a:lnTo>
                  <a:pt x="38" y="48"/>
                </a:lnTo>
                <a:lnTo>
                  <a:pt x="42" y="46"/>
                </a:lnTo>
                <a:lnTo>
                  <a:pt x="47" y="45"/>
                </a:lnTo>
                <a:lnTo>
                  <a:pt x="53" y="44"/>
                </a:lnTo>
                <a:lnTo>
                  <a:pt x="56" y="44"/>
                </a:lnTo>
                <a:lnTo>
                  <a:pt x="56" y="96"/>
                </a:lnTo>
                <a:close/>
                <a:moveTo>
                  <a:pt x="80" y="44"/>
                </a:moveTo>
                <a:lnTo>
                  <a:pt x="87" y="45"/>
                </a:lnTo>
                <a:lnTo>
                  <a:pt x="92" y="46"/>
                </a:lnTo>
                <a:lnTo>
                  <a:pt x="97" y="48"/>
                </a:lnTo>
                <a:lnTo>
                  <a:pt x="102" y="50"/>
                </a:lnTo>
                <a:lnTo>
                  <a:pt x="105" y="54"/>
                </a:lnTo>
                <a:lnTo>
                  <a:pt x="108" y="58"/>
                </a:lnTo>
                <a:lnTo>
                  <a:pt x="109" y="63"/>
                </a:lnTo>
                <a:lnTo>
                  <a:pt x="110" y="69"/>
                </a:lnTo>
                <a:lnTo>
                  <a:pt x="109" y="76"/>
                </a:lnTo>
                <a:lnTo>
                  <a:pt x="107" y="81"/>
                </a:lnTo>
                <a:lnTo>
                  <a:pt x="104" y="87"/>
                </a:lnTo>
                <a:lnTo>
                  <a:pt x="100" y="91"/>
                </a:lnTo>
                <a:lnTo>
                  <a:pt x="95" y="93"/>
                </a:lnTo>
                <a:lnTo>
                  <a:pt x="91" y="95"/>
                </a:lnTo>
                <a:lnTo>
                  <a:pt x="86" y="96"/>
                </a:lnTo>
                <a:lnTo>
                  <a:pt x="80" y="96"/>
                </a:lnTo>
                <a:lnTo>
                  <a:pt x="80" y="4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9" name="Freeform 1350"/>
          <p:cNvSpPr>
            <a:spLocks noEditPoints="1"/>
          </p:cNvSpPr>
          <p:nvPr/>
        </p:nvSpPr>
        <p:spPr bwMode="auto">
          <a:xfrm>
            <a:off x="5099844" y="3242468"/>
            <a:ext cx="38100" cy="34925"/>
          </a:xfrm>
          <a:custGeom>
            <a:avLst/>
            <a:gdLst/>
            <a:ahLst/>
            <a:cxnLst>
              <a:cxn ang="0">
                <a:pos x="59" y="85"/>
              </a:cxn>
              <a:cxn ang="0">
                <a:pos x="76" y="80"/>
              </a:cxn>
              <a:cxn ang="0">
                <a:pos x="89" y="70"/>
              </a:cxn>
              <a:cxn ang="0">
                <a:pos x="96" y="53"/>
              </a:cxn>
              <a:cxn ang="0">
                <a:pos x="96" y="33"/>
              </a:cxn>
              <a:cxn ang="0">
                <a:pos x="89" y="17"/>
              </a:cxn>
              <a:cxn ang="0">
                <a:pos x="77" y="5"/>
              </a:cxn>
              <a:cxn ang="0">
                <a:pos x="59" y="0"/>
              </a:cxn>
              <a:cxn ang="0">
                <a:pos x="40" y="0"/>
              </a:cxn>
              <a:cxn ang="0">
                <a:pos x="23" y="5"/>
              </a:cxn>
              <a:cxn ang="0">
                <a:pos x="13" y="13"/>
              </a:cxn>
              <a:cxn ang="0">
                <a:pos x="7" y="19"/>
              </a:cxn>
              <a:cxn ang="0">
                <a:pos x="4" y="27"/>
              </a:cxn>
              <a:cxn ang="0">
                <a:pos x="1" y="37"/>
              </a:cxn>
              <a:cxn ang="0">
                <a:pos x="1" y="53"/>
              </a:cxn>
              <a:cxn ang="0">
                <a:pos x="9" y="70"/>
              </a:cxn>
              <a:cxn ang="0">
                <a:pos x="22" y="80"/>
              </a:cxn>
              <a:cxn ang="0">
                <a:pos x="39" y="85"/>
              </a:cxn>
              <a:cxn ang="0">
                <a:pos x="49" y="70"/>
              </a:cxn>
              <a:cxn ang="0">
                <a:pos x="38" y="67"/>
              </a:cxn>
              <a:cxn ang="0">
                <a:pos x="32" y="61"/>
              </a:cxn>
              <a:cxn ang="0">
                <a:pos x="29" y="51"/>
              </a:cxn>
              <a:cxn ang="0">
                <a:pos x="28" y="43"/>
              </a:cxn>
              <a:cxn ang="0">
                <a:pos x="31" y="28"/>
              </a:cxn>
              <a:cxn ang="0">
                <a:pos x="36" y="20"/>
              </a:cxn>
              <a:cxn ang="0">
                <a:pos x="43" y="17"/>
              </a:cxn>
              <a:cxn ang="0">
                <a:pos x="49" y="16"/>
              </a:cxn>
              <a:cxn ang="0">
                <a:pos x="56" y="17"/>
              </a:cxn>
              <a:cxn ang="0">
                <a:pos x="62" y="20"/>
              </a:cxn>
              <a:cxn ang="0">
                <a:pos x="68" y="28"/>
              </a:cxn>
              <a:cxn ang="0">
                <a:pos x="70" y="43"/>
              </a:cxn>
              <a:cxn ang="0">
                <a:pos x="67" y="61"/>
              </a:cxn>
              <a:cxn ang="0">
                <a:pos x="61" y="67"/>
              </a:cxn>
              <a:cxn ang="0">
                <a:pos x="49" y="70"/>
              </a:cxn>
            </a:cxnLst>
            <a:rect l="0" t="0" r="r" b="b"/>
            <a:pathLst>
              <a:path w="97" h="86">
                <a:moveTo>
                  <a:pt x="49" y="86"/>
                </a:moveTo>
                <a:lnTo>
                  <a:pt x="59" y="85"/>
                </a:lnTo>
                <a:lnTo>
                  <a:pt x="68" y="83"/>
                </a:lnTo>
                <a:lnTo>
                  <a:pt x="76" y="80"/>
                </a:lnTo>
                <a:lnTo>
                  <a:pt x="83" y="76"/>
                </a:lnTo>
                <a:lnTo>
                  <a:pt x="89" y="70"/>
                </a:lnTo>
                <a:lnTo>
                  <a:pt x="93" y="62"/>
                </a:lnTo>
                <a:lnTo>
                  <a:pt x="96" y="53"/>
                </a:lnTo>
                <a:lnTo>
                  <a:pt x="97" y="43"/>
                </a:lnTo>
                <a:lnTo>
                  <a:pt x="96" y="33"/>
                </a:lnTo>
                <a:lnTo>
                  <a:pt x="93" y="24"/>
                </a:lnTo>
                <a:lnTo>
                  <a:pt x="89" y="17"/>
                </a:lnTo>
                <a:lnTo>
                  <a:pt x="83" y="11"/>
                </a:lnTo>
                <a:lnTo>
                  <a:pt x="77" y="5"/>
                </a:lnTo>
                <a:lnTo>
                  <a:pt x="68" y="2"/>
                </a:lnTo>
                <a:lnTo>
                  <a:pt x="59" y="0"/>
                </a:lnTo>
                <a:lnTo>
                  <a:pt x="49" y="0"/>
                </a:lnTo>
                <a:lnTo>
                  <a:pt x="40" y="0"/>
                </a:lnTo>
                <a:lnTo>
                  <a:pt x="31" y="2"/>
                </a:lnTo>
                <a:lnTo>
                  <a:pt x="23" y="5"/>
                </a:lnTo>
                <a:lnTo>
                  <a:pt x="16" y="10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5" y="23"/>
                </a:lnTo>
                <a:lnTo>
                  <a:pt x="4" y="27"/>
                </a:lnTo>
                <a:lnTo>
                  <a:pt x="1" y="32"/>
                </a:lnTo>
                <a:lnTo>
                  <a:pt x="1" y="37"/>
                </a:lnTo>
                <a:lnTo>
                  <a:pt x="0" y="43"/>
                </a:lnTo>
                <a:lnTo>
                  <a:pt x="1" y="53"/>
                </a:lnTo>
                <a:lnTo>
                  <a:pt x="5" y="62"/>
                </a:lnTo>
                <a:lnTo>
                  <a:pt x="9" y="70"/>
                </a:lnTo>
                <a:lnTo>
                  <a:pt x="15" y="76"/>
                </a:lnTo>
                <a:lnTo>
                  <a:pt x="22" y="80"/>
                </a:lnTo>
                <a:lnTo>
                  <a:pt x="30" y="83"/>
                </a:lnTo>
                <a:lnTo>
                  <a:pt x="39" y="85"/>
                </a:lnTo>
                <a:lnTo>
                  <a:pt x="49" y="86"/>
                </a:lnTo>
                <a:close/>
                <a:moveTo>
                  <a:pt x="49" y="70"/>
                </a:moveTo>
                <a:lnTo>
                  <a:pt x="43" y="69"/>
                </a:lnTo>
                <a:lnTo>
                  <a:pt x="38" y="67"/>
                </a:lnTo>
                <a:lnTo>
                  <a:pt x="34" y="64"/>
                </a:lnTo>
                <a:lnTo>
                  <a:pt x="32" y="61"/>
                </a:lnTo>
                <a:lnTo>
                  <a:pt x="30" y="55"/>
                </a:lnTo>
                <a:lnTo>
                  <a:pt x="29" y="51"/>
                </a:lnTo>
                <a:lnTo>
                  <a:pt x="28" y="47"/>
                </a:lnTo>
                <a:lnTo>
                  <a:pt x="28" y="43"/>
                </a:lnTo>
                <a:lnTo>
                  <a:pt x="29" y="34"/>
                </a:lnTo>
                <a:lnTo>
                  <a:pt x="31" y="28"/>
                </a:lnTo>
                <a:lnTo>
                  <a:pt x="33" y="23"/>
                </a:lnTo>
                <a:lnTo>
                  <a:pt x="36" y="20"/>
                </a:lnTo>
                <a:lnTo>
                  <a:pt x="40" y="18"/>
                </a:lnTo>
                <a:lnTo>
                  <a:pt x="43" y="17"/>
                </a:lnTo>
                <a:lnTo>
                  <a:pt x="46" y="16"/>
                </a:lnTo>
                <a:lnTo>
                  <a:pt x="49" y="16"/>
                </a:lnTo>
                <a:lnTo>
                  <a:pt x="51" y="16"/>
                </a:lnTo>
                <a:lnTo>
                  <a:pt x="56" y="17"/>
                </a:lnTo>
                <a:lnTo>
                  <a:pt x="59" y="18"/>
                </a:lnTo>
                <a:lnTo>
                  <a:pt x="62" y="20"/>
                </a:lnTo>
                <a:lnTo>
                  <a:pt x="65" y="23"/>
                </a:lnTo>
                <a:lnTo>
                  <a:pt x="68" y="28"/>
                </a:lnTo>
                <a:lnTo>
                  <a:pt x="69" y="34"/>
                </a:lnTo>
                <a:lnTo>
                  <a:pt x="70" y="43"/>
                </a:lnTo>
                <a:lnTo>
                  <a:pt x="70" y="51"/>
                </a:lnTo>
                <a:lnTo>
                  <a:pt x="67" y="61"/>
                </a:lnTo>
                <a:lnTo>
                  <a:pt x="64" y="64"/>
                </a:lnTo>
                <a:lnTo>
                  <a:pt x="61" y="67"/>
                </a:lnTo>
                <a:lnTo>
                  <a:pt x="56" y="69"/>
                </a:lnTo>
                <a:lnTo>
                  <a:pt x="49" y="7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0" name="Freeform 1351"/>
          <p:cNvSpPr>
            <a:spLocks noEditPoints="1"/>
          </p:cNvSpPr>
          <p:nvPr/>
        </p:nvSpPr>
        <p:spPr bwMode="auto">
          <a:xfrm>
            <a:off x="5144294" y="3242468"/>
            <a:ext cx="38100" cy="44450"/>
          </a:xfrm>
          <a:custGeom>
            <a:avLst/>
            <a:gdLst/>
            <a:ahLst/>
            <a:cxnLst>
              <a:cxn ang="0">
                <a:pos x="0" y="112"/>
              </a:cxn>
              <a:cxn ang="0">
                <a:pos x="26" y="75"/>
              </a:cxn>
              <a:cxn ang="0">
                <a:pos x="33" y="81"/>
              </a:cxn>
              <a:cxn ang="0">
                <a:pos x="42" y="84"/>
              </a:cxn>
              <a:cxn ang="0">
                <a:pos x="53" y="86"/>
              </a:cxn>
              <a:cxn ang="0">
                <a:pos x="70" y="83"/>
              </a:cxn>
              <a:cxn ang="0">
                <a:pos x="82" y="74"/>
              </a:cxn>
              <a:cxn ang="0">
                <a:pos x="90" y="61"/>
              </a:cxn>
              <a:cxn ang="0">
                <a:pos x="94" y="43"/>
              </a:cxn>
              <a:cxn ang="0">
                <a:pos x="90" y="25"/>
              </a:cxn>
              <a:cxn ang="0">
                <a:pos x="82" y="12"/>
              </a:cxn>
              <a:cxn ang="0">
                <a:pos x="70" y="3"/>
              </a:cxn>
              <a:cxn ang="0">
                <a:pos x="54" y="0"/>
              </a:cxn>
              <a:cxn ang="0">
                <a:pos x="40" y="2"/>
              </a:cxn>
              <a:cxn ang="0">
                <a:pos x="32" y="5"/>
              </a:cxn>
              <a:cxn ang="0">
                <a:pos x="25" y="13"/>
              </a:cxn>
              <a:cxn ang="0">
                <a:pos x="24" y="3"/>
              </a:cxn>
              <a:cxn ang="0">
                <a:pos x="25" y="43"/>
              </a:cxn>
              <a:cxn ang="0">
                <a:pos x="27" y="29"/>
              </a:cxn>
              <a:cxn ang="0">
                <a:pos x="32" y="21"/>
              </a:cxn>
              <a:cxn ang="0">
                <a:pos x="38" y="17"/>
              </a:cxn>
              <a:cxn ang="0">
                <a:pos x="46" y="16"/>
              </a:cxn>
              <a:cxn ang="0">
                <a:pos x="52" y="17"/>
              </a:cxn>
              <a:cxn ang="0">
                <a:pos x="59" y="21"/>
              </a:cxn>
              <a:cxn ang="0">
                <a:pos x="64" y="29"/>
              </a:cxn>
              <a:cxn ang="0">
                <a:pos x="66" y="43"/>
              </a:cxn>
              <a:cxn ang="0">
                <a:pos x="65" y="52"/>
              </a:cxn>
              <a:cxn ang="0">
                <a:pos x="62" y="62"/>
              </a:cxn>
              <a:cxn ang="0">
                <a:pos x="55" y="68"/>
              </a:cxn>
              <a:cxn ang="0">
                <a:pos x="46" y="70"/>
              </a:cxn>
              <a:cxn ang="0">
                <a:pos x="35" y="68"/>
              </a:cxn>
              <a:cxn ang="0">
                <a:pos x="29" y="62"/>
              </a:cxn>
              <a:cxn ang="0">
                <a:pos x="26" y="52"/>
              </a:cxn>
              <a:cxn ang="0">
                <a:pos x="25" y="43"/>
              </a:cxn>
            </a:cxnLst>
            <a:rect l="0" t="0" r="r" b="b"/>
            <a:pathLst>
              <a:path w="94" h="112">
                <a:moveTo>
                  <a:pt x="0" y="3"/>
                </a:moveTo>
                <a:lnTo>
                  <a:pt x="0" y="112"/>
                </a:lnTo>
                <a:lnTo>
                  <a:pt x="26" y="112"/>
                </a:lnTo>
                <a:lnTo>
                  <a:pt x="26" y="75"/>
                </a:lnTo>
                <a:lnTo>
                  <a:pt x="29" y="78"/>
                </a:lnTo>
                <a:lnTo>
                  <a:pt x="33" y="81"/>
                </a:lnTo>
                <a:lnTo>
                  <a:pt x="37" y="83"/>
                </a:lnTo>
                <a:lnTo>
                  <a:pt x="42" y="84"/>
                </a:lnTo>
                <a:lnTo>
                  <a:pt x="49" y="86"/>
                </a:lnTo>
                <a:lnTo>
                  <a:pt x="53" y="86"/>
                </a:lnTo>
                <a:lnTo>
                  <a:pt x="62" y="85"/>
                </a:lnTo>
                <a:lnTo>
                  <a:pt x="70" y="83"/>
                </a:lnTo>
                <a:lnTo>
                  <a:pt x="77" y="79"/>
                </a:lnTo>
                <a:lnTo>
                  <a:pt x="82" y="74"/>
                </a:lnTo>
                <a:lnTo>
                  <a:pt x="87" y="68"/>
                </a:lnTo>
                <a:lnTo>
                  <a:pt x="90" y="61"/>
                </a:lnTo>
                <a:lnTo>
                  <a:pt x="93" y="52"/>
                </a:lnTo>
                <a:lnTo>
                  <a:pt x="94" y="43"/>
                </a:lnTo>
                <a:lnTo>
                  <a:pt x="93" y="34"/>
                </a:lnTo>
                <a:lnTo>
                  <a:pt x="90" y="25"/>
                </a:lnTo>
                <a:lnTo>
                  <a:pt x="87" y="18"/>
                </a:lnTo>
                <a:lnTo>
                  <a:pt x="82" y="12"/>
                </a:lnTo>
                <a:lnTo>
                  <a:pt x="77" y="6"/>
                </a:lnTo>
                <a:lnTo>
                  <a:pt x="70" y="3"/>
                </a:lnTo>
                <a:lnTo>
                  <a:pt x="62" y="0"/>
                </a:lnTo>
                <a:lnTo>
                  <a:pt x="54" y="0"/>
                </a:lnTo>
                <a:lnTo>
                  <a:pt x="48" y="0"/>
                </a:lnTo>
                <a:lnTo>
                  <a:pt x="40" y="2"/>
                </a:lnTo>
                <a:lnTo>
                  <a:pt x="36" y="3"/>
                </a:lnTo>
                <a:lnTo>
                  <a:pt x="32" y="5"/>
                </a:lnTo>
                <a:lnTo>
                  <a:pt x="28" y="9"/>
                </a:lnTo>
                <a:lnTo>
                  <a:pt x="25" y="13"/>
                </a:lnTo>
                <a:lnTo>
                  <a:pt x="24" y="13"/>
                </a:lnTo>
                <a:lnTo>
                  <a:pt x="24" y="3"/>
                </a:lnTo>
                <a:lnTo>
                  <a:pt x="0" y="3"/>
                </a:lnTo>
                <a:close/>
                <a:moveTo>
                  <a:pt x="25" y="43"/>
                </a:moveTo>
                <a:lnTo>
                  <a:pt x="25" y="35"/>
                </a:lnTo>
                <a:lnTo>
                  <a:pt x="27" y="29"/>
                </a:lnTo>
                <a:lnTo>
                  <a:pt x="29" y="25"/>
                </a:lnTo>
                <a:lnTo>
                  <a:pt x="32" y="21"/>
                </a:lnTo>
                <a:lnTo>
                  <a:pt x="35" y="19"/>
                </a:lnTo>
                <a:lnTo>
                  <a:pt x="38" y="17"/>
                </a:lnTo>
                <a:lnTo>
                  <a:pt x="43" y="17"/>
                </a:lnTo>
                <a:lnTo>
                  <a:pt x="46" y="16"/>
                </a:lnTo>
                <a:lnTo>
                  <a:pt x="49" y="17"/>
                </a:lnTo>
                <a:lnTo>
                  <a:pt x="52" y="17"/>
                </a:lnTo>
                <a:lnTo>
                  <a:pt x="56" y="19"/>
                </a:lnTo>
                <a:lnTo>
                  <a:pt x="59" y="21"/>
                </a:lnTo>
                <a:lnTo>
                  <a:pt x="62" y="25"/>
                </a:lnTo>
                <a:lnTo>
                  <a:pt x="64" y="29"/>
                </a:lnTo>
                <a:lnTo>
                  <a:pt x="66" y="35"/>
                </a:lnTo>
                <a:lnTo>
                  <a:pt x="66" y="43"/>
                </a:lnTo>
                <a:lnTo>
                  <a:pt x="66" y="48"/>
                </a:lnTo>
                <a:lnTo>
                  <a:pt x="65" y="52"/>
                </a:lnTo>
                <a:lnTo>
                  <a:pt x="64" y="57"/>
                </a:lnTo>
                <a:lnTo>
                  <a:pt x="62" y="62"/>
                </a:lnTo>
                <a:lnTo>
                  <a:pt x="59" y="65"/>
                </a:lnTo>
                <a:lnTo>
                  <a:pt x="55" y="68"/>
                </a:lnTo>
                <a:lnTo>
                  <a:pt x="51" y="70"/>
                </a:lnTo>
                <a:lnTo>
                  <a:pt x="46" y="70"/>
                </a:lnTo>
                <a:lnTo>
                  <a:pt x="40" y="70"/>
                </a:lnTo>
                <a:lnTo>
                  <a:pt x="35" y="68"/>
                </a:lnTo>
                <a:lnTo>
                  <a:pt x="32" y="65"/>
                </a:lnTo>
                <a:lnTo>
                  <a:pt x="29" y="62"/>
                </a:lnTo>
                <a:lnTo>
                  <a:pt x="27" y="57"/>
                </a:lnTo>
                <a:lnTo>
                  <a:pt x="26" y="52"/>
                </a:lnTo>
                <a:lnTo>
                  <a:pt x="25" y="48"/>
                </a:lnTo>
                <a:lnTo>
                  <a:pt x="25" y="4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1" name="Freeform 1352"/>
          <p:cNvSpPr>
            <a:spLocks/>
          </p:cNvSpPr>
          <p:nvPr/>
        </p:nvSpPr>
        <p:spPr bwMode="auto">
          <a:xfrm>
            <a:off x="5188744" y="3244056"/>
            <a:ext cx="47625" cy="31750"/>
          </a:xfrm>
          <a:custGeom>
            <a:avLst/>
            <a:gdLst/>
            <a:ahLst/>
            <a:cxnLst>
              <a:cxn ang="0">
                <a:pos x="50" y="80"/>
              </a:cxn>
              <a:cxn ang="0">
                <a:pos x="68" y="80"/>
              </a:cxn>
              <a:cxn ang="0">
                <a:pos x="92" y="25"/>
              </a:cxn>
              <a:cxn ang="0">
                <a:pos x="93" y="25"/>
              </a:cxn>
              <a:cxn ang="0">
                <a:pos x="92" y="29"/>
              </a:cxn>
              <a:cxn ang="0">
                <a:pos x="92" y="80"/>
              </a:cxn>
              <a:cxn ang="0">
                <a:pos x="118" y="80"/>
              </a:cxn>
              <a:cxn ang="0">
                <a:pos x="118" y="0"/>
              </a:cxn>
              <a:cxn ang="0">
                <a:pos x="84" y="0"/>
              </a:cxn>
              <a:cxn ang="0">
                <a:pos x="59" y="57"/>
              </a:cxn>
              <a:cxn ang="0">
                <a:pos x="59" y="57"/>
              </a:cxn>
              <a:cxn ang="0">
                <a:pos x="35" y="0"/>
              </a:cxn>
              <a:cxn ang="0">
                <a:pos x="0" y="0"/>
              </a:cxn>
              <a:cxn ang="0">
                <a:pos x="0" y="80"/>
              </a:cxn>
              <a:cxn ang="0">
                <a:pos x="26" y="80"/>
              </a:cxn>
              <a:cxn ang="0">
                <a:pos x="26" y="29"/>
              </a:cxn>
              <a:cxn ang="0">
                <a:pos x="25" y="25"/>
              </a:cxn>
              <a:cxn ang="0">
                <a:pos x="26" y="25"/>
              </a:cxn>
              <a:cxn ang="0">
                <a:pos x="50" y="80"/>
              </a:cxn>
            </a:cxnLst>
            <a:rect l="0" t="0" r="r" b="b"/>
            <a:pathLst>
              <a:path w="118" h="80">
                <a:moveTo>
                  <a:pt x="50" y="80"/>
                </a:moveTo>
                <a:lnTo>
                  <a:pt x="68" y="80"/>
                </a:lnTo>
                <a:lnTo>
                  <a:pt x="92" y="25"/>
                </a:lnTo>
                <a:lnTo>
                  <a:pt x="93" y="25"/>
                </a:lnTo>
                <a:lnTo>
                  <a:pt x="92" y="29"/>
                </a:lnTo>
                <a:lnTo>
                  <a:pt x="92" y="80"/>
                </a:lnTo>
                <a:lnTo>
                  <a:pt x="118" y="80"/>
                </a:lnTo>
                <a:lnTo>
                  <a:pt x="118" y="0"/>
                </a:lnTo>
                <a:lnTo>
                  <a:pt x="84" y="0"/>
                </a:lnTo>
                <a:lnTo>
                  <a:pt x="59" y="57"/>
                </a:lnTo>
                <a:lnTo>
                  <a:pt x="59" y="57"/>
                </a:lnTo>
                <a:lnTo>
                  <a:pt x="35" y="0"/>
                </a:lnTo>
                <a:lnTo>
                  <a:pt x="0" y="0"/>
                </a:lnTo>
                <a:lnTo>
                  <a:pt x="0" y="80"/>
                </a:lnTo>
                <a:lnTo>
                  <a:pt x="26" y="80"/>
                </a:lnTo>
                <a:lnTo>
                  <a:pt x="26" y="29"/>
                </a:lnTo>
                <a:lnTo>
                  <a:pt x="25" y="25"/>
                </a:lnTo>
                <a:lnTo>
                  <a:pt x="26" y="25"/>
                </a:lnTo>
                <a:lnTo>
                  <a:pt x="50" y="8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2" name="Freeform 1353"/>
          <p:cNvSpPr>
            <a:spLocks noEditPoints="1"/>
          </p:cNvSpPr>
          <p:nvPr/>
        </p:nvSpPr>
        <p:spPr bwMode="auto">
          <a:xfrm>
            <a:off x="5244306" y="3242468"/>
            <a:ext cx="34925" cy="34925"/>
          </a:xfrm>
          <a:custGeom>
            <a:avLst/>
            <a:gdLst/>
            <a:ahLst/>
            <a:cxnLst>
              <a:cxn ang="0">
                <a:pos x="29" y="25"/>
              </a:cxn>
              <a:cxn ang="0">
                <a:pos x="33" y="20"/>
              </a:cxn>
              <a:cxn ang="0">
                <a:pos x="40" y="17"/>
              </a:cxn>
              <a:cxn ang="0">
                <a:pos x="49" y="17"/>
              </a:cxn>
              <a:cxn ang="0">
                <a:pos x="56" y="19"/>
              </a:cxn>
              <a:cxn ang="0">
                <a:pos x="59" y="23"/>
              </a:cxn>
              <a:cxn ang="0">
                <a:pos x="60" y="28"/>
              </a:cxn>
              <a:cxn ang="0">
                <a:pos x="59" y="31"/>
              </a:cxn>
              <a:cxn ang="0">
                <a:pos x="56" y="34"/>
              </a:cxn>
              <a:cxn ang="0">
                <a:pos x="44" y="36"/>
              </a:cxn>
              <a:cxn ang="0">
                <a:pos x="26" y="39"/>
              </a:cxn>
              <a:cxn ang="0">
                <a:pos x="15" y="42"/>
              </a:cxn>
              <a:cxn ang="0">
                <a:pos x="6" y="47"/>
              </a:cxn>
              <a:cxn ang="0">
                <a:pos x="1" y="56"/>
              </a:cxn>
              <a:cxn ang="0">
                <a:pos x="0" y="66"/>
              </a:cxn>
              <a:cxn ang="0">
                <a:pos x="2" y="73"/>
              </a:cxn>
              <a:cxn ang="0">
                <a:pos x="8" y="80"/>
              </a:cxn>
              <a:cxn ang="0">
                <a:pos x="21" y="85"/>
              </a:cxn>
              <a:cxn ang="0">
                <a:pos x="38" y="85"/>
              </a:cxn>
              <a:cxn ang="0">
                <a:pos x="51" y="82"/>
              </a:cxn>
              <a:cxn ang="0">
                <a:pos x="57" y="78"/>
              </a:cxn>
              <a:cxn ang="0">
                <a:pos x="61" y="75"/>
              </a:cxn>
              <a:cxn ang="0">
                <a:pos x="90" y="83"/>
              </a:cxn>
              <a:cxn ang="0">
                <a:pos x="88" y="81"/>
              </a:cxn>
              <a:cxn ang="0">
                <a:pos x="86" y="79"/>
              </a:cxn>
              <a:cxn ang="0">
                <a:pos x="85" y="72"/>
              </a:cxn>
              <a:cxn ang="0">
                <a:pos x="85" y="30"/>
              </a:cxn>
              <a:cxn ang="0">
                <a:pos x="85" y="21"/>
              </a:cxn>
              <a:cxn ang="0">
                <a:pos x="80" y="12"/>
              </a:cxn>
              <a:cxn ang="0">
                <a:pos x="68" y="3"/>
              </a:cxn>
              <a:cxn ang="0">
                <a:pos x="45" y="0"/>
              </a:cxn>
              <a:cxn ang="0">
                <a:pos x="35" y="0"/>
              </a:cxn>
              <a:cxn ang="0">
                <a:pos x="21" y="3"/>
              </a:cxn>
              <a:cxn ang="0">
                <a:pos x="10" y="13"/>
              </a:cxn>
              <a:cxn ang="0">
                <a:pos x="6" y="20"/>
              </a:cxn>
              <a:cxn ang="0">
                <a:pos x="4" y="29"/>
              </a:cxn>
              <a:cxn ang="0">
                <a:pos x="60" y="49"/>
              </a:cxn>
              <a:cxn ang="0">
                <a:pos x="58" y="60"/>
              </a:cxn>
              <a:cxn ang="0">
                <a:pos x="53" y="66"/>
              </a:cxn>
              <a:cxn ang="0">
                <a:pos x="40" y="70"/>
              </a:cxn>
              <a:cxn ang="0">
                <a:pos x="31" y="68"/>
              </a:cxn>
              <a:cxn ang="0">
                <a:pos x="28" y="66"/>
              </a:cxn>
              <a:cxn ang="0">
                <a:pos x="27" y="61"/>
              </a:cxn>
              <a:cxn ang="0">
                <a:pos x="28" y="55"/>
              </a:cxn>
              <a:cxn ang="0">
                <a:pos x="32" y="51"/>
              </a:cxn>
              <a:cxn ang="0">
                <a:pos x="42" y="49"/>
              </a:cxn>
              <a:cxn ang="0">
                <a:pos x="60" y="45"/>
              </a:cxn>
            </a:cxnLst>
            <a:rect l="0" t="0" r="r" b="b"/>
            <a:pathLst>
              <a:path w="90" h="86">
                <a:moveTo>
                  <a:pt x="29" y="29"/>
                </a:moveTo>
                <a:lnTo>
                  <a:pt x="29" y="25"/>
                </a:lnTo>
                <a:lnTo>
                  <a:pt x="31" y="22"/>
                </a:lnTo>
                <a:lnTo>
                  <a:pt x="33" y="20"/>
                </a:lnTo>
                <a:lnTo>
                  <a:pt x="35" y="18"/>
                </a:lnTo>
                <a:lnTo>
                  <a:pt x="40" y="17"/>
                </a:lnTo>
                <a:lnTo>
                  <a:pt x="45" y="16"/>
                </a:lnTo>
                <a:lnTo>
                  <a:pt x="49" y="17"/>
                </a:lnTo>
                <a:lnTo>
                  <a:pt x="54" y="18"/>
                </a:lnTo>
                <a:lnTo>
                  <a:pt x="56" y="19"/>
                </a:lnTo>
                <a:lnTo>
                  <a:pt x="58" y="21"/>
                </a:lnTo>
                <a:lnTo>
                  <a:pt x="59" y="23"/>
                </a:lnTo>
                <a:lnTo>
                  <a:pt x="60" y="27"/>
                </a:lnTo>
                <a:lnTo>
                  <a:pt x="60" y="28"/>
                </a:lnTo>
                <a:lnTo>
                  <a:pt x="60" y="29"/>
                </a:lnTo>
                <a:lnTo>
                  <a:pt x="59" y="31"/>
                </a:lnTo>
                <a:lnTo>
                  <a:pt x="58" y="33"/>
                </a:lnTo>
                <a:lnTo>
                  <a:pt x="56" y="34"/>
                </a:lnTo>
                <a:lnTo>
                  <a:pt x="53" y="35"/>
                </a:lnTo>
                <a:lnTo>
                  <a:pt x="44" y="36"/>
                </a:lnTo>
                <a:lnTo>
                  <a:pt x="32" y="38"/>
                </a:lnTo>
                <a:lnTo>
                  <a:pt x="26" y="39"/>
                </a:lnTo>
                <a:lnTo>
                  <a:pt x="21" y="40"/>
                </a:lnTo>
                <a:lnTo>
                  <a:pt x="15" y="42"/>
                </a:lnTo>
                <a:lnTo>
                  <a:pt x="10" y="44"/>
                </a:lnTo>
                <a:lnTo>
                  <a:pt x="6" y="47"/>
                </a:lnTo>
                <a:lnTo>
                  <a:pt x="3" y="51"/>
                </a:lnTo>
                <a:lnTo>
                  <a:pt x="1" y="56"/>
                </a:lnTo>
                <a:lnTo>
                  <a:pt x="0" y="63"/>
                </a:lnTo>
                <a:lnTo>
                  <a:pt x="0" y="66"/>
                </a:lnTo>
                <a:lnTo>
                  <a:pt x="1" y="69"/>
                </a:lnTo>
                <a:lnTo>
                  <a:pt x="2" y="73"/>
                </a:lnTo>
                <a:lnTo>
                  <a:pt x="5" y="77"/>
                </a:lnTo>
                <a:lnTo>
                  <a:pt x="8" y="80"/>
                </a:lnTo>
                <a:lnTo>
                  <a:pt x="14" y="83"/>
                </a:lnTo>
                <a:lnTo>
                  <a:pt x="21" y="85"/>
                </a:lnTo>
                <a:lnTo>
                  <a:pt x="30" y="86"/>
                </a:lnTo>
                <a:lnTo>
                  <a:pt x="38" y="85"/>
                </a:lnTo>
                <a:lnTo>
                  <a:pt x="47" y="83"/>
                </a:lnTo>
                <a:lnTo>
                  <a:pt x="51" y="82"/>
                </a:lnTo>
                <a:lnTo>
                  <a:pt x="54" y="80"/>
                </a:lnTo>
                <a:lnTo>
                  <a:pt x="57" y="78"/>
                </a:lnTo>
                <a:lnTo>
                  <a:pt x="60" y="75"/>
                </a:lnTo>
                <a:lnTo>
                  <a:pt x="61" y="75"/>
                </a:lnTo>
                <a:lnTo>
                  <a:pt x="63" y="83"/>
                </a:lnTo>
                <a:lnTo>
                  <a:pt x="90" y="83"/>
                </a:lnTo>
                <a:lnTo>
                  <a:pt x="90" y="81"/>
                </a:lnTo>
                <a:lnTo>
                  <a:pt x="88" y="81"/>
                </a:lnTo>
                <a:lnTo>
                  <a:pt x="87" y="80"/>
                </a:lnTo>
                <a:lnTo>
                  <a:pt x="86" y="79"/>
                </a:lnTo>
                <a:lnTo>
                  <a:pt x="86" y="77"/>
                </a:lnTo>
                <a:lnTo>
                  <a:pt x="85" y="72"/>
                </a:lnTo>
                <a:lnTo>
                  <a:pt x="85" y="67"/>
                </a:lnTo>
                <a:lnTo>
                  <a:pt x="85" y="30"/>
                </a:lnTo>
                <a:lnTo>
                  <a:pt x="85" y="26"/>
                </a:lnTo>
                <a:lnTo>
                  <a:pt x="85" y="21"/>
                </a:lnTo>
                <a:lnTo>
                  <a:pt x="83" y="17"/>
                </a:lnTo>
                <a:lnTo>
                  <a:pt x="80" y="12"/>
                </a:lnTo>
                <a:lnTo>
                  <a:pt x="75" y="6"/>
                </a:lnTo>
                <a:lnTo>
                  <a:pt x="68" y="3"/>
                </a:lnTo>
                <a:lnTo>
                  <a:pt x="59" y="0"/>
                </a:lnTo>
                <a:lnTo>
                  <a:pt x="45" y="0"/>
                </a:lnTo>
                <a:lnTo>
                  <a:pt x="40" y="0"/>
                </a:lnTo>
                <a:lnTo>
                  <a:pt x="35" y="0"/>
                </a:lnTo>
                <a:lnTo>
                  <a:pt x="28" y="1"/>
                </a:lnTo>
                <a:lnTo>
                  <a:pt x="21" y="3"/>
                </a:lnTo>
                <a:lnTo>
                  <a:pt x="15" y="7"/>
                </a:lnTo>
                <a:lnTo>
                  <a:pt x="10" y="13"/>
                </a:lnTo>
                <a:lnTo>
                  <a:pt x="7" y="16"/>
                </a:lnTo>
                <a:lnTo>
                  <a:pt x="6" y="20"/>
                </a:lnTo>
                <a:lnTo>
                  <a:pt x="5" y="24"/>
                </a:lnTo>
                <a:lnTo>
                  <a:pt x="4" y="29"/>
                </a:lnTo>
                <a:lnTo>
                  <a:pt x="29" y="29"/>
                </a:lnTo>
                <a:close/>
                <a:moveTo>
                  <a:pt x="60" y="49"/>
                </a:moveTo>
                <a:lnTo>
                  <a:pt x="59" y="55"/>
                </a:lnTo>
                <a:lnTo>
                  <a:pt x="58" y="60"/>
                </a:lnTo>
                <a:lnTo>
                  <a:pt x="55" y="64"/>
                </a:lnTo>
                <a:lnTo>
                  <a:pt x="53" y="66"/>
                </a:lnTo>
                <a:lnTo>
                  <a:pt x="45" y="69"/>
                </a:lnTo>
                <a:lnTo>
                  <a:pt x="40" y="70"/>
                </a:lnTo>
                <a:lnTo>
                  <a:pt x="36" y="70"/>
                </a:lnTo>
                <a:lnTo>
                  <a:pt x="31" y="68"/>
                </a:lnTo>
                <a:lnTo>
                  <a:pt x="29" y="67"/>
                </a:lnTo>
                <a:lnTo>
                  <a:pt x="28" y="66"/>
                </a:lnTo>
                <a:lnTo>
                  <a:pt x="27" y="64"/>
                </a:lnTo>
                <a:lnTo>
                  <a:pt x="27" y="61"/>
                </a:lnTo>
                <a:lnTo>
                  <a:pt x="27" y="57"/>
                </a:lnTo>
                <a:lnTo>
                  <a:pt x="28" y="55"/>
                </a:lnTo>
                <a:lnTo>
                  <a:pt x="30" y="53"/>
                </a:lnTo>
                <a:lnTo>
                  <a:pt x="32" y="51"/>
                </a:lnTo>
                <a:lnTo>
                  <a:pt x="37" y="50"/>
                </a:lnTo>
                <a:lnTo>
                  <a:pt x="42" y="49"/>
                </a:lnTo>
                <a:lnTo>
                  <a:pt x="52" y="47"/>
                </a:lnTo>
                <a:lnTo>
                  <a:pt x="60" y="45"/>
                </a:lnTo>
                <a:lnTo>
                  <a:pt x="60" y="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3" name="Freeform 1354"/>
          <p:cNvSpPr>
            <a:spLocks/>
          </p:cNvSpPr>
          <p:nvPr/>
        </p:nvSpPr>
        <p:spPr bwMode="auto">
          <a:xfrm>
            <a:off x="4391819" y="2213768"/>
            <a:ext cx="120650" cy="141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9" y="0"/>
              </a:cxn>
              <a:cxn ang="0">
                <a:pos x="161" y="180"/>
              </a:cxn>
              <a:cxn ang="0">
                <a:pos x="230" y="0"/>
              </a:cxn>
              <a:cxn ang="0">
                <a:pos x="303" y="0"/>
              </a:cxn>
              <a:cxn ang="0">
                <a:pos x="185" y="265"/>
              </a:cxn>
              <a:cxn ang="0">
                <a:pos x="176" y="285"/>
              </a:cxn>
              <a:cxn ang="0">
                <a:pos x="166" y="302"/>
              </a:cxn>
              <a:cxn ang="0">
                <a:pos x="156" y="318"/>
              </a:cxn>
              <a:cxn ang="0">
                <a:pos x="146" y="330"/>
              </a:cxn>
              <a:cxn ang="0">
                <a:pos x="141" y="335"/>
              </a:cxn>
              <a:cxn ang="0">
                <a:pos x="135" y="340"/>
              </a:cxn>
              <a:cxn ang="0">
                <a:pos x="130" y="343"/>
              </a:cxn>
              <a:cxn ang="0">
                <a:pos x="123" y="347"/>
              </a:cxn>
              <a:cxn ang="0">
                <a:pos x="117" y="349"/>
              </a:cxn>
              <a:cxn ang="0">
                <a:pos x="110" y="351"/>
              </a:cxn>
              <a:cxn ang="0">
                <a:pos x="102" y="352"/>
              </a:cxn>
              <a:cxn ang="0">
                <a:pos x="94" y="352"/>
              </a:cxn>
              <a:cxn ang="0">
                <a:pos x="80" y="352"/>
              </a:cxn>
              <a:cxn ang="0">
                <a:pos x="67" y="351"/>
              </a:cxn>
              <a:cxn ang="0">
                <a:pos x="56" y="350"/>
              </a:cxn>
              <a:cxn ang="0">
                <a:pos x="45" y="348"/>
              </a:cxn>
              <a:cxn ang="0">
                <a:pos x="45" y="296"/>
              </a:cxn>
              <a:cxn ang="0">
                <a:pos x="60" y="296"/>
              </a:cxn>
              <a:cxn ang="0">
                <a:pos x="73" y="297"/>
              </a:cxn>
              <a:cxn ang="0">
                <a:pos x="84" y="296"/>
              </a:cxn>
              <a:cxn ang="0">
                <a:pos x="94" y="294"/>
              </a:cxn>
              <a:cxn ang="0">
                <a:pos x="101" y="292"/>
              </a:cxn>
              <a:cxn ang="0">
                <a:pos x="109" y="288"/>
              </a:cxn>
              <a:cxn ang="0">
                <a:pos x="114" y="282"/>
              </a:cxn>
              <a:cxn ang="0">
                <a:pos x="119" y="274"/>
              </a:cxn>
              <a:cxn ang="0">
                <a:pos x="124" y="263"/>
              </a:cxn>
              <a:cxn ang="0">
                <a:pos x="128" y="249"/>
              </a:cxn>
              <a:cxn ang="0">
                <a:pos x="0" y="0"/>
              </a:cxn>
            </a:cxnLst>
            <a:rect l="0" t="0" r="r" b="b"/>
            <a:pathLst>
              <a:path w="303" h="352">
                <a:moveTo>
                  <a:pt x="0" y="0"/>
                </a:moveTo>
                <a:lnTo>
                  <a:pt x="79" y="0"/>
                </a:lnTo>
                <a:lnTo>
                  <a:pt x="161" y="180"/>
                </a:lnTo>
                <a:lnTo>
                  <a:pt x="230" y="0"/>
                </a:lnTo>
                <a:lnTo>
                  <a:pt x="303" y="0"/>
                </a:lnTo>
                <a:lnTo>
                  <a:pt x="185" y="265"/>
                </a:lnTo>
                <a:lnTo>
                  <a:pt x="176" y="285"/>
                </a:lnTo>
                <a:lnTo>
                  <a:pt x="166" y="302"/>
                </a:lnTo>
                <a:lnTo>
                  <a:pt x="156" y="318"/>
                </a:lnTo>
                <a:lnTo>
                  <a:pt x="146" y="330"/>
                </a:lnTo>
                <a:lnTo>
                  <a:pt x="141" y="335"/>
                </a:lnTo>
                <a:lnTo>
                  <a:pt x="135" y="340"/>
                </a:lnTo>
                <a:lnTo>
                  <a:pt x="130" y="343"/>
                </a:lnTo>
                <a:lnTo>
                  <a:pt x="123" y="347"/>
                </a:lnTo>
                <a:lnTo>
                  <a:pt x="117" y="349"/>
                </a:lnTo>
                <a:lnTo>
                  <a:pt x="110" y="351"/>
                </a:lnTo>
                <a:lnTo>
                  <a:pt x="102" y="352"/>
                </a:lnTo>
                <a:lnTo>
                  <a:pt x="94" y="352"/>
                </a:lnTo>
                <a:lnTo>
                  <a:pt x="80" y="352"/>
                </a:lnTo>
                <a:lnTo>
                  <a:pt x="67" y="351"/>
                </a:lnTo>
                <a:lnTo>
                  <a:pt x="56" y="350"/>
                </a:lnTo>
                <a:lnTo>
                  <a:pt x="45" y="348"/>
                </a:lnTo>
                <a:lnTo>
                  <a:pt x="45" y="296"/>
                </a:lnTo>
                <a:lnTo>
                  <a:pt x="60" y="296"/>
                </a:lnTo>
                <a:lnTo>
                  <a:pt x="73" y="297"/>
                </a:lnTo>
                <a:lnTo>
                  <a:pt x="84" y="296"/>
                </a:lnTo>
                <a:lnTo>
                  <a:pt x="94" y="294"/>
                </a:lnTo>
                <a:lnTo>
                  <a:pt x="101" y="292"/>
                </a:lnTo>
                <a:lnTo>
                  <a:pt x="109" y="288"/>
                </a:lnTo>
                <a:lnTo>
                  <a:pt x="114" y="282"/>
                </a:lnTo>
                <a:lnTo>
                  <a:pt x="119" y="274"/>
                </a:lnTo>
                <a:lnTo>
                  <a:pt x="124" y="263"/>
                </a:lnTo>
                <a:lnTo>
                  <a:pt x="128" y="2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Freeform 1355"/>
          <p:cNvSpPr>
            <a:spLocks/>
          </p:cNvSpPr>
          <p:nvPr/>
        </p:nvSpPr>
        <p:spPr bwMode="auto">
          <a:xfrm>
            <a:off x="4531519" y="2212181"/>
            <a:ext cx="120650" cy="142875"/>
          </a:xfrm>
          <a:custGeom>
            <a:avLst/>
            <a:gdLst/>
            <a:ahLst/>
            <a:cxnLst>
              <a:cxn ang="0">
                <a:pos x="300" y="263"/>
              </a:cxn>
              <a:cxn ang="0">
                <a:pos x="284" y="298"/>
              </a:cxn>
              <a:cxn ang="0">
                <a:pos x="261" y="326"/>
              </a:cxn>
              <a:cxn ang="0">
                <a:pos x="233" y="345"/>
              </a:cxn>
              <a:cxn ang="0">
                <a:pos x="199" y="357"/>
              </a:cxn>
              <a:cxn ang="0">
                <a:pos x="159" y="362"/>
              </a:cxn>
              <a:cxn ang="0">
                <a:pos x="111" y="354"/>
              </a:cxn>
              <a:cxn ang="0">
                <a:pos x="69" y="335"/>
              </a:cxn>
              <a:cxn ang="0">
                <a:pos x="35" y="301"/>
              </a:cxn>
              <a:cxn ang="0">
                <a:pos x="12" y="257"/>
              </a:cxn>
              <a:cxn ang="0">
                <a:pos x="1" y="203"/>
              </a:cxn>
              <a:cxn ang="0">
                <a:pos x="3" y="142"/>
              </a:cxn>
              <a:cxn ang="0">
                <a:pos x="18" y="90"/>
              </a:cxn>
              <a:cxn ang="0">
                <a:pos x="45" y="48"/>
              </a:cxn>
              <a:cxn ang="0">
                <a:pos x="83" y="19"/>
              </a:cxn>
              <a:cxn ang="0">
                <a:pos x="129" y="3"/>
              </a:cxn>
              <a:cxn ang="0">
                <a:pos x="180" y="0"/>
              </a:cxn>
              <a:cxn ang="0">
                <a:pos x="222" y="10"/>
              </a:cxn>
              <a:cxn ang="0">
                <a:pos x="257" y="29"/>
              </a:cxn>
              <a:cxn ang="0">
                <a:pos x="279" y="50"/>
              </a:cxn>
              <a:cxn ang="0">
                <a:pos x="293" y="74"/>
              </a:cxn>
              <a:cxn ang="0">
                <a:pos x="303" y="102"/>
              </a:cxn>
              <a:cxn ang="0">
                <a:pos x="230" y="107"/>
              </a:cxn>
              <a:cxn ang="0">
                <a:pos x="221" y="89"/>
              </a:cxn>
              <a:cxn ang="0">
                <a:pos x="207" y="76"/>
              </a:cxn>
              <a:cxn ang="0">
                <a:pos x="192" y="67"/>
              </a:cxn>
              <a:cxn ang="0">
                <a:pos x="174" y="62"/>
              </a:cxn>
              <a:cxn ang="0">
                <a:pos x="150" y="61"/>
              </a:cxn>
              <a:cxn ang="0">
                <a:pos x="125" y="68"/>
              </a:cxn>
              <a:cxn ang="0">
                <a:pos x="103" y="82"/>
              </a:cxn>
              <a:cxn ang="0">
                <a:pos x="87" y="104"/>
              </a:cxn>
              <a:cxn ang="0">
                <a:pos x="77" y="137"/>
              </a:cxn>
              <a:cxn ang="0">
                <a:pos x="73" y="179"/>
              </a:cxn>
              <a:cxn ang="0">
                <a:pos x="77" y="223"/>
              </a:cxn>
              <a:cxn ang="0">
                <a:pos x="86" y="256"/>
              </a:cxn>
              <a:cxn ang="0">
                <a:pos x="103" y="280"/>
              </a:cxn>
              <a:cxn ang="0">
                <a:pos x="124" y="294"/>
              </a:cxn>
              <a:cxn ang="0">
                <a:pos x="149" y="300"/>
              </a:cxn>
              <a:cxn ang="0">
                <a:pos x="173" y="300"/>
              </a:cxn>
              <a:cxn ang="0">
                <a:pos x="191" y="294"/>
              </a:cxn>
              <a:cxn ang="0">
                <a:pos x="207" y="283"/>
              </a:cxn>
              <a:cxn ang="0">
                <a:pos x="221" y="267"/>
              </a:cxn>
              <a:cxn ang="0">
                <a:pos x="231" y="245"/>
              </a:cxn>
            </a:cxnLst>
            <a:rect l="0" t="0" r="r" b="b"/>
            <a:pathLst>
              <a:path w="304" h="362">
                <a:moveTo>
                  <a:pt x="236" y="227"/>
                </a:moveTo>
                <a:lnTo>
                  <a:pt x="304" y="248"/>
                </a:lnTo>
                <a:lnTo>
                  <a:pt x="300" y="263"/>
                </a:lnTo>
                <a:lnTo>
                  <a:pt x="295" y="275"/>
                </a:lnTo>
                <a:lnTo>
                  <a:pt x="290" y="287"/>
                </a:lnTo>
                <a:lnTo>
                  <a:pt x="284" y="298"/>
                </a:lnTo>
                <a:lnTo>
                  <a:pt x="277" y="308"/>
                </a:lnTo>
                <a:lnTo>
                  <a:pt x="270" y="318"/>
                </a:lnTo>
                <a:lnTo>
                  <a:pt x="261" y="326"/>
                </a:lnTo>
                <a:lnTo>
                  <a:pt x="252" y="334"/>
                </a:lnTo>
                <a:lnTo>
                  <a:pt x="243" y="340"/>
                </a:lnTo>
                <a:lnTo>
                  <a:pt x="233" y="345"/>
                </a:lnTo>
                <a:lnTo>
                  <a:pt x="222" y="350"/>
                </a:lnTo>
                <a:lnTo>
                  <a:pt x="210" y="354"/>
                </a:lnTo>
                <a:lnTo>
                  <a:pt x="199" y="357"/>
                </a:lnTo>
                <a:lnTo>
                  <a:pt x="186" y="359"/>
                </a:lnTo>
                <a:lnTo>
                  <a:pt x="173" y="360"/>
                </a:lnTo>
                <a:lnTo>
                  <a:pt x="159" y="362"/>
                </a:lnTo>
                <a:lnTo>
                  <a:pt x="142" y="360"/>
                </a:lnTo>
                <a:lnTo>
                  <a:pt x="126" y="358"/>
                </a:lnTo>
                <a:lnTo>
                  <a:pt x="111" y="354"/>
                </a:lnTo>
                <a:lnTo>
                  <a:pt x="96" y="349"/>
                </a:lnTo>
                <a:lnTo>
                  <a:pt x="82" y="343"/>
                </a:lnTo>
                <a:lnTo>
                  <a:pt x="69" y="335"/>
                </a:lnTo>
                <a:lnTo>
                  <a:pt x="56" y="325"/>
                </a:lnTo>
                <a:lnTo>
                  <a:pt x="45" y="314"/>
                </a:lnTo>
                <a:lnTo>
                  <a:pt x="35" y="301"/>
                </a:lnTo>
                <a:lnTo>
                  <a:pt x="26" y="288"/>
                </a:lnTo>
                <a:lnTo>
                  <a:pt x="18" y="273"/>
                </a:lnTo>
                <a:lnTo>
                  <a:pt x="12" y="257"/>
                </a:lnTo>
                <a:lnTo>
                  <a:pt x="6" y="241"/>
                </a:lnTo>
                <a:lnTo>
                  <a:pt x="3" y="223"/>
                </a:lnTo>
                <a:lnTo>
                  <a:pt x="1" y="203"/>
                </a:lnTo>
                <a:lnTo>
                  <a:pt x="0" y="184"/>
                </a:lnTo>
                <a:lnTo>
                  <a:pt x="1" y="163"/>
                </a:lnTo>
                <a:lnTo>
                  <a:pt x="3" y="142"/>
                </a:lnTo>
                <a:lnTo>
                  <a:pt x="6" y="124"/>
                </a:lnTo>
                <a:lnTo>
                  <a:pt x="12" y="107"/>
                </a:lnTo>
                <a:lnTo>
                  <a:pt x="18" y="90"/>
                </a:lnTo>
                <a:lnTo>
                  <a:pt x="26" y="75"/>
                </a:lnTo>
                <a:lnTo>
                  <a:pt x="35" y="61"/>
                </a:lnTo>
                <a:lnTo>
                  <a:pt x="45" y="48"/>
                </a:lnTo>
                <a:lnTo>
                  <a:pt x="57" y="37"/>
                </a:lnTo>
                <a:lnTo>
                  <a:pt x="70" y="27"/>
                </a:lnTo>
                <a:lnTo>
                  <a:pt x="83" y="19"/>
                </a:lnTo>
                <a:lnTo>
                  <a:pt x="97" y="13"/>
                </a:lnTo>
                <a:lnTo>
                  <a:pt x="113" y="7"/>
                </a:lnTo>
                <a:lnTo>
                  <a:pt x="129" y="3"/>
                </a:lnTo>
                <a:lnTo>
                  <a:pt x="146" y="1"/>
                </a:lnTo>
                <a:lnTo>
                  <a:pt x="164" y="0"/>
                </a:lnTo>
                <a:lnTo>
                  <a:pt x="180" y="0"/>
                </a:lnTo>
                <a:lnTo>
                  <a:pt x="194" y="2"/>
                </a:lnTo>
                <a:lnTo>
                  <a:pt x="208" y="6"/>
                </a:lnTo>
                <a:lnTo>
                  <a:pt x="222" y="10"/>
                </a:lnTo>
                <a:lnTo>
                  <a:pt x="234" y="15"/>
                </a:lnTo>
                <a:lnTo>
                  <a:pt x="246" y="22"/>
                </a:lnTo>
                <a:lnTo>
                  <a:pt x="257" y="29"/>
                </a:lnTo>
                <a:lnTo>
                  <a:pt x="268" y="38"/>
                </a:lnTo>
                <a:lnTo>
                  <a:pt x="274" y="44"/>
                </a:lnTo>
                <a:lnTo>
                  <a:pt x="279" y="50"/>
                </a:lnTo>
                <a:lnTo>
                  <a:pt x="284" y="58"/>
                </a:lnTo>
                <a:lnTo>
                  <a:pt x="289" y="66"/>
                </a:lnTo>
                <a:lnTo>
                  <a:pt x="293" y="74"/>
                </a:lnTo>
                <a:lnTo>
                  <a:pt x="297" y="83"/>
                </a:lnTo>
                <a:lnTo>
                  <a:pt x="300" y="92"/>
                </a:lnTo>
                <a:lnTo>
                  <a:pt x="303" y="102"/>
                </a:lnTo>
                <a:lnTo>
                  <a:pt x="234" y="119"/>
                </a:lnTo>
                <a:lnTo>
                  <a:pt x="232" y="113"/>
                </a:lnTo>
                <a:lnTo>
                  <a:pt x="230" y="107"/>
                </a:lnTo>
                <a:lnTo>
                  <a:pt x="227" y="100"/>
                </a:lnTo>
                <a:lnTo>
                  <a:pt x="224" y="94"/>
                </a:lnTo>
                <a:lnTo>
                  <a:pt x="221" y="89"/>
                </a:lnTo>
                <a:lnTo>
                  <a:pt x="217" y="85"/>
                </a:lnTo>
                <a:lnTo>
                  <a:pt x="213" y="80"/>
                </a:lnTo>
                <a:lnTo>
                  <a:pt x="207" y="76"/>
                </a:lnTo>
                <a:lnTo>
                  <a:pt x="203" y="73"/>
                </a:lnTo>
                <a:lnTo>
                  <a:pt x="197" y="69"/>
                </a:lnTo>
                <a:lnTo>
                  <a:pt x="192" y="67"/>
                </a:lnTo>
                <a:lnTo>
                  <a:pt x="186" y="65"/>
                </a:lnTo>
                <a:lnTo>
                  <a:pt x="180" y="63"/>
                </a:lnTo>
                <a:lnTo>
                  <a:pt x="174" y="62"/>
                </a:lnTo>
                <a:lnTo>
                  <a:pt x="167" y="61"/>
                </a:lnTo>
                <a:lnTo>
                  <a:pt x="161" y="61"/>
                </a:lnTo>
                <a:lnTo>
                  <a:pt x="150" y="61"/>
                </a:lnTo>
                <a:lnTo>
                  <a:pt x="142" y="63"/>
                </a:lnTo>
                <a:lnTo>
                  <a:pt x="133" y="65"/>
                </a:lnTo>
                <a:lnTo>
                  <a:pt x="125" y="68"/>
                </a:lnTo>
                <a:lnTo>
                  <a:pt x="118" y="72"/>
                </a:lnTo>
                <a:lnTo>
                  <a:pt x="111" y="76"/>
                </a:lnTo>
                <a:lnTo>
                  <a:pt x="103" y="82"/>
                </a:lnTo>
                <a:lnTo>
                  <a:pt x="97" y="88"/>
                </a:lnTo>
                <a:lnTo>
                  <a:pt x="91" y="96"/>
                </a:lnTo>
                <a:lnTo>
                  <a:pt x="87" y="104"/>
                </a:lnTo>
                <a:lnTo>
                  <a:pt x="83" y="114"/>
                </a:lnTo>
                <a:lnTo>
                  <a:pt x="79" y="125"/>
                </a:lnTo>
                <a:lnTo>
                  <a:pt x="77" y="137"/>
                </a:lnTo>
                <a:lnTo>
                  <a:pt x="75" y="149"/>
                </a:lnTo>
                <a:lnTo>
                  <a:pt x="74" y="164"/>
                </a:lnTo>
                <a:lnTo>
                  <a:pt x="73" y="179"/>
                </a:lnTo>
                <a:lnTo>
                  <a:pt x="74" y="194"/>
                </a:lnTo>
                <a:lnTo>
                  <a:pt x="75" y="210"/>
                </a:lnTo>
                <a:lnTo>
                  <a:pt x="77" y="223"/>
                </a:lnTo>
                <a:lnTo>
                  <a:pt x="79" y="235"/>
                </a:lnTo>
                <a:lnTo>
                  <a:pt x="82" y="246"/>
                </a:lnTo>
                <a:lnTo>
                  <a:pt x="86" y="256"/>
                </a:lnTo>
                <a:lnTo>
                  <a:pt x="91" y="266"/>
                </a:lnTo>
                <a:lnTo>
                  <a:pt x="97" y="273"/>
                </a:lnTo>
                <a:lnTo>
                  <a:pt x="103" y="280"/>
                </a:lnTo>
                <a:lnTo>
                  <a:pt x="110" y="285"/>
                </a:lnTo>
                <a:lnTo>
                  <a:pt x="117" y="290"/>
                </a:lnTo>
                <a:lnTo>
                  <a:pt x="124" y="294"/>
                </a:lnTo>
                <a:lnTo>
                  <a:pt x="132" y="297"/>
                </a:lnTo>
                <a:lnTo>
                  <a:pt x="140" y="299"/>
                </a:lnTo>
                <a:lnTo>
                  <a:pt x="149" y="300"/>
                </a:lnTo>
                <a:lnTo>
                  <a:pt x="158" y="301"/>
                </a:lnTo>
                <a:lnTo>
                  <a:pt x="166" y="300"/>
                </a:lnTo>
                <a:lnTo>
                  <a:pt x="173" y="300"/>
                </a:lnTo>
                <a:lnTo>
                  <a:pt x="179" y="298"/>
                </a:lnTo>
                <a:lnTo>
                  <a:pt x="185" y="296"/>
                </a:lnTo>
                <a:lnTo>
                  <a:pt x="191" y="294"/>
                </a:lnTo>
                <a:lnTo>
                  <a:pt x="196" y="291"/>
                </a:lnTo>
                <a:lnTo>
                  <a:pt x="202" y="287"/>
                </a:lnTo>
                <a:lnTo>
                  <a:pt x="207" y="283"/>
                </a:lnTo>
                <a:lnTo>
                  <a:pt x="212" y="278"/>
                </a:lnTo>
                <a:lnTo>
                  <a:pt x="217" y="273"/>
                </a:lnTo>
                <a:lnTo>
                  <a:pt x="221" y="267"/>
                </a:lnTo>
                <a:lnTo>
                  <a:pt x="225" y="261"/>
                </a:lnTo>
                <a:lnTo>
                  <a:pt x="228" y="252"/>
                </a:lnTo>
                <a:lnTo>
                  <a:pt x="231" y="245"/>
                </a:lnTo>
                <a:lnTo>
                  <a:pt x="234" y="236"/>
                </a:lnTo>
                <a:lnTo>
                  <a:pt x="236" y="22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5" name="Freeform 1356"/>
          <p:cNvSpPr>
            <a:spLocks/>
          </p:cNvSpPr>
          <p:nvPr/>
        </p:nvSpPr>
        <p:spPr bwMode="auto">
          <a:xfrm>
            <a:off x="4671219" y="2213768"/>
            <a:ext cx="119062" cy="13970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297" y="0"/>
              </a:cxn>
              <a:cxn ang="0">
                <a:pos x="297" y="348"/>
              </a:cxn>
              <a:cxn ang="0">
                <a:pos x="227" y="348"/>
              </a:cxn>
              <a:cxn ang="0">
                <a:pos x="227" y="59"/>
              </a:cxn>
              <a:cxn ang="0">
                <a:pos x="122" y="59"/>
              </a:cxn>
              <a:cxn ang="0">
                <a:pos x="122" y="208"/>
              </a:cxn>
              <a:cxn ang="0">
                <a:pos x="122" y="237"/>
              </a:cxn>
              <a:cxn ang="0">
                <a:pos x="121" y="262"/>
              </a:cxn>
              <a:cxn ang="0">
                <a:pos x="120" y="282"/>
              </a:cxn>
              <a:cxn ang="0">
                <a:pos x="118" y="296"/>
              </a:cxn>
              <a:cxn ang="0">
                <a:pos x="115" y="309"/>
              </a:cxn>
              <a:cxn ang="0">
                <a:pos x="110" y="319"/>
              </a:cxn>
              <a:cxn ang="0">
                <a:pos x="107" y="324"/>
              </a:cxn>
              <a:cxn ang="0">
                <a:pos x="104" y="328"/>
              </a:cxn>
              <a:cxn ang="0">
                <a:pos x="101" y="332"/>
              </a:cxn>
              <a:cxn ang="0">
                <a:pos x="97" y="336"/>
              </a:cxn>
              <a:cxn ang="0">
                <a:pos x="92" y="339"/>
              </a:cxn>
              <a:cxn ang="0">
                <a:pos x="87" y="342"/>
              </a:cxn>
              <a:cxn ang="0">
                <a:pos x="82" y="345"/>
              </a:cxn>
              <a:cxn ang="0">
                <a:pos x="76" y="347"/>
              </a:cxn>
              <a:cxn ang="0">
                <a:pos x="69" y="348"/>
              </a:cxn>
              <a:cxn ang="0">
                <a:pos x="61" y="349"/>
              </a:cxn>
              <a:cxn ang="0">
                <a:pos x="53" y="350"/>
              </a:cxn>
              <a:cxn ang="0">
                <a:pos x="45" y="350"/>
              </a:cxn>
              <a:cxn ang="0">
                <a:pos x="38" y="350"/>
              </a:cxn>
              <a:cxn ang="0">
                <a:pos x="28" y="349"/>
              </a:cxn>
              <a:cxn ang="0">
                <a:pos x="16" y="349"/>
              </a:cxn>
              <a:cxn ang="0">
                <a:pos x="0" y="348"/>
              </a:cxn>
              <a:cxn ang="0">
                <a:pos x="0" y="293"/>
              </a:cxn>
              <a:cxn ang="0">
                <a:pos x="16" y="293"/>
              </a:cxn>
              <a:cxn ang="0">
                <a:pos x="26" y="293"/>
              </a:cxn>
              <a:cxn ang="0">
                <a:pos x="34" y="292"/>
              </a:cxn>
              <a:cxn ang="0">
                <a:pos x="41" y="290"/>
              </a:cxn>
              <a:cxn ang="0">
                <a:pos x="45" y="288"/>
              </a:cxn>
              <a:cxn ang="0">
                <a:pos x="49" y="284"/>
              </a:cxn>
              <a:cxn ang="0">
                <a:pos x="51" y="277"/>
              </a:cxn>
              <a:cxn ang="0">
                <a:pos x="52" y="269"/>
              </a:cxn>
              <a:cxn ang="0">
                <a:pos x="53" y="259"/>
              </a:cxn>
              <a:cxn ang="0">
                <a:pos x="53" y="198"/>
              </a:cxn>
              <a:cxn ang="0">
                <a:pos x="53" y="0"/>
              </a:cxn>
            </a:cxnLst>
            <a:rect l="0" t="0" r="r" b="b"/>
            <a:pathLst>
              <a:path w="297" h="350">
                <a:moveTo>
                  <a:pt x="53" y="0"/>
                </a:moveTo>
                <a:lnTo>
                  <a:pt x="297" y="0"/>
                </a:lnTo>
                <a:lnTo>
                  <a:pt x="297" y="348"/>
                </a:lnTo>
                <a:lnTo>
                  <a:pt x="227" y="348"/>
                </a:lnTo>
                <a:lnTo>
                  <a:pt x="227" y="59"/>
                </a:lnTo>
                <a:lnTo>
                  <a:pt x="122" y="59"/>
                </a:lnTo>
                <a:lnTo>
                  <a:pt x="122" y="208"/>
                </a:lnTo>
                <a:lnTo>
                  <a:pt x="122" y="237"/>
                </a:lnTo>
                <a:lnTo>
                  <a:pt x="121" y="262"/>
                </a:lnTo>
                <a:lnTo>
                  <a:pt x="120" y="282"/>
                </a:lnTo>
                <a:lnTo>
                  <a:pt x="118" y="296"/>
                </a:lnTo>
                <a:lnTo>
                  <a:pt x="115" y="309"/>
                </a:lnTo>
                <a:lnTo>
                  <a:pt x="110" y="319"/>
                </a:lnTo>
                <a:lnTo>
                  <a:pt x="107" y="324"/>
                </a:lnTo>
                <a:lnTo>
                  <a:pt x="104" y="328"/>
                </a:lnTo>
                <a:lnTo>
                  <a:pt x="101" y="332"/>
                </a:lnTo>
                <a:lnTo>
                  <a:pt x="97" y="336"/>
                </a:lnTo>
                <a:lnTo>
                  <a:pt x="92" y="339"/>
                </a:lnTo>
                <a:lnTo>
                  <a:pt x="87" y="342"/>
                </a:lnTo>
                <a:lnTo>
                  <a:pt x="82" y="345"/>
                </a:lnTo>
                <a:lnTo>
                  <a:pt x="76" y="347"/>
                </a:lnTo>
                <a:lnTo>
                  <a:pt x="69" y="348"/>
                </a:lnTo>
                <a:lnTo>
                  <a:pt x="61" y="349"/>
                </a:lnTo>
                <a:lnTo>
                  <a:pt x="53" y="350"/>
                </a:lnTo>
                <a:lnTo>
                  <a:pt x="45" y="350"/>
                </a:lnTo>
                <a:lnTo>
                  <a:pt x="38" y="350"/>
                </a:lnTo>
                <a:lnTo>
                  <a:pt x="28" y="349"/>
                </a:lnTo>
                <a:lnTo>
                  <a:pt x="16" y="349"/>
                </a:lnTo>
                <a:lnTo>
                  <a:pt x="0" y="348"/>
                </a:lnTo>
                <a:lnTo>
                  <a:pt x="0" y="293"/>
                </a:lnTo>
                <a:lnTo>
                  <a:pt x="16" y="293"/>
                </a:lnTo>
                <a:lnTo>
                  <a:pt x="26" y="293"/>
                </a:lnTo>
                <a:lnTo>
                  <a:pt x="34" y="292"/>
                </a:lnTo>
                <a:lnTo>
                  <a:pt x="41" y="290"/>
                </a:lnTo>
                <a:lnTo>
                  <a:pt x="45" y="288"/>
                </a:lnTo>
                <a:lnTo>
                  <a:pt x="49" y="284"/>
                </a:lnTo>
                <a:lnTo>
                  <a:pt x="51" y="277"/>
                </a:lnTo>
                <a:lnTo>
                  <a:pt x="52" y="269"/>
                </a:lnTo>
                <a:lnTo>
                  <a:pt x="53" y="259"/>
                </a:lnTo>
                <a:lnTo>
                  <a:pt x="53" y="198"/>
                </a:lnTo>
                <a:lnTo>
                  <a:pt x="5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6" name="Freeform 1357"/>
          <p:cNvSpPr>
            <a:spLocks/>
          </p:cNvSpPr>
          <p:nvPr/>
        </p:nvSpPr>
        <p:spPr bwMode="auto">
          <a:xfrm>
            <a:off x="4815681" y="2213768"/>
            <a:ext cx="120650" cy="141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0" y="0"/>
              </a:cxn>
              <a:cxn ang="0">
                <a:pos x="161" y="180"/>
              </a:cxn>
              <a:cxn ang="0">
                <a:pos x="230" y="0"/>
              </a:cxn>
              <a:cxn ang="0">
                <a:pos x="304" y="0"/>
              </a:cxn>
              <a:cxn ang="0">
                <a:pos x="186" y="265"/>
              </a:cxn>
              <a:cxn ang="0">
                <a:pos x="177" y="285"/>
              </a:cxn>
              <a:cxn ang="0">
                <a:pos x="167" y="302"/>
              </a:cxn>
              <a:cxn ang="0">
                <a:pos x="156" y="318"/>
              </a:cxn>
              <a:cxn ang="0">
                <a:pos x="147" y="330"/>
              </a:cxn>
              <a:cxn ang="0">
                <a:pos x="141" y="335"/>
              </a:cxn>
              <a:cxn ang="0">
                <a:pos x="136" y="340"/>
              </a:cxn>
              <a:cxn ang="0">
                <a:pos x="130" y="343"/>
              </a:cxn>
              <a:cxn ang="0">
                <a:pos x="124" y="347"/>
              </a:cxn>
              <a:cxn ang="0">
                <a:pos x="118" y="349"/>
              </a:cxn>
              <a:cxn ang="0">
                <a:pos x="111" y="351"/>
              </a:cxn>
              <a:cxn ang="0">
                <a:pos x="102" y="352"/>
              </a:cxn>
              <a:cxn ang="0">
                <a:pos x="95" y="352"/>
              </a:cxn>
              <a:cxn ang="0">
                <a:pos x="80" y="352"/>
              </a:cxn>
              <a:cxn ang="0">
                <a:pos x="68" y="351"/>
              </a:cxn>
              <a:cxn ang="0">
                <a:pos x="56" y="350"/>
              </a:cxn>
              <a:cxn ang="0">
                <a:pos x="46" y="348"/>
              </a:cxn>
              <a:cxn ang="0">
                <a:pos x="46" y="296"/>
              </a:cxn>
              <a:cxn ang="0">
                <a:pos x="61" y="296"/>
              </a:cxn>
              <a:cxn ang="0">
                <a:pos x="74" y="297"/>
              </a:cxn>
              <a:cxn ang="0">
                <a:pos x="85" y="296"/>
              </a:cxn>
              <a:cxn ang="0">
                <a:pos x="94" y="294"/>
              </a:cxn>
              <a:cxn ang="0">
                <a:pos x="102" y="292"/>
              </a:cxn>
              <a:cxn ang="0">
                <a:pos x="108" y="288"/>
              </a:cxn>
              <a:cxn ang="0">
                <a:pos x="114" y="282"/>
              </a:cxn>
              <a:cxn ang="0">
                <a:pos x="119" y="274"/>
              </a:cxn>
              <a:cxn ang="0">
                <a:pos x="124" y="263"/>
              </a:cxn>
              <a:cxn ang="0">
                <a:pos x="129" y="249"/>
              </a:cxn>
              <a:cxn ang="0">
                <a:pos x="0" y="0"/>
              </a:cxn>
            </a:cxnLst>
            <a:rect l="0" t="0" r="r" b="b"/>
            <a:pathLst>
              <a:path w="304" h="352">
                <a:moveTo>
                  <a:pt x="0" y="0"/>
                </a:moveTo>
                <a:lnTo>
                  <a:pt x="80" y="0"/>
                </a:lnTo>
                <a:lnTo>
                  <a:pt x="161" y="180"/>
                </a:lnTo>
                <a:lnTo>
                  <a:pt x="230" y="0"/>
                </a:lnTo>
                <a:lnTo>
                  <a:pt x="304" y="0"/>
                </a:lnTo>
                <a:lnTo>
                  <a:pt x="186" y="265"/>
                </a:lnTo>
                <a:lnTo>
                  <a:pt x="177" y="285"/>
                </a:lnTo>
                <a:lnTo>
                  <a:pt x="167" y="302"/>
                </a:lnTo>
                <a:lnTo>
                  <a:pt x="156" y="318"/>
                </a:lnTo>
                <a:lnTo>
                  <a:pt x="147" y="330"/>
                </a:lnTo>
                <a:lnTo>
                  <a:pt x="141" y="335"/>
                </a:lnTo>
                <a:lnTo>
                  <a:pt x="136" y="340"/>
                </a:lnTo>
                <a:lnTo>
                  <a:pt x="130" y="343"/>
                </a:lnTo>
                <a:lnTo>
                  <a:pt x="124" y="347"/>
                </a:lnTo>
                <a:lnTo>
                  <a:pt x="118" y="349"/>
                </a:lnTo>
                <a:lnTo>
                  <a:pt x="111" y="351"/>
                </a:lnTo>
                <a:lnTo>
                  <a:pt x="102" y="352"/>
                </a:lnTo>
                <a:lnTo>
                  <a:pt x="95" y="352"/>
                </a:lnTo>
                <a:lnTo>
                  <a:pt x="80" y="352"/>
                </a:lnTo>
                <a:lnTo>
                  <a:pt x="68" y="351"/>
                </a:lnTo>
                <a:lnTo>
                  <a:pt x="56" y="350"/>
                </a:lnTo>
                <a:lnTo>
                  <a:pt x="46" y="348"/>
                </a:lnTo>
                <a:lnTo>
                  <a:pt x="46" y="296"/>
                </a:lnTo>
                <a:lnTo>
                  <a:pt x="61" y="296"/>
                </a:lnTo>
                <a:lnTo>
                  <a:pt x="74" y="297"/>
                </a:lnTo>
                <a:lnTo>
                  <a:pt x="85" y="296"/>
                </a:lnTo>
                <a:lnTo>
                  <a:pt x="94" y="294"/>
                </a:lnTo>
                <a:lnTo>
                  <a:pt x="102" y="292"/>
                </a:lnTo>
                <a:lnTo>
                  <a:pt x="108" y="288"/>
                </a:lnTo>
                <a:lnTo>
                  <a:pt x="114" y="282"/>
                </a:lnTo>
                <a:lnTo>
                  <a:pt x="119" y="274"/>
                </a:lnTo>
                <a:lnTo>
                  <a:pt x="124" y="263"/>
                </a:lnTo>
                <a:lnTo>
                  <a:pt x="129" y="2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7" name="Freeform 1358"/>
          <p:cNvSpPr>
            <a:spLocks/>
          </p:cNvSpPr>
          <p:nvPr/>
        </p:nvSpPr>
        <p:spPr bwMode="auto">
          <a:xfrm>
            <a:off x="4961731" y="2213768"/>
            <a:ext cx="93663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36" y="0"/>
              </a:cxn>
              <a:cxn ang="0">
                <a:pos x="236" y="58"/>
              </a:cxn>
              <a:cxn ang="0">
                <a:pos x="70" y="58"/>
              </a:cxn>
              <a:cxn ang="0">
                <a:pos x="70" y="348"/>
              </a:cxn>
              <a:cxn ang="0">
                <a:pos x="0" y="348"/>
              </a:cxn>
              <a:cxn ang="0">
                <a:pos x="0" y="0"/>
              </a:cxn>
            </a:cxnLst>
            <a:rect l="0" t="0" r="r" b="b"/>
            <a:pathLst>
              <a:path w="236" h="348">
                <a:moveTo>
                  <a:pt x="0" y="0"/>
                </a:moveTo>
                <a:lnTo>
                  <a:pt x="236" y="0"/>
                </a:lnTo>
                <a:lnTo>
                  <a:pt x="236" y="58"/>
                </a:lnTo>
                <a:lnTo>
                  <a:pt x="70" y="58"/>
                </a:lnTo>
                <a:lnTo>
                  <a:pt x="70" y="348"/>
                </a:lnTo>
                <a:lnTo>
                  <a:pt x="0" y="348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8" name="Freeform 1359"/>
          <p:cNvSpPr>
            <a:spLocks/>
          </p:cNvSpPr>
          <p:nvPr/>
        </p:nvSpPr>
        <p:spPr bwMode="auto">
          <a:xfrm>
            <a:off x="5080794" y="2213768"/>
            <a:ext cx="109537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6" y="0"/>
              </a:cxn>
              <a:cxn ang="0">
                <a:pos x="66" y="231"/>
              </a:cxn>
              <a:cxn ang="0">
                <a:pos x="208" y="0"/>
              </a:cxn>
              <a:cxn ang="0">
                <a:pos x="277" y="0"/>
              </a:cxn>
              <a:cxn ang="0">
                <a:pos x="277" y="348"/>
              </a:cxn>
              <a:cxn ang="0">
                <a:pos x="212" y="348"/>
              </a:cxn>
              <a:cxn ang="0">
                <a:pos x="212" y="120"/>
              </a:cxn>
              <a:cxn ang="0">
                <a:pos x="70" y="348"/>
              </a:cxn>
              <a:cxn ang="0">
                <a:pos x="0" y="348"/>
              </a:cxn>
              <a:cxn ang="0">
                <a:pos x="0" y="0"/>
              </a:cxn>
            </a:cxnLst>
            <a:rect l="0" t="0" r="r" b="b"/>
            <a:pathLst>
              <a:path w="277" h="348">
                <a:moveTo>
                  <a:pt x="0" y="0"/>
                </a:moveTo>
                <a:lnTo>
                  <a:pt x="66" y="0"/>
                </a:lnTo>
                <a:lnTo>
                  <a:pt x="66" y="231"/>
                </a:lnTo>
                <a:lnTo>
                  <a:pt x="208" y="0"/>
                </a:lnTo>
                <a:lnTo>
                  <a:pt x="277" y="0"/>
                </a:lnTo>
                <a:lnTo>
                  <a:pt x="277" y="348"/>
                </a:lnTo>
                <a:lnTo>
                  <a:pt x="212" y="348"/>
                </a:lnTo>
                <a:lnTo>
                  <a:pt x="212" y="120"/>
                </a:lnTo>
                <a:lnTo>
                  <a:pt x="70" y="348"/>
                </a:lnTo>
                <a:lnTo>
                  <a:pt x="0" y="348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9" name="Freeform 1360"/>
          <p:cNvSpPr>
            <a:spLocks/>
          </p:cNvSpPr>
          <p:nvPr/>
        </p:nvSpPr>
        <p:spPr bwMode="auto">
          <a:xfrm>
            <a:off x="4439444" y="364331"/>
            <a:ext cx="120650" cy="142875"/>
          </a:xfrm>
          <a:custGeom>
            <a:avLst/>
            <a:gdLst/>
            <a:ahLst/>
            <a:cxnLst>
              <a:cxn ang="0">
                <a:pos x="229" y="143"/>
              </a:cxn>
              <a:cxn ang="0">
                <a:pos x="222" y="116"/>
              </a:cxn>
              <a:cxn ang="0">
                <a:pos x="210" y="94"/>
              </a:cxn>
              <a:cxn ang="0">
                <a:pos x="193" y="76"/>
              </a:cxn>
              <a:cxn ang="0">
                <a:pos x="171" y="65"/>
              </a:cxn>
              <a:cxn ang="0">
                <a:pos x="146" y="61"/>
              </a:cxn>
              <a:cxn ang="0">
                <a:pos x="125" y="63"/>
              </a:cxn>
              <a:cxn ang="0">
                <a:pos x="108" y="71"/>
              </a:cxn>
              <a:cxn ang="0">
                <a:pos x="89" y="86"/>
              </a:cxn>
              <a:cxn ang="0">
                <a:pos x="70" y="118"/>
              </a:cxn>
              <a:cxn ang="0">
                <a:pos x="8" y="81"/>
              </a:cxn>
              <a:cxn ang="0">
                <a:pos x="24" y="52"/>
              </a:cxn>
              <a:cxn ang="0">
                <a:pos x="48" y="29"/>
              </a:cxn>
              <a:cxn ang="0">
                <a:pos x="78" y="11"/>
              </a:cxn>
              <a:cxn ang="0">
                <a:pos x="115" y="2"/>
              </a:cxn>
              <a:cxn ang="0">
                <a:pos x="162" y="1"/>
              </a:cxn>
              <a:cxn ang="0">
                <a:pos x="211" y="13"/>
              </a:cxn>
              <a:cxn ang="0">
                <a:pos x="251" y="39"/>
              </a:cxn>
              <a:cxn ang="0">
                <a:pos x="281" y="79"/>
              </a:cxn>
              <a:cxn ang="0">
                <a:pos x="299" y="127"/>
              </a:cxn>
              <a:cxn ang="0">
                <a:pos x="305" y="183"/>
              </a:cxn>
              <a:cxn ang="0">
                <a:pos x="303" y="222"/>
              </a:cxn>
              <a:cxn ang="0">
                <a:pos x="294" y="257"/>
              </a:cxn>
              <a:cxn ang="0">
                <a:pos x="280" y="288"/>
              </a:cxn>
              <a:cxn ang="0">
                <a:pos x="262" y="313"/>
              </a:cxn>
              <a:cxn ang="0">
                <a:pos x="239" y="334"/>
              </a:cxn>
              <a:cxn ang="0">
                <a:pos x="212" y="349"/>
              </a:cxn>
              <a:cxn ang="0">
                <a:pos x="181" y="358"/>
              </a:cxn>
              <a:cxn ang="0">
                <a:pos x="147" y="361"/>
              </a:cxn>
              <a:cxn ang="0">
                <a:pos x="105" y="357"/>
              </a:cxn>
              <a:cxn ang="0">
                <a:pos x="70" y="346"/>
              </a:cxn>
              <a:cxn ang="0">
                <a:pos x="42" y="326"/>
              </a:cxn>
              <a:cxn ang="0">
                <a:pos x="19" y="298"/>
              </a:cxn>
              <a:cxn ang="0">
                <a:pos x="4" y="263"/>
              </a:cxn>
              <a:cxn ang="0">
                <a:pos x="72" y="237"/>
              </a:cxn>
              <a:cxn ang="0">
                <a:pos x="80" y="260"/>
              </a:cxn>
              <a:cxn ang="0">
                <a:pos x="93" y="279"/>
              </a:cxn>
              <a:cxn ang="0">
                <a:pos x="109" y="292"/>
              </a:cxn>
              <a:cxn ang="0">
                <a:pos x="127" y="299"/>
              </a:cxn>
              <a:cxn ang="0">
                <a:pos x="149" y="302"/>
              </a:cxn>
              <a:cxn ang="0">
                <a:pos x="171" y="299"/>
              </a:cxn>
              <a:cxn ang="0">
                <a:pos x="191" y="290"/>
              </a:cxn>
              <a:cxn ang="0">
                <a:pos x="208" y="275"/>
              </a:cxn>
              <a:cxn ang="0">
                <a:pos x="220" y="252"/>
              </a:cxn>
              <a:cxn ang="0">
                <a:pos x="228" y="222"/>
              </a:cxn>
              <a:cxn ang="0">
                <a:pos x="121" y="152"/>
              </a:cxn>
            </a:cxnLst>
            <a:rect l="0" t="0" r="r" b="b"/>
            <a:pathLst>
              <a:path w="305" h="361">
                <a:moveTo>
                  <a:pt x="121" y="152"/>
                </a:moveTo>
                <a:lnTo>
                  <a:pt x="230" y="152"/>
                </a:lnTo>
                <a:lnTo>
                  <a:pt x="229" y="143"/>
                </a:lnTo>
                <a:lnTo>
                  <a:pt x="227" y="134"/>
                </a:lnTo>
                <a:lnTo>
                  <a:pt x="225" y="125"/>
                </a:lnTo>
                <a:lnTo>
                  <a:pt x="222" y="116"/>
                </a:lnTo>
                <a:lnTo>
                  <a:pt x="218" y="108"/>
                </a:lnTo>
                <a:lnTo>
                  <a:pt x="214" y="101"/>
                </a:lnTo>
                <a:lnTo>
                  <a:pt x="210" y="94"/>
                </a:lnTo>
                <a:lnTo>
                  <a:pt x="205" y="87"/>
                </a:lnTo>
                <a:lnTo>
                  <a:pt x="199" y="82"/>
                </a:lnTo>
                <a:lnTo>
                  <a:pt x="193" y="76"/>
                </a:lnTo>
                <a:lnTo>
                  <a:pt x="185" y="72"/>
                </a:lnTo>
                <a:lnTo>
                  <a:pt x="178" y="67"/>
                </a:lnTo>
                <a:lnTo>
                  <a:pt x="171" y="65"/>
                </a:lnTo>
                <a:lnTo>
                  <a:pt x="163" y="63"/>
                </a:lnTo>
                <a:lnTo>
                  <a:pt x="155" y="62"/>
                </a:lnTo>
                <a:lnTo>
                  <a:pt x="146" y="61"/>
                </a:lnTo>
                <a:lnTo>
                  <a:pt x="138" y="61"/>
                </a:lnTo>
                <a:lnTo>
                  <a:pt x="131" y="62"/>
                </a:lnTo>
                <a:lnTo>
                  <a:pt x="125" y="63"/>
                </a:lnTo>
                <a:lnTo>
                  <a:pt x="119" y="65"/>
                </a:lnTo>
                <a:lnTo>
                  <a:pt x="113" y="67"/>
                </a:lnTo>
                <a:lnTo>
                  <a:pt x="108" y="71"/>
                </a:lnTo>
                <a:lnTo>
                  <a:pt x="103" y="74"/>
                </a:lnTo>
                <a:lnTo>
                  <a:pt x="98" y="78"/>
                </a:lnTo>
                <a:lnTo>
                  <a:pt x="89" y="86"/>
                </a:lnTo>
                <a:lnTo>
                  <a:pt x="81" y="95"/>
                </a:lnTo>
                <a:lnTo>
                  <a:pt x="75" y="106"/>
                </a:lnTo>
                <a:lnTo>
                  <a:pt x="70" y="118"/>
                </a:lnTo>
                <a:lnTo>
                  <a:pt x="1" y="103"/>
                </a:lnTo>
                <a:lnTo>
                  <a:pt x="4" y="92"/>
                </a:lnTo>
                <a:lnTo>
                  <a:pt x="8" y="81"/>
                </a:lnTo>
                <a:lnTo>
                  <a:pt x="12" y="71"/>
                </a:lnTo>
                <a:lnTo>
                  <a:pt x="18" y="61"/>
                </a:lnTo>
                <a:lnTo>
                  <a:pt x="24" y="52"/>
                </a:lnTo>
                <a:lnTo>
                  <a:pt x="31" y="44"/>
                </a:lnTo>
                <a:lnTo>
                  <a:pt x="40" y="36"/>
                </a:lnTo>
                <a:lnTo>
                  <a:pt x="48" y="29"/>
                </a:lnTo>
                <a:lnTo>
                  <a:pt x="57" y="22"/>
                </a:lnTo>
                <a:lnTo>
                  <a:pt x="67" y="16"/>
                </a:lnTo>
                <a:lnTo>
                  <a:pt x="78" y="11"/>
                </a:lnTo>
                <a:lnTo>
                  <a:pt x="90" y="7"/>
                </a:lnTo>
                <a:lnTo>
                  <a:pt x="102" y="4"/>
                </a:lnTo>
                <a:lnTo>
                  <a:pt x="115" y="2"/>
                </a:lnTo>
                <a:lnTo>
                  <a:pt x="128" y="1"/>
                </a:lnTo>
                <a:lnTo>
                  <a:pt x="144" y="0"/>
                </a:lnTo>
                <a:lnTo>
                  <a:pt x="162" y="1"/>
                </a:lnTo>
                <a:lnTo>
                  <a:pt x="179" y="3"/>
                </a:lnTo>
                <a:lnTo>
                  <a:pt x="196" y="7"/>
                </a:lnTo>
                <a:lnTo>
                  <a:pt x="211" y="13"/>
                </a:lnTo>
                <a:lnTo>
                  <a:pt x="225" y="21"/>
                </a:lnTo>
                <a:lnTo>
                  <a:pt x="238" y="29"/>
                </a:lnTo>
                <a:lnTo>
                  <a:pt x="251" y="39"/>
                </a:lnTo>
                <a:lnTo>
                  <a:pt x="262" y="51"/>
                </a:lnTo>
                <a:lnTo>
                  <a:pt x="272" y="64"/>
                </a:lnTo>
                <a:lnTo>
                  <a:pt x="281" y="79"/>
                </a:lnTo>
                <a:lnTo>
                  <a:pt x="288" y="93"/>
                </a:lnTo>
                <a:lnTo>
                  <a:pt x="295" y="109"/>
                </a:lnTo>
                <a:lnTo>
                  <a:pt x="299" y="127"/>
                </a:lnTo>
                <a:lnTo>
                  <a:pt x="303" y="144"/>
                </a:lnTo>
                <a:lnTo>
                  <a:pt x="305" y="163"/>
                </a:lnTo>
                <a:lnTo>
                  <a:pt x="305" y="183"/>
                </a:lnTo>
                <a:lnTo>
                  <a:pt x="305" y="196"/>
                </a:lnTo>
                <a:lnTo>
                  <a:pt x="304" y="209"/>
                </a:lnTo>
                <a:lnTo>
                  <a:pt x="303" y="222"/>
                </a:lnTo>
                <a:lnTo>
                  <a:pt x="301" y="235"/>
                </a:lnTo>
                <a:lnTo>
                  <a:pt x="298" y="246"/>
                </a:lnTo>
                <a:lnTo>
                  <a:pt x="294" y="257"/>
                </a:lnTo>
                <a:lnTo>
                  <a:pt x="289" y="267"/>
                </a:lnTo>
                <a:lnTo>
                  <a:pt x="285" y="278"/>
                </a:lnTo>
                <a:lnTo>
                  <a:pt x="280" y="288"/>
                </a:lnTo>
                <a:lnTo>
                  <a:pt x="274" y="297"/>
                </a:lnTo>
                <a:lnTo>
                  <a:pt x="268" y="305"/>
                </a:lnTo>
                <a:lnTo>
                  <a:pt x="262" y="313"/>
                </a:lnTo>
                <a:lnTo>
                  <a:pt x="255" y="320"/>
                </a:lnTo>
                <a:lnTo>
                  <a:pt x="247" y="328"/>
                </a:lnTo>
                <a:lnTo>
                  <a:pt x="239" y="334"/>
                </a:lnTo>
                <a:lnTo>
                  <a:pt x="230" y="340"/>
                </a:lnTo>
                <a:lnTo>
                  <a:pt x="222" y="345"/>
                </a:lnTo>
                <a:lnTo>
                  <a:pt x="212" y="349"/>
                </a:lnTo>
                <a:lnTo>
                  <a:pt x="203" y="353"/>
                </a:lnTo>
                <a:lnTo>
                  <a:pt x="193" y="356"/>
                </a:lnTo>
                <a:lnTo>
                  <a:pt x="181" y="358"/>
                </a:lnTo>
                <a:lnTo>
                  <a:pt x="170" y="360"/>
                </a:lnTo>
                <a:lnTo>
                  <a:pt x="159" y="361"/>
                </a:lnTo>
                <a:lnTo>
                  <a:pt x="147" y="361"/>
                </a:lnTo>
                <a:lnTo>
                  <a:pt x="132" y="361"/>
                </a:lnTo>
                <a:lnTo>
                  <a:pt x="118" y="360"/>
                </a:lnTo>
                <a:lnTo>
                  <a:pt x="105" y="357"/>
                </a:lnTo>
                <a:lnTo>
                  <a:pt x="93" y="354"/>
                </a:lnTo>
                <a:lnTo>
                  <a:pt x="81" y="350"/>
                </a:lnTo>
                <a:lnTo>
                  <a:pt x="70" y="346"/>
                </a:lnTo>
                <a:lnTo>
                  <a:pt x="60" y="340"/>
                </a:lnTo>
                <a:lnTo>
                  <a:pt x="50" y="334"/>
                </a:lnTo>
                <a:lnTo>
                  <a:pt x="42" y="326"/>
                </a:lnTo>
                <a:lnTo>
                  <a:pt x="33" y="317"/>
                </a:lnTo>
                <a:lnTo>
                  <a:pt x="26" y="308"/>
                </a:lnTo>
                <a:lnTo>
                  <a:pt x="19" y="298"/>
                </a:lnTo>
                <a:lnTo>
                  <a:pt x="13" y="288"/>
                </a:lnTo>
                <a:lnTo>
                  <a:pt x="8" y="276"/>
                </a:lnTo>
                <a:lnTo>
                  <a:pt x="4" y="263"/>
                </a:lnTo>
                <a:lnTo>
                  <a:pt x="0" y="249"/>
                </a:lnTo>
                <a:lnTo>
                  <a:pt x="70" y="228"/>
                </a:lnTo>
                <a:lnTo>
                  <a:pt x="72" y="237"/>
                </a:lnTo>
                <a:lnTo>
                  <a:pt x="74" y="245"/>
                </a:lnTo>
                <a:lnTo>
                  <a:pt x="76" y="253"/>
                </a:lnTo>
                <a:lnTo>
                  <a:pt x="80" y="260"/>
                </a:lnTo>
                <a:lnTo>
                  <a:pt x="83" y="267"/>
                </a:lnTo>
                <a:lnTo>
                  <a:pt x="87" y="273"/>
                </a:lnTo>
                <a:lnTo>
                  <a:pt x="93" y="279"/>
                </a:lnTo>
                <a:lnTo>
                  <a:pt x="98" y="284"/>
                </a:lnTo>
                <a:lnTo>
                  <a:pt x="103" y="288"/>
                </a:lnTo>
                <a:lnTo>
                  <a:pt x="109" y="292"/>
                </a:lnTo>
                <a:lnTo>
                  <a:pt x="115" y="295"/>
                </a:lnTo>
                <a:lnTo>
                  <a:pt x="121" y="297"/>
                </a:lnTo>
                <a:lnTo>
                  <a:pt x="127" y="299"/>
                </a:lnTo>
                <a:lnTo>
                  <a:pt x="134" y="301"/>
                </a:lnTo>
                <a:lnTo>
                  <a:pt x="142" y="301"/>
                </a:lnTo>
                <a:lnTo>
                  <a:pt x="149" y="302"/>
                </a:lnTo>
                <a:lnTo>
                  <a:pt x="157" y="301"/>
                </a:lnTo>
                <a:lnTo>
                  <a:pt x="164" y="300"/>
                </a:lnTo>
                <a:lnTo>
                  <a:pt x="171" y="299"/>
                </a:lnTo>
                <a:lnTo>
                  <a:pt x="178" y="296"/>
                </a:lnTo>
                <a:lnTo>
                  <a:pt x="184" y="293"/>
                </a:lnTo>
                <a:lnTo>
                  <a:pt x="191" y="290"/>
                </a:lnTo>
                <a:lnTo>
                  <a:pt x="197" y="285"/>
                </a:lnTo>
                <a:lnTo>
                  <a:pt x="202" y="280"/>
                </a:lnTo>
                <a:lnTo>
                  <a:pt x="208" y="275"/>
                </a:lnTo>
                <a:lnTo>
                  <a:pt x="212" y="267"/>
                </a:lnTo>
                <a:lnTo>
                  <a:pt x="216" y="260"/>
                </a:lnTo>
                <a:lnTo>
                  <a:pt x="220" y="252"/>
                </a:lnTo>
                <a:lnTo>
                  <a:pt x="223" y="243"/>
                </a:lnTo>
                <a:lnTo>
                  <a:pt x="226" y="233"/>
                </a:lnTo>
                <a:lnTo>
                  <a:pt x="228" y="222"/>
                </a:lnTo>
                <a:lnTo>
                  <a:pt x="230" y="211"/>
                </a:lnTo>
                <a:lnTo>
                  <a:pt x="121" y="211"/>
                </a:lnTo>
                <a:lnTo>
                  <a:pt x="121" y="15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0" name="Freeform 1361"/>
          <p:cNvSpPr>
            <a:spLocks/>
          </p:cNvSpPr>
          <p:nvPr/>
        </p:nvSpPr>
        <p:spPr bwMode="auto">
          <a:xfrm>
            <a:off x="4595019" y="365918"/>
            <a:ext cx="101600" cy="139700"/>
          </a:xfrm>
          <a:custGeom>
            <a:avLst/>
            <a:gdLst/>
            <a:ahLst/>
            <a:cxnLst>
              <a:cxn ang="0">
                <a:pos x="71" y="2"/>
              </a:cxn>
              <a:cxn ang="0">
                <a:pos x="81" y="149"/>
              </a:cxn>
              <a:cxn ang="0">
                <a:pos x="97" y="143"/>
              </a:cxn>
              <a:cxn ang="0">
                <a:pos x="108" y="132"/>
              </a:cxn>
              <a:cxn ang="0">
                <a:pos x="120" y="104"/>
              </a:cxn>
              <a:cxn ang="0">
                <a:pos x="134" y="72"/>
              </a:cxn>
              <a:cxn ang="0">
                <a:pos x="144" y="48"/>
              </a:cxn>
              <a:cxn ang="0">
                <a:pos x="155" y="31"/>
              </a:cxn>
              <a:cxn ang="0">
                <a:pos x="167" y="19"/>
              </a:cxn>
              <a:cxn ang="0">
                <a:pos x="178" y="11"/>
              </a:cxn>
              <a:cxn ang="0">
                <a:pos x="192" y="5"/>
              </a:cxn>
              <a:cxn ang="0">
                <a:pos x="221" y="1"/>
              </a:cxn>
              <a:cxn ang="0">
                <a:pos x="247" y="0"/>
              </a:cxn>
              <a:cxn ang="0">
                <a:pos x="253" y="52"/>
              </a:cxn>
              <a:cxn ang="0">
                <a:pos x="233" y="52"/>
              </a:cxn>
              <a:cxn ang="0">
                <a:pos x="218" y="55"/>
              </a:cxn>
              <a:cxn ang="0">
                <a:pos x="206" y="60"/>
              </a:cxn>
              <a:cxn ang="0">
                <a:pos x="198" y="69"/>
              </a:cxn>
              <a:cxn ang="0">
                <a:pos x="192" y="81"/>
              </a:cxn>
              <a:cxn ang="0">
                <a:pos x="183" y="103"/>
              </a:cxn>
              <a:cxn ang="0">
                <a:pos x="171" y="135"/>
              </a:cxn>
              <a:cxn ang="0">
                <a:pos x="159" y="155"/>
              </a:cxn>
              <a:cxn ang="0">
                <a:pos x="145" y="166"/>
              </a:cxn>
              <a:cxn ang="0">
                <a:pos x="148" y="176"/>
              </a:cxn>
              <a:cxn ang="0">
                <a:pos x="168" y="189"/>
              </a:cxn>
              <a:cxn ang="0">
                <a:pos x="183" y="209"/>
              </a:cxn>
              <a:cxn ang="0">
                <a:pos x="200" y="239"/>
              </a:cxn>
              <a:cxn ang="0">
                <a:pos x="256" y="351"/>
              </a:cxn>
              <a:cxn ang="0">
                <a:pos x="132" y="261"/>
              </a:cxn>
              <a:cxn ang="0">
                <a:pos x="128" y="254"/>
              </a:cxn>
              <a:cxn ang="0">
                <a:pos x="120" y="238"/>
              </a:cxn>
              <a:cxn ang="0">
                <a:pos x="108" y="216"/>
              </a:cxn>
              <a:cxn ang="0">
                <a:pos x="97" y="205"/>
              </a:cxn>
              <a:cxn ang="0">
                <a:pos x="86" y="200"/>
              </a:cxn>
              <a:cxn ang="0">
                <a:pos x="71" y="199"/>
              </a:cxn>
              <a:cxn ang="0">
                <a:pos x="0" y="351"/>
              </a:cxn>
            </a:cxnLst>
            <a:rect l="0" t="0" r="r" b="b"/>
            <a:pathLst>
              <a:path w="256" h="351">
                <a:moveTo>
                  <a:pt x="0" y="2"/>
                </a:moveTo>
                <a:lnTo>
                  <a:pt x="71" y="2"/>
                </a:lnTo>
                <a:lnTo>
                  <a:pt x="71" y="151"/>
                </a:lnTo>
                <a:lnTo>
                  <a:pt x="81" y="149"/>
                </a:lnTo>
                <a:lnTo>
                  <a:pt x="90" y="147"/>
                </a:lnTo>
                <a:lnTo>
                  <a:pt x="97" y="143"/>
                </a:lnTo>
                <a:lnTo>
                  <a:pt x="102" y="139"/>
                </a:lnTo>
                <a:lnTo>
                  <a:pt x="108" y="132"/>
                </a:lnTo>
                <a:lnTo>
                  <a:pt x="113" y="121"/>
                </a:lnTo>
                <a:lnTo>
                  <a:pt x="120" y="104"/>
                </a:lnTo>
                <a:lnTo>
                  <a:pt x="128" y="85"/>
                </a:lnTo>
                <a:lnTo>
                  <a:pt x="134" y="72"/>
                </a:lnTo>
                <a:lnTo>
                  <a:pt x="139" y="59"/>
                </a:lnTo>
                <a:lnTo>
                  <a:pt x="144" y="48"/>
                </a:lnTo>
                <a:lnTo>
                  <a:pt x="150" y="39"/>
                </a:lnTo>
                <a:lnTo>
                  <a:pt x="155" y="31"/>
                </a:lnTo>
                <a:lnTo>
                  <a:pt x="162" y="24"/>
                </a:lnTo>
                <a:lnTo>
                  <a:pt x="167" y="19"/>
                </a:lnTo>
                <a:lnTo>
                  <a:pt x="173" y="14"/>
                </a:lnTo>
                <a:lnTo>
                  <a:pt x="178" y="11"/>
                </a:lnTo>
                <a:lnTo>
                  <a:pt x="185" y="8"/>
                </a:lnTo>
                <a:lnTo>
                  <a:pt x="192" y="5"/>
                </a:lnTo>
                <a:lnTo>
                  <a:pt x="201" y="4"/>
                </a:lnTo>
                <a:lnTo>
                  <a:pt x="221" y="1"/>
                </a:lnTo>
                <a:lnTo>
                  <a:pt x="243" y="0"/>
                </a:lnTo>
                <a:lnTo>
                  <a:pt x="247" y="0"/>
                </a:lnTo>
                <a:lnTo>
                  <a:pt x="253" y="0"/>
                </a:lnTo>
                <a:lnTo>
                  <a:pt x="253" y="52"/>
                </a:lnTo>
                <a:lnTo>
                  <a:pt x="243" y="52"/>
                </a:lnTo>
                <a:lnTo>
                  <a:pt x="233" y="52"/>
                </a:lnTo>
                <a:lnTo>
                  <a:pt x="225" y="53"/>
                </a:lnTo>
                <a:lnTo>
                  <a:pt x="218" y="55"/>
                </a:lnTo>
                <a:lnTo>
                  <a:pt x="212" y="57"/>
                </a:lnTo>
                <a:lnTo>
                  <a:pt x="206" y="60"/>
                </a:lnTo>
                <a:lnTo>
                  <a:pt x="202" y="64"/>
                </a:lnTo>
                <a:lnTo>
                  <a:pt x="198" y="69"/>
                </a:lnTo>
                <a:lnTo>
                  <a:pt x="195" y="74"/>
                </a:lnTo>
                <a:lnTo>
                  <a:pt x="192" y="81"/>
                </a:lnTo>
                <a:lnTo>
                  <a:pt x="188" y="90"/>
                </a:lnTo>
                <a:lnTo>
                  <a:pt x="183" y="103"/>
                </a:lnTo>
                <a:lnTo>
                  <a:pt x="177" y="119"/>
                </a:lnTo>
                <a:lnTo>
                  <a:pt x="171" y="135"/>
                </a:lnTo>
                <a:lnTo>
                  <a:pt x="164" y="149"/>
                </a:lnTo>
                <a:lnTo>
                  <a:pt x="159" y="155"/>
                </a:lnTo>
                <a:lnTo>
                  <a:pt x="152" y="160"/>
                </a:lnTo>
                <a:lnTo>
                  <a:pt x="145" y="166"/>
                </a:lnTo>
                <a:lnTo>
                  <a:pt x="136" y="172"/>
                </a:lnTo>
                <a:lnTo>
                  <a:pt x="148" y="176"/>
                </a:lnTo>
                <a:lnTo>
                  <a:pt x="159" y="182"/>
                </a:lnTo>
                <a:lnTo>
                  <a:pt x="168" y="189"/>
                </a:lnTo>
                <a:lnTo>
                  <a:pt x="176" y="199"/>
                </a:lnTo>
                <a:lnTo>
                  <a:pt x="183" y="209"/>
                </a:lnTo>
                <a:lnTo>
                  <a:pt x="191" y="223"/>
                </a:lnTo>
                <a:lnTo>
                  <a:pt x="200" y="239"/>
                </a:lnTo>
                <a:lnTo>
                  <a:pt x="210" y="256"/>
                </a:lnTo>
                <a:lnTo>
                  <a:pt x="256" y="351"/>
                </a:lnTo>
                <a:lnTo>
                  <a:pt x="174" y="351"/>
                </a:lnTo>
                <a:lnTo>
                  <a:pt x="132" y="261"/>
                </a:lnTo>
                <a:lnTo>
                  <a:pt x="131" y="258"/>
                </a:lnTo>
                <a:lnTo>
                  <a:pt x="128" y="254"/>
                </a:lnTo>
                <a:lnTo>
                  <a:pt x="126" y="249"/>
                </a:lnTo>
                <a:lnTo>
                  <a:pt x="120" y="238"/>
                </a:lnTo>
                <a:lnTo>
                  <a:pt x="113" y="226"/>
                </a:lnTo>
                <a:lnTo>
                  <a:pt x="108" y="216"/>
                </a:lnTo>
                <a:lnTo>
                  <a:pt x="101" y="209"/>
                </a:lnTo>
                <a:lnTo>
                  <a:pt x="97" y="205"/>
                </a:lnTo>
                <a:lnTo>
                  <a:pt x="92" y="202"/>
                </a:lnTo>
                <a:lnTo>
                  <a:pt x="86" y="200"/>
                </a:lnTo>
                <a:lnTo>
                  <a:pt x="79" y="199"/>
                </a:lnTo>
                <a:lnTo>
                  <a:pt x="71" y="199"/>
                </a:lnTo>
                <a:lnTo>
                  <a:pt x="71" y="351"/>
                </a:lnTo>
                <a:lnTo>
                  <a:pt x="0" y="351"/>
                </a:lnTo>
                <a:lnTo>
                  <a:pt x="0" y="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1" name="Freeform 1362"/>
          <p:cNvSpPr>
            <a:spLocks/>
          </p:cNvSpPr>
          <p:nvPr/>
        </p:nvSpPr>
        <p:spPr bwMode="auto">
          <a:xfrm>
            <a:off x="4715669" y="364331"/>
            <a:ext cx="120650" cy="142875"/>
          </a:xfrm>
          <a:custGeom>
            <a:avLst/>
            <a:gdLst/>
            <a:ahLst/>
            <a:cxnLst>
              <a:cxn ang="0">
                <a:pos x="300" y="262"/>
              </a:cxn>
              <a:cxn ang="0">
                <a:pos x="284" y="299"/>
              </a:cxn>
              <a:cxn ang="0">
                <a:pos x="261" y="327"/>
              </a:cxn>
              <a:cxn ang="0">
                <a:pos x="233" y="346"/>
              </a:cxn>
              <a:cxn ang="0">
                <a:pos x="198" y="357"/>
              </a:cxn>
              <a:cxn ang="0">
                <a:pos x="160" y="361"/>
              </a:cxn>
              <a:cxn ang="0">
                <a:pos x="111" y="355"/>
              </a:cxn>
              <a:cxn ang="0">
                <a:pos x="69" y="335"/>
              </a:cxn>
              <a:cxn ang="0">
                <a:pos x="34" y="302"/>
              </a:cxn>
              <a:cxn ang="0">
                <a:pos x="12" y="258"/>
              </a:cxn>
              <a:cxn ang="0">
                <a:pos x="0" y="204"/>
              </a:cxn>
              <a:cxn ang="0">
                <a:pos x="2" y="143"/>
              </a:cxn>
              <a:cxn ang="0">
                <a:pos x="18" y="90"/>
              </a:cxn>
              <a:cxn ang="0">
                <a:pos x="45" y="49"/>
              </a:cxn>
              <a:cxn ang="0">
                <a:pos x="83" y="20"/>
              </a:cxn>
              <a:cxn ang="0">
                <a:pos x="129" y="3"/>
              </a:cxn>
              <a:cxn ang="0">
                <a:pos x="179" y="1"/>
              </a:cxn>
              <a:cxn ang="0">
                <a:pos x="222" y="10"/>
              </a:cxn>
              <a:cxn ang="0">
                <a:pos x="257" y="30"/>
              </a:cxn>
              <a:cxn ang="0">
                <a:pos x="279" y="51"/>
              </a:cxn>
              <a:cxn ang="0">
                <a:pos x="293" y="74"/>
              </a:cxn>
              <a:cxn ang="0">
                <a:pos x="303" y="103"/>
              </a:cxn>
              <a:cxn ang="0">
                <a:pos x="230" y="106"/>
              </a:cxn>
              <a:cxn ang="0">
                <a:pos x="221" y="90"/>
              </a:cxn>
              <a:cxn ang="0">
                <a:pos x="207" y="77"/>
              </a:cxn>
              <a:cxn ang="0">
                <a:pos x="192" y="66"/>
              </a:cxn>
              <a:cxn ang="0">
                <a:pos x="174" y="61"/>
              </a:cxn>
              <a:cxn ang="0">
                <a:pos x="150" y="61"/>
              </a:cxn>
              <a:cxn ang="0">
                <a:pos x="125" y="67"/>
              </a:cxn>
              <a:cxn ang="0">
                <a:pos x="103" y="82"/>
              </a:cxn>
              <a:cxn ang="0">
                <a:pos x="86" y="105"/>
              </a:cxn>
              <a:cxn ang="0">
                <a:pos x="76" y="137"/>
              </a:cxn>
              <a:cxn ang="0">
                <a:pos x="73" y="179"/>
              </a:cxn>
              <a:cxn ang="0">
                <a:pos x="76" y="224"/>
              </a:cxn>
              <a:cxn ang="0">
                <a:pos x="86" y="257"/>
              </a:cxn>
              <a:cxn ang="0">
                <a:pos x="102" y="280"/>
              </a:cxn>
              <a:cxn ang="0">
                <a:pos x="124" y="294"/>
              </a:cxn>
              <a:cxn ang="0">
                <a:pos x="149" y="301"/>
              </a:cxn>
              <a:cxn ang="0">
                <a:pos x="172" y="300"/>
              </a:cxn>
              <a:cxn ang="0">
                <a:pos x="190" y="294"/>
              </a:cxn>
              <a:cxn ang="0">
                <a:pos x="206" y="284"/>
              </a:cxn>
              <a:cxn ang="0">
                <a:pos x="221" y="267"/>
              </a:cxn>
              <a:cxn ang="0">
                <a:pos x="231" y="245"/>
              </a:cxn>
            </a:cxnLst>
            <a:rect l="0" t="0" r="r" b="b"/>
            <a:pathLst>
              <a:path w="304" h="361">
                <a:moveTo>
                  <a:pt x="236" y="228"/>
                </a:moveTo>
                <a:lnTo>
                  <a:pt x="304" y="249"/>
                </a:lnTo>
                <a:lnTo>
                  <a:pt x="300" y="262"/>
                </a:lnTo>
                <a:lnTo>
                  <a:pt x="295" y="276"/>
                </a:lnTo>
                <a:lnTo>
                  <a:pt x="290" y="288"/>
                </a:lnTo>
                <a:lnTo>
                  <a:pt x="284" y="299"/>
                </a:lnTo>
                <a:lnTo>
                  <a:pt x="277" y="309"/>
                </a:lnTo>
                <a:lnTo>
                  <a:pt x="269" y="318"/>
                </a:lnTo>
                <a:lnTo>
                  <a:pt x="261" y="327"/>
                </a:lnTo>
                <a:lnTo>
                  <a:pt x="252" y="334"/>
                </a:lnTo>
                <a:lnTo>
                  <a:pt x="242" y="340"/>
                </a:lnTo>
                <a:lnTo>
                  <a:pt x="233" y="346"/>
                </a:lnTo>
                <a:lnTo>
                  <a:pt x="222" y="351"/>
                </a:lnTo>
                <a:lnTo>
                  <a:pt x="211" y="354"/>
                </a:lnTo>
                <a:lnTo>
                  <a:pt x="198" y="357"/>
                </a:lnTo>
                <a:lnTo>
                  <a:pt x="186" y="360"/>
                </a:lnTo>
                <a:lnTo>
                  <a:pt x="173" y="361"/>
                </a:lnTo>
                <a:lnTo>
                  <a:pt x="160" y="361"/>
                </a:lnTo>
                <a:lnTo>
                  <a:pt x="142" y="360"/>
                </a:lnTo>
                <a:lnTo>
                  <a:pt x="126" y="358"/>
                </a:lnTo>
                <a:lnTo>
                  <a:pt x="111" y="355"/>
                </a:lnTo>
                <a:lnTo>
                  <a:pt x="96" y="350"/>
                </a:lnTo>
                <a:lnTo>
                  <a:pt x="82" y="343"/>
                </a:lnTo>
                <a:lnTo>
                  <a:pt x="69" y="335"/>
                </a:lnTo>
                <a:lnTo>
                  <a:pt x="57" y="326"/>
                </a:lnTo>
                <a:lnTo>
                  <a:pt x="45" y="314"/>
                </a:lnTo>
                <a:lnTo>
                  <a:pt x="34" y="302"/>
                </a:lnTo>
                <a:lnTo>
                  <a:pt x="25" y="288"/>
                </a:lnTo>
                <a:lnTo>
                  <a:pt x="18" y="273"/>
                </a:lnTo>
                <a:lnTo>
                  <a:pt x="12" y="258"/>
                </a:lnTo>
                <a:lnTo>
                  <a:pt x="7" y="241"/>
                </a:lnTo>
                <a:lnTo>
                  <a:pt x="2" y="224"/>
                </a:lnTo>
                <a:lnTo>
                  <a:pt x="0" y="204"/>
                </a:lnTo>
                <a:lnTo>
                  <a:pt x="0" y="184"/>
                </a:lnTo>
                <a:lnTo>
                  <a:pt x="0" y="163"/>
                </a:lnTo>
                <a:lnTo>
                  <a:pt x="2" y="143"/>
                </a:lnTo>
                <a:lnTo>
                  <a:pt x="7" y="125"/>
                </a:lnTo>
                <a:lnTo>
                  <a:pt x="12" y="106"/>
                </a:lnTo>
                <a:lnTo>
                  <a:pt x="18" y="90"/>
                </a:lnTo>
                <a:lnTo>
                  <a:pt x="26" y="76"/>
                </a:lnTo>
                <a:lnTo>
                  <a:pt x="34" y="61"/>
                </a:lnTo>
                <a:lnTo>
                  <a:pt x="45" y="49"/>
                </a:lnTo>
                <a:lnTo>
                  <a:pt x="57" y="38"/>
                </a:lnTo>
                <a:lnTo>
                  <a:pt x="70" y="28"/>
                </a:lnTo>
                <a:lnTo>
                  <a:pt x="83" y="20"/>
                </a:lnTo>
                <a:lnTo>
                  <a:pt x="97" y="12"/>
                </a:lnTo>
                <a:lnTo>
                  <a:pt x="113" y="7"/>
                </a:lnTo>
                <a:lnTo>
                  <a:pt x="129" y="3"/>
                </a:lnTo>
                <a:lnTo>
                  <a:pt x="145" y="1"/>
                </a:lnTo>
                <a:lnTo>
                  <a:pt x="164" y="0"/>
                </a:lnTo>
                <a:lnTo>
                  <a:pt x="179" y="1"/>
                </a:lnTo>
                <a:lnTo>
                  <a:pt x="194" y="3"/>
                </a:lnTo>
                <a:lnTo>
                  <a:pt x="209" y="6"/>
                </a:lnTo>
                <a:lnTo>
                  <a:pt x="222" y="10"/>
                </a:lnTo>
                <a:lnTo>
                  <a:pt x="234" y="15"/>
                </a:lnTo>
                <a:lnTo>
                  <a:pt x="246" y="22"/>
                </a:lnTo>
                <a:lnTo>
                  <a:pt x="257" y="30"/>
                </a:lnTo>
                <a:lnTo>
                  <a:pt x="268" y="39"/>
                </a:lnTo>
                <a:lnTo>
                  <a:pt x="274" y="44"/>
                </a:lnTo>
                <a:lnTo>
                  <a:pt x="279" y="51"/>
                </a:lnTo>
                <a:lnTo>
                  <a:pt x="284" y="58"/>
                </a:lnTo>
                <a:lnTo>
                  <a:pt x="289" y="65"/>
                </a:lnTo>
                <a:lnTo>
                  <a:pt x="293" y="74"/>
                </a:lnTo>
                <a:lnTo>
                  <a:pt x="297" y="83"/>
                </a:lnTo>
                <a:lnTo>
                  <a:pt x="300" y="93"/>
                </a:lnTo>
                <a:lnTo>
                  <a:pt x="303" y="103"/>
                </a:lnTo>
                <a:lnTo>
                  <a:pt x="234" y="119"/>
                </a:lnTo>
                <a:lnTo>
                  <a:pt x="232" y="112"/>
                </a:lnTo>
                <a:lnTo>
                  <a:pt x="230" y="106"/>
                </a:lnTo>
                <a:lnTo>
                  <a:pt x="227" y="100"/>
                </a:lnTo>
                <a:lnTo>
                  <a:pt x="224" y="95"/>
                </a:lnTo>
                <a:lnTo>
                  <a:pt x="221" y="90"/>
                </a:lnTo>
                <a:lnTo>
                  <a:pt x="217" y="85"/>
                </a:lnTo>
                <a:lnTo>
                  <a:pt x="213" y="81"/>
                </a:lnTo>
                <a:lnTo>
                  <a:pt x="207" y="77"/>
                </a:lnTo>
                <a:lnTo>
                  <a:pt x="202" y="73"/>
                </a:lnTo>
                <a:lnTo>
                  <a:pt x="197" y="69"/>
                </a:lnTo>
                <a:lnTo>
                  <a:pt x="192" y="66"/>
                </a:lnTo>
                <a:lnTo>
                  <a:pt x="186" y="64"/>
                </a:lnTo>
                <a:lnTo>
                  <a:pt x="180" y="63"/>
                </a:lnTo>
                <a:lnTo>
                  <a:pt x="174" y="61"/>
                </a:lnTo>
                <a:lnTo>
                  <a:pt x="167" y="61"/>
                </a:lnTo>
                <a:lnTo>
                  <a:pt x="160" y="60"/>
                </a:lnTo>
                <a:lnTo>
                  <a:pt x="150" y="61"/>
                </a:lnTo>
                <a:lnTo>
                  <a:pt x="141" y="62"/>
                </a:lnTo>
                <a:lnTo>
                  <a:pt x="133" y="64"/>
                </a:lnTo>
                <a:lnTo>
                  <a:pt x="125" y="67"/>
                </a:lnTo>
                <a:lnTo>
                  <a:pt x="117" y="72"/>
                </a:lnTo>
                <a:lnTo>
                  <a:pt x="110" y="77"/>
                </a:lnTo>
                <a:lnTo>
                  <a:pt x="103" y="82"/>
                </a:lnTo>
                <a:lnTo>
                  <a:pt x="97" y="89"/>
                </a:lnTo>
                <a:lnTo>
                  <a:pt x="91" y="96"/>
                </a:lnTo>
                <a:lnTo>
                  <a:pt x="86" y="105"/>
                </a:lnTo>
                <a:lnTo>
                  <a:pt x="82" y="114"/>
                </a:lnTo>
                <a:lnTo>
                  <a:pt x="79" y="125"/>
                </a:lnTo>
                <a:lnTo>
                  <a:pt x="76" y="137"/>
                </a:lnTo>
                <a:lnTo>
                  <a:pt x="74" y="150"/>
                </a:lnTo>
                <a:lnTo>
                  <a:pt x="73" y="163"/>
                </a:lnTo>
                <a:lnTo>
                  <a:pt x="73" y="179"/>
                </a:lnTo>
                <a:lnTo>
                  <a:pt x="73" y="195"/>
                </a:lnTo>
                <a:lnTo>
                  <a:pt x="74" y="209"/>
                </a:lnTo>
                <a:lnTo>
                  <a:pt x="76" y="224"/>
                </a:lnTo>
                <a:lnTo>
                  <a:pt x="79" y="236"/>
                </a:lnTo>
                <a:lnTo>
                  <a:pt x="82" y="247"/>
                </a:lnTo>
                <a:lnTo>
                  <a:pt x="86" y="257"/>
                </a:lnTo>
                <a:lnTo>
                  <a:pt x="91" y="265"/>
                </a:lnTo>
                <a:lnTo>
                  <a:pt x="96" y="273"/>
                </a:lnTo>
                <a:lnTo>
                  <a:pt x="102" y="280"/>
                </a:lnTo>
                <a:lnTo>
                  <a:pt x="110" y="286"/>
                </a:lnTo>
                <a:lnTo>
                  <a:pt x="117" y="290"/>
                </a:lnTo>
                <a:lnTo>
                  <a:pt x="124" y="294"/>
                </a:lnTo>
                <a:lnTo>
                  <a:pt x="132" y="297"/>
                </a:lnTo>
                <a:lnTo>
                  <a:pt x="140" y="299"/>
                </a:lnTo>
                <a:lnTo>
                  <a:pt x="149" y="301"/>
                </a:lnTo>
                <a:lnTo>
                  <a:pt x="159" y="301"/>
                </a:lnTo>
                <a:lnTo>
                  <a:pt x="166" y="301"/>
                </a:lnTo>
                <a:lnTo>
                  <a:pt x="172" y="300"/>
                </a:lnTo>
                <a:lnTo>
                  <a:pt x="179" y="299"/>
                </a:lnTo>
                <a:lnTo>
                  <a:pt x="185" y="297"/>
                </a:lnTo>
                <a:lnTo>
                  <a:pt x="190" y="294"/>
                </a:lnTo>
                <a:lnTo>
                  <a:pt x="196" y="291"/>
                </a:lnTo>
                <a:lnTo>
                  <a:pt x="201" y="288"/>
                </a:lnTo>
                <a:lnTo>
                  <a:pt x="206" y="284"/>
                </a:lnTo>
                <a:lnTo>
                  <a:pt x="212" y="279"/>
                </a:lnTo>
                <a:lnTo>
                  <a:pt x="217" y="273"/>
                </a:lnTo>
                <a:lnTo>
                  <a:pt x="221" y="267"/>
                </a:lnTo>
                <a:lnTo>
                  <a:pt x="225" y="260"/>
                </a:lnTo>
                <a:lnTo>
                  <a:pt x="228" y="253"/>
                </a:lnTo>
                <a:lnTo>
                  <a:pt x="231" y="245"/>
                </a:lnTo>
                <a:lnTo>
                  <a:pt x="234" y="237"/>
                </a:lnTo>
                <a:lnTo>
                  <a:pt x="236" y="22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2" name="Freeform 1363"/>
          <p:cNvSpPr>
            <a:spLocks/>
          </p:cNvSpPr>
          <p:nvPr/>
        </p:nvSpPr>
        <p:spPr bwMode="auto">
          <a:xfrm>
            <a:off x="4871244" y="365918"/>
            <a:ext cx="109537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8" y="0"/>
              </a:cxn>
              <a:cxn ang="0">
                <a:pos x="278" y="349"/>
              </a:cxn>
              <a:cxn ang="0">
                <a:pos x="207" y="349"/>
              </a:cxn>
              <a:cxn ang="0">
                <a:pos x="207" y="59"/>
              </a:cxn>
              <a:cxn ang="0">
                <a:pos x="71" y="59"/>
              </a:cxn>
              <a:cxn ang="0">
                <a:pos x="71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8" h="349">
                <a:moveTo>
                  <a:pt x="0" y="0"/>
                </a:moveTo>
                <a:lnTo>
                  <a:pt x="278" y="0"/>
                </a:lnTo>
                <a:lnTo>
                  <a:pt x="278" y="349"/>
                </a:lnTo>
                <a:lnTo>
                  <a:pt x="207" y="349"/>
                </a:lnTo>
                <a:lnTo>
                  <a:pt x="207" y="59"/>
                </a:lnTo>
                <a:lnTo>
                  <a:pt x="71" y="59"/>
                </a:lnTo>
                <a:lnTo>
                  <a:pt x="71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3" name="Freeform 1364"/>
          <p:cNvSpPr>
            <a:spLocks/>
          </p:cNvSpPr>
          <p:nvPr/>
        </p:nvSpPr>
        <p:spPr bwMode="auto">
          <a:xfrm>
            <a:off x="5009356" y="365918"/>
            <a:ext cx="119063" cy="13970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298" y="0"/>
              </a:cxn>
              <a:cxn ang="0">
                <a:pos x="298" y="349"/>
              </a:cxn>
              <a:cxn ang="0">
                <a:pos x="227" y="349"/>
              </a:cxn>
              <a:cxn ang="0">
                <a:pos x="227" y="59"/>
              </a:cxn>
              <a:cxn ang="0">
                <a:pos x="122" y="59"/>
              </a:cxn>
              <a:cxn ang="0">
                <a:pos x="122" y="208"/>
              </a:cxn>
              <a:cxn ang="0">
                <a:pos x="122" y="238"/>
              </a:cxn>
              <a:cxn ang="0">
                <a:pos x="121" y="263"/>
              </a:cxn>
              <a:cxn ang="0">
                <a:pos x="120" y="283"/>
              </a:cxn>
              <a:cxn ang="0">
                <a:pos x="118" y="298"/>
              </a:cxn>
              <a:cxn ang="0">
                <a:pos x="115" y="310"/>
              </a:cxn>
              <a:cxn ang="0">
                <a:pos x="111" y="321"/>
              </a:cxn>
              <a:cxn ang="0">
                <a:pos x="108" y="326"/>
              </a:cxn>
              <a:cxn ang="0">
                <a:pos x="105" y="330"/>
              </a:cxn>
              <a:cxn ang="0">
                <a:pos x="101" y="334"/>
              </a:cxn>
              <a:cxn ang="0">
                <a:pos x="97" y="338"/>
              </a:cxn>
              <a:cxn ang="0">
                <a:pos x="93" y="341"/>
              </a:cxn>
              <a:cxn ang="0">
                <a:pos x="88" y="344"/>
              </a:cxn>
              <a:cxn ang="0">
                <a:pos x="83" y="346"/>
              </a:cxn>
              <a:cxn ang="0">
                <a:pos x="75" y="348"/>
              </a:cxn>
              <a:cxn ang="0">
                <a:pos x="69" y="350"/>
              </a:cxn>
              <a:cxn ang="0">
                <a:pos x="62" y="351"/>
              </a:cxn>
              <a:cxn ang="0">
                <a:pos x="54" y="351"/>
              </a:cxn>
              <a:cxn ang="0">
                <a:pos x="45" y="351"/>
              </a:cxn>
              <a:cxn ang="0">
                <a:pos x="38" y="351"/>
              </a:cxn>
              <a:cxn ang="0">
                <a:pos x="28" y="351"/>
              </a:cxn>
              <a:cxn ang="0">
                <a:pos x="15" y="350"/>
              </a:cxn>
              <a:cxn ang="0">
                <a:pos x="0" y="349"/>
              </a:cxn>
              <a:cxn ang="0">
                <a:pos x="0" y="295"/>
              </a:cxn>
              <a:cxn ang="0">
                <a:pos x="16" y="295"/>
              </a:cxn>
              <a:cxn ang="0">
                <a:pos x="27" y="295"/>
              </a:cxn>
              <a:cxn ang="0">
                <a:pos x="35" y="294"/>
              </a:cxn>
              <a:cxn ang="0">
                <a:pos x="41" y="292"/>
              </a:cxn>
              <a:cxn ang="0">
                <a:pos x="46" y="289"/>
              </a:cxn>
              <a:cxn ang="0">
                <a:pos x="49" y="285"/>
              </a:cxn>
              <a:cxn ang="0">
                <a:pos x="52" y="279"/>
              </a:cxn>
              <a:cxn ang="0">
                <a:pos x="53" y="271"/>
              </a:cxn>
              <a:cxn ang="0">
                <a:pos x="53" y="259"/>
              </a:cxn>
              <a:cxn ang="0">
                <a:pos x="53" y="200"/>
              </a:cxn>
              <a:cxn ang="0">
                <a:pos x="53" y="0"/>
              </a:cxn>
            </a:cxnLst>
            <a:rect l="0" t="0" r="r" b="b"/>
            <a:pathLst>
              <a:path w="298" h="351">
                <a:moveTo>
                  <a:pt x="53" y="0"/>
                </a:moveTo>
                <a:lnTo>
                  <a:pt x="298" y="0"/>
                </a:lnTo>
                <a:lnTo>
                  <a:pt x="298" y="349"/>
                </a:lnTo>
                <a:lnTo>
                  <a:pt x="227" y="349"/>
                </a:lnTo>
                <a:lnTo>
                  <a:pt x="227" y="59"/>
                </a:lnTo>
                <a:lnTo>
                  <a:pt x="122" y="59"/>
                </a:lnTo>
                <a:lnTo>
                  <a:pt x="122" y="208"/>
                </a:lnTo>
                <a:lnTo>
                  <a:pt x="122" y="238"/>
                </a:lnTo>
                <a:lnTo>
                  <a:pt x="121" y="263"/>
                </a:lnTo>
                <a:lnTo>
                  <a:pt x="120" y="283"/>
                </a:lnTo>
                <a:lnTo>
                  <a:pt x="118" y="298"/>
                </a:lnTo>
                <a:lnTo>
                  <a:pt x="115" y="310"/>
                </a:lnTo>
                <a:lnTo>
                  <a:pt x="111" y="321"/>
                </a:lnTo>
                <a:lnTo>
                  <a:pt x="108" y="326"/>
                </a:lnTo>
                <a:lnTo>
                  <a:pt x="105" y="330"/>
                </a:lnTo>
                <a:lnTo>
                  <a:pt x="101" y="334"/>
                </a:lnTo>
                <a:lnTo>
                  <a:pt x="97" y="338"/>
                </a:lnTo>
                <a:lnTo>
                  <a:pt x="93" y="341"/>
                </a:lnTo>
                <a:lnTo>
                  <a:pt x="88" y="344"/>
                </a:lnTo>
                <a:lnTo>
                  <a:pt x="83" y="346"/>
                </a:lnTo>
                <a:lnTo>
                  <a:pt x="75" y="348"/>
                </a:lnTo>
                <a:lnTo>
                  <a:pt x="69" y="350"/>
                </a:lnTo>
                <a:lnTo>
                  <a:pt x="62" y="351"/>
                </a:lnTo>
                <a:lnTo>
                  <a:pt x="54" y="351"/>
                </a:lnTo>
                <a:lnTo>
                  <a:pt x="45" y="351"/>
                </a:lnTo>
                <a:lnTo>
                  <a:pt x="38" y="351"/>
                </a:lnTo>
                <a:lnTo>
                  <a:pt x="28" y="351"/>
                </a:lnTo>
                <a:lnTo>
                  <a:pt x="15" y="350"/>
                </a:lnTo>
                <a:lnTo>
                  <a:pt x="0" y="349"/>
                </a:lnTo>
                <a:lnTo>
                  <a:pt x="0" y="295"/>
                </a:lnTo>
                <a:lnTo>
                  <a:pt x="16" y="295"/>
                </a:lnTo>
                <a:lnTo>
                  <a:pt x="27" y="295"/>
                </a:lnTo>
                <a:lnTo>
                  <a:pt x="35" y="294"/>
                </a:lnTo>
                <a:lnTo>
                  <a:pt x="41" y="292"/>
                </a:lnTo>
                <a:lnTo>
                  <a:pt x="46" y="289"/>
                </a:lnTo>
                <a:lnTo>
                  <a:pt x="49" y="285"/>
                </a:lnTo>
                <a:lnTo>
                  <a:pt x="52" y="279"/>
                </a:lnTo>
                <a:lnTo>
                  <a:pt x="53" y="271"/>
                </a:lnTo>
                <a:lnTo>
                  <a:pt x="53" y="259"/>
                </a:lnTo>
                <a:lnTo>
                  <a:pt x="53" y="200"/>
                </a:lnTo>
                <a:lnTo>
                  <a:pt x="5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4" name="Freeform 1365"/>
          <p:cNvSpPr>
            <a:spLocks/>
          </p:cNvSpPr>
          <p:nvPr/>
        </p:nvSpPr>
        <p:spPr bwMode="auto">
          <a:xfrm>
            <a:off x="5153819" y="365918"/>
            <a:ext cx="120650" cy="141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0" y="0"/>
              </a:cxn>
              <a:cxn ang="0">
                <a:pos x="161" y="182"/>
              </a:cxn>
              <a:cxn ang="0">
                <a:pos x="231" y="0"/>
              </a:cxn>
              <a:cxn ang="0">
                <a:pos x="304" y="0"/>
              </a:cxn>
              <a:cxn ang="0">
                <a:pos x="186" y="265"/>
              </a:cxn>
              <a:cxn ang="0">
                <a:pos x="177" y="286"/>
              </a:cxn>
              <a:cxn ang="0">
                <a:pos x="166" y="303"/>
              </a:cxn>
              <a:cxn ang="0">
                <a:pos x="156" y="318"/>
              </a:cxn>
              <a:cxn ang="0">
                <a:pos x="147" y="332"/>
              </a:cxn>
              <a:cxn ang="0">
                <a:pos x="142" y="337"/>
              </a:cxn>
              <a:cxn ang="0">
                <a:pos x="136" y="341"/>
              </a:cxn>
              <a:cxn ang="0">
                <a:pos x="130" y="345"/>
              </a:cxn>
              <a:cxn ang="0">
                <a:pos x="124" y="348"/>
              </a:cxn>
              <a:cxn ang="0">
                <a:pos x="117" y="351"/>
              </a:cxn>
              <a:cxn ang="0">
                <a:pos x="110" y="352"/>
              </a:cxn>
              <a:cxn ang="0">
                <a:pos x="103" y="353"/>
              </a:cxn>
              <a:cxn ang="0">
                <a:pos x="95" y="354"/>
              </a:cxn>
              <a:cxn ang="0">
                <a:pos x="80" y="353"/>
              </a:cxn>
              <a:cxn ang="0">
                <a:pos x="67" y="353"/>
              </a:cxn>
              <a:cxn ang="0">
                <a:pos x="56" y="351"/>
              </a:cxn>
              <a:cxn ang="0">
                <a:pos x="46" y="350"/>
              </a:cxn>
              <a:cxn ang="0">
                <a:pos x="46" y="297"/>
              </a:cxn>
              <a:cxn ang="0">
                <a:pos x="60" y="298"/>
              </a:cxn>
              <a:cxn ang="0">
                <a:pos x="74" y="298"/>
              </a:cxn>
              <a:cxn ang="0">
                <a:pos x="85" y="298"/>
              </a:cxn>
              <a:cxn ang="0">
                <a:pos x="94" y="296"/>
              </a:cxn>
              <a:cxn ang="0">
                <a:pos x="102" y="293"/>
              </a:cxn>
              <a:cxn ang="0">
                <a:pos x="108" y="289"/>
              </a:cxn>
              <a:cxn ang="0">
                <a:pos x="113" y="284"/>
              </a:cxn>
              <a:cxn ang="0">
                <a:pos x="118" y="276"/>
              </a:cxn>
              <a:cxn ang="0">
                <a:pos x="124" y="264"/>
              </a:cxn>
              <a:cxn ang="0">
                <a:pos x="129" y="251"/>
              </a:cxn>
              <a:cxn ang="0">
                <a:pos x="0" y="0"/>
              </a:cxn>
            </a:cxnLst>
            <a:rect l="0" t="0" r="r" b="b"/>
            <a:pathLst>
              <a:path w="304" h="354">
                <a:moveTo>
                  <a:pt x="0" y="0"/>
                </a:moveTo>
                <a:lnTo>
                  <a:pt x="80" y="0"/>
                </a:lnTo>
                <a:lnTo>
                  <a:pt x="161" y="182"/>
                </a:lnTo>
                <a:lnTo>
                  <a:pt x="231" y="0"/>
                </a:lnTo>
                <a:lnTo>
                  <a:pt x="304" y="0"/>
                </a:lnTo>
                <a:lnTo>
                  <a:pt x="186" y="265"/>
                </a:lnTo>
                <a:lnTo>
                  <a:pt x="177" y="286"/>
                </a:lnTo>
                <a:lnTo>
                  <a:pt x="166" y="303"/>
                </a:lnTo>
                <a:lnTo>
                  <a:pt x="156" y="318"/>
                </a:lnTo>
                <a:lnTo>
                  <a:pt x="147" y="332"/>
                </a:lnTo>
                <a:lnTo>
                  <a:pt x="142" y="337"/>
                </a:lnTo>
                <a:lnTo>
                  <a:pt x="136" y="341"/>
                </a:lnTo>
                <a:lnTo>
                  <a:pt x="130" y="345"/>
                </a:lnTo>
                <a:lnTo>
                  <a:pt x="124" y="348"/>
                </a:lnTo>
                <a:lnTo>
                  <a:pt x="117" y="351"/>
                </a:lnTo>
                <a:lnTo>
                  <a:pt x="110" y="352"/>
                </a:lnTo>
                <a:lnTo>
                  <a:pt x="103" y="353"/>
                </a:lnTo>
                <a:lnTo>
                  <a:pt x="95" y="354"/>
                </a:lnTo>
                <a:lnTo>
                  <a:pt x="80" y="353"/>
                </a:lnTo>
                <a:lnTo>
                  <a:pt x="67" y="353"/>
                </a:lnTo>
                <a:lnTo>
                  <a:pt x="56" y="351"/>
                </a:lnTo>
                <a:lnTo>
                  <a:pt x="46" y="350"/>
                </a:lnTo>
                <a:lnTo>
                  <a:pt x="46" y="297"/>
                </a:lnTo>
                <a:lnTo>
                  <a:pt x="60" y="298"/>
                </a:lnTo>
                <a:lnTo>
                  <a:pt x="74" y="298"/>
                </a:lnTo>
                <a:lnTo>
                  <a:pt x="85" y="298"/>
                </a:lnTo>
                <a:lnTo>
                  <a:pt x="94" y="296"/>
                </a:lnTo>
                <a:lnTo>
                  <a:pt x="102" y="293"/>
                </a:lnTo>
                <a:lnTo>
                  <a:pt x="108" y="289"/>
                </a:lnTo>
                <a:lnTo>
                  <a:pt x="113" y="284"/>
                </a:lnTo>
                <a:lnTo>
                  <a:pt x="118" y="276"/>
                </a:lnTo>
                <a:lnTo>
                  <a:pt x="124" y="264"/>
                </a:lnTo>
                <a:lnTo>
                  <a:pt x="129" y="251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5" name="Freeform 1366"/>
          <p:cNvSpPr>
            <a:spLocks noEditPoints="1"/>
          </p:cNvSpPr>
          <p:nvPr/>
        </p:nvSpPr>
        <p:spPr bwMode="auto">
          <a:xfrm>
            <a:off x="5269706" y="365918"/>
            <a:ext cx="139700" cy="139700"/>
          </a:xfrm>
          <a:custGeom>
            <a:avLst/>
            <a:gdLst/>
            <a:ahLst/>
            <a:cxnLst>
              <a:cxn ang="0">
                <a:pos x="350" y="349"/>
              </a:cxn>
              <a:cxn ang="0">
                <a:pos x="273" y="349"/>
              </a:cxn>
              <a:cxn ang="0">
                <a:pos x="243" y="271"/>
              </a:cxn>
              <a:cxn ang="0">
                <a:pos x="103" y="271"/>
              </a:cxn>
              <a:cxn ang="0">
                <a:pos x="74" y="349"/>
              </a:cxn>
              <a:cxn ang="0">
                <a:pos x="0" y="349"/>
              </a:cxn>
              <a:cxn ang="0">
                <a:pos x="136" y="0"/>
              </a:cxn>
              <a:cxn ang="0">
                <a:pos x="210" y="0"/>
              </a:cxn>
              <a:cxn ang="0">
                <a:pos x="350" y="349"/>
              </a:cxn>
              <a:cxn ang="0">
                <a:pos x="220" y="211"/>
              </a:cxn>
              <a:cxn ang="0">
                <a:pos x="172" y="82"/>
              </a:cxn>
              <a:cxn ang="0">
                <a:pos x="124" y="211"/>
              </a:cxn>
              <a:cxn ang="0">
                <a:pos x="220" y="211"/>
              </a:cxn>
            </a:cxnLst>
            <a:rect l="0" t="0" r="r" b="b"/>
            <a:pathLst>
              <a:path w="350" h="349">
                <a:moveTo>
                  <a:pt x="350" y="349"/>
                </a:moveTo>
                <a:lnTo>
                  <a:pt x="273" y="349"/>
                </a:lnTo>
                <a:lnTo>
                  <a:pt x="243" y="271"/>
                </a:lnTo>
                <a:lnTo>
                  <a:pt x="103" y="271"/>
                </a:lnTo>
                <a:lnTo>
                  <a:pt x="74" y="349"/>
                </a:lnTo>
                <a:lnTo>
                  <a:pt x="0" y="349"/>
                </a:lnTo>
                <a:lnTo>
                  <a:pt x="136" y="0"/>
                </a:lnTo>
                <a:lnTo>
                  <a:pt x="210" y="0"/>
                </a:lnTo>
                <a:lnTo>
                  <a:pt x="350" y="349"/>
                </a:lnTo>
                <a:close/>
                <a:moveTo>
                  <a:pt x="220" y="211"/>
                </a:moveTo>
                <a:lnTo>
                  <a:pt x="172" y="82"/>
                </a:lnTo>
                <a:lnTo>
                  <a:pt x="124" y="211"/>
                </a:lnTo>
                <a:lnTo>
                  <a:pt x="220" y="2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6" name="Freeform 1367"/>
          <p:cNvSpPr>
            <a:spLocks/>
          </p:cNvSpPr>
          <p:nvPr/>
        </p:nvSpPr>
        <p:spPr bwMode="auto">
          <a:xfrm>
            <a:off x="5415756" y="365918"/>
            <a:ext cx="109538" cy="139700"/>
          </a:xfrm>
          <a:custGeom>
            <a:avLst/>
            <a:gdLst/>
            <a:ahLst/>
            <a:cxnLst>
              <a:cxn ang="0">
                <a:pos x="104" y="349"/>
              </a:cxn>
              <a:cxn ang="0">
                <a:pos x="104" y="59"/>
              </a:cxn>
              <a:cxn ang="0">
                <a:pos x="0" y="59"/>
              </a:cxn>
              <a:cxn ang="0">
                <a:pos x="0" y="0"/>
              </a:cxn>
              <a:cxn ang="0">
                <a:pos x="278" y="0"/>
              </a:cxn>
              <a:cxn ang="0">
                <a:pos x="278" y="59"/>
              </a:cxn>
              <a:cxn ang="0">
                <a:pos x="174" y="59"/>
              </a:cxn>
              <a:cxn ang="0">
                <a:pos x="174" y="349"/>
              </a:cxn>
              <a:cxn ang="0">
                <a:pos x="104" y="349"/>
              </a:cxn>
            </a:cxnLst>
            <a:rect l="0" t="0" r="r" b="b"/>
            <a:pathLst>
              <a:path w="278" h="349">
                <a:moveTo>
                  <a:pt x="104" y="349"/>
                </a:moveTo>
                <a:lnTo>
                  <a:pt x="104" y="59"/>
                </a:lnTo>
                <a:lnTo>
                  <a:pt x="0" y="59"/>
                </a:lnTo>
                <a:lnTo>
                  <a:pt x="0" y="0"/>
                </a:lnTo>
                <a:lnTo>
                  <a:pt x="278" y="0"/>
                </a:lnTo>
                <a:lnTo>
                  <a:pt x="278" y="59"/>
                </a:lnTo>
                <a:lnTo>
                  <a:pt x="174" y="59"/>
                </a:lnTo>
                <a:lnTo>
                  <a:pt x="174" y="349"/>
                </a:lnTo>
                <a:lnTo>
                  <a:pt x="104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7" name="Freeform 1368"/>
          <p:cNvSpPr>
            <a:spLocks noEditPoints="1"/>
          </p:cNvSpPr>
          <p:nvPr/>
        </p:nvSpPr>
        <p:spPr bwMode="auto">
          <a:xfrm>
            <a:off x="5528469" y="365918"/>
            <a:ext cx="138112" cy="139700"/>
          </a:xfrm>
          <a:custGeom>
            <a:avLst/>
            <a:gdLst/>
            <a:ahLst/>
            <a:cxnLst>
              <a:cxn ang="0">
                <a:pos x="350" y="349"/>
              </a:cxn>
              <a:cxn ang="0">
                <a:pos x="273" y="349"/>
              </a:cxn>
              <a:cxn ang="0">
                <a:pos x="242" y="271"/>
              </a:cxn>
              <a:cxn ang="0">
                <a:pos x="103" y="271"/>
              </a:cxn>
              <a:cxn ang="0">
                <a:pos x="74" y="349"/>
              </a:cxn>
              <a:cxn ang="0">
                <a:pos x="0" y="349"/>
              </a:cxn>
              <a:cxn ang="0">
                <a:pos x="135" y="0"/>
              </a:cxn>
              <a:cxn ang="0">
                <a:pos x="210" y="0"/>
              </a:cxn>
              <a:cxn ang="0">
                <a:pos x="350" y="349"/>
              </a:cxn>
              <a:cxn ang="0">
                <a:pos x="220" y="211"/>
              </a:cxn>
              <a:cxn ang="0">
                <a:pos x="172" y="82"/>
              </a:cxn>
              <a:cxn ang="0">
                <a:pos x="125" y="211"/>
              </a:cxn>
              <a:cxn ang="0">
                <a:pos x="220" y="211"/>
              </a:cxn>
            </a:cxnLst>
            <a:rect l="0" t="0" r="r" b="b"/>
            <a:pathLst>
              <a:path w="350" h="349">
                <a:moveTo>
                  <a:pt x="350" y="349"/>
                </a:moveTo>
                <a:lnTo>
                  <a:pt x="273" y="349"/>
                </a:lnTo>
                <a:lnTo>
                  <a:pt x="242" y="271"/>
                </a:lnTo>
                <a:lnTo>
                  <a:pt x="103" y="271"/>
                </a:lnTo>
                <a:lnTo>
                  <a:pt x="74" y="349"/>
                </a:lnTo>
                <a:lnTo>
                  <a:pt x="0" y="349"/>
                </a:lnTo>
                <a:lnTo>
                  <a:pt x="135" y="0"/>
                </a:lnTo>
                <a:lnTo>
                  <a:pt x="210" y="0"/>
                </a:lnTo>
                <a:lnTo>
                  <a:pt x="350" y="349"/>
                </a:lnTo>
                <a:close/>
                <a:moveTo>
                  <a:pt x="220" y="211"/>
                </a:moveTo>
                <a:lnTo>
                  <a:pt x="172" y="82"/>
                </a:lnTo>
                <a:lnTo>
                  <a:pt x="125" y="211"/>
                </a:lnTo>
                <a:lnTo>
                  <a:pt x="220" y="2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8" name="Freeform 1369"/>
          <p:cNvSpPr>
            <a:spLocks/>
          </p:cNvSpPr>
          <p:nvPr/>
        </p:nvSpPr>
        <p:spPr bwMode="auto">
          <a:xfrm>
            <a:off x="5693569" y="365918"/>
            <a:ext cx="122237" cy="1698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0" y="0"/>
              </a:cxn>
              <a:cxn ang="0">
                <a:pos x="70" y="291"/>
              </a:cxn>
              <a:cxn ang="0">
                <a:pos x="207" y="291"/>
              </a:cxn>
              <a:cxn ang="0">
                <a:pos x="207" y="0"/>
              </a:cxn>
              <a:cxn ang="0">
                <a:pos x="277" y="0"/>
              </a:cxn>
              <a:cxn ang="0">
                <a:pos x="277" y="291"/>
              </a:cxn>
              <a:cxn ang="0">
                <a:pos x="307" y="291"/>
              </a:cxn>
              <a:cxn ang="0">
                <a:pos x="307" y="426"/>
              </a:cxn>
              <a:cxn ang="0">
                <a:pos x="248" y="426"/>
              </a:cxn>
              <a:cxn ang="0">
                <a:pos x="248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307" h="426">
                <a:moveTo>
                  <a:pt x="0" y="0"/>
                </a:moveTo>
                <a:lnTo>
                  <a:pt x="70" y="0"/>
                </a:lnTo>
                <a:lnTo>
                  <a:pt x="70" y="291"/>
                </a:lnTo>
                <a:lnTo>
                  <a:pt x="207" y="291"/>
                </a:lnTo>
                <a:lnTo>
                  <a:pt x="207" y="0"/>
                </a:lnTo>
                <a:lnTo>
                  <a:pt x="277" y="0"/>
                </a:lnTo>
                <a:lnTo>
                  <a:pt x="277" y="291"/>
                </a:lnTo>
                <a:lnTo>
                  <a:pt x="307" y="291"/>
                </a:lnTo>
                <a:lnTo>
                  <a:pt x="307" y="426"/>
                </a:lnTo>
                <a:lnTo>
                  <a:pt x="248" y="426"/>
                </a:lnTo>
                <a:lnTo>
                  <a:pt x="248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9" name="Freeform 1370"/>
          <p:cNvSpPr>
            <a:spLocks/>
          </p:cNvSpPr>
          <p:nvPr/>
        </p:nvSpPr>
        <p:spPr bwMode="auto">
          <a:xfrm>
            <a:off x="5845969" y="365918"/>
            <a:ext cx="109537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7" y="0"/>
              </a:cxn>
              <a:cxn ang="0">
                <a:pos x="67" y="233"/>
              </a:cxn>
              <a:cxn ang="0">
                <a:pos x="207" y="0"/>
              </a:cxn>
              <a:cxn ang="0">
                <a:pos x="278" y="0"/>
              </a:cxn>
              <a:cxn ang="0">
                <a:pos x="278" y="349"/>
              </a:cxn>
              <a:cxn ang="0">
                <a:pos x="213" y="349"/>
              </a:cxn>
              <a:cxn ang="0">
                <a:pos x="213" y="122"/>
              </a:cxn>
              <a:cxn ang="0">
                <a:pos x="71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8" h="349">
                <a:moveTo>
                  <a:pt x="0" y="0"/>
                </a:moveTo>
                <a:lnTo>
                  <a:pt x="67" y="0"/>
                </a:lnTo>
                <a:lnTo>
                  <a:pt x="67" y="233"/>
                </a:lnTo>
                <a:lnTo>
                  <a:pt x="207" y="0"/>
                </a:lnTo>
                <a:lnTo>
                  <a:pt x="278" y="0"/>
                </a:lnTo>
                <a:lnTo>
                  <a:pt x="278" y="349"/>
                </a:lnTo>
                <a:lnTo>
                  <a:pt x="213" y="349"/>
                </a:lnTo>
                <a:lnTo>
                  <a:pt x="213" y="122"/>
                </a:lnTo>
                <a:lnTo>
                  <a:pt x="71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0" name="Freeform 1371"/>
          <p:cNvSpPr>
            <a:spLocks noEditPoints="1"/>
          </p:cNvSpPr>
          <p:nvPr/>
        </p:nvSpPr>
        <p:spPr bwMode="auto">
          <a:xfrm>
            <a:off x="5982494" y="365918"/>
            <a:ext cx="123825" cy="139700"/>
          </a:xfrm>
          <a:custGeom>
            <a:avLst/>
            <a:gdLst/>
            <a:ahLst/>
            <a:cxnLst>
              <a:cxn ang="0">
                <a:pos x="243" y="204"/>
              </a:cxn>
              <a:cxn ang="0">
                <a:pos x="213" y="204"/>
              </a:cxn>
              <a:cxn ang="0">
                <a:pos x="195" y="207"/>
              </a:cxn>
              <a:cxn ang="0">
                <a:pos x="186" y="211"/>
              </a:cxn>
              <a:cxn ang="0">
                <a:pos x="174" y="222"/>
              </a:cxn>
              <a:cxn ang="0">
                <a:pos x="150" y="251"/>
              </a:cxn>
              <a:cxn ang="0">
                <a:pos x="84" y="349"/>
              </a:cxn>
              <a:cxn ang="0">
                <a:pos x="42" y="282"/>
              </a:cxn>
              <a:cxn ang="0">
                <a:pos x="65" y="247"/>
              </a:cxn>
              <a:cxn ang="0">
                <a:pos x="83" y="225"/>
              </a:cxn>
              <a:cxn ang="0">
                <a:pos x="100" y="209"/>
              </a:cxn>
              <a:cxn ang="0">
                <a:pos x="120" y="195"/>
              </a:cxn>
              <a:cxn ang="0">
                <a:pos x="98" y="190"/>
              </a:cxn>
              <a:cxn ang="0">
                <a:pos x="79" y="183"/>
              </a:cxn>
              <a:cxn ang="0">
                <a:pos x="62" y="174"/>
              </a:cxn>
              <a:cxn ang="0">
                <a:pos x="50" y="161"/>
              </a:cxn>
              <a:cxn ang="0">
                <a:pos x="40" y="148"/>
              </a:cxn>
              <a:cxn ang="0">
                <a:pos x="34" y="133"/>
              </a:cxn>
              <a:cxn ang="0">
                <a:pos x="30" y="117"/>
              </a:cxn>
              <a:cxn ang="0">
                <a:pos x="28" y="98"/>
              </a:cxn>
              <a:cxn ang="0">
                <a:pos x="29" y="83"/>
              </a:cxn>
              <a:cxn ang="0">
                <a:pos x="32" y="69"/>
              </a:cxn>
              <a:cxn ang="0">
                <a:pos x="37" y="54"/>
              </a:cxn>
              <a:cxn ang="0">
                <a:pos x="44" y="42"/>
              </a:cxn>
              <a:cxn ang="0">
                <a:pos x="53" y="31"/>
              </a:cxn>
              <a:cxn ang="0">
                <a:pos x="62" y="22"/>
              </a:cxn>
              <a:cxn ang="0">
                <a:pos x="75" y="15"/>
              </a:cxn>
              <a:cxn ang="0">
                <a:pos x="87" y="9"/>
              </a:cxn>
              <a:cxn ang="0">
                <a:pos x="119" y="2"/>
              </a:cxn>
              <a:cxn ang="0">
                <a:pos x="165" y="0"/>
              </a:cxn>
              <a:cxn ang="0">
                <a:pos x="314" y="349"/>
              </a:cxn>
              <a:cxn ang="0">
                <a:pos x="243" y="59"/>
              </a:cxn>
              <a:cxn ang="0">
                <a:pos x="169" y="59"/>
              </a:cxn>
              <a:cxn ang="0">
                <a:pos x="142" y="60"/>
              </a:cxn>
              <a:cxn ang="0">
                <a:pos x="127" y="62"/>
              </a:cxn>
              <a:cxn ang="0">
                <a:pos x="115" y="70"/>
              </a:cxn>
              <a:cxn ang="0">
                <a:pos x="106" y="80"/>
              </a:cxn>
              <a:cxn ang="0">
                <a:pos x="101" y="94"/>
              </a:cxn>
              <a:cxn ang="0">
                <a:pos x="101" y="111"/>
              </a:cxn>
              <a:cxn ang="0">
                <a:pos x="106" y="126"/>
              </a:cxn>
              <a:cxn ang="0">
                <a:pos x="115" y="137"/>
              </a:cxn>
              <a:cxn ang="0">
                <a:pos x="127" y="144"/>
              </a:cxn>
              <a:cxn ang="0">
                <a:pos x="142" y="146"/>
              </a:cxn>
              <a:cxn ang="0">
                <a:pos x="171" y="148"/>
              </a:cxn>
              <a:cxn ang="0">
                <a:pos x="243" y="148"/>
              </a:cxn>
            </a:cxnLst>
            <a:rect l="0" t="0" r="r" b="b"/>
            <a:pathLst>
              <a:path w="314" h="349">
                <a:moveTo>
                  <a:pt x="243" y="349"/>
                </a:moveTo>
                <a:lnTo>
                  <a:pt x="243" y="204"/>
                </a:lnTo>
                <a:lnTo>
                  <a:pt x="229" y="204"/>
                </a:lnTo>
                <a:lnTo>
                  <a:pt x="213" y="204"/>
                </a:lnTo>
                <a:lnTo>
                  <a:pt x="201" y="206"/>
                </a:lnTo>
                <a:lnTo>
                  <a:pt x="195" y="207"/>
                </a:lnTo>
                <a:lnTo>
                  <a:pt x="190" y="209"/>
                </a:lnTo>
                <a:lnTo>
                  <a:pt x="186" y="211"/>
                </a:lnTo>
                <a:lnTo>
                  <a:pt x="182" y="213"/>
                </a:lnTo>
                <a:lnTo>
                  <a:pt x="174" y="222"/>
                </a:lnTo>
                <a:lnTo>
                  <a:pt x="163" y="234"/>
                </a:lnTo>
                <a:lnTo>
                  <a:pt x="150" y="251"/>
                </a:lnTo>
                <a:lnTo>
                  <a:pt x="135" y="274"/>
                </a:lnTo>
                <a:lnTo>
                  <a:pt x="84" y="349"/>
                </a:lnTo>
                <a:lnTo>
                  <a:pt x="0" y="349"/>
                </a:lnTo>
                <a:lnTo>
                  <a:pt x="42" y="282"/>
                </a:lnTo>
                <a:lnTo>
                  <a:pt x="54" y="262"/>
                </a:lnTo>
                <a:lnTo>
                  <a:pt x="65" y="247"/>
                </a:lnTo>
                <a:lnTo>
                  <a:pt x="75" y="234"/>
                </a:lnTo>
                <a:lnTo>
                  <a:pt x="83" y="225"/>
                </a:lnTo>
                <a:lnTo>
                  <a:pt x="91" y="216"/>
                </a:lnTo>
                <a:lnTo>
                  <a:pt x="100" y="209"/>
                </a:lnTo>
                <a:lnTo>
                  <a:pt x="109" y="202"/>
                </a:lnTo>
                <a:lnTo>
                  <a:pt x="120" y="195"/>
                </a:lnTo>
                <a:lnTo>
                  <a:pt x="108" y="193"/>
                </a:lnTo>
                <a:lnTo>
                  <a:pt x="98" y="190"/>
                </a:lnTo>
                <a:lnTo>
                  <a:pt x="88" y="187"/>
                </a:lnTo>
                <a:lnTo>
                  <a:pt x="79" y="183"/>
                </a:lnTo>
                <a:lnTo>
                  <a:pt x="69" y="179"/>
                </a:lnTo>
                <a:lnTo>
                  <a:pt x="62" y="174"/>
                </a:lnTo>
                <a:lnTo>
                  <a:pt x="55" y="168"/>
                </a:lnTo>
                <a:lnTo>
                  <a:pt x="50" y="161"/>
                </a:lnTo>
                <a:lnTo>
                  <a:pt x="45" y="155"/>
                </a:lnTo>
                <a:lnTo>
                  <a:pt x="40" y="148"/>
                </a:lnTo>
                <a:lnTo>
                  <a:pt x="37" y="140"/>
                </a:lnTo>
                <a:lnTo>
                  <a:pt x="34" y="133"/>
                </a:lnTo>
                <a:lnTo>
                  <a:pt x="31" y="125"/>
                </a:lnTo>
                <a:lnTo>
                  <a:pt x="30" y="117"/>
                </a:lnTo>
                <a:lnTo>
                  <a:pt x="29" y="107"/>
                </a:lnTo>
                <a:lnTo>
                  <a:pt x="28" y="98"/>
                </a:lnTo>
                <a:lnTo>
                  <a:pt x="29" y="91"/>
                </a:lnTo>
                <a:lnTo>
                  <a:pt x="29" y="83"/>
                </a:lnTo>
                <a:lnTo>
                  <a:pt x="31" y="76"/>
                </a:lnTo>
                <a:lnTo>
                  <a:pt x="32" y="69"/>
                </a:lnTo>
                <a:lnTo>
                  <a:pt x="35" y="61"/>
                </a:lnTo>
                <a:lnTo>
                  <a:pt x="37" y="54"/>
                </a:lnTo>
                <a:lnTo>
                  <a:pt x="40" y="48"/>
                </a:lnTo>
                <a:lnTo>
                  <a:pt x="44" y="42"/>
                </a:lnTo>
                <a:lnTo>
                  <a:pt x="48" y="36"/>
                </a:lnTo>
                <a:lnTo>
                  <a:pt x="53" y="31"/>
                </a:lnTo>
                <a:lnTo>
                  <a:pt x="57" y="26"/>
                </a:lnTo>
                <a:lnTo>
                  <a:pt x="62" y="22"/>
                </a:lnTo>
                <a:lnTo>
                  <a:pt x="68" y="18"/>
                </a:lnTo>
                <a:lnTo>
                  <a:pt x="75" y="15"/>
                </a:lnTo>
                <a:lnTo>
                  <a:pt x="81" y="11"/>
                </a:lnTo>
                <a:lnTo>
                  <a:pt x="87" y="9"/>
                </a:lnTo>
                <a:lnTo>
                  <a:pt x="101" y="5"/>
                </a:lnTo>
                <a:lnTo>
                  <a:pt x="119" y="2"/>
                </a:lnTo>
                <a:lnTo>
                  <a:pt x="141" y="1"/>
                </a:lnTo>
                <a:lnTo>
                  <a:pt x="165" y="0"/>
                </a:lnTo>
                <a:lnTo>
                  <a:pt x="314" y="0"/>
                </a:lnTo>
                <a:lnTo>
                  <a:pt x="314" y="349"/>
                </a:lnTo>
                <a:lnTo>
                  <a:pt x="243" y="349"/>
                </a:lnTo>
                <a:close/>
                <a:moveTo>
                  <a:pt x="243" y="59"/>
                </a:moveTo>
                <a:lnTo>
                  <a:pt x="188" y="59"/>
                </a:lnTo>
                <a:lnTo>
                  <a:pt x="169" y="59"/>
                </a:lnTo>
                <a:lnTo>
                  <a:pt x="153" y="60"/>
                </a:lnTo>
                <a:lnTo>
                  <a:pt x="142" y="60"/>
                </a:lnTo>
                <a:lnTo>
                  <a:pt x="133" y="61"/>
                </a:lnTo>
                <a:lnTo>
                  <a:pt x="127" y="62"/>
                </a:lnTo>
                <a:lnTo>
                  <a:pt x="120" y="66"/>
                </a:lnTo>
                <a:lnTo>
                  <a:pt x="115" y="70"/>
                </a:lnTo>
                <a:lnTo>
                  <a:pt x="110" y="75"/>
                </a:lnTo>
                <a:lnTo>
                  <a:pt x="106" y="80"/>
                </a:lnTo>
                <a:lnTo>
                  <a:pt x="103" y="87"/>
                </a:lnTo>
                <a:lnTo>
                  <a:pt x="101" y="94"/>
                </a:lnTo>
                <a:lnTo>
                  <a:pt x="101" y="103"/>
                </a:lnTo>
                <a:lnTo>
                  <a:pt x="101" y="111"/>
                </a:lnTo>
                <a:lnTo>
                  <a:pt x="103" y="120"/>
                </a:lnTo>
                <a:lnTo>
                  <a:pt x="106" y="126"/>
                </a:lnTo>
                <a:lnTo>
                  <a:pt x="110" y="132"/>
                </a:lnTo>
                <a:lnTo>
                  <a:pt x="115" y="137"/>
                </a:lnTo>
                <a:lnTo>
                  <a:pt x="120" y="141"/>
                </a:lnTo>
                <a:lnTo>
                  <a:pt x="127" y="144"/>
                </a:lnTo>
                <a:lnTo>
                  <a:pt x="134" y="145"/>
                </a:lnTo>
                <a:lnTo>
                  <a:pt x="142" y="146"/>
                </a:lnTo>
                <a:lnTo>
                  <a:pt x="155" y="147"/>
                </a:lnTo>
                <a:lnTo>
                  <a:pt x="171" y="148"/>
                </a:lnTo>
                <a:lnTo>
                  <a:pt x="191" y="148"/>
                </a:lnTo>
                <a:lnTo>
                  <a:pt x="243" y="148"/>
                </a:lnTo>
                <a:lnTo>
                  <a:pt x="243" y="5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1" name="Freeform 1372"/>
          <p:cNvSpPr>
            <a:spLocks/>
          </p:cNvSpPr>
          <p:nvPr/>
        </p:nvSpPr>
        <p:spPr bwMode="auto">
          <a:xfrm>
            <a:off x="4445794" y="581818"/>
            <a:ext cx="109537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6" y="0"/>
              </a:cxn>
              <a:cxn ang="0">
                <a:pos x="66" y="232"/>
              </a:cxn>
              <a:cxn ang="0">
                <a:pos x="208" y="0"/>
              </a:cxn>
              <a:cxn ang="0">
                <a:pos x="279" y="0"/>
              </a:cxn>
              <a:cxn ang="0">
                <a:pos x="279" y="349"/>
              </a:cxn>
              <a:cxn ang="0">
                <a:pos x="212" y="349"/>
              </a:cxn>
              <a:cxn ang="0">
                <a:pos x="212" y="121"/>
              </a:cxn>
              <a:cxn ang="0">
                <a:pos x="70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9" h="349">
                <a:moveTo>
                  <a:pt x="0" y="0"/>
                </a:moveTo>
                <a:lnTo>
                  <a:pt x="66" y="0"/>
                </a:lnTo>
                <a:lnTo>
                  <a:pt x="66" y="232"/>
                </a:lnTo>
                <a:lnTo>
                  <a:pt x="208" y="0"/>
                </a:lnTo>
                <a:lnTo>
                  <a:pt x="279" y="0"/>
                </a:lnTo>
                <a:lnTo>
                  <a:pt x="279" y="349"/>
                </a:lnTo>
                <a:lnTo>
                  <a:pt x="212" y="349"/>
                </a:lnTo>
                <a:lnTo>
                  <a:pt x="212" y="121"/>
                </a:lnTo>
                <a:lnTo>
                  <a:pt x="70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2" name="Freeform 1373"/>
          <p:cNvSpPr>
            <a:spLocks/>
          </p:cNvSpPr>
          <p:nvPr/>
        </p:nvSpPr>
        <p:spPr bwMode="auto">
          <a:xfrm>
            <a:off x="4623594" y="581818"/>
            <a:ext cx="120650" cy="141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9" y="0"/>
              </a:cxn>
              <a:cxn ang="0">
                <a:pos x="161" y="181"/>
              </a:cxn>
              <a:cxn ang="0">
                <a:pos x="230" y="0"/>
              </a:cxn>
              <a:cxn ang="0">
                <a:pos x="304" y="0"/>
              </a:cxn>
              <a:cxn ang="0">
                <a:pos x="186" y="265"/>
              </a:cxn>
              <a:cxn ang="0">
                <a:pos x="176" y="286"/>
              </a:cxn>
              <a:cxn ang="0">
                <a:pos x="166" y="303"/>
              </a:cxn>
              <a:cxn ang="0">
                <a:pos x="157" y="318"/>
              </a:cxn>
              <a:cxn ang="0">
                <a:pos x="147" y="331"/>
              </a:cxn>
              <a:cxn ang="0">
                <a:pos x="142" y="337"/>
              </a:cxn>
              <a:cxn ang="0">
                <a:pos x="136" y="341"/>
              </a:cxn>
              <a:cxn ang="0">
                <a:pos x="130" y="345"/>
              </a:cxn>
              <a:cxn ang="0">
                <a:pos x="123" y="348"/>
              </a:cxn>
              <a:cxn ang="0">
                <a:pos x="117" y="351"/>
              </a:cxn>
              <a:cxn ang="0">
                <a:pos x="110" y="352"/>
              </a:cxn>
              <a:cxn ang="0">
                <a:pos x="103" y="353"/>
              </a:cxn>
              <a:cxn ang="0">
                <a:pos x="95" y="354"/>
              </a:cxn>
              <a:cxn ang="0">
                <a:pos x="80" y="353"/>
              </a:cxn>
              <a:cxn ang="0">
                <a:pos x="67" y="353"/>
              </a:cxn>
              <a:cxn ang="0">
                <a:pos x="56" y="351"/>
              </a:cxn>
              <a:cxn ang="0">
                <a:pos x="46" y="350"/>
              </a:cxn>
              <a:cxn ang="0">
                <a:pos x="46" y="297"/>
              </a:cxn>
              <a:cxn ang="0">
                <a:pos x="60" y="298"/>
              </a:cxn>
              <a:cxn ang="0">
                <a:pos x="73" y="298"/>
              </a:cxn>
              <a:cxn ang="0">
                <a:pos x="85" y="298"/>
              </a:cxn>
              <a:cxn ang="0">
                <a:pos x="95" y="296"/>
              </a:cxn>
              <a:cxn ang="0">
                <a:pos x="102" y="293"/>
              </a:cxn>
              <a:cxn ang="0">
                <a:pos x="108" y="289"/>
              </a:cxn>
              <a:cxn ang="0">
                <a:pos x="114" y="283"/>
              </a:cxn>
              <a:cxn ang="0">
                <a:pos x="119" y="275"/>
              </a:cxn>
              <a:cxn ang="0">
                <a:pos x="124" y="264"/>
              </a:cxn>
              <a:cxn ang="0">
                <a:pos x="128" y="251"/>
              </a:cxn>
              <a:cxn ang="0">
                <a:pos x="0" y="0"/>
              </a:cxn>
            </a:cxnLst>
            <a:rect l="0" t="0" r="r" b="b"/>
            <a:pathLst>
              <a:path w="304" h="354">
                <a:moveTo>
                  <a:pt x="0" y="0"/>
                </a:moveTo>
                <a:lnTo>
                  <a:pt x="79" y="0"/>
                </a:lnTo>
                <a:lnTo>
                  <a:pt x="161" y="181"/>
                </a:lnTo>
                <a:lnTo>
                  <a:pt x="230" y="0"/>
                </a:lnTo>
                <a:lnTo>
                  <a:pt x="304" y="0"/>
                </a:lnTo>
                <a:lnTo>
                  <a:pt x="186" y="265"/>
                </a:lnTo>
                <a:lnTo>
                  <a:pt x="176" y="286"/>
                </a:lnTo>
                <a:lnTo>
                  <a:pt x="166" y="303"/>
                </a:lnTo>
                <a:lnTo>
                  <a:pt x="157" y="318"/>
                </a:lnTo>
                <a:lnTo>
                  <a:pt x="147" y="331"/>
                </a:lnTo>
                <a:lnTo>
                  <a:pt x="142" y="337"/>
                </a:lnTo>
                <a:lnTo>
                  <a:pt x="136" y="341"/>
                </a:lnTo>
                <a:lnTo>
                  <a:pt x="130" y="345"/>
                </a:lnTo>
                <a:lnTo>
                  <a:pt x="123" y="348"/>
                </a:lnTo>
                <a:lnTo>
                  <a:pt x="117" y="351"/>
                </a:lnTo>
                <a:lnTo>
                  <a:pt x="110" y="352"/>
                </a:lnTo>
                <a:lnTo>
                  <a:pt x="103" y="353"/>
                </a:lnTo>
                <a:lnTo>
                  <a:pt x="95" y="354"/>
                </a:lnTo>
                <a:lnTo>
                  <a:pt x="80" y="353"/>
                </a:lnTo>
                <a:lnTo>
                  <a:pt x="67" y="353"/>
                </a:lnTo>
                <a:lnTo>
                  <a:pt x="56" y="351"/>
                </a:lnTo>
                <a:lnTo>
                  <a:pt x="46" y="350"/>
                </a:lnTo>
                <a:lnTo>
                  <a:pt x="46" y="297"/>
                </a:lnTo>
                <a:lnTo>
                  <a:pt x="60" y="298"/>
                </a:lnTo>
                <a:lnTo>
                  <a:pt x="73" y="298"/>
                </a:lnTo>
                <a:lnTo>
                  <a:pt x="85" y="298"/>
                </a:lnTo>
                <a:lnTo>
                  <a:pt x="95" y="296"/>
                </a:lnTo>
                <a:lnTo>
                  <a:pt x="102" y="293"/>
                </a:lnTo>
                <a:lnTo>
                  <a:pt x="108" y="289"/>
                </a:lnTo>
                <a:lnTo>
                  <a:pt x="114" y="283"/>
                </a:lnTo>
                <a:lnTo>
                  <a:pt x="119" y="275"/>
                </a:lnTo>
                <a:lnTo>
                  <a:pt x="124" y="264"/>
                </a:lnTo>
                <a:lnTo>
                  <a:pt x="128" y="251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3" name="Freeform 1374"/>
          <p:cNvSpPr>
            <a:spLocks/>
          </p:cNvSpPr>
          <p:nvPr/>
        </p:nvSpPr>
        <p:spPr bwMode="auto">
          <a:xfrm>
            <a:off x="4769644" y="581818"/>
            <a:ext cx="11112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79" y="0"/>
              </a:cxn>
              <a:cxn ang="0">
                <a:pos x="279" y="349"/>
              </a:cxn>
              <a:cxn ang="0">
                <a:pos x="208" y="349"/>
              </a:cxn>
              <a:cxn ang="0">
                <a:pos x="208" y="59"/>
              </a:cxn>
              <a:cxn ang="0">
                <a:pos x="72" y="59"/>
              </a:cxn>
              <a:cxn ang="0">
                <a:pos x="72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9" h="349">
                <a:moveTo>
                  <a:pt x="0" y="0"/>
                </a:moveTo>
                <a:lnTo>
                  <a:pt x="279" y="0"/>
                </a:lnTo>
                <a:lnTo>
                  <a:pt x="279" y="349"/>
                </a:lnTo>
                <a:lnTo>
                  <a:pt x="208" y="349"/>
                </a:lnTo>
                <a:lnTo>
                  <a:pt x="208" y="59"/>
                </a:lnTo>
                <a:lnTo>
                  <a:pt x="72" y="59"/>
                </a:lnTo>
                <a:lnTo>
                  <a:pt x="72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4" name="Freeform 1375"/>
          <p:cNvSpPr>
            <a:spLocks noEditPoints="1"/>
          </p:cNvSpPr>
          <p:nvPr/>
        </p:nvSpPr>
        <p:spPr bwMode="auto">
          <a:xfrm>
            <a:off x="4918869" y="581818"/>
            <a:ext cx="106362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2" y="1"/>
              </a:cxn>
              <a:cxn ang="0">
                <a:pos x="184" y="3"/>
              </a:cxn>
              <a:cxn ang="0">
                <a:pos x="205" y="8"/>
              </a:cxn>
              <a:cxn ang="0">
                <a:pos x="218" y="14"/>
              </a:cxn>
              <a:cxn ang="0">
                <a:pos x="231" y="22"/>
              </a:cxn>
              <a:cxn ang="0">
                <a:pos x="242" y="34"/>
              </a:cxn>
              <a:cxn ang="0">
                <a:pos x="251" y="47"/>
              </a:cxn>
              <a:cxn ang="0">
                <a:pos x="260" y="61"/>
              </a:cxn>
              <a:cxn ang="0">
                <a:pos x="265" y="78"/>
              </a:cxn>
              <a:cxn ang="0">
                <a:pos x="267" y="98"/>
              </a:cxn>
              <a:cxn ang="0">
                <a:pos x="267" y="123"/>
              </a:cxn>
              <a:cxn ang="0">
                <a:pos x="261" y="150"/>
              </a:cxn>
              <a:cxn ang="0">
                <a:pos x="249" y="172"/>
              </a:cxn>
              <a:cxn ang="0">
                <a:pos x="234" y="190"/>
              </a:cxn>
              <a:cxn ang="0">
                <a:pos x="217" y="202"/>
              </a:cxn>
              <a:cxn ang="0">
                <a:pos x="198" y="210"/>
              </a:cxn>
              <a:cxn ang="0">
                <a:pos x="175" y="215"/>
              </a:cxn>
              <a:cxn ang="0">
                <a:pos x="139" y="217"/>
              </a:cxn>
              <a:cxn ang="0">
                <a:pos x="70" y="217"/>
              </a:cxn>
              <a:cxn ang="0">
                <a:pos x="0" y="349"/>
              </a:cxn>
              <a:cxn ang="0">
                <a:pos x="70" y="158"/>
              </a:cxn>
              <a:cxn ang="0">
                <a:pos x="128" y="158"/>
              </a:cxn>
              <a:cxn ang="0">
                <a:pos x="156" y="155"/>
              </a:cxn>
              <a:cxn ang="0">
                <a:pos x="171" y="150"/>
              </a:cxn>
              <a:cxn ang="0">
                <a:pos x="182" y="141"/>
              </a:cxn>
              <a:cxn ang="0">
                <a:pos x="190" y="129"/>
              </a:cxn>
              <a:cxn ang="0">
                <a:pos x="194" y="116"/>
              </a:cxn>
              <a:cxn ang="0">
                <a:pos x="194" y="100"/>
              </a:cxn>
              <a:cxn ang="0">
                <a:pos x="188" y="84"/>
              </a:cxn>
              <a:cxn ang="0">
                <a:pos x="177" y="71"/>
              </a:cxn>
              <a:cxn ang="0">
                <a:pos x="164" y="64"/>
              </a:cxn>
              <a:cxn ang="0">
                <a:pos x="147" y="60"/>
              </a:cxn>
              <a:cxn ang="0">
                <a:pos x="122" y="59"/>
              </a:cxn>
              <a:cxn ang="0">
                <a:pos x="70" y="59"/>
              </a:cxn>
            </a:cxnLst>
            <a:rect l="0" t="0" r="r" b="b"/>
            <a:pathLst>
              <a:path w="268" h="349">
                <a:moveTo>
                  <a:pt x="0" y="349"/>
                </a:moveTo>
                <a:lnTo>
                  <a:pt x="0" y="0"/>
                </a:lnTo>
                <a:lnTo>
                  <a:pt x="113" y="0"/>
                </a:lnTo>
                <a:lnTo>
                  <a:pt x="142" y="1"/>
                </a:lnTo>
                <a:lnTo>
                  <a:pt x="166" y="2"/>
                </a:lnTo>
                <a:lnTo>
                  <a:pt x="184" y="3"/>
                </a:lnTo>
                <a:lnTo>
                  <a:pt x="196" y="5"/>
                </a:lnTo>
                <a:lnTo>
                  <a:pt x="205" y="8"/>
                </a:lnTo>
                <a:lnTo>
                  <a:pt x="212" y="10"/>
                </a:lnTo>
                <a:lnTo>
                  <a:pt x="218" y="14"/>
                </a:lnTo>
                <a:lnTo>
                  <a:pt x="224" y="18"/>
                </a:lnTo>
                <a:lnTo>
                  <a:pt x="231" y="22"/>
                </a:lnTo>
                <a:lnTo>
                  <a:pt x="236" y="27"/>
                </a:lnTo>
                <a:lnTo>
                  <a:pt x="242" y="34"/>
                </a:lnTo>
                <a:lnTo>
                  <a:pt x="247" y="40"/>
                </a:lnTo>
                <a:lnTo>
                  <a:pt x="251" y="47"/>
                </a:lnTo>
                <a:lnTo>
                  <a:pt x="256" y="54"/>
                </a:lnTo>
                <a:lnTo>
                  <a:pt x="260" y="61"/>
                </a:lnTo>
                <a:lnTo>
                  <a:pt x="263" y="69"/>
                </a:lnTo>
                <a:lnTo>
                  <a:pt x="265" y="78"/>
                </a:lnTo>
                <a:lnTo>
                  <a:pt x="266" y="88"/>
                </a:lnTo>
                <a:lnTo>
                  <a:pt x="267" y="98"/>
                </a:lnTo>
                <a:lnTo>
                  <a:pt x="268" y="107"/>
                </a:lnTo>
                <a:lnTo>
                  <a:pt x="267" y="123"/>
                </a:lnTo>
                <a:lnTo>
                  <a:pt x="265" y="138"/>
                </a:lnTo>
                <a:lnTo>
                  <a:pt x="261" y="150"/>
                </a:lnTo>
                <a:lnTo>
                  <a:pt x="256" y="161"/>
                </a:lnTo>
                <a:lnTo>
                  <a:pt x="249" y="172"/>
                </a:lnTo>
                <a:lnTo>
                  <a:pt x="242" y="181"/>
                </a:lnTo>
                <a:lnTo>
                  <a:pt x="234" y="190"/>
                </a:lnTo>
                <a:lnTo>
                  <a:pt x="226" y="196"/>
                </a:lnTo>
                <a:lnTo>
                  <a:pt x="217" y="202"/>
                </a:lnTo>
                <a:lnTo>
                  <a:pt x="208" y="206"/>
                </a:lnTo>
                <a:lnTo>
                  <a:pt x="198" y="210"/>
                </a:lnTo>
                <a:lnTo>
                  <a:pt x="189" y="212"/>
                </a:lnTo>
                <a:lnTo>
                  <a:pt x="175" y="215"/>
                </a:lnTo>
                <a:lnTo>
                  <a:pt x="159" y="216"/>
                </a:lnTo>
                <a:lnTo>
                  <a:pt x="139" y="217"/>
                </a:lnTo>
                <a:lnTo>
                  <a:pt x="116" y="217"/>
                </a:lnTo>
                <a:lnTo>
                  <a:pt x="70" y="217"/>
                </a:lnTo>
                <a:lnTo>
                  <a:pt x="70" y="349"/>
                </a:lnTo>
                <a:lnTo>
                  <a:pt x="0" y="349"/>
                </a:lnTo>
                <a:close/>
                <a:moveTo>
                  <a:pt x="70" y="59"/>
                </a:moveTo>
                <a:lnTo>
                  <a:pt x="70" y="158"/>
                </a:lnTo>
                <a:lnTo>
                  <a:pt x="109" y="158"/>
                </a:lnTo>
                <a:lnTo>
                  <a:pt x="128" y="158"/>
                </a:lnTo>
                <a:lnTo>
                  <a:pt x="143" y="157"/>
                </a:lnTo>
                <a:lnTo>
                  <a:pt x="156" y="155"/>
                </a:lnTo>
                <a:lnTo>
                  <a:pt x="165" y="153"/>
                </a:lnTo>
                <a:lnTo>
                  <a:pt x="171" y="150"/>
                </a:lnTo>
                <a:lnTo>
                  <a:pt x="177" y="146"/>
                </a:lnTo>
                <a:lnTo>
                  <a:pt x="182" y="141"/>
                </a:lnTo>
                <a:lnTo>
                  <a:pt x="187" y="136"/>
                </a:lnTo>
                <a:lnTo>
                  <a:pt x="190" y="129"/>
                </a:lnTo>
                <a:lnTo>
                  <a:pt x="192" y="123"/>
                </a:lnTo>
                <a:lnTo>
                  <a:pt x="194" y="116"/>
                </a:lnTo>
                <a:lnTo>
                  <a:pt x="194" y="108"/>
                </a:lnTo>
                <a:lnTo>
                  <a:pt x="194" y="100"/>
                </a:lnTo>
                <a:lnTo>
                  <a:pt x="192" y="91"/>
                </a:lnTo>
                <a:lnTo>
                  <a:pt x="188" y="84"/>
                </a:lnTo>
                <a:lnTo>
                  <a:pt x="183" y="77"/>
                </a:lnTo>
                <a:lnTo>
                  <a:pt x="177" y="71"/>
                </a:lnTo>
                <a:lnTo>
                  <a:pt x="171" y="67"/>
                </a:lnTo>
                <a:lnTo>
                  <a:pt x="164" y="64"/>
                </a:lnTo>
                <a:lnTo>
                  <a:pt x="156" y="61"/>
                </a:lnTo>
                <a:lnTo>
                  <a:pt x="147" y="60"/>
                </a:lnTo>
                <a:lnTo>
                  <a:pt x="136" y="60"/>
                </a:lnTo>
                <a:lnTo>
                  <a:pt x="122" y="59"/>
                </a:lnTo>
                <a:lnTo>
                  <a:pt x="105" y="59"/>
                </a:lnTo>
                <a:lnTo>
                  <a:pt x="70" y="5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5" name="Freeform 1376"/>
          <p:cNvSpPr>
            <a:spLocks noEditPoints="1"/>
          </p:cNvSpPr>
          <p:nvPr/>
        </p:nvSpPr>
        <p:spPr bwMode="auto">
          <a:xfrm>
            <a:off x="5028406" y="581818"/>
            <a:ext cx="139700" cy="139700"/>
          </a:xfrm>
          <a:custGeom>
            <a:avLst/>
            <a:gdLst/>
            <a:ahLst/>
            <a:cxnLst>
              <a:cxn ang="0">
                <a:pos x="351" y="349"/>
              </a:cxn>
              <a:cxn ang="0">
                <a:pos x="274" y="349"/>
              </a:cxn>
              <a:cxn ang="0">
                <a:pos x="244" y="270"/>
              </a:cxn>
              <a:cxn ang="0">
                <a:pos x="104" y="270"/>
              </a:cxn>
              <a:cxn ang="0">
                <a:pos x="75" y="349"/>
              </a:cxn>
              <a:cxn ang="0">
                <a:pos x="0" y="349"/>
              </a:cxn>
              <a:cxn ang="0">
                <a:pos x="137" y="0"/>
              </a:cxn>
              <a:cxn ang="0">
                <a:pos x="211" y="0"/>
              </a:cxn>
              <a:cxn ang="0">
                <a:pos x="351" y="349"/>
              </a:cxn>
              <a:cxn ang="0">
                <a:pos x="221" y="211"/>
              </a:cxn>
              <a:cxn ang="0">
                <a:pos x="172" y="82"/>
              </a:cxn>
              <a:cxn ang="0">
                <a:pos x="125" y="211"/>
              </a:cxn>
              <a:cxn ang="0">
                <a:pos x="221" y="211"/>
              </a:cxn>
            </a:cxnLst>
            <a:rect l="0" t="0" r="r" b="b"/>
            <a:pathLst>
              <a:path w="351" h="349">
                <a:moveTo>
                  <a:pt x="351" y="349"/>
                </a:moveTo>
                <a:lnTo>
                  <a:pt x="274" y="349"/>
                </a:lnTo>
                <a:lnTo>
                  <a:pt x="244" y="270"/>
                </a:lnTo>
                <a:lnTo>
                  <a:pt x="104" y="270"/>
                </a:lnTo>
                <a:lnTo>
                  <a:pt x="75" y="349"/>
                </a:lnTo>
                <a:lnTo>
                  <a:pt x="0" y="349"/>
                </a:lnTo>
                <a:lnTo>
                  <a:pt x="137" y="0"/>
                </a:lnTo>
                <a:lnTo>
                  <a:pt x="211" y="0"/>
                </a:lnTo>
                <a:lnTo>
                  <a:pt x="351" y="349"/>
                </a:lnTo>
                <a:close/>
                <a:moveTo>
                  <a:pt x="221" y="211"/>
                </a:moveTo>
                <a:lnTo>
                  <a:pt x="172" y="82"/>
                </a:lnTo>
                <a:lnTo>
                  <a:pt x="125" y="211"/>
                </a:lnTo>
                <a:lnTo>
                  <a:pt x="221" y="2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6" name="Freeform 1377"/>
          <p:cNvSpPr>
            <a:spLocks noEditPoints="1"/>
          </p:cNvSpPr>
          <p:nvPr/>
        </p:nvSpPr>
        <p:spPr bwMode="auto">
          <a:xfrm>
            <a:off x="5193506" y="581818"/>
            <a:ext cx="115888" cy="139700"/>
          </a:xfrm>
          <a:custGeom>
            <a:avLst/>
            <a:gdLst/>
            <a:ahLst/>
            <a:cxnLst>
              <a:cxn ang="0">
                <a:pos x="140" y="0"/>
              </a:cxn>
              <a:cxn ang="0">
                <a:pos x="177" y="1"/>
              </a:cxn>
              <a:cxn ang="0">
                <a:pos x="202" y="4"/>
              </a:cxn>
              <a:cxn ang="0">
                <a:pos x="221" y="9"/>
              </a:cxn>
              <a:cxn ang="0">
                <a:pos x="239" y="18"/>
              </a:cxn>
              <a:cxn ang="0">
                <a:pos x="253" y="31"/>
              </a:cxn>
              <a:cxn ang="0">
                <a:pos x="265" y="47"/>
              </a:cxn>
              <a:cxn ang="0">
                <a:pos x="273" y="66"/>
              </a:cxn>
              <a:cxn ang="0">
                <a:pos x="277" y="88"/>
              </a:cxn>
              <a:cxn ang="0">
                <a:pos x="272" y="111"/>
              </a:cxn>
              <a:cxn ang="0">
                <a:pos x="263" y="134"/>
              </a:cxn>
              <a:cxn ang="0">
                <a:pos x="247" y="151"/>
              </a:cxn>
              <a:cxn ang="0">
                <a:pos x="227" y="164"/>
              </a:cxn>
              <a:cxn ang="0">
                <a:pos x="242" y="169"/>
              </a:cxn>
              <a:cxn ang="0">
                <a:pos x="255" y="176"/>
              </a:cxn>
              <a:cxn ang="0">
                <a:pos x="266" y="185"/>
              </a:cxn>
              <a:cxn ang="0">
                <a:pos x="277" y="196"/>
              </a:cxn>
              <a:cxn ang="0">
                <a:pos x="284" y="207"/>
              </a:cxn>
              <a:cxn ang="0">
                <a:pos x="289" y="220"/>
              </a:cxn>
              <a:cxn ang="0">
                <a:pos x="292" y="234"/>
              </a:cxn>
              <a:cxn ang="0">
                <a:pos x="293" y="248"/>
              </a:cxn>
              <a:cxn ang="0">
                <a:pos x="291" y="271"/>
              </a:cxn>
              <a:cxn ang="0">
                <a:pos x="283" y="295"/>
              </a:cxn>
              <a:cxn ang="0">
                <a:pos x="269" y="314"/>
              </a:cxn>
              <a:cxn ang="0">
                <a:pos x="252" y="330"/>
              </a:cxn>
              <a:cxn ang="0">
                <a:pos x="231" y="342"/>
              </a:cxn>
              <a:cxn ang="0">
                <a:pos x="204" y="347"/>
              </a:cxn>
              <a:cxn ang="0">
                <a:pos x="175" y="349"/>
              </a:cxn>
              <a:cxn ang="0">
                <a:pos x="119" y="349"/>
              </a:cxn>
              <a:cxn ang="0">
                <a:pos x="0" y="0"/>
              </a:cxn>
              <a:cxn ang="0">
                <a:pos x="71" y="139"/>
              </a:cxn>
              <a:cxn ang="0">
                <a:pos x="136" y="139"/>
              </a:cxn>
              <a:cxn ang="0">
                <a:pos x="161" y="139"/>
              </a:cxn>
              <a:cxn ang="0">
                <a:pos x="178" y="137"/>
              </a:cxn>
              <a:cxn ang="0">
                <a:pos x="192" y="130"/>
              </a:cxn>
              <a:cxn ang="0">
                <a:pos x="202" y="119"/>
              </a:cxn>
              <a:cxn ang="0">
                <a:pos x="207" y="106"/>
              </a:cxn>
              <a:cxn ang="0">
                <a:pos x="207" y="91"/>
              </a:cxn>
              <a:cxn ang="0">
                <a:pos x="202" y="77"/>
              </a:cxn>
              <a:cxn ang="0">
                <a:pos x="194" y="67"/>
              </a:cxn>
              <a:cxn ang="0">
                <a:pos x="181" y="61"/>
              </a:cxn>
              <a:cxn ang="0">
                <a:pos x="164" y="59"/>
              </a:cxn>
              <a:cxn ang="0">
                <a:pos x="134" y="58"/>
              </a:cxn>
              <a:cxn ang="0">
                <a:pos x="71" y="58"/>
              </a:cxn>
              <a:cxn ang="0">
                <a:pos x="71" y="291"/>
              </a:cxn>
              <a:cxn ang="0">
                <a:pos x="154" y="291"/>
              </a:cxn>
              <a:cxn ang="0">
                <a:pos x="178" y="290"/>
              </a:cxn>
              <a:cxn ang="0">
                <a:pos x="192" y="287"/>
              </a:cxn>
              <a:cxn ang="0">
                <a:pos x="205" y="279"/>
              </a:cxn>
              <a:cxn ang="0">
                <a:pos x="214" y="268"/>
              </a:cxn>
              <a:cxn ang="0">
                <a:pos x="219" y="254"/>
              </a:cxn>
              <a:cxn ang="0">
                <a:pos x="219" y="238"/>
              </a:cxn>
              <a:cxn ang="0">
                <a:pos x="216" y="224"/>
              </a:cxn>
              <a:cxn ang="0">
                <a:pos x="208" y="213"/>
              </a:cxn>
              <a:cxn ang="0">
                <a:pos x="197" y="205"/>
              </a:cxn>
              <a:cxn ang="0">
                <a:pos x="182" y="200"/>
              </a:cxn>
              <a:cxn ang="0">
                <a:pos x="150" y="198"/>
              </a:cxn>
              <a:cxn ang="0">
                <a:pos x="71" y="197"/>
              </a:cxn>
            </a:cxnLst>
            <a:rect l="0" t="0" r="r" b="b"/>
            <a:pathLst>
              <a:path w="293" h="349">
                <a:moveTo>
                  <a:pt x="0" y="0"/>
                </a:moveTo>
                <a:lnTo>
                  <a:pt x="140" y="0"/>
                </a:lnTo>
                <a:lnTo>
                  <a:pt x="159" y="0"/>
                </a:lnTo>
                <a:lnTo>
                  <a:pt x="177" y="1"/>
                </a:lnTo>
                <a:lnTo>
                  <a:pt x="191" y="2"/>
                </a:lnTo>
                <a:lnTo>
                  <a:pt x="202" y="4"/>
                </a:lnTo>
                <a:lnTo>
                  <a:pt x="212" y="6"/>
                </a:lnTo>
                <a:lnTo>
                  <a:pt x="221" y="9"/>
                </a:lnTo>
                <a:lnTo>
                  <a:pt x="231" y="13"/>
                </a:lnTo>
                <a:lnTo>
                  <a:pt x="239" y="18"/>
                </a:lnTo>
                <a:lnTo>
                  <a:pt x="246" y="24"/>
                </a:lnTo>
                <a:lnTo>
                  <a:pt x="253" y="31"/>
                </a:lnTo>
                <a:lnTo>
                  <a:pt x="259" y="39"/>
                </a:lnTo>
                <a:lnTo>
                  <a:pt x="265" y="47"/>
                </a:lnTo>
                <a:lnTo>
                  <a:pt x="270" y="57"/>
                </a:lnTo>
                <a:lnTo>
                  <a:pt x="273" y="66"/>
                </a:lnTo>
                <a:lnTo>
                  <a:pt x="275" y="77"/>
                </a:lnTo>
                <a:lnTo>
                  <a:pt x="277" y="88"/>
                </a:lnTo>
                <a:lnTo>
                  <a:pt x="275" y="100"/>
                </a:lnTo>
                <a:lnTo>
                  <a:pt x="272" y="111"/>
                </a:lnTo>
                <a:lnTo>
                  <a:pt x="268" y="122"/>
                </a:lnTo>
                <a:lnTo>
                  <a:pt x="263" y="134"/>
                </a:lnTo>
                <a:lnTo>
                  <a:pt x="256" y="143"/>
                </a:lnTo>
                <a:lnTo>
                  <a:pt x="247" y="151"/>
                </a:lnTo>
                <a:lnTo>
                  <a:pt x="238" y="158"/>
                </a:lnTo>
                <a:lnTo>
                  <a:pt x="227" y="164"/>
                </a:lnTo>
                <a:lnTo>
                  <a:pt x="235" y="166"/>
                </a:lnTo>
                <a:lnTo>
                  <a:pt x="242" y="169"/>
                </a:lnTo>
                <a:lnTo>
                  <a:pt x="249" y="172"/>
                </a:lnTo>
                <a:lnTo>
                  <a:pt x="255" y="176"/>
                </a:lnTo>
                <a:lnTo>
                  <a:pt x="261" y="180"/>
                </a:lnTo>
                <a:lnTo>
                  <a:pt x="266" y="185"/>
                </a:lnTo>
                <a:lnTo>
                  <a:pt x="271" y="190"/>
                </a:lnTo>
                <a:lnTo>
                  <a:pt x="277" y="196"/>
                </a:lnTo>
                <a:lnTo>
                  <a:pt x="280" y="201"/>
                </a:lnTo>
                <a:lnTo>
                  <a:pt x="284" y="207"/>
                </a:lnTo>
                <a:lnTo>
                  <a:pt x="287" y="213"/>
                </a:lnTo>
                <a:lnTo>
                  <a:pt x="289" y="220"/>
                </a:lnTo>
                <a:lnTo>
                  <a:pt x="291" y="226"/>
                </a:lnTo>
                <a:lnTo>
                  <a:pt x="292" y="234"/>
                </a:lnTo>
                <a:lnTo>
                  <a:pt x="293" y="241"/>
                </a:lnTo>
                <a:lnTo>
                  <a:pt x="293" y="248"/>
                </a:lnTo>
                <a:lnTo>
                  <a:pt x="293" y="260"/>
                </a:lnTo>
                <a:lnTo>
                  <a:pt x="291" y="271"/>
                </a:lnTo>
                <a:lnTo>
                  <a:pt x="287" y="283"/>
                </a:lnTo>
                <a:lnTo>
                  <a:pt x="283" y="295"/>
                </a:lnTo>
                <a:lnTo>
                  <a:pt x="277" y="305"/>
                </a:lnTo>
                <a:lnTo>
                  <a:pt x="269" y="314"/>
                </a:lnTo>
                <a:lnTo>
                  <a:pt x="261" y="323"/>
                </a:lnTo>
                <a:lnTo>
                  <a:pt x="252" y="330"/>
                </a:lnTo>
                <a:lnTo>
                  <a:pt x="242" y="337"/>
                </a:lnTo>
                <a:lnTo>
                  <a:pt x="231" y="342"/>
                </a:lnTo>
                <a:lnTo>
                  <a:pt x="218" y="345"/>
                </a:lnTo>
                <a:lnTo>
                  <a:pt x="204" y="347"/>
                </a:lnTo>
                <a:lnTo>
                  <a:pt x="193" y="348"/>
                </a:lnTo>
                <a:lnTo>
                  <a:pt x="175" y="349"/>
                </a:lnTo>
                <a:lnTo>
                  <a:pt x="150" y="349"/>
                </a:lnTo>
                <a:lnTo>
                  <a:pt x="119" y="349"/>
                </a:lnTo>
                <a:lnTo>
                  <a:pt x="0" y="349"/>
                </a:lnTo>
                <a:lnTo>
                  <a:pt x="0" y="0"/>
                </a:lnTo>
                <a:close/>
                <a:moveTo>
                  <a:pt x="71" y="58"/>
                </a:moveTo>
                <a:lnTo>
                  <a:pt x="71" y="139"/>
                </a:lnTo>
                <a:lnTo>
                  <a:pt x="117" y="139"/>
                </a:lnTo>
                <a:lnTo>
                  <a:pt x="136" y="139"/>
                </a:lnTo>
                <a:lnTo>
                  <a:pt x="151" y="139"/>
                </a:lnTo>
                <a:lnTo>
                  <a:pt x="161" y="139"/>
                </a:lnTo>
                <a:lnTo>
                  <a:pt x="168" y="138"/>
                </a:lnTo>
                <a:lnTo>
                  <a:pt x="178" y="137"/>
                </a:lnTo>
                <a:lnTo>
                  <a:pt x="185" y="134"/>
                </a:lnTo>
                <a:lnTo>
                  <a:pt x="192" y="130"/>
                </a:lnTo>
                <a:lnTo>
                  <a:pt x="197" y="125"/>
                </a:lnTo>
                <a:lnTo>
                  <a:pt x="202" y="119"/>
                </a:lnTo>
                <a:lnTo>
                  <a:pt x="205" y="113"/>
                </a:lnTo>
                <a:lnTo>
                  <a:pt x="207" y="106"/>
                </a:lnTo>
                <a:lnTo>
                  <a:pt x="207" y="98"/>
                </a:lnTo>
                <a:lnTo>
                  <a:pt x="207" y="91"/>
                </a:lnTo>
                <a:lnTo>
                  <a:pt x="205" y="84"/>
                </a:lnTo>
                <a:lnTo>
                  <a:pt x="202" y="77"/>
                </a:lnTo>
                <a:lnTo>
                  <a:pt x="199" y="71"/>
                </a:lnTo>
                <a:lnTo>
                  <a:pt x="194" y="67"/>
                </a:lnTo>
                <a:lnTo>
                  <a:pt x="188" y="63"/>
                </a:lnTo>
                <a:lnTo>
                  <a:pt x="181" y="61"/>
                </a:lnTo>
                <a:lnTo>
                  <a:pt x="171" y="59"/>
                </a:lnTo>
                <a:lnTo>
                  <a:pt x="164" y="59"/>
                </a:lnTo>
                <a:lnTo>
                  <a:pt x="152" y="59"/>
                </a:lnTo>
                <a:lnTo>
                  <a:pt x="134" y="58"/>
                </a:lnTo>
                <a:lnTo>
                  <a:pt x="111" y="58"/>
                </a:lnTo>
                <a:lnTo>
                  <a:pt x="71" y="58"/>
                </a:lnTo>
                <a:close/>
                <a:moveTo>
                  <a:pt x="71" y="197"/>
                </a:moveTo>
                <a:lnTo>
                  <a:pt x="71" y="291"/>
                </a:lnTo>
                <a:lnTo>
                  <a:pt x="137" y="291"/>
                </a:lnTo>
                <a:lnTo>
                  <a:pt x="154" y="291"/>
                </a:lnTo>
                <a:lnTo>
                  <a:pt x="167" y="290"/>
                </a:lnTo>
                <a:lnTo>
                  <a:pt x="178" y="290"/>
                </a:lnTo>
                <a:lnTo>
                  <a:pt x="185" y="289"/>
                </a:lnTo>
                <a:lnTo>
                  <a:pt x="192" y="287"/>
                </a:lnTo>
                <a:lnTo>
                  <a:pt x="199" y="283"/>
                </a:lnTo>
                <a:lnTo>
                  <a:pt x="205" y="279"/>
                </a:lnTo>
                <a:lnTo>
                  <a:pt x="210" y="274"/>
                </a:lnTo>
                <a:lnTo>
                  <a:pt x="214" y="268"/>
                </a:lnTo>
                <a:lnTo>
                  <a:pt x="217" y="261"/>
                </a:lnTo>
                <a:lnTo>
                  <a:pt x="219" y="254"/>
                </a:lnTo>
                <a:lnTo>
                  <a:pt x="220" y="245"/>
                </a:lnTo>
                <a:lnTo>
                  <a:pt x="219" y="238"/>
                </a:lnTo>
                <a:lnTo>
                  <a:pt x="218" y="230"/>
                </a:lnTo>
                <a:lnTo>
                  <a:pt x="216" y="224"/>
                </a:lnTo>
                <a:lnTo>
                  <a:pt x="212" y="218"/>
                </a:lnTo>
                <a:lnTo>
                  <a:pt x="208" y="213"/>
                </a:lnTo>
                <a:lnTo>
                  <a:pt x="203" y="209"/>
                </a:lnTo>
                <a:lnTo>
                  <a:pt x="197" y="205"/>
                </a:lnTo>
                <a:lnTo>
                  <a:pt x="191" y="202"/>
                </a:lnTo>
                <a:lnTo>
                  <a:pt x="182" y="200"/>
                </a:lnTo>
                <a:lnTo>
                  <a:pt x="167" y="199"/>
                </a:lnTo>
                <a:lnTo>
                  <a:pt x="150" y="198"/>
                </a:lnTo>
                <a:lnTo>
                  <a:pt x="128" y="197"/>
                </a:lnTo>
                <a:lnTo>
                  <a:pt x="71" y="19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7" name="Freeform 1378"/>
          <p:cNvSpPr>
            <a:spLocks/>
          </p:cNvSpPr>
          <p:nvPr/>
        </p:nvSpPr>
        <p:spPr bwMode="auto">
          <a:xfrm>
            <a:off x="5328444" y="581818"/>
            <a:ext cx="117475" cy="13970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298" y="0"/>
              </a:cxn>
              <a:cxn ang="0">
                <a:pos x="298" y="349"/>
              </a:cxn>
              <a:cxn ang="0">
                <a:pos x="227" y="349"/>
              </a:cxn>
              <a:cxn ang="0">
                <a:pos x="227" y="59"/>
              </a:cxn>
              <a:cxn ang="0">
                <a:pos x="122" y="59"/>
              </a:cxn>
              <a:cxn ang="0">
                <a:pos x="122" y="208"/>
              </a:cxn>
              <a:cxn ang="0">
                <a:pos x="122" y="238"/>
              </a:cxn>
              <a:cxn ang="0">
                <a:pos x="121" y="263"/>
              </a:cxn>
              <a:cxn ang="0">
                <a:pos x="119" y="282"/>
              </a:cxn>
              <a:cxn ang="0">
                <a:pos x="118" y="298"/>
              </a:cxn>
              <a:cxn ang="0">
                <a:pos x="115" y="310"/>
              </a:cxn>
              <a:cxn ang="0">
                <a:pos x="110" y="320"/>
              </a:cxn>
              <a:cxn ang="0">
                <a:pos x="108" y="325"/>
              </a:cxn>
              <a:cxn ang="0">
                <a:pos x="105" y="329"/>
              </a:cxn>
              <a:cxn ang="0">
                <a:pos x="101" y="333"/>
              </a:cxn>
              <a:cxn ang="0">
                <a:pos x="97" y="338"/>
              </a:cxn>
              <a:cxn ang="0">
                <a:pos x="93" y="341"/>
              </a:cxn>
              <a:cxn ang="0">
                <a:pos x="87" y="344"/>
              </a:cxn>
              <a:cxn ang="0">
                <a:pos x="81" y="346"/>
              </a:cxn>
              <a:cxn ang="0">
                <a:pos x="75" y="348"/>
              </a:cxn>
              <a:cxn ang="0">
                <a:pos x="69" y="350"/>
              </a:cxn>
              <a:cxn ang="0">
                <a:pos x="61" y="351"/>
              </a:cxn>
              <a:cxn ang="0">
                <a:pos x="54" y="351"/>
              </a:cxn>
              <a:cxn ang="0">
                <a:pos x="45" y="352"/>
              </a:cxn>
              <a:cxn ang="0">
                <a:pos x="37" y="351"/>
              </a:cxn>
              <a:cxn ang="0">
                <a:pos x="27" y="351"/>
              </a:cxn>
              <a:cxn ang="0">
                <a:pos x="15" y="350"/>
              </a:cxn>
              <a:cxn ang="0">
                <a:pos x="0" y="349"/>
              </a:cxn>
              <a:cxn ang="0">
                <a:pos x="0" y="295"/>
              </a:cxn>
              <a:cxn ang="0">
                <a:pos x="16" y="295"/>
              </a:cxn>
              <a:cxn ang="0">
                <a:pos x="26" y="295"/>
              </a:cxn>
              <a:cxn ang="0">
                <a:pos x="34" y="294"/>
              </a:cxn>
              <a:cxn ang="0">
                <a:pos x="41" y="292"/>
              </a:cxn>
              <a:cxn ang="0">
                <a:pos x="46" y="289"/>
              </a:cxn>
              <a:cxn ang="0">
                <a:pos x="49" y="285"/>
              </a:cxn>
              <a:cxn ang="0">
                <a:pos x="51" y="278"/>
              </a:cxn>
              <a:cxn ang="0">
                <a:pos x="53" y="270"/>
              </a:cxn>
              <a:cxn ang="0">
                <a:pos x="53" y="259"/>
              </a:cxn>
              <a:cxn ang="0">
                <a:pos x="53" y="200"/>
              </a:cxn>
              <a:cxn ang="0">
                <a:pos x="53" y="0"/>
              </a:cxn>
            </a:cxnLst>
            <a:rect l="0" t="0" r="r" b="b"/>
            <a:pathLst>
              <a:path w="298" h="352">
                <a:moveTo>
                  <a:pt x="53" y="0"/>
                </a:moveTo>
                <a:lnTo>
                  <a:pt x="298" y="0"/>
                </a:lnTo>
                <a:lnTo>
                  <a:pt x="298" y="349"/>
                </a:lnTo>
                <a:lnTo>
                  <a:pt x="227" y="349"/>
                </a:lnTo>
                <a:lnTo>
                  <a:pt x="227" y="59"/>
                </a:lnTo>
                <a:lnTo>
                  <a:pt x="122" y="59"/>
                </a:lnTo>
                <a:lnTo>
                  <a:pt x="122" y="208"/>
                </a:lnTo>
                <a:lnTo>
                  <a:pt x="122" y="238"/>
                </a:lnTo>
                <a:lnTo>
                  <a:pt x="121" y="263"/>
                </a:lnTo>
                <a:lnTo>
                  <a:pt x="119" y="282"/>
                </a:lnTo>
                <a:lnTo>
                  <a:pt x="118" y="298"/>
                </a:lnTo>
                <a:lnTo>
                  <a:pt x="115" y="310"/>
                </a:lnTo>
                <a:lnTo>
                  <a:pt x="110" y="320"/>
                </a:lnTo>
                <a:lnTo>
                  <a:pt x="108" y="325"/>
                </a:lnTo>
                <a:lnTo>
                  <a:pt x="105" y="329"/>
                </a:lnTo>
                <a:lnTo>
                  <a:pt x="101" y="333"/>
                </a:lnTo>
                <a:lnTo>
                  <a:pt x="97" y="338"/>
                </a:lnTo>
                <a:lnTo>
                  <a:pt x="93" y="341"/>
                </a:lnTo>
                <a:lnTo>
                  <a:pt x="87" y="344"/>
                </a:lnTo>
                <a:lnTo>
                  <a:pt x="81" y="346"/>
                </a:lnTo>
                <a:lnTo>
                  <a:pt x="75" y="348"/>
                </a:lnTo>
                <a:lnTo>
                  <a:pt x="69" y="350"/>
                </a:lnTo>
                <a:lnTo>
                  <a:pt x="61" y="351"/>
                </a:lnTo>
                <a:lnTo>
                  <a:pt x="54" y="351"/>
                </a:lnTo>
                <a:lnTo>
                  <a:pt x="45" y="352"/>
                </a:lnTo>
                <a:lnTo>
                  <a:pt x="37" y="351"/>
                </a:lnTo>
                <a:lnTo>
                  <a:pt x="27" y="351"/>
                </a:lnTo>
                <a:lnTo>
                  <a:pt x="15" y="350"/>
                </a:lnTo>
                <a:lnTo>
                  <a:pt x="0" y="349"/>
                </a:lnTo>
                <a:lnTo>
                  <a:pt x="0" y="295"/>
                </a:lnTo>
                <a:lnTo>
                  <a:pt x="16" y="295"/>
                </a:lnTo>
                <a:lnTo>
                  <a:pt x="26" y="295"/>
                </a:lnTo>
                <a:lnTo>
                  <a:pt x="34" y="294"/>
                </a:lnTo>
                <a:lnTo>
                  <a:pt x="41" y="292"/>
                </a:lnTo>
                <a:lnTo>
                  <a:pt x="46" y="289"/>
                </a:lnTo>
                <a:lnTo>
                  <a:pt x="49" y="285"/>
                </a:lnTo>
                <a:lnTo>
                  <a:pt x="51" y="278"/>
                </a:lnTo>
                <a:lnTo>
                  <a:pt x="53" y="270"/>
                </a:lnTo>
                <a:lnTo>
                  <a:pt x="53" y="259"/>
                </a:lnTo>
                <a:lnTo>
                  <a:pt x="53" y="200"/>
                </a:lnTo>
                <a:lnTo>
                  <a:pt x="5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8" name="Freeform 1379"/>
          <p:cNvSpPr>
            <a:spLocks/>
          </p:cNvSpPr>
          <p:nvPr/>
        </p:nvSpPr>
        <p:spPr bwMode="auto">
          <a:xfrm>
            <a:off x="5485606" y="581818"/>
            <a:ext cx="104775" cy="139700"/>
          </a:xfrm>
          <a:custGeom>
            <a:avLst/>
            <a:gdLst/>
            <a:ahLst/>
            <a:cxnLst>
              <a:cxn ang="0">
                <a:pos x="0" y="349"/>
              </a:cxn>
              <a:cxn ang="0">
                <a:pos x="0" y="0"/>
              </a:cxn>
              <a:cxn ang="0">
                <a:pos x="259" y="0"/>
              </a:cxn>
              <a:cxn ang="0">
                <a:pos x="259" y="59"/>
              </a:cxn>
              <a:cxn ang="0">
                <a:pos x="70" y="59"/>
              </a:cxn>
              <a:cxn ang="0">
                <a:pos x="70" y="137"/>
              </a:cxn>
              <a:cxn ang="0">
                <a:pos x="245" y="137"/>
              </a:cxn>
              <a:cxn ang="0">
                <a:pos x="245" y="196"/>
              </a:cxn>
              <a:cxn ang="0">
                <a:pos x="70" y="196"/>
              </a:cxn>
              <a:cxn ang="0">
                <a:pos x="70" y="291"/>
              </a:cxn>
              <a:cxn ang="0">
                <a:pos x="265" y="291"/>
              </a:cxn>
              <a:cxn ang="0">
                <a:pos x="265" y="349"/>
              </a:cxn>
              <a:cxn ang="0">
                <a:pos x="0" y="349"/>
              </a:cxn>
            </a:cxnLst>
            <a:rect l="0" t="0" r="r" b="b"/>
            <a:pathLst>
              <a:path w="265" h="349">
                <a:moveTo>
                  <a:pt x="0" y="349"/>
                </a:moveTo>
                <a:lnTo>
                  <a:pt x="0" y="0"/>
                </a:lnTo>
                <a:lnTo>
                  <a:pt x="259" y="0"/>
                </a:lnTo>
                <a:lnTo>
                  <a:pt x="259" y="59"/>
                </a:lnTo>
                <a:lnTo>
                  <a:pt x="70" y="59"/>
                </a:lnTo>
                <a:lnTo>
                  <a:pt x="70" y="137"/>
                </a:lnTo>
                <a:lnTo>
                  <a:pt x="245" y="137"/>
                </a:lnTo>
                <a:lnTo>
                  <a:pt x="245" y="196"/>
                </a:lnTo>
                <a:lnTo>
                  <a:pt x="70" y="196"/>
                </a:lnTo>
                <a:lnTo>
                  <a:pt x="70" y="291"/>
                </a:lnTo>
                <a:lnTo>
                  <a:pt x="265" y="291"/>
                </a:lnTo>
                <a:lnTo>
                  <a:pt x="265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9" name="Freeform 1380"/>
          <p:cNvSpPr>
            <a:spLocks/>
          </p:cNvSpPr>
          <p:nvPr/>
        </p:nvSpPr>
        <p:spPr bwMode="auto">
          <a:xfrm>
            <a:off x="5625306" y="581818"/>
            <a:ext cx="111125" cy="139700"/>
          </a:xfrm>
          <a:custGeom>
            <a:avLst/>
            <a:gdLst/>
            <a:ahLst/>
            <a:cxnLst>
              <a:cxn ang="0">
                <a:pos x="0" y="349"/>
              </a:cxn>
              <a:cxn ang="0">
                <a:pos x="0" y="0"/>
              </a:cxn>
              <a:cxn ang="0">
                <a:pos x="71" y="0"/>
              </a:cxn>
              <a:cxn ang="0">
                <a:pos x="71" y="138"/>
              </a:cxn>
              <a:cxn ang="0">
                <a:pos x="210" y="138"/>
              </a:cxn>
              <a:cxn ang="0">
                <a:pos x="210" y="0"/>
              </a:cxn>
              <a:cxn ang="0">
                <a:pos x="280" y="0"/>
              </a:cxn>
              <a:cxn ang="0">
                <a:pos x="280" y="349"/>
              </a:cxn>
              <a:cxn ang="0">
                <a:pos x="210" y="349"/>
              </a:cxn>
              <a:cxn ang="0">
                <a:pos x="210" y="197"/>
              </a:cxn>
              <a:cxn ang="0">
                <a:pos x="71" y="197"/>
              </a:cxn>
              <a:cxn ang="0">
                <a:pos x="71" y="349"/>
              </a:cxn>
              <a:cxn ang="0">
                <a:pos x="0" y="349"/>
              </a:cxn>
            </a:cxnLst>
            <a:rect l="0" t="0" r="r" b="b"/>
            <a:pathLst>
              <a:path w="280" h="349">
                <a:moveTo>
                  <a:pt x="0" y="349"/>
                </a:moveTo>
                <a:lnTo>
                  <a:pt x="0" y="0"/>
                </a:lnTo>
                <a:lnTo>
                  <a:pt x="71" y="0"/>
                </a:lnTo>
                <a:lnTo>
                  <a:pt x="71" y="138"/>
                </a:lnTo>
                <a:lnTo>
                  <a:pt x="210" y="138"/>
                </a:lnTo>
                <a:lnTo>
                  <a:pt x="210" y="0"/>
                </a:lnTo>
                <a:lnTo>
                  <a:pt x="280" y="0"/>
                </a:lnTo>
                <a:lnTo>
                  <a:pt x="280" y="349"/>
                </a:lnTo>
                <a:lnTo>
                  <a:pt x="210" y="349"/>
                </a:lnTo>
                <a:lnTo>
                  <a:pt x="210" y="197"/>
                </a:lnTo>
                <a:lnTo>
                  <a:pt x="71" y="197"/>
                </a:lnTo>
                <a:lnTo>
                  <a:pt x="71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0" name="Freeform 1381"/>
          <p:cNvSpPr>
            <a:spLocks/>
          </p:cNvSpPr>
          <p:nvPr/>
        </p:nvSpPr>
        <p:spPr bwMode="auto">
          <a:xfrm>
            <a:off x="5776119" y="581818"/>
            <a:ext cx="11112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6" y="0"/>
              </a:cxn>
              <a:cxn ang="0">
                <a:pos x="66" y="232"/>
              </a:cxn>
              <a:cxn ang="0">
                <a:pos x="207" y="0"/>
              </a:cxn>
              <a:cxn ang="0">
                <a:pos x="277" y="0"/>
              </a:cxn>
              <a:cxn ang="0">
                <a:pos x="277" y="349"/>
              </a:cxn>
              <a:cxn ang="0">
                <a:pos x="212" y="349"/>
              </a:cxn>
              <a:cxn ang="0">
                <a:pos x="212" y="121"/>
              </a:cxn>
              <a:cxn ang="0">
                <a:pos x="70" y="349"/>
              </a:cxn>
              <a:cxn ang="0">
                <a:pos x="0" y="349"/>
              </a:cxn>
              <a:cxn ang="0">
                <a:pos x="0" y="0"/>
              </a:cxn>
            </a:cxnLst>
            <a:rect l="0" t="0" r="r" b="b"/>
            <a:pathLst>
              <a:path w="277" h="349">
                <a:moveTo>
                  <a:pt x="0" y="0"/>
                </a:moveTo>
                <a:lnTo>
                  <a:pt x="66" y="0"/>
                </a:lnTo>
                <a:lnTo>
                  <a:pt x="66" y="232"/>
                </a:lnTo>
                <a:lnTo>
                  <a:pt x="207" y="0"/>
                </a:lnTo>
                <a:lnTo>
                  <a:pt x="277" y="0"/>
                </a:lnTo>
                <a:lnTo>
                  <a:pt x="277" y="349"/>
                </a:lnTo>
                <a:lnTo>
                  <a:pt x="212" y="349"/>
                </a:lnTo>
                <a:lnTo>
                  <a:pt x="212" y="121"/>
                </a:lnTo>
                <a:lnTo>
                  <a:pt x="70" y="349"/>
                </a:lnTo>
                <a:lnTo>
                  <a:pt x="0" y="349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1" name="Freeform 1382"/>
          <p:cNvSpPr>
            <a:spLocks/>
          </p:cNvSpPr>
          <p:nvPr/>
        </p:nvSpPr>
        <p:spPr bwMode="auto">
          <a:xfrm>
            <a:off x="5926931" y="581818"/>
            <a:ext cx="104775" cy="139700"/>
          </a:xfrm>
          <a:custGeom>
            <a:avLst/>
            <a:gdLst/>
            <a:ahLst/>
            <a:cxnLst>
              <a:cxn ang="0">
                <a:pos x="0" y="349"/>
              </a:cxn>
              <a:cxn ang="0">
                <a:pos x="0" y="0"/>
              </a:cxn>
              <a:cxn ang="0">
                <a:pos x="259" y="0"/>
              </a:cxn>
              <a:cxn ang="0">
                <a:pos x="259" y="59"/>
              </a:cxn>
              <a:cxn ang="0">
                <a:pos x="71" y="59"/>
              </a:cxn>
              <a:cxn ang="0">
                <a:pos x="71" y="137"/>
              </a:cxn>
              <a:cxn ang="0">
                <a:pos x="246" y="137"/>
              </a:cxn>
              <a:cxn ang="0">
                <a:pos x="246" y="196"/>
              </a:cxn>
              <a:cxn ang="0">
                <a:pos x="71" y="196"/>
              </a:cxn>
              <a:cxn ang="0">
                <a:pos x="71" y="291"/>
              </a:cxn>
              <a:cxn ang="0">
                <a:pos x="266" y="291"/>
              </a:cxn>
              <a:cxn ang="0">
                <a:pos x="266" y="349"/>
              </a:cxn>
              <a:cxn ang="0">
                <a:pos x="0" y="349"/>
              </a:cxn>
            </a:cxnLst>
            <a:rect l="0" t="0" r="r" b="b"/>
            <a:pathLst>
              <a:path w="266" h="349">
                <a:moveTo>
                  <a:pt x="0" y="349"/>
                </a:moveTo>
                <a:lnTo>
                  <a:pt x="0" y="0"/>
                </a:lnTo>
                <a:lnTo>
                  <a:pt x="259" y="0"/>
                </a:lnTo>
                <a:lnTo>
                  <a:pt x="259" y="59"/>
                </a:lnTo>
                <a:lnTo>
                  <a:pt x="71" y="59"/>
                </a:lnTo>
                <a:lnTo>
                  <a:pt x="71" y="137"/>
                </a:lnTo>
                <a:lnTo>
                  <a:pt x="246" y="137"/>
                </a:lnTo>
                <a:lnTo>
                  <a:pt x="246" y="196"/>
                </a:lnTo>
                <a:lnTo>
                  <a:pt x="71" y="196"/>
                </a:lnTo>
                <a:lnTo>
                  <a:pt x="71" y="291"/>
                </a:lnTo>
                <a:lnTo>
                  <a:pt x="266" y="291"/>
                </a:lnTo>
                <a:lnTo>
                  <a:pt x="266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2" name="Freeform 1383"/>
          <p:cNvSpPr>
            <a:spLocks/>
          </p:cNvSpPr>
          <p:nvPr/>
        </p:nvSpPr>
        <p:spPr bwMode="auto">
          <a:xfrm>
            <a:off x="5501481" y="3756818"/>
            <a:ext cx="1524000" cy="979488"/>
          </a:xfrm>
          <a:custGeom>
            <a:avLst/>
            <a:gdLst/>
            <a:ahLst/>
            <a:cxnLst>
              <a:cxn ang="0">
                <a:pos x="192" y="2470"/>
              </a:cxn>
              <a:cxn ang="0">
                <a:pos x="3649" y="2470"/>
              </a:cxn>
              <a:cxn ang="0">
                <a:pos x="3677" y="2469"/>
              </a:cxn>
              <a:cxn ang="0">
                <a:pos x="3703" y="2465"/>
              </a:cxn>
              <a:cxn ang="0">
                <a:pos x="3730" y="2458"/>
              </a:cxn>
              <a:cxn ang="0">
                <a:pos x="3753" y="2448"/>
              </a:cxn>
              <a:cxn ang="0">
                <a:pos x="3775" y="2437"/>
              </a:cxn>
              <a:cxn ang="0">
                <a:pos x="3795" y="2422"/>
              </a:cxn>
              <a:cxn ang="0">
                <a:pos x="3811" y="2406"/>
              </a:cxn>
              <a:cxn ang="0">
                <a:pos x="3824" y="2389"/>
              </a:cxn>
              <a:cxn ang="0">
                <a:pos x="3834" y="2370"/>
              </a:cxn>
              <a:cxn ang="0">
                <a:pos x="3840" y="2350"/>
              </a:cxn>
              <a:cxn ang="0">
                <a:pos x="3842" y="2329"/>
              </a:cxn>
              <a:cxn ang="0">
                <a:pos x="3842" y="140"/>
              </a:cxn>
              <a:cxn ang="0">
                <a:pos x="3840" y="121"/>
              </a:cxn>
              <a:cxn ang="0">
                <a:pos x="3834" y="102"/>
              </a:cxn>
              <a:cxn ang="0">
                <a:pos x="3824" y="81"/>
              </a:cxn>
              <a:cxn ang="0">
                <a:pos x="3811" y="65"/>
              </a:cxn>
              <a:cxn ang="0">
                <a:pos x="3795" y="48"/>
              </a:cxn>
              <a:cxn ang="0">
                <a:pos x="3775" y="34"/>
              </a:cxn>
              <a:cxn ang="0">
                <a:pos x="3753" y="22"/>
              </a:cxn>
              <a:cxn ang="0">
                <a:pos x="3730" y="12"/>
              </a:cxn>
              <a:cxn ang="0">
                <a:pos x="3703" y="6"/>
              </a:cxn>
              <a:cxn ang="0">
                <a:pos x="3677" y="1"/>
              </a:cxn>
              <a:cxn ang="0">
                <a:pos x="3649" y="0"/>
              </a:cxn>
              <a:cxn ang="0">
                <a:pos x="192" y="0"/>
              </a:cxn>
              <a:cxn ang="0">
                <a:pos x="166" y="1"/>
              </a:cxn>
              <a:cxn ang="0">
                <a:pos x="139" y="6"/>
              </a:cxn>
              <a:cxn ang="0">
                <a:pos x="114" y="12"/>
              </a:cxn>
              <a:cxn ang="0">
                <a:pos x="89" y="22"/>
              </a:cxn>
              <a:cxn ang="0">
                <a:pos x="68" y="34"/>
              </a:cxn>
              <a:cxn ang="0">
                <a:pos x="48" y="48"/>
              </a:cxn>
              <a:cxn ang="0">
                <a:pos x="31" y="65"/>
              </a:cxn>
              <a:cxn ang="0">
                <a:pos x="18" y="81"/>
              </a:cxn>
              <a:cxn ang="0">
                <a:pos x="9" y="102"/>
              </a:cxn>
              <a:cxn ang="0">
                <a:pos x="2" y="121"/>
              </a:cxn>
              <a:cxn ang="0">
                <a:pos x="0" y="140"/>
              </a:cxn>
              <a:cxn ang="0">
                <a:pos x="0" y="2329"/>
              </a:cxn>
              <a:cxn ang="0">
                <a:pos x="2" y="2350"/>
              </a:cxn>
              <a:cxn ang="0">
                <a:pos x="9" y="2370"/>
              </a:cxn>
              <a:cxn ang="0">
                <a:pos x="18" y="2389"/>
              </a:cxn>
              <a:cxn ang="0">
                <a:pos x="31" y="2406"/>
              </a:cxn>
              <a:cxn ang="0">
                <a:pos x="48" y="2422"/>
              </a:cxn>
              <a:cxn ang="0">
                <a:pos x="68" y="2437"/>
              </a:cxn>
              <a:cxn ang="0">
                <a:pos x="89" y="2448"/>
              </a:cxn>
              <a:cxn ang="0">
                <a:pos x="114" y="2458"/>
              </a:cxn>
              <a:cxn ang="0">
                <a:pos x="139" y="2465"/>
              </a:cxn>
              <a:cxn ang="0">
                <a:pos x="166" y="2469"/>
              </a:cxn>
              <a:cxn ang="0">
                <a:pos x="192" y="2470"/>
              </a:cxn>
            </a:cxnLst>
            <a:rect l="0" t="0" r="r" b="b"/>
            <a:pathLst>
              <a:path w="3842" h="2470">
                <a:moveTo>
                  <a:pt x="192" y="2470"/>
                </a:moveTo>
                <a:lnTo>
                  <a:pt x="3649" y="2470"/>
                </a:lnTo>
                <a:lnTo>
                  <a:pt x="3677" y="2469"/>
                </a:lnTo>
                <a:lnTo>
                  <a:pt x="3703" y="2465"/>
                </a:lnTo>
                <a:lnTo>
                  <a:pt x="3730" y="2458"/>
                </a:lnTo>
                <a:lnTo>
                  <a:pt x="3753" y="2448"/>
                </a:lnTo>
                <a:lnTo>
                  <a:pt x="3775" y="2437"/>
                </a:lnTo>
                <a:lnTo>
                  <a:pt x="3795" y="2422"/>
                </a:lnTo>
                <a:lnTo>
                  <a:pt x="3811" y="2406"/>
                </a:lnTo>
                <a:lnTo>
                  <a:pt x="3824" y="2389"/>
                </a:lnTo>
                <a:lnTo>
                  <a:pt x="3834" y="2370"/>
                </a:lnTo>
                <a:lnTo>
                  <a:pt x="3840" y="2350"/>
                </a:lnTo>
                <a:lnTo>
                  <a:pt x="3842" y="2329"/>
                </a:lnTo>
                <a:lnTo>
                  <a:pt x="3842" y="140"/>
                </a:lnTo>
                <a:lnTo>
                  <a:pt x="3840" y="121"/>
                </a:lnTo>
                <a:lnTo>
                  <a:pt x="3834" y="102"/>
                </a:lnTo>
                <a:lnTo>
                  <a:pt x="3824" y="81"/>
                </a:lnTo>
                <a:lnTo>
                  <a:pt x="3811" y="65"/>
                </a:lnTo>
                <a:lnTo>
                  <a:pt x="3795" y="48"/>
                </a:lnTo>
                <a:lnTo>
                  <a:pt x="3775" y="34"/>
                </a:lnTo>
                <a:lnTo>
                  <a:pt x="3753" y="22"/>
                </a:lnTo>
                <a:lnTo>
                  <a:pt x="3730" y="12"/>
                </a:lnTo>
                <a:lnTo>
                  <a:pt x="3703" y="6"/>
                </a:lnTo>
                <a:lnTo>
                  <a:pt x="3677" y="1"/>
                </a:lnTo>
                <a:lnTo>
                  <a:pt x="3649" y="0"/>
                </a:lnTo>
                <a:lnTo>
                  <a:pt x="192" y="0"/>
                </a:lnTo>
                <a:lnTo>
                  <a:pt x="166" y="1"/>
                </a:lnTo>
                <a:lnTo>
                  <a:pt x="139" y="6"/>
                </a:lnTo>
                <a:lnTo>
                  <a:pt x="114" y="12"/>
                </a:lnTo>
                <a:lnTo>
                  <a:pt x="89" y="22"/>
                </a:lnTo>
                <a:lnTo>
                  <a:pt x="68" y="34"/>
                </a:lnTo>
                <a:lnTo>
                  <a:pt x="48" y="48"/>
                </a:lnTo>
                <a:lnTo>
                  <a:pt x="31" y="65"/>
                </a:lnTo>
                <a:lnTo>
                  <a:pt x="18" y="81"/>
                </a:lnTo>
                <a:lnTo>
                  <a:pt x="9" y="102"/>
                </a:lnTo>
                <a:lnTo>
                  <a:pt x="2" y="121"/>
                </a:lnTo>
                <a:lnTo>
                  <a:pt x="0" y="140"/>
                </a:lnTo>
                <a:lnTo>
                  <a:pt x="0" y="2329"/>
                </a:lnTo>
                <a:lnTo>
                  <a:pt x="2" y="2350"/>
                </a:lnTo>
                <a:lnTo>
                  <a:pt x="9" y="2370"/>
                </a:lnTo>
                <a:lnTo>
                  <a:pt x="18" y="2389"/>
                </a:lnTo>
                <a:lnTo>
                  <a:pt x="31" y="2406"/>
                </a:lnTo>
                <a:lnTo>
                  <a:pt x="48" y="2422"/>
                </a:lnTo>
                <a:lnTo>
                  <a:pt x="68" y="2437"/>
                </a:lnTo>
                <a:lnTo>
                  <a:pt x="89" y="2448"/>
                </a:lnTo>
                <a:lnTo>
                  <a:pt x="114" y="2458"/>
                </a:lnTo>
                <a:lnTo>
                  <a:pt x="139" y="2465"/>
                </a:lnTo>
                <a:lnTo>
                  <a:pt x="166" y="2469"/>
                </a:lnTo>
                <a:lnTo>
                  <a:pt x="192" y="24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3" name="Freeform 1384"/>
          <p:cNvSpPr>
            <a:spLocks/>
          </p:cNvSpPr>
          <p:nvPr/>
        </p:nvSpPr>
        <p:spPr bwMode="auto">
          <a:xfrm>
            <a:off x="5577681" y="4734718"/>
            <a:ext cx="1373188" cy="4763"/>
          </a:xfrm>
          <a:custGeom>
            <a:avLst/>
            <a:gdLst/>
            <a:ahLst/>
            <a:cxnLst>
              <a:cxn ang="0">
                <a:pos x="3458" y="14"/>
              </a:cxn>
              <a:cxn ang="0">
                <a:pos x="3457" y="0"/>
              </a:cxn>
              <a:cxn ang="0">
                <a:pos x="0" y="0"/>
              </a:cxn>
              <a:cxn ang="0">
                <a:pos x="0" y="14"/>
              </a:cxn>
              <a:cxn ang="0">
                <a:pos x="3457" y="14"/>
              </a:cxn>
              <a:cxn ang="0">
                <a:pos x="3458" y="14"/>
              </a:cxn>
              <a:cxn ang="0">
                <a:pos x="3457" y="14"/>
              </a:cxn>
              <a:cxn ang="0">
                <a:pos x="3458" y="14"/>
              </a:cxn>
              <a:cxn ang="0">
                <a:pos x="3458" y="14"/>
              </a:cxn>
            </a:cxnLst>
            <a:rect l="0" t="0" r="r" b="b"/>
            <a:pathLst>
              <a:path w="3458" h="14">
                <a:moveTo>
                  <a:pt x="3458" y="14"/>
                </a:moveTo>
                <a:lnTo>
                  <a:pt x="3457" y="0"/>
                </a:lnTo>
                <a:lnTo>
                  <a:pt x="0" y="0"/>
                </a:lnTo>
                <a:lnTo>
                  <a:pt x="0" y="14"/>
                </a:lnTo>
                <a:lnTo>
                  <a:pt x="3457" y="14"/>
                </a:lnTo>
                <a:lnTo>
                  <a:pt x="3458" y="14"/>
                </a:lnTo>
                <a:lnTo>
                  <a:pt x="3457" y="14"/>
                </a:lnTo>
                <a:lnTo>
                  <a:pt x="3458" y="14"/>
                </a:lnTo>
                <a:lnTo>
                  <a:pt x="3458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4" name="Freeform 1385"/>
          <p:cNvSpPr>
            <a:spLocks/>
          </p:cNvSpPr>
          <p:nvPr/>
        </p:nvSpPr>
        <p:spPr bwMode="auto">
          <a:xfrm>
            <a:off x="6949281" y="4733131"/>
            <a:ext cx="12700" cy="6350"/>
          </a:xfrm>
          <a:custGeom>
            <a:avLst/>
            <a:gdLst/>
            <a:ahLst/>
            <a:cxnLst>
              <a:cxn ang="0">
                <a:pos x="30" y="14"/>
              </a:cxn>
              <a:cxn ang="0">
                <a:pos x="28" y="0"/>
              </a:cxn>
              <a:cxn ang="0">
                <a:pos x="0" y="1"/>
              </a:cxn>
              <a:cxn ang="0">
                <a:pos x="1" y="15"/>
              </a:cxn>
              <a:cxn ang="0">
                <a:pos x="29" y="14"/>
              </a:cxn>
              <a:cxn ang="0">
                <a:pos x="30" y="14"/>
              </a:cxn>
              <a:cxn ang="0">
                <a:pos x="29" y="14"/>
              </a:cxn>
              <a:cxn ang="0">
                <a:pos x="29" y="14"/>
              </a:cxn>
              <a:cxn ang="0">
                <a:pos x="30" y="14"/>
              </a:cxn>
            </a:cxnLst>
            <a:rect l="0" t="0" r="r" b="b"/>
            <a:pathLst>
              <a:path w="30" h="15">
                <a:moveTo>
                  <a:pt x="30" y="14"/>
                </a:moveTo>
                <a:lnTo>
                  <a:pt x="28" y="0"/>
                </a:lnTo>
                <a:lnTo>
                  <a:pt x="0" y="1"/>
                </a:lnTo>
                <a:lnTo>
                  <a:pt x="1" y="15"/>
                </a:lnTo>
                <a:lnTo>
                  <a:pt x="29" y="14"/>
                </a:lnTo>
                <a:lnTo>
                  <a:pt x="30" y="14"/>
                </a:lnTo>
                <a:lnTo>
                  <a:pt x="29" y="14"/>
                </a:lnTo>
                <a:lnTo>
                  <a:pt x="29" y="14"/>
                </a:lnTo>
                <a:lnTo>
                  <a:pt x="30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5" name="Freeform 1386"/>
          <p:cNvSpPr>
            <a:spLocks/>
          </p:cNvSpPr>
          <p:nvPr/>
        </p:nvSpPr>
        <p:spPr bwMode="auto">
          <a:xfrm>
            <a:off x="6960394" y="4731543"/>
            <a:ext cx="12700" cy="7938"/>
          </a:xfrm>
          <a:custGeom>
            <a:avLst/>
            <a:gdLst/>
            <a:ahLst/>
            <a:cxnLst>
              <a:cxn ang="0">
                <a:pos x="32" y="14"/>
              </a:cxn>
              <a:cxn ang="0">
                <a:pos x="26" y="0"/>
              </a:cxn>
              <a:cxn ang="0">
                <a:pos x="0" y="4"/>
              </a:cxn>
              <a:cxn ang="0">
                <a:pos x="4" y="18"/>
              </a:cxn>
              <a:cxn ang="0">
                <a:pos x="30" y="14"/>
              </a:cxn>
              <a:cxn ang="0">
                <a:pos x="32" y="14"/>
              </a:cxn>
              <a:cxn ang="0">
                <a:pos x="30" y="14"/>
              </a:cxn>
              <a:cxn ang="0">
                <a:pos x="31" y="14"/>
              </a:cxn>
              <a:cxn ang="0">
                <a:pos x="32" y="14"/>
              </a:cxn>
            </a:cxnLst>
            <a:rect l="0" t="0" r="r" b="b"/>
            <a:pathLst>
              <a:path w="32" h="18">
                <a:moveTo>
                  <a:pt x="32" y="14"/>
                </a:moveTo>
                <a:lnTo>
                  <a:pt x="26" y="0"/>
                </a:lnTo>
                <a:lnTo>
                  <a:pt x="0" y="4"/>
                </a:lnTo>
                <a:lnTo>
                  <a:pt x="4" y="18"/>
                </a:lnTo>
                <a:lnTo>
                  <a:pt x="30" y="14"/>
                </a:lnTo>
                <a:lnTo>
                  <a:pt x="32" y="14"/>
                </a:lnTo>
                <a:lnTo>
                  <a:pt x="30" y="14"/>
                </a:lnTo>
                <a:lnTo>
                  <a:pt x="31" y="14"/>
                </a:lnTo>
                <a:lnTo>
                  <a:pt x="32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6" name="Freeform 1387"/>
          <p:cNvSpPr>
            <a:spLocks/>
          </p:cNvSpPr>
          <p:nvPr/>
        </p:nvSpPr>
        <p:spPr bwMode="auto">
          <a:xfrm>
            <a:off x="6969919" y="4728368"/>
            <a:ext cx="14287" cy="9525"/>
          </a:xfrm>
          <a:custGeom>
            <a:avLst/>
            <a:gdLst/>
            <a:ahLst/>
            <a:cxnLst>
              <a:cxn ang="0">
                <a:pos x="35" y="13"/>
              </a:cxn>
              <a:cxn ang="0">
                <a:pos x="27" y="0"/>
              </a:cxn>
              <a:cxn ang="0">
                <a:pos x="0" y="8"/>
              </a:cxn>
              <a:cxn ang="0">
                <a:pos x="7" y="21"/>
              </a:cxn>
              <a:cxn ang="0">
                <a:pos x="33" y="14"/>
              </a:cxn>
              <a:cxn ang="0">
                <a:pos x="35" y="13"/>
              </a:cxn>
              <a:cxn ang="0">
                <a:pos x="33" y="14"/>
              </a:cxn>
              <a:cxn ang="0">
                <a:pos x="34" y="13"/>
              </a:cxn>
              <a:cxn ang="0">
                <a:pos x="35" y="13"/>
              </a:cxn>
            </a:cxnLst>
            <a:rect l="0" t="0" r="r" b="b"/>
            <a:pathLst>
              <a:path w="35" h="21">
                <a:moveTo>
                  <a:pt x="35" y="13"/>
                </a:moveTo>
                <a:lnTo>
                  <a:pt x="27" y="0"/>
                </a:lnTo>
                <a:lnTo>
                  <a:pt x="0" y="8"/>
                </a:lnTo>
                <a:lnTo>
                  <a:pt x="7" y="21"/>
                </a:lnTo>
                <a:lnTo>
                  <a:pt x="33" y="14"/>
                </a:lnTo>
                <a:lnTo>
                  <a:pt x="35" y="13"/>
                </a:lnTo>
                <a:lnTo>
                  <a:pt x="33" y="14"/>
                </a:lnTo>
                <a:lnTo>
                  <a:pt x="34" y="13"/>
                </a:lnTo>
                <a:lnTo>
                  <a:pt x="35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7" name="Freeform 1388"/>
          <p:cNvSpPr>
            <a:spLocks/>
          </p:cNvSpPr>
          <p:nvPr/>
        </p:nvSpPr>
        <p:spPr bwMode="auto">
          <a:xfrm>
            <a:off x="6979444" y="4725193"/>
            <a:ext cx="14287" cy="9525"/>
          </a:xfrm>
          <a:custGeom>
            <a:avLst/>
            <a:gdLst/>
            <a:ahLst/>
            <a:cxnLst>
              <a:cxn ang="0">
                <a:pos x="34" y="12"/>
              </a:cxn>
              <a:cxn ang="0">
                <a:pos x="24" y="0"/>
              </a:cxn>
              <a:cxn ang="0">
                <a:pos x="0" y="10"/>
              </a:cxn>
              <a:cxn ang="0">
                <a:pos x="11" y="22"/>
              </a:cxn>
              <a:cxn ang="0">
                <a:pos x="34" y="13"/>
              </a:cxn>
              <a:cxn ang="0">
                <a:pos x="34" y="12"/>
              </a:cxn>
              <a:cxn ang="0">
                <a:pos x="34" y="13"/>
              </a:cxn>
              <a:cxn ang="0">
                <a:pos x="34" y="12"/>
              </a:cxn>
              <a:cxn ang="0">
                <a:pos x="34" y="12"/>
              </a:cxn>
            </a:cxnLst>
            <a:rect l="0" t="0" r="r" b="b"/>
            <a:pathLst>
              <a:path w="34" h="22">
                <a:moveTo>
                  <a:pt x="34" y="12"/>
                </a:moveTo>
                <a:lnTo>
                  <a:pt x="24" y="0"/>
                </a:lnTo>
                <a:lnTo>
                  <a:pt x="0" y="10"/>
                </a:lnTo>
                <a:lnTo>
                  <a:pt x="11" y="22"/>
                </a:lnTo>
                <a:lnTo>
                  <a:pt x="34" y="13"/>
                </a:lnTo>
                <a:lnTo>
                  <a:pt x="34" y="12"/>
                </a:lnTo>
                <a:lnTo>
                  <a:pt x="34" y="13"/>
                </a:lnTo>
                <a:lnTo>
                  <a:pt x="34" y="12"/>
                </a:lnTo>
                <a:lnTo>
                  <a:pt x="34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8" name="Freeform 1389"/>
          <p:cNvSpPr>
            <a:spLocks/>
          </p:cNvSpPr>
          <p:nvPr/>
        </p:nvSpPr>
        <p:spPr bwMode="auto">
          <a:xfrm>
            <a:off x="6988969" y="4720431"/>
            <a:ext cx="14287" cy="9525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22" y="0"/>
              </a:cxn>
              <a:cxn ang="0">
                <a:pos x="0" y="13"/>
              </a:cxn>
              <a:cxn ang="0">
                <a:pos x="11" y="24"/>
              </a:cxn>
              <a:cxn ang="0">
                <a:pos x="34" y="12"/>
              </a:cxn>
              <a:cxn ang="0">
                <a:pos x="36" y="12"/>
              </a:cxn>
              <a:cxn ang="0">
                <a:pos x="34" y="12"/>
              </a:cxn>
              <a:cxn ang="0">
                <a:pos x="35" y="12"/>
              </a:cxn>
              <a:cxn ang="0">
                <a:pos x="36" y="12"/>
              </a:cxn>
            </a:cxnLst>
            <a:rect l="0" t="0" r="r" b="b"/>
            <a:pathLst>
              <a:path w="36" h="24">
                <a:moveTo>
                  <a:pt x="36" y="12"/>
                </a:moveTo>
                <a:lnTo>
                  <a:pt x="22" y="0"/>
                </a:lnTo>
                <a:lnTo>
                  <a:pt x="0" y="13"/>
                </a:lnTo>
                <a:lnTo>
                  <a:pt x="11" y="24"/>
                </a:lnTo>
                <a:lnTo>
                  <a:pt x="34" y="12"/>
                </a:lnTo>
                <a:lnTo>
                  <a:pt x="36" y="12"/>
                </a:lnTo>
                <a:lnTo>
                  <a:pt x="34" y="12"/>
                </a:lnTo>
                <a:lnTo>
                  <a:pt x="35" y="12"/>
                </a:lnTo>
                <a:lnTo>
                  <a:pt x="36" y="1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9" name="Freeform 1390"/>
          <p:cNvSpPr>
            <a:spLocks/>
          </p:cNvSpPr>
          <p:nvPr/>
        </p:nvSpPr>
        <p:spPr bwMode="auto">
          <a:xfrm>
            <a:off x="6996906" y="4715668"/>
            <a:ext cx="14288" cy="9525"/>
          </a:xfrm>
          <a:custGeom>
            <a:avLst/>
            <a:gdLst/>
            <a:ahLst/>
            <a:cxnLst>
              <a:cxn ang="0">
                <a:pos x="34" y="9"/>
              </a:cxn>
              <a:cxn ang="0">
                <a:pos x="20" y="0"/>
              </a:cxn>
              <a:cxn ang="0">
                <a:pos x="0" y="14"/>
              </a:cxn>
              <a:cxn ang="0">
                <a:pos x="15" y="25"/>
              </a:cxn>
              <a:cxn ang="0">
                <a:pos x="33" y="10"/>
              </a:cxn>
              <a:cxn ang="0">
                <a:pos x="34" y="9"/>
              </a:cxn>
              <a:cxn ang="0">
                <a:pos x="33" y="10"/>
              </a:cxn>
              <a:cxn ang="0">
                <a:pos x="34" y="9"/>
              </a:cxn>
              <a:cxn ang="0">
                <a:pos x="34" y="9"/>
              </a:cxn>
            </a:cxnLst>
            <a:rect l="0" t="0" r="r" b="b"/>
            <a:pathLst>
              <a:path w="34" h="25">
                <a:moveTo>
                  <a:pt x="34" y="9"/>
                </a:moveTo>
                <a:lnTo>
                  <a:pt x="20" y="0"/>
                </a:lnTo>
                <a:lnTo>
                  <a:pt x="0" y="14"/>
                </a:lnTo>
                <a:lnTo>
                  <a:pt x="15" y="25"/>
                </a:lnTo>
                <a:lnTo>
                  <a:pt x="33" y="10"/>
                </a:lnTo>
                <a:lnTo>
                  <a:pt x="34" y="9"/>
                </a:lnTo>
                <a:lnTo>
                  <a:pt x="33" y="10"/>
                </a:lnTo>
                <a:lnTo>
                  <a:pt x="34" y="9"/>
                </a:lnTo>
                <a:lnTo>
                  <a:pt x="34" y="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Freeform 1391"/>
          <p:cNvSpPr>
            <a:spLocks/>
          </p:cNvSpPr>
          <p:nvPr/>
        </p:nvSpPr>
        <p:spPr bwMode="auto">
          <a:xfrm>
            <a:off x="7004844" y="4709318"/>
            <a:ext cx="12700" cy="9525"/>
          </a:xfrm>
          <a:custGeom>
            <a:avLst/>
            <a:gdLst/>
            <a:ahLst/>
            <a:cxnLst>
              <a:cxn ang="0">
                <a:pos x="32" y="7"/>
              </a:cxn>
              <a:cxn ang="0">
                <a:pos x="16" y="0"/>
              </a:cxn>
              <a:cxn ang="0">
                <a:pos x="0" y="16"/>
              </a:cxn>
              <a:cxn ang="0">
                <a:pos x="15" y="24"/>
              </a:cxn>
              <a:cxn ang="0">
                <a:pos x="31" y="8"/>
              </a:cxn>
              <a:cxn ang="0">
                <a:pos x="32" y="7"/>
              </a:cxn>
              <a:cxn ang="0">
                <a:pos x="31" y="8"/>
              </a:cxn>
              <a:cxn ang="0">
                <a:pos x="32" y="8"/>
              </a:cxn>
              <a:cxn ang="0">
                <a:pos x="32" y="7"/>
              </a:cxn>
            </a:cxnLst>
            <a:rect l="0" t="0" r="r" b="b"/>
            <a:pathLst>
              <a:path w="32" h="24">
                <a:moveTo>
                  <a:pt x="32" y="7"/>
                </a:moveTo>
                <a:lnTo>
                  <a:pt x="16" y="0"/>
                </a:lnTo>
                <a:lnTo>
                  <a:pt x="0" y="16"/>
                </a:lnTo>
                <a:lnTo>
                  <a:pt x="15" y="24"/>
                </a:lnTo>
                <a:lnTo>
                  <a:pt x="31" y="8"/>
                </a:lnTo>
                <a:lnTo>
                  <a:pt x="32" y="7"/>
                </a:lnTo>
                <a:lnTo>
                  <a:pt x="31" y="8"/>
                </a:lnTo>
                <a:lnTo>
                  <a:pt x="32" y="8"/>
                </a:lnTo>
                <a:lnTo>
                  <a:pt x="32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1" name="Freeform 1392"/>
          <p:cNvSpPr>
            <a:spLocks/>
          </p:cNvSpPr>
          <p:nvPr/>
        </p:nvSpPr>
        <p:spPr bwMode="auto">
          <a:xfrm>
            <a:off x="7011194" y="4702968"/>
            <a:ext cx="11112" cy="9525"/>
          </a:xfrm>
          <a:custGeom>
            <a:avLst/>
            <a:gdLst/>
            <a:ahLst/>
            <a:cxnLst>
              <a:cxn ang="0">
                <a:pos x="32" y="7"/>
              </a:cxn>
              <a:cxn ang="0">
                <a:pos x="13" y="0"/>
              </a:cxn>
              <a:cxn ang="0">
                <a:pos x="0" y="18"/>
              </a:cxn>
              <a:cxn ang="0">
                <a:pos x="17" y="25"/>
              </a:cxn>
              <a:cxn ang="0">
                <a:pos x="31" y="8"/>
              </a:cxn>
              <a:cxn ang="0">
                <a:pos x="32" y="7"/>
              </a:cxn>
              <a:cxn ang="0">
                <a:pos x="31" y="8"/>
              </a:cxn>
              <a:cxn ang="0">
                <a:pos x="31" y="8"/>
              </a:cxn>
              <a:cxn ang="0">
                <a:pos x="32" y="7"/>
              </a:cxn>
            </a:cxnLst>
            <a:rect l="0" t="0" r="r" b="b"/>
            <a:pathLst>
              <a:path w="32" h="25">
                <a:moveTo>
                  <a:pt x="32" y="7"/>
                </a:moveTo>
                <a:lnTo>
                  <a:pt x="13" y="0"/>
                </a:lnTo>
                <a:lnTo>
                  <a:pt x="0" y="18"/>
                </a:lnTo>
                <a:lnTo>
                  <a:pt x="17" y="25"/>
                </a:lnTo>
                <a:lnTo>
                  <a:pt x="31" y="8"/>
                </a:lnTo>
                <a:lnTo>
                  <a:pt x="32" y="7"/>
                </a:lnTo>
                <a:lnTo>
                  <a:pt x="31" y="8"/>
                </a:lnTo>
                <a:lnTo>
                  <a:pt x="31" y="8"/>
                </a:lnTo>
                <a:lnTo>
                  <a:pt x="32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2" name="Freeform 1393"/>
          <p:cNvSpPr>
            <a:spLocks/>
          </p:cNvSpPr>
          <p:nvPr/>
        </p:nvSpPr>
        <p:spPr bwMode="auto">
          <a:xfrm>
            <a:off x="7015956" y="4696618"/>
            <a:ext cx="11113" cy="7938"/>
          </a:xfrm>
          <a:custGeom>
            <a:avLst/>
            <a:gdLst/>
            <a:ahLst/>
            <a:cxnLst>
              <a:cxn ang="0">
                <a:pos x="28" y="4"/>
              </a:cxn>
              <a:cxn ang="0">
                <a:pos x="9" y="0"/>
              </a:cxn>
              <a:cxn ang="0">
                <a:pos x="0" y="19"/>
              </a:cxn>
              <a:cxn ang="0">
                <a:pos x="19" y="24"/>
              </a:cxn>
              <a:cxn ang="0">
                <a:pos x="28" y="5"/>
              </a:cxn>
              <a:cxn ang="0">
                <a:pos x="28" y="4"/>
              </a:cxn>
              <a:cxn ang="0">
                <a:pos x="28" y="5"/>
              </a:cxn>
              <a:cxn ang="0">
                <a:pos x="28" y="4"/>
              </a:cxn>
              <a:cxn ang="0">
                <a:pos x="28" y="4"/>
              </a:cxn>
            </a:cxnLst>
            <a:rect l="0" t="0" r="r" b="b"/>
            <a:pathLst>
              <a:path w="28" h="24">
                <a:moveTo>
                  <a:pt x="28" y="4"/>
                </a:moveTo>
                <a:lnTo>
                  <a:pt x="9" y="0"/>
                </a:lnTo>
                <a:lnTo>
                  <a:pt x="0" y="19"/>
                </a:lnTo>
                <a:lnTo>
                  <a:pt x="19" y="24"/>
                </a:lnTo>
                <a:lnTo>
                  <a:pt x="28" y="5"/>
                </a:lnTo>
                <a:lnTo>
                  <a:pt x="28" y="4"/>
                </a:lnTo>
                <a:lnTo>
                  <a:pt x="28" y="5"/>
                </a:lnTo>
                <a:lnTo>
                  <a:pt x="28" y="4"/>
                </a:lnTo>
                <a:lnTo>
                  <a:pt x="28" y="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3" name="Freeform 1394"/>
          <p:cNvSpPr>
            <a:spLocks/>
          </p:cNvSpPr>
          <p:nvPr/>
        </p:nvSpPr>
        <p:spPr bwMode="auto">
          <a:xfrm>
            <a:off x="7019131" y="4688681"/>
            <a:ext cx="9525" cy="9525"/>
          </a:xfrm>
          <a:custGeom>
            <a:avLst/>
            <a:gdLst/>
            <a:ahLst/>
            <a:cxnLst>
              <a:cxn ang="0">
                <a:pos x="26" y="2"/>
              </a:cxn>
              <a:cxn ang="0">
                <a:pos x="7" y="0"/>
              </a:cxn>
              <a:cxn ang="0">
                <a:pos x="0" y="20"/>
              </a:cxn>
              <a:cxn ang="0">
                <a:pos x="20" y="23"/>
              </a:cxn>
              <a:cxn ang="0">
                <a:pos x="26" y="3"/>
              </a:cxn>
              <a:cxn ang="0">
                <a:pos x="26" y="2"/>
              </a:cxn>
              <a:cxn ang="0">
                <a:pos x="26" y="3"/>
              </a:cxn>
              <a:cxn ang="0">
                <a:pos x="26" y="3"/>
              </a:cxn>
              <a:cxn ang="0">
                <a:pos x="26" y="2"/>
              </a:cxn>
            </a:cxnLst>
            <a:rect l="0" t="0" r="r" b="b"/>
            <a:pathLst>
              <a:path w="26" h="23">
                <a:moveTo>
                  <a:pt x="26" y="2"/>
                </a:moveTo>
                <a:lnTo>
                  <a:pt x="7" y="0"/>
                </a:lnTo>
                <a:lnTo>
                  <a:pt x="0" y="20"/>
                </a:lnTo>
                <a:lnTo>
                  <a:pt x="20" y="23"/>
                </a:lnTo>
                <a:lnTo>
                  <a:pt x="26" y="3"/>
                </a:lnTo>
                <a:lnTo>
                  <a:pt x="26" y="2"/>
                </a:lnTo>
                <a:lnTo>
                  <a:pt x="26" y="3"/>
                </a:lnTo>
                <a:lnTo>
                  <a:pt x="26" y="3"/>
                </a:lnTo>
                <a:lnTo>
                  <a:pt x="26" y="2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4" name="Freeform 1395"/>
          <p:cNvSpPr>
            <a:spLocks/>
          </p:cNvSpPr>
          <p:nvPr/>
        </p:nvSpPr>
        <p:spPr bwMode="auto">
          <a:xfrm>
            <a:off x="7020719" y="4680743"/>
            <a:ext cx="9525" cy="7938"/>
          </a:xfrm>
          <a:custGeom>
            <a:avLst/>
            <a:gdLst/>
            <a:ahLst/>
            <a:cxnLst>
              <a:cxn ang="0">
                <a:pos x="21" y="1"/>
              </a:cxn>
              <a:cxn ang="0">
                <a:pos x="2" y="0"/>
              </a:cxn>
              <a:cxn ang="0">
                <a:pos x="0" y="21"/>
              </a:cxn>
              <a:cxn ang="0">
                <a:pos x="19" y="22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</a:cxnLst>
            <a:rect l="0" t="0" r="r" b="b"/>
            <a:pathLst>
              <a:path w="21" h="22">
                <a:moveTo>
                  <a:pt x="21" y="1"/>
                </a:moveTo>
                <a:lnTo>
                  <a:pt x="2" y="0"/>
                </a:lnTo>
                <a:lnTo>
                  <a:pt x="0" y="21"/>
                </a:lnTo>
                <a:lnTo>
                  <a:pt x="19" y="22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5" name="Freeform 1396"/>
          <p:cNvSpPr>
            <a:spLocks/>
          </p:cNvSpPr>
          <p:nvPr/>
        </p:nvSpPr>
        <p:spPr bwMode="auto">
          <a:xfrm>
            <a:off x="7022306" y="3812381"/>
            <a:ext cx="7938" cy="868362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0"/>
              </a:cxn>
              <a:cxn ang="0">
                <a:pos x="0" y="2189"/>
              </a:cxn>
              <a:cxn ang="0">
                <a:pos x="19" y="2189"/>
              </a:cxn>
              <a:cxn ang="0">
                <a:pos x="19" y="0"/>
              </a:cxn>
              <a:cxn ang="0">
                <a:pos x="19" y="0"/>
              </a:cxn>
              <a:cxn ang="0">
                <a:pos x="19" y="0"/>
              </a:cxn>
              <a:cxn ang="0">
                <a:pos x="19" y="0"/>
              </a:cxn>
              <a:cxn ang="0">
                <a:pos x="19" y="0"/>
              </a:cxn>
            </a:cxnLst>
            <a:rect l="0" t="0" r="r" b="b"/>
            <a:pathLst>
              <a:path w="19" h="2189">
                <a:moveTo>
                  <a:pt x="19" y="0"/>
                </a:moveTo>
                <a:lnTo>
                  <a:pt x="0" y="0"/>
                </a:lnTo>
                <a:lnTo>
                  <a:pt x="0" y="2189"/>
                </a:lnTo>
                <a:lnTo>
                  <a:pt x="19" y="2189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6" name="Freeform 1397"/>
          <p:cNvSpPr>
            <a:spLocks/>
          </p:cNvSpPr>
          <p:nvPr/>
        </p:nvSpPr>
        <p:spPr bwMode="auto">
          <a:xfrm>
            <a:off x="7020719" y="3804443"/>
            <a:ext cx="9525" cy="7938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2"/>
              </a:cxn>
              <a:cxn ang="0">
                <a:pos x="2" y="23"/>
              </a:cxn>
              <a:cxn ang="0">
                <a:pos x="21" y="21"/>
              </a:cxn>
              <a:cxn ang="0">
                <a:pos x="19" y="1"/>
              </a:cxn>
              <a:cxn ang="0">
                <a:pos x="19" y="0"/>
              </a:cxn>
              <a:cxn ang="0">
                <a:pos x="19" y="1"/>
              </a:cxn>
              <a:cxn ang="0">
                <a:pos x="19" y="0"/>
              </a:cxn>
              <a:cxn ang="0">
                <a:pos x="19" y="0"/>
              </a:cxn>
            </a:cxnLst>
            <a:rect l="0" t="0" r="r" b="b"/>
            <a:pathLst>
              <a:path w="21" h="23">
                <a:moveTo>
                  <a:pt x="19" y="0"/>
                </a:moveTo>
                <a:lnTo>
                  <a:pt x="0" y="2"/>
                </a:lnTo>
                <a:lnTo>
                  <a:pt x="2" y="23"/>
                </a:lnTo>
                <a:lnTo>
                  <a:pt x="21" y="21"/>
                </a:lnTo>
                <a:lnTo>
                  <a:pt x="19" y="1"/>
                </a:lnTo>
                <a:lnTo>
                  <a:pt x="19" y="0"/>
                </a:lnTo>
                <a:lnTo>
                  <a:pt x="19" y="1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7" name="Freeform 1398"/>
          <p:cNvSpPr>
            <a:spLocks/>
          </p:cNvSpPr>
          <p:nvPr/>
        </p:nvSpPr>
        <p:spPr bwMode="auto">
          <a:xfrm>
            <a:off x="7019131" y="3794918"/>
            <a:ext cx="9525" cy="952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0" y="4"/>
              </a:cxn>
              <a:cxn ang="0">
                <a:pos x="7" y="23"/>
              </a:cxn>
              <a:cxn ang="0">
                <a:pos x="26" y="20"/>
              </a:cxn>
              <a:cxn ang="0">
                <a:pos x="20" y="1"/>
              </a:cxn>
              <a:cxn ang="0">
                <a:pos x="20" y="0"/>
              </a:cxn>
              <a:cxn ang="0">
                <a:pos x="20" y="1"/>
              </a:cxn>
              <a:cxn ang="0">
                <a:pos x="20" y="1"/>
              </a:cxn>
              <a:cxn ang="0">
                <a:pos x="20" y="0"/>
              </a:cxn>
            </a:cxnLst>
            <a:rect l="0" t="0" r="r" b="b"/>
            <a:pathLst>
              <a:path w="26" h="23">
                <a:moveTo>
                  <a:pt x="20" y="0"/>
                </a:moveTo>
                <a:lnTo>
                  <a:pt x="0" y="4"/>
                </a:lnTo>
                <a:lnTo>
                  <a:pt x="7" y="23"/>
                </a:lnTo>
                <a:lnTo>
                  <a:pt x="26" y="20"/>
                </a:lnTo>
                <a:lnTo>
                  <a:pt x="20" y="1"/>
                </a:lnTo>
                <a:lnTo>
                  <a:pt x="20" y="0"/>
                </a:lnTo>
                <a:lnTo>
                  <a:pt x="20" y="1"/>
                </a:lnTo>
                <a:lnTo>
                  <a:pt x="20" y="1"/>
                </a:lnTo>
                <a:lnTo>
                  <a:pt x="2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8" name="Freeform 1399"/>
          <p:cNvSpPr>
            <a:spLocks/>
          </p:cNvSpPr>
          <p:nvPr/>
        </p:nvSpPr>
        <p:spPr bwMode="auto">
          <a:xfrm>
            <a:off x="7015956" y="3786981"/>
            <a:ext cx="11113" cy="11112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0" y="6"/>
              </a:cxn>
              <a:cxn ang="0">
                <a:pos x="9" y="26"/>
              </a:cxn>
              <a:cxn ang="0">
                <a:pos x="28" y="21"/>
              </a:cxn>
              <a:cxn ang="0">
                <a:pos x="19" y="1"/>
              </a:cxn>
              <a:cxn ang="0">
                <a:pos x="18" y="0"/>
              </a:cxn>
              <a:cxn ang="0">
                <a:pos x="19" y="1"/>
              </a:cxn>
              <a:cxn ang="0">
                <a:pos x="18" y="1"/>
              </a:cxn>
              <a:cxn ang="0">
                <a:pos x="18" y="0"/>
              </a:cxn>
            </a:cxnLst>
            <a:rect l="0" t="0" r="r" b="b"/>
            <a:pathLst>
              <a:path w="28" h="26">
                <a:moveTo>
                  <a:pt x="18" y="0"/>
                </a:moveTo>
                <a:lnTo>
                  <a:pt x="0" y="6"/>
                </a:lnTo>
                <a:lnTo>
                  <a:pt x="9" y="26"/>
                </a:lnTo>
                <a:lnTo>
                  <a:pt x="28" y="21"/>
                </a:lnTo>
                <a:lnTo>
                  <a:pt x="19" y="1"/>
                </a:lnTo>
                <a:lnTo>
                  <a:pt x="18" y="0"/>
                </a:lnTo>
                <a:lnTo>
                  <a:pt x="19" y="1"/>
                </a:lnTo>
                <a:lnTo>
                  <a:pt x="18" y="1"/>
                </a:lnTo>
                <a:lnTo>
                  <a:pt x="18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9" name="Freeform 1400"/>
          <p:cNvSpPr>
            <a:spLocks/>
          </p:cNvSpPr>
          <p:nvPr/>
        </p:nvSpPr>
        <p:spPr bwMode="auto">
          <a:xfrm>
            <a:off x="7011194" y="3780631"/>
            <a:ext cx="11112" cy="9525"/>
          </a:xfrm>
          <a:custGeom>
            <a:avLst/>
            <a:gdLst/>
            <a:ahLst/>
            <a:cxnLst>
              <a:cxn ang="0">
                <a:pos x="16" y="0"/>
              </a:cxn>
              <a:cxn ang="0">
                <a:pos x="0" y="8"/>
              </a:cxn>
              <a:cxn ang="0">
                <a:pos x="13" y="25"/>
              </a:cxn>
              <a:cxn ang="0">
                <a:pos x="31" y="18"/>
              </a:cxn>
              <a:cxn ang="0">
                <a:pos x="17" y="1"/>
              </a:cxn>
              <a:cxn ang="0">
                <a:pos x="16" y="0"/>
              </a:cxn>
              <a:cxn ang="0">
                <a:pos x="17" y="1"/>
              </a:cxn>
              <a:cxn ang="0">
                <a:pos x="17" y="1"/>
              </a:cxn>
              <a:cxn ang="0">
                <a:pos x="16" y="0"/>
              </a:cxn>
            </a:cxnLst>
            <a:rect l="0" t="0" r="r" b="b"/>
            <a:pathLst>
              <a:path w="31" h="25">
                <a:moveTo>
                  <a:pt x="16" y="0"/>
                </a:moveTo>
                <a:lnTo>
                  <a:pt x="0" y="8"/>
                </a:lnTo>
                <a:lnTo>
                  <a:pt x="13" y="25"/>
                </a:lnTo>
                <a:lnTo>
                  <a:pt x="31" y="18"/>
                </a:lnTo>
                <a:lnTo>
                  <a:pt x="17" y="1"/>
                </a:lnTo>
                <a:lnTo>
                  <a:pt x="16" y="0"/>
                </a:lnTo>
                <a:lnTo>
                  <a:pt x="17" y="1"/>
                </a:lnTo>
                <a:lnTo>
                  <a:pt x="17" y="1"/>
                </a:lnTo>
                <a:lnTo>
                  <a:pt x="16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0" name="Freeform 1401"/>
          <p:cNvSpPr>
            <a:spLocks/>
          </p:cNvSpPr>
          <p:nvPr/>
        </p:nvSpPr>
        <p:spPr bwMode="auto">
          <a:xfrm>
            <a:off x="7004844" y="3772693"/>
            <a:ext cx="12700" cy="11113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0" y="10"/>
              </a:cxn>
              <a:cxn ang="0">
                <a:pos x="16" y="26"/>
              </a:cxn>
              <a:cxn ang="0">
                <a:pos x="31" y="17"/>
              </a:cxn>
              <a:cxn ang="0">
                <a:pos x="15" y="1"/>
              </a:cxn>
              <a:cxn ang="0">
                <a:pos x="14" y="0"/>
              </a:cxn>
              <a:cxn ang="0">
                <a:pos x="15" y="1"/>
              </a:cxn>
              <a:cxn ang="0">
                <a:pos x="15" y="1"/>
              </a:cxn>
              <a:cxn ang="0">
                <a:pos x="14" y="0"/>
              </a:cxn>
            </a:cxnLst>
            <a:rect l="0" t="0" r="r" b="b"/>
            <a:pathLst>
              <a:path w="31" h="26">
                <a:moveTo>
                  <a:pt x="14" y="0"/>
                </a:moveTo>
                <a:lnTo>
                  <a:pt x="0" y="10"/>
                </a:lnTo>
                <a:lnTo>
                  <a:pt x="16" y="26"/>
                </a:lnTo>
                <a:lnTo>
                  <a:pt x="31" y="17"/>
                </a:lnTo>
                <a:lnTo>
                  <a:pt x="15" y="1"/>
                </a:lnTo>
                <a:lnTo>
                  <a:pt x="14" y="0"/>
                </a:lnTo>
                <a:lnTo>
                  <a:pt x="15" y="1"/>
                </a:lnTo>
                <a:lnTo>
                  <a:pt x="15" y="1"/>
                </a:lnTo>
                <a:lnTo>
                  <a:pt x="14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1" name="Freeform 1402"/>
          <p:cNvSpPr>
            <a:spLocks/>
          </p:cNvSpPr>
          <p:nvPr/>
        </p:nvSpPr>
        <p:spPr bwMode="auto">
          <a:xfrm>
            <a:off x="6996906" y="3767931"/>
            <a:ext cx="12700" cy="9525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2"/>
              </a:cxn>
              <a:cxn ang="0">
                <a:pos x="20" y="25"/>
              </a:cxn>
              <a:cxn ang="0">
                <a:pos x="33" y="15"/>
              </a:cxn>
              <a:cxn ang="0">
                <a:pos x="15" y="1"/>
              </a:cxn>
              <a:cxn ang="0">
                <a:pos x="13" y="0"/>
              </a:cxn>
              <a:cxn ang="0">
                <a:pos x="15" y="1"/>
              </a:cxn>
              <a:cxn ang="0">
                <a:pos x="14" y="0"/>
              </a:cxn>
              <a:cxn ang="0">
                <a:pos x="13" y="0"/>
              </a:cxn>
            </a:cxnLst>
            <a:rect l="0" t="0" r="r" b="b"/>
            <a:pathLst>
              <a:path w="33" h="25">
                <a:moveTo>
                  <a:pt x="13" y="0"/>
                </a:moveTo>
                <a:lnTo>
                  <a:pt x="0" y="12"/>
                </a:lnTo>
                <a:lnTo>
                  <a:pt x="20" y="25"/>
                </a:lnTo>
                <a:lnTo>
                  <a:pt x="33" y="15"/>
                </a:lnTo>
                <a:lnTo>
                  <a:pt x="15" y="1"/>
                </a:lnTo>
                <a:lnTo>
                  <a:pt x="13" y="0"/>
                </a:lnTo>
                <a:lnTo>
                  <a:pt x="15" y="1"/>
                </a:lnTo>
                <a:lnTo>
                  <a:pt x="14" y="0"/>
                </a:lnTo>
                <a:lnTo>
                  <a:pt x="1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2" name="Freeform 1403"/>
          <p:cNvSpPr>
            <a:spLocks/>
          </p:cNvSpPr>
          <p:nvPr/>
        </p:nvSpPr>
        <p:spPr bwMode="auto">
          <a:xfrm>
            <a:off x="6988969" y="3763168"/>
            <a:ext cx="12700" cy="9525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12"/>
              </a:cxn>
              <a:cxn ang="0">
                <a:pos x="22" y="24"/>
              </a:cxn>
              <a:cxn ang="0">
                <a:pos x="34" y="12"/>
              </a:cxn>
              <a:cxn ang="0">
                <a:pos x="11" y="0"/>
              </a:cxn>
              <a:cxn ang="0">
                <a:pos x="11" y="0"/>
              </a:cxn>
              <a:cxn ang="0">
                <a:pos x="11" y="0"/>
              </a:cxn>
              <a:cxn ang="0">
                <a:pos x="11" y="0"/>
              </a:cxn>
              <a:cxn ang="0">
                <a:pos x="11" y="0"/>
              </a:cxn>
            </a:cxnLst>
            <a:rect l="0" t="0" r="r" b="b"/>
            <a:pathLst>
              <a:path w="34" h="24">
                <a:moveTo>
                  <a:pt x="11" y="0"/>
                </a:moveTo>
                <a:lnTo>
                  <a:pt x="0" y="12"/>
                </a:lnTo>
                <a:lnTo>
                  <a:pt x="22" y="24"/>
                </a:lnTo>
                <a:lnTo>
                  <a:pt x="34" y="12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3" name="Freeform 1404"/>
          <p:cNvSpPr>
            <a:spLocks/>
          </p:cNvSpPr>
          <p:nvPr/>
        </p:nvSpPr>
        <p:spPr bwMode="auto">
          <a:xfrm>
            <a:off x="6979444" y="3758406"/>
            <a:ext cx="14287" cy="9525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0" y="12"/>
              </a:cxn>
              <a:cxn ang="0">
                <a:pos x="24" y="22"/>
              </a:cxn>
              <a:cxn ang="0">
                <a:pos x="34" y="10"/>
              </a:cxn>
              <a:cxn ang="0">
                <a:pos x="11" y="0"/>
              </a:cxn>
              <a:cxn ang="0">
                <a:pos x="9" y="0"/>
              </a:cxn>
              <a:cxn ang="0">
                <a:pos x="11" y="0"/>
              </a:cxn>
              <a:cxn ang="0">
                <a:pos x="10" y="0"/>
              </a:cxn>
              <a:cxn ang="0">
                <a:pos x="9" y="0"/>
              </a:cxn>
            </a:cxnLst>
            <a:rect l="0" t="0" r="r" b="b"/>
            <a:pathLst>
              <a:path w="34" h="22">
                <a:moveTo>
                  <a:pt x="9" y="0"/>
                </a:moveTo>
                <a:lnTo>
                  <a:pt x="0" y="12"/>
                </a:lnTo>
                <a:lnTo>
                  <a:pt x="24" y="22"/>
                </a:lnTo>
                <a:lnTo>
                  <a:pt x="34" y="10"/>
                </a:lnTo>
                <a:lnTo>
                  <a:pt x="11" y="0"/>
                </a:lnTo>
                <a:lnTo>
                  <a:pt x="9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4" name="Freeform 1405"/>
          <p:cNvSpPr>
            <a:spLocks/>
          </p:cNvSpPr>
          <p:nvPr/>
        </p:nvSpPr>
        <p:spPr bwMode="auto">
          <a:xfrm>
            <a:off x="6969919" y="3755231"/>
            <a:ext cx="12700" cy="952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3"/>
              </a:cxn>
              <a:cxn ang="0">
                <a:pos x="27" y="20"/>
              </a:cxn>
              <a:cxn ang="0">
                <a:pos x="33" y="7"/>
              </a:cxn>
              <a:cxn ang="0">
                <a:pos x="6" y="0"/>
              </a:cxn>
              <a:cxn ang="0">
                <a:pos x="5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</a:cxnLst>
            <a:rect l="0" t="0" r="r" b="b"/>
            <a:pathLst>
              <a:path w="33" h="20">
                <a:moveTo>
                  <a:pt x="5" y="0"/>
                </a:moveTo>
                <a:lnTo>
                  <a:pt x="0" y="13"/>
                </a:lnTo>
                <a:lnTo>
                  <a:pt x="27" y="20"/>
                </a:lnTo>
                <a:lnTo>
                  <a:pt x="33" y="7"/>
                </a:lnTo>
                <a:lnTo>
                  <a:pt x="6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5" name="Freeform 1406"/>
          <p:cNvSpPr>
            <a:spLocks/>
          </p:cNvSpPr>
          <p:nvPr/>
        </p:nvSpPr>
        <p:spPr bwMode="auto">
          <a:xfrm>
            <a:off x="6960394" y="3753643"/>
            <a:ext cx="11112" cy="7938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4"/>
              </a:cxn>
              <a:cxn ang="0">
                <a:pos x="26" y="19"/>
              </a:cxn>
              <a:cxn ang="0">
                <a:pos x="30" y="5"/>
              </a:cxn>
              <a:cxn ang="0">
                <a:pos x="4" y="0"/>
              </a:cxn>
              <a:cxn ang="0">
                <a:pos x="3" y="0"/>
              </a:cxn>
              <a:cxn ang="0">
                <a:pos x="4" y="0"/>
              </a:cxn>
              <a:cxn ang="0">
                <a:pos x="4" y="0"/>
              </a:cxn>
              <a:cxn ang="0">
                <a:pos x="3" y="0"/>
              </a:cxn>
            </a:cxnLst>
            <a:rect l="0" t="0" r="r" b="b"/>
            <a:pathLst>
              <a:path w="30" h="19">
                <a:moveTo>
                  <a:pt x="3" y="0"/>
                </a:moveTo>
                <a:lnTo>
                  <a:pt x="0" y="14"/>
                </a:lnTo>
                <a:lnTo>
                  <a:pt x="26" y="19"/>
                </a:lnTo>
                <a:lnTo>
                  <a:pt x="30" y="5"/>
                </a:lnTo>
                <a:lnTo>
                  <a:pt x="4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" name="Freeform 1407"/>
          <p:cNvSpPr>
            <a:spLocks/>
          </p:cNvSpPr>
          <p:nvPr/>
        </p:nvSpPr>
        <p:spPr bwMode="auto">
          <a:xfrm>
            <a:off x="6949281" y="3753643"/>
            <a:ext cx="11113" cy="63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28" y="15"/>
              </a:cxn>
              <a:cxn ang="0">
                <a:pos x="29" y="1"/>
              </a:cxn>
              <a:cxn ang="0">
                <a:pos x="1" y="0"/>
              </a:cxn>
              <a:cxn ang="0">
                <a:pos x="0" y="0"/>
              </a:cxn>
              <a:cxn ang="0">
                <a:pos x="1" y="0"/>
              </a:cxn>
              <a:cxn ang="0">
                <a:pos x="1" y="0"/>
              </a:cxn>
              <a:cxn ang="0">
                <a:pos x="0" y="0"/>
              </a:cxn>
            </a:cxnLst>
            <a:rect l="0" t="0" r="r" b="b"/>
            <a:pathLst>
              <a:path w="29" h="15">
                <a:moveTo>
                  <a:pt x="0" y="0"/>
                </a:moveTo>
                <a:lnTo>
                  <a:pt x="0" y="14"/>
                </a:lnTo>
                <a:lnTo>
                  <a:pt x="28" y="15"/>
                </a:lnTo>
                <a:lnTo>
                  <a:pt x="29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" name="Freeform 1408"/>
          <p:cNvSpPr>
            <a:spLocks/>
          </p:cNvSpPr>
          <p:nvPr/>
        </p:nvSpPr>
        <p:spPr bwMode="auto">
          <a:xfrm>
            <a:off x="5577681" y="3753643"/>
            <a:ext cx="1371600" cy="47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3457" y="14"/>
              </a:cxn>
              <a:cxn ang="0">
                <a:pos x="3457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3457" h="14">
                <a:moveTo>
                  <a:pt x="0" y="0"/>
                </a:moveTo>
                <a:lnTo>
                  <a:pt x="0" y="14"/>
                </a:lnTo>
                <a:lnTo>
                  <a:pt x="3457" y="14"/>
                </a:lnTo>
                <a:lnTo>
                  <a:pt x="3457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8" name="Freeform 1409"/>
          <p:cNvSpPr>
            <a:spLocks/>
          </p:cNvSpPr>
          <p:nvPr/>
        </p:nvSpPr>
        <p:spPr bwMode="auto">
          <a:xfrm>
            <a:off x="5566569" y="3753643"/>
            <a:ext cx="11112" cy="6350"/>
          </a:xfrm>
          <a:custGeom>
            <a:avLst/>
            <a:gdLst/>
            <a:ahLst/>
            <a:cxnLst>
              <a:cxn ang="0">
                <a:pos x="0" y="1"/>
              </a:cxn>
              <a:cxn ang="0">
                <a:pos x="3" y="15"/>
              </a:cxn>
              <a:cxn ang="0">
                <a:pos x="30" y="14"/>
              </a:cxn>
              <a:cxn ang="0">
                <a:pos x="29" y="0"/>
              </a:cxn>
              <a:cxn ang="0">
                <a:pos x="2" y="1"/>
              </a:cxn>
              <a:cxn ang="0">
                <a:pos x="0" y="1"/>
              </a:cxn>
              <a:cxn ang="0">
                <a:pos x="2" y="1"/>
              </a:cxn>
              <a:cxn ang="0">
                <a:pos x="1" y="1"/>
              </a:cxn>
              <a:cxn ang="0">
                <a:pos x="0" y="1"/>
              </a:cxn>
            </a:cxnLst>
            <a:rect l="0" t="0" r="r" b="b"/>
            <a:pathLst>
              <a:path w="30" h="15">
                <a:moveTo>
                  <a:pt x="0" y="1"/>
                </a:moveTo>
                <a:lnTo>
                  <a:pt x="3" y="15"/>
                </a:lnTo>
                <a:lnTo>
                  <a:pt x="30" y="14"/>
                </a:lnTo>
                <a:lnTo>
                  <a:pt x="29" y="0"/>
                </a:lnTo>
                <a:lnTo>
                  <a:pt x="2" y="1"/>
                </a:lnTo>
                <a:lnTo>
                  <a:pt x="0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9" name="Freeform 1410"/>
          <p:cNvSpPr>
            <a:spLocks/>
          </p:cNvSpPr>
          <p:nvPr/>
        </p:nvSpPr>
        <p:spPr bwMode="auto">
          <a:xfrm>
            <a:off x="5555456" y="3753643"/>
            <a:ext cx="12700" cy="7938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6" y="19"/>
              </a:cxn>
              <a:cxn ang="0">
                <a:pos x="33" y="14"/>
              </a:cxn>
              <a:cxn ang="0">
                <a:pos x="28" y="0"/>
              </a:cxn>
              <a:cxn ang="0">
                <a:pos x="2" y="5"/>
              </a:cxn>
              <a:cxn ang="0">
                <a:pos x="0" y="5"/>
              </a:cxn>
              <a:cxn ang="0">
                <a:pos x="2" y="5"/>
              </a:cxn>
              <a:cxn ang="0">
                <a:pos x="1" y="5"/>
              </a:cxn>
              <a:cxn ang="0">
                <a:pos x="0" y="5"/>
              </a:cxn>
            </a:cxnLst>
            <a:rect l="0" t="0" r="r" b="b"/>
            <a:pathLst>
              <a:path w="33" h="19">
                <a:moveTo>
                  <a:pt x="0" y="5"/>
                </a:moveTo>
                <a:lnTo>
                  <a:pt x="6" y="19"/>
                </a:lnTo>
                <a:lnTo>
                  <a:pt x="33" y="14"/>
                </a:lnTo>
                <a:lnTo>
                  <a:pt x="28" y="0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0" name="Freeform 1411"/>
          <p:cNvSpPr>
            <a:spLocks/>
          </p:cNvSpPr>
          <p:nvPr/>
        </p:nvSpPr>
        <p:spPr bwMode="auto">
          <a:xfrm>
            <a:off x="5544344" y="3755231"/>
            <a:ext cx="14287" cy="952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9" y="20"/>
              </a:cxn>
              <a:cxn ang="0">
                <a:pos x="34" y="13"/>
              </a:cxn>
              <a:cxn ang="0">
                <a:pos x="27" y="0"/>
              </a:cxn>
              <a:cxn ang="0">
                <a:pos x="3" y="7"/>
              </a:cxn>
              <a:cxn ang="0">
                <a:pos x="0" y="7"/>
              </a:cxn>
              <a:cxn ang="0">
                <a:pos x="3" y="7"/>
              </a:cxn>
              <a:cxn ang="0">
                <a:pos x="1" y="7"/>
              </a:cxn>
              <a:cxn ang="0">
                <a:pos x="0" y="7"/>
              </a:cxn>
            </a:cxnLst>
            <a:rect l="0" t="0" r="r" b="b"/>
            <a:pathLst>
              <a:path w="34" h="20">
                <a:moveTo>
                  <a:pt x="0" y="7"/>
                </a:moveTo>
                <a:lnTo>
                  <a:pt x="9" y="20"/>
                </a:lnTo>
                <a:lnTo>
                  <a:pt x="34" y="13"/>
                </a:lnTo>
                <a:lnTo>
                  <a:pt x="27" y="0"/>
                </a:lnTo>
                <a:lnTo>
                  <a:pt x="3" y="7"/>
                </a:lnTo>
                <a:lnTo>
                  <a:pt x="0" y="7"/>
                </a:lnTo>
                <a:lnTo>
                  <a:pt x="3" y="7"/>
                </a:lnTo>
                <a:lnTo>
                  <a:pt x="1" y="7"/>
                </a:lnTo>
                <a:lnTo>
                  <a:pt x="0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1" name="Freeform 1412"/>
          <p:cNvSpPr>
            <a:spLocks/>
          </p:cNvSpPr>
          <p:nvPr/>
        </p:nvSpPr>
        <p:spPr bwMode="auto">
          <a:xfrm>
            <a:off x="5534819" y="3758406"/>
            <a:ext cx="12700" cy="9525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22"/>
              </a:cxn>
              <a:cxn ang="0">
                <a:pos x="35" y="13"/>
              </a:cxn>
              <a:cxn ang="0">
                <a:pos x="25" y="0"/>
              </a:cxn>
              <a:cxn ang="0">
                <a:pos x="1" y="10"/>
              </a:cxn>
              <a:cxn ang="0">
                <a:pos x="0" y="10"/>
              </a:cxn>
              <a:cxn ang="0">
                <a:pos x="1" y="10"/>
              </a:cxn>
              <a:cxn ang="0">
                <a:pos x="1" y="10"/>
              </a:cxn>
              <a:cxn ang="0">
                <a:pos x="0" y="10"/>
              </a:cxn>
            </a:cxnLst>
            <a:rect l="0" t="0" r="r" b="b"/>
            <a:pathLst>
              <a:path w="35" h="22">
                <a:moveTo>
                  <a:pt x="0" y="10"/>
                </a:moveTo>
                <a:lnTo>
                  <a:pt x="10" y="22"/>
                </a:lnTo>
                <a:lnTo>
                  <a:pt x="35" y="13"/>
                </a:lnTo>
                <a:lnTo>
                  <a:pt x="25" y="0"/>
                </a:lnTo>
                <a:lnTo>
                  <a:pt x="1" y="10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2" name="Freeform 1413"/>
          <p:cNvSpPr>
            <a:spLocks/>
          </p:cNvSpPr>
          <p:nvPr/>
        </p:nvSpPr>
        <p:spPr bwMode="auto">
          <a:xfrm>
            <a:off x="5525294" y="3763168"/>
            <a:ext cx="14287" cy="9525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13" y="24"/>
              </a:cxn>
              <a:cxn ang="0">
                <a:pos x="34" y="11"/>
              </a:cxn>
              <a:cxn ang="0">
                <a:pos x="22" y="0"/>
              </a:cxn>
              <a:cxn ang="0">
                <a:pos x="1" y="12"/>
              </a:cxn>
              <a:cxn ang="0">
                <a:pos x="0" y="13"/>
              </a:cxn>
              <a:cxn ang="0">
                <a:pos x="1" y="12"/>
              </a:cxn>
              <a:cxn ang="0">
                <a:pos x="1" y="12"/>
              </a:cxn>
              <a:cxn ang="0">
                <a:pos x="0" y="13"/>
              </a:cxn>
            </a:cxnLst>
            <a:rect l="0" t="0" r="r" b="b"/>
            <a:pathLst>
              <a:path w="34" h="24">
                <a:moveTo>
                  <a:pt x="0" y="13"/>
                </a:moveTo>
                <a:lnTo>
                  <a:pt x="13" y="24"/>
                </a:lnTo>
                <a:lnTo>
                  <a:pt x="34" y="11"/>
                </a:lnTo>
                <a:lnTo>
                  <a:pt x="22" y="0"/>
                </a:lnTo>
                <a:lnTo>
                  <a:pt x="1" y="12"/>
                </a:lnTo>
                <a:lnTo>
                  <a:pt x="0" y="13"/>
                </a:lnTo>
                <a:lnTo>
                  <a:pt x="1" y="12"/>
                </a:lnTo>
                <a:lnTo>
                  <a:pt x="1" y="12"/>
                </a:lnTo>
                <a:lnTo>
                  <a:pt x="0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3" name="Freeform 1414"/>
          <p:cNvSpPr>
            <a:spLocks/>
          </p:cNvSpPr>
          <p:nvPr/>
        </p:nvSpPr>
        <p:spPr bwMode="auto">
          <a:xfrm>
            <a:off x="5517356" y="3767931"/>
            <a:ext cx="14288" cy="9525"/>
          </a:xfrm>
          <a:custGeom>
            <a:avLst/>
            <a:gdLst/>
            <a:ahLst/>
            <a:cxnLst>
              <a:cxn ang="0">
                <a:pos x="0" y="15"/>
              </a:cxn>
              <a:cxn ang="0">
                <a:pos x="15" y="24"/>
              </a:cxn>
              <a:cxn ang="0">
                <a:pos x="35" y="11"/>
              </a:cxn>
              <a:cxn ang="0">
                <a:pos x="21" y="0"/>
              </a:cxn>
              <a:cxn ang="0">
                <a:pos x="1" y="14"/>
              </a:cxn>
              <a:cxn ang="0">
                <a:pos x="0" y="15"/>
              </a:cxn>
              <a:cxn ang="0">
                <a:pos x="1" y="14"/>
              </a:cxn>
              <a:cxn ang="0">
                <a:pos x="1" y="15"/>
              </a:cxn>
              <a:cxn ang="0">
                <a:pos x="0" y="15"/>
              </a:cxn>
            </a:cxnLst>
            <a:rect l="0" t="0" r="r" b="b"/>
            <a:pathLst>
              <a:path w="35" h="24">
                <a:moveTo>
                  <a:pt x="0" y="15"/>
                </a:moveTo>
                <a:lnTo>
                  <a:pt x="15" y="24"/>
                </a:lnTo>
                <a:lnTo>
                  <a:pt x="35" y="11"/>
                </a:lnTo>
                <a:lnTo>
                  <a:pt x="21" y="0"/>
                </a:lnTo>
                <a:lnTo>
                  <a:pt x="1" y="14"/>
                </a:lnTo>
                <a:lnTo>
                  <a:pt x="0" y="15"/>
                </a:lnTo>
                <a:lnTo>
                  <a:pt x="1" y="14"/>
                </a:lnTo>
                <a:lnTo>
                  <a:pt x="1" y="15"/>
                </a:lnTo>
                <a:lnTo>
                  <a:pt x="0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4" name="Freeform 1415"/>
          <p:cNvSpPr>
            <a:spLocks/>
          </p:cNvSpPr>
          <p:nvPr/>
        </p:nvSpPr>
        <p:spPr bwMode="auto">
          <a:xfrm>
            <a:off x="5511006" y="3774281"/>
            <a:ext cx="12700" cy="9525"/>
          </a:xfrm>
          <a:custGeom>
            <a:avLst/>
            <a:gdLst/>
            <a:ahLst/>
            <a:cxnLst>
              <a:cxn ang="0">
                <a:pos x="0" y="17"/>
              </a:cxn>
              <a:cxn ang="0">
                <a:pos x="16" y="25"/>
              </a:cxn>
              <a:cxn ang="0">
                <a:pos x="32" y="9"/>
              </a:cxn>
              <a:cxn ang="0">
                <a:pos x="17" y="0"/>
              </a:cxn>
              <a:cxn ang="0">
                <a:pos x="1" y="16"/>
              </a:cxn>
              <a:cxn ang="0">
                <a:pos x="0" y="17"/>
              </a:cxn>
              <a:cxn ang="0">
                <a:pos x="1" y="16"/>
              </a:cxn>
              <a:cxn ang="0">
                <a:pos x="0" y="17"/>
              </a:cxn>
              <a:cxn ang="0">
                <a:pos x="0" y="17"/>
              </a:cxn>
            </a:cxnLst>
            <a:rect l="0" t="0" r="r" b="b"/>
            <a:pathLst>
              <a:path w="32" h="25">
                <a:moveTo>
                  <a:pt x="0" y="17"/>
                </a:moveTo>
                <a:lnTo>
                  <a:pt x="16" y="25"/>
                </a:lnTo>
                <a:lnTo>
                  <a:pt x="32" y="9"/>
                </a:lnTo>
                <a:lnTo>
                  <a:pt x="17" y="0"/>
                </a:lnTo>
                <a:lnTo>
                  <a:pt x="1" y="16"/>
                </a:lnTo>
                <a:lnTo>
                  <a:pt x="0" y="17"/>
                </a:lnTo>
                <a:lnTo>
                  <a:pt x="1" y="16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5" name="Freeform 1416"/>
          <p:cNvSpPr>
            <a:spLocks/>
          </p:cNvSpPr>
          <p:nvPr/>
        </p:nvSpPr>
        <p:spPr bwMode="auto">
          <a:xfrm>
            <a:off x="5504656" y="3780631"/>
            <a:ext cx="12700" cy="9525"/>
          </a:xfrm>
          <a:custGeom>
            <a:avLst/>
            <a:gdLst/>
            <a:ahLst/>
            <a:cxnLst>
              <a:cxn ang="0">
                <a:pos x="0" y="18"/>
              </a:cxn>
              <a:cxn ang="0">
                <a:pos x="17" y="24"/>
              </a:cxn>
              <a:cxn ang="0">
                <a:pos x="30" y="7"/>
              </a:cxn>
              <a:cxn ang="0">
                <a:pos x="14" y="0"/>
              </a:cxn>
              <a:cxn ang="0">
                <a:pos x="1" y="17"/>
              </a:cxn>
              <a:cxn ang="0">
                <a:pos x="0" y="18"/>
              </a:cxn>
              <a:cxn ang="0">
                <a:pos x="1" y="17"/>
              </a:cxn>
              <a:cxn ang="0">
                <a:pos x="0" y="18"/>
              </a:cxn>
              <a:cxn ang="0">
                <a:pos x="0" y="18"/>
              </a:cxn>
            </a:cxnLst>
            <a:rect l="0" t="0" r="r" b="b"/>
            <a:pathLst>
              <a:path w="30" h="24">
                <a:moveTo>
                  <a:pt x="0" y="18"/>
                </a:moveTo>
                <a:lnTo>
                  <a:pt x="17" y="24"/>
                </a:lnTo>
                <a:lnTo>
                  <a:pt x="30" y="7"/>
                </a:lnTo>
                <a:lnTo>
                  <a:pt x="14" y="0"/>
                </a:lnTo>
                <a:lnTo>
                  <a:pt x="1" y="17"/>
                </a:lnTo>
                <a:lnTo>
                  <a:pt x="0" y="18"/>
                </a:lnTo>
                <a:lnTo>
                  <a:pt x="1" y="17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6" name="Freeform 1417"/>
          <p:cNvSpPr>
            <a:spLocks/>
          </p:cNvSpPr>
          <p:nvPr/>
        </p:nvSpPr>
        <p:spPr bwMode="auto">
          <a:xfrm>
            <a:off x="5501481" y="3788568"/>
            <a:ext cx="11113" cy="9525"/>
          </a:xfrm>
          <a:custGeom>
            <a:avLst/>
            <a:gdLst/>
            <a:ahLst/>
            <a:cxnLst>
              <a:cxn ang="0">
                <a:pos x="0" y="21"/>
              </a:cxn>
              <a:cxn ang="0">
                <a:pos x="19" y="25"/>
              </a:cxn>
              <a:cxn ang="0">
                <a:pos x="28" y="5"/>
              </a:cxn>
              <a:cxn ang="0">
                <a:pos x="10" y="0"/>
              </a:cxn>
              <a:cxn ang="0">
                <a:pos x="0" y="20"/>
              </a:cxn>
              <a:cxn ang="0">
                <a:pos x="0" y="21"/>
              </a:cxn>
              <a:cxn ang="0">
                <a:pos x="0" y="20"/>
              </a:cxn>
              <a:cxn ang="0">
                <a:pos x="0" y="21"/>
              </a:cxn>
              <a:cxn ang="0">
                <a:pos x="0" y="21"/>
              </a:cxn>
            </a:cxnLst>
            <a:rect l="0" t="0" r="r" b="b"/>
            <a:pathLst>
              <a:path w="28" h="25">
                <a:moveTo>
                  <a:pt x="0" y="21"/>
                </a:moveTo>
                <a:lnTo>
                  <a:pt x="19" y="25"/>
                </a:lnTo>
                <a:lnTo>
                  <a:pt x="28" y="5"/>
                </a:lnTo>
                <a:lnTo>
                  <a:pt x="10" y="0"/>
                </a:lnTo>
                <a:lnTo>
                  <a:pt x="0" y="20"/>
                </a:lnTo>
                <a:lnTo>
                  <a:pt x="0" y="21"/>
                </a:lnTo>
                <a:lnTo>
                  <a:pt x="0" y="20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7" name="Freeform 1418"/>
          <p:cNvSpPr>
            <a:spLocks/>
          </p:cNvSpPr>
          <p:nvPr/>
        </p:nvSpPr>
        <p:spPr bwMode="auto">
          <a:xfrm>
            <a:off x="5498306" y="3796506"/>
            <a:ext cx="9525" cy="7937"/>
          </a:xfrm>
          <a:custGeom>
            <a:avLst/>
            <a:gdLst/>
            <a:ahLst/>
            <a:cxnLst>
              <a:cxn ang="0">
                <a:pos x="0" y="20"/>
              </a:cxn>
              <a:cxn ang="0">
                <a:pos x="19" y="22"/>
              </a:cxn>
              <a:cxn ang="0">
                <a:pos x="25" y="3"/>
              </a:cxn>
              <a:cxn ang="0">
                <a:pos x="6" y="0"/>
              </a:cxn>
              <a:cxn ang="0">
                <a:pos x="0" y="19"/>
              </a:cxn>
              <a:cxn ang="0">
                <a:pos x="0" y="20"/>
              </a:cxn>
              <a:cxn ang="0">
                <a:pos x="0" y="19"/>
              </a:cxn>
              <a:cxn ang="0">
                <a:pos x="0" y="19"/>
              </a:cxn>
              <a:cxn ang="0">
                <a:pos x="0" y="20"/>
              </a:cxn>
            </a:cxnLst>
            <a:rect l="0" t="0" r="r" b="b"/>
            <a:pathLst>
              <a:path w="25" h="22">
                <a:moveTo>
                  <a:pt x="0" y="20"/>
                </a:moveTo>
                <a:lnTo>
                  <a:pt x="19" y="22"/>
                </a:lnTo>
                <a:lnTo>
                  <a:pt x="25" y="3"/>
                </a:lnTo>
                <a:lnTo>
                  <a:pt x="6" y="0"/>
                </a:lnTo>
                <a:lnTo>
                  <a:pt x="0" y="19"/>
                </a:lnTo>
                <a:lnTo>
                  <a:pt x="0" y="20"/>
                </a:lnTo>
                <a:lnTo>
                  <a:pt x="0" y="19"/>
                </a:lnTo>
                <a:lnTo>
                  <a:pt x="0" y="19"/>
                </a:lnTo>
                <a:lnTo>
                  <a:pt x="0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8" name="Freeform 1419"/>
          <p:cNvSpPr>
            <a:spLocks/>
          </p:cNvSpPr>
          <p:nvPr/>
        </p:nvSpPr>
        <p:spPr bwMode="auto">
          <a:xfrm>
            <a:off x="5498306" y="3804443"/>
            <a:ext cx="7938" cy="7938"/>
          </a:xfrm>
          <a:custGeom>
            <a:avLst/>
            <a:gdLst/>
            <a:ahLst/>
            <a:cxnLst>
              <a:cxn ang="0">
                <a:pos x="0" y="20"/>
              </a:cxn>
              <a:cxn ang="0">
                <a:pos x="20" y="22"/>
              </a:cxn>
              <a:cxn ang="0">
                <a:pos x="22" y="1"/>
              </a:cxn>
              <a:cxn ang="0">
                <a:pos x="2" y="0"/>
              </a:cxn>
              <a:cxn ang="0">
                <a:pos x="0" y="20"/>
              </a:cxn>
              <a:cxn ang="0">
                <a:pos x="0" y="20"/>
              </a:cxn>
              <a:cxn ang="0">
                <a:pos x="0" y="20"/>
              </a:cxn>
              <a:cxn ang="0">
                <a:pos x="0" y="20"/>
              </a:cxn>
              <a:cxn ang="0">
                <a:pos x="0" y="20"/>
              </a:cxn>
            </a:cxnLst>
            <a:rect l="0" t="0" r="r" b="b"/>
            <a:pathLst>
              <a:path w="22" h="22">
                <a:moveTo>
                  <a:pt x="0" y="20"/>
                </a:moveTo>
                <a:lnTo>
                  <a:pt x="20" y="22"/>
                </a:lnTo>
                <a:lnTo>
                  <a:pt x="22" y="1"/>
                </a:lnTo>
                <a:lnTo>
                  <a:pt x="2" y="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9" name="Freeform 1420"/>
          <p:cNvSpPr>
            <a:spLocks/>
          </p:cNvSpPr>
          <p:nvPr/>
        </p:nvSpPr>
        <p:spPr bwMode="auto">
          <a:xfrm>
            <a:off x="5498306" y="3812381"/>
            <a:ext cx="7938" cy="868362"/>
          </a:xfrm>
          <a:custGeom>
            <a:avLst/>
            <a:gdLst/>
            <a:ahLst/>
            <a:cxnLst>
              <a:cxn ang="0">
                <a:pos x="0" y="2189"/>
              </a:cxn>
              <a:cxn ang="0">
                <a:pos x="20" y="2189"/>
              </a:cxn>
              <a:cxn ang="0">
                <a:pos x="20" y="0"/>
              </a:cxn>
              <a:cxn ang="0">
                <a:pos x="0" y="0"/>
              </a:cxn>
              <a:cxn ang="0">
                <a:pos x="0" y="2189"/>
              </a:cxn>
              <a:cxn ang="0">
                <a:pos x="0" y="2189"/>
              </a:cxn>
              <a:cxn ang="0">
                <a:pos x="0" y="2189"/>
              </a:cxn>
              <a:cxn ang="0">
                <a:pos x="0" y="2189"/>
              </a:cxn>
              <a:cxn ang="0">
                <a:pos x="0" y="2189"/>
              </a:cxn>
            </a:cxnLst>
            <a:rect l="0" t="0" r="r" b="b"/>
            <a:pathLst>
              <a:path w="20" h="2189">
                <a:moveTo>
                  <a:pt x="0" y="2189"/>
                </a:moveTo>
                <a:lnTo>
                  <a:pt x="20" y="2189"/>
                </a:lnTo>
                <a:lnTo>
                  <a:pt x="20" y="0"/>
                </a:lnTo>
                <a:lnTo>
                  <a:pt x="0" y="0"/>
                </a:lnTo>
                <a:lnTo>
                  <a:pt x="0" y="2189"/>
                </a:lnTo>
                <a:lnTo>
                  <a:pt x="0" y="2189"/>
                </a:lnTo>
                <a:lnTo>
                  <a:pt x="0" y="2189"/>
                </a:lnTo>
                <a:lnTo>
                  <a:pt x="0" y="2189"/>
                </a:lnTo>
                <a:lnTo>
                  <a:pt x="0" y="218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0" name="Freeform 1421"/>
          <p:cNvSpPr>
            <a:spLocks/>
          </p:cNvSpPr>
          <p:nvPr/>
        </p:nvSpPr>
        <p:spPr bwMode="auto">
          <a:xfrm>
            <a:off x="5498306" y="4680743"/>
            <a:ext cx="7938" cy="7938"/>
          </a:xfrm>
          <a:custGeom>
            <a:avLst/>
            <a:gdLst/>
            <a:ahLst/>
            <a:cxnLst>
              <a:cxn ang="0">
                <a:pos x="2" y="23"/>
              </a:cxn>
              <a:cxn ang="0">
                <a:pos x="22" y="21"/>
              </a:cxn>
              <a:cxn ang="0">
                <a:pos x="20" y="0"/>
              </a:cxn>
              <a:cxn ang="0">
                <a:pos x="0" y="1"/>
              </a:cxn>
              <a:cxn ang="0">
                <a:pos x="2" y="22"/>
              </a:cxn>
              <a:cxn ang="0">
                <a:pos x="2" y="23"/>
              </a:cxn>
              <a:cxn ang="0">
                <a:pos x="2" y="22"/>
              </a:cxn>
              <a:cxn ang="0">
                <a:pos x="2" y="23"/>
              </a:cxn>
              <a:cxn ang="0">
                <a:pos x="2" y="23"/>
              </a:cxn>
            </a:cxnLst>
            <a:rect l="0" t="0" r="r" b="b"/>
            <a:pathLst>
              <a:path w="22" h="23">
                <a:moveTo>
                  <a:pt x="2" y="23"/>
                </a:moveTo>
                <a:lnTo>
                  <a:pt x="22" y="21"/>
                </a:lnTo>
                <a:lnTo>
                  <a:pt x="20" y="0"/>
                </a:lnTo>
                <a:lnTo>
                  <a:pt x="0" y="1"/>
                </a:lnTo>
                <a:lnTo>
                  <a:pt x="2" y="22"/>
                </a:lnTo>
                <a:lnTo>
                  <a:pt x="2" y="23"/>
                </a:lnTo>
                <a:lnTo>
                  <a:pt x="2" y="22"/>
                </a:lnTo>
                <a:lnTo>
                  <a:pt x="2" y="23"/>
                </a:lnTo>
                <a:lnTo>
                  <a:pt x="2" y="2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1" name="Freeform 1422"/>
          <p:cNvSpPr>
            <a:spLocks/>
          </p:cNvSpPr>
          <p:nvPr/>
        </p:nvSpPr>
        <p:spPr bwMode="auto">
          <a:xfrm>
            <a:off x="5498306" y="4688681"/>
            <a:ext cx="9525" cy="9525"/>
          </a:xfrm>
          <a:custGeom>
            <a:avLst/>
            <a:gdLst/>
            <a:ahLst/>
            <a:cxnLst>
              <a:cxn ang="0">
                <a:pos x="6" y="24"/>
              </a:cxn>
              <a:cxn ang="0">
                <a:pos x="25" y="20"/>
              </a:cxn>
              <a:cxn ang="0">
                <a:pos x="19" y="0"/>
              </a:cxn>
              <a:cxn ang="0">
                <a:pos x="0" y="3"/>
              </a:cxn>
              <a:cxn ang="0">
                <a:pos x="6" y="23"/>
              </a:cxn>
              <a:cxn ang="0">
                <a:pos x="6" y="24"/>
              </a:cxn>
              <a:cxn ang="0">
                <a:pos x="6" y="23"/>
              </a:cxn>
              <a:cxn ang="0">
                <a:pos x="6" y="23"/>
              </a:cxn>
              <a:cxn ang="0">
                <a:pos x="6" y="24"/>
              </a:cxn>
            </a:cxnLst>
            <a:rect l="0" t="0" r="r" b="b"/>
            <a:pathLst>
              <a:path w="25" h="24">
                <a:moveTo>
                  <a:pt x="6" y="24"/>
                </a:moveTo>
                <a:lnTo>
                  <a:pt x="25" y="20"/>
                </a:lnTo>
                <a:lnTo>
                  <a:pt x="19" y="0"/>
                </a:lnTo>
                <a:lnTo>
                  <a:pt x="0" y="3"/>
                </a:lnTo>
                <a:lnTo>
                  <a:pt x="6" y="23"/>
                </a:lnTo>
                <a:lnTo>
                  <a:pt x="6" y="24"/>
                </a:lnTo>
                <a:lnTo>
                  <a:pt x="6" y="23"/>
                </a:lnTo>
                <a:lnTo>
                  <a:pt x="6" y="23"/>
                </a:lnTo>
                <a:lnTo>
                  <a:pt x="6" y="2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2" name="Freeform 1423"/>
          <p:cNvSpPr>
            <a:spLocks/>
          </p:cNvSpPr>
          <p:nvPr/>
        </p:nvSpPr>
        <p:spPr bwMode="auto">
          <a:xfrm>
            <a:off x="5501481" y="4696618"/>
            <a:ext cx="11113" cy="9525"/>
          </a:xfrm>
          <a:custGeom>
            <a:avLst/>
            <a:gdLst/>
            <a:ahLst/>
            <a:cxnLst>
              <a:cxn ang="0">
                <a:pos x="11" y="25"/>
              </a:cxn>
              <a:cxn ang="0">
                <a:pos x="28" y="19"/>
              </a:cxn>
              <a:cxn ang="0">
                <a:pos x="19" y="0"/>
              </a:cxn>
              <a:cxn ang="0">
                <a:pos x="0" y="5"/>
              </a:cxn>
              <a:cxn ang="0">
                <a:pos x="10" y="24"/>
              </a:cxn>
              <a:cxn ang="0">
                <a:pos x="11" y="25"/>
              </a:cxn>
              <a:cxn ang="0">
                <a:pos x="10" y="24"/>
              </a:cxn>
              <a:cxn ang="0">
                <a:pos x="10" y="25"/>
              </a:cxn>
              <a:cxn ang="0">
                <a:pos x="11" y="25"/>
              </a:cxn>
            </a:cxnLst>
            <a:rect l="0" t="0" r="r" b="b"/>
            <a:pathLst>
              <a:path w="28" h="25">
                <a:moveTo>
                  <a:pt x="11" y="25"/>
                </a:moveTo>
                <a:lnTo>
                  <a:pt x="28" y="19"/>
                </a:lnTo>
                <a:lnTo>
                  <a:pt x="19" y="0"/>
                </a:lnTo>
                <a:lnTo>
                  <a:pt x="0" y="5"/>
                </a:lnTo>
                <a:lnTo>
                  <a:pt x="10" y="24"/>
                </a:lnTo>
                <a:lnTo>
                  <a:pt x="11" y="25"/>
                </a:lnTo>
                <a:lnTo>
                  <a:pt x="10" y="24"/>
                </a:lnTo>
                <a:lnTo>
                  <a:pt x="10" y="25"/>
                </a:lnTo>
                <a:lnTo>
                  <a:pt x="11" y="2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3" name="Freeform 1424"/>
          <p:cNvSpPr>
            <a:spLocks/>
          </p:cNvSpPr>
          <p:nvPr/>
        </p:nvSpPr>
        <p:spPr bwMode="auto">
          <a:xfrm>
            <a:off x="5504656" y="4702968"/>
            <a:ext cx="12700" cy="9525"/>
          </a:xfrm>
          <a:custGeom>
            <a:avLst/>
            <a:gdLst/>
            <a:ahLst/>
            <a:cxnLst>
              <a:cxn ang="0">
                <a:pos x="14" y="26"/>
              </a:cxn>
              <a:cxn ang="0">
                <a:pos x="29" y="18"/>
              </a:cxn>
              <a:cxn ang="0">
                <a:pos x="16" y="0"/>
              </a:cxn>
              <a:cxn ang="0">
                <a:pos x="0" y="8"/>
              </a:cxn>
              <a:cxn ang="0">
                <a:pos x="13" y="25"/>
              </a:cxn>
              <a:cxn ang="0">
                <a:pos x="14" y="26"/>
              </a:cxn>
              <a:cxn ang="0">
                <a:pos x="13" y="25"/>
              </a:cxn>
              <a:cxn ang="0">
                <a:pos x="13" y="26"/>
              </a:cxn>
              <a:cxn ang="0">
                <a:pos x="14" y="26"/>
              </a:cxn>
            </a:cxnLst>
            <a:rect l="0" t="0" r="r" b="b"/>
            <a:pathLst>
              <a:path w="29" h="26">
                <a:moveTo>
                  <a:pt x="14" y="26"/>
                </a:moveTo>
                <a:lnTo>
                  <a:pt x="29" y="18"/>
                </a:lnTo>
                <a:lnTo>
                  <a:pt x="16" y="0"/>
                </a:lnTo>
                <a:lnTo>
                  <a:pt x="0" y="8"/>
                </a:lnTo>
                <a:lnTo>
                  <a:pt x="13" y="25"/>
                </a:lnTo>
                <a:lnTo>
                  <a:pt x="14" y="26"/>
                </a:lnTo>
                <a:lnTo>
                  <a:pt x="13" y="25"/>
                </a:lnTo>
                <a:lnTo>
                  <a:pt x="13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4" name="Freeform 1425"/>
          <p:cNvSpPr>
            <a:spLocks/>
          </p:cNvSpPr>
          <p:nvPr/>
        </p:nvSpPr>
        <p:spPr bwMode="auto">
          <a:xfrm>
            <a:off x="5511006" y="4709318"/>
            <a:ext cx="12700" cy="11113"/>
          </a:xfrm>
          <a:custGeom>
            <a:avLst/>
            <a:gdLst/>
            <a:ahLst/>
            <a:cxnLst>
              <a:cxn ang="0">
                <a:pos x="17" y="26"/>
              </a:cxn>
              <a:cxn ang="0">
                <a:pos x="31" y="16"/>
              </a:cxn>
              <a:cxn ang="0">
                <a:pos x="15" y="0"/>
              </a:cxn>
              <a:cxn ang="0">
                <a:pos x="0" y="9"/>
              </a:cxn>
              <a:cxn ang="0">
                <a:pos x="16" y="25"/>
              </a:cxn>
              <a:cxn ang="0">
                <a:pos x="17" y="26"/>
              </a:cxn>
              <a:cxn ang="0">
                <a:pos x="16" y="25"/>
              </a:cxn>
              <a:cxn ang="0">
                <a:pos x="17" y="26"/>
              </a:cxn>
              <a:cxn ang="0">
                <a:pos x="17" y="26"/>
              </a:cxn>
            </a:cxnLst>
            <a:rect l="0" t="0" r="r" b="b"/>
            <a:pathLst>
              <a:path w="31" h="26">
                <a:moveTo>
                  <a:pt x="17" y="26"/>
                </a:moveTo>
                <a:lnTo>
                  <a:pt x="31" y="16"/>
                </a:lnTo>
                <a:lnTo>
                  <a:pt x="15" y="0"/>
                </a:lnTo>
                <a:lnTo>
                  <a:pt x="0" y="9"/>
                </a:lnTo>
                <a:lnTo>
                  <a:pt x="16" y="25"/>
                </a:lnTo>
                <a:lnTo>
                  <a:pt x="17" y="26"/>
                </a:lnTo>
                <a:lnTo>
                  <a:pt x="16" y="25"/>
                </a:lnTo>
                <a:lnTo>
                  <a:pt x="17" y="26"/>
                </a:lnTo>
                <a:lnTo>
                  <a:pt x="17" y="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5" name="Freeform 1426"/>
          <p:cNvSpPr>
            <a:spLocks/>
          </p:cNvSpPr>
          <p:nvPr/>
        </p:nvSpPr>
        <p:spPr bwMode="auto">
          <a:xfrm>
            <a:off x="5517356" y="4715668"/>
            <a:ext cx="14288" cy="9525"/>
          </a:xfrm>
          <a:custGeom>
            <a:avLst/>
            <a:gdLst/>
            <a:ahLst/>
            <a:cxnLst>
              <a:cxn ang="0">
                <a:pos x="21" y="25"/>
              </a:cxn>
              <a:cxn ang="0">
                <a:pos x="34" y="14"/>
              </a:cxn>
              <a:cxn ang="0">
                <a:pos x="14" y="0"/>
              </a:cxn>
              <a:cxn ang="0">
                <a:pos x="0" y="10"/>
              </a:cxn>
              <a:cxn ang="0">
                <a:pos x="20" y="25"/>
              </a:cxn>
              <a:cxn ang="0">
                <a:pos x="21" y="25"/>
              </a:cxn>
              <a:cxn ang="0">
                <a:pos x="20" y="25"/>
              </a:cxn>
              <a:cxn ang="0">
                <a:pos x="21" y="25"/>
              </a:cxn>
              <a:cxn ang="0">
                <a:pos x="21" y="25"/>
              </a:cxn>
            </a:cxnLst>
            <a:rect l="0" t="0" r="r" b="b"/>
            <a:pathLst>
              <a:path w="34" h="25">
                <a:moveTo>
                  <a:pt x="21" y="25"/>
                </a:moveTo>
                <a:lnTo>
                  <a:pt x="34" y="14"/>
                </a:lnTo>
                <a:lnTo>
                  <a:pt x="14" y="0"/>
                </a:lnTo>
                <a:lnTo>
                  <a:pt x="0" y="10"/>
                </a:lnTo>
                <a:lnTo>
                  <a:pt x="20" y="25"/>
                </a:lnTo>
                <a:lnTo>
                  <a:pt x="21" y="25"/>
                </a:lnTo>
                <a:lnTo>
                  <a:pt x="20" y="25"/>
                </a:lnTo>
                <a:lnTo>
                  <a:pt x="21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6" name="Freeform 1427"/>
          <p:cNvSpPr>
            <a:spLocks/>
          </p:cNvSpPr>
          <p:nvPr/>
        </p:nvSpPr>
        <p:spPr bwMode="auto">
          <a:xfrm>
            <a:off x="5525294" y="4720431"/>
            <a:ext cx="14287" cy="9525"/>
          </a:xfrm>
          <a:custGeom>
            <a:avLst/>
            <a:gdLst/>
            <a:ahLst/>
            <a:cxnLst>
              <a:cxn ang="0">
                <a:pos x="22" y="25"/>
              </a:cxn>
              <a:cxn ang="0">
                <a:pos x="33" y="13"/>
              </a:cxn>
              <a:cxn ang="0">
                <a:pos x="12" y="0"/>
              </a:cxn>
              <a:cxn ang="0">
                <a:pos x="0" y="12"/>
              </a:cxn>
              <a:cxn ang="0">
                <a:pos x="21" y="24"/>
              </a:cxn>
              <a:cxn ang="0">
                <a:pos x="22" y="25"/>
              </a:cxn>
              <a:cxn ang="0">
                <a:pos x="21" y="24"/>
              </a:cxn>
              <a:cxn ang="0">
                <a:pos x="22" y="24"/>
              </a:cxn>
              <a:cxn ang="0">
                <a:pos x="22" y="25"/>
              </a:cxn>
            </a:cxnLst>
            <a:rect l="0" t="0" r="r" b="b"/>
            <a:pathLst>
              <a:path w="33" h="25">
                <a:moveTo>
                  <a:pt x="22" y="25"/>
                </a:moveTo>
                <a:lnTo>
                  <a:pt x="33" y="13"/>
                </a:lnTo>
                <a:lnTo>
                  <a:pt x="12" y="0"/>
                </a:lnTo>
                <a:lnTo>
                  <a:pt x="0" y="12"/>
                </a:lnTo>
                <a:lnTo>
                  <a:pt x="21" y="24"/>
                </a:lnTo>
                <a:lnTo>
                  <a:pt x="22" y="25"/>
                </a:lnTo>
                <a:lnTo>
                  <a:pt x="21" y="24"/>
                </a:lnTo>
                <a:lnTo>
                  <a:pt x="22" y="24"/>
                </a:lnTo>
                <a:lnTo>
                  <a:pt x="22" y="2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7" name="Freeform 1428"/>
          <p:cNvSpPr>
            <a:spLocks/>
          </p:cNvSpPr>
          <p:nvPr/>
        </p:nvSpPr>
        <p:spPr bwMode="auto">
          <a:xfrm>
            <a:off x="5534819" y="4725193"/>
            <a:ext cx="12700" cy="9525"/>
          </a:xfrm>
          <a:custGeom>
            <a:avLst/>
            <a:gdLst/>
            <a:ahLst/>
            <a:cxnLst>
              <a:cxn ang="0">
                <a:pos x="25" y="23"/>
              </a:cxn>
              <a:cxn ang="0">
                <a:pos x="34" y="10"/>
              </a:cxn>
              <a:cxn ang="0">
                <a:pos x="9" y="0"/>
              </a:cxn>
              <a:cxn ang="0">
                <a:pos x="0" y="13"/>
              </a:cxn>
              <a:cxn ang="0">
                <a:pos x="24" y="22"/>
              </a:cxn>
              <a:cxn ang="0">
                <a:pos x="25" y="23"/>
              </a:cxn>
              <a:cxn ang="0">
                <a:pos x="24" y="22"/>
              </a:cxn>
              <a:cxn ang="0">
                <a:pos x="25" y="22"/>
              </a:cxn>
              <a:cxn ang="0">
                <a:pos x="25" y="23"/>
              </a:cxn>
            </a:cxnLst>
            <a:rect l="0" t="0" r="r" b="b"/>
            <a:pathLst>
              <a:path w="34" h="23">
                <a:moveTo>
                  <a:pt x="25" y="23"/>
                </a:moveTo>
                <a:lnTo>
                  <a:pt x="34" y="10"/>
                </a:lnTo>
                <a:lnTo>
                  <a:pt x="9" y="0"/>
                </a:lnTo>
                <a:lnTo>
                  <a:pt x="0" y="13"/>
                </a:lnTo>
                <a:lnTo>
                  <a:pt x="24" y="22"/>
                </a:lnTo>
                <a:lnTo>
                  <a:pt x="25" y="23"/>
                </a:lnTo>
                <a:lnTo>
                  <a:pt x="24" y="22"/>
                </a:lnTo>
                <a:lnTo>
                  <a:pt x="25" y="22"/>
                </a:lnTo>
                <a:lnTo>
                  <a:pt x="25" y="2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8" name="Freeform 1429"/>
          <p:cNvSpPr>
            <a:spLocks/>
          </p:cNvSpPr>
          <p:nvPr/>
        </p:nvSpPr>
        <p:spPr bwMode="auto">
          <a:xfrm>
            <a:off x="5544344" y="4728368"/>
            <a:ext cx="14287" cy="9525"/>
          </a:xfrm>
          <a:custGeom>
            <a:avLst/>
            <a:gdLst/>
            <a:ahLst/>
            <a:cxnLst>
              <a:cxn ang="0">
                <a:pos x="28" y="21"/>
              </a:cxn>
              <a:cxn ang="0">
                <a:pos x="33" y="8"/>
              </a:cxn>
              <a:cxn ang="0">
                <a:pos x="8" y="0"/>
              </a:cxn>
              <a:cxn ang="0">
                <a:pos x="0" y="14"/>
              </a:cxn>
              <a:cxn ang="0">
                <a:pos x="26" y="21"/>
              </a:cxn>
              <a:cxn ang="0">
                <a:pos x="28" y="21"/>
              </a:cxn>
              <a:cxn ang="0">
                <a:pos x="26" y="21"/>
              </a:cxn>
              <a:cxn ang="0">
                <a:pos x="27" y="21"/>
              </a:cxn>
              <a:cxn ang="0">
                <a:pos x="28" y="21"/>
              </a:cxn>
            </a:cxnLst>
            <a:rect l="0" t="0" r="r" b="b"/>
            <a:pathLst>
              <a:path w="33" h="21">
                <a:moveTo>
                  <a:pt x="28" y="21"/>
                </a:moveTo>
                <a:lnTo>
                  <a:pt x="33" y="8"/>
                </a:lnTo>
                <a:lnTo>
                  <a:pt x="8" y="0"/>
                </a:lnTo>
                <a:lnTo>
                  <a:pt x="0" y="14"/>
                </a:lnTo>
                <a:lnTo>
                  <a:pt x="26" y="21"/>
                </a:lnTo>
                <a:lnTo>
                  <a:pt x="28" y="21"/>
                </a:lnTo>
                <a:lnTo>
                  <a:pt x="26" y="21"/>
                </a:lnTo>
                <a:lnTo>
                  <a:pt x="27" y="21"/>
                </a:lnTo>
                <a:lnTo>
                  <a:pt x="28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9" name="Freeform 1430"/>
          <p:cNvSpPr>
            <a:spLocks/>
          </p:cNvSpPr>
          <p:nvPr/>
        </p:nvSpPr>
        <p:spPr bwMode="auto">
          <a:xfrm>
            <a:off x="5555456" y="4731543"/>
            <a:ext cx="12700" cy="7938"/>
          </a:xfrm>
          <a:custGeom>
            <a:avLst/>
            <a:gdLst/>
            <a:ahLst/>
            <a:cxnLst>
              <a:cxn ang="0">
                <a:pos x="28" y="18"/>
              </a:cxn>
              <a:cxn ang="0">
                <a:pos x="30" y="4"/>
              </a:cxn>
              <a:cxn ang="0">
                <a:pos x="3" y="0"/>
              </a:cxn>
              <a:cxn ang="0">
                <a:pos x="0" y="14"/>
              </a:cxn>
              <a:cxn ang="0">
                <a:pos x="27" y="18"/>
              </a:cxn>
              <a:cxn ang="0">
                <a:pos x="28" y="18"/>
              </a:cxn>
              <a:cxn ang="0">
                <a:pos x="27" y="18"/>
              </a:cxn>
              <a:cxn ang="0">
                <a:pos x="27" y="18"/>
              </a:cxn>
              <a:cxn ang="0">
                <a:pos x="28" y="18"/>
              </a:cxn>
            </a:cxnLst>
            <a:rect l="0" t="0" r="r" b="b"/>
            <a:pathLst>
              <a:path w="30" h="18">
                <a:moveTo>
                  <a:pt x="28" y="18"/>
                </a:moveTo>
                <a:lnTo>
                  <a:pt x="30" y="4"/>
                </a:lnTo>
                <a:lnTo>
                  <a:pt x="3" y="0"/>
                </a:lnTo>
                <a:lnTo>
                  <a:pt x="0" y="14"/>
                </a:lnTo>
                <a:lnTo>
                  <a:pt x="27" y="18"/>
                </a:lnTo>
                <a:lnTo>
                  <a:pt x="28" y="18"/>
                </a:lnTo>
                <a:lnTo>
                  <a:pt x="27" y="18"/>
                </a:lnTo>
                <a:lnTo>
                  <a:pt x="27" y="18"/>
                </a:lnTo>
                <a:lnTo>
                  <a:pt x="28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0" name="Freeform 1431"/>
          <p:cNvSpPr>
            <a:spLocks/>
          </p:cNvSpPr>
          <p:nvPr/>
        </p:nvSpPr>
        <p:spPr bwMode="auto">
          <a:xfrm>
            <a:off x="5566569" y="4733131"/>
            <a:ext cx="11112" cy="6350"/>
          </a:xfrm>
          <a:custGeom>
            <a:avLst/>
            <a:gdLst/>
            <a:ahLst/>
            <a:cxnLst>
              <a:cxn ang="0">
                <a:pos x="27" y="15"/>
              </a:cxn>
              <a:cxn ang="0">
                <a:pos x="28" y="1"/>
              </a:cxn>
              <a:cxn ang="0">
                <a:pos x="1" y="0"/>
              </a:cxn>
              <a:cxn ang="0">
                <a:pos x="0" y="14"/>
              </a:cxn>
              <a:cxn ang="0">
                <a:pos x="27" y="15"/>
              </a:cxn>
              <a:cxn ang="0">
                <a:pos x="27" y="15"/>
              </a:cxn>
              <a:cxn ang="0">
                <a:pos x="27" y="15"/>
              </a:cxn>
              <a:cxn ang="0">
                <a:pos x="27" y="15"/>
              </a:cxn>
              <a:cxn ang="0">
                <a:pos x="27" y="15"/>
              </a:cxn>
            </a:cxnLst>
            <a:rect l="0" t="0" r="r" b="b"/>
            <a:pathLst>
              <a:path w="28" h="15">
                <a:moveTo>
                  <a:pt x="27" y="15"/>
                </a:moveTo>
                <a:lnTo>
                  <a:pt x="28" y="1"/>
                </a:lnTo>
                <a:lnTo>
                  <a:pt x="1" y="0"/>
                </a:lnTo>
                <a:lnTo>
                  <a:pt x="0" y="14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1" name="Line 1432"/>
          <p:cNvSpPr>
            <a:spLocks noChangeShapeType="1"/>
          </p:cNvSpPr>
          <p:nvPr/>
        </p:nvSpPr>
        <p:spPr bwMode="auto">
          <a:xfrm>
            <a:off x="5755481" y="4258468"/>
            <a:ext cx="777875" cy="254000"/>
          </a:xfrm>
          <a:prstGeom prst="line">
            <a:avLst/>
          </a:prstGeom>
          <a:noFill/>
          <a:ln w="4763">
            <a:solidFill>
              <a:srgbClr val="161417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2" name="Line 1433"/>
          <p:cNvSpPr>
            <a:spLocks noChangeShapeType="1"/>
          </p:cNvSpPr>
          <p:nvPr/>
        </p:nvSpPr>
        <p:spPr bwMode="auto">
          <a:xfrm flipV="1">
            <a:off x="5755481" y="3998118"/>
            <a:ext cx="763588" cy="260350"/>
          </a:xfrm>
          <a:prstGeom prst="line">
            <a:avLst/>
          </a:prstGeom>
          <a:noFill/>
          <a:ln w="4763">
            <a:solidFill>
              <a:srgbClr val="161417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3" name="Line 1434"/>
          <p:cNvSpPr>
            <a:spLocks noChangeShapeType="1"/>
          </p:cNvSpPr>
          <p:nvPr/>
        </p:nvSpPr>
        <p:spPr bwMode="auto">
          <a:xfrm flipV="1">
            <a:off x="6519069" y="3998118"/>
            <a:ext cx="1587" cy="514350"/>
          </a:xfrm>
          <a:prstGeom prst="line">
            <a:avLst/>
          </a:prstGeom>
          <a:noFill/>
          <a:ln w="4763">
            <a:solidFill>
              <a:srgbClr val="161417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4" name="Freeform 1435"/>
          <p:cNvSpPr>
            <a:spLocks/>
          </p:cNvSpPr>
          <p:nvPr/>
        </p:nvSpPr>
        <p:spPr bwMode="auto">
          <a:xfrm>
            <a:off x="4474369" y="3896518"/>
            <a:ext cx="1038225" cy="908050"/>
          </a:xfrm>
          <a:custGeom>
            <a:avLst/>
            <a:gdLst/>
            <a:ahLst/>
            <a:cxnLst>
              <a:cxn ang="0">
                <a:pos x="130" y="2287"/>
              </a:cxn>
              <a:cxn ang="0">
                <a:pos x="2483" y="2287"/>
              </a:cxn>
              <a:cxn ang="0">
                <a:pos x="2502" y="2284"/>
              </a:cxn>
              <a:cxn ang="0">
                <a:pos x="2520" y="2281"/>
              </a:cxn>
              <a:cxn ang="0">
                <a:pos x="2537" y="2274"/>
              </a:cxn>
              <a:cxn ang="0">
                <a:pos x="2554" y="2266"/>
              </a:cxn>
              <a:cxn ang="0">
                <a:pos x="2569" y="2255"/>
              </a:cxn>
              <a:cxn ang="0">
                <a:pos x="2582" y="2242"/>
              </a:cxn>
              <a:cxn ang="0">
                <a:pos x="2593" y="2226"/>
              </a:cxn>
              <a:cxn ang="0">
                <a:pos x="2603" y="2210"/>
              </a:cxn>
              <a:cxn ang="0">
                <a:pos x="2609" y="2193"/>
              </a:cxn>
              <a:cxn ang="0">
                <a:pos x="2613" y="2174"/>
              </a:cxn>
              <a:cxn ang="0">
                <a:pos x="2614" y="2156"/>
              </a:cxn>
              <a:cxn ang="0">
                <a:pos x="2614" y="130"/>
              </a:cxn>
              <a:cxn ang="0">
                <a:pos x="2613" y="112"/>
              </a:cxn>
              <a:cxn ang="0">
                <a:pos x="2609" y="94"/>
              </a:cxn>
              <a:cxn ang="0">
                <a:pos x="2603" y="75"/>
              </a:cxn>
              <a:cxn ang="0">
                <a:pos x="2593" y="60"/>
              </a:cxn>
              <a:cxn ang="0">
                <a:pos x="2582" y="45"/>
              </a:cxn>
              <a:cxn ang="0">
                <a:pos x="2569" y="31"/>
              </a:cxn>
              <a:cxn ang="0">
                <a:pos x="2554" y="20"/>
              </a:cxn>
              <a:cxn ang="0">
                <a:pos x="2537" y="11"/>
              </a:cxn>
              <a:cxn ang="0">
                <a:pos x="2520" y="5"/>
              </a:cxn>
              <a:cxn ang="0">
                <a:pos x="2502" y="1"/>
              </a:cxn>
              <a:cxn ang="0">
                <a:pos x="2483" y="0"/>
              </a:cxn>
              <a:cxn ang="0">
                <a:pos x="130" y="0"/>
              </a:cxn>
              <a:cxn ang="0">
                <a:pos x="112" y="1"/>
              </a:cxn>
              <a:cxn ang="0">
                <a:pos x="94" y="5"/>
              </a:cxn>
              <a:cxn ang="0">
                <a:pos x="77" y="11"/>
              </a:cxn>
              <a:cxn ang="0">
                <a:pos x="60" y="20"/>
              </a:cxn>
              <a:cxn ang="0">
                <a:pos x="45" y="31"/>
              </a:cxn>
              <a:cxn ang="0">
                <a:pos x="32" y="45"/>
              </a:cxn>
              <a:cxn ang="0">
                <a:pos x="21" y="60"/>
              </a:cxn>
              <a:cxn ang="0">
                <a:pos x="12" y="75"/>
              </a:cxn>
              <a:cxn ang="0">
                <a:pos x="6" y="94"/>
              </a:cxn>
              <a:cxn ang="0">
                <a:pos x="2" y="112"/>
              </a:cxn>
              <a:cxn ang="0">
                <a:pos x="0" y="130"/>
              </a:cxn>
              <a:cxn ang="0">
                <a:pos x="0" y="2156"/>
              </a:cxn>
              <a:cxn ang="0">
                <a:pos x="2" y="2174"/>
              </a:cxn>
              <a:cxn ang="0">
                <a:pos x="6" y="2193"/>
              </a:cxn>
              <a:cxn ang="0">
                <a:pos x="12" y="2210"/>
              </a:cxn>
              <a:cxn ang="0">
                <a:pos x="21" y="2226"/>
              </a:cxn>
              <a:cxn ang="0">
                <a:pos x="32" y="2242"/>
              </a:cxn>
              <a:cxn ang="0">
                <a:pos x="45" y="2255"/>
              </a:cxn>
              <a:cxn ang="0">
                <a:pos x="60" y="2266"/>
              </a:cxn>
              <a:cxn ang="0">
                <a:pos x="77" y="2274"/>
              </a:cxn>
              <a:cxn ang="0">
                <a:pos x="94" y="2281"/>
              </a:cxn>
              <a:cxn ang="0">
                <a:pos x="112" y="2284"/>
              </a:cxn>
              <a:cxn ang="0">
                <a:pos x="130" y="2287"/>
              </a:cxn>
            </a:cxnLst>
            <a:rect l="0" t="0" r="r" b="b"/>
            <a:pathLst>
              <a:path w="2614" h="2287">
                <a:moveTo>
                  <a:pt x="130" y="2287"/>
                </a:moveTo>
                <a:lnTo>
                  <a:pt x="2483" y="2287"/>
                </a:lnTo>
                <a:lnTo>
                  <a:pt x="2502" y="2284"/>
                </a:lnTo>
                <a:lnTo>
                  <a:pt x="2520" y="2281"/>
                </a:lnTo>
                <a:lnTo>
                  <a:pt x="2537" y="2274"/>
                </a:lnTo>
                <a:lnTo>
                  <a:pt x="2554" y="2266"/>
                </a:lnTo>
                <a:lnTo>
                  <a:pt x="2569" y="2255"/>
                </a:lnTo>
                <a:lnTo>
                  <a:pt x="2582" y="2242"/>
                </a:lnTo>
                <a:lnTo>
                  <a:pt x="2593" y="2226"/>
                </a:lnTo>
                <a:lnTo>
                  <a:pt x="2603" y="2210"/>
                </a:lnTo>
                <a:lnTo>
                  <a:pt x="2609" y="2193"/>
                </a:lnTo>
                <a:lnTo>
                  <a:pt x="2613" y="2174"/>
                </a:lnTo>
                <a:lnTo>
                  <a:pt x="2614" y="2156"/>
                </a:lnTo>
                <a:lnTo>
                  <a:pt x="2614" y="130"/>
                </a:lnTo>
                <a:lnTo>
                  <a:pt x="2613" y="112"/>
                </a:lnTo>
                <a:lnTo>
                  <a:pt x="2609" y="94"/>
                </a:lnTo>
                <a:lnTo>
                  <a:pt x="2603" y="75"/>
                </a:lnTo>
                <a:lnTo>
                  <a:pt x="2593" y="60"/>
                </a:lnTo>
                <a:lnTo>
                  <a:pt x="2582" y="45"/>
                </a:lnTo>
                <a:lnTo>
                  <a:pt x="2569" y="31"/>
                </a:lnTo>
                <a:lnTo>
                  <a:pt x="2554" y="20"/>
                </a:lnTo>
                <a:lnTo>
                  <a:pt x="2537" y="11"/>
                </a:lnTo>
                <a:lnTo>
                  <a:pt x="2520" y="5"/>
                </a:lnTo>
                <a:lnTo>
                  <a:pt x="2502" y="1"/>
                </a:lnTo>
                <a:lnTo>
                  <a:pt x="2483" y="0"/>
                </a:lnTo>
                <a:lnTo>
                  <a:pt x="130" y="0"/>
                </a:lnTo>
                <a:lnTo>
                  <a:pt x="112" y="1"/>
                </a:lnTo>
                <a:lnTo>
                  <a:pt x="94" y="5"/>
                </a:lnTo>
                <a:lnTo>
                  <a:pt x="77" y="11"/>
                </a:lnTo>
                <a:lnTo>
                  <a:pt x="60" y="20"/>
                </a:lnTo>
                <a:lnTo>
                  <a:pt x="45" y="31"/>
                </a:lnTo>
                <a:lnTo>
                  <a:pt x="32" y="45"/>
                </a:lnTo>
                <a:lnTo>
                  <a:pt x="21" y="60"/>
                </a:lnTo>
                <a:lnTo>
                  <a:pt x="12" y="75"/>
                </a:lnTo>
                <a:lnTo>
                  <a:pt x="6" y="94"/>
                </a:lnTo>
                <a:lnTo>
                  <a:pt x="2" y="112"/>
                </a:lnTo>
                <a:lnTo>
                  <a:pt x="0" y="130"/>
                </a:lnTo>
                <a:lnTo>
                  <a:pt x="0" y="2156"/>
                </a:lnTo>
                <a:lnTo>
                  <a:pt x="2" y="2174"/>
                </a:lnTo>
                <a:lnTo>
                  <a:pt x="6" y="2193"/>
                </a:lnTo>
                <a:lnTo>
                  <a:pt x="12" y="2210"/>
                </a:lnTo>
                <a:lnTo>
                  <a:pt x="21" y="2226"/>
                </a:lnTo>
                <a:lnTo>
                  <a:pt x="32" y="2242"/>
                </a:lnTo>
                <a:lnTo>
                  <a:pt x="45" y="2255"/>
                </a:lnTo>
                <a:lnTo>
                  <a:pt x="60" y="2266"/>
                </a:lnTo>
                <a:lnTo>
                  <a:pt x="77" y="2274"/>
                </a:lnTo>
                <a:lnTo>
                  <a:pt x="94" y="2281"/>
                </a:lnTo>
                <a:lnTo>
                  <a:pt x="112" y="2284"/>
                </a:lnTo>
                <a:lnTo>
                  <a:pt x="130" y="228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5" name="Freeform 1436"/>
          <p:cNvSpPr>
            <a:spLocks/>
          </p:cNvSpPr>
          <p:nvPr/>
        </p:nvSpPr>
        <p:spPr bwMode="auto">
          <a:xfrm>
            <a:off x="4526756" y="4799806"/>
            <a:ext cx="933450" cy="7937"/>
          </a:xfrm>
          <a:custGeom>
            <a:avLst/>
            <a:gdLst/>
            <a:ahLst/>
            <a:cxnLst>
              <a:cxn ang="0">
                <a:pos x="2354" y="20"/>
              </a:cxn>
              <a:cxn ang="0">
                <a:pos x="2353" y="0"/>
              </a:cxn>
              <a:cxn ang="0">
                <a:pos x="0" y="0"/>
              </a:cxn>
              <a:cxn ang="0">
                <a:pos x="0" y="20"/>
              </a:cxn>
              <a:cxn ang="0">
                <a:pos x="2353" y="20"/>
              </a:cxn>
              <a:cxn ang="0">
                <a:pos x="2354" y="20"/>
              </a:cxn>
              <a:cxn ang="0">
                <a:pos x="2353" y="20"/>
              </a:cxn>
              <a:cxn ang="0">
                <a:pos x="2353" y="20"/>
              </a:cxn>
              <a:cxn ang="0">
                <a:pos x="2354" y="20"/>
              </a:cxn>
            </a:cxnLst>
            <a:rect l="0" t="0" r="r" b="b"/>
            <a:pathLst>
              <a:path w="2354" h="20">
                <a:moveTo>
                  <a:pt x="2354" y="20"/>
                </a:moveTo>
                <a:lnTo>
                  <a:pt x="2353" y="0"/>
                </a:lnTo>
                <a:lnTo>
                  <a:pt x="0" y="0"/>
                </a:lnTo>
                <a:lnTo>
                  <a:pt x="0" y="20"/>
                </a:lnTo>
                <a:lnTo>
                  <a:pt x="2353" y="20"/>
                </a:lnTo>
                <a:lnTo>
                  <a:pt x="2354" y="20"/>
                </a:lnTo>
                <a:lnTo>
                  <a:pt x="2353" y="20"/>
                </a:lnTo>
                <a:lnTo>
                  <a:pt x="2353" y="20"/>
                </a:lnTo>
                <a:lnTo>
                  <a:pt x="2354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6" name="Freeform 1437"/>
          <p:cNvSpPr>
            <a:spLocks/>
          </p:cNvSpPr>
          <p:nvPr/>
        </p:nvSpPr>
        <p:spPr bwMode="auto">
          <a:xfrm>
            <a:off x="5460206" y="4799806"/>
            <a:ext cx="7938" cy="7937"/>
          </a:xfrm>
          <a:custGeom>
            <a:avLst/>
            <a:gdLst/>
            <a:ahLst/>
            <a:cxnLst>
              <a:cxn ang="0">
                <a:pos x="22" y="20"/>
              </a:cxn>
              <a:cxn ang="0">
                <a:pos x="20" y="0"/>
              </a:cxn>
              <a:cxn ang="0">
                <a:pos x="0" y="1"/>
              </a:cxn>
              <a:cxn ang="0">
                <a:pos x="2" y="21"/>
              </a:cxn>
              <a:cxn ang="0">
                <a:pos x="21" y="20"/>
              </a:cxn>
              <a:cxn ang="0">
                <a:pos x="22" y="20"/>
              </a:cxn>
              <a:cxn ang="0">
                <a:pos x="21" y="20"/>
              </a:cxn>
              <a:cxn ang="0">
                <a:pos x="21" y="20"/>
              </a:cxn>
              <a:cxn ang="0">
                <a:pos x="22" y="20"/>
              </a:cxn>
            </a:cxnLst>
            <a:rect l="0" t="0" r="r" b="b"/>
            <a:pathLst>
              <a:path w="22" h="21">
                <a:moveTo>
                  <a:pt x="22" y="20"/>
                </a:moveTo>
                <a:lnTo>
                  <a:pt x="20" y="0"/>
                </a:lnTo>
                <a:lnTo>
                  <a:pt x="0" y="1"/>
                </a:lnTo>
                <a:lnTo>
                  <a:pt x="2" y="21"/>
                </a:lnTo>
                <a:lnTo>
                  <a:pt x="21" y="20"/>
                </a:lnTo>
                <a:lnTo>
                  <a:pt x="22" y="20"/>
                </a:lnTo>
                <a:lnTo>
                  <a:pt x="21" y="20"/>
                </a:lnTo>
                <a:lnTo>
                  <a:pt x="21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7" name="Freeform 1438"/>
          <p:cNvSpPr>
            <a:spLocks/>
          </p:cNvSpPr>
          <p:nvPr/>
        </p:nvSpPr>
        <p:spPr bwMode="auto">
          <a:xfrm>
            <a:off x="5466556" y="4798218"/>
            <a:ext cx="9525" cy="9525"/>
          </a:xfrm>
          <a:custGeom>
            <a:avLst/>
            <a:gdLst/>
            <a:ahLst/>
            <a:cxnLst>
              <a:cxn ang="0">
                <a:pos x="23" y="19"/>
              </a:cxn>
              <a:cxn ang="0">
                <a:pos x="18" y="0"/>
              </a:cxn>
              <a:cxn ang="0">
                <a:pos x="0" y="3"/>
              </a:cxn>
              <a:cxn ang="0">
                <a:pos x="4" y="23"/>
              </a:cxn>
              <a:cxn ang="0">
                <a:pos x="22" y="19"/>
              </a:cxn>
              <a:cxn ang="0">
                <a:pos x="23" y="19"/>
              </a:cxn>
              <a:cxn ang="0">
                <a:pos x="22" y="19"/>
              </a:cxn>
              <a:cxn ang="0">
                <a:pos x="22" y="19"/>
              </a:cxn>
              <a:cxn ang="0">
                <a:pos x="23" y="19"/>
              </a:cxn>
            </a:cxnLst>
            <a:rect l="0" t="0" r="r" b="b"/>
            <a:pathLst>
              <a:path w="23" h="23">
                <a:moveTo>
                  <a:pt x="23" y="19"/>
                </a:moveTo>
                <a:lnTo>
                  <a:pt x="18" y="0"/>
                </a:lnTo>
                <a:lnTo>
                  <a:pt x="0" y="3"/>
                </a:lnTo>
                <a:lnTo>
                  <a:pt x="4" y="23"/>
                </a:lnTo>
                <a:lnTo>
                  <a:pt x="22" y="19"/>
                </a:lnTo>
                <a:lnTo>
                  <a:pt x="23" y="19"/>
                </a:lnTo>
                <a:lnTo>
                  <a:pt x="22" y="19"/>
                </a:lnTo>
                <a:lnTo>
                  <a:pt x="22" y="19"/>
                </a:lnTo>
                <a:lnTo>
                  <a:pt x="23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8" name="Freeform 1439"/>
          <p:cNvSpPr>
            <a:spLocks/>
          </p:cNvSpPr>
          <p:nvPr/>
        </p:nvSpPr>
        <p:spPr bwMode="auto">
          <a:xfrm>
            <a:off x="5472906" y="4796631"/>
            <a:ext cx="11113" cy="9525"/>
          </a:xfrm>
          <a:custGeom>
            <a:avLst/>
            <a:gdLst/>
            <a:ahLst/>
            <a:cxnLst>
              <a:cxn ang="0">
                <a:pos x="26" y="18"/>
              </a:cxn>
              <a:cxn ang="0">
                <a:pos x="18" y="0"/>
              </a:cxn>
              <a:cxn ang="0">
                <a:pos x="0" y="7"/>
              </a:cxn>
              <a:cxn ang="0">
                <a:pos x="7" y="26"/>
              </a:cxn>
              <a:cxn ang="0">
                <a:pos x="25" y="18"/>
              </a:cxn>
              <a:cxn ang="0">
                <a:pos x="26" y="18"/>
              </a:cxn>
              <a:cxn ang="0">
                <a:pos x="25" y="18"/>
              </a:cxn>
              <a:cxn ang="0">
                <a:pos x="26" y="18"/>
              </a:cxn>
              <a:cxn ang="0">
                <a:pos x="26" y="18"/>
              </a:cxn>
            </a:cxnLst>
            <a:rect l="0" t="0" r="r" b="b"/>
            <a:pathLst>
              <a:path w="26" h="26">
                <a:moveTo>
                  <a:pt x="26" y="18"/>
                </a:moveTo>
                <a:lnTo>
                  <a:pt x="18" y="0"/>
                </a:lnTo>
                <a:lnTo>
                  <a:pt x="0" y="7"/>
                </a:lnTo>
                <a:lnTo>
                  <a:pt x="7" y="26"/>
                </a:lnTo>
                <a:lnTo>
                  <a:pt x="25" y="18"/>
                </a:lnTo>
                <a:lnTo>
                  <a:pt x="26" y="18"/>
                </a:lnTo>
                <a:lnTo>
                  <a:pt x="25" y="18"/>
                </a:lnTo>
                <a:lnTo>
                  <a:pt x="26" y="18"/>
                </a:lnTo>
                <a:lnTo>
                  <a:pt x="26" y="1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9" name="Freeform 1440"/>
          <p:cNvSpPr>
            <a:spLocks/>
          </p:cNvSpPr>
          <p:nvPr/>
        </p:nvSpPr>
        <p:spPr bwMode="auto">
          <a:xfrm>
            <a:off x="5480844" y="4791868"/>
            <a:ext cx="9525" cy="11113"/>
          </a:xfrm>
          <a:custGeom>
            <a:avLst/>
            <a:gdLst/>
            <a:ahLst/>
            <a:cxnLst>
              <a:cxn ang="0">
                <a:pos x="27" y="16"/>
              </a:cxn>
              <a:cxn ang="0">
                <a:pos x="16" y="0"/>
              </a:cxn>
              <a:cxn ang="0">
                <a:pos x="0" y="9"/>
              </a:cxn>
              <a:cxn ang="0">
                <a:pos x="9" y="26"/>
              </a:cxn>
              <a:cxn ang="0">
                <a:pos x="26" y="17"/>
              </a:cxn>
              <a:cxn ang="0">
                <a:pos x="27" y="16"/>
              </a:cxn>
              <a:cxn ang="0">
                <a:pos x="26" y="17"/>
              </a:cxn>
              <a:cxn ang="0">
                <a:pos x="26" y="17"/>
              </a:cxn>
              <a:cxn ang="0">
                <a:pos x="27" y="16"/>
              </a:cxn>
            </a:cxnLst>
            <a:rect l="0" t="0" r="r" b="b"/>
            <a:pathLst>
              <a:path w="27" h="26">
                <a:moveTo>
                  <a:pt x="27" y="16"/>
                </a:moveTo>
                <a:lnTo>
                  <a:pt x="16" y="0"/>
                </a:lnTo>
                <a:lnTo>
                  <a:pt x="0" y="9"/>
                </a:lnTo>
                <a:lnTo>
                  <a:pt x="9" y="26"/>
                </a:lnTo>
                <a:lnTo>
                  <a:pt x="26" y="17"/>
                </a:lnTo>
                <a:lnTo>
                  <a:pt x="27" y="16"/>
                </a:lnTo>
                <a:lnTo>
                  <a:pt x="26" y="17"/>
                </a:lnTo>
                <a:lnTo>
                  <a:pt x="26" y="17"/>
                </a:lnTo>
                <a:lnTo>
                  <a:pt x="27" y="1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0" name="Freeform 1441"/>
          <p:cNvSpPr>
            <a:spLocks/>
          </p:cNvSpPr>
          <p:nvPr/>
        </p:nvSpPr>
        <p:spPr bwMode="auto">
          <a:xfrm>
            <a:off x="5485606" y="4788693"/>
            <a:ext cx="11113" cy="11113"/>
          </a:xfrm>
          <a:custGeom>
            <a:avLst/>
            <a:gdLst/>
            <a:ahLst/>
            <a:cxnLst>
              <a:cxn ang="0">
                <a:pos x="28" y="14"/>
              </a:cxn>
              <a:cxn ang="0">
                <a:pos x="15" y="0"/>
              </a:cxn>
              <a:cxn ang="0">
                <a:pos x="0" y="11"/>
              </a:cxn>
              <a:cxn ang="0">
                <a:pos x="12" y="26"/>
              </a:cxn>
              <a:cxn ang="0">
                <a:pos x="27" y="15"/>
              </a:cxn>
              <a:cxn ang="0">
                <a:pos x="28" y="14"/>
              </a:cxn>
              <a:cxn ang="0">
                <a:pos x="27" y="15"/>
              </a:cxn>
              <a:cxn ang="0">
                <a:pos x="27" y="15"/>
              </a:cxn>
              <a:cxn ang="0">
                <a:pos x="28" y="14"/>
              </a:cxn>
            </a:cxnLst>
            <a:rect l="0" t="0" r="r" b="b"/>
            <a:pathLst>
              <a:path w="28" h="26">
                <a:moveTo>
                  <a:pt x="28" y="14"/>
                </a:moveTo>
                <a:lnTo>
                  <a:pt x="15" y="0"/>
                </a:lnTo>
                <a:lnTo>
                  <a:pt x="0" y="11"/>
                </a:lnTo>
                <a:lnTo>
                  <a:pt x="12" y="26"/>
                </a:lnTo>
                <a:lnTo>
                  <a:pt x="27" y="15"/>
                </a:lnTo>
                <a:lnTo>
                  <a:pt x="28" y="14"/>
                </a:lnTo>
                <a:lnTo>
                  <a:pt x="27" y="15"/>
                </a:lnTo>
                <a:lnTo>
                  <a:pt x="27" y="15"/>
                </a:lnTo>
                <a:lnTo>
                  <a:pt x="28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1" name="Freeform 1442"/>
          <p:cNvSpPr>
            <a:spLocks/>
          </p:cNvSpPr>
          <p:nvPr/>
        </p:nvSpPr>
        <p:spPr bwMode="auto">
          <a:xfrm>
            <a:off x="5491956" y="4783931"/>
            <a:ext cx="11113" cy="11112"/>
          </a:xfrm>
          <a:custGeom>
            <a:avLst/>
            <a:gdLst/>
            <a:ahLst/>
            <a:cxnLst>
              <a:cxn ang="0">
                <a:pos x="28" y="13"/>
              </a:cxn>
              <a:cxn ang="0">
                <a:pos x="13" y="0"/>
              </a:cxn>
              <a:cxn ang="0">
                <a:pos x="0" y="14"/>
              </a:cxn>
              <a:cxn ang="0">
                <a:pos x="14" y="27"/>
              </a:cxn>
              <a:cxn ang="0">
                <a:pos x="27" y="15"/>
              </a:cxn>
              <a:cxn ang="0">
                <a:pos x="28" y="13"/>
              </a:cxn>
              <a:cxn ang="0">
                <a:pos x="27" y="15"/>
              </a:cxn>
              <a:cxn ang="0">
                <a:pos x="27" y="14"/>
              </a:cxn>
              <a:cxn ang="0">
                <a:pos x="28" y="13"/>
              </a:cxn>
            </a:cxnLst>
            <a:rect l="0" t="0" r="r" b="b"/>
            <a:pathLst>
              <a:path w="28" h="27">
                <a:moveTo>
                  <a:pt x="28" y="13"/>
                </a:moveTo>
                <a:lnTo>
                  <a:pt x="13" y="0"/>
                </a:lnTo>
                <a:lnTo>
                  <a:pt x="0" y="14"/>
                </a:lnTo>
                <a:lnTo>
                  <a:pt x="14" y="27"/>
                </a:lnTo>
                <a:lnTo>
                  <a:pt x="27" y="15"/>
                </a:lnTo>
                <a:lnTo>
                  <a:pt x="28" y="13"/>
                </a:lnTo>
                <a:lnTo>
                  <a:pt x="27" y="15"/>
                </a:lnTo>
                <a:lnTo>
                  <a:pt x="27" y="14"/>
                </a:lnTo>
                <a:lnTo>
                  <a:pt x="28" y="1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2" name="Freeform 1443"/>
          <p:cNvSpPr>
            <a:spLocks/>
          </p:cNvSpPr>
          <p:nvPr/>
        </p:nvSpPr>
        <p:spPr bwMode="auto">
          <a:xfrm>
            <a:off x="5496719" y="4777581"/>
            <a:ext cx="11112" cy="11112"/>
          </a:xfrm>
          <a:custGeom>
            <a:avLst/>
            <a:gdLst/>
            <a:ahLst/>
            <a:cxnLst>
              <a:cxn ang="0">
                <a:pos x="28" y="11"/>
              </a:cxn>
              <a:cxn ang="0">
                <a:pos x="11" y="0"/>
              </a:cxn>
              <a:cxn ang="0">
                <a:pos x="0" y="16"/>
              </a:cxn>
              <a:cxn ang="0">
                <a:pos x="16" y="27"/>
              </a:cxn>
              <a:cxn ang="0">
                <a:pos x="27" y="11"/>
              </a:cxn>
              <a:cxn ang="0">
                <a:pos x="28" y="11"/>
              </a:cxn>
              <a:cxn ang="0">
                <a:pos x="27" y="11"/>
              </a:cxn>
              <a:cxn ang="0">
                <a:pos x="28" y="11"/>
              </a:cxn>
              <a:cxn ang="0">
                <a:pos x="28" y="11"/>
              </a:cxn>
            </a:cxnLst>
            <a:rect l="0" t="0" r="r" b="b"/>
            <a:pathLst>
              <a:path w="28" h="27">
                <a:moveTo>
                  <a:pt x="28" y="11"/>
                </a:moveTo>
                <a:lnTo>
                  <a:pt x="11" y="0"/>
                </a:lnTo>
                <a:lnTo>
                  <a:pt x="0" y="16"/>
                </a:lnTo>
                <a:lnTo>
                  <a:pt x="16" y="27"/>
                </a:lnTo>
                <a:lnTo>
                  <a:pt x="27" y="11"/>
                </a:lnTo>
                <a:lnTo>
                  <a:pt x="28" y="11"/>
                </a:lnTo>
                <a:lnTo>
                  <a:pt x="27" y="11"/>
                </a:lnTo>
                <a:lnTo>
                  <a:pt x="28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3" name="Freeform 1444"/>
          <p:cNvSpPr>
            <a:spLocks/>
          </p:cNvSpPr>
          <p:nvPr/>
        </p:nvSpPr>
        <p:spPr bwMode="auto">
          <a:xfrm>
            <a:off x="5499894" y="4772818"/>
            <a:ext cx="11112" cy="9525"/>
          </a:xfrm>
          <a:custGeom>
            <a:avLst/>
            <a:gdLst/>
            <a:ahLst/>
            <a:cxnLst>
              <a:cxn ang="0">
                <a:pos x="27" y="7"/>
              </a:cxn>
              <a:cxn ang="0">
                <a:pos x="9" y="0"/>
              </a:cxn>
              <a:cxn ang="0">
                <a:pos x="0" y="15"/>
              </a:cxn>
              <a:cxn ang="0">
                <a:pos x="18" y="25"/>
              </a:cxn>
              <a:cxn ang="0">
                <a:pos x="27" y="9"/>
              </a:cxn>
              <a:cxn ang="0">
                <a:pos x="27" y="7"/>
              </a:cxn>
              <a:cxn ang="0">
                <a:pos x="27" y="9"/>
              </a:cxn>
              <a:cxn ang="0">
                <a:pos x="27" y="8"/>
              </a:cxn>
              <a:cxn ang="0">
                <a:pos x="27" y="7"/>
              </a:cxn>
            </a:cxnLst>
            <a:rect l="0" t="0" r="r" b="b"/>
            <a:pathLst>
              <a:path w="27" h="25">
                <a:moveTo>
                  <a:pt x="27" y="7"/>
                </a:moveTo>
                <a:lnTo>
                  <a:pt x="9" y="0"/>
                </a:lnTo>
                <a:lnTo>
                  <a:pt x="0" y="15"/>
                </a:lnTo>
                <a:lnTo>
                  <a:pt x="18" y="25"/>
                </a:lnTo>
                <a:lnTo>
                  <a:pt x="27" y="9"/>
                </a:lnTo>
                <a:lnTo>
                  <a:pt x="27" y="7"/>
                </a:lnTo>
                <a:lnTo>
                  <a:pt x="27" y="9"/>
                </a:lnTo>
                <a:lnTo>
                  <a:pt x="27" y="8"/>
                </a:lnTo>
                <a:lnTo>
                  <a:pt x="27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4" name="Freeform 1445"/>
          <p:cNvSpPr>
            <a:spLocks/>
          </p:cNvSpPr>
          <p:nvPr/>
        </p:nvSpPr>
        <p:spPr bwMode="auto">
          <a:xfrm>
            <a:off x="5504656" y="4766468"/>
            <a:ext cx="9525" cy="9525"/>
          </a:xfrm>
          <a:custGeom>
            <a:avLst/>
            <a:gdLst/>
            <a:ahLst/>
            <a:cxnLst>
              <a:cxn ang="0">
                <a:pos x="25" y="5"/>
              </a:cxn>
              <a:cxn ang="0">
                <a:pos x="7" y="0"/>
              </a:cxn>
              <a:cxn ang="0">
                <a:pos x="0" y="17"/>
              </a:cxn>
              <a:cxn ang="0">
                <a:pos x="18" y="23"/>
              </a:cxn>
              <a:cxn ang="0">
                <a:pos x="25" y="7"/>
              </a:cxn>
              <a:cxn ang="0">
                <a:pos x="25" y="5"/>
              </a:cxn>
              <a:cxn ang="0">
                <a:pos x="25" y="7"/>
              </a:cxn>
              <a:cxn ang="0">
                <a:pos x="25" y="6"/>
              </a:cxn>
              <a:cxn ang="0">
                <a:pos x="25" y="5"/>
              </a:cxn>
            </a:cxnLst>
            <a:rect l="0" t="0" r="r" b="b"/>
            <a:pathLst>
              <a:path w="25" h="23">
                <a:moveTo>
                  <a:pt x="25" y="5"/>
                </a:moveTo>
                <a:lnTo>
                  <a:pt x="7" y="0"/>
                </a:lnTo>
                <a:lnTo>
                  <a:pt x="0" y="17"/>
                </a:lnTo>
                <a:lnTo>
                  <a:pt x="18" y="23"/>
                </a:lnTo>
                <a:lnTo>
                  <a:pt x="25" y="7"/>
                </a:lnTo>
                <a:lnTo>
                  <a:pt x="25" y="5"/>
                </a:lnTo>
                <a:lnTo>
                  <a:pt x="25" y="7"/>
                </a:lnTo>
                <a:lnTo>
                  <a:pt x="25" y="6"/>
                </a:lnTo>
                <a:lnTo>
                  <a:pt x="25" y="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5" name="Freeform 1446"/>
          <p:cNvSpPr>
            <a:spLocks/>
          </p:cNvSpPr>
          <p:nvPr/>
        </p:nvSpPr>
        <p:spPr bwMode="auto">
          <a:xfrm>
            <a:off x="5506244" y="4758531"/>
            <a:ext cx="9525" cy="9525"/>
          </a:xfrm>
          <a:custGeom>
            <a:avLst/>
            <a:gdLst/>
            <a:ahLst/>
            <a:cxnLst>
              <a:cxn ang="0">
                <a:pos x="23" y="3"/>
              </a:cxn>
              <a:cxn ang="0">
                <a:pos x="4" y="0"/>
              </a:cxn>
              <a:cxn ang="0">
                <a:pos x="0" y="19"/>
              </a:cxn>
              <a:cxn ang="0">
                <a:pos x="19" y="23"/>
              </a:cxn>
              <a:cxn ang="0">
                <a:pos x="23" y="4"/>
              </a:cxn>
              <a:cxn ang="0">
                <a:pos x="23" y="3"/>
              </a:cxn>
              <a:cxn ang="0">
                <a:pos x="23" y="4"/>
              </a:cxn>
              <a:cxn ang="0">
                <a:pos x="23" y="3"/>
              </a:cxn>
              <a:cxn ang="0">
                <a:pos x="23" y="3"/>
              </a:cxn>
            </a:cxnLst>
            <a:rect l="0" t="0" r="r" b="b"/>
            <a:pathLst>
              <a:path w="23" h="23">
                <a:moveTo>
                  <a:pt x="23" y="3"/>
                </a:moveTo>
                <a:lnTo>
                  <a:pt x="4" y="0"/>
                </a:lnTo>
                <a:lnTo>
                  <a:pt x="0" y="19"/>
                </a:lnTo>
                <a:lnTo>
                  <a:pt x="19" y="23"/>
                </a:lnTo>
                <a:lnTo>
                  <a:pt x="23" y="4"/>
                </a:lnTo>
                <a:lnTo>
                  <a:pt x="23" y="3"/>
                </a:lnTo>
                <a:lnTo>
                  <a:pt x="23" y="4"/>
                </a:lnTo>
                <a:lnTo>
                  <a:pt x="23" y="3"/>
                </a:lnTo>
                <a:lnTo>
                  <a:pt x="23" y="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6" name="Freeform 1447"/>
          <p:cNvSpPr>
            <a:spLocks/>
          </p:cNvSpPr>
          <p:nvPr/>
        </p:nvSpPr>
        <p:spPr bwMode="auto">
          <a:xfrm>
            <a:off x="5507831" y="4752181"/>
            <a:ext cx="7938" cy="7937"/>
          </a:xfrm>
          <a:custGeom>
            <a:avLst/>
            <a:gdLst/>
            <a:ahLst/>
            <a:cxnLst>
              <a:cxn ang="0">
                <a:pos x="21" y="1"/>
              </a:cxn>
              <a:cxn ang="0">
                <a:pos x="2" y="0"/>
              </a:cxn>
              <a:cxn ang="0">
                <a:pos x="0" y="18"/>
              </a:cxn>
              <a:cxn ang="0">
                <a:pos x="19" y="20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  <a:cxn ang="0">
                <a:pos x="21" y="1"/>
              </a:cxn>
            </a:cxnLst>
            <a:rect l="0" t="0" r="r" b="b"/>
            <a:pathLst>
              <a:path w="21" h="20">
                <a:moveTo>
                  <a:pt x="21" y="1"/>
                </a:moveTo>
                <a:lnTo>
                  <a:pt x="2" y="0"/>
                </a:lnTo>
                <a:lnTo>
                  <a:pt x="0" y="18"/>
                </a:lnTo>
                <a:lnTo>
                  <a:pt x="19" y="20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7" name="Freeform 1448"/>
          <p:cNvSpPr>
            <a:spLocks/>
          </p:cNvSpPr>
          <p:nvPr/>
        </p:nvSpPr>
        <p:spPr bwMode="auto">
          <a:xfrm>
            <a:off x="5507831" y="3948906"/>
            <a:ext cx="7938" cy="803275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0" y="1"/>
              </a:cxn>
              <a:cxn ang="0">
                <a:pos x="0" y="2027"/>
              </a:cxn>
              <a:cxn ang="0">
                <a:pos x="20" y="2027"/>
              </a:cxn>
              <a:cxn ang="0">
                <a:pos x="20" y="1"/>
              </a:cxn>
              <a:cxn ang="0">
                <a:pos x="20" y="0"/>
              </a:cxn>
              <a:cxn ang="0">
                <a:pos x="20" y="1"/>
              </a:cxn>
              <a:cxn ang="0">
                <a:pos x="20" y="1"/>
              </a:cxn>
              <a:cxn ang="0">
                <a:pos x="20" y="0"/>
              </a:cxn>
            </a:cxnLst>
            <a:rect l="0" t="0" r="r" b="b"/>
            <a:pathLst>
              <a:path w="20" h="2027">
                <a:moveTo>
                  <a:pt x="20" y="0"/>
                </a:moveTo>
                <a:lnTo>
                  <a:pt x="0" y="1"/>
                </a:lnTo>
                <a:lnTo>
                  <a:pt x="0" y="2027"/>
                </a:lnTo>
                <a:lnTo>
                  <a:pt x="20" y="2027"/>
                </a:lnTo>
                <a:lnTo>
                  <a:pt x="20" y="1"/>
                </a:lnTo>
                <a:lnTo>
                  <a:pt x="20" y="0"/>
                </a:lnTo>
                <a:lnTo>
                  <a:pt x="20" y="1"/>
                </a:lnTo>
                <a:lnTo>
                  <a:pt x="20" y="1"/>
                </a:lnTo>
                <a:lnTo>
                  <a:pt x="2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8" name="Freeform 1449"/>
          <p:cNvSpPr>
            <a:spLocks/>
          </p:cNvSpPr>
          <p:nvPr/>
        </p:nvSpPr>
        <p:spPr bwMode="auto">
          <a:xfrm>
            <a:off x="5507831" y="3939381"/>
            <a:ext cx="7938" cy="952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3"/>
              </a:cxn>
              <a:cxn ang="0">
                <a:pos x="2" y="22"/>
              </a:cxn>
              <a:cxn ang="0">
                <a:pos x="21" y="20"/>
              </a:cxn>
              <a:cxn ang="0">
                <a:pos x="19" y="2"/>
              </a:cxn>
              <a:cxn ang="0">
                <a:pos x="19" y="0"/>
              </a:cxn>
              <a:cxn ang="0">
                <a:pos x="19" y="2"/>
              </a:cxn>
              <a:cxn ang="0">
                <a:pos x="19" y="1"/>
              </a:cxn>
              <a:cxn ang="0">
                <a:pos x="19" y="0"/>
              </a:cxn>
            </a:cxnLst>
            <a:rect l="0" t="0" r="r" b="b"/>
            <a:pathLst>
              <a:path w="21" h="22">
                <a:moveTo>
                  <a:pt x="19" y="0"/>
                </a:moveTo>
                <a:lnTo>
                  <a:pt x="0" y="3"/>
                </a:lnTo>
                <a:lnTo>
                  <a:pt x="2" y="22"/>
                </a:lnTo>
                <a:lnTo>
                  <a:pt x="21" y="20"/>
                </a:lnTo>
                <a:lnTo>
                  <a:pt x="19" y="2"/>
                </a:lnTo>
                <a:lnTo>
                  <a:pt x="19" y="0"/>
                </a:lnTo>
                <a:lnTo>
                  <a:pt x="19" y="2"/>
                </a:lnTo>
                <a:lnTo>
                  <a:pt x="19" y="1"/>
                </a:lnTo>
                <a:lnTo>
                  <a:pt x="1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9" name="Freeform 1450"/>
          <p:cNvSpPr>
            <a:spLocks/>
          </p:cNvSpPr>
          <p:nvPr/>
        </p:nvSpPr>
        <p:spPr bwMode="auto">
          <a:xfrm>
            <a:off x="5506244" y="3933031"/>
            <a:ext cx="9525" cy="952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6"/>
              </a:cxn>
              <a:cxn ang="0">
                <a:pos x="4" y="24"/>
              </a:cxn>
              <a:cxn ang="0">
                <a:pos x="23" y="19"/>
              </a:cxn>
              <a:cxn ang="0">
                <a:pos x="19" y="1"/>
              </a:cxn>
              <a:cxn ang="0">
                <a:pos x="19" y="0"/>
              </a:cxn>
              <a:cxn ang="0">
                <a:pos x="19" y="1"/>
              </a:cxn>
              <a:cxn ang="0">
                <a:pos x="19" y="0"/>
              </a:cxn>
              <a:cxn ang="0">
                <a:pos x="19" y="0"/>
              </a:cxn>
            </a:cxnLst>
            <a:rect l="0" t="0" r="r" b="b"/>
            <a:pathLst>
              <a:path w="23" h="24">
                <a:moveTo>
                  <a:pt x="19" y="0"/>
                </a:moveTo>
                <a:lnTo>
                  <a:pt x="0" y="6"/>
                </a:lnTo>
                <a:lnTo>
                  <a:pt x="4" y="24"/>
                </a:lnTo>
                <a:lnTo>
                  <a:pt x="23" y="19"/>
                </a:lnTo>
                <a:lnTo>
                  <a:pt x="19" y="1"/>
                </a:lnTo>
                <a:lnTo>
                  <a:pt x="19" y="0"/>
                </a:lnTo>
                <a:lnTo>
                  <a:pt x="19" y="1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0" name="Freeform 1451"/>
          <p:cNvSpPr>
            <a:spLocks/>
          </p:cNvSpPr>
          <p:nvPr/>
        </p:nvSpPr>
        <p:spPr bwMode="auto">
          <a:xfrm>
            <a:off x="5504656" y="3925093"/>
            <a:ext cx="9525" cy="9525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0" y="7"/>
              </a:cxn>
              <a:cxn ang="0">
                <a:pos x="7" y="26"/>
              </a:cxn>
              <a:cxn ang="0">
                <a:pos x="25" y="19"/>
              </a:cxn>
              <a:cxn ang="0">
                <a:pos x="19" y="1"/>
              </a:cxn>
              <a:cxn ang="0">
                <a:pos x="18" y="0"/>
              </a:cxn>
              <a:cxn ang="0">
                <a:pos x="19" y="1"/>
              </a:cxn>
              <a:cxn ang="0">
                <a:pos x="18" y="0"/>
              </a:cxn>
              <a:cxn ang="0">
                <a:pos x="18" y="0"/>
              </a:cxn>
            </a:cxnLst>
            <a:rect l="0" t="0" r="r" b="b"/>
            <a:pathLst>
              <a:path w="25" h="26">
                <a:moveTo>
                  <a:pt x="18" y="0"/>
                </a:moveTo>
                <a:lnTo>
                  <a:pt x="0" y="7"/>
                </a:lnTo>
                <a:lnTo>
                  <a:pt x="7" y="26"/>
                </a:lnTo>
                <a:lnTo>
                  <a:pt x="25" y="19"/>
                </a:lnTo>
                <a:lnTo>
                  <a:pt x="19" y="1"/>
                </a:lnTo>
                <a:lnTo>
                  <a:pt x="18" y="0"/>
                </a:lnTo>
                <a:lnTo>
                  <a:pt x="19" y="1"/>
                </a:lnTo>
                <a:lnTo>
                  <a:pt x="18" y="0"/>
                </a:lnTo>
                <a:lnTo>
                  <a:pt x="18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1" name="Freeform 1452"/>
          <p:cNvSpPr>
            <a:spLocks/>
          </p:cNvSpPr>
          <p:nvPr/>
        </p:nvSpPr>
        <p:spPr bwMode="auto">
          <a:xfrm>
            <a:off x="5499894" y="3918743"/>
            <a:ext cx="11112" cy="9525"/>
          </a:xfrm>
          <a:custGeom>
            <a:avLst/>
            <a:gdLst/>
            <a:ahLst/>
            <a:cxnLst>
              <a:cxn ang="0">
                <a:pos x="17" y="0"/>
              </a:cxn>
              <a:cxn ang="0">
                <a:pos x="0" y="10"/>
              </a:cxn>
              <a:cxn ang="0">
                <a:pos x="9" y="26"/>
              </a:cxn>
              <a:cxn ang="0">
                <a:pos x="27" y="17"/>
              </a:cxn>
              <a:cxn ang="0">
                <a:pos x="18" y="1"/>
              </a:cxn>
              <a:cxn ang="0">
                <a:pos x="17" y="0"/>
              </a:cxn>
              <a:cxn ang="0">
                <a:pos x="18" y="1"/>
              </a:cxn>
              <a:cxn ang="0">
                <a:pos x="18" y="1"/>
              </a:cxn>
              <a:cxn ang="0">
                <a:pos x="17" y="0"/>
              </a:cxn>
            </a:cxnLst>
            <a:rect l="0" t="0" r="r" b="b"/>
            <a:pathLst>
              <a:path w="27" h="26">
                <a:moveTo>
                  <a:pt x="17" y="0"/>
                </a:moveTo>
                <a:lnTo>
                  <a:pt x="0" y="10"/>
                </a:lnTo>
                <a:lnTo>
                  <a:pt x="9" y="26"/>
                </a:lnTo>
                <a:lnTo>
                  <a:pt x="27" y="17"/>
                </a:lnTo>
                <a:lnTo>
                  <a:pt x="18" y="1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7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2" name="Freeform 1453"/>
          <p:cNvSpPr>
            <a:spLocks/>
          </p:cNvSpPr>
          <p:nvPr/>
        </p:nvSpPr>
        <p:spPr bwMode="auto">
          <a:xfrm>
            <a:off x="5496719" y="3912393"/>
            <a:ext cx="9525" cy="9525"/>
          </a:xfrm>
          <a:custGeom>
            <a:avLst/>
            <a:gdLst/>
            <a:ahLst/>
            <a:cxnLst>
              <a:cxn ang="0">
                <a:pos x="15" y="0"/>
              </a:cxn>
              <a:cxn ang="0">
                <a:pos x="0" y="13"/>
              </a:cxn>
              <a:cxn ang="0">
                <a:pos x="11" y="28"/>
              </a:cxn>
              <a:cxn ang="0">
                <a:pos x="27" y="17"/>
              </a:cxn>
              <a:cxn ang="0">
                <a:pos x="16" y="1"/>
              </a:cxn>
              <a:cxn ang="0">
                <a:pos x="15" y="0"/>
              </a:cxn>
              <a:cxn ang="0">
                <a:pos x="16" y="1"/>
              </a:cxn>
              <a:cxn ang="0">
                <a:pos x="15" y="1"/>
              </a:cxn>
              <a:cxn ang="0">
                <a:pos x="15" y="0"/>
              </a:cxn>
            </a:cxnLst>
            <a:rect l="0" t="0" r="r" b="b"/>
            <a:pathLst>
              <a:path w="27" h="28">
                <a:moveTo>
                  <a:pt x="15" y="0"/>
                </a:moveTo>
                <a:lnTo>
                  <a:pt x="0" y="13"/>
                </a:lnTo>
                <a:lnTo>
                  <a:pt x="11" y="28"/>
                </a:lnTo>
                <a:lnTo>
                  <a:pt x="27" y="17"/>
                </a:lnTo>
                <a:lnTo>
                  <a:pt x="16" y="1"/>
                </a:lnTo>
                <a:lnTo>
                  <a:pt x="15" y="0"/>
                </a:lnTo>
                <a:lnTo>
                  <a:pt x="16" y="1"/>
                </a:lnTo>
                <a:lnTo>
                  <a:pt x="15" y="1"/>
                </a:lnTo>
                <a:lnTo>
                  <a:pt x="1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3" name="Freeform 1454"/>
          <p:cNvSpPr>
            <a:spLocks/>
          </p:cNvSpPr>
          <p:nvPr/>
        </p:nvSpPr>
        <p:spPr bwMode="auto">
          <a:xfrm>
            <a:off x="5491956" y="3906043"/>
            <a:ext cx="11113" cy="11113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15"/>
              </a:cxn>
              <a:cxn ang="0">
                <a:pos x="13" y="29"/>
              </a:cxn>
              <a:cxn ang="0">
                <a:pos x="27" y="14"/>
              </a:cxn>
              <a:cxn ang="0">
                <a:pos x="14" y="1"/>
              </a:cxn>
              <a:cxn ang="0">
                <a:pos x="13" y="0"/>
              </a:cxn>
              <a:cxn ang="0">
                <a:pos x="14" y="1"/>
              </a:cxn>
              <a:cxn ang="0">
                <a:pos x="13" y="1"/>
              </a:cxn>
              <a:cxn ang="0">
                <a:pos x="13" y="0"/>
              </a:cxn>
            </a:cxnLst>
            <a:rect l="0" t="0" r="r" b="b"/>
            <a:pathLst>
              <a:path w="27" h="29">
                <a:moveTo>
                  <a:pt x="13" y="0"/>
                </a:moveTo>
                <a:lnTo>
                  <a:pt x="0" y="15"/>
                </a:lnTo>
                <a:lnTo>
                  <a:pt x="13" y="29"/>
                </a:lnTo>
                <a:lnTo>
                  <a:pt x="27" y="14"/>
                </a:lnTo>
                <a:lnTo>
                  <a:pt x="14" y="1"/>
                </a:lnTo>
                <a:lnTo>
                  <a:pt x="13" y="0"/>
                </a:lnTo>
                <a:lnTo>
                  <a:pt x="14" y="1"/>
                </a:lnTo>
                <a:lnTo>
                  <a:pt x="13" y="1"/>
                </a:lnTo>
                <a:lnTo>
                  <a:pt x="1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4" name="Freeform 1455"/>
          <p:cNvSpPr>
            <a:spLocks/>
          </p:cNvSpPr>
          <p:nvPr/>
        </p:nvSpPr>
        <p:spPr bwMode="auto">
          <a:xfrm>
            <a:off x="5485606" y="3901281"/>
            <a:ext cx="11113" cy="11112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16"/>
              </a:cxn>
              <a:cxn ang="0">
                <a:pos x="15" y="27"/>
              </a:cxn>
              <a:cxn ang="0">
                <a:pos x="27" y="11"/>
              </a:cxn>
              <a:cxn ang="0">
                <a:pos x="12" y="0"/>
              </a:cxn>
              <a:cxn ang="0">
                <a:pos x="11" y="0"/>
              </a:cxn>
              <a:cxn ang="0">
                <a:pos x="12" y="0"/>
              </a:cxn>
              <a:cxn ang="0">
                <a:pos x="11" y="0"/>
              </a:cxn>
              <a:cxn ang="0">
                <a:pos x="11" y="0"/>
              </a:cxn>
            </a:cxnLst>
            <a:rect l="0" t="0" r="r" b="b"/>
            <a:pathLst>
              <a:path w="27" h="27">
                <a:moveTo>
                  <a:pt x="11" y="0"/>
                </a:moveTo>
                <a:lnTo>
                  <a:pt x="0" y="16"/>
                </a:lnTo>
                <a:lnTo>
                  <a:pt x="15" y="27"/>
                </a:lnTo>
                <a:lnTo>
                  <a:pt x="27" y="11"/>
                </a:lnTo>
                <a:lnTo>
                  <a:pt x="12" y="0"/>
                </a:lnTo>
                <a:lnTo>
                  <a:pt x="11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5" name="Freeform 1456"/>
          <p:cNvSpPr>
            <a:spLocks/>
          </p:cNvSpPr>
          <p:nvPr/>
        </p:nvSpPr>
        <p:spPr bwMode="auto">
          <a:xfrm>
            <a:off x="5480844" y="3898106"/>
            <a:ext cx="9525" cy="9525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18"/>
              </a:cxn>
              <a:cxn ang="0">
                <a:pos x="16" y="26"/>
              </a:cxn>
              <a:cxn ang="0">
                <a:pos x="26" y="10"/>
              </a:cxn>
              <a:cxn ang="0">
                <a:pos x="9" y="1"/>
              </a:cxn>
              <a:cxn ang="0">
                <a:pos x="8" y="0"/>
              </a:cxn>
              <a:cxn ang="0">
                <a:pos x="9" y="1"/>
              </a:cxn>
              <a:cxn ang="0">
                <a:pos x="8" y="1"/>
              </a:cxn>
              <a:cxn ang="0">
                <a:pos x="8" y="0"/>
              </a:cxn>
            </a:cxnLst>
            <a:rect l="0" t="0" r="r" b="b"/>
            <a:pathLst>
              <a:path w="26" h="26">
                <a:moveTo>
                  <a:pt x="8" y="0"/>
                </a:moveTo>
                <a:lnTo>
                  <a:pt x="0" y="18"/>
                </a:lnTo>
                <a:lnTo>
                  <a:pt x="16" y="26"/>
                </a:lnTo>
                <a:lnTo>
                  <a:pt x="26" y="10"/>
                </a:lnTo>
                <a:lnTo>
                  <a:pt x="9" y="1"/>
                </a:lnTo>
                <a:lnTo>
                  <a:pt x="8" y="0"/>
                </a:lnTo>
                <a:lnTo>
                  <a:pt x="9" y="1"/>
                </a:lnTo>
                <a:lnTo>
                  <a:pt x="8" y="1"/>
                </a:lnTo>
                <a:lnTo>
                  <a:pt x="8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6" name="Freeform 1457"/>
          <p:cNvSpPr>
            <a:spLocks/>
          </p:cNvSpPr>
          <p:nvPr/>
        </p:nvSpPr>
        <p:spPr bwMode="auto">
          <a:xfrm>
            <a:off x="5472906" y="3894931"/>
            <a:ext cx="11113" cy="952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18"/>
              </a:cxn>
              <a:cxn ang="0">
                <a:pos x="17" y="24"/>
              </a:cxn>
              <a:cxn ang="0">
                <a:pos x="24" y="6"/>
              </a:cxn>
              <a:cxn ang="0">
                <a:pos x="6" y="0"/>
              </a:cxn>
              <a:cxn ang="0">
                <a:pos x="5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</a:cxnLst>
            <a:rect l="0" t="0" r="r" b="b"/>
            <a:pathLst>
              <a:path w="24" h="24">
                <a:moveTo>
                  <a:pt x="5" y="0"/>
                </a:moveTo>
                <a:lnTo>
                  <a:pt x="0" y="18"/>
                </a:lnTo>
                <a:lnTo>
                  <a:pt x="17" y="24"/>
                </a:lnTo>
                <a:lnTo>
                  <a:pt x="24" y="6"/>
                </a:lnTo>
                <a:lnTo>
                  <a:pt x="6" y="0"/>
                </a:lnTo>
                <a:lnTo>
                  <a:pt x="5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7" name="Freeform 1458"/>
          <p:cNvSpPr>
            <a:spLocks/>
          </p:cNvSpPr>
          <p:nvPr/>
        </p:nvSpPr>
        <p:spPr bwMode="auto">
          <a:xfrm>
            <a:off x="5466556" y="3893343"/>
            <a:ext cx="9525" cy="952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0" y="18"/>
              </a:cxn>
              <a:cxn ang="0">
                <a:pos x="18" y="23"/>
              </a:cxn>
              <a:cxn ang="0">
                <a:pos x="22" y="4"/>
              </a:cxn>
              <a:cxn ang="0">
                <a:pos x="4" y="0"/>
              </a:cxn>
              <a:cxn ang="0">
                <a:pos x="3" y="0"/>
              </a:cxn>
              <a:cxn ang="0">
                <a:pos x="4" y="0"/>
              </a:cxn>
              <a:cxn ang="0">
                <a:pos x="4" y="0"/>
              </a:cxn>
              <a:cxn ang="0">
                <a:pos x="3" y="0"/>
              </a:cxn>
            </a:cxnLst>
            <a:rect l="0" t="0" r="r" b="b"/>
            <a:pathLst>
              <a:path w="22" h="23">
                <a:moveTo>
                  <a:pt x="3" y="0"/>
                </a:moveTo>
                <a:lnTo>
                  <a:pt x="0" y="18"/>
                </a:lnTo>
                <a:lnTo>
                  <a:pt x="18" y="23"/>
                </a:lnTo>
                <a:lnTo>
                  <a:pt x="22" y="4"/>
                </a:lnTo>
                <a:lnTo>
                  <a:pt x="4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8" name="Freeform 1459"/>
          <p:cNvSpPr>
            <a:spLocks/>
          </p:cNvSpPr>
          <p:nvPr/>
        </p:nvSpPr>
        <p:spPr bwMode="auto">
          <a:xfrm>
            <a:off x="5460206" y="3893343"/>
            <a:ext cx="7938" cy="7938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20"/>
              </a:cxn>
              <a:cxn ang="0">
                <a:pos x="20" y="22"/>
              </a:cxn>
              <a:cxn ang="0">
                <a:pos x="21" y="3"/>
              </a:cxn>
              <a:cxn ang="0">
                <a:pos x="2" y="0"/>
              </a:cxn>
              <a:cxn ang="0">
                <a:pos x="1" y="0"/>
              </a:cxn>
              <a:cxn ang="0">
                <a:pos x="2" y="0"/>
              </a:cxn>
              <a:cxn ang="0">
                <a:pos x="1" y="0"/>
              </a:cxn>
              <a:cxn ang="0">
                <a:pos x="1" y="0"/>
              </a:cxn>
            </a:cxnLst>
            <a:rect l="0" t="0" r="r" b="b"/>
            <a:pathLst>
              <a:path w="21" h="22">
                <a:moveTo>
                  <a:pt x="1" y="0"/>
                </a:moveTo>
                <a:lnTo>
                  <a:pt x="0" y="20"/>
                </a:lnTo>
                <a:lnTo>
                  <a:pt x="20" y="22"/>
                </a:lnTo>
                <a:lnTo>
                  <a:pt x="21" y="3"/>
                </a:lnTo>
                <a:lnTo>
                  <a:pt x="2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9" name="Freeform 1460"/>
          <p:cNvSpPr>
            <a:spLocks/>
          </p:cNvSpPr>
          <p:nvPr/>
        </p:nvSpPr>
        <p:spPr bwMode="auto">
          <a:xfrm>
            <a:off x="4526756" y="3893343"/>
            <a:ext cx="933450" cy="63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20"/>
              </a:cxn>
              <a:cxn ang="0">
                <a:pos x="2353" y="20"/>
              </a:cxn>
              <a:cxn ang="0">
                <a:pos x="2353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2353" h="20">
                <a:moveTo>
                  <a:pt x="0" y="0"/>
                </a:moveTo>
                <a:lnTo>
                  <a:pt x="0" y="20"/>
                </a:lnTo>
                <a:lnTo>
                  <a:pt x="2353" y="20"/>
                </a:lnTo>
                <a:lnTo>
                  <a:pt x="235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0" name="Freeform 1461"/>
          <p:cNvSpPr>
            <a:spLocks/>
          </p:cNvSpPr>
          <p:nvPr/>
        </p:nvSpPr>
        <p:spPr bwMode="auto">
          <a:xfrm>
            <a:off x="4518819" y="3893343"/>
            <a:ext cx="7937" cy="7938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3" y="22"/>
              </a:cxn>
              <a:cxn ang="0">
                <a:pos x="21" y="20"/>
              </a:cxn>
              <a:cxn ang="0">
                <a:pos x="20" y="0"/>
              </a:cxn>
              <a:cxn ang="0">
                <a:pos x="2" y="3"/>
              </a:cxn>
              <a:cxn ang="0">
                <a:pos x="0" y="3"/>
              </a:cxn>
              <a:cxn ang="0">
                <a:pos x="2" y="3"/>
              </a:cxn>
              <a:cxn ang="0">
                <a:pos x="1" y="3"/>
              </a:cxn>
              <a:cxn ang="0">
                <a:pos x="0" y="3"/>
              </a:cxn>
            </a:cxnLst>
            <a:rect l="0" t="0" r="r" b="b"/>
            <a:pathLst>
              <a:path w="21" h="22">
                <a:moveTo>
                  <a:pt x="0" y="3"/>
                </a:moveTo>
                <a:lnTo>
                  <a:pt x="3" y="22"/>
                </a:lnTo>
                <a:lnTo>
                  <a:pt x="21" y="20"/>
                </a:lnTo>
                <a:lnTo>
                  <a:pt x="20" y="0"/>
                </a:lnTo>
                <a:lnTo>
                  <a:pt x="2" y="3"/>
                </a:lnTo>
                <a:lnTo>
                  <a:pt x="0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1" name="Freeform 1462"/>
          <p:cNvSpPr>
            <a:spLocks/>
          </p:cNvSpPr>
          <p:nvPr/>
        </p:nvSpPr>
        <p:spPr bwMode="auto">
          <a:xfrm>
            <a:off x="4510881" y="3893343"/>
            <a:ext cx="9525" cy="95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6" y="23"/>
              </a:cxn>
              <a:cxn ang="0">
                <a:pos x="24" y="18"/>
              </a:cxn>
              <a:cxn ang="0">
                <a:pos x="20" y="0"/>
              </a:cxn>
              <a:cxn ang="0">
                <a:pos x="1" y="4"/>
              </a:cxn>
              <a:cxn ang="0">
                <a:pos x="0" y="4"/>
              </a:cxn>
              <a:cxn ang="0">
                <a:pos x="1" y="4"/>
              </a:cxn>
              <a:cxn ang="0">
                <a:pos x="1" y="4"/>
              </a:cxn>
              <a:cxn ang="0">
                <a:pos x="0" y="4"/>
              </a:cxn>
            </a:cxnLst>
            <a:rect l="0" t="0" r="r" b="b"/>
            <a:pathLst>
              <a:path w="24" h="23">
                <a:moveTo>
                  <a:pt x="0" y="4"/>
                </a:moveTo>
                <a:lnTo>
                  <a:pt x="6" y="23"/>
                </a:lnTo>
                <a:lnTo>
                  <a:pt x="24" y="18"/>
                </a:lnTo>
                <a:lnTo>
                  <a:pt x="20" y="0"/>
                </a:lnTo>
                <a:lnTo>
                  <a:pt x="1" y="4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2" name="Freeform 1463"/>
          <p:cNvSpPr>
            <a:spLocks/>
          </p:cNvSpPr>
          <p:nvPr/>
        </p:nvSpPr>
        <p:spPr bwMode="auto">
          <a:xfrm>
            <a:off x="4502944" y="3894931"/>
            <a:ext cx="11112" cy="9525"/>
          </a:xfrm>
          <a:custGeom>
            <a:avLst/>
            <a:gdLst/>
            <a:ahLst/>
            <a:cxnLst>
              <a:cxn ang="0">
                <a:pos x="0" y="7"/>
              </a:cxn>
              <a:cxn ang="0">
                <a:pos x="8" y="24"/>
              </a:cxn>
              <a:cxn ang="0">
                <a:pos x="25" y="18"/>
              </a:cxn>
              <a:cxn ang="0">
                <a:pos x="18" y="0"/>
              </a:cxn>
              <a:cxn ang="0">
                <a:pos x="1" y="6"/>
              </a:cxn>
              <a:cxn ang="0">
                <a:pos x="0" y="7"/>
              </a:cxn>
              <a:cxn ang="0">
                <a:pos x="1" y="6"/>
              </a:cxn>
              <a:cxn ang="0">
                <a:pos x="1" y="7"/>
              </a:cxn>
              <a:cxn ang="0">
                <a:pos x="0" y="7"/>
              </a:cxn>
            </a:cxnLst>
            <a:rect l="0" t="0" r="r" b="b"/>
            <a:pathLst>
              <a:path w="25" h="24">
                <a:moveTo>
                  <a:pt x="0" y="7"/>
                </a:moveTo>
                <a:lnTo>
                  <a:pt x="8" y="24"/>
                </a:lnTo>
                <a:lnTo>
                  <a:pt x="25" y="18"/>
                </a:lnTo>
                <a:lnTo>
                  <a:pt x="18" y="0"/>
                </a:lnTo>
                <a:lnTo>
                  <a:pt x="1" y="6"/>
                </a:lnTo>
                <a:lnTo>
                  <a:pt x="0" y="7"/>
                </a:lnTo>
                <a:lnTo>
                  <a:pt x="1" y="6"/>
                </a:lnTo>
                <a:lnTo>
                  <a:pt x="1" y="7"/>
                </a:lnTo>
                <a:lnTo>
                  <a:pt x="0" y="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3" name="Freeform 1464"/>
          <p:cNvSpPr>
            <a:spLocks/>
          </p:cNvSpPr>
          <p:nvPr/>
        </p:nvSpPr>
        <p:spPr bwMode="auto">
          <a:xfrm>
            <a:off x="4496594" y="3898106"/>
            <a:ext cx="11112" cy="11112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0" y="26"/>
              </a:cxn>
              <a:cxn ang="0">
                <a:pos x="26" y="17"/>
              </a:cxn>
              <a:cxn ang="0">
                <a:pos x="17" y="0"/>
              </a:cxn>
              <a:cxn ang="0">
                <a:pos x="1" y="9"/>
              </a:cxn>
              <a:cxn ang="0">
                <a:pos x="0" y="10"/>
              </a:cxn>
              <a:cxn ang="0">
                <a:pos x="1" y="9"/>
              </a:cxn>
              <a:cxn ang="0">
                <a:pos x="0" y="9"/>
              </a:cxn>
              <a:cxn ang="0">
                <a:pos x="0" y="10"/>
              </a:cxn>
            </a:cxnLst>
            <a:rect l="0" t="0" r="r" b="b"/>
            <a:pathLst>
              <a:path w="26" h="26">
                <a:moveTo>
                  <a:pt x="0" y="10"/>
                </a:moveTo>
                <a:lnTo>
                  <a:pt x="10" y="26"/>
                </a:lnTo>
                <a:lnTo>
                  <a:pt x="26" y="17"/>
                </a:lnTo>
                <a:lnTo>
                  <a:pt x="17" y="0"/>
                </a:lnTo>
                <a:lnTo>
                  <a:pt x="1" y="9"/>
                </a:lnTo>
                <a:lnTo>
                  <a:pt x="0" y="10"/>
                </a:lnTo>
                <a:lnTo>
                  <a:pt x="1" y="9"/>
                </a:lnTo>
                <a:lnTo>
                  <a:pt x="0" y="9"/>
                </a:lnTo>
                <a:lnTo>
                  <a:pt x="0" y="1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4" name="Freeform 1465"/>
          <p:cNvSpPr>
            <a:spLocks/>
          </p:cNvSpPr>
          <p:nvPr/>
        </p:nvSpPr>
        <p:spPr bwMode="auto">
          <a:xfrm>
            <a:off x="4490244" y="3901281"/>
            <a:ext cx="11112" cy="11112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4" y="26"/>
              </a:cxn>
              <a:cxn ang="0">
                <a:pos x="28" y="15"/>
              </a:cxn>
              <a:cxn ang="0">
                <a:pos x="17" y="0"/>
              </a:cxn>
              <a:cxn ang="0">
                <a:pos x="1" y="10"/>
              </a:cxn>
              <a:cxn ang="0">
                <a:pos x="0" y="11"/>
              </a:cxn>
              <a:cxn ang="0">
                <a:pos x="1" y="10"/>
              </a:cxn>
              <a:cxn ang="0">
                <a:pos x="1" y="11"/>
              </a:cxn>
              <a:cxn ang="0">
                <a:pos x="0" y="11"/>
              </a:cxn>
            </a:cxnLst>
            <a:rect l="0" t="0" r="r" b="b"/>
            <a:pathLst>
              <a:path w="28" h="26">
                <a:moveTo>
                  <a:pt x="0" y="11"/>
                </a:moveTo>
                <a:lnTo>
                  <a:pt x="14" y="26"/>
                </a:lnTo>
                <a:lnTo>
                  <a:pt x="28" y="15"/>
                </a:lnTo>
                <a:lnTo>
                  <a:pt x="17" y="0"/>
                </a:lnTo>
                <a:lnTo>
                  <a:pt x="1" y="10"/>
                </a:lnTo>
                <a:lnTo>
                  <a:pt x="0" y="11"/>
                </a:lnTo>
                <a:lnTo>
                  <a:pt x="1" y="10"/>
                </a:lnTo>
                <a:lnTo>
                  <a:pt x="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5" name="Freeform 1466"/>
          <p:cNvSpPr>
            <a:spLocks/>
          </p:cNvSpPr>
          <p:nvPr/>
        </p:nvSpPr>
        <p:spPr bwMode="auto">
          <a:xfrm>
            <a:off x="4485481" y="3906043"/>
            <a:ext cx="9525" cy="11113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14" y="28"/>
              </a:cxn>
              <a:cxn ang="0">
                <a:pos x="28" y="14"/>
              </a:cxn>
              <a:cxn ang="0">
                <a:pos x="13" y="0"/>
              </a:cxn>
              <a:cxn ang="0">
                <a:pos x="0" y="13"/>
              </a:cxn>
              <a:cxn ang="0">
                <a:pos x="0" y="14"/>
              </a:cxn>
              <a:cxn ang="0">
                <a:pos x="0" y="13"/>
              </a:cxn>
              <a:cxn ang="0">
                <a:pos x="0" y="14"/>
              </a:cxn>
              <a:cxn ang="0">
                <a:pos x="0" y="14"/>
              </a:cxn>
            </a:cxnLst>
            <a:rect l="0" t="0" r="r" b="b"/>
            <a:pathLst>
              <a:path w="28" h="28">
                <a:moveTo>
                  <a:pt x="0" y="14"/>
                </a:moveTo>
                <a:lnTo>
                  <a:pt x="14" y="28"/>
                </a:lnTo>
                <a:lnTo>
                  <a:pt x="28" y="14"/>
                </a:lnTo>
                <a:lnTo>
                  <a:pt x="13" y="0"/>
                </a:lnTo>
                <a:lnTo>
                  <a:pt x="0" y="13"/>
                </a:lnTo>
                <a:lnTo>
                  <a:pt x="0" y="14"/>
                </a:lnTo>
                <a:lnTo>
                  <a:pt x="0" y="13"/>
                </a:lnTo>
                <a:lnTo>
                  <a:pt x="0" y="14"/>
                </a:lnTo>
                <a:lnTo>
                  <a:pt x="0" y="14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6" name="Freeform 1467"/>
          <p:cNvSpPr>
            <a:spLocks/>
          </p:cNvSpPr>
          <p:nvPr/>
        </p:nvSpPr>
        <p:spPr bwMode="auto">
          <a:xfrm>
            <a:off x="4479131" y="3912393"/>
            <a:ext cx="11113" cy="11113"/>
          </a:xfrm>
          <a:custGeom>
            <a:avLst/>
            <a:gdLst/>
            <a:ahLst/>
            <a:cxnLst>
              <a:cxn ang="0">
                <a:pos x="0" y="17"/>
              </a:cxn>
              <a:cxn ang="0">
                <a:pos x="16" y="28"/>
              </a:cxn>
              <a:cxn ang="0">
                <a:pos x="28" y="13"/>
              </a:cxn>
              <a:cxn ang="0">
                <a:pos x="13" y="0"/>
              </a:cxn>
              <a:cxn ang="0">
                <a:pos x="1" y="16"/>
              </a:cxn>
              <a:cxn ang="0">
                <a:pos x="0" y="17"/>
              </a:cxn>
              <a:cxn ang="0">
                <a:pos x="1" y="16"/>
              </a:cxn>
              <a:cxn ang="0">
                <a:pos x="1" y="16"/>
              </a:cxn>
              <a:cxn ang="0">
                <a:pos x="0" y="17"/>
              </a:cxn>
            </a:cxnLst>
            <a:rect l="0" t="0" r="r" b="b"/>
            <a:pathLst>
              <a:path w="28" h="28">
                <a:moveTo>
                  <a:pt x="0" y="17"/>
                </a:moveTo>
                <a:lnTo>
                  <a:pt x="16" y="28"/>
                </a:lnTo>
                <a:lnTo>
                  <a:pt x="28" y="13"/>
                </a:lnTo>
                <a:lnTo>
                  <a:pt x="13" y="0"/>
                </a:lnTo>
                <a:lnTo>
                  <a:pt x="1" y="16"/>
                </a:lnTo>
                <a:lnTo>
                  <a:pt x="0" y="17"/>
                </a:lnTo>
                <a:lnTo>
                  <a:pt x="1" y="16"/>
                </a:lnTo>
                <a:lnTo>
                  <a:pt x="1" y="16"/>
                </a:lnTo>
                <a:lnTo>
                  <a:pt x="0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7" name="Freeform 1468"/>
          <p:cNvSpPr>
            <a:spLocks/>
          </p:cNvSpPr>
          <p:nvPr/>
        </p:nvSpPr>
        <p:spPr bwMode="auto">
          <a:xfrm>
            <a:off x="4475956" y="3918743"/>
            <a:ext cx="11113" cy="9525"/>
          </a:xfrm>
          <a:custGeom>
            <a:avLst/>
            <a:gdLst/>
            <a:ahLst/>
            <a:cxnLst>
              <a:cxn ang="0">
                <a:pos x="0" y="17"/>
              </a:cxn>
              <a:cxn ang="0">
                <a:pos x="17" y="25"/>
              </a:cxn>
              <a:cxn ang="0">
                <a:pos x="26" y="9"/>
              </a:cxn>
              <a:cxn ang="0">
                <a:pos x="9" y="0"/>
              </a:cxn>
              <a:cxn ang="0">
                <a:pos x="1" y="16"/>
              </a:cxn>
              <a:cxn ang="0">
                <a:pos x="0" y="17"/>
              </a:cxn>
              <a:cxn ang="0">
                <a:pos x="1" y="16"/>
              </a:cxn>
              <a:cxn ang="0">
                <a:pos x="0" y="16"/>
              </a:cxn>
              <a:cxn ang="0">
                <a:pos x="0" y="17"/>
              </a:cxn>
            </a:cxnLst>
            <a:rect l="0" t="0" r="r" b="b"/>
            <a:pathLst>
              <a:path w="26" h="25">
                <a:moveTo>
                  <a:pt x="0" y="17"/>
                </a:moveTo>
                <a:lnTo>
                  <a:pt x="17" y="25"/>
                </a:lnTo>
                <a:lnTo>
                  <a:pt x="26" y="9"/>
                </a:lnTo>
                <a:lnTo>
                  <a:pt x="9" y="0"/>
                </a:lnTo>
                <a:lnTo>
                  <a:pt x="1" y="16"/>
                </a:lnTo>
                <a:lnTo>
                  <a:pt x="0" y="17"/>
                </a:lnTo>
                <a:lnTo>
                  <a:pt x="1" y="16"/>
                </a:lnTo>
                <a:lnTo>
                  <a:pt x="0" y="16"/>
                </a:lnTo>
                <a:lnTo>
                  <a:pt x="0" y="1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8" name="Freeform 1469"/>
          <p:cNvSpPr>
            <a:spLocks/>
          </p:cNvSpPr>
          <p:nvPr/>
        </p:nvSpPr>
        <p:spPr bwMode="auto">
          <a:xfrm>
            <a:off x="4472781" y="3925093"/>
            <a:ext cx="9525" cy="9525"/>
          </a:xfrm>
          <a:custGeom>
            <a:avLst/>
            <a:gdLst/>
            <a:ahLst/>
            <a:cxnLst>
              <a:cxn ang="0">
                <a:pos x="0" y="19"/>
              </a:cxn>
              <a:cxn ang="0">
                <a:pos x="20" y="25"/>
              </a:cxn>
              <a:cxn ang="0">
                <a:pos x="26" y="6"/>
              </a:cxn>
              <a:cxn ang="0">
                <a:pos x="8" y="0"/>
              </a:cxn>
              <a:cxn ang="0">
                <a:pos x="1" y="18"/>
              </a:cxn>
              <a:cxn ang="0">
                <a:pos x="0" y="19"/>
              </a:cxn>
              <a:cxn ang="0">
                <a:pos x="1" y="18"/>
              </a:cxn>
              <a:cxn ang="0">
                <a:pos x="1" y="18"/>
              </a:cxn>
              <a:cxn ang="0">
                <a:pos x="0" y="19"/>
              </a:cxn>
            </a:cxnLst>
            <a:rect l="0" t="0" r="r" b="b"/>
            <a:pathLst>
              <a:path w="26" h="25">
                <a:moveTo>
                  <a:pt x="0" y="19"/>
                </a:moveTo>
                <a:lnTo>
                  <a:pt x="20" y="25"/>
                </a:lnTo>
                <a:lnTo>
                  <a:pt x="26" y="6"/>
                </a:lnTo>
                <a:lnTo>
                  <a:pt x="8" y="0"/>
                </a:lnTo>
                <a:lnTo>
                  <a:pt x="1" y="18"/>
                </a:lnTo>
                <a:lnTo>
                  <a:pt x="0" y="19"/>
                </a:lnTo>
                <a:lnTo>
                  <a:pt x="1" y="18"/>
                </a:lnTo>
                <a:lnTo>
                  <a:pt x="1" y="18"/>
                </a:lnTo>
                <a:lnTo>
                  <a:pt x="0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9" name="Freeform 1470"/>
          <p:cNvSpPr>
            <a:spLocks/>
          </p:cNvSpPr>
          <p:nvPr/>
        </p:nvSpPr>
        <p:spPr bwMode="auto">
          <a:xfrm>
            <a:off x="4471194" y="3933031"/>
            <a:ext cx="9525" cy="9525"/>
          </a:xfrm>
          <a:custGeom>
            <a:avLst/>
            <a:gdLst/>
            <a:ahLst/>
            <a:cxnLst>
              <a:cxn ang="0">
                <a:pos x="0" y="20"/>
              </a:cxn>
              <a:cxn ang="0">
                <a:pos x="20" y="23"/>
              </a:cxn>
              <a:cxn ang="0">
                <a:pos x="24" y="5"/>
              </a:cxn>
              <a:cxn ang="0">
                <a:pos x="4" y="0"/>
              </a:cxn>
              <a:cxn ang="0">
                <a:pos x="0" y="18"/>
              </a:cxn>
              <a:cxn ang="0">
                <a:pos x="0" y="20"/>
              </a:cxn>
              <a:cxn ang="0">
                <a:pos x="0" y="18"/>
              </a:cxn>
              <a:cxn ang="0">
                <a:pos x="0" y="19"/>
              </a:cxn>
              <a:cxn ang="0">
                <a:pos x="0" y="20"/>
              </a:cxn>
            </a:cxnLst>
            <a:rect l="0" t="0" r="r" b="b"/>
            <a:pathLst>
              <a:path w="24" h="23">
                <a:moveTo>
                  <a:pt x="0" y="20"/>
                </a:moveTo>
                <a:lnTo>
                  <a:pt x="20" y="23"/>
                </a:lnTo>
                <a:lnTo>
                  <a:pt x="24" y="5"/>
                </a:lnTo>
                <a:lnTo>
                  <a:pt x="4" y="0"/>
                </a:lnTo>
                <a:lnTo>
                  <a:pt x="0" y="18"/>
                </a:lnTo>
                <a:lnTo>
                  <a:pt x="0" y="20"/>
                </a:lnTo>
                <a:lnTo>
                  <a:pt x="0" y="18"/>
                </a:lnTo>
                <a:lnTo>
                  <a:pt x="0" y="19"/>
                </a:lnTo>
                <a:lnTo>
                  <a:pt x="0" y="20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0" name="Freeform 1471"/>
          <p:cNvSpPr>
            <a:spLocks/>
          </p:cNvSpPr>
          <p:nvPr/>
        </p:nvSpPr>
        <p:spPr bwMode="auto">
          <a:xfrm>
            <a:off x="4471194" y="3940968"/>
            <a:ext cx="7937" cy="7938"/>
          </a:xfrm>
          <a:custGeom>
            <a:avLst/>
            <a:gdLst/>
            <a:ahLst/>
            <a:cxnLst>
              <a:cxn ang="0">
                <a:pos x="0" y="19"/>
              </a:cxn>
              <a:cxn ang="0">
                <a:pos x="20" y="20"/>
              </a:cxn>
              <a:cxn ang="0">
                <a:pos x="21" y="1"/>
              </a:cxn>
              <a:cxn ang="0">
                <a:pos x="1" y="0"/>
              </a:cxn>
              <a:cxn ang="0">
                <a:pos x="0" y="18"/>
              </a:cxn>
              <a:cxn ang="0">
                <a:pos x="0" y="19"/>
              </a:cxn>
              <a:cxn ang="0">
                <a:pos x="0" y="18"/>
              </a:cxn>
              <a:cxn ang="0">
                <a:pos x="0" y="19"/>
              </a:cxn>
              <a:cxn ang="0">
                <a:pos x="0" y="19"/>
              </a:cxn>
            </a:cxnLst>
            <a:rect l="0" t="0" r="r" b="b"/>
            <a:pathLst>
              <a:path w="21" h="20">
                <a:moveTo>
                  <a:pt x="0" y="19"/>
                </a:moveTo>
                <a:lnTo>
                  <a:pt x="20" y="20"/>
                </a:lnTo>
                <a:lnTo>
                  <a:pt x="21" y="1"/>
                </a:lnTo>
                <a:lnTo>
                  <a:pt x="1" y="0"/>
                </a:lnTo>
                <a:lnTo>
                  <a:pt x="0" y="18"/>
                </a:lnTo>
                <a:lnTo>
                  <a:pt x="0" y="19"/>
                </a:lnTo>
                <a:lnTo>
                  <a:pt x="0" y="18"/>
                </a:lnTo>
                <a:lnTo>
                  <a:pt x="0" y="19"/>
                </a:lnTo>
                <a:lnTo>
                  <a:pt x="0" y="1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1" name="Freeform 1472"/>
          <p:cNvSpPr>
            <a:spLocks/>
          </p:cNvSpPr>
          <p:nvPr/>
        </p:nvSpPr>
        <p:spPr bwMode="auto">
          <a:xfrm>
            <a:off x="4471194" y="3948906"/>
            <a:ext cx="7937" cy="803275"/>
          </a:xfrm>
          <a:custGeom>
            <a:avLst/>
            <a:gdLst/>
            <a:ahLst/>
            <a:cxnLst>
              <a:cxn ang="0">
                <a:pos x="0" y="2026"/>
              </a:cxn>
              <a:cxn ang="0">
                <a:pos x="20" y="2026"/>
              </a:cxn>
              <a:cxn ang="0">
                <a:pos x="20" y="0"/>
              </a:cxn>
              <a:cxn ang="0">
                <a:pos x="0" y="0"/>
              </a:cxn>
              <a:cxn ang="0">
                <a:pos x="0" y="2026"/>
              </a:cxn>
              <a:cxn ang="0">
                <a:pos x="0" y="2026"/>
              </a:cxn>
              <a:cxn ang="0">
                <a:pos x="0" y="2026"/>
              </a:cxn>
              <a:cxn ang="0">
                <a:pos x="0" y="2026"/>
              </a:cxn>
              <a:cxn ang="0">
                <a:pos x="0" y="2026"/>
              </a:cxn>
            </a:cxnLst>
            <a:rect l="0" t="0" r="r" b="b"/>
            <a:pathLst>
              <a:path w="20" h="2026">
                <a:moveTo>
                  <a:pt x="0" y="2026"/>
                </a:moveTo>
                <a:lnTo>
                  <a:pt x="20" y="2026"/>
                </a:lnTo>
                <a:lnTo>
                  <a:pt x="20" y="0"/>
                </a:lnTo>
                <a:lnTo>
                  <a:pt x="0" y="0"/>
                </a:lnTo>
                <a:lnTo>
                  <a:pt x="0" y="2026"/>
                </a:lnTo>
                <a:lnTo>
                  <a:pt x="0" y="2026"/>
                </a:lnTo>
                <a:lnTo>
                  <a:pt x="0" y="2026"/>
                </a:lnTo>
                <a:lnTo>
                  <a:pt x="0" y="2026"/>
                </a:lnTo>
                <a:lnTo>
                  <a:pt x="0" y="20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2" name="Freeform 1473"/>
          <p:cNvSpPr>
            <a:spLocks/>
          </p:cNvSpPr>
          <p:nvPr/>
        </p:nvSpPr>
        <p:spPr bwMode="auto">
          <a:xfrm>
            <a:off x="4471194" y="4752181"/>
            <a:ext cx="7937" cy="7937"/>
          </a:xfrm>
          <a:custGeom>
            <a:avLst/>
            <a:gdLst/>
            <a:ahLst/>
            <a:cxnLst>
              <a:cxn ang="0">
                <a:pos x="1" y="21"/>
              </a:cxn>
              <a:cxn ang="0">
                <a:pos x="21" y="18"/>
              </a:cxn>
              <a:cxn ang="0">
                <a:pos x="20" y="0"/>
              </a:cxn>
              <a:cxn ang="0">
                <a:pos x="0" y="1"/>
              </a:cxn>
              <a:cxn ang="0">
                <a:pos x="1" y="20"/>
              </a:cxn>
              <a:cxn ang="0">
                <a:pos x="1" y="21"/>
              </a:cxn>
              <a:cxn ang="0">
                <a:pos x="1" y="20"/>
              </a:cxn>
              <a:cxn ang="0">
                <a:pos x="1" y="20"/>
              </a:cxn>
              <a:cxn ang="0">
                <a:pos x="1" y="21"/>
              </a:cxn>
            </a:cxnLst>
            <a:rect l="0" t="0" r="r" b="b"/>
            <a:pathLst>
              <a:path w="21" h="21">
                <a:moveTo>
                  <a:pt x="1" y="21"/>
                </a:moveTo>
                <a:lnTo>
                  <a:pt x="21" y="18"/>
                </a:lnTo>
                <a:lnTo>
                  <a:pt x="20" y="0"/>
                </a:lnTo>
                <a:lnTo>
                  <a:pt x="0" y="1"/>
                </a:lnTo>
                <a:lnTo>
                  <a:pt x="1" y="20"/>
                </a:lnTo>
                <a:lnTo>
                  <a:pt x="1" y="21"/>
                </a:lnTo>
                <a:lnTo>
                  <a:pt x="1" y="20"/>
                </a:lnTo>
                <a:lnTo>
                  <a:pt x="1" y="20"/>
                </a:lnTo>
                <a:lnTo>
                  <a:pt x="1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3" name="Freeform 1474"/>
          <p:cNvSpPr>
            <a:spLocks/>
          </p:cNvSpPr>
          <p:nvPr/>
        </p:nvSpPr>
        <p:spPr bwMode="auto">
          <a:xfrm>
            <a:off x="4471194" y="4758531"/>
            <a:ext cx="9525" cy="9525"/>
          </a:xfrm>
          <a:custGeom>
            <a:avLst/>
            <a:gdLst/>
            <a:ahLst/>
            <a:cxnLst>
              <a:cxn ang="0">
                <a:pos x="5" y="25"/>
              </a:cxn>
              <a:cxn ang="0">
                <a:pos x="24" y="19"/>
              </a:cxn>
              <a:cxn ang="0">
                <a:pos x="20" y="0"/>
              </a:cxn>
              <a:cxn ang="0">
                <a:pos x="0" y="4"/>
              </a:cxn>
              <a:cxn ang="0">
                <a:pos x="4" y="23"/>
              </a:cxn>
              <a:cxn ang="0">
                <a:pos x="5" y="25"/>
              </a:cxn>
              <a:cxn ang="0">
                <a:pos x="4" y="23"/>
              </a:cxn>
              <a:cxn ang="0">
                <a:pos x="5" y="24"/>
              </a:cxn>
              <a:cxn ang="0">
                <a:pos x="5" y="25"/>
              </a:cxn>
            </a:cxnLst>
            <a:rect l="0" t="0" r="r" b="b"/>
            <a:pathLst>
              <a:path w="24" h="25">
                <a:moveTo>
                  <a:pt x="5" y="25"/>
                </a:moveTo>
                <a:lnTo>
                  <a:pt x="24" y="19"/>
                </a:lnTo>
                <a:lnTo>
                  <a:pt x="20" y="0"/>
                </a:lnTo>
                <a:lnTo>
                  <a:pt x="0" y="4"/>
                </a:lnTo>
                <a:lnTo>
                  <a:pt x="4" y="23"/>
                </a:lnTo>
                <a:lnTo>
                  <a:pt x="5" y="25"/>
                </a:lnTo>
                <a:lnTo>
                  <a:pt x="4" y="23"/>
                </a:lnTo>
                <a:lnTo>
                  <a:pt x="5" y="24"/>
                </a:lnTo>
                <a:lnTo>
                  <a:pt x="5" y="2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4" name="Freeform 1475"/>
          <p:cNvSpPr>
            <a:spLocks/>
          </p:cNvSpPr>
          <p:nvPr/>
        </p:nvSpPr>
        <p:spPr bwMode="auto">
          <a:xfrm>
            <a:off x="4472781" y="4766468"/>
            <a:ext cx="9525" cy="9525"/>
          </a:xfrm>
          <a:custGeom>
            <a:avLst/>
            <a:gdLst/>
            <a:ahLst/>
            <a:cxnLst>
              <a:cxn ang="0">
                <a:pos x="8" y="25"/>
              </a:cxn>
              <a:cxn ang="0">
                <a:pos x="25" y="17"/>
              </a:cxn>
              <a:cxn ang="0">
                <a:pos x="19" y="0"/>
              </a:cxn>
              <a:cxn ang="0">
                <a:pos x="0" y="7"/>
              </a:cxn>
              <a:cxn ang="0">
                <a:pos x="7" y="23"/>
              </a:cxn>
              <a:cxn ang="0">
                <a:pos x="8" y="25"/>
              </a:cxn>
              <a:cxn ang="0">
                <a:pos x="7" y="23"/>
              </a:cxn>
              <a:cxn ang="0">
                <a:pos x="7" y="24"/>
              </a:cxn>
              <a:cxn ang="0">
                <a:pos x="8" y="25"/>
              </a:cxn>
            </a:cxnLst>
            <a:rect l="0" t="0" r="r" b="b"/>
            <a:pathLst>
              <a:path w="25" h="25">
                <a:moveTo>
                  <a:pt x="8" y="25"/>
                </a:moveTo>
                <a:lnTo>
                  <a:pt x="25" y="17"/>
                </a:lnTo>
                <a:lnTo>
                  <a:pt x="19" y="0"/>
                </a:lnTo>
                <a:lnTo>
                  <a:pt x="0" y="7"/>
                </a:lnTo>
                <a:lnTo>
                  <a:pt x="7" y="23"/>
                </a:lnTo>
                <a:lnTo>
                  <a:pt x="8" y="25"/>
                </a:lnTo>
                <a:lnTo>
                  <a:pt x="7" y="23"/>
                </a:lnTo>
                <a:lnTo>
                  <a:pt x="7" y="24"/>
                </a:lnTo>
                <a:lnTo>
                  <a:pt x="8" y="25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5" name="Freeform 1476"/>
          <p:cNvSpPr>
            <a:spLocks/>
          </p:cNvSpPr>
          <p:nvPr/>
        </p:nvSpPr>
        <p:spPr bwMode="auto">
          <a:xfrm>
            <a:off x="4475956" y="4772818"/>
            <a:ext cx="11113" cy="9525"/>
          </a:xfrm>
          <a:custGeom>
            <a:avLst/>
            <a:gdLst/>
            <a:ahLst/>
            <a:cxnLst>
              <a:cxn ang="0">
                <a:pos x="9" y="26"/>
              </a:cxn>
              <a:cxn ang="0">
                <a:pos x="25" y="15"/>
              </a:cxn>
              <a:cxn ang="0">
                <a:pos x="16" y="0"/>
              </a:cxn>
              <a:cxn ang="0">
                <a:pos x="0" y="9"/>
              </a:cxn>
              <a:cxn ang="0">
                <a:pos x="8" y="25"/>
              </a:cxn>
              <a:cxn ang="0">
                <a:pos x="9" y="26"/>
              </a:cxn>
              <a:cxn ang="0">
                <a:pos x="8" y="25"/>
              </a:cxn>
              <a:cxn ang="0">
                <a:pos x="9" y="25"/>
              </a:cxn>
              <a:cxn ang="0">
                <a:pos x="9" y="26"/>
              </a:cxn>
            </a:cxnLst>
            <a:rect l="0" t="0" r="r" b="b"/>
            <a:pathLst>
              <a:path w="25" h="26">
                <a:moveTo>
                  <a:pt x="9" y="26"/>
                </a:moveTo>
                <a:lnTo>
                  <a:pt x="25" y="15"/>
                </a:lnTo>
                <a:lnTo>
                  <a:pt x="16" y="0"/>
                </a:lnTo>
                <a:lnTo>
                  <a:pt x="0" y="9"/>
                </a:lnTo>
                <a:lnTo>
                  <a:pt x="8" y="25"/>
                </a:lnTo>
                <a:lnTo>
                  <a:pt x="9" y="26"/>
                </a:lnTo>
                <a:lnTo>
                  <a:pt x="8" y="25"/>
                </a:lnTo>
                <a:lnTo>
                  <a:pt x="9" y="25"/>
                </a:lnTo>
                <a:lnTo>
                  <a:pt x="9" y="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6" name="Freeform 1477"/>
          <p:cNvSpPr>
            <a:spLocks/>
          </p:cNvSpPr>
          <p:nvPr/>
        </p:nvSpPr>
        <p:spPr bwMode="auto">
          <a:xfrm>
            <a:off x="4479131" y="4777581"/>
            <a:ext cx="11113" cy="11112"/>
          </a:xfrm>
          <a:custGeom>
            <a:avLst/>
            <a:gdLst/>
            <a:ahLst/>
            <a:cxnLst>
              <a:cxn ang="0">
                <a:pos x="12" y="29"/>
              </a:cxn>
              <a:cxn ang="0">
                <a:pos x="27" y="16"/>
              </a:cxn>
              <a:cxn ang="0">
                <a:pos x="15" y="0"/>
              </a:cxn>
              <a:cxn ang="0">
                <a:pos x="0" y="12"/>
              </a:cxn>
              <a:cxn ang="0">
                <a:pos x="12" y="28"/>
              </a:cxn>
              <a:cxn ang="0">
                <a:pos x="12" y="29"/>
              </a:cxn>
              <a:cxn ang="0">
                <a:pos x="12" y="28"/>
              </a:cxn>
              <a:cxn ang="0">
                <a:pos x="12" y="28"/>
              </a:cxn>
              <a:cxn ang="0">
                <a:pos x="12" y="29"/>
              </a:cxn>
            </a:cxnLst>
            <a:rect l="0" t="0" r="r" b="b"/>
            <a:pathLst>
              <a:path w="27" h="29">
                <a:moveTo>
                  <a:pt x="12" y="29"/>
                </a:moveTo>
                <a:lnTo>
                  <a:pt x="27" y="16"/>
                </a:lnTo>
                <a:lnTo>
                  <a:pt x="15" y="0"/>
                </a:lnTo>
                <a:lnTo>
                  <a:pt x="0" y="12"/>
                </a:lnTo>
                <a:lnTo>
                  <a:pt x="12" y="28"/>
                </a:lnTo>
                <a:lnTo>
                  <a:pt x="12" y="29"/>
                </a:lnTo>
                <a:lnTo>
                  <a:pt x="12" y="28"/>
                </a:lnTo>
                <a:lnTo>
                  <a:pt x="12" y="28"/>
                </a:lnTo>
                <a:lnTo>
                  <a:pt x="12" y="29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7" name="Freeform 1478"/>
          <p:cNvSpPr>
            <a:spLocks/>
          </p:cNvSpPr>
          <p:nvPr/>
        </p:nvSpPr>
        <p:spPr bwMode="auto">
          <a:xfrm>
            <a:off x="4485481" y="4783931"/>
            <a:ext cx="9525" cy="11112"/>
          </a:xfrm>
          <a:custGeom>
            <a:avLst/>
            <a:gdLst/>
            <a:ahLst/>
            <a:cxnLst>
              <a:cxn ang="0">
                <a:pos x="14" y="28"/>
              </a:cxn>
              <a:cxn ang="0">
                <a:pos x="28" y="14"/>
              </a:cxn>
              <a:cxn ang="0">
                <a:pos x="14" y="0"/>
              </a:cxn>
              <a:cxn ang="0">
                <a:pos x="0" y="15"/>
              </a:cxn>
              <a:cxn ang="0">
                <a:pos x="13" y="27"/>
              </a:cxn>
              <a:cxn ang="0">
                <a:pos x="14" y="28"/>
              </a:cxn>
              <a:cxn ang="0">
                <a:pos x="13" y="27"/>
              </a:cxn>
              <a:cxn ang="0">
                <a:pos x="14" y="28"/>
              </a:cxn>
              <a:cxn ang="0">
                <a:pos x="14" y="28"/>
              </a:cxn>
            </a:cxnLst>
            <a:rect l="0" t="0" r="r" b="b"/>
            <a:pathLst>
              <a:path w="28" h="28">
                <a:moveTo>
                  <a:pt x="14" y="28"/>
                </a:moveTo>
                <a:lnTo>
                  <a:pt x="28" y="14"/>
                </a:lnTo>
                <a:lnTo>
                  <a:pt x="14" y="0"/>
                </a:lnTo>
                <a:lnTo>
                  <a:pt x="0" y="15"/>
                </a:lnTo>
                <a:lnTo>
                  <a:pt x="13" y="27"/>
                </a:lnTo>
                <a:lnTo>
                  <a:pt x="14" y="28"/>
                </a:lnTo>
                <a:lnTo>
                  <a:pt x="13" y="27"/>
                </a:lnTo>
                <a:lnTo>
                  <a:pt x="14" y="28"/>
                </a:lnTo>
                <a:lnTo>
                  <a:pt x="14" y="28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8" name="Freeform 1479"/>
          <p:cNvSpPr>
            <a:spLocks/>
          </p:cNvSpPr>
          <p:nvPr/>
        </p:nvSpPr>
        <p:spPr bwMode="auto">
          <a:xfrm>
            <a:off x="4490244" y="4788693"/>
            <a:ext cx="11112" cy="11113"/>
          </a:xfrm>
          <a:custGeom>
            <a:avLst/>
            <a:gdLst/>
            <a:ahLst/>
            <a:cxnLst>
              <a:cxn ang="0">
                <a:pos x="17" y="27"/>
              </a:cxn>
              <a:cxn ang="0">
                <a:pos x="27" y="11"/>
              </a:cxn>
              <a:cxn ang="0">
                <a:pos x="13" y="0"/>
              </a:cxn>
              <a:cxn ang="0">
                <a:pos x="0" y="15"/>
              </a:cxn>
              <a:cxn ang="0">
                <a:pos x="16" y="26"/>
              </a:cxn>
              <a:cxn ang="0">
                <a:pos x="17" y="27"/>
              </a:cxn>
              <a:cxn ang="0">
                <a:pos x="16" y="26"/>
              </a:cxn>
              <a:cxn ang="0">
                <a:pos x="16" y="27"/>
              </a:cxn>
              <a:cxn ang="0">
                <a:pos x="17" y="27"/>
              </a:cxn>
            </a:cxnLst>
            <a:rect l="0" t="0" r="r" b="b"/>
            <a:pathLst>
              <a:path w="27" h="27">
                <a:moveTo>
                  <a:pt x="17" y="27"/>
                </a:moveTo>
                <a:lnTo>
                  <a:pt x="27" y="11"/>
                </a:lnTo>
                <a:lnTo>
                  <a:pt x="13" y="0"/>
                </a:lnTo>
                <a:lnTo>
                  <a:pt x="0" y="15"/>
                </a:lnTo>
                <a:lnTo>
                  <a:pt x="16" y="26"/>
                </a:lnTo>
                <a:lnTo>
                  <a:pt x="17" y="27"/>
                </a:lnTo>
                <a:lnTo>
                  <a:pt x="16" y="26"/>
                </a:lnTo>
                <a:lnTo>
                  <a:pt x="16" y="27"/>
                </a:lnTo>
                <a:lnTo>
                  <a:pt x="17" y="27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9" name="Freeform 1480"/>
          <p:cNvSpPr>
            <a:spLocks/>
          </p:cNvSpPr>
          <p:nvPr/>
        </p:nvSpPr>
        <p:spPr bwMode="auto">
          <a:xfrm>
            <a:off x="4496594" y="4791868"/>
            <a:ext cx="11112" cy="11113"/>
          </a:xfrm>
          <a:custGeom>
            <a:avLst/>
            <a:gdLst/>
            <a:ahLst/>
            <a:cxnLst>
              <a:cxn ang="0">
                <a:pos x="17" y="26"/>
              </a:cxn>
              <a:cxn ang="0">
                <a:pos x="25" y="9"/>
              </a:cxn>
              <a:cxn ang="0">
                <a:pos x="9" y="0"/>
              </a:cxn>
              <a:cxn ang="0">
                <a:pos x="0" y="17"/>
              </a:cxn>
              <a:cxn ang="0">
                <a:pos x="16" y="26"/>
              </a:cxn>
              <a:cxn ang="0">
                <a:pos x="17" y="26"/>
              </a:cxn>
              <a:cxn ang="0">
                <a:pos x="16" y="26"/>
              </a:cxn>
              <a:cxn ang="0">
                <a:pos x="17" y="26"/>
              </a:cxn>
              <a:cxn ang="0">
                <a:pos x="17" y="26"/>
              </a:cxn>
            </a:cxnLst>
            <a:rect l="0" t="0" r="r" b="b"/>
            <a:pathLst>
              <a:path w="25" h="26">
                <a:moveTo>
                  <a:pt x="17" y="26"/>
                </a:moveTo>
                <a:lnTo>
                  <a:pt x="25" y="9"/>
                </a:lnTo>
                <a:lnTo>
                  <a:pt x="9" y="0"/>
                </a:lnTo>
                <a:lnTo>
                  <a:pt x="0" y="17"/>
                </a:lnTo>
                <a:lnTo>
                  <a:pt x="16" y="26"/>
                </a:lnTo>
                <a:lnTo>
                  <a:pt x="17" y="26"/>
                </a:lnTo>
                <a:lnTo>
                  <a:pt x="16" y="26"/>
                </a:lnTo>
                <a:lnTo>
                  <a:pt x="17" y="26"/>
                </a:lnTo>
                <a:lnTo>
                  <a:pt x="17" y="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0" name="Freeform 1481"/>
          <p:cNvSpPr>
            <a:spLocks/>
          </p:cNvSpPr>
          <p:nvPr/>
        </p:nvSpPr>
        <p:spPr bwMode="auto">
          <a:xfrm>
            <a:off x="4502944" y="4796631"/>
            <a:ext cx="11112" cy="9525"/>
          </a:xfrm>
          <a:custGeom>
            <a:avLst/>
            <a:gdLst/>
            <a:ahLst/>
            <a:cxnLst>
              <a:cxn ang="0">
                <a:pos x="19" y="26"/>
              </a:cxn>
              <a:cxn ang="0">
                <a:pos x="24" y="7"/>
              </a:cxn>
              <a:cxn ang="0">
                <a:pos x="7" y="0"/>
              </a:cxn>
              <a:cxn ang="0">
                <a:pos x="0" y="18"/>
              </a:cxn>
              <a:cxn ang="0">
                <a:pos x="17" y="26"/>
              </a:cxn>
              <a:cxn ang="0">
                <a:pos x="19" y="26"/>
              </a:cxn>
              <a:cxn ang="0">
                <a:pos x="17" y="26"/>
              </a:cxn>
              <a:cxn ang="0">
                <a:pos x="18" y="26"/>
              </a:cxn>
              <a:cxn ang="0">
                <a:pos x="19" y="26"/>
              </a:cxn>
            </a:cxnLst>
            <a:rect l="0" t="0" r="r" b="b"/>
            <a:pathLst>
              <a:path w="24" h="26">
                <a:moveTo>
                  <a:pt x="19" y="26"/>
                </a:moveTo>
                <a:lnTo>
                  <a:pt x="24" y="7"/>
                </a:lnTo>
                <a:lnTo>
                  <a:pt x="7" y="0"/>
                </a:lnTo>
                <a:lnTo>
                  <a:pt x="0" y="18"/>
                </a:lnTo>
                <a:lnTo>
                  <a:pt x="17" y="26"/>
                </a:lnTo>
                <a:lnTo>
                  <a:pt x="19" y="26"/>
                </a:lnTo>
                <a:lnTo>
                  <a:pt x="17" y="26"/>
                </a:lnTo>
                <a:lnTo>
                  <a:pt x="18" y="26"/>
                </a:lnTo>
                <a:lnTo>
                  <a:pt x="19" y="26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1" name="Freeform 1482"/>
          <p:cNvSpPr>
            <a:spLocks/>
          </p:cNvSpPr>
          <p:nvPr/>
        </p:nvSpPr>
        <p:spPr bwMode="auto">
          <a:xfrm>
            <a:off x="4510881" y="4798218"/>
            <a:ext cx="9525" cy="9525"/>
          </a:xfrm>
          <a:custGeom>
            <a:avLst/>
            <a:gdLst/>
            <a:ahLst/>
            <a:cxnLst>
              <a:cxn ang="0">
                <a:pos x="20" y="23"/>
              </a:cxn>
              <a:cxn ang="0">
                <a:pos x="22" y="3"/>
              </a:cxn>
              <a:cxn ang="0">
                <a:pos x="3" y="0"/>
              </a:cxn>
              <a:cxn ang="0">
                <a:pos x="0" y="19"/>
              </a:cxn>
              <a:cxn ang="0">
                <a:pos x="18" y="23"/>
              </a:cxn>
              <a:cxn ang="0">
                <a:pos x="20" y="23"/>
              </a:cxn>
              <a:cxn ang="0">
                <a:pos x="18" y="23"/>
              </a:cxn>
              <a:cxn ang="0">
                <a:pos x="19" y="23"/>
              </a:cxn>
              <a:cxn ang="0">
                <a:pos x="20" y="23"/>
              </a:cxn>
            </a:cxnLst>
            <a:rect l="0" t="0" r="r" b="b"/>
            <a:pathLst>
              <a:path w="22" h="23">
                <a:moveTo>
                  <a:pt x="20" y="23"/>
                </a:moveTo>
                <a:lnTo>
                  <a:pt x="22" y="3"/>
                </a:lnTo>
                <a:lnTo>
                  <a:pt x="3" y="0"/>
                </a:lnTo>
                <a:lnTo>
                  <a:pt x="0" y="19"/>
                </a:lnTo>
                <a:lnTo>
                  <a:pt x="18" y="23"/>
                </a:lnTo>
                <a:lnTo>
                  <a:pt x="20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2" name="Freeform 1483"/>
          <p:cNvSpPr>
            <a:spLocks/>
          </p:cNvSpPr>
          <p:nvPr/>
        </p:nvSpPr>
        <p:spPr bwMode="auto">
          <a:xfrm>
            <a:off x="4518819" y="4799806"/>
            <a:ext cx="7937" cy="7937"/>
          </a:xfrm>
          <a:custGeom>
            <a:avLst/>
            <a:gdLst/>
            <a:ahLst/>
            <a:cxnLst>
              <a:cxn ang="0">
                <a:pos x="18" y="21"/>
              </a:cxn>
              <a:cxn ang="0">
                <a:pos x="19" y="1"/>
              </a:cxn>
              <a:cxn ang="0">
                <a:pos x="1" y="0"/>
              </a:cxn>
              <a:cxn ang="0">
                <a:pos x="0" y="20"/>
              </a:cxn>
              <a:cxn ang="0">
                <a:pos x="18" y="21"/>
              </a:cxn>
              <a:cxn ang="0">
                <a:pos x="18" y="21"/>
              </a:cxn>
              <a:cxn ang="0">
                <a:pos x="18" y="21"/>
              </a:cxn>
              <a:cxn ang="0">
                <a:pos x="18" y="21"/>
              </a:cxn>
              <a:cxn ang="0">
                <a:pos x="18" y="21"/>
              </a:cxn>
            </a:cxnLst>
            <a:rect l="0" t="0" r="r" b="b"/>
            <a:pathLst>
              <a:path w="19" h="21">
                <a:moveTo>
                  <a:pt x="18" y="21"/>
                </a:moveTo>
                <a:lnTo>
                  <a:pt x="19" y="1"/>
                </a:lnTo>
                <a:lnTo>
                  <a:pt x="1" y="0"/>
                </a:lnTo>
                <a:lnTo>
                  <a:pt x="0" y="20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close/>
              </a:path>
            </a:pathLst>
          </a:custGeom>
          <a:solidFill>
            <a:srgbClr val="16141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3" name="Rectangle 1484"/>
          <p:cNvSpPr>
            <a:spLocks noChangeArrowheads="1"/>
          </p:cNvSpPr>
          <p:nvPr/>
        </p:nvSpPr>
        <p:spPr bwMode="auto">
          <a:xfrm>
            <a:off x="4587081" y="3956843"/>
            <a:ext cx="641350" cy="7762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4" name="Rectangle 1485"/>
          <p:cNvSpPr>
            <a:spLocks noChangeArrowheads="1"/>
          </p:cNvSpPr>
          <p:nvPr/>
        </p:nvSpPr>
        <p:spPr bwMode="auto">
          <a:xfrm>
            <a:off x="4587081" y="3956843"/>
            <a:ext cx="641350" cy="776288"/>
          </a:xfrm>
          <a:prstGeom prst="rect">
            <a:avLst/>
          </a:prstGeom>
          <a:noFill/>
          <a:ln w="4763">
            <a:solidFill>
              <a:srgbClr val="161417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5" name="Freeform 1486"/>
          <p:cNvSpPr>
            <a:spLocks/>
          </p:cNvSpPr>
          <p:nvPr/>
        </p:nvSpPr>
        <p:spPr bwMode="auto">
          <a:xfrm>
            <a:off x="4801394" y="4296568"/>
            <a:ext cx="3175" cy="3175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4" y="1"/>
              </a:cxn>
              <a:cxn ang="0">
                <a:pos x="2" y="2"/>
              </a:cxn>
              <a:cxn ang="0">
                <a:pos x="0" y="3"/>
              </a:cxn>
              <a:cxn ang="0">
                <a:pos x="0" y="4"/>
              </a:cxn>
              <a:cxn ang="0">
                <a:pos x="0" y="5"/>
              </a:cxn>
              <a:cxn ang="0">
                <a:pos x="2" y="7"/>
              </a:cxn>
              <a:cxn ang="0">
                <a:pos x="4" y="8"/>
              </a:cxn>
              <a:cxn ang="0">
                <a:pos x="6" y="9"/>
              </a:cxn>
              <a:cxn ang="0">
                <a:pos x="6" y="0"/>
              </a:cxn>
            </a:cxnLst>
            <a:rect l="0" t="0" r="r" b="b"/>
            <a:pathLst>
              <a:path w="6" h="9">
                <a:moveTo>
                  <a:pt x="6" y="0"/>
                </a:moveTo>
                <a:lnTo>
                  <a:pt x="4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4" y="8"/>
                </a:lnTo>
                <a:lnTo>
                  <a:pt x="6" y="9"/>
                </a:lnTo>
                <a:lnTo>
                  <a:pt x="6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6" name="Rectangle 1487"/>
          <p:cNvSpPr>
            <a:spLocks noChangeArrowheads="1"/>
          </p:cNvSpPr>
          <p:nvPr/>
        </p:nvSpPr>
        <p:spPr bwMode="auto">
          <a:xfrm>
            <a:off x="4804569" y="4296568"/>
            <a:ext cx="73025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7" name="Freeform 1488"/>
          <p:cNvSpPr>
            <a:spLocks/>
          </p:cNvSpPr>
          <p:nvPr/>
        </p:nvSpPr>
        <p:spPr bwMode="auto">
          <a:xfrm>
            <a:off x="4877594" y="4296568"/>
            <a:ext cx="3175" cy="3175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4" y="8"/>
              </a:cxn>
              <a:cxn ang="0">
                <a:pos x="6" y="7"/>
              </a:cxn>
              <a:cxn ang="0">
                <a:pos x="7" y="5"/>
              </a:cxn>
              <a:cxn ang="0">
                <a:pos x="8" y="4"/>
              </a:cxn>
              <a:cxn ang="0">
                <a:pos x="7" y="3"/>
              </a:cxn>
              <a:cxn ang="0">
                <a:pos x="6" y="2"/>
              </a:cxn>
              <a:cxn ang="0">
                <a:pos x="4" y="1"/>
              </a:cxn>
              <a:cxn ang="0">
                <a:pos x="0" y="0"/>
              </a:cxn>
              <a:cxn ang="0">
                <a:pos x="0" y="9"/>
              </a:cxn>
            </a:cxnLst>
            <a:rect l="0" t="0" r="r" b="b"/>
            <a:pathLst>
              <a:path w="8" h="9">
                <a:moveTo>
                  <a:pt x="0" y="9"/>
                </a:moveTo>
                <a:lnTo>
                  <a:pt x="4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7" y="3"/>
                </a:lnTo>
                <a:lnTo>
                  <a:pt x="6" y="2"/>
                </a:lnTo>
                <a:lnTo>
                  <a:pt x="4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8" name="Freeform 1489"/>
          <p:cNvSpPr>
            <a:spLocks/>
          </p:cNvSpPr>
          <p:nvPr/>
        </p:nvSpPr>
        <p:spPr bwMode="auto">
          <a:xfrm>
            <a:off x="4818856" y="4387056"/>
            <a:ext cx="58738" cy="215900"/>
          </a:xfrm>
          <a:custGeom>
            <a:avLst/>
            <a:gdLst/>
            <a:ahLst/>
            <a:cxnLst>
              <a:cxn ang="0">
                <a:pos x="147" y="0"/>
              </a:cxn>
              <a:cxn ang="0">
                <a:pos x="0" y="0"/>
              </a:cxn>
              <a:cxn ang="0">
                <a:pos x="0" y="543"/>
              </a:cxn>
            </a:cxnLst>
            <a:rect l="0" t="0" r="r" b="b"/>
            <a:pathLst>
              <a:path w="147" h="543">
                <a:moveTo>
                  <a:pt x="147" y="0"/>
                </a:moveTo>
                <a:lnTo>
                  <a:pt x="0" y="0"/>
                </a:lnTo>
                <a:lnTo>
                  <a:pt x="0" y="543"/>
                </a:lnTo>
              </a:path>
            </a:pathLst>
          </a:custGeom>
          <a:noFill/>
          <a:ln w="0">
            <a:solidFill>
              <a:srgbClr val="17161A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9" name="Line 1490"/>
          <p:cNvSpPr>
            <a:spLocks noChangeShapeType="1"/>
          </p:cNvSpPr>
          <p:nvPr/>
        </p:nvSpPr>
        <p:spPr bwMode="auto">
          <a:xfrm>
            <a:off x="4895056" y="4423568"/>
            <a:ext cx="1588" cy="179388"/>
          </a:xfrm>
          <a:prstGeom prst="line">
            <a:avLst/>
          </a:prstGeom>
          <a:noFill/>
          <a:ln w="0">
            <a:solidFill>
              <a:srgbClr val="17161A"/>
            </a:solidFill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0" name="Freeform 1491"/>
          <p:cNvSpPr>
            <a:spLocks/>
          </p:cNvSpPr>
          <p:nvPr/>
        </p:nvSpPr>
        <p:spPr bwMode="auto">
          <a:xfrm>
            <a:off x="4914106" y="4387056"/>
            <a:ext cx="66675" cy="2159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0" y="0"/>
              </a:cxn>
              <a:cxn ang="0">
                <a:pos x="170" y="543"/>
              </a:cxn>
            </a:cxnLst>
            <a:rect l="0" t="0" r="r" b="b"/>
            <a:pathLst>
              <a:path w="170" h="543">
                <a:moveTo>
                  <a:pt x="0" y="0"/>
                </a:moveTo>
                <a:lnTo>
                  <a:pt x="170" y="0"/>
                </a:lnTo>
                <a:lnTo>
                  <a:pt x="170" y="543"/>
                </a:lnTo>
              </a:path>
            </a:pathLst>
          </a:custGeom>
          <a:noFill/>
          <a:ln w="0">
            <a:solidFill>
              <a:srgbClr val="17161A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1" name="Freeform 1492"/>
          <p:cNvSpPr>
            <a:spLocks/>
          </p:cNvSpPr>
          <p:nvPr/>
        </p:nvSpPr>
        <p:spPr bwMode="auto">
          <a:xfrm>
            <a:off x="4791869" y="4485481"/>
            <a:ext cx="3175" cy="4762"/>
          </a:xfrm>
          <a:custGeom>
            <a:avLst/>
            <a:gdLst/>
            <a:ahLst/>
            <a:cxnLst>
              <a:cxn ang="0">
                <a:pos x="11" y="0"/>
              </a:cxn>
              <a:cxn ang="0">
                <a:pos x="0" y="11"/>
              </a:cxn>
              <a:cxn ang="0">
                <a:pos x="0" y="0"/>
              </a:cxn>
              <a:cxn ang="0">
                <a:pos x="11" y="0"/>
              </a:cxn>
            </a:cxnLst>
            <a:rect l="0" t="0" r="r" b="b"/>
            <a:pathLst>
              <a:path w="11" h="11">
                <a:moveTo>
                  <a:pt x="11" y="0"/>
                </a:moveTo>
                <a:lnTo>
                  <a:pt x="0" y="11"/>
                </a:ln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2" name="Freeform 1493"/>
          <p:cNvSpPr>
            <a:spLocks/>
          </p:cNvSpPr>
          <p:nvPr/>
        </p:nvSpPr>
        <p:spPr bwMode="auto">
          <a:xfrm>
            <a:off x="4791869" y="4485481"/>
            <a:ext cx="6350" cy="7937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5" y="0"/>
              </a:cxn>
              <a:cxn ang="0">
                <a:pos x="16" y="0"/>
              </a:cxn>
              <a:cxn ang="0">
                <a:pos x="0" y="16"/>
              </a:cxn>
              <a:cxn ang="0">
                <a:pos x="0" y="5"/>
              </a:cxn>
            </a:cxnLst>
            <a:rect l="0" t="0" r="r" b="b"/>
            <a:pathLst>
              <a:path w="16" h="16">
                <a:moveTo>
                  <a:pt x="0" y="5"/>
                </a:moveTo>
                <a:lnTo>
                  <a:pt x="5" y="0"/>
                </a:lnTo>
                <a:lnTo>
                  <a:pt x="16" y="0"/>
                </a:lnTo>
                <a:lnTo>
                  <a:pt x="0" y="16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3" name="Freeform 1494"/>
          <p:cNvSpPr>
            <a:spLocks/>
          </p:cNvSpPr>
          <p:nvPr/>
        </p:nvSpPr>
        <p:spPr bwMode="auto">
          <a:xfrm>
            <a:off x="4791869" y="4485481"/>
            <a:ext cx="7937" cy="9525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1" y="0"/>
              </a:cxn>
              <a:cxn ang="0">
                <a:pos x="22" y="0"/>
              </a:cxn>
              <a:cxn ang="0">
                <a:pos x="0" y="21"/>
              </a:cxn>
              <a:cxn ang="0">
                <a:pos x="0" y="11"/>
              </a:cxn>
            </a:cxnLst>
            <a:rect l="0" t="0" r="r" b="b"/>
            <a:pathLst>
              <a:path w="22" h="21">
                <a:moveTo>
                  <a:pt x="0" y="11"/>
                </a:moveTo>
                <a:lnTo>
                  <a:pt x="11" y="0"/>
                </a:lnTo>
                <a:lnTo>
                  <a:pt x="22" y="0"/>
                </a:lnTo>
                <a:lnTo>
                  <a:pt x="0" y="21"/>
                </a:lnTo>
                <a:lnTo>
                  <a:pt x="0" y="1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4" name="Freeform 1495"/>
          <p:cNvSpPr>
            <a:spLocks/>
          </p:cNvSpPr>
          <p:nvPr/>
        </p:nvSpPr>
        <p:spPr bwMode="auto">
          <a:xfrm>
            <a:off x="4791869" y="4485481"/>
            <a:ext cx="9525" cy="11112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16" y="0"/>
              </a:cxn>
              <a:cxn ang="0">
                <a:pos x="28" y="0"/>
              </a:cxn>
              <a:cxn ang="0">
                <a:pos x="0" y="27"/>
              </a:cxn>
              <a:cxn ang="0">
                <a:pos x="0" y="16"/>
              </a:cxn>
            </a:cxnLst>
            <a:rect l="0" t="0" r="r" b="b"/>
            <a:pathLst>
              <a:path w="28" h="27">
                <a:moveTo>
                  <a:pt x="0" y="16"/>
                </a:moveTo>
                <a:lnTo>
                  <a:pt x="16" y="0"/>
                </a:lnTo>
                <a:lnTo>
                  <a:pt x="28" y="0"/>
                </a:lnTo>
                <a:lnTo>
                  <a:pt x="0" y="27"/>
                </a:lnTo>
                <a:lnTo>
                  <a:pt x="0" y="16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5" name="Freeform 1496"/>
          <p:cNvSpPr>
            <a:spLocks/>
          </p:cNvSpPr>
          <p:nvPr/>
        </p:nvSpPr>
        <p:spPr bwMode="auto">
          <a:xfrm>
            <a:off x="4791869" y="4485481"/>
            <a:ext cx="12700" cy="14287"/>
          </a:xfrm>
          <a:custGeom>
            <a:avLst/>
            <a:gdLst/>
            <a:ahLst/>
            <a:cxnLst>
              <a:cxn ang="0">
                <a:pos x="0" y="21"/>
              </a:cxn>
              <a:cxn ang="0">
                <a:pos x="22" y="0"/>
              </a:cxn>
              <a:cxn ang="0">
                <a:pos x="33" y="0"/>
              </a:cxn>
              <a:cxn ang="0">
                <a:pos x="0" y="32"/>
              </a:cxn>
              <a:cxn ang="0">
                <a:pos x="0" y="21"/>
              </a:cxn>
            </a:cxnLst>
            <a:rect l="0" t="0" r="r" b="b"/>
            <a:pathLst>
              <a:path w="33" h="32">
                <a:moveTo>
                  <a:pt x="0" y="21"/>
                </a:moveTo>
                <a:lnTo>
                  <a:pt x="22" y="0"/>
                </a:lnTo>
                <a:lnTo>
                  <a:pt x="33" y="0"/>
                </a:lnTo>
                <a:lnTo>
                  <a:pt x="0" y="32"/>
                </a:lnTo>
                <a:lnTo>
                  <a:pt x="0" y="21"/>
                </a:lnTo>
                <a:close/>
              </a:path>
            </a:pathLst>
          </a:custGeom>
          <a:solidFill>
            <a:srgbClr val="FDFDFD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6" name="Freeform 1497"/>
          <p:cNvSpPr>
            <a:spLocks/>
          </p:cNvSpPr>
          <p:nvPr/>
        </p:nvSpPr>
        <p:spPr bwMode="auto">
          <a:xfrm>
            <a:off x="4791869" y="4485481"/>
            <a:ext cx="14287" cy="15875"/>
          </a:xfrm>
          <a:custGeom>
            <a:avLst/>
            <a:gdLst/>
            <a:ahLst/>
            <a:cxnLst>
              <a:cxn ang="0">
                <a:pos x="0" y="27"/>
              </a:cxn>
              <a:cxn ang="0">
                <a:pos x="28" y="0"/>
              </a:cxn>
              <a:cxn ang="0">
                <a:pos x="38" y="0"/>
              </a:cxn>
              <a:cxn ang="0">
                <a:pos x="0" y="38"/>
              </a:cxn>
              <a:cxn ang="0">
                <a:pos x="0" y="27"/>
              </a:cxn>
            </a:cxnLst>
            <a:rect l="0" t="0" r="r" b="b"/>
            <a:pathLst>
              <a:path w="38" h="38">
                <a:moveTo>
                  <a:pt x="0" y="27"/>
                </a:moveTo>
                <a:lnTo>
                  <a:pt x="28" y="0"/>
                </a:lnTo>
                <a:lnTo>
                  <a:pt x="38" y="0"/>
                </a:lnTo>
                <a:lnTo>
                  <a:pt x="0" y="38"/>
                </a:lnTo>
                <a:lnTo>
                  <a:pt x="0" y="27"/>
                </a:lnTo>
                <a:close/>
              </a:path>
            </a:pathLst>
          </a:custGeom>
          <a:solidFill>
            <a:srgbClr val="FDFDFD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7" name="Freeform 1498"/>
          <p:cNvSpPr>
            <a:spLocks/>
          </p:cNvSpPr>
          <p:nvPr/>
        </p:nvSpPr>
        <p:spPr bwMode="auto">
          <a:xfrm>
            <a:off x="4791869" y="4485481"/>
            <a:ext cx="17462" cy="17462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33" y="0"/>
              </a:cxn>
              <a:cxn ang="0">
                <a:pos x="44" y="0"/>
              </a:cxn>
              <a:cxn ang="0">
                <a:pos x="0" y="44"/>
              </a:cxn>
              <a:cxn ang="0">
                <a:pos x="0" y="32"/>
              </a:cxn>
            </a:cxnLst>
            <a:rect l="0" t="0" r="r" b="b"/>
            <a:pathLst>
              <a:path w="44" h="44">
                <a:moveTo>
                  <a:pt x="0" y="32"/>
                </a:moveTo>
                <a:lnTo>
                  <a:pt x="33" y="0"/>
                </a:lnTo>
                <a:lnTo>
                  <a:pt x="44" y="0"/>
                </a:lnTo>
                <a:lnTo>
                  <a:pt x="0" y="44"/>
                </a:lnTo>
                <a:lnTo>
                  <a:pt x="0" y="32"/>
                </a:lnTo>
                <a:close/>
              </a:path>
            </a:pathLst>
          </a:custGeom>
          <a:solidFill>
            <a:srgbClr val="FDFDFC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8" name="Freeform 1499"/>
          <p:cNvSpPr>
            <a:spLocks/>
          </p:cNvSpPr>
          <p:nvPr/>
        </p:nvSpPr>
        <p:spPr bwMode="auto">
          <a:xfrm>
            <a:off x="4791869" y="4485481"/>
            <a:ext cx="19050" cy="20637"/>
          </a:xfrm>
          <a:custGeom>
            <a:avLst/>
            <a:gdLst/>
            <a:ahLst/>
            <a:cxnLst>
              <a:cxn ang="0">
                <a:pos x="0" y="38"/>
              </a:cxn>
              <a:cxn ang="0">
                <a:pos x="38" y="0"/>
              </a:cxn>
              <a:cxn ang="0">
                <a:pos x="49" y="0"/>
              </a:cxn>
              <a:cxn ang="0">
                <a:pos x="0" y="49"/>
              </a:cxn>
              <a:cxn ang="0">
                <a:pos x="0" y="38"/>
              </a:cxn>
            </a:cxnLst>
            <a:rect l="0" t="0" r="r" b="b"/>
            <a:pathLst>
              <a:path w="49" h="49">
                <a:moveTo>
                  <a:pt x="0" y="38"/>
                </a:moveTo>
                <a:lnTo>
                  <a:pt x="38" y="0"/>
                </a:lnTo>
                <a:lnTo>
                  <a:pt x="49" y="0"/>
                </a:lnTo>
                <a:lnTo>
                  <a:pt x="0" y="49"/>
                </a:lnTo>
                <a:lnTo>
                  <a:pt x="0" y="38"/>
                </a:lnTo>
                <a:close/>
              </a:path>
            </a:pathLst>
          </a:custGeom>
          <a:solidFill>
            <a:srgbClr val="FDFDFC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9" name="Freeform 1500"/>
          <p:cNvSpPr>
            <a:spLocks/>
          </p:cNvSpPr>
          <p:nvPr/>
        </p:nvSpPr>
        <p:spPr bwMode="auto">
          <a:xfrm>
            <a:off x="4791869" y="4485481"/>
            <a:ext cx="20637" cy="22225"/>
          </a:xfrm>
          <a:custGeom>
            <a:avLst/>
            <a:gdLst/>
            <a:ahLst/>
            <a:cxnLst>
              <a:cxn ang="0">
                <a:pos x="0" y="44"/>
              </a:cxn>
              <a:cxn ang="0">
                <a:pos x="44" y="0"/>
              </a:cxn>
              <a:cxn ang="0">
                <a:pos x="54" y="0"/>
              </a:cxn>
              <a:cxn ang="0">
                <a:pos x="0" y="55"/>
              </a:cxn>
              <a:cxn ang="0">
                <a:pos x="0" y="44"/>
              </a:cxn>
            </a:cxnLst>
            <a:rect l="0" t="0" r="r" b="b"/>
            <a:pathLst>
              <a:path w="54" h="55">
                <a:moveTo>
                  <a:pt x="0" y="44"/>
                </a:moveTo>
                <a:lnTo>
                  <a:pt x="44" y="0"/>
                </a:lnTo>
                <a:lnTo>
                  <a:pt x="54" y="0"/>
                </a:lnTo>
                <a:lnTo>
                  <a:pt x="0" y="55"/>
                </a:lnTo>
                <a:lnTo>
                  <a:pt x="0" y="44"/>
                </a:lnTo>
                <a:close/>
              </a:path>
            </a:pathLst>
          </a:custGeom>
          <a:solidFill>
            <a:srgbClr val="FCFCFC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0" name="Freeform 1501"/>
          <p:cNvSpPr>
            <a:spLocks/>
          </p:cNvSpPr>
          <p:nvPr/>
        </p:nvSpPr>
        <p:spPr bwMode="auto">
          <a:xfrm>
            <a:off x="4791869" y="4485481"/>
            <a:ext cx="23812" cy="23812"/>
          </a:xfrm>
          <a:custGeom>
            <a:avLst/>
            <a:gdLst/>
            <a:ahLst/>
            <a:cxnLst>
              <a:cxn ang="0">
                <a:pos x="0" y="49"/>
              </a:cxn>
              <a:cxn ang="0">
                <a:pos x="49" y="0"/>
              </a:cxn>
              <a:cxn ang="0">
                <a:pos x="60" y="0"/>
              </a:cxn>
              <a:cxn ang="0">
                <a:pos x="0" y="60"/>
              </a:cxn>
              <a:cxn ang="0">
                <a:pos x="0" y="49"/>
              </a:cxn>
            </a:cxnLst>
            <a:rect l="0" t="0" r="r" b="b"/>
            <a:pathLst>
              <a:path w="60" h="60">
                <a:moveTo>
                  <a:pt x="0" y="49"/>
                </a:moveTo>
                <a:lnTo>
                  <a:pt x="49" y="0"/>
                </a:lnTo>
                <a:lnTo>
                  <a:pt x="60" y="0"/>
                </a:lnTo>
                <a:lnTo>
                  <a:pt x="0" y="60"/>
                </a:lnTo>
                <a:lnTo>
                  <a:pt x="0" y="49"/>
                </a:lnTo>
                <a:close/>
              </a:path>
            </a:pathLst>
          </a:custGeom>
          <a:solidFill>
            <a:srgbClr val="FCFCFC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1" name="Freeform 1502"/>
          <p:cNvSpPr>
            <a:spLocks/>
          </p:cNvSpPr>
          <p:nvPr/>
        </p:nvSpPr>
        <p:spPr bwMode="auto">
          <a:xfrm>
            <a:off x="4791869" y="4485481"/>
            <a:ext cx="25400" cy="26987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54" y="0"/>
              </a:cxn>
              <a:cxn ang="0">
                <a:pos x="65" y="0"/>
              </a:cxn>
              <a:cxn ang="0">
                <a:pos x="0" y="65"/>
              </a:cxn>
              <a:cxn ang="0">
                <a:pos x="0" y="55"/>
              </a:cxn>
            </a:cxnLst>
            <a:rect l="0" t="0" r="r" b="b"/>
            <a:pathLst>
              <a:path w="65" h="65">
                <a:moveTo>
                  <a:pt x="0" y="55"/>
                </a:moveTo>
                <a:lnTo>
                  <a:pt x="54" y="0"/>
                </a:lnTo>
                <a:lnTo>
                  <a:pt x="65" y="0"/>
                </a:lnTo>
                <a:lnTo>
                  <a:pt x="0" y="65"/>
                </a:lnTo>
                <a:lnTo>
                  <a:pt x="0" y="55"/>
                </a:lnTo>
                <a:close/>
              </a:path>
            </a:pathLst>
          </a:custGeom>
          <a:solidFill>
            <a:srgbClr val="FBFBFB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2" name="Freeform 1503"/>
          <p:cNvSpPr>
            <a:spLocks/>
          </p:cNvSpPr>
          <p:nvPr/>
        </p:nvSpPr>
        <p:spPr bwMode="auto">
          <a:xfrm>
            <a:off x="4791869" y="4485481"/>
            <a:ext cx="26987" cy="28575"/>
          </a:xfrm>
          <a:custGeom>
            <a:avLst/>
            <a:gdLst/>
            <a:ahLst/>
            <a:cxnLst>
              <a:cxn ang="0">
                <a:pos x="0" y="60"/>
              </a:cxn>
              <a:cxn ang="0">
                <a:pos x="60" y="0"/>
              </a:cxn>
              <a:cxn ang="0">
                <a:pos x="72" y="0"/>
              </a:cxn>
              <a:cxn ang="0">
                <a:pos x="0" y="71"/>
              </a:cxn>
              <a:cxn ang="0">
                <a:pos x="0" y="60"/>
              </a:cxn>
            </a:cxnLst>
            <a:rect l="0" t="0" r="r" b="b"/>
            <a:pathLst>
              <a:path w="72" h="71">
                <a:moveTo>
                  <a:pt x="0" y="60"/>
                </a:moveTo>
                <a:lnTo>
                  <a:pt x="60" y="0"/>
                </a:lnTo>
                <a:lnTo>
                  <a:pt x="72" y="0"/>
                </a:lnTo>
                <a:lnTo>
                  <a:pt x="0" y="71"/>
                </a:lnTo>
                <a:lnTo>
                  <a:pt x="0" y="60"/>
                </a:lnTo>
                <a:close/>
              </a:path>
            </a:pathLst>
          </a:custGeom>
          <a:solidFill>
            <a:srgbClr val="FBFBFB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3" name="Freeform 1504"/>
          <p:cNvSpPr>
            <a:spLocks/>
          </p:cNvSpPr>
          <p:nvPr/>
        </p:nvSpPr>
        <p:spPr bwMode="auto">
          <a:xfrm>
            <a:off x="4791869" y="4485481"/>
            <a:ext cx="30162" cy="31750"/>
          </a:xfrm>
          <a:custGeom>
            <a:avLst/>
            <a:gdLst/>
            <a:ahLst/>
            <a:cxnLst>
              <a:cxn ang="0">
                <a:pos x="0" y="65"/>
              </a:cxn>
              <a:cxn ang="0">
                <a:pos x="65" y="0"/>
              </a:cxn>
              <a:cxn ang="0">
                <a:pos x="77" y="0"/>
              </a:cxn>
              <a:cxn ang="0">
                <a:pos x="0" y="76"/>
              </a:cxn>
              <a:cxn ang="0">
                <a:pos x="0" y="65"/>
              </a:cxn>
            </a:cxnLst>
            <a:rect l="0" t="0" r="r" b="b"/>
            <a:pathLst>
              <a:path w="77" h="76">
                <a:moveTo>
                  <a:pt x="0" y="65"/>
                </a:moveTo>
                <a:lnTo>
                  <a:pt x="65" y="0"/>
                </a:lnTo>
                <a:lnTo>
                  <a:pt x="77" y="0"/>
                </a:lnTo>
                <a:lnTo>
                  <a:pt x="0" y="76"/>
                </a:lnTo>
                <a:lnTo>
                  <a:pt x="0" y="65"/>
                </a:lnTo>
                <a:close/>
              </a:path>
            </a:pathLst>
          </a:custGeom>
          <a:solidFill>
            <a:srgbClr val="FAFAFA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4" name="Freeform 1505"/>
          <p:cNvSpPr>
            <a:spLocks/>
          </p:cNvSpPr>
          <p:nvPr/>
        </p:nvSpPr>
        <p:spPr bwMode="auto">
          <a:xfrm>
            <a:off x="4791869" y="4485481"/>
            <a:ext cx="31750" cy="33337"/>
          </a:xfrm>
          <a:custGeom>
            <a:avLst/>
            <a:gdLst/>
            <a:ahLst/>
            <a:cxnLst>
              <a:cxn ang="0">
                <a:pos x="0" y="71"/>
              </a:cxn>
              <a:cxn ang="0">
                <a:pos x="72" y="0"/>
              </a:cxn>
              <a:cxn ang="0">
                <a:pos x="82" y="0"/>
              </a:cxn>
              <a:cxn ang="0">
                <a:pos x="0" y="81"/>
              </a:cxn>
              <a:cxn ang="0">
                <a:pos x="0" y="71"/>
              </a:cxn>
            </a:cxnLst>
            <a:rect l="0" t="0" r="r" b="b"/>
            <a:pathLst>
              <a:path w="82" h="81">
                <a:moveTo>
                  <a:pt x="0" y="71"/>
                </a:moveTo>
                <a:lnTo>
                  <a:pt x="72" y="0"/>
                </a:lnTo>
                <a:lnTo>
                  <a:pt x="82" y="0"/>
                </a:lnTo>
                <a:lnTo>
                  <a:pt x="0" y="81"/>
                </a:lnTo>
                <a:lnTo>
                  <a:pt x="0" y="71"/>
                </a:lnTo>
                <a:close/>
              </a:path>
            </a:pathLst>
          </a:custGeom>
          <a:solidFill>
            <a:srgbClr val="FAFAFA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5" name="Freeform 1506"/>
          <p:cNvSpPr>
            <a:spLocks/>
          </p:cNvSpPr>
          <p:nvPr/>
        </p:nvSpPr>
        <p:spPr bwMode="auto">
          <a:xfrm>
            <a:off x="4791869" y="4485481"/>
            <a:ext cx="33337" cy="34925"/>
          </a:xfrm>
          <a:custGeom>
            <a:avLst/>
            <a:gdLst/>
            <a:ahLst/>
            <a:cxnLst>
              <a:cxn ang="0">
                <a:pos x="0" y="76"/>
              </a:cxn>
              <a:cxn ang="0">
                <a:pos x="77" y="0"/>
              </a:cxn>
              <a:cxn ang="0">
                <a:pos x="88" y="0"/>
              </a:cxn>
              <a:cxn ang="0">
                <a:pos x="0" y="88"/>
              </a:cxn>
              <a:cxn ang="0">
                <a:pos x="0" y="76"/>
              </a:cxn>
            </a:cxnLst>
            <a:rect l="0" t="0" r="r" b="b"/>
            <a:pathLst>
              <a:path w="88" h="88">
                <a:moveTo>
                  <a:pt x="0" y="76"/>
                </a:moveTo>
                <a:lnTo>
                  <a:pt x="77" y="0"/>
                </a:lnTo>
                <a:lnTo>
                  <a:pt x="88" y="0"/>
                </a:lnTo>
                <a:lnTo>
                  <a:pt x="0" y="88"/>
                </a:lnTo>
                <a:lnTo>
                  <a:pt x="0" y="76"/>
                </a:lnTo>
                <a:close/>
              </a:path>
            </a:pathLst>
          </a:custGeom>
          <a:solidFill>
            <a:srgbClr val="F9F9F9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6" name="Freeform 1507"/>
          <p:cNvSpPr>
            <a:spLocks/>
          </p:cNvSpPr>
          <p:nvPr/>
        </p:nvSpPr>
        <p:spPr bwMode="auto">
          <a:xfrm>
            <a:off x="4791869" y="4485481"/>
            <a:ext cx="36512" cy="38100"/>
          </a:xfrm>
          <a:custGeom>
            <a:avLst/>
            <a:gdLst/>
            <a:ahLst/>
            <a:cxnLst>
              <a:cxn ang="0">
                <a:pos x="0" y="81"/>
              </a:cxn>
              <a:cxn ang="0">
                <a:pos x="82" y="0"/>
              </a:cxn>
              <a:cxn ang="0">
                <a:pos x="93" y="0"/>
              </a:cxn>
              <a:cxn ang="0">
                <a:pos x="0" y="93"/>
              </a:cxn>
              <a:cxn ang="0">
                <a:pos x="0" y="81"/>
              </a:cxn>
            </a:cxnLst>
            <a:rect l="0" t="0" r="r" b="b"/>
            <a:pathLst>
              <a:path w="93" h="93">
                <a:moveTo>
                  <a:pt x="0" y="81"/>
                </a:moveTo>
                <a:lnTo>
                  <a:pt x="82" y="0"/>
                </a:lnTo>
                <a:lnTo>
                  <a:pt x="93" y="0"/>
                </a:lnTo>
                <a:lnTo>
                  <a:pt x="0" y="93"/>
                </a:lnTo>
                <a:lnTo>
                  <a:pt x="0" y="81"/>
                </a:lnTo>
                <a:close/>
              </a:path>
            </a:pathLst>
          </a:custGeom>
          <a:solidFill>
            <a:srgbClr val="F9F9F9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7" name="Freeform 1508"/>
          <p:cNvSpPr>
            <a:spLocks/>
          </p:cNvSpPr>
          <p:nvPr/>
        </p:nvSpPr>
        <p:spPr bwMode="auto">
          <a:xfrm>
            <a:off x="4791869" y="4485481"/>
            <a:ext cx="38100" cy="39687"/>
          </a:xfrm>
          <a:custGeom>
            <a:avLst/>
            <a:gdLst/>
            <a:ahLst/>
            <a:cxnLst>
              <a:cxn ang="0">
                <a:pos x="0" y="88"/>
              </a:cxn>
              <a:cxn ang="0">
                <a:pos x="88" y="0"/>
              </a:cxn>
              <a:cxn ang="0">
                <a:pos x="98" y="0"/>
              </a:cxn>
              <a:cxn ang="0">
                <a:pos x="0" y="98"/>
              </a:cxn>
              <a:cxn ang="0">
                <a:pos x="0" y="88"/>
              </a:cxn>
            </a:cxnLst>
            <a:rect l="0" t="0" r="r" b="b"/>
            <a:pathLst>
              <a:path w="98" h="98">
                <a:moveTo>
                  <a:pt x="0" y="88"/>
                </a:moveTo>
                <a:lnTo>
                  <a:pt x="88" y="0"/>
                </a:lnTo>
                <a:lnTo>
                  <a:pt x="98" y="0"/>
                </a:lnTo>
                <a:lnTo>
                  <a:pt x="0" y="98"/>
                </a:lnTo>
                <a:lnTo>
                  <a:pt x="0" y="88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8" name="Freeform 1509"/>
          <p:cNvSpPr>
            <a:spLocks/>
          </p:cNvSpPr>
          <p:nvPr/>
        </p:nvSpPr>
        <p:spPr bwMode="auto">
          <a:xfrm>
            <a:off x="4791869" y="4485481"/>
            <a:ext cx="41275" cy="41275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93" y="0"/>
              </a:cxn>
              <a:cxn ang="0">
                <a:pos x="104" y="0"/>
              </a:cxn>
              <a:cxn ang="0">
                <a:pos x="0" y="104"/>
              </a:cxn>
              <a:cxn ang="0">
                <a:pos x="0" y="93"/>
              </a:cxn>
            </a:cxnLst>
            <a:rect l="0" t="0" r="r" b="b"/>
            <a:pathLst>
              <a:path w="104" h="104">
                <a:moveTo>
                  <a:pt x="0" y="93"/>
                </a:moveTo>
                <a:lnTo>
                  <a:pt x="93" y="0"/>
                </a:lnTo>
                <a:lnTo>
                  <a:pt x="104" y="0"/>
                </a:lnTo>
                <a:lnTo>
                  <a:pt x="0" y="104"/>
                </a:lnTo>
                <a:lnTo>
                  <a:pt x="0" y="93"/>
                </a:lnTo>
                <a:close/>
              </a:path>
            </a:pathLst>
          </a:custGeom>
          <a:solidFill>
            <a:srgbClr val="F8F7F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9" name="Freeform 1510"/>
          <p:cNvSpPr>
            <a:spLocks/>
          </p:cNvSpPr>
          <p:nvPr/>
        </p:nvSpPr>
        <p:spPr bwMode="auto">
          <a:xfrm>
            <a:off x="4791869" y="4485481"/>
            <a:ext cx="42862" cy="44450"/>
          </a:xfrm>
          <a:custGeom>
            <a:avLst/>
            <a:gdLst/>
            <a:ahLst/>
            <a:cxnLst>
              <a:cxn ang="0">
                <a:pos x="0" y="98"/>
              </a:cxn>
              <a:cxn ang="0">
                <a:pos x="98" y="0"/>
              </a:cxn>
              <a:cxn ang="0">
                <a:pos x="109" y="0"/>
              </a:cxn>
              <a:cxn ang="0">
                <a:pos x="0" y="109"/>
              </a:cxn>
              <a:cxn ang="0">
                <a:pos x="0" y="98"/>
              </a:cxn>
            </a:cxnLst>
            <a:rect l="0" t="0" r="r" b="b"/>
            <a:pathLst>
              <a:path w="109" h="109">
                <a:moveTo>
                  <a:pt x="0" y="98"/>
                </a:moveTo>
                <a:lnTo>
                  <a:pt x="98" y="0"/>
                </a:lnTo>
                <a:lnTo>
                  <a:pt x="109" y="0"/>
                </a:lnTo>
                <a:lnTo>
                  <a:pt x="0" y="109"/>
                </a:lnTo>
                <a:lnTo>
                  <a:pt x="0" y="98"/>
                </a:lnTo>
                <a:close/>
              </a:path>
            </a:pathLst>
          </a:custGeom>
          <a:solidFill>
            <a:srgbClr val="F8F7F7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0" name="Freeform 1511"/>
          <p:cNvSpPr>
            <a:spLocks/>
          </p:cNvSpPr>
          <p:nvPr/>
        </p:nvSpPr>
        <p:spPr bwMode="auto">
          <a:xfrm>
            <a:off x="4791869" y="4485481"/>
            <a:ext cx="44450" cy="46037"/>
          </a:xfrm>
          <a:custGeom>
            <a:avLst/>
            <a:gdLst/>
            <a:ahLst/>
            <a:cxnLst>
              <a:cxn ang="0">
                <a:pos x="0" y="104"/>
              </a:cxn>
              <a:cxn ang="0">
                <a:pos x="104" y="0"/>
              </a:cxn>
              <a:cxn ang="0">
                <a:pos x="114" y="0"/>
              </a:cxn>
              <a:cxn ang="0">
                <a:pos x="0" y="114"/>
              </a:cxn>
              <a:cxn ang="0">
                <a:pos x="0" y="104"/>
              </a:cxn>
            </a:cxnLst>
            <a:rect l="0" t="0" r="r" b="b"/>
            <a:pathLst>
              <a:path w="114" h="114">
                <a:moveTo>
                  <a:pt x="0" y="104"/>
                </a:moveTo>
                <a:lnTo>
                  <a:pt x="104" y="0"/>
                </a:lnTo>
                <a:lnTo>
                  <a:pt x="114" y="0"/>
                </a:lnTo>
                <a:lnTo>
                  <a:pt x="0" y="114"/>
                </a:lnTo>
                <a:lnTo>
                  <a:pt x="0" y="104"/>
                </a:lnTo>
                <a:close/>
              </a:path>
            </a:pathLst>
          </a:custGeom>
          <a:solidFill>
            <a:srgbClr val="F7F7F6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1" name="Freeform 1512"/>
          <p:cNvSpPr>
            <a:spLocks/>
          </p:cNvSpPr>
          <p:nvPr/>
        </p:nvSpPr>
        <p:spPr bwMode="auto">
          <a:xfrm>
            <a:off x="4791869" y="4485481"/>
            <a:ext cx="47625" cy="49212"/>
          </a:xfrm>
          <a:custGeom>
            <a:avLst/>
            <a:gdLst/>
            <a:ahLst/>
            <a:cxnLst>
              <a:cxn ang="0">
                <a:pos x="0" y="109"/>
              </a:cxn>
              <a:cxn ang="0">
                <a:pos x="109" y="0"/>
              </a:cxn>
              <a:cxn ang="0">
                <a:pos x="121" y="0"/>
              </a:cxn>
              <a:cxn ang="0">
                <a:pos x="0" y="120"/>
              </a:cxn>
              <a:cxn ang="0">
                <a:pos x="0" y="109"/>
              </a:cxn>
            </a:cxnLst>
            <a:rect l="0" t="0" r="r" b="b"/>
            <a:pathLst>
              <a:path w="121" h="120">
                <a:moveTo>
                  <a:pt x="0" y="109"/>
                </a:moveTo>
                <a:lnTo>
                  <a:pt x="109" y="0"/>
                </a:lnTo>
                <a:lnTo>
                  <a:pt x="121" y="0"/>
                </a:lnTo>
                <a:lnTo>
                  <a:pt x="0" y="120"/>
                </a:lnTo>
                <a:lnTo>
                  <a:pt x="0" y="109"/>
                </a:lnTo>
                <a:close/>
              </a:path>
            </a:pathLst>
          </a:custGeom>
          <a:solidFill>
            <a:srgbClr val="F7F7F6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" name="Freeform 1513"/>
          <p:cNvSpPr>
            <a:spLocks/>
          </p:cNvSpPr>
          <p:nvPr/>
        </p:nvSpPr>
        <p:spPr bwMode="auto">
          <a:xfrm>
            <a:off x="4791869" y="4485481"/>
            <a:ext cx="49212" cy="50800"/>
          </a:xfrm>
          <a:custGeom>
            <a:avLst/>
            <a:gdLst/>
            <a:ahLst/>
            <a:cxnLst>
              <a:cxn ang="0">
                <a:pos x="0" y="114"/>
              </a:cxn>
              <a:cxn ang="0">
                <a:pos x="114" y="0"/>
              </a:cxn>
              <a:cxn ang="0">
                <a:pos x="126" y="0"/>
              </a:cxn>
              <a:cxn ang="0">
                <a:pos x="0" y="125"/>
              </a:cxn>
              <a:cxn ang="0">
                <a:pos x="0" y="114"/>
              </a:cxn>
            </a:cxnLst>
            <a:rect l="0" t="0" r="r" b="b"/>
            <a:pathLst>
              <a:path w="126" h="125">
                <a:moveTo>
                  <a:pt x="0" y="114"/>
                </a:moveTo>
                <a:lnTo>
                  <a:pt x="114" y="0"/>
                </a:lnTo>
                <a:lnTo>
                  <a:pt x="126" y="0"/>
                </a:lnTo>
                <a:lnTo>
                  <a:pt x="0" y="125"/>
                </a:lnTo>
                <a:lnTo>
                  <a:pt x="0" y="114"/>
                </a:lnTo>
                <a:close/>
              </a:path>
            </a:pathLst>
          </a:custGeom>
          <a:solidFill>
            <a:srgbClr val="F6F6F5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3" name="Freeform 1514"/>
          <p:cNvSpPr>
            <a:spLocks/>
          </p:cNvSpPr>
          <p:nvPr/>
        </p:nvSpPr>
        <p:spPr bwMode="auto">
          <a:xfrm>
            <a:off x="4791869" y="4485481"/>
            <a:ext cx="50800" cy="52387"/>
          </a:xfrm>
          <a:custGeom>
            <a:avLst/>
            <a:gdLst/>
            <a:ahLst/>
            <a:cxnLst>
              <a:cxn ang="0">
                <a:pos x="0" y="120"/>
              </a:cxn>
              <a:cxn ang="0">
                <a:pos x="121" y="0"/>
              </a:cxn>
              <a:cxn ang="0">
                <a:pos x="131" y="0"/>
              </a:cxn>
              <a:cxn ang="0">
                <a:pos x="0" y="131"/>
              </a:cxn>
              <a:cxn ang="0">
                <a:pos x="0" y="120"/>
              </a:cxn>
            </a:cxnLst>
            <a:rect l="0" t="0" r="r" b="b"/>
            <a:pathLst>
              <a:path w="131" h="131">
                <a:moveTo>
                  <a:pt x="0" y="120"/>
                </a:moveTo>
                <a:lnTo>
                  <a:pt x="121" y="0"/>
                </a:lnTo>
                <a:lnTo>
                  <a:pt x="131" y="0"/>
                </a:lnTo>
                <a:lnTo>
                  <a:pt x="0" y="131"/>
                </a:lnTo>
                <a:lnTo>
                  <a:pt x="0" y="120"/>
                </a:lnTo>
                <a:close/>
              </a:path>
            </a:pathLst>
          </a:custGeom>
          <a:solidFill>
            <a:srgbClr val="F6F6F5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4" name="Freeform 1515"/>
          <p:cNvSpPr>
            <a:spLocks/>
          </p:cNvSpPr>
          <p:nvPr/>
        </p:nvSpPr>
        <p:spPr bwMode="auto">
          <a:xfrm>
            <a:off x="4791869" y="4485481"/>
            <a:ext cx="53975" cy="53975"/>
          </a:xfrm>
          <a:custGeom>
            <a:avLst/>
            <a:gdLst/>
            <a:ahLst/>
            <a:cxnLst>
              <a:cxn ang="0">
                <a:pos x="0" y="125"/>
              </a:cxn>
              <a:cxn ang="0">
                <a:pos x="126" y="0"/>
              </a:cxn>
              <a:cxn ang="0">
                <a:pos x="137" y="0"/>
              </a:cxn>
              <a:cxn ang="0">
                <a:pos x="1" y="135"/>
              </a:cxn>
              <a:cxn ang="0">
                <a:pos x="0" y="135"/>
              </a:cxn>
              <a:cxn ang="0">
                <a:pos x="0" y="135"/>
              </a:cxn>
              <a:cxn ang="0">
                <a:pos x="0" y="125"/>
              </a:cxn>
            </a:cxnLst>
            <a:rect l="0" t="0" r="r" b="b"/>
            <a:pathLst>
              <a:path w="137" h="135">
                <a:moveTo>
                  <a:pt x="0" y="125"/>
                </a:moveTo>
                <a:lnTo>
                  <a:pt x="126" y="0"/>
                </a:lnTo>
                <a:lnTo>
                  <a:pt x="137" y="0"/>
                </a:lnTo>
                <a:lnTo>
                  <a:pt x="1" y="135"/>
                </a:lnTo>
                <a:lnTo>
                  <a:pt x="0" y="135"/>
                </a:lnTo>
                <a:lnTo>
                  <a:pt x="0" y="135"/>
                </a:lnTo>
                <a:lnTo>
                  <a:pt x="0" y="125"/>
                </a:lnTo>
                <a:close/>
              </a:path>
            </a:pathLst>
          </a:custGeom>
          <a:solidFill>
            <a:srgbClr val="F5F5F5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5" name="Freeform 1516"/>
          <p:cNvSpPr>
            <a:spLocks/>
          </p:cNvSpPr>
          <p:nvPr/>
        </p:nvSpPr>
        <p:spPr bwMode="auto">
          <a:xfrm>
            <a:off x="4791869" y="4485481"/>
            <a:ext cx="53975" cy="53975"/>
          </a:xfrm>
          <a:custGeom>
            <a:avLst/>
            <a:gdLst/>
            <a:ahLst/>
            <a:cxnLst>
              <a:cxn ang="0">
                <a:pos x="0" y="131"/>
              </a:cxn>
              <a:cxn ang="0">
                <a:pos x="131" y="0"/>
              </a:cxn>
              <a:cxn ang="0">
                <a:pos x="138" y="0"/>
              </a:cxn>
              <a:cxn ang="0">
                <a:pos x="138" y="5"/>
              </a:cxn>
              <a:cxn ang="0">
                <a:pos x="7" y="135"/>
              </a:cxn>
              <a:cxn ang="0">
                <a:pos x="0" y="135"/>
              </a:cxn>
              <a:cxn ang="0">
                <a:pos x="0" y="135"/>
              </a:cxn>
              <a:cxn ang="0">
                <a:pos x="0" y="131"/>
              </a:cxn>
            </a:cxnLst>
            <a:rect l="0" t="0" r="r" b="b"/>
            <a:pathLst>
              <a:path w="138" h="135">
                <a:moveTo>
                  <a:pt x="0" y="131"/>
                </a:moveTo>
                <a:lnTo>
                  <a:pt x="131" y="0"/>
                </a:lnTo>
                <a:lnTo>
                  <a:pt x="138" y="0"/>
                </a:lnTo>
                <a:lnTo>
                  <a:pt x="138" y="5"/>
                </a:lnTo>
                <a:lnTo>
                  <a:pt x="7" y="135"/>
                </a:lnTo>
                <a:lnTo>
                  <a:pt x="0" y="135"/>
                </a:lnTo>
                <a:lnTo>
                  <a:pt x="0" y="135"/>
                </a:lnTo>
                <a:lnTo>
                  <a:pt x="0" y="131"/>
                </a:lnTo>
                <a:close/>
              </a:path>
            </a:pathLst>
          </a:custGeom>
          <a:solidFill>
            <a:srgbClr val="F5F5F5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6" name="Freeform 1517"/>
          <p:cNvSpPr>
            <a:spLocks/>
          </p:cNvSpPr>
          <p:nvPr/>
        </p:nvSpPr>
        <p:spPr bwMode="auto">
          <a:xfrm>
            <a:off x="4791869" y="4485481"/>
            <a:ext cx="53975" cy="53975"/>
          </a:xfrm>
          <a:custGeom>
            <a:avLst/>
            <a:gdLst/>
            <a:ahLst/>
            <a:cxnLst>
              <a:cxn ang="0">
                <a:pos x="0" y="135"/>
              </a:cxn>
              <a:cxn ang="0">
                <a:pos x="136" y="0"/>
              </a:cxn>
              <a:cxn ang="0">
                <a:pos x="137" y="0"/>
              </a:cxn>
              <a:cxn ang="0">
                <a:pos x="137" y="10"/>
              </a:cxn>
              <a:cxn ang="0">
                <a:pos x="11" y="135"/>
              </a:cxn>
              <a:cxn ang="0">
                <a:pos x="0" y="135"/>
              </a:cxn>
            </a:cxnLst>
            <a:rect l="0" t="0" r="r" b="b"/>
            <a:pathLst>
              <a:path w="137" h="135">
                <a:moveTo>
                  <a:pt x="0" y="135"/>
                </a:moveTo>
                <a:lnTo>
                  <a:pt x="136" y="0"/>
                </a:lnTo>
                <a:lnTo>
                  <a:pt x="137" y="0"/>
                </a:lnTo>
                <a:lnTo>
                  <a:pt x="137" y="10"/>
                </a:lnTo>
                <a:lnTo>
                  <a:pt x="11" y="135"/>
                </a:lnTo>
                <a:lnTo>
                  <a:pt x="0" y="135"/>
                </a:lnTo>
                <a:close/>
              </a:path>
            </a:pathLst>
          </a:custGeom>
          <a:solidFill>
            <a:srgbClr val="F4F4F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517" name="Group 1518"/>
          <p:cNvGrpSpPr>
            <a:grpSpLocks/>
          </p:cNvGrpSpPr>
          <p:nvPr/>
        </p:nvGrpSpPr>
        <p:grpSpPr bwMode="auto">
          <a:xfrm>
            <a:off x="4742856" y="4126898"/>
            <a:ext cx="339742" cy="568352"/>
            <a:chOff x="2558" y="2557"/>
            <a:chExt cx="214" cy="358"/>
          </a:xfrm>
        </p:grpSpPr>
        <p:sp>
          <p:nvSpPr>
            <p:cNvPr id="2109" name="Freeform 1519"/>
            <p:cNvSpPr>
              <a:spLocks/>
            </p:cNvSpPr>
            <p:nvPr/>
          </p:nvSpPr>
          <p:spPr bwMode="auto">
            <a:xfrm>
              <a:off x="2590" y="2785"/>
              <a:ext cx="33" cy="32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1" y="0"/>
                </a:cxn>
                <a:cxn ang="0">
                  <a:pos x="131" y="11"/>
                </a:cxn>
                <a:cxn ang="0">
                  <a:pos x="11" y="130"/>
                </a:cxn>
                <a:cxn ang="0">
                  <a:pos x="0" y="130"/>
                </a:cxn>
              </a:cxnLst>
              <a:rect l="0" t="0" r="r" b="b"/>
              <a:pathLst>
                <a:path w="131" h="130">
                  <a:moveTo>
                    <a:pt x="0" y="130"/>
                  </a:moveTo>
                  <a:lnTo>
                    <a:pt x="131" y="0"/>
                  </a:lnTo>
                  <a:lnTo>
                    <a:pt x="131" y="11"/>
                  </a:lnTo>
                  <a:lnTo>
                    <a:pt x="11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0" name="Freeform 1520"/>
            <p:cNvSpPr>
              <a:spLocks/>
            </p:cNvSpPr>
            <p:nvPr/>
          </p:nvSpPr>
          <p:spPr bwMode="auto">
            <a:xfrm>
              <a:off x="2592" y="2786"/>
              <a:ext cx="31" cy="3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6" y="0"/>
                </a:cxn>
                <a:cxn ang="0">
                  <a:pos x="126" y="11"/>
                </a:cxn>
                <a:cxn ang="0">
                  <a:pos x="12" y="125"/>
                </a:cxn>
                <a:cxn ang="0">
                  <a:pos x="0" y="125"/>
                </a:cxn>
              </a:cxnLst>
              <a:rect l="0" t="0" r="r" b="b"/>
              <a:pathLst>
                <a:path w="126" h="125">
                  <a:moveTo>
                    <a:pt x="0" y="125"/>
                  </a:moveTo>
                  <a:lnTo>
                    <a:pt x="126" y="0"/>
                  </a:lnTo>
                  <a:lnTo>
                    <a:pt x="126" y="11"/>
                  </a:lnTo>
                  <a:lnTo>
                    <a:pt x="12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1" name="Freeform 1521"/>
            <p:cNvSpPr>
              <a:spLocks/>
            </p:cNvSpPr>
            <p:nvPr/>
          </p:nvSpPr>
          <p:spPr bwMode="auto">
            <a:xfrm>
              <a:off x="2593" y="2788"/>
              <a:ext cx="30" cy="29"/>
            </a:xfrm>
            <a:custGeom>
              <a:avLst/>
              <a:gdLst/>
              <a:ahLst/>
              <a:cxnLst>
                <a:cxn ang="0">
                  <a:pos x="0" y="119"/>
                </a:cxn>
                <a:cxn ang="0">
                  <a:pos x="120" y="0"/>
                </a:cxn>
                <a:cxn ang="0">
                  <a:pos x="120" y="10"/>
                </a:cxn>
                <a:cxn ang="0">
                  <a:pos x="11" y="119"/>
                </a:cxn>
                <a:cxn ang="0">
                  <a:pos x="0" y="119"/>
                </a:cxn>
              </a:cxnLst>
              <a:rect l="0" t="0" r="r" b="b"/>
              <a:pathLst>
                <a:path w="120" h="119">
                  <a:moveTo>
                    <a:pt x="0" y="119"/>
                  </a:moveTo>
                  <a:lnTo>
                    <a:pt x="120" y="0"/>
                  </a:lnTo>
                  <a:lnTo>
                    <a:pt x="120" y="10"/>
                  </a:lnTo>
                  <a:lnTo>
                    <a:pt x="11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2" name="Freeform 1522"/>
            <p:cNvSpPr>
              <a:spLocks/>
            </p:cNvSpPr>
            <p:nvPr/>
          </p:nvSpPr>
          <p:spPr bwMode="auto">
            <a:xfrm>
              <a:off x="2594" y="2789"/>
              <a:ext cx="29" cy="28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14" y="11"/>
                </a:cxn>
                <a:cxn ang="0">
                  <a:pos x="10" y="114"/>
                </a:cxn>
                <a:cxn ang="0">
                  <a:pos x="0" y="114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lnTo>
                    <a:pt x="114" y="0"/>
                  </a:lnTo>
                  <a:lnTo>
                    <a:pt x="114" y="11"/>
                  </a:lnTo>
                  <a:lnTo>
                    <a:pt x="1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3" name="Freeform 1523"/>
            <p:cNvSpPr>
              <a:spLocks/>
            </p:cNvSpPr>
            <p:nvPr/>
          </p:nvSpPr>
          <p:spPr bwMode="auto">
            <a:xfrm>
              <a:off x="2596" y="2790"/>
              <a:ext cx="27" cy="2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09" y="12"/>
                </a:cxn>
                <a:cxn ang="0">
                  <a:pos x="11" y="109"/>
                </a:cxn>
                <a:cxn ang="0">
                  <a:pos x="0" y="109"/>
                </a:cxn>
              </a:cxnLst>
              <a:rect l="0" t="0" r="r" b="b"/>
              <a:pathLst>
                <a:path w="109" h="109">
                  <a:moveTo>
                    <a:pt x="0" y="109"/>
                  </a:moveTo>
                  <a:lnTo>
                    <a:pt x="109" y="0"/>
                  </a:lnTo>
                  <a:lnTo>
                    <a:pt x="109" y="12"/>
                  </a:lnTo>
                  <a:lnTo>
                    <a:pt x="11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4" name="Freeform 1524"/>
            <p:cNvSpPr>
              <a:spLocks/>
            </p:cNvSpPr>
            <p:nvPr/>
          </p:nvSpPr>
          <p:spPr bwMode="auto">
            <a:xfrm>
              <a:off x="2597" y="2792"/>
              <a:ext cx="26" cy="25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4" y="0"/>
                </a:cxn>
                <a:cxn ang="0">
                  <a:pos x="104" y="11"/>
                </a:cxn>
                <a:cxn ang="0">
                  <a:pos x="11" y="103"/>
                </a:cxn>
                <a:cxn ang="0">
                  <a:pos x="0" y="103"/>
                </a:cxn>
              </a:cxnLst>
              <a:rect l="0" t="0" r="r" b="b"/>
              <a:pathLst>
                <a:path w="104" h="103">
                  <a:moveTo>
                    <a:pt x="0" y="103"/>
                  </a:moveTo>
                  <a:lnTo>
                    <a:pt x="104" y="0"/>
                  </a:lnTo>
                  <a:lnTo>
                    <a:pt x="104" y="11"/>
                  </a:lnTo>
                  <a:lnTo>
                    <a:pt x="11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5" name="Freeform 1525"/>
            <p:cNvSpPr>
              <a:spLocks/>
            </p:cNvSpPr>
            <p:nvPr/>
          </p:nvSpPr>
          <p:spPr bwMode="auto">
            <a:xfrm>
              <a:off x="2598" y="2793"/>
              <a:ext cx="25" cy="24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8" y="0"/>
                </a:cxn>
                <a:cxn ang="0">
                  <a:pos x="98" y="11"/>
                </a:cxn>
                <a:cxn ang="0">
                  <a:pos x="10" y="97"/>
                </a:cxn>
                <a:cxn ang="0">
                  <a:pos x="0" y="97"/>
                </a:cxn>
              </a:cxnLst>
              <a:rect l="0" t="0" r="r" b="b"/>
              <a:pathLst>
                <a:path w="98" h="97">
                  <a:moveTo>
                    <a:pt x="0" y="97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10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6" name="Freeform 1526"/>
            <p:cNvSpPr>
              <a:spLocks/>
            </p:cNvSpPr>
            <p:nvPr/>
          </p:nvSpPr>
          <p:spPr bwMode="auto">
            <a:xfrm>
              <a:off x="2600" y="2794"/>
              <a:ext cx="23" cy="23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3" y="0"/>
                </a:cxn>
                <a:cxn ang="0">
                  <a:pos x="93" y="11"/>
                </a:cxn>
                <a:cxn ang="0">
                  <a:pos x="11" y="92"/>
                </a:cxn>
                <a:cxn ang="0">
                  <a:pos x="0" y="92"/>
                </a:cxn>
              </a:cxnLst>
              <a:rect l="0" t="0" r="r" b="b"/>
              <a:pathLst>
                <a:path w="93" h="92">
                  <a:moveTo>
                    <a:pt x="0" y="92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7" name="Freeform 1527"/>
            <p:cNvSpPr>
              <a:spLocks/>
            </p:cNvSpPr>
            <p:nvPr/>
          </p:nvSpPr>
          <p:spPr bwMode="auto">
            <a:xfrm>
              <a:off x="2601" y="2796"/>
              <a:ext cx="22" cy="21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88" y="0"/>
                </a:cxn>
                <a:cxn ang="0">
                  <a:pos x="88" y="10"/>
                </a:cxn>
                <a:cxn ang="0">
                  <a:pos x="11" y="86"/>
                </a:cxn>
                <a:cxn ang="0">
                  <a:pos x="0" y="86"/>
                </a:cxn>
              </a:cxnLst>
              <a:rect l="0" t="0" r="r" b="b"/>
              <a:pathLst>
                <a:path w="88" h="86">
                  <a:moveTo>
                    <a:pt x="0" y="86"/>
                  </a:moveTo>
                  <a:lnTo>
                    <a:pt x="88" y="0"/>
                  </a:lnTo>
                  <a:lnTo>
                    <a:pt x="88" y="10"/>
                  </a:lnTo>
                  <a:lnTo>
                    <a:pt x="11" y="8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8" name="Freeform 1528"/>
            <p:cNvSpPr>
              <a:spLocks/>
            </p:cNvSpPr>
            <p:nvPr/>
          </p:nvSpPr>
          <p:spPr bwMode="auto">
            <a:xfrm>
              <a:off x="2603" y="2797"/>
              <a:ext cx="20" cy="20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2" y="0"/>
                </a:cxn>
                <a:cxn ang="0">
                  <a:pos x="82" y="11"/>
                </a:cxn>
                <a:cxn ang="0">
                  <a:pos x="12" y="81"/>
                </a:cxn>
                <a:cxn ang="0">
                  <a:pos x="0" y="81"/>
                </a:cxn>
              </a:cxnLst>
              <a:rect l="0" t="0" r="r" b="b"/>
              <a:pathLst>
                <a:path w="82" h="81">
                  <a:moveTo>
                    <a:pt x="0" y="81"/>
                  </a:moveTo>
                  <a:lnTo>
                    <a:pt x="82" y="0"/>
                  </a:lnTo>
                  <a:lnTo>
                    <a:pt x="82" y="11"/>
                  </a:lnTo>
                  <a:lnTo>
                    <a:pt x="12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9" name="Freeform 1529"/>
            <p:cNvSpPr>
              <a:spLocks/>
            </p:cNvSpPr>
            <p:nvPr/>
          </p:nvSpPr>
          <p:spPr bwMode="auto">
            <a:xfrm>
              <a:off x="2604" y="2798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7" y="0"/>
                </a:cxn>
                <a:cxn ang="0">
                  <a:pos x="77" y="11"/>
                </a:cxn>
                <a:cxn ang="0">
                  <a:pos x="12" y="76"/>
                </a:cxn>
                <a:cxn ang="0">
                  <a:pos x="0" y="76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77" y="0"/>
                  </a:lnTo>
                  <a:lnTo>
                    <a:pt x="77" y="11"/>
                  </a:lnTo>
                  <a:lnTo>
                    <a:pt x="12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0" name="Freeform 1530"/>
            <p:cNvSpPr>
              <a:spLocks/>
            </p:cNvSpPr>
            <p:nvPr/>
          </p:nvSpPr>
          <p:spPr bwMode="auto">
            <a:xfrm>
              <a:off x="2605" y="2800"/>
              <a:ext cx="18" cy="1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70" y="0"/>
                </a:cxn>
                <a:cxn ang="0">
                  <a:pos x="70" y="11"/>
                </a:cxn>
                <a:cxn ang="0">
                  <a:pos x="10" y="70"/>
                </a:cxn>
                <a:cxn ang="0">
                  <a:pos x="0" y="70"/>
                </a:cxn>
              </a:cxnLst>
              <a:rect l="0" t="0" r="r" b="b"/>
              <a:pathLst>
                <a:path w="70" h="70">
                  <a:moveTo>
                    <a:pt x="0" y="70"/>
                  </a:moveTo>
                  <a:lnTo>
                    <a:pt x="70" y="0"/>
                  </a:lnTo>
                  <a:lnTo>
                    <a:pt x="70" y="11"/>
                  </a:lnTo>
                  <a:lnTo>
                    <a:pt x="1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1" name="Freeform 1531"/>
            <p:cNvSpPr>
              <a:spLocks/>
            </p:cNvSpPr>
            <p:nvPr/>
          </p:nvSpPr>
          <p:spPr bwMode="auto">
            <a:xfrm>
              <a:off x="2607" y="2801"/>
              <a:ext cx="16" cy="1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65" y="11"/>
                </a:cxn>
                <a:cxn ang="0">
                  <a:pos x="11" y="65"/>
                </a:cxn>
                <a:cxn ang="0">
                  <a:pos x="0" y="65"/>
                </a:cxn>
              </a:cxnLst>
              <a:rect l="0" t="0" r="r" b="b"/>
              <a:pathLst>
                <a:path w="65" h="65">
                  <a:moveTo>
                    <a:pt x="0" y="65"/>
                  </a:moveTo>
                  <a:lnTo>
                    <a:pt x="65" y="0"/>
                  </a:lnTo>
                  <a:lnTo>
                    <a:pt x="65" y="11"/>
                  </a:lnTo>
                  <a:lnTo>
                    <a:pt x="11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2" name="Freeform 1532"/>
            <p:cNvSpPr>
              <a:spLocks/>
            </p:cNvSpPr>
            <p:nvPr/>
          </p:nvSpPr>
          <p:spPr bwMode="auto">
            <a:xfrm>
              <a:off x="2608" y="2803"/>
              <a:ext cx="15" cy="14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60" y="10"/>
                </a:cxn>
                <a:cxn ang="0">
                  <a:pos x="11" y="59"/>
                </a:cxn>
                <a:cxn ang="0">
                  <a:pos x="0" y="59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lnTo>
                    <a:pt x="60" y="0"/>
                  </a:lnTo>
                  <a:lnTo>
                    <a:pt x="60" y="10"/>
                  </a:lnTo>
                  <a:lnTo>
                    <a:pt x="11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3" name="Freeform 1533"/>
            <p:cNvSpPr>
              <a:spLocks/>
            </p:cNvSpPr>
            <p:nvPr/>
          </p:nvSpPr>
          <p:spPr bwMode="auto">
            <a:xfrm>
              <a:off x="2609" y="2804"/>
              <a:ext cx="14" cy="1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54" y="12"/>
                </a:cxn>
                <a:cxn ang="0">
                  <a:pos x="10" y="54"/>
                </a:cxn>
                <a:cxn ang="0">
                  <a:pos x="0" y="54"/>
                </a:cxn>
              </a:cxnLst>
              <a:rect l="0" t="0" r="r" b="b"/>
              <a:pathLst>
                <a:path w="54" h="54">
                  <a:moveTo>
                    <a:pt x="0" y="54"/>
                  </a:moveTo>
                  <a:lnTo>
                    <a:pt x="54" y="0"/>
                  </a:lnTo>
                  <a:lnTo>
                    <a:pt x="54" y="12"/>
                  </a:lnTo>
                  <a:lnTo>
                    <a:pt x="1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4" name="Freeform 1534"/>
            <p:cNvSpPr>
              <a:spLocks/>
            </p:cNvSpPr>
            <p:nvPr/>
          </p:nvSpPr>
          <p:spPr bwMode="auto">
            <a:xfrm>
              <a:off x="2611" y="2805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2"/>
                </a:cxn>
                <a:cxn ang="0">
                  <a:pos x="11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2"/>
                  </a:lnTo>
                  <a:lnTo>
                    <a:pt x="1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5" name="Freeform 1535"/>
            <p:cNvSpPr>
              <a:spLocks/>
            </p:cNvSpPr>
            <p:nvPr/>
          </p:nvSpPr>
          <p:spPr bwMode="auto">
            <a:xfrm>
              <a:off x="2612" y="2807"/>
              <a:ext cx="11" cy="1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4" y="0"/>
                </a:cxn>
                <a:cxn ang="0">
                  <a:pos x="44" y="10"/>
                </a:cxn>
                <a:cxn ang="0">
                  <a:pos x="11" y="42"/>
                </a:cxn>
                <a:cxn ang="0">
                  <a:pos x="0" y="42"/>
                </a:cxn>
              </a:cxnLst>
              <a:rect l="0" t="0" r="r" b="b"/>
              <a:pathLst>
                <a:path w="44" h="42">
                  <a:moveTo>
                    <a:pt x="0" y="42"/>
                  </a:moveTo>
                  <a:lnTo>
                    <a:pt x="44" y="0"/>
                  </a:lnTo>
                  <a:lnTo>
                    <a:pt x="44" y="10"/>
                  </a:lnTo>
                  <a:lnTo>
                    <a:pt x="11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6" name="Freeform 1536"/>
            <p:cNvSpPr>
              <a:spLocks/>
            </p:cNvSpPr>
            <p:nvPr/>
          </p:nvSpPr>
          <p:spPr bwMode="auto">
            <a:xfrm>
              <a:off x="2614" y="2808"/>
              <a:ext cx="9" cy="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38" y="0"/>
                </a:cxn>
                <a:cxn ang="0">
                  <a:pos x="38" y="11"/>
                </a:cxn>
                <a:cxn ang="0">
                  <a:pos x="10" y="37"/>
                </a:cxn>
                <a:cxn ang="0">
                  <a:pos x="0" y="37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lnTo>
                    <a:pt x="38" y="0"/>
                  </a:lnTo>
                  <a:lnTo>
                    <a:pt x="38" y="11"/>
                  </a:lnTo>
                  <a:lnTo>
                    <a:pt x="1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7" name="Freeform 1537"/>
            <p:cNvSpPr>
              <a:spLocks/>
            </p:cNvSpPr>
            <p:nvPr/>
          </p:nvSpPr>
          <p:spPr bwMode="auto">
            <a:xfrm>
              <a:off x="2615" y="2809"/>
              <a:ext cx="8" cy="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3" y="0"/>
                </a:cxn>
                <a:cxn ang="0">
                  <a:pos x="33" y="11"/>
                </a:cxn>
                <a:cxn ang="0">
                  <a:pos x="11" y="32"/>
                </a:cxn>
                <a:cxn ang="0">
                  <a:pos x="0" y="32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33" y="0"/>
                  </a:lnTo>
                  <a:lnTo>
                    <a:pt x="33" y="11"/>
                  </a:lnTo>
                  <a:lnTo>
                    <a:pt x="11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8" name="Freeform 1538"/>
            <p:cNvSpPr>
              <a:spLocks/>
            </p:cNvSpPr>
            <p:nvPr/>
          </p:nvSpPr>
          <p:spPr bwMode="auto">
            <a:xfrm>
              <a:off x="2616" y="2811"/>
              <a:ext cx="7" cy="6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8" y="0"/>
                </a:cxn>
                <a:cxn ang="0">
                  <a:pos x="28" y="10"/>
                </a:cxn>
                <a:cxn ang="0">
                  <a:pos x="12" y="26"/>
                </a:cxn>
                <a:cxn ang="0">
                  <a:pos x="0" y="26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lnTo>
                    <a:pt x="28" y="0"/>
                  </a:lnTo>
                  <a:lnTo>
                    <a:pt x="28" y="10"/>
                  </a:lnTo>
                  <a:lnTo>
                    <a:pt x="1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9" name="Freeform 1539"/>
            <p:cNvSpPr>
              <a:spLocks/>
            </p:cNvSpPr>
            <p:nvPr/>
          </p:nvSpPr>
          <p:spPr bwMode="auto">
            <a:xfrm>
              <a:off x="2618" y="2812"/>
              <a:ext cx="5" cy="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2" y="0"/>
                </a:cxn>
                <a:cxn ang="0">
                  <a:pos x="22" y="11"/>
                </a:cxn>
                <a:cxn ang="0">
                  <a:pos x="11" y="21"/>
                </a:cxn>
                <a:cxn ang="0">
                  <a:pos x="0" y="21"/>
                </a:cxn>
              </a:cxnLst>
              <a:rect l="0" t="0" r="r" b="b"/>
              <a:pathLst>
                <a:path w="22" h="21">
                  <a:moveTo>
                    <a:pt x="0" y="21"/>
                  </a:moveTo>
                  <a:lnTo>
                    <a:pt x="22" y="0"/>
                  </a:lnTo>
                  <a:lnTo>
                    <a:pt x="22" y="11"/>
                  </a:lnTo>
                  <a:lnTo>
                    <a:pt x="1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0" name="Freeform 1540"/>
            <p:cNvSpPr>
              <a:spLocks/>
            </p:cNvSpPr>
            <p:nvPr/>
          </p:nvSpPr>
          <p:spPr bwMode="auto">
            <a:xfrm>
              <a:off x="2619" y="2813"/>
              <a:ext cx="4" cy="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16" y="11"/>
                </a:cxn>
                <a:cxn ang="0">
                  <a:pos x="11" y="16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1"/>
                  </a:lnTo>
                  <a:lnTo>
                    <a:pt x="11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1" name="Freeform 1541"/>
            <p:cNvSpPr>
              <a:spLocks/>
            </p:cNvSpPr>
            <p:nvPr/>
          </p:nvSpPr>
          <p:spPr bwMode="auto">
            <a:xfrm>
              <a:off x="2620" y="2815"/>
              <a:ext cx="3" cy="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  <a:cxn ang="0">
                  <a:pos x="11" y="10"/>
                </a:cxn>
                <a:cxn ang="0">
                  <a:pos x="0" y="10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lnTo>
                    <a:pt x="11" y="0"/>
                  </a:lnTo>
                  <a:lnTo>
                    <a:pt x="1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2" name="Freeform 1542"/>
            <p:cNvSpPr>
              <a:spLocks/>
            </p:cNvSpPr>
            <p:nvPr/>
          </p:nvSpPr>
          <p:spPr bwMode="auto">
            <a:xfrm>
              <a:off x="2622" y="2816"/>
              <a:ext cx="1" cy="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3" name="Freeform 1543"/>
            <p:cNvSpPr>
              <a:spLocks noEditPoints="1"/>
            </p:cNvSpPr>
            <p:nvPr/>
          </p:nvSpPr>
          <p:spPr bwMode="auto">
            <a:xfrm>
              <a:off x="2588" y="2783"/>
              <a:ext cx="36" cy="35"/>
            </a:xfrm>
            <a:custGeom>
              <a:avLst/>
              <a:gdLst/>
              <a:ahLst/>
              <a:cxnLst>
                <a:cxn ang="0">
                  <a:pos x="7" y="134"/>
                </a:cxn>
                <a:cxn ang="0">
                  <a:pos x="137" y="134"/>
                </a:cxn>
                <a:cxn ang="0">
                  <a:pos x="137" y="7"/>
                </a:cxn>
                <a:cxn ang="0">
                  <a:pos x="7" y="7"/>
                </a:cxn>
                <a:cxn ang="0">
                  <a:pos x="7" y="134"/>
                </a:cxn>
                <a:cxn ang="0">
                  <a:pos x="3" y="143"/>
                </a:cxn>
                <a:cxn ang="0">
                  <a:pos x="1" y="140"/>
                </a:cxn>
                <a:cxn ang="0">
                  <a:pos x="0" y="138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41" y="0"/>
                </a:cxn>
                <a:cxn ang="0">
                  <a:pos x="143" y="1"/>
                </a:cxn>
                <a:cxn ang="0">
                  <a:pos x="144" y="3"/>
                </a:cxn>
                <a:cxn ang="0">
                  <a:pos x="144" y="138"/>
                </a:cxn>
                <a:cxn ang="0">
                  <a:pos x="143" y="140"/>
                </a:cxn>
                <a:cxn ang="0">
                  <a:pos x="141" y="143"/>
                </a:cxn>
                <a:cxn ang="0">
                  <a:pos x="3" y="143"/>
                </a:cxn>
              </a:cxnLst>
              <a:rect l="0" t="0" r="r" b="b"/>
              <a:pathLst>
                <a:path w="144" h="143">
                  <a:moveTo>
                    <a:pt x="7" y="134"/>
                  </a:moveTo>
                  <a:lnTo>
                    <a:pt x="137" y="134"/>
                  </a:lnTo>
                  <a:lnTo>
                    <a:pt x="137" y="7"/>
                  </a:lnTo>
                  <a:lnTo>
                    <a:pt x="7" y="7"/>
                  </a:lnTo>
                  <a:lnTo>
                    <a:pt x="7" y="134"/>
                  </a:lnTo>
                  <a:close/>
                  <a:moveTo>
                    <a:pt x="3" y="143"/>
                  </a:moveTo>
                  <a:lnTo>
                    <a:pt x="1" y="140"/>
                  </a:lnTo>
                  <a:lnTo>
                    <a:pt x="0" y="138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144" y="3"/>
                  </a:lnTo>
                  <a:lnTo>
                    <a:pt x="144" y="138"/>
                  </a:lnTo>
                  <a:lnTo>
                    <a:pt x="143" y="140"/>
                  </a:lnTo>
                  <a:lnTo>
                    <a:pt x="141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4" name="Freeform 1544"/>
            <p:cNvSpPr>
              <a:spLocks/>
            </p:cNvSpPr>
            <p:nvPr/>
          </p:nvSpPr>
          <p:spPr bwMode="auto">
            <a:xfrm>
              <a:off x="2691" y="2783"/>
              <a:ext cx="3" cy="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5" name="Freeform 1545"/>
            <p:cNvSpPr>
              <a:spLocks/>
            </p:cNvSpPr>
            <p:nvPr/>
          </p:nvSpPr>
          <p:spPr bwMode="auto">
            <a:xfrm>
              <a:off x="2691" y="2783"/>
              <a:ext cx="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17" y="0"/>
                </a:cxn>
                <a:cxn ang="0">
                  <a:pos x="0" y="16"/>
                </a:cxn>
                <a:cxn ang="0">
                  <a:pos x="0" y="5"/>
                </a:cxn>
              </a:cxnLst>
              <a:rect l="0" t="0" r="r" b="b"/>
              <a:pathLst>
                <a:path w="17" h="16">
                  <a:moveTo>
                    <a:pt x="0" y="5"/>
                  </a:moveTo>
                  <a:lnTo>
                    <a:pt x="5" y="0"/>
                  </a:lnTo>
                  <a:lnTo>
                    <a:pt x="17" y="0"/>
                  </a:lnTo>
                  <a:lnTo>
                    <a:pt x="0" y="1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6" name="Freeform 1546"/>
            <p:cNvSpPr>
              <a:spLocks/>
            </p:cNvSpPr>
            <p:nvPr/>
          </p:nvSpPr>
          <p:spPr bwMode="auto">
            <a:xfrm>
              <a:off x="2691" y="2783"/>
              <a:ext cx="5" cy="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0" y="21"/>
                </a:cxn>
                <a:cxn ang="0">
                  <a:pos x="0" y="11"/>
                </a:cxn>
              </a:cxnLst>
              <a:rect l="0" t="0" r="r" b="b"/>
              <a:pathLst>
                <a:path w="22" h="21">
                  <a:moveTo>
                    <a:pt x="0" y="11"/>
                  </a:moveTo>
                  <a:lnTo>
                    <a:pt x="11" y="0"/>
                  </a:lnTo>
                  <a:lnTo>
                    <a:pt x="22" y="0"/>
                  </a:lnTo>
                  <a:lnTo>
                    <a:pt x="0" y="2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7" name="Freeform 1547"/>
            <p:cNvSpPr>
              <a:spLocks/>
            </p:cNvSpPr>
            <p:nvPr/>
          </p:nvSpPr>
          <p:spPr bwMode="auto">
            <a:xfrm>
              <a:off x="2691" y="2783"/>
              <a:ext cx="7" cy="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0"/>
                </a:cxn>
                <a:cxn ang="0">
                  <a:pos x="28" y="0"/>
                </a:cxn>
                <a:cxn ang="0">
                  <a:pos x="0" y="27"/>
                </a:cxn>
                <a:cxn ang="0">
                  <a:pos x="0" y="16"/>
                </a:cxn>
              </a:cxnLst>
              <a:rect l="0" t="0" r="r" b="b"/>
              <a:pathLst>
                <a:path w="28" h="27">
                  <a:moveTo>
                    <a:pt x="0" y="16"/>
                  </a:moveTo>
                  <a:lnTo>
                    <a:pt x="17" y="0"/>
                  </a:lnTo>
                  <a:lnTo>
                    <a:pt x="28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8" name="Freeform 1548"/>
            <p:cNvSpPr>
              <a:spLocks/>
            </p:cNvSpPr>
            <p:nvPr/>
          </p:nvSpPr>
          <p:spPr bwMode="auto">
            <a:xfrm>
              <a:off x="2691" y="2783"/>
              <a:ext cx="8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0" y="32"/>
                </a:cxn>
                <a:cxn ang="0">
                  <a:pos x="0" y="21"/>
                </a:cxn>
              </a:cxnLst>
              <a:rect l="0" t="0" r="r" b="b"/>
              <a:pathLst>
                <a:path w="33" h="32">
                  <a:moveTo>
                    <a:pt x="0" y="21"/>
                  </a:moveTo>
                  <a:lnTo>
                    <a:pt x="22" y="0"/>
                  </a:lnTo>
                  <a:lnTo>
                    <a:pt x="33" y="0"/>
                  </a:lnTo>
                  <a:lnTo>
                    <a:pt x="0" y="3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9" name="Freeform 1549"/>
            <p:cNvSpPr>
              <a:spLocks/>
            </p:cNvSpPr>
            <p:nvPr/>
          </p:nvSpPr>
          <p:spPr bwMode="auto">
            <a:xfrm>
              <a:off x="2691" y="2783"/>
              <a:ext cx="10" cy="1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0" y="38"/>
                </a:cxn>
                <a:cxn ang="0">
                  <a:pos x="0" y="27"/>
                </a:cxn>
              </a:cxnLst>
              <a:rect l="0" t="0" r="r" b="b"/>
              <a:pathLst>
                <a:path w="39" h="38">
                  <a:moveTo>
                    <a:pt x="0" y="27"/>
                  </a:moveTo>
                  <a:lnTo>
                    <a:pt x="28" y="0"/>
                  </a:lnTo>
                  <a:lnTo>
                    <a:pt x="39" y="0"/>
                  </a:lnTo>
                  <a:lnTo>
                    <a:pt x="0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0" name="Freeform 1550"/>
            <p:cNvSpPr>
              <a:spLocks/>
            </p:cNvSpPr>
            <p:nvPr/>
          </p:nvSpPr>
          <p:spPr bwMode="auto">
            <a:xfrm>
              <a:off x="2691" y="2783"/>
              <a:ext cx="11" cy="1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0" y="44"/>
                </a:cxn>
                <a:cxn ang="0">
                  <a:pos x="0" y="32"/>
                </a:cxn>
              </a:cxnLst>
              <a:rect l="0" t="0" r="r" b="b"/>
              <a:pathLst>
                <a:path w="44" h="44">
                  <a:moveTo>
                    <a:pt x="0" y="32"/>
                  </a:moveTo>
                  <a:lnTo>
                    <a:pt x="33" y="0"/>
                  </a:lnTo>
                  <a:lnTo>
                    <a:pt x="44" y="0"/>
                  </a:lnTo>
                  <a:lnTo>
                    <a:pt x="0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1" name="Freeform 1551"/>
            <p:cNvSpPr>
              <a:spLocks/>
            </p:cNvSpPr>
            <p:nvPr/>
          </p:nvSpPr>
          <p:spPr bwMode="auto">
            <a:xfrm>
              <a:off x="2691" y="2783"/>
              <a:ext cx="12" cy="13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9" y="0"/>
                </a:cxn>
                <a:cxn ang="0">
                  <a:pos x="49" y="0"/>
                </a:cxn>
                <a:cxn ang="0">
                  <a:pos x="0" y="49"/>
                </a:cxn>
                <a:cxn ang="0">
                  <a:pos x="0" y="38"/>
                </a:cxn>
              </a:cxnLst>
              <a:rect l="0" t="0" r="r" b="b"/>
              <a:pathLst>
                <a:path w="49" h="49">
                  <a:moveTo>
                    <a:pt x="0" y="38"/>
                  </a:moveTo>
                  <a:lnTo>
                    <a:pt x="39" y="0"/>
                  </a:lnTo>
                  <a:lnTo>
                    <a:pt x="49" y="0"/>
                  </a:lnTo>
                  <a:lnTo>
                    <a:pt x="0" y="4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2" name="Freeform 1552"/>
            <p:cNvSpPr>
              <a:spLocks/>
            </p:cNvSpPr>
            <p:nvPr/>
          </p:nvSpPr>
          <p:spPr bwMode="auto">
            <a:xfrm>
              <a:off x="2691" y="2783"/>
              <a:ext cx="14" cy="14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0" y="55"/>
                </a:cxn>
                <a:cxn ang="0">
                  <a:pos x="0" y="44"/>
                </a:cxn>
              </a:cxnLst>
              <a:rect l="0" t="0" r="r" b="b"/>
              <a:pathLst>
                <a:path w="55" h="55">
                  <a:moveTo>
                    <a:pt x="0" y="44"/>
                  </a:moveTo>
                  <a:lnTo>
                    <a:pt x="44" y="0"/>
                  </a:lnTo>
                  <a:lnTo>
                    <a:pt x="55" y="0"/>
                  </a:lnTo>
                  <a:lnTo>
                    <a:pt x="0" y="5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3" name="Freeform 1553"/>
            <p:cNvSpPr>
              <a:spLocks/>
            </p:cNvSpPr>
            <p:nvPr/>
          </p:nvSpPr>
          <p:spPr bwMode="auto">
            <a:xfrm>
              <a:off x="2691" y="2783"/>
              <a:ext cx="15" cy="1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60" y="0"/>
                </a:cxn>
                <a:cxn ang="0">
                  <a:pos x="0" y="60"/>
                </a:cxn>
                <a:cxn ang="0">
                  <a:pos x="0" y="49"/>
                </a:cxn>
              </a:cxnLst>
              <a:rect l="0" t="0" r="r" b="b"/>
              <a:pathLst>
                <a:path w="60" h="60">
                  <a:moveTo>
                    <a:pt x="0" y="49"/>
                  </a:moveTo>
                  <a:lnTo>
                    <a:pt x="49" y="0"/>
                  </a:lnTo>
                  <a:lnTo>
                    <a:pt x="60" y="0"/>
                  </a:lnTo>
                  <a:lnTo>
                    <a:pt x="0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4" name="Freeform 1554"/>
            <p:cNvSpPr>
              <a:spLocks/>
            </p:cNvSpPr>
            <p:nvPr/>
          </p:nvSpPr>
          <p:spPr bwMode="auto">
            <a:xfrm>
              <a:off x="2691" y="2783"/>
              <a:ext cx="16" cy="17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55" y="0"/>
                </a:cxn>
                <a:cxn ang="0">
                  <a:pos x="66" y="0"/>
                </a:cxn>
                <a:cxn ang="0">
                  <a:pos x="0" y="65"/>
                </a:cxn>
                <a:cxn ang="0">
                  <a:pos x="0" y="55"/>
                </a:cxn>
              </a:cxnLst>
              <a:rect l="0" t="0" r="r" b="b"/>
              <a:pathLst>
                <a:path w="66" h="65">
                  <a:moveTo>
                    <a:pt x="0" y="55"/>
                  </a:moveTo>
                  <a:lnTo>
                    <a:pt x="55" y="0"/>
                  </a:lnTo>
                  <a:lnTo>
                    <a:pt x="66" y="0"/>
                  </a:lnTo>
                  <a:lnTo>
                    <a:pt x="0" y="6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5" name="Freeform 1555"/>
            <p:cNvSpPr>
              <a:spLocks/>
            </p:cNvSpPr>
            <p:nvPr/>
          </p:nvSpPr>
          <p:spPr bwMode="auto">
            <a:xfrm>
              <a:off x="2691" y="2783"/>
              <a:ext cx="18" cy="1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0" y="71"/>
                </a:cxn>
                <a:cxn ang="0">
                  <a:pos x="0" y="60"/>
                </a:cxn>
              </a:cxnLst>
              <a:rect l="0" t="0" r="r" b="b"/>
              <a:pathLst>
                <a:path w="72" h="71">
                  <a:moveTo>
                    <a:pt x="0" y="60"/>
                  </a:moveTo>
                  <a:lnTo>
                    <a:pt x="60" y="0"/>
                  </a:lnTo>
                  <a:lnTo>
                    <a:pt x="72" y="0"/>
                  </a:lnTo>
                  <a:lnTo>
                    <a:pt x="0" y="7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6" name="Freeform 1556"/>
            <p:cNvSpPr>
              <a:spLocks/>
            </p:cNvSpPr>
            <p:nvPr/>
          </p:nvSpPr>
          <p:spPr bwMode="auto">
            <a:xfrm>
              <a:off x="2691" y="2783"/>
              <a:ext cx="19" cy="20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0" y="76"/>
                </a:cxn>
                <a:cxn ang="0">
                  <a:pos x="0" y="65"/>
                </a:cxn>
              </a:cxnLst>
              <a:rect l="0" t="0" r="r" b="b"/>
              <a:pathLst>
                <a:path w="77" h="76">
                  <a:moveTo>
                    <a:pt x="0" y="65"/>
                  </a:moveTo>
                  <a:lnTo>
                    <a:pt x="66" y="0"/>
                  </a:lnTo>
                  <a:lnTo>
                    <a:pt x="77" y="0"/>
                  </a:lnTo>
                  <a:lnTo>
                    <a:pt x="0" y="76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7" name="Freeform 1557"/>
            <p:cNvSpPr>
              <a:spLocks/>
            </p:cNvSpPr>
            <p:nvPr/>
          </p:nvSpPr>
          <p:spPr bwMode="auto">
            <a:xfrm>
              <a:off x="2691" y="2783"/>
              <a:ext cx="20" cy="21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2" y="0"/>
                </a:cxn>
                <a:cxn ang="0">
                  <a:pos x="82" y="0"/>
                </a:cxn>
                <a:cxn ang="0">
                  <a:pos x="0" y="81"/>
                </a:cxn>
                <a:cxn ang="0">
                  <a:pos x="0" y="71"/>
                </a:cxn>
              </a:cxnLst>
              <a:rect l="0" t="0" r="r" b="b"/>
              <a:pathLst>
                <a:path w="82" h="81">
                  <a:moveTo>
                    <a:pt x="0" y="71"/>
                  </a:moveTo>
                  <a:lnTo>
                    <a:pt x="72" y="0"/>
                  </a:lnTo>
                  <a:lnTo>
                    <a:pt x="82" y="0"/>
                  </a:lnTo>
                  <a:lnTo>
                    <a:pt x="0" y="8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8" name="Freeform 1558"/>
            <p:cNvSpPr>
              <a:spLocks/>
            </p:cNvSpPr>
            <p:nvPr/>
          </p:nvSpPr>
          <p:spPr bwMode="auto">
            <a:xfrm>
              <a:off x="2691" y="2783"/>
              <a:ext cx="22" cy="22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7" y="0"/>
                </a:cxn>
                <a:cxn ang="0">
                  <a:pos x="88" y="0"/>
                </a:cxn>
                <a:cxn ang="0">
                  <a:pos x="0" y="88"/>
                </a:cxn>
                <a:cxn ang="0">
                  <a:pos x="0" y="76"/>
                </a:cxn>
              </a:cxnLst>
              <a:rect l="0" t="0" r="r" b="b"/>
              <a:pathLst>
                <a:path w="88" h="88">
                  <a:moveTo>
                    <a:pt x="0" y="76"/>
                  </a:moveTo>
                  <a:lnTo>
                    <a:pt x="77" y="0"/>
                  </a:lnTo>
                  <a:lnTo>
                    <a:pt x="88" y="0"/>
                  </a:lnTo>
                  <a:lnTo>
                    <a:pt x="0" y="88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9" name="Freeform 1559"/>
            <p:cNvSpPr>
              <a:spLocks/>
            </p:cNvSpPr>
            <p:nvPr/>
          </p:nvSpPr>
          <p:spPr bwMode="auto">
            <a:xfrm>
              <a:off x="2691" y="2783"/>
              <a:ext cx="23" cy="24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2" y="0"/>
                </a:cxn>
                <a:cxn ang="0">
                  <a:pos x="93" y="0"/>
                </a:cxn>
                <a:cxn ang="0">
                  <a:pos x="0" y="93"/>
                </a:cxn>
                <a:cxn ang="0">
                  <a:pos x="0" y="81"/>
                </a:cxn>
              </a:cxnLst>
              <a:rect l="0" t="0" r="r" b="b"/>
              <a:pathLst>
                <a:path w="93" h="93">
                  <a:moveTo>
                    <a:pt x="0" y="81"/>
                  </a:moveTo>
                  <a:lnTo>
                    <a:pt x="82" y="0"/>
                  </a:lnTo>
                  <a:lnTo>
                    <a:pt x="93" y="0"/>
                  </a:lnTo>
                  <a:lnTo>
                    <a:pt x="0" y="9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0" name="Freeform 1560"/>
            <p:cNvSpPr>
              <a:spLocks/>
            </p:cNvSpPr>
            <p:nvPr/>
          </p:nvSpPr>
          <p:spPr bwMode="auto">
            <a:xfrm>
              <a:off x="2691" y="2783"/>
              <a:ext cx="25" cy="2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8" y="0"/>
                </a:cxn>
                <a:cxn ang="0">
                  <a:pos x="98" y="0"/>
                </a:cxn>
                <a:cxn ang="0">
                  <a:pos x="0" y="98"/>
                </a:cxn>
                <a:cxn ang="0">
                  <a:pos x="0" y="88"/>
                </a:cxn>
              </a:cxnLst>
              <a:rect l="0" t="0" r="r" b="b"/>
              <a:pathLst>
                <a:path w="98" h="98">
                  <a:moveTo>
                    <a:pt x="0" y="88"/>
                  </a:moveTo>
                  <a:lnTo>
                    <a:pt x="88" y="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8F8F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1" name="Freeform 1561"/>
            <p:cNvSpPr>
              <a:spLocks/>
            </p:cNvSpPr>
            <p:nvPr/>
          </p:nvSpPr>
          <p:spPr bwMode="auto">
            <a:xfrm>
              <a:off x="2691" y="2783"/>
              <a:ext cx="26" cy="26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93" y="0"/>
                </a:cxn>
                <a:cxn ang="0">
                  <a:pos x="104" y="0"/>
                </a:cxn>
                <a:cxn ang="0">
                  <a:pos x="0" y="104"/>
                </a:cxn>
                <a:cxn ang="0">
                  <a:pos x="0" y="93"/>
                </a:cxn>
              </a:cxnLst>
              <a:rect l="0" t="0" r="r" b="b"/>
              <a:pathLst>
                <a:path w="104" h="104">
                  <a:moveTo>
                    <a:pt x="0" y="93"/>
                  </a:moveTo>
                  <a:lnTo>
                    <a:pt x="93" y="0"/>
                  </a:lnTo>
                  <a:lnTo>
                    <a:pt x="104" y="0"/>
                  </a:lnTo>
                  <a:lnTo>
                    <a:pt x="0" y="104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2" name="Freeform 1562"/>
            <p:cNvSpPr>
              <a:spLocks/>
            </p:cNvSpPr>
            <p:nvPr/>
          </p:nvSpPr>
          <p:spPr bwMode="auto">
            <a:xfrm>
              <a:off x="2691" y="2783"/>
              <a:ext cx="27" cy="28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98" y="0"/>
                </a:cxn>
                <a:cxn ang="0">
                  <a:pos x="109" y="0"/>
                </a:cxn>
                <a:cxn ang="0">
                  <a:pos x="0" y="109"/>
                </a:cxn>
                <a:cxn ang="0">
                  <a:pos x="0" y="98"/>
                </a:cxn>
              </a:cxnLst>
              <a:rect l="0" t="0" r="r" b="b"/>
              <a:pathLst>
                <a:path w="109" h="109">
                  <a:moveTo>
                    <a:pt x="0" y="98"/>
                  </a:moveTo>
                  <a:lnTo>
                    <a:pt x="98" y="0"/>
                  </a:lnTo>
                  <a:lnTo>
                    <a:pt x="109" y="0"/>
                  </a:lnTo>
                  <a:lnTo>
                    <a:pt x="0" y="109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3" name="Freeform 1563"/>
            <p:cNvSpPr>
              <a:spLocks/>
            </p:cNvSpPr>
            <p:nvPr/>
          </p:nvSpPr>
          <p:spPr bwMode="auto">
            <a:xfrm>
              <a:off x="2691" y="2783"/>
              <a:ext cx="29" cy="29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04" y="0"/>
                </a:cxn>
                <a:cxn ang="0">
                  <a:pos x="115" y="0"/>
                </a:cxn>
                <a:cxn ang="0">
                  <a:pos x="0" y="114"/>
                </a:cxn>
                <a:cxn ang="0">
                  <a:pos x="0" y="104"/>
                </a:cxn>
              </a:cxnLst>
              <a:rect l="0" t="0" r="r" b="b"/>
              <a:pathLst>
                <a:path w="115" h="114">
                  <a:moveTo>
                    <a:pt x="0" y="104"/>
                  </a:moveTo>
                  <a:lnTo>
                    <a:pt x="104" y="0"/>
                  </a:lnTo>
                  <a:lnTo>
                    <a:pt x="115" y="0"/>
                  </a:lnTo>
                  <a:lnTo>
                    <a:pt x="0" y="11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4" name="Freeform 1564"/>
            <p:cNvSpPr>
              <a:spLocks/>
            </p:cNvSpPr>
            <p:nvPr/>
          </p:nvSpPr>
          <p:spPr bwMode="auto">
            <a:xfrm>
              <a:off x="2691" y="2783"/>
              <a:ext cx="30" cy="31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21" y="0"/>
                </a:cxn>
                <a:cxn ang="0">
                  <a:pos x="0" y="120"/>
                </a:cxn>
                <a:cxn ang="0">
                  <a:pos x="0" y="109"/>
                </a:cxn>
              </a:cxnLst>
              <a:rect l="0" t="0" r="r" b="b"/>
              <a:pathLst>
                <a:path w="121" h="120">
                  <a:moveTo>
                    <a:pt x="0" y="109"/>
                  </a:moveTo>
                  <a:lnTo>
                    <a:pt x="109" y="0"/>
                  </a:lnTo>
                  <a:lnTo>
                    <a:pt x="121" y="0"/>
                  </a:lnTo>
                  <a:lnTo>
                    <a:pt x="0" y="12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5" name="Freeform 1565"/>
            <p:cNvSpPr>
              <a:spLocks/>
            </p:cNvSpPr>
            <p:nvPr/>
          </p:nvSpPr>
          <p:spPr bwMode="auto">
            <a:xfrm>
              <a:off x="2691" y="2783"/>
              <a:ext cx="31" cy="32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5" y="0"/>
                </a:cxn>
                <a:cxn ang="0">
                  <a:pos x="126" y="0"/>
                </a:cxn>
                <a:cxn ang="0">
                  <a:pos x="0" y="125"/>
                </a:cxn>
                <a:cxn ang="0">
                  <a:pos x="0" y="114"/>
                </a:cxn>
              </a:cxnLst>
              <a:rect l="0" t="0" r="r" b="b"/>
              <a:pathLst>
                <a:path w="126" h="125">
                  <a:moveTo>
                    <a:pt x="0" y="114"/>
                  </a:moveTo>
                  <a:lnTo>
                    <a:pt x="115" y="0"/>
                  </a:lnTo>
                  <a:lnTo>
                    <a:pt x="126" y="0"/>
                  </a:lnTo>
                  <a:lnTo>
                    <a:pt x="0" y="125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6" name="Freeform 1566"/>
            <p:cNvSpPr>
              <a:spLocks/>
            </p:cNvSpPr>
            <p:nvPr/>
          </p:nvSpPr>
          <p:spPr bwMode="auto">
            <a:xfrm>
              <a:off x="2691" y="2783"/>
              <a:ext cx="33" cy="33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0" y="131"/>
                </a:cxn>
                <a:cxn ang="0">
                  <a:pos x="0" y="120"/>
                </a:cxn>
              </a:cxnLst>
              <a:rect l="0" t="0" r="r" b="b"/>
              <a:pathLst>
                <a:path w="132" h="131">
                  <a:moveTo>
                    <a:pt x="0" y="120"/>
                  </a:moveTo>
                  <a:lnTo>
                    <a:pt x="121" y="0"/>
                  </a:lnTo>
                  <a:lnTo>
                    <a:pt x="132" y="0"/>
                  </a:lnTo>
                  <a:lnTo>
                    <a:pt x="0" y="13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7" name="Freeform 1567"/>
            <p:cNvSpPr>
              <a:spLocks/>
            </p:cNvSpPr>
            <p:nvPr/>
          </p:nvSpPr>
          <p:spPr bwMode="auto">
            <a:xfrm>
              <a:off x="2691" y="2783"/>
              <a:ext cx="34" cy="34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6" y="0"/>
                </a:cxn>
                <a:cxn ang="0">
                  <a:pos x="137" y="0"/>
                </a:cxn>
                <a:cxn ang="0">
                  <a:pos x="1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25"/>
                </a:cxn>
              </a:cxnLst>
              <a:rect l="0" t="0" r="r" b="b"/>
              <a:pathLst>
                <a:path w="137" h="135">
                  <a:moveTo>
                    <a:pt x="0" y="125"/>
                  </a:moveTo>
                  <a:lnTo>
                    <a:pt x="126" y="0"/>
                  </a:lnTo>
                  <a:lnTo>
                    <a:pt x="137" y="0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8" name="Freeform 1568"/>
            <p:cNvSpPr>
              <a:spLocks/>
            </p:cNvSpPr>
            <p:nvPr/>
          </p:nvSpPr>
          <p:spPr bwMode="auto">
            <a:xfrm>
              <a:off x="2691" y="2783"/>
              <a:ext cx="34" cy="34"/>
            </a:xfrm>
            <a:custGeom>
              <a:avLst/>
              <a:gdLst/>
              <a:ahLst/>
              <a:cxnLst>
                <a:cxn ang="0">
                  <a:pos x="0" y="131"/>
                </a:cxn>
                <a:cxn ang="0">
                  <a:pos x="132" y="0"/>
                </a:cxn>
                <a:cxn ang="0">
                  <a:pos x="138" y="0"/>
                </a:cxn>
                <a:cxn ang="0">
                  <a:pos x="138" y="5"/>
                </a:cxn>
                <a:cxn ang="0">
                  <a:pos x="7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1"/>
                </a:cxn>
              </a:cxnLst>
              <a:rect l="0" t="0" r="r" b="b"/>
              <a:pathLst>
                <a:path w="138" h="135">
                  <a:moveTo>
                    <a:pt x="0" y="131"/>
                  </a:moveTo>
                  <a:lnTo>
                    <a:pt x="132" y="0"/>
                  </a:lnTo>
                  <a:lnTo>
                    <a:pt x="138" y="0"/>
                  </a:lnTo>
                  <a:lnTo>
                    <a:pt x="138" y="5"/>
                  </a:lnTo>
                  <a:lnTo>
                    <a:pt x="7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9" name="Freeform 1569"/>
            <p:cNvSpPr>
              <a:spLocks/>
            </p:cNvSpPr>
            <p:nvPr/>
          </p:nvSpPr>
          <p:spPr bwMode="auto">
            <a:xfrm>
              <a:off x="2691" y="2783"/>
              <a:ext cx="34" cy="34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136" y="0"/>
                </a:cxn>
                <a:cxn ang="0">
                  <a:pos x="137" y="0"/>
                </a:cxn>
                <a:cxn ang="0">
                  <a:pos x="137" y="10"/>
                </a:cxn>
                <a:cxn ang="0">
                  <a:pos x="11" y="135"/>
                </a:cxn>
                <a:cxn ang="0">
                  <a:pos x="0" y="135"/>
                </a:cxn>
              </a:cxnLst>
              <a:rect l="0" t="0" r="r" b="b"/>
              <a:pathLst>
                <a:path w="137" h="135">
                  <a:moveTo>
                    <a:pt x="0" y="135"/>
                  </a:moveTo>
                  <a:lnTo>
                    <a:pt x="136" y="0"/>
                  </a:lnTo>
                  <a:lnTo>
                    <a:pt x="137" y="0"/>
                  </a:lnTo>
                  <a:lnTo>
                    <a:pt x="137" y="10"/>
                  </a:lnTo>
                  <a:lnTo>
                    <a:pt x="11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0" name="Freeform 1570"/>
            <p:cNvSpPr>
              <a:spLocks/>
            </p:cNvSpPr>
            <p:nvPr/>
          </p:nvSpPr>
          <p:spPr bwMode="auto">
            <a:xfrm>
              <a:off x="2693" y="2785"/>
              <a:ext cx="32" cy="32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1" y="0"/>
                </a:cxn>
                <a:cxn ang="0">
                  <a:pos x="131" y="11"/>
                </a:cxn>
                <a:cxn ang="0">
                  <a:pos x="11" y="130"/>
                </a:cxn>
                <a:cxn ang="0">
                  <a:pos x="0" y="130"/>
                </a:cxn>
              </a:cxnLst>
              <a:rect l="0" t="0" r="r" b="b"/>
              <a:pathLst>
                <a:path w="131" h="130">
                  <a:moveTo>
                    <a:pt x="0" y="130"/>
                  </a:moveTo>
                  <a:lnTo>
                    <a:pt x="131" y="0"/>
                  </a:lnTo>
                  <a:lnTo>
                    <a:pt x="131" y="11"/>
                  </a:lnTo>
                  <a:lnTo>
                    <a:pt x="11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1" name="Freeform 1571"/>
            <p:cNvSpPr>
              <a:spLocks/>
            </p:cNvSpPr>
            <p:nvPr/>
          </p:nvSpPr>
          <p:spPr bwMode="auto">
            <a:xfrm>
              <a:off x="2694" y="2786"/>
              <a:ext cx="31" cy="3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6" y="0"/>
                </a:cxn>
                <a:cxn ang="0">
                  <a:pos x="126" y="11"/>
                </a:cxn>
                <a:cxn ang="0">
                  <a:pos x="12" y="125"/>
                </a:cxn>
                <a:cxn ang="0">
                  <a:pos x="0" y="125"/>
                </a:cxn>
              </a:cxnLst>
              <a:rect l="0" t="0" r="r" b="b"/>
              <a:pathLst>
                <a:path w="126" h="125">
                  <a:moveTo>
                    <a:pt x="0" y="125"/>
                  </a:moveTo>
                  <a:lnTo>
                    <a:pt x="126" y="0"/>
                  </a:lnTo>
                  <a:lnTo>
                    <a:pt x="126" y="11"/>
                  </a:lnTo>
                  <a:lnTo>
                    <a:pt x="12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2" name="Freeform 1572"/>
            <p:cNvSpPr>
              <a:spLocks/>
            </p:cNvSpPr>
            <p:nvPr/>
          </p:nvSpPr>
          <p:spPr bwMode="auto">
            <a:xfrm>
              <a:off x="2695" y="2788"/>
              <a:ext cx="30" cy="29"/>
            </a:xfrm>
            <a:custGeom>
              <a:avLst/>
              <a:gdLst/>
              <a:ahLst/>
              <a:cxnLst>
                <a:cxn ang="0">
                  <a:pos x="0" y="119"/>
                </a:cxn>
                <a:cxn ang="0">
                  <a:pos x="120" y="0"/>
                </a:cxn>
                <a:cxn ang="0">
                  <a:pos x="120" y="10"/>
                </a:cxn>
                <a:cxn ang="0">
                  <a:pos x="11" y="119"/>
                </a:cxn>
                <a:cxn ang="0">
                  <a:pos x="0" y="119"/>
                </a:cxn>
              </a:cxnLst>
              <a:rect l="0" t="0" r="r" b="b"/>
              <a:pathLst>
                <a:path w="120" h="119">
                  <a:moveTo>
                    <a:pt x="0" y="119"/>
                  </a:moveTo>
                  <a:lnTo>
                    <a:pt x="120" y="0"/>
                  </a:lnTo>
                  <a:lnTo>
                    <a:pt x="120" y="10"/>
                  </a:lnTo>
                  <a:lnTo>
                    <a:pt x="11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3" name="Freeform 1573"/>
            <p:cNvSpPr>
              <a:spLocks/>
            </p:cNvSpPr>
            <p:nvPr/>
          </p:nvSpPr>
          <p:spPr bwMode="auto">
            <a:xfrm>
              <a:off x="2697" y="2789"/>
              <a:ext cx="28" cy="28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14" y="11"/>
                </a:cxn>
                <a:cxn ang="0">
                  <a:pos x="11" y="114"/>
                </a:cxn>
                <a:cxn ang="0">
                  <a:pos x="0" y="114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lnTo>
                    <a:pt x="114" y="0"/>
                  </a:lnTo>
                  <a:lnTo>
                    <a:pt x="114" y="11"/>
                  </a:lnTo>
                  <a:lnTo>
                    <a:pt x="11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4" name="Freeform 1574"/>
            <p:cNvSpPr>
              <a:spLocks/>
            </p:cNvSpPr>
            <p:nvPr/>
          </p:nvSpPr>
          <p:spPr bwMode="auto">
            <a:xfrm>
              <a:off x="2698" y="2790"/>
              <a:ext cx="27" cy="2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09" y="12"/>
                </a:cxn>
                <a:cxn ang="0">
                  <a:pos x="11" y="109"/>
                </a:cxn>
                <a:cxn ang="0">
                  <a:pos x="0" y="109"/>
                </a:cxn>
              </a:cxnLst>
              <a:rect l="0" t="0" r="r" b="b"/>
              <a:pathLst>
                <a:path w="109" h="109">
                  <a:moveTo>
                    <a:pt x="0" y="109"/>
                  </a:moveTo>
                  <a:lnTo>
                    <a:pt x="109" y="0"/>
                  </a:lnTo>
                  <a:lnTo>
                    <a:pt x="109" y="12"/>
                  </a:lnTo>
                  <a:lnTo>
                    <a:pt x="11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5" name="Freeform 1575"/>
            <p:cNvSpPr>
              <a:spLocks/>
            </p:cNvSpPr>
            <p:nvPr/>
          </p:nvSpPr>
          <p:spPr bwMode="auto">
            <a:xfrm>
              <a:off x="2700" y="2792"/>
              <a:ext cx="25" cy="25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3" y="0"/>
                </a:cxn>
                <a:cxn ang="0">
                  <a:pos x="103" y="11"/>
                </a:cxn>
                <a:cxn ang="0">
                  <a:pos x="10" y="103"/>
                </a:cxn>
                <a:cxn ang="0">
                  <a:pos x="0" y="103"/>
                </a:cxn>
              </a:cxnLst>
              <a:rect l="0" t="0" r="r" b="b"/>
              <a:pathLst>
                <a:path w="103" h="103">
                  <a:moveTo>
                    <a:pt x="0" y="103"/>
                  </a:moveTo>
                  <a:lnTo>
                    <a:pt x="103" y="0"/>
                  </a:lnTo>
                  <a:lnTo>
                    <a:pt x="103" y="11"/>
                  </a:lnTo>
                  <a:lnTo>
                    <a:pt x="10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6" name="Freeform 1576"/>
            <p:cNvSpPr>
              <a:spLocks/>
            </p:cNvSpPr>
            <p:nvPr/>
          </p:nvSpPr>
          <p:spPr bwMode="auto">
            <a:xfrm>
              <a:off x="2701" y="2793"/>
              <a:ext cx="24" cy="24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8" y="0"/>
                </a:cxn>
                <a:cxn ang="0">
                  <a:pos x="98" y="11"/>
                </a:cxn>
                <a:cxn ang="0">
                  <a:pos x="11" y="97"/>
                </a:cxn>
                <a:cxn ang="0">
                  <a:pos x="0" y="97"/>
                </a:cxn>
              </a:cxnLst>
              <a:rect l="0" t="0" r="r" b="b"/>
              <a:pathLst>
                <a:path w="98" h="97">
                  <a:moveTo>
                    <a:pt x="0" y="97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11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7" name="Freeform 1577"/>
            <p:cNvSpPr>
              <a:spLocks/>
            </p:cNvSpPr>
            <p:nvPr/>
          </p:nvSpPr>
          <p:spPr bwMode="auto">
            <a:xfrm>
              <a:off x="2702" y="2794"/>
              <a:ext cx="23" cy="23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3" y="0"/>
                </a:cxn>
                <a:cxn ang="0">
                  <a:pos x="93" y="11"/>
                </a:cxn>
                <a:cxn ang="0">
                  <a:pos x="11" y="92"/>
                </a:cxn>
                <a:cxn ang="0">
                  <a:pos x="0" y="92"/>
                </a:cxn>
              </a:cxnLst>
              <a:rect l="0" t="0" r="r" b="b"/>
              <a:pathLst>
                <a:path w="93" h="92">
                  <a:moveTo>
                    <a:pt x="0" y="92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8" name="Freeform 1578"/>
            <p:cNvSpPr>
              <a:spLocks/>
            </p:cNvSpPr>
            <p:nvPr/>
          </p:nvSpPr>
          <p:spPr bwMode="auto">
            <a:xfrm>
              <a:off x="2704" y="2796"/>
              <a:ext cx="21" cy="21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87" y="0"/>
                </a:cxn>
                <a:cxn ang="0">
                  <a:pos x="87" y="10"/>
                </a:cxn>
                <a:cxn ang="0">
                  <a:pos x="10" y="86"/>
                </a:cxn>
                <a:cxn ang="0">
                  <a:pos x="0" y="86"/>
                </a:cxn>
              </a:cxnLst>
              <a:rect l="0" t="0" r="r" b="b"/>
              <a:pathLst>
                <a:path w="87" h="86">
                  <a:moveTo>
                    <a:pt x="0" y="86"/>
                  </a:moveTo>
                  <a:lnTo>
                    <a:pt x="87" y="0"/>
                  </a:lnTo>
                  <a:lnTo>
                    <a:pt x="87" y="10"/>
                  </a:lnTo>
                  <a:lnTo>
                    <a:pt x="10" y="8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9" name="Freeform 1579"/>
            <p:cNvSpPr>
              <a:spLocks/>
            </p:cNvSpPr>
            <p:nvPr/>
          </p:nvSpPr>
          <p:spPr bwMode="auto">
            <a:xfrm>
              <a:off x="2705" y="2797"/>
              <a:ext cx="20" cy="20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2" y="0"/>
                </a:cxn>
                <a:cxn ang="0">
                  <a:pos x="82" y="11"/>
                </a:cxn>
                <a:cxn ang="0">
                  <a:pos x="12" y="81"/>
                </a:cxn>
                <a:cxn ang="0">
                  <a:pos x="0" y="81"/>
                </a:cxn>
              </a:cxnLst>
              <a:rect l="0" t="0" r="r" b="b"/>
              <a:pathLst>
                <a:path w="82" h="81">
                  <a:moveTo>
                    <a:pt x="0" y="81"/>
                  </a:moveTo>
                  <a:lnTo>
                    <a:pt x="82" y="0"/>
                  </a:lnTo>
                  <a:lnTo>
                    <a:pt x="82" y="11"/>
                  </a:lnTo>
                  <a:lnTo>
                    <a:pt x="12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0" name="Freeform 1580"/>
            <p:cNvSpPr>
              <a:spLocks/>
            </p:cNvSpPr>
            <p:nvPr/>
          </p:nvSpPr>
          <p:spPr bwMode="auto">
            <a:xfrm>
              <a:off x="2706" y="2798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7" y="0"/>
                </a:cxn>
                <a:cxn ang="0">
                  <a:pos x="77" y="11"/>
                </a:cxn>
                <a:cxn ang="0">
                  <a:pos x="12" y="76"/>
                </a:cxn>
                <a:cxn ang="0">
                  <a:pos x="0" y="76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77" y="0"/>
                  </a:lnTo>
                  <a:lnTo>
                    <a:pt x="77" y="11"/>
                  </a:lnTo>
                  <a:lnTo>
                    <a:pt x="12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1" name="Freeform 1581"/>
            <p:cNvSpPr>
              <a:spLocks/>
            </p:cNvSpPr>
            <p:nvPr/>
          </p:nvSpPr>
          <p:spPr bwMode="auto">
            <a:xfrm>
              <a:off x="2708" y="2800"/>
              <a:ext cx="17" cy="1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70" y="0"/>
                </a:cxn>
                <a:cxn ang="0">
                  <a:pos x="70" y="10"/>
                </a:cxn>
                <a:cxn ang="0">
                  <a:pos x="10" y="70"/>
                </a:cxn>
                <a:cxn ang="0">
                  <a:pos x="0" y="70"/>
                </a:cxn>
              </a:cxnLst>
              <a:rect l="0" t="0" r="r" b="b"/>
              <a:pathLst>
                <a:path w="70" h="70">
                  <a:moveTo>
                    <a:pt x="0" y="7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1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2" name="Freeform 1582"/>
            <p:cNvSpPr>
              <a:spLocks/>
            </p:cNvSpPr>
            <p:nvPr/>
          </p:nvSpPr>
          <p:spPr bwMode="auto">
            <a:xfrm>
              <a:off x="2709" y="2801"/>
              <a:ext cx="16" cy="1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65" y="11"/>
                </a:cxn>
                <a:cxn ang="0">
                  <a:pos x="11" y="65"/>
                </a:cxn>
                <a:cxn ang="0">
                  <a:pos x="0" y="65"/>
                </a:cxn>
              </a:cxnLst>
              <a:rect l="0" t="0" r="r" b="b"/>
              <a:pathLst>
                <a:path w="65" h="65">
                  <a:moveTo>
                    <a:pt x="0" y="65"/>
                  </a:moveTo>
                  <a:lnTo>
                    <a:pt x="65" y="0"/>
                  </a:lnTo>
                  <a:lnTo>
                    <a:pt x="65" y="11"/>
                  </a:lnTo>
                  <a:lnTo>
                    <a:pt x="11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3" name="Freeform 1583"/>
            <p:cNvSpPr>
              <a:spLocks/>
            </p:cNvSpPr>
            <p:nvPr/>
          </p:nvSpPr>
          <p:spPr bwMode="auto">
            <a:xfrm>
              <a:off x="2710" y="2802"/>
              <a:ext cx="15" cy="15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60" y="0"/>
                </a:cxn>
                <a:cxn ang="0">
                  <a:pos x="60" y="11"/>
                </a:cxn>
                <a:cxn ang="0">
                  <a:pos x="11" y="60"/>
                </a:cxn>
                <a:cxn ang="0">
                  <a:pos x="0" y="60"/>
                </a:cxn>
              </a:cxnLst>
              <a:rect l="0" t="0" r="r" b="b"/>
              <a:pathLst>
                <a:path w="60" h="60">
                  <a:moveTo>
                    <a:pt x="0" y="60"/>
                  </a:moveTo>
                  <a:lnTo>
                    <a:pt x="60" y="0"/>
                  </a:lnTo>
                  <a:lnTo>
                    <a:pt x="60" y="11"/>
                  </a:lnTo>
                  <a:lnTo>
                    <a:pt x="11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4" name="Freeform 1584"/>
            <p:cNvSpPr>
              <a:spLocks/>
            </p:cNvSpPr>
            <p:nvPr/>
          </p:nvSpPr>
          <p:spPr bwMode="auto">
            <a:xfrm>
              <a:off x="2712" y="2804"/>
              <a:ext cx="13" cy="1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54" y="12"/>
                </a:cxn>
                <a:cxn ang="0">
                  <a:pos x="10" y="54"/>
                </a:cxn>
                <a:cxn ang="0">
                  <a:pos x="0" y="54"/>
                </a:cxn>
              </a:cxnLst>
              <a:rect l="0" t="0" r="r" b="b"/>
              <a:pathLst>
                <a:path w="54" h="54">
                  <a:moveTo>
                    <a:pt x="0" y="54"/>
                  </a:moveTo>
                  <a:lnTo>
                    <a:pt x="54" y="0"/>
                  </a:lnTo>
                  <a:lnTo>
                    <a:pt x="54" y="12"/>
                  </a:lnTo>
                  <a:lnTo>
                    <a:pt x="1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5" name="Freeform 1585"/>
            <p:cNvSpPr>
              <a:spLocks/>
            </p:cNvSpPr>
            <p:nvPr/>
          </p:nvSpPr>
          <p:spPr bwMode="auto">
            <a:xfrm>
              <a:off x="2713" y="2805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2"/>
                </a:cxn>
                <a:cxn ang="0">
                  <a:pos x="11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2"/>
                  </a:lnTo>
                  <a:lnTo>
                    <a:pt x="1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6" name="Freeform 1586"/>
            <p:cNvSpPr>
              <a:spLocks/>
            </p:cNvSpPr>
            <p:nvPr/>
          </p:nvSpPr>
          <p:spPr bwMode="auto">
            <a:xfrm>
              <a:off x="2715" y="2807"/>
              <a:ext cx="10" cy="1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4" y="0"/>
                </a:cxn>
                <a:cxn ang="0">
                  <a:pos x="44" y="10"/>
                </a:cxn>
                <a:cxn ang="0">
                  <a:pos x="11" y="42"/>
                </a:cxn>
                <a:cxn ang="0">
                  <a:pos x="0" y="42"/>
                </a:cxn>
              </a:cxnLst>
              <a:rect l="0" t="0" r="r" b="b"/>
              <a:pathLst>
                <a:path w="44" h="42">
                  <a:moveTo>
                    <a:pt x="0" y="42"/>
                  </a:moveTo>
                  <a:lnTo>
                    <a:pt x="44" y="0"/>
                  </a:lnTo>
                  <a:lnTo>
                    <a:pt x="44" y="10"/>
                  </a:lnTo>
                  <a:lnTo>
                    <a:pt x="11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7" name="Freeform 1587"/>
            <p:cNvSpPr>
              <a:spLocks/>
            </p:cNvSpPr>
            <p:nvPr/>
          </p:nvSpPr>
          <p:spPr bwMode="auto">
            <a:xfrm>
              <a:off x="2716" y="2808"/>
              <a:ext cx="9" cy="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38" y="0"/>
                </a:cxn>
                <a:cxn ang="0">
                  <a:pos x="38" y="11"/>
                </a:cxn>
                <a:cxn ang="0">
                  <a:pos x="11" y="37"/>
                </a:cxn>
                <a:cxn ang="0">
                  <a:pos x="0" y="37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lnTo>
                    <a:pt x="38" y="0"/>
                  </a:lnTo>
                  <a:lnTo>
                    <a:pt x="38" y="11"/>
                  </a:lnTo>
                  <a:lnTo>
                    <a:pt x="11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8" name="Freeform 1588"/>
            <p:cNvSpPr>
              <a:spLocks/>
            </p:cNvSpPr>
            <p:nvPr/>
          </p:nvSpPr>
          <p:spPr bwMode="auto">
            <a:xfrm>
              <a:off x="2717" y="2809"/>
              <a:ext cx="8" cy="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3" y="0"/>
                </a:cxn>
                <a:cxn ang="0">
                  <a:pos x="33" y="11"/>
                </a:cxn>
                <a:cxn ang="0">
                  <a:pos x="12" y="32"/>
                </a:cxn>
                <a:cxn ang="0">
                  <a:pos x="0" y="32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33" y="0"/>
                  </a:lnTo>
                  <a:lnTo>
                    <a:pt x="33" y="11"/>
                  </a:lnTo>
                  <a:lnTo>
                    <a:pt x="12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9" name="Freeform 1589"/>
            <p:cNvSpPr>
              <a:spLocks/>
            </p:cNvSpPr>
            <p:nvPr/>
          </p:nvSpPr>
          <p:spPr bwMode="auto">
            <a:xfrm>
              <a:off x="2719" y="2811"/>
              <a:ext cx="6" cy="6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7" y="0"/>
                </a:cxn>
                <a:cxn ang="0">
                  <a:pos x="27" y="10"/>
                </a:cxn>
                <a:cxn ang="0">
                  <a:pos x="11" y="26"/>
                </a:cxn>
                <a:cxn ang="0">
                  <a:pos x="0" y="26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lnTo>
                    <a:pt x="27" y="0"/>
                  </a:lnTo>
                  <a:lnTo>
                    <a:pt x="27" y="10"/>
                  </a:lnTo>
                  <a:lnTo>
                    <a:pt x="11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0" name="Freeform 1590"/>
            <p:cNvSpPr>
              <a:spLocks/>
            </p:cNvSpPr>
            <p:nvPr/>
          </p:nvSpPr>
          <p:spPr bwMode="auto">
            <a:xfrm>
              <a:off x="2720" y="2812"/>
              <a:ext cx="5" cy="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1" y="0"/>
                </a:cxn>
                <a:cxn ang="0">
                  <a:pos x="21" y="11"/>
                </a:cxn>
                <a:cxn ang="0">
                  <a:pos x="11" y="21"/>
                </a:cxn>
                <a:cxn ang="0">
                  <a:pos x="0" y="21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lnTo>
                    <a:pt x="21" y="0"/>
                  </a:lnTo>
                  <a:lnTo>
                    <a:pt x="21" y="11"/>
                  </a:lnTo>
                  <a:lnTo>
                    <a:pt x="1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1" name="Freeform 1591"/>
            <p:cNvSpPr>
              <a:spLocks/>
            </p:cNvSpPr>
            <p:nvPr/>
          </p:nvSpPr>
          <p:spPr bwMode="auto">
            <a:xfrm>
              <a:off x="2721" y="2813"/>
              <a:ext cx="4" cy="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16" y="11"/>
                </a:cxn>
                <a:cxn ang="0">
                  <a:pos x="11" y="16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1"/>
                  </a:lnTo>
                  <a:lnTo>
                    <a:pt x="11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2" name="Freeform 1592"/>
            <p:cNvSpPr>
              <a:spLocks/>
            </p:cNvSpPr>
            <p:nvPr/>
          </p:nvSpPr>
          <p:spPr bwMode="auto">
            <a:xfrm>
              <a:off x="2723" y="2815"/>
              <a:ext cx="2" cy="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0" y="0"/>
                </a:cxn>
                <a:cxn ang="0">
                  <a:pos x="10" y="10"/>
                </a:cxn>
                <a:cxn ang="0">
                  <a:pos x="0" y="10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3" name="Freeform 1593"/>
            <p:cNvSpPr>
              <a:spLocks/>
            </p:cNvSpPr>
            <p:nvPr/>
          </p:nvSpPr>
          <p:spPr bwMode="auto">
            <a:xfrm>
              <a:off x="2724" y="2816"/>
              <a:ext cx="1" cy="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4" name="Freeform 1594"/>
            <p:cNvSpPr>
              <a:spLocks noEditPoints="1"/>
            </p:cNvSpPr>
            <p:nvPr/>
          </p:nvSpPr>
          <p:spPr bwMode="auto">
            <a:xfrm>
              <a:off x="2690" y="2783"/>
              <a:ext cx="36" cy="35"/>
            </a:xfrm>
            <a:custGeom>
              <a:avLst/>
              <a:gdLst/>
              <a:ahLst/>
              <a:cxnLst>
                <a:cxn ang="0">
                  <a:pos x="7" y="134"/>
                </a:cxn>
                <a:cxn ang="0">
                  <a:pos x="137" y="134"/>
                </a:cxn>
                <a:cxn ang="0">
                  <a:pos x="137" y="7"/>
                </a:cxn>
                <a:cxn ang="0">
                  <a:pos x="7" y="7"/>
                </a:cxn>
                <a:cxn ang="0">
                  <a:pos x="7" y="134"/>
                </a:cxn>
                <a:cxn ang="0">
                  <a:pos x="3" y="143"/>
                </a:cxn>
                <a:cxn ang="0">
                  <a:pos x="1" y="140"/>
                </a:cxn>
                <a:cxn ang="0">
                  <a:pos x="0" y="138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41" y="0"/>
                </a:cxn>
                <a:cxn ang="0">
                  <a:pos x="143" y="1"/>
                </a:cxn>
                <a:cxn ang="0">
                  <a:pos x="144" y="3"/>
                </a:cxn>
                <a:cxn ang="0">
                  <a:pos x="144" y="138"/>
                </a:cxn>
                <a:cxn ang="0">
                  <a:pos x="143" y="140"/>
                </a:cxn>
                <a:cxn ang="0">
                  <a:pos x="141" y="143"/>
                </a:cxn>
                <a:cxn ang="0">
                  <a:pos x="3" y="143"/>
                </a:cxn>
              </a:cxnLst>
              <a:rect l="0" t="0" r="r" b="b"/>
              <a:pathLst>
                <a:path w="144" h="143">
                  <a:moveTo>
                    <a:pt x="7" y="134"/>
                  </a:moveTo>
                  <a:lnTo>
                    <a:pt x="137" y="134"/>
                  </a:lnTo>
                  <a:lnTo>
                    <a:pt x="137" y="7"/>
                  </a:lnTo>
                  <a:lnTo>
                    <a:pt x="7" y="7"/>
                  </a:lnTo>
                  <a:lnTo>
                    <a:pt x="7" y="134"/>
                  </a:lnTo>
                  <a:close/>
                  <a:moveTo>
                    <a:pt x="3" y="143"/>
                  </a:moveTo>
                  <a:lnTo>
                    <a:pt x="1" y="140"/>
                  </a:lnTo>
                  <a:lnTo>
                    <a:pt x="0" y="138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144" y="3"/>
                  </a:lnTo>
                  <a:lnTo>
                    <a:pt x="144" y="138"/>
                  </a:lnTo>
                  <a:lnTo>
                    <a:pt x="143" y="140"/>
                  </a:lnTo>
                  <a:lnTo>
                    <a:pt x="141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5" name="Freeform 1595"/>
            <p:cNvSpPr>
              <a:spLocks/>
            </p:cNvSpPr>
            <p:nvPr/>
          </p:nvSpPr>
          <p:spPr bwMode="auto">
            <a:xfrm>
              <a:off x="2640" y="2783"/>
              <a:ext cx="3" cy="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6" name="Freeform 1596"/>
            <p:cNvSpPr>
              <a:spLocks/>
            </p:cNvSpPr>
            <p:nvPr/>
          </p:nvSpPr>
          <p:spPr bwMode="auto">
            <a:xfrm>
              <a:off x="2640" y="2783"/>
              <a:ext cx="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17" y="0"/>
                </a:cxn>
                <a:cxn ang="0">
                  <a:pos x="0" y="16"/>
                </a:cxn>
                <a:cxn ang="0">
                  <a:pos x="0" y="5"/>
                </a:cxn>
              </a:cxnLst>
              <a:rect l="0" t="0" r="r" b="b"/>
              <a:pathLst>
                <a:path w="17" h="16">
                  <a:moveTo>
                    <a:pt x="0" y="5"/>
                  </a:moveTo>
                  <a:lnTo>
                    <a:pt x="5" y="0"/>
                  </a:lnTo>
                  <a:lnTo>
                    <a:pt x="17" y="0"/>
                  </a:lnTo>
                  <a:lnTo>
                    <a:pt x="0" y="1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7" name="Freeform 1597"/>
            <p:cNvSpPr>
              <a:spLocks/>
            </p:cNvSpPr>
            <p:nvPr/>
          </p:nvSpPr>
          <p:spPr bwMode="auto">
            <a:xfrm>
              <a:off x="2640" y="2783"/>
              <a:ext cx="5" cy="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0" y="21"/>
                </a:cxn>
                <a:cxn ang="0">
                  <a:pos x="0" y="11"/>
                </a:cxn>
              </a:cxnLst>
              <a:rect l="0" t="0" r="r" b="b"/>
              <a:pathLst>
                <a:path w="22" h="21">
                  <a:moveTo>
                    <a:pt x="0" y="11"/>
                  </a:moveTo>
                  <a:lnTo>
                    <a:pt x="11" y="0"/>
                  </a:lnTo>
                  <a:lnTo>
                    <a:pt x="22" y="0"/>
                  </a:lnTo>
                  <a:lnTo>
                    <a:pt x="0" y="2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8" name="Freeform 1598"/>
            <p:cNvSpPr>
              <a:spLocks/>
            </p:cNvSpPr>
            <p:nvPr/>
          </p:nvSpPr>
          <p:spPr bwMode="auto">
            <a:xfrm>
              <a:off x="2640" y="2783"/>
              <a:ext cx="7" cy="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0"/>
                </a:cxn>
                <a:cxn ang="0">
                  <a:pos x="28" y="0"/>
                </a:cxn>
                <a:cxn ang="0">
                  <a:pos x="0" y="27"/>
                </a:cxn>
                <a:cxn ang="0">
                  <a:pos x="0" y="16"/>
                </a:cxn>
              </a:cxnLst>
              <a:rect l="0" t="0" r="r" b="b"/>
              <a:pathLst>
                <a:path w="28" h="27">
                  <a:moveTo>
                    <a:pt x="0" y="16"/>
                  </a:moveTo>
                  <a:lnTo>
                    <a:pt x="17" y="0"/>
                  </a:lnTo>
                  <a:lnTo>
                    <a:pt x="28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9" name="Freeform 1599"/>
            <p:cNvSpPr>
              <a:spLocks/>
            </p:cNvSpPr>
            <p:nvPr/>
          </p:nvSpPr>
          <p:spPr bwMode="auto">
            <a:xfrm>
              <a:off x="2640" y="2783"/>
              <a:ext cx="8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0" y="32"/>
                </a:cxn>
                <a:cxn ang="0">
                  <a:pos x="0" y="21"/>
                </a:cxn>
              </a:cxnLst>
              <a:rect l="0" t="0" r="r" b="b"/>
              <a:pathLst>
                <a:path w="33" h="32">
                  <a:moveTo>
                    <a:pt x="0" y="21"/>
                  </a:moveTo>
                  <a:lnTo>
                    <a:pt x="22" y="0"/>
                  </a:lnTo>
                  <a:lnTo>
                    <a:pt x="33" y="0"/>
                  </a:lnTo>
                  <a:lnTo>
                    <a:pt x="0" y="3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0" name="Freeform 1600"/>
            <p:cNvSpPr>
              <a:spLocks/>
            </p:cNvSpPr>
            <p:nvPr/>
          </p:nvSpPr>
          <p:spPr bwMode="auto">
            <a:xfrm>
              <a:off x="2640" y="2783"/>
              <a:ext cx="9" cy="1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0" y="38"/>
                </a:cxn>
                <a:cxn ang="0">
                  <a:pos x="0" y="27"/>
                </a:cxn>
              </a:cxnLst>
              <a:rect l="0" t="0" r="r" b="b"/>
              <a:pathLst>
                <a:path w="38" h="38">
                  <a:moveTo>
                    <a:pt x="0" y="27"/>
                  </a:moveTo>
                  <a:lnTo>
                    <a:pt x="28" y="0"/>
                  </a:lnTo>
                  <a:lnTo>
                    <a:pt x="38" y="0"/>
                  </a:lnTo>
                  <a:lnTo>
                    <a:pt x="0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1" name="Freeform 1601"/>
            <p:cNvSpPr>
              <a:spLocks/>
            </p:cNvSpPr>
            <p:nvPr/>
          </p:nvSpPr>
          <p:spPr bwMode="auto">
            <a:xfrm>
              <a:off x="2640" y="2783"/>
              <a:ext cx="11" cy="1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0" y="44"/>
                </a:cxn>
                <a:cxn ang="0">
                  <a:pos x="0" y="32"/>
                </a:cxn>
              </a:cxnLst>
              <a:rect l="0" t="0" r="r" b="b"/>
              <a:pathLst>
                <a:path w="44" h="44">
                  <a:moveTo>
                    <a:pt x="0" y="32"/>
                  </a:moveTo>
                  <a:lnTo>
                    <a:pt x="33" y="0"/>
                  </a:lnTo>
                  <a:lnTo>
                    <a:pt x="44" y="0"/>
                  </a:lnTo>
                  <a:lnTo>
                    <a:pt x="0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2" name="Freeform 1602"/>
            <p:cNvSpPr>
              <a:spLocks/>
            </p:cNvSpPr>
            <p:nvPr/>
          </p:nvSpPr>
          <p:spPr bwMode="auto">
            <a:xfrm>
              <a:off x="2640" y="2783"/>
              <a:ext cx="12" cy="13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8" y="0"/>
                </a:cxn>
                <a:cxn ang="0">
                  <a:pos x="49" y="0"/>
                </a:cxn>
                <a:cxn ang="0">
                  <a:pos x="0" y="49"/>
                </a:cxn>
                <a:cxn ang="0">
                  <a:pos x="0" y="38"/>
                </a:cxn>
              </a:cxnLst>
              <a:rect l="0" t="0" r="r" b="b"/>
              <a:pathLst>
                <a:path w="49" h="49">
                  <a:moveTo>
                    <a:pt x="0" y="38"/>
                  </a:moveTo>
                  <a:lnTo>
                    <a:pt x="38" y="0"/>
                  </a:lnTo>
                  <a:lnTo>
                    <a:pt x="49" y="0"/>
                  </a:lnTo>
                  <a:lnTo>
                    <a:pt x="0" y="4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3" name="Freeform 1603"/>
            <p:cNvSpPr>
              <a:spLocks/>
            </p:cNvSpPr>
            <p:nvPr/>
          </p:nvSpPr>
          <p:spPr bwMode="auto">
            <a:xfrm>
              <a:off x="2640" y="2783"/>
              <a:ext cx="14" cy="14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0" y="55"/>
                </a:cxn>
                <a:cxn ang="0">
                  <a:pos x="0" y="44"/>
                </a:cxn>
              </a:cxnLst>
              <a:rect l="0" t="0" r="r" b="b"/>
              <a:pathLst>
                <a:path w="55" h="55">
                  <a:moveTo>
                    <a:pt x="0" y="44"/>
                  </a:moveTo>
                  <a:lnTo>
                    <a:pt x="44" y="0"/>
                  </a:lnTo>
                  <a:lnTo>
                    <a:pt x="55" y="0"/>
                  </a:lnTo>
                  <a:lnTo>
                    <a:pt x="0" y="5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4" name="Freeform 1604"/>
            <p:cNvSpPr>
              <a:spLocks/>
            </p:cNvSpPr>
            <p:nvPr/>
          </p:nvSpPr>
          <p:spPr bwMode="auto">
            <a:xfrm>
              <a:off x="2640" y="2783"/>
              <a:ext cx="15" cy="1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60" y="0"/>
                </a:cxn>
                <a:cxn ang="0">
                  <a:pos x="0" y="60"/>
                </a:cxn>
                <a:cxn ang="0">
                  <a:pos x="0" y="49"/>
                </a:cxn>
              </a:cxnLst>
              <a:rect l="0" t="0" r="r" b="b"/>
              <a:pathLst>
                <a:path w="60" h="60">
                  <a:moveTo>
                    <a:pt x="0" y="49"/>
                  </a:moveTo>
                  <a:lnTo>
                    <a:pt x="49" y="0"/>
                  </a:lnTo>
                  <a:lnTo>
                    <a:pt x="60" y="0"/>
                  </a:lnTo>
                  <a:lnTo>
                    <a:pt x="0" y="6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5" name="Freeform 1605"/>
            <p:cNvSpPr>
              <a:spLocks/>
            </p:cNvSpPr>
            <p:nvPr/>
          </p:nvSpPr>
          <p:spPr bwMode="auto">
            <a:xfrm>
              <a:off x="2640" y="2783"/>
              <a:ext cx="16" cy="17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55" y="0"/>
                </a:cxn>
                <a:cxn ang="0">
                  <a:pos x="65" y="0"/>
                </a:cxn>
                <a:cxn ang="0">
                  <a:pos x="0" y="65"/>
                </a:cxn>
                <a:cxn ang="0">
                  <a:pos x="0" y="55"/>
                </a:cxn>
              </a:cxnLst>
              <a:rect l="0" t="0" r="r" b="b"/>
              <a:pathLst>
                <a:path w="65" h="65">
                  <a:moveTo>
                    <a:pt x="0" y="55"/>
                  </a:moveTo>
                  <a:lnTo>
                    <a:pt x="55" y="0"/>
                  </a:lnTo>
                  <a:lnTo>
                    <a:pt x="65" y="0"/>
                  </a:lnTo>
                  <a:lnTo>
                    <a:pt x="0" y="6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6" name="Freeform 1606"/>
            <p:cNvSpPr>
              <a:spLocks/>
            </p:cNvSpPr>
            <p:nvPr/>
          </p:nvSpPr>
          <p:spPr bwMode="auto">
            <a:xfrm>
              <a:off x="2640" y="2783"/>
              <a:ext cx="18" cy="1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0" y="71"/>
                </a:cxn>
                <a:cxn ang="0">
                  <a:pos x="0" y="60"/>
                </a:cxn>
              </a:cxnLst>
              <a:rect l="0" t="0" r="r" b="b"/>
              <a:pathLst>
                <a:path w="72" h="71">
                  <a:moveTo>
                    <a:pt x="0" y="60"/>
                  </a:moveTo>
                  <a:lnTo>
                    <a:pt x="60" y="0"/>
                  </a:lnTo>
                  <a:lnTo>
                    <a:pt x="72" y="0"/>
                  </a:lnTo>
                  <a:lnTo>
                    <a:pt x="0" y="71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7" name="Freeform 1607"/>
            <p:cNvSpPr>
              <a:spLocks/>
            </p:cNvSpPr>
            <p:nvPr/>
          </p:nvSpPr>
          <p:spPr bwMode="auto">
            <a:xfrm>
              <a:off x="2640" y="2783"/>
              <a:ext cx="19" cy="20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77" y="0"/>
                </a:cxn>
                <a:cxn ang="0">
                  <a:pos x="0" y="76"/>
                </a:cxn>
                <a:cxn ang="0">
                  <a:pos x="0" y="65"/>
                </a:cxn>
              </a:cxnLst>
              <a:rect l="0" t="0" r="r" b="b"/>
              <a:pathLst>
                <a:path w="77" h="76">
                  <a:moveTo>
                    <a:pt x="0" y="65"/>
                  </a:moveTo>
                  <a:lnTo>
                    <a:pt x="65" y="0"/>
                  </a:lnTo>
                  <a:lnTo>
                    <a:pt x="77" y="0"/>
                  </a:lnTo>
                  <a:lnTo>
                    <a:pt x="0" y="76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8" name="Freeform 1608"/>
            <p:cNvSpPr>
              <a:spLocks/>
            </p:cNvSpPr>
            <p:nvPr/>
          </p:nvSpPr>
          <p:spPr bwMode="auto">
            <a:xfrm>
              <a:off x="2640" y="2783"/>
              <a:ext cx="20" cy="21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2" y="0"/>
                </a:cxn>
                <a:cxn ang="0">
                  <a:pos x="82" y="0"/>
                </a:cxn>
                <a:cxn ang="0">
                  <a:pos x="0" y="81"/>
                </a:cxn>
                <a:cxn ang="0">
                  <a:pos x="0" y="71"/>
                </a:cxn>
              </a:cxnLst>
              <a:rect l="0" t="0" r="r" b="b"/>
              <a:pathLst>
                <a:path w="82" h="81">
                  <a:moveTo>
                    <a:pt x="0" y="71"/>
                  </a:moveTo>
                  <a:lnTo>
                    <a:pt x="72" y="0"/>
                  </a:lnTo>
                  <a:lnTo>
                    <a:pt x="82" y="0"/>
                  </a:lnTo>
                  <a:lnTo>
                    <a:pt x="0" y="8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9" name="Freeform 1609"/>
            <p:cNvSpPr>
              <a:spLocks/>
            </p:cNvSpPr>
            <p:nvPr/>
          </p:nvSpPr>
          <p:spPr bwMode="auto">
            <a:xfrm>
              <a:off x="2640" y="2783"/>
              <a:ext cx="22" cy="22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7" y="0"/>
                </a:cxn>
                <a:cxn ang="0">
                  <a:pos x="88" y="0"/>
                </a:cxn>
                <a:cxn ang="0">
                  <a:pos x="0" y="88"/>
                </a:cxn>
                <a:cxn ang="0">
                  <a:pos x="0" y="76"/>
                </a:cxn>
              </a:cxnLst>
              <a:rect l="0" t="0" r="r" b="b"/>
              <a:pathLst>
                <a:path w="88" h="88">
                  <a:moveTo>
                    <a:pt x="0" y="76"/>
                  </a:moveTo>
                  <a:lnTo>
                    <a:pt x="77" y="0"/>
                  </a:lnTo>
                  <a:lnTo>
                    <a:pt x="88" y="0"/>
                  </a:lnTo>
                  <a:lnTo>
                    <a:pt x="0" y="88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0" name="Freeform 1610"/>
            <p:cNvSpPr>
              <a:spLocks/>
            </p:cNvSpPr>
            <p:nvPr/>
          </p:nvSpPr>
          <p:spPr bwMode="auto">
            <a:xfrm>
              <a:off x="2640" y="2783"/>
              <a:ext cx="23" cy="24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2" y="0"/>
                </a:cxn>
                <a:cxn ang="0">
                  <a:pos x="93" y="0"/>
                </a:cxn>
                <a:cxn ang="0">
                  <a:pos x="0" y="93"/>
                </a:cxn>
                <a:cxn ang="0">
                  <a:pos x="0" y="81"/>
                </a:cxn>
              </a:cxnLst>
              <a:rect l="0" t="0" r="r" b="b"/>
              <a:pathLst>
                <a:path w="93" h="93">
                  <a:moveTo>
                    <a:pt x="0" y="81"/>
                  </a:moveTo>
                  <a:lnTo>
                    <a:pt x="82" y="0"/>
                  </a:lnTo>
                  <a:lnTo>
                    <a:pt x="93" y="0"/>
                  </a:lnTo>
                  <a:lnTo>
                    <a:pt x="0" y="9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1" name="Freeform 1611"/>
            <p:cNvSpPr>
              <a:spLocks/>
            </p:cNvSpPr>
            <p:nvPr/>
          </p:nvSpPr>
          <p:spPr bwMode="auto">
            <a:xfrm>
              <a:off x="2640" y="2783"/>
              <a:ext cx="24" cy="2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8" y="0"/>
                </a:cxn>
                <a:cxn ang="0">
                  <a:pos x="98" y="0"/>
                </a:cxn>
                <a:cxn ang="0">
                  <a:pos x="0" y="98"/>
                </a:cxn>
                <a:cxn ang="0">
                  <a:pos x="0" y="88"/>
                </a:cxn>
              </a:cxnLst>
              <a:rect l="0" t="0" r="r" b="b"/>
              <a:pathLst>
                <a:path w="98" h="98">
                  <a:moveTo>
                    <a:pt x="0" y="88"/>
                  </a:moveTo>
                  <a:lnTo>
                    <a:pt x="88" y="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8F8F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2" name="Freeform 1612"/>
            <p:cNvSpPr>
              <a:spLocks/>
            </p:cNvSpPr>
            <p:nvPr/>
          </p:nvSpPr>
          <p:spPr bwMode="auto">
            <a:xfrm>
              <a:off x="2640" y="2783"/>
              <a:ext cx="26" cy="26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93" y="0"/>
                </a:cxn>
                <a:cxn ang="0">
                  <a:pos x="104" y="0"/>
                </a:cxn>
                <a:cxn ang="0">
                  <a:pos x="0" y="104"/>
                </a:cxn>
                <a:cxn ang="0">
                  <a:pos x="0" y="93"/>
                </a:cxn>
              </a:cxnLst>
              <a:rect l="0" t="0" r="r" b="b"/>
              <a:pathLst>
                <a:path w="104" h="104">
                  <a:moveTo>
                    <a:pt x="0" y="93"/>
                  </a:moveTo>
                  <a:lnTo>
                    <a:pt x="93" y="0"/>
                  </a:lnTo>
                  <a:lnTo>
                    <a:pt x="104" y="0"/>
                  </a:lnTo>
                  <a:lnTo>
                    <a:pt x="0" y="104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3" name="Freeform 1613"/>
            <p:cNvSpPr>
              <a:spLocks/>
            </p:cNvSpPr>
            <p:nvPr/>
          </p:nvSpPr>
          <p:spPr bwMode="auto">
            <a:xfrm>
              <a:off x="2640" y="2783"/>
              <a:ext cx="27" cy="28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98" y="0"/>
                </a:cxn>
                <a:cxn ang="0">
                  <a:pos x="109" y="0"/>
                </a:cxn>
                <a:cxn ang="0">
                  <a:pos x="0" y="109"/>
                </a:cxn>
                <a:cxn ang="0">
                  <a:pos x="0" y="98"/>
                </a:cxn>
              </a:cxnLst>
              <a:rect l="0" t="0" r="r" b="b"/>
              <a:pathLst>
                <a:path w="109" h="109">
                  <a:moveTo>
                    <a:pt x="0" y="98"/>
                  </a:moveTo>
                  <a:lnTo>
                    <a:pt x="98" y="0"/>
                  </a:lnTo>
                  <a:lnTo>
                    <a:pt x="109" y="0"/>
                  </a:lnTo>
                  <a:lnTo>
                    <a:pt x="0" y="109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4" name="Freeform 1614"/>
            <p:cNvSpPr>
              <a:spLocks/>
            </p:cNvSpPr>
            <p:nvPr/>
          </p:nvSpPr>
          <p:spPr bwMode="auto">
            <a:xfrm>
              <a:off x="2640" y="2783"/>
              <a:ext cx="28" cy="29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04" y="0"/>
                </a:cxn>
                <a:cxn ang="0">
                  <a:pos x="114" y="0"/>
                </a:cxn>
                <a:cxn ang="0">
                  <a:pos x="0" y="114"/>
                </a:cxn>
                <a:cxn ang="0">
                  <a:pos x="0" y="104"/>
                </a:cxn>
              </a:cxnLst>
              <a:rect l="0" t="0" r="r" b="b"/>
              <a:pathLst>
                <a:path w="114" h="114">
                  <a:moveTo>
                    <a:pt x="0" y="104"/>
                  </a:moveTo>
                  <a:lnTo>
                    <a:pt x="104" y="0"/>
                  </a:lnTo>
                  <a:lnTo>
                    <a:pt x="114" y="0"/>
                  </a:lnTo>
                  <a:lnTo>
                    <a:pt x="0" y="11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5" name="Freeform 1615"/>
            <p:cNvSpPr>
              <a:spLocks/>
            </p:cNvSpPr>
            <p:nvPr/>
          </p:nvSpPr>
          <p:spPr bwMode="auto">
            <a:xfrm>
              <a:off x="2640" y="2783"/>
              <a:ext cx="30" cy="31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21" y="0"/>
                </a:cxn>
                <a:cxn ang="0">
                  <a:pos x="0" y="120"/>
                </a:cxn>
                <a:cxn ang="0">
                  <a:pos x="0" y="109"/>
                </a:cxn>
              </a:cxnLst>
              <a:rect l="0" t="0" r="r" b="b"/>
              <a:pathLst>
                <a:path w="121" h="120">
                  <a:moveTo>
                    <a:pt x="0" y="109"/>
                  </a:moveTo>
                  <a:lnTo>
                    <a:pt x="109" y="0"/>
                  </a:lnTo>
                  <a:lnTo>
                    <a:pt x="121" y="0"/>
                  </a:lnTo>
                  <a:lnTo>
                    <a:pt x="0" y="12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6" name="Freeform 1616"/>
            <p:cNvSpPr>
              <a:spLocks/>
            </p:cNvSpPr>
            <p:nvPr/>
          </p:nvSpPr>
          <p:spPr bwMode="auto">
            <a:xfrm>
              <a:off x="2640" y="2783"/>
              <a:ext cx="31" cy="32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26" y="0"/>
                </a:cxn>
                <a:cxn ang="0">
                  <a:pos x="0" y="125"/>
                </a:cxn>
                <a:cxn ang="0">
                  <a:pos x="0" y="114"/>
                </a:cxn>
              </a:cxnLst>
              <a:rect l="0" t="0" r="r" b="b"/>
              <a:pathLst>
                <a:path w="126" h="125">
                  <a:moveTo>
                    <a:pt x="0" y="114"/>
                  </a:moveTo>
                  <a:lnTo>
                    <a:pt x="114" y="0"/>
                  </a:lnTo>
                  <a:lnTo>
                    <a:pt x="126" y="0"/>
                  </a:lnTo>
                  <a:lnTo>
                    <a:pt x="0" y="125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7" name="Freeform 1617"/>
            <p:cNvSpPr>
              <a:spLocks/>
            </p:cNvSpPr>
            <p:nvPr/>
          </p:nvSpPr>
          <p:spPr bwMode="auto">
            <a:xfrm>
              <a:off x="2640" y="2783"/>
              <a:ext cx="33" cy="33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0" y="131"/>
                </a:cxn>
                <a:cxn ang="0">
                  <a:pos x="0" y="120"/>
                </a:cxn>
              </a:cxnLst>
              <a:rect l="0" t="0" r="r" b="b"/>
              <a:pathLst>
                <a:path w="132" h="131">
                  <a:moveTo>
                    <a:pt x="0" y="120"/>
                  </a:moveTo>
                  <a:lnTo>
                    <a:pt x="121" y="0"/>
                  </a:lnTo>
                  <a:lnTo>
                    <a:pt x="132" y="0"/>
                  </a:lnTo>
                  <a:lnTo>
                    <a:pt x="0" y="13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8" name="Freeform 1618"/>
            <p:cNvSpPr>
              <a:spLocks/>
            </p:cNvSpPr>
            <p:nvPr/>
          </p:nvSpPr>
          <p:spPr bwMode="auto">
            <a:xfrm>
              <a:off x="2640" y="2783"/>
              <a:ext cx="34" cy="34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6" y="0"/>
                </a:cxn>
                <a:cxn ang="0">
                  <a:pos x="137" y="0"/>
                </a:cxn>
                <a:cxn ang="0">
                  <a:pos x="1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25"/>
                </a:cxn>
              </a:cxnLst>
              <a:rect l="0" t="0" r="r" b="b"/>
              <a:pathLst>
                <a:path w="137" h="135">
                  <a:moveTo>
                    <a:pt x="0" y="125"/>
                  </a:moveTo>
                  <a:lnTo>
                    <a:pt x="126" y="0"/>
                  </a:lnTo>
                  <a:lnTo>
                    <a:pt x="137" y="0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9" name="Freeform 1619"/>
            <p:cNvSpPr>
              <a:spLocks/>
            </p:cNvSpPr>
            <p:nvPr/>
          </p:nvSpPr>
          <p:spPr bwMode="auto">
            <a:xfrm>
              <a:off x="2640" y="2783"/>
              <a:ext cx="34" cy="34"/>
            </a:xfrm>
            <a:custGeom>
              <a:avLst/>
              <a:gdLst/>
              <a:ahLst/>
              <a:cxnLst>
                <a:cxn ang="0">
                  <a:pos x="0" y="131"/>
                </a:cxn>
                <a:cxn ang="0">
                  <a:pos x="132" y="0"/>
                </a:cxn>
                <a:cxn ang="0">
                  <a:pos x="138" y="0"/>
                </a:cxn>
                <a:cxn ang="0">
                  <a:pos x="138" y="5"/>
                </a:cxn>
                <a:cxn ang="0">
                  <a:pos x="7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1"/>
                </a:cxn>
              </a:cxnLst>
              <a:rect l="0" t="0" r="r" b="b"/>
              <a:pathLst>
                <a:path w="138" h="135">
                  <a:moveTo>
                    <a:pt x="0" y="131"/>
                  </a:moveTo>
                  <a:lnTo>
                    <a:pt x="132" y="0"/>
                  </a:lnTo>
                  <a:lnTo>
                    <a:pt x="138" y="0"/>
                  </a:lnTo>
                  <a:lnTo>
                    <a:pt x="138" y="5"/>
                  </a:lnTo>
                  <a:lnTo>
                    <a:pt x="7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0" name="Freeform 1620"/>
            <p:cNvSpPr>
              <a:spLocks/>
            </p:cNvSpPr>
            <p:nvPr/>
          </p:nvSpPr>
          <p:spPr bwMode="auto">
            <a:xfrm>
              <a:off x="2640" y="2783"/>
              <a:ext cx="34" cy="34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136" y="0"/>
                </a:cxn>
                <a:cxn ang="0">
                  <a:pos x="137" y="0"/>
                </a:cxn>
                <a:cxn ang="0">
                  <a:pos x="137" y="10"/>
                </a:cxn>
                <a:cxn ang="0">
                  <a:pos x="11" y="135"/>
                </a:cxn>
                <a:cxn ang="0">
                  <a:pos x="0" y="135"/>
                </a:cxn>
              </a:cxnLst>
              <a:rect l="0" t="0" r="r" b="b"/>
              <a:pathLst>
                <a:path w="137" h="135">
                  <a:moveTo>
                    <a:pt x="0" y="135"/>
                  </a:moveTo>
                  <a:lnTo>
                    <a:pt x="136" y="0"/>
                  </a:lnTo>
                  <a:lnTo>
                    <a:pt x="137" y="0"/>
                  </a:lnTo>
                  <a:lnTo>
                    <a:pt x="137" y="10"/>
                  </a:lnTo>
                  <a:lnTo>
                    <a:pt x="11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1" name="Freeform 1621"/>
            <p:cNvSpPr>
              <a:spLocks/>
            </p:cNvSpPr>
            <p:nvPr/>
          </p:nvSpPr>
          <p:spPr bwMode="auto">
            <a:xfrm>
              <a:off x="2642" y="2785"/>
              <a:ext cx="32" cy="32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1" y="0"/>
                </a:cxn>
                <a:cxn ang="0">
                  <a:pos x="131" y="11"/>
                </a:cxn>
                <a:cxn ang="0">
                  <a:pos x="11" y="130"/>
                </a:cxn>
                <a:cxn ang="0">
                  <a:pos x="0" y="130"/>
                </a:cxn>
              </a:cxnLst>
              <a:rect l="0" t="0" r="r" b="b"/>
              <a:pathLst>
                <a:path w="131" h="130">
                  <a:moveTo>
                    <a:pt x="0" y="130"/>
                  </a:moveTo>
                  <a:lnTo>
                    <a:pt x="131" y="0"/>
                  </a:lnTo>
                  <a:lnTo>
                    <a:pt x="131" y="11"/>
                  </a:lnTo>
                  <a:lnTo>
                    <a:pt x="11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2" name="Freeform 1622"/>
            <p:cNvSpPr>
              <a:spLocks/>
            </p:cNvSpPr>
            <p:nvPr/>
          </p:nvSpPr>
          <p:spPr bwMode="auto">
            <a:xfrm>
              <a:off x="2643" y="2786"/>
              <a:ext cx="31" cy="3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6" y="0"/>
                </a:cxn>
                <a:cxn ang="0">
                  <a:pos x="126" y="11"/>
                </a:cxn>
                <a:cxn ang="0">
                  <a:pos x="12" y="125"/>
                </a:cxn>
                <a:cxn ang="0">
                  <a:pos x="0" y="125"/>
                </a:cxn>
              </a:cxnLst>
              <a:rect l="0" t="0" r="r" b="b"/>
              <a:pathLst>
                <a:path w="126" h="125">
                  <a:moveTo>
                    <a:pt x="0" y="125"/>
                  </a:moveTo>
                  <a:lnTo>
                    <a:pt x="126" y="0"/>
                  </a:lnTo>
                  <a:lnTo>
                    <a:pt x="126" y="11"/>
                  </a:lnTo>
                  <a:lnTo>
                    <a:pt x="12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3" name="Freeform 1623"/>
            <p:cNvSpPr>
              <a:spLocks/>
            </p:cNvSpPr>
            <p:nvPr/>
          </p:nvSpPr>
          <p:spPr bwMode="auto">
            <a:xfrm>
              <a:off x="2644" y="2788"/>
              <a:ext cx="30" cy="29"/>
            </a:xfrm>
            <a:custGeom>
              <a:avLst/>
              <a:gdLst/>
              <a:ahLst/>
              <a:cxnLst>
                <a:cxn ang="0">
                  <a:pos x="0" y="119"/>
                </a:cxn>
                <a:cxn ang="0">
                  <a:pos x="120" y="0"/>
                </a:cxn>
                <a:cxn ang="0">
                  <a:pos x="120" y="10"/>
                </a:cxn>
                <a:cxn ang="0">
                  <a:pos x="11" y="119"/>
                </a:cxn>
                <a:cxn ang="0">
                  <a:pos x="0" y="119"/>
                </a:cxn>
              </a:cxnLst>
              <a:rect l="0" t="0" r="r" b="b"/>
              <a:pathLst>
                <a:path w="120" h="119">
                  <a:moveTo>
                    <a:pt x="0" y="119"/>
                  </a:moveTo>
                  <a:lnTo>
                    <a:pt x="120" y="0"/>
                  </a:lnTo>
                  <a:lnTo>
                    <a:pt x="120" y="10"/>
                  </a:lnTo>
                  <a:lnTo>
                    <a:pt x="11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4" name="Freeform 1624"/>
            <p:cNvSpPr>
              <a:spLocks/>
            </p:cNvSpPr>
            <p:nvPr/>
          </p:nvSpPr>
          <p:spPr bwMode="auto">
            <a:xfrm>
              <a:off x="2646" y="2789"/>
              <a:ext cx="28" cy="28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14" y="11"/>
                </a:cxn>
                <a:cxn ang="0">
                  <a:pos x="10" y="114"/>
                </a:cxn>
                <a:cxn ang="0">
                  <a:pos x="0" y="114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lnTo>
                    <a:pt x="114" y="0"/>
                  </a:lnTo>
                  <a:lnTo>
                    <a:pt x="114" y="11"/>
                  </a:lnTo>
                  <a:lnTo>
                    <a:pt x="1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5" name="Freeform 1625"/>
            <p:cNvSpPr>
              <a:spLocks/>
            </p:cNvSpPr>
            <p:nvPr/>
          </p:nvSpPr>
          <p:spPr bwMode="auto">
            <a:xfrm>
              <a:off x="2647" y="2790"/>
              <a:ext cx="27" cy="2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09" y="12"/>
                </a:cxn>
                <a:cxn ang="0">
                  <a:pos x="11" y="109"/>
                </a:cxn>
                <a:cxn ang="0">
                  <a:pos x="0" y="109"/>
                </a:cxn>
              </a:cxnLst>
              <a:rect l="0" t="0" r="r" b="b"/>
              <a:pathLst>
                <a:path w="109" h="109">
                  <a:moveTo>
                    <a:pt x="0" y="109"/>
                  </a:moveTo>
                  <a:lnTo>
                    <a:pt x="109" y="0"/>
                  </a:lnTo>
                  <a:lnTo>
                    <a:pt x="109" y="12"/>
                  </a:lnTo>
                  <a:lnTo>
                    <a:pt x="11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6" name="Freeform 1626"/>
            <p:cNvSpPr>
              <a:spLocks/>
            </p:cNvSpPr>
            <p:nvPr/>
          </p:nvSpPr>
          <p:spPr bwMode="auto">
            <a:xfrm>
              <a:off x="2648" y="2792"/>
              <a:ext cx="26" cy="25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4" y="0"/>
                </a:cxn>
                <a:cxn ang="0">
                  <a:pos x="104" y="11"/>
                </a:cxn>
                <a:cxn ang="0">
                  <a:pos x="11" y="103"/>
                </a:cxn>
                <a:cxn ang="0">
                  <a:pos x="0" y="103"/>
                </a:cxn>
              </a:cxnLst>
              <a:rect l="0" t="0" r="r" b="b"/>
              <a:pathLst>
                <a:path w="104" h="103">
                  <a:moveTo>
                    <a:pt x="0" y="103"/>
                  </a:moveTo>
                  <a:lnTo>
                    <a:pt x="104" y="0"/>
                  </a:lnTo>
                  <a:lnTo>
                    <a:pt x="104" y="11"/>
                  </a:lnTo>
                  <a:lnTo>
                    <a:pt x="11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7" name="Freeform 1627"/>
            <p:cNvSpPr>
              <a:spLocks/>
            </p:cNvSpPr>
            <p:nvPr/>
          </p:nvSpPr>
          <p:spPr bwMode="auto">
            <a:xfrm>
              <a:off x="2650" y="2793"/>
              <a:ext cx="24" cy="24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8" y="0"/>
                </a:cxn>
                <a:cxn ang="0">
                  <a:pos x="98" y="11"/>
                </a:cxn>
                <a:cxn ang="0">
                  <a:pos x="11" y="97"/>
                </a:cxn>
                <a:cxn ang="0">
                  <a:pos x="0" y="97"/>
                </a:cxn>
              </a:cxnLst>
              <a:rect l="0" t="0" r="r" b="b"/>
              <a:pathLst>
                <a:path w="98" h="97">
                  <a:moveTo>
                    <a:pt x="0" y="97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11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8" name="Freeform 1628"/>
            <p:cNvSpPr>
              <a:spLocks/>
            </p:cNvSpPr>
            <p:nvPr/>
          </p:nvSpPr>
          <p:spPr bwMode="auto">
            <a:xfrm>
              <a:off x="2651" y="2794"/>
              <a:ext cx="23" cy="23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3" y="0"/>
                </a:cxn>
                <a:cxn ang="0">
                  <a:pos x="93" y="11"/>
                </a:cxn>
                <a:cxn ang="0">
                  <a:pos x="11" y="92"/>
                </a:cxn>
                <a:cxn ang="0">
                  <a:pos x="0" y="92"/>
                </a:cxn>
              </a:cxnLst>
              <a:rect l="0" t="0" r="r" b="b"/>
              <a:pathLst>
                <a:path w="93" h="92">
                  <a:moveTo>
                    <a:pt x="0" y="92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9" name="Freeform 1629"/>
            <p:cNvSpPr>
              <a:spLocks/>
            </p:cNvSpPr>
            <p:nvPr/>
          </p:nvSpPr>
          <p:spPr bwMode="auto">
            <a:xfrm>
              <a:off x="2653" y="2796"/>
              <a:ext cx="21" cy="21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87" y="0"/>
                </a:cxn>
                <a:cxn ang="0">
                  <a:pos x="87" y="10"/>
                </a:cxn>
                <a:cxn ang="0">
                  <a:pos x="10" y="86"/>
                </a:cxn>
                <a:cxn ang="0">
                  <a:pos x="0" y="86"/>
                </a:cxn>
              </a:cxnLst>
              <a:rect l="0" t="0" r="r" b="b"/>
              <a:pathLst>
                <a:path w="87" h="86">
                  <a:moveTo>
                    <a:pt x="0" y="86"/>
                  </a:moveTo>
                  <a:lnTo>
                    <a:pt x="87" y="0"/>
                  </a:lnTo>
                  <a:lnTo>
                    <a:pt x="87" y="10"/>
                  </a:lnTo>
                  <a:lnTo>
                    <a:pt x="10" y="8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0" name="Freeform 1630"/>
            <p:cNvSpPr>
              <a:spLocks/>
            </p:cNvSpPr>
            <p:nvPr/>
          </p:nvSpPr>
          <p:spPr bwMode="auto">
            <a:xfrm>
              <a:off x="2654" y="2797"/>
              <a:ext cx="20" cy="20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2" y="0"/>
                </a:cxn>
                <a:cxn ang="0">
                  <a:pos x="82" y="11"/>
                </a:cxn>
                <a:cxn ang="0">
                  <a:pos x="12" y="81"/>
                </a:cxn>
                <a:cxn ang="0">
                  <a:pos x="0" y="81"/>
                </a:cxn>
              </a:cxnLst>
              <a:rect l="0" t="0" r="r" b="b"/>
              <a:pathLst>
                <a:path w="82" h="81">
                  <a:moveTo>
                    <a:pt x="0" y="81"/>
                  </a:moveTo>
                  <a:lnTo>
                    <a:pt x="82" y="0"/>
                  </a:lnTo>
                  <a:lnTo>
                    <a:pt x="82" y="11"/>
                  </a:lnTo>
                  <a:lnTo>
                    <a:pt x="12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1" name="Freeform 1631"/>
            <p:cNvSpPr>
              <a:spLocks/>
            </p:cNvSpPr>
            <p:nvPr/>
          </p:nvSpPr>
          <p:spPr bwMode="auto">
            <a:xfrm>
              <a:off x="2655" y="2798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7" y="0"/>
                </a:cxn>
                <a:cxn ang="0">
                  <a:pos x="77" y="11"/>
                </a:cxn>
                <a:cxn ang="0">
                  <a:pos x="12" y="76"/>
                </a:cxn>
                <a:cxn ang="0">
                  <a:pos x="0" y="76"/>
                </a:cxn>
              </a:cxnLst>
              <a:rect l="0" t="0" r="r" b="b"/>
              <a:pathLst>
                <a:path w="77" h="76">
                  <a:moveTo>
                    <a:pt x="0" y="76"/>
                  </a:moveTo>
                  <a:lnTo>
                    <a:pt x="77" y="0"/>
                  </a:lnTo>
                  <a:lnTo>
                    <a:pt x="77" y="11"/>
                  </a:lnTo>
                  <a:lnTo>
                    <a:pt x="12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2" name="Freeform 1632"/>
            <p:cNvSpPr>
              <a:spLocks/>
            </p:cNvSpPr>
            <p:nvPr/>
          </p:nvSpPr>
          <p:spPr bwMode="auto">
            <a:xfrm>
              <a:off x="2657" y="2800"/>
              <a:ext cx="17" cy="17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70" y="0"/>
                </a:cxn>
                <a:cxn ang="0">
                  <a:pos x="70" y="11"/>
                </a:cxn>
                <a:cxn ang="0">
                  <a:pos x="10" y="70"/>
                </a:cxn>
                <a:cxn ang="0">
                  <a:pos x="0" y="70"/>
                </a:cxn>
              </a:cxnLst>
              <a:rect l="0" t="0" r="r" b="b"/>
              <a:pathLst>
                <a:path w="70" h="70">
                  <a:moveTo>
                    <a:pt x="0" y="70"/>
                  </a:moveTo>
                  <a:lnTo>
                    <a:pt x="70" y="0"/>
                  </a:lnTo>
                  <a:lnTo>
                    <a:pt x="70" y="11"/>
                  </a:lnTo>
                  <a:lnTo>
                    <a:pt x="1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3" name="Freeform 1633"/>
            <p:cNvSpPr>
              <a:spLocks/>
            </p:cNvSpPr>
            <p:nvPr/>
          </p:nvSpPr>
          <p:spPr bwMode="auto">
            <a:xfrm>
              <a:off x="2658" y="2801"/>
              <a:ext cx="16" cy="1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65" y="11"/>
                </a:cxn>
                <a:cxn ang="0">
                  <a:pos x="11" y="65"/>
                </a:cxn>
                <a:cxn ang="0">
                  <a:pos x="0" y="65"/>
                </a:cxn>
              </a:cxnLst>
              <a:rect l="0" t="0" r="r" b="b"/>
              <a:pathLst>
                <a:path w="65" h="65">
                  <a:moveTo>
                    <a:pt x="0" y="65"/>
                  </a:moveTo>
                  <a:lnTo>
                    <a:pt x="65" y="0"/>
                  </a:lnTo>
                  <a:lnTo>
                    <a:pt x="65" y="11"/>
                  </a:lnTo>
                  <a:lnTo>
                    <a:pt x="11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4" name="Freeform 1634"/>
            <p:cNvSpPr>
              <a:spLocks/>
            </p:cNvSpPr>
            <p:nvPr/>
          </p:nvSpPr>
          <p:spPr bwMode="auto">
            <a:xfrm>
              <a:off x="2659" y="2803"/>
              <a:ext cx="15" cy="14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60" y="10"/>
                </a:cxn>
                <a:cxn ang="0">
                  <a:pos x="11" y="59"/>
                </a:cxn>
                <a:cxn ang="0">
                  <a:pos x="0" y="59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lnTo>
                    <a:pt x="60" y="0"/>
                  </a:lnTo>
                  <a:lnTo>
                    <a:pt x="60" y="10"/>
                  </a:lnTo>
                  <a:lnTo>
                    <a:pt x="11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5" name="Freeform 1635"/>
            <p:cNvSpPr>
              <a:spLocks/>
            </p:cNvSpPr>
            <p:nvPr/>
          </p:nvSpPr>
          <p:spPr bwMode="auto">
            <a:xfrm>
              <a:off x="2661" y="2804"/>
              <a:ext cx="13" cy="1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54" y="12"/>
                </a:cxn>
                <a:cxn ang="0">
                  <a:pos x="10" y="54"/>
                </a:cxn>
                <a:cxn ang="0">
                  <a:pos x="0" y="54"/>
                </a:cxn>
              </a:cxnLst>
              <a:rect l="0" t="0" r="r" b="b"/>
              <a:pathLst>
                <a:path w="54" h="54">
                  <a:moveTo>
                    <a:pt x="0" y="54"/>
                  </a:moveTo>
                  <a:lnTo>
                    <a:pt x="54" y="0"/>
                  </a:lnTo>
                  <a:lnTo>
                    <a:pt x="54" y="12"/>
                  </a:lnTo>
                  <a:lnTo>
                    <a:pt x="1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6" name="Freeform 1636"/>
            <p:cNvSpPr>
              <a:spLocks/>
            </p:cNvSpPr>
            <p:nvPr/>
          </p:nvSpPr>
          <p:spPr bwMode="auto">
            <a:xfrm>
              <a:off x="2662" y="2805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2"/>
                </a:cxn>
                <a:cxn ang="0">
                  <a:pos x="11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2"/>
                  </a:lnTo>
                  <a:lnTo>
                    <a:pt x="1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7" name="Freeform 1637"/>
            <p:cNvSpPr>
              <a:spLocks/>
            </p:cNvSpPr>
            <p:nvPr/>
          </p:nvSpPr>
          <p:spPr bwMode="auto">
            <a:xfrm>
              <a:off x="2663" y="2807"/>
              <a:ext cx="11" cy="10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44" y="0"/>
                </a:cxn>
                <a:cxn ang="0">
                  <a:pos x="44" y="10"/>
                </a:cxn>
                <a:cxn ang="0">
                  <a:pos x="11" y="42"/>
                </a:cxn>
                <a:cxn ang="0">
                  <a:pos x="0" y="42"/>
                </a:cxn>
              </a:cxnLst>
              <a:rect l="0" t="0" r="r" b="b"/>
              <a:pathLst>
                <a:path w="44" h="42">
                  <a:moveTo>
                    <a:pt x="0" y="42"/>
                  </a:moveTo>
                  <a:lnTo>
                    <a:pt x="44" y="0"/>
                  </a:lnTo>
                  <a:lnTo>
                    <a:pt x="44" y="10"/>
                  </a:lnTo>
                  <a:lnTo>
                    <a:pt x="11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8" name="Freeform 1638"/>
            <p:cNvSpPr>
              <a:spLocks/>
            </p:cNvSpPr>
            <p:nvPr/>
          </p:nvSpPr>
          <p:spPr bwMode="auto">
            <a:xfrm>
              <a:off x="2665" y="2808"/>
              <a:ext cx="9" cy="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38" y="0"/>
                </a:cxn>
                <a:cxn ang="0">
                  <a:pos x="38" y="11"/>
                </a:cxn>
                <a:cxn ang="0">
                  <a:pos x="10" y="37"/>
                </a:cxn>
                <a:cxn ang="0">
                  <a:pos x="0" y="37"/>
                </a:cxn>
              </a:cxnLst>
              <a:rect l="0" t="0" r="r" b="b"/>
              <a:pathLst>
                <a:path w="38" h="37">
                  <a:moveTo>
                    <a:pt x="0" y="37"/>
                  </a:moveTo>
                  <a:lnTo>
                    <a:pt x="38" y="0"/>
                  </a:lnTo>
                  <a:lnTo>
                    <a:pt x="38" y="11"/>
                  </a:lnTo>
                  <a:lnTo>
                    <a:pt x="1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9" name="Freeform 1639"/>
            <p:cNvSpPr>
              <a:spLocks/>
            </p:cNvSpPr>
            <p:nvPr/>
          </p:nvSpPr>
          <p:spPr bwMode="auto">
            <a:xfrm>
              <a:off x="2666" y="2809"/>
              <a:ext cx="8" cy="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3" y="0"/>
                </a:cxn>
                <a:cxn ang="0">
                  <a:pos x="33" y="11"/>
                </a:cxn>
                <a:cxn ang="0">
                  <a:pos x="11" y="32"/>
                </a:cxn>
                <a:cxn ang="0">
                  <a:pos x="0" y="32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33" y="0"/>
                  </a:lnTo>
                  <a:lnTo>
                    <a:pt x="33" y="11"/>
                  </a:lnTo>
                  <a:lnTo>
                    <a:pt x="11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0" name="Freeform 1640"/>
            <p:cNvSpPr>
              <a:spLocks/>
            </p:cNvSpPr>
            <p:nvPr/>
          </p:nvSpPr>
          <p:spPr bwMode="auto">
            <a:xfrm>
              <a:off x="2667" y="2811"/>
              <a:ext cx="7" cy="6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8" y="0"/>
                </a:cxn>
                <a:cxn ang="0">
                  <a:pos x="28" y="10"/>
                </a:cxn>
                <a:cxn ang="0">
                  <a:pos x="12" y="26"/>
                </a:cxn>
                <a:cxn ang="0">
                  <a:pos x="0" y="26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lnTo>
                    <a:pt x="28" y="0"/>
                  </a:lnTo>
                  <a:lnTo>
                    <a:pt x="28" y="10"/>
                  </a:lnTo>
                  <a:lnTo>
                    <a:pt x="1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1" name="Freeform 1641"/>
            <p:cNvSpPr>
              <a:spLocks/>
            </p:cNvSpPr>
            <p:nvPr/>
          </p:nvSpPr>
          <p:spPr bwMode="auto">
            <a:xfrm>
              <a:off x="2669" y="2812"/>
              <a:ext cx="5" cy="5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2" y="0"/>
                </a:cxn>
                <a:cxn ang="0">
                  <a:pos x="22" y="11"/>
                </a:cxn>
                <a:cxn ang="0">
                  <a:pos x="12" y="21"/>
                </a:cxn>
                <a:cxn ang="0">
                  <a:pos x="0" y="21"/>
                </a:cxn>
              </a:cxnLst>
              <a:rect l="0" t="0" r="r" b="b"/>
              <a:pathLst>
                <a:path w="22" h="21">
                  <a:moveTo>
                    <a:pt x="0" y="21"/>
                  </a:moveTo>
                  <a:lnTo>
                    <a:pt x="22" y="0"/>
                  </a:lnTo>
                  <a:lnTo>
                    <a:pt x="22" y="11"/>
                  </a:lnTo>
                  <a:lnTo>
                    <a:pt x="1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2" name="Freeform 1642"/>
            <p:cNvSpPr>
              <a:spLocks/>
            </p:cNvSpPr>
            <p:nvPr/>
          </p:nvSpPr>
          <p:spPr bwMode="auto">
            <a:xfrm>
              <a:off x="2670" y="2813"/>
              <a:ext cx="4" cy="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16" y="11"/>
                </a:cxn>
                <a:cxn ang="0">
                  <a:pos x="11" y="16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1"/>
                  </a:lnTo>
                  <a:lnTo>
                    <a:pt x="11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3" name="Freeform 1643"/>
            <p:cNvSpPr>
              <a:spLocks/>
            </p:cNvSpPr>
            <p:nvPr/>
          </p:nvSpPr>
          <p:spPr bwMode="auto">
            <a:xfrm>
              <a:off x="2672" y="2815"/>
              <a:ext cx="2" cy="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0" y="0"/>
                </a:cxn>
                <a:cxn ang="0">
                  <a:pos x="10" y="10"/>
                </a:cxn>
                <a:cxn ang="0">
                  <a:pos x="0" y="10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4" name="Freeform 1644"/>
            <p:cNvSpPr>
              <a:spLocks/>
            </p:cNvSpPr>
            <p:nvPr/>
          </p:nvSpPr>
          <p:spPr bwMode="auto">
            <a:xfrm>
              <a:off x="2673" y="2816"/>
              <a:ext cx="1" cy="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5" name="Freeform 1645"/>
            <p:cNvSpPr>
              <a:spLocks noEditPoints="1"/>
            </p:cNvSpPr>
            <p:nvPr/>
          </p:nvSpPr>
          <p:spPr bwMode="auto">
            <a:xfrm>
              <a:off x="2639" y="2783"/>
              <a:ext cx="36" cy="35"/>
            </a:xfrm>
            <a:custGeom>
              <a:avLst/>
              <a:gdLst/>
              <a:ahLst/>
              <a:cxnLst>
                <a:cxn ang="0">
                  <a:pos x="7" y="134"/>
                </a:cxn>
                <a:cxn ang="0">
                  <a:pos x="137" y="134"/>
                </a:cxn>
                <a:cxn ang="0">
                  <a:pos x="137" y="7"/>
                </a:cxn>
                <a:cxn ang="0">
                  <a:pos x="7" y="7"/>
                </a:cxn>
                <a:cxn ang="0">
                  <a:pos x="7" y="134"/>
                </a:cxn>
                <a:cxn ang="0">
                  <a:pos x="3" y="143"/>
                </a:cxn>
                <a:cxn ang="0">
                  <a:pos x="1" y="140"/>
                </a:cxn>
                <a:cxn ang="0">
                  <a:pos x="0" y="138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41" y="0"/>
                </a:cxn>
                <a:cxn ang="0">
                  <a:pos x="143" y="1"/>
                </a:cxn>
                <a:cxn ang="0">
                  <a:pos x="144" y="3"/>
                </a:cxn>
                <a:cxn ang="0">
                  <a:pos x="144" y="138"/>
                </a:cxn>
                <a:cxn ang="0">
                  <a:pos x="143" y="140"/>
                </a:cxn>
                <a:cxn ang="0">
                  <a:pos x="141" y="143"/>
                </a:cxn>
                <a:cxn ang="0">
                  <a:pos x="3" y="143"/>
                </a:cxn>
              </a:cxnLst>
              <a:rect l="0" t="0" r="r" b="b"/>
              <a:pathLst>
                <a:path w="144" h="143">
                  <a:moveTo>
                    <a:pt x="7" y="134"/>
                  </a:moveTo>
                  <a:lnTo>
                    <a:pt x="137" y="134"/>
                  </a:lnTo>
                  <a:lnTo>
                    <a:pt x="137" y="7"/>
                  </a:lnTo>
                  <a:lnTo>
                    <a:pt x="7" y="7"/>
                  </a:lnTo>
                  <a:lnTo>
                    <a:pt x="7" y="134"/>
                  </a:lnTo>
                  <a:close/>
                  <a:moveTo>
                    <a:pt x="3" y="143"/>
                  </a:moveTo>
                  <a:lnTo>
                    <a:pt x="1" y="140"/>
                  </a:lnTo>
                  <a:lnTo>
                    <a:pt x="0" y="138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144" y="3"/>
                  </a:lnTo>
                  <a:lnTo>
                    <a:pt x="144" y="138"/>
                  </a:lnTo>
                  <a:lnTo>
                    <a:pt x="143" y="140"/>
                  </a:lnTo>
                  <a:lnTo>
                    <a:pt x="141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6" name="Line 1646"/>
            <p:cNvSpPr>
              <a:spLocks noChangeShapeType="1"/>
            </p:cNvSpPr>
            <p:nvPr/>
          </p:nvSpPr>
          <p:spPr bwMode="auto">
            <a:xfrm>
              <a:off x="2558" y="2857"/>
              <a:ext cx="2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7" name="Freeform 1647"/>
            <p:cNvSpPr>
              <a:spLocks/>
            </p:cNvSpPr>
            <p:nvPr/>
          </p:nvSpPr>
          <p:spPr bwMode="auto">
            <a:xfrm>
              <a:off x="2563" y="2843"/>
              <a:ext cx="4" cy="3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4" y="11"/>
                </a:cxn>
              </a:cxnLst>
              <a:rect l="0" t="0" r="r" b="b"/>
              <a:pathLst>
                <a:path w="14" h="11">
                  <a:moveTo>
                    <a:pt x="14" y="11"/>
                  </a:moveTo>
                  <a:lnTo>
                    <a:pt x="14" y="7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8" name="Rectangle 1648"/>
            <p:cNvSpPr>
              <a:spLocks noChangeArrowheads="1"/>
            </p:cNvSpPr>
            <p:nvPr/>
          </p:nvSpPr>
          <p:spPr bwMode="auto">
            <a:xfrm>
              <a:off x="2563" y="2846"/>
              <a:ext cx="4" cy="2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9" name="Freeform 1649"/>
            <p:cNvSpPr>
              <a:spLocks/>
            </p:cNvSpPr>
            <p:nvPr/>
          </p:nvSpPr>
          <p:spPr bwMode="auto">
            <a:xfrm>
              <a:off x="2563" y="2868"/>
              <a:ext cx="4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7" y="12"/>
                </a:cxn>
                <a:cxn ang="0">
                  <a:pos x="10" y="11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lnTo>
                    <a:pt x="1" y="6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0" name="Freeform 1650"/>
            <p:cNvSpPr>
              <a:spLocks/>
            </p:cNvSpPr>
            <p:nvPr/>
          </p:nvSpPr>
          <p:spPr bwMode="auto">
            <a:xfrm>
              <a:off x="2764" y="2843"/>
              <a:ext cx="3" cy="3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1" y="7"/>
                </a:cxn>
                <a:cxn ang="0">
                  <a:pos x="0" y="11"/>
                </a:cxn>
                <a:cxn ang="0">
                  <a:pos x="14" y="11"/>
                </a:cxn>
              </a:cxnLst>
              <a:rect l="0" t="0" r="r" b="b"/>
              <a:pathLst>
                <a:path w="14" h="11">
                  <a:moveTo>
                    <a:pt x="14" y="11"/>
                  </a:moveTo>
                  <a:lnTo>
                    <a:pt x="14" y="7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1" name="Rectangle 1651"/>
            <p:cNvSpPr>
              <a:spLocks noChangeArrowheads="1"/>
            </p:cNvSpPr>
            <p:nvPr/>
          </p:nvSpPr>
          <p:spPr bwMode="auto">
            <a:xfrm>
              <a:off x="2764" y="2846"/>
              <a:ext cx="3" cy="2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2" name="Freeform 1652"/>
            <p:cNvSpPr>
              <a:spLocks/>
            </p:cNvSpPr>
            <p:nvPr/>
          </p:nvSpPr>
          <p:spPr bwMode="auto">
            <a:xfrm>
              <a:off x="2764" y="2868"/>
              <a:ext cx="3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7" y="12"/>
                </a:cxn>
                <a:cxn ang="0">
                  <a:pos x="10" y="11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lnTo>
                    <a:pt x="1" y="6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3" name="Freeform 1653"/>
            <p:cNvSpPr>
              <a:spLocks/>
            </p:cNvSpPr>
            <p:nvPr/>
          </p:nvSpPr>
          <p:spPr bwMode="auto">
            <a:xfrm>
              <a:off x="2668" y="2880"/>
              <a:ext cx="3" cy="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4" name="Freeform 1654"/>
            <p:cNvSpPr>
              <a:spLocks/>
            </p:cNvSpPr>
            <p:nvPr/>
          </p:nvSpPr>
          <p:spPr bwMode="auto">
            <a:xfrm>
              <a:off x="2668" y="2880"/>
              <a:ext cx="4" cy="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0" y="5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lnTo>
                    <a:pt x="6" y="0"/>
                  </a:lnTo>
                  <a:lnTo>
                    <a:pt x="17" y="0"/>
                  </a:lnTo>
                  <a:lnTo>
                    <a:pt x="0" y="1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5" name="Freeform 1655"/>
            <p:cNvSpPr>
              <a:spLocks/>
            </p:cNvSpPr>
            <p:nvPr/>
          </p:nvSpPr>
          <p:spPr bwMode="auto">
            <a:xfrm>
              <a:off x="2668" y="2880"/>
              <a:ext cx="6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11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lnTo>
                    <a:pt x="11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6" name="Freeform 1656"/>
            <p:cNvSpPr>
              <a:spLocks/>
            </p:cNvSpPr>
            <p:nvPr/>
          </p:nvSpPr>
          <p:spPr bwMode="auto">
            <a:xfrm>
              <a:off x="2668" y="2880"/>
              <a:ext cx="7" cy="6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7" y="0"/>
                </a:cxn>
                <a:cxn ang="0">
                  <a:pos x="28" y="0"/>
                </a:cxn>
                <a:cxn ang="0">
                  <a:pos x="0" y="27"/>
                </a:cxn>
                <a:cxn ang="0">
                  <a:pos x="0" y="17"/>
                </a:cxn>
              </a:cxnLst>
              <a:rect l="0" t="0" r="r" b="b"/>
              <a:pathLst>
                <a:path w="28" h="27">
                  <a:moveTo>
                    <a:pt x="0" y="17"/>
                  </a:moveTo>
                  <a:lnTo>
                    <a:pt x="17" y="0"/>
                  </a:lnTo>
                  <a:lnTo>
                    <a:pt x="28" y="0"/>
                  </a:lnTo>
                  <a:lnTo>
                    <a:pt x="0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7" name="Freeform 1657"/>
            <p:cNvSpPr>
              <a:spLocks/>
            </p:cNvSpPr>
            <p:nvPr/>
          </p:nvSpPr>
          <p:spPr bwMode="auto">
            <a:xfrm>
              <a:off x="2668" y="2880"/>
              <a:ext cx="9" cy="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0" y="33"/>
                </a:cxn>
                <a:cxn ang="0">
                  <a:pos x="0" y="22"/>
                </a:cxn>
              </a:cxnLst>
              <a:rect l="0" t="0" r="r" b="b"/>
              <a:pathLst>
                <a:path w="33" h="33">
                  <a:moveTo>
                    <a:pt x="0" y="22"/>
                  </a:moveTo>
                  <a:lnTo>
                    <a:pt x="22" y="0"/>
                  </a:lnTo>
                  <a:lnTo>
                    <a:pt x="33" y="0"/>
                  </a:lnTo>
                  <a:lnTo>
                    <a:pt x="0" y="33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8" name="Freeform 1658"/>
            <p:cNvSpPr>
              <a:spLocks/>
            </p:cNvSpPr>
            <p:nvPr/>
          </p:nvSpPr>
          <p:spPr bwMode="auto">
            <a:xfrm>
              <a:off x="2668" y="2880"/>
              <a:ext cx="10" cy="9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0" y="38"/>
                </a:cxn>
                <a:cxn ang="0">
                  <a:pos x="0" y="27"/>
                </a:cxn>
              </a:cxnLst>
              <a:rect l="0" t="0" r="r" b="b"/>
              <a:pathLst>
                <a:path w="38" h="38">
                  <a:moveTo>
                    <a:pt x="0" y="27"/>
                  </a:moveTo>
                  <a:lnTo>
                    <a:pt x="28" y="0"/>
                  </a:lnTo>
                  <a:lnTo>
                    <a:pt x="38" y="0"/>
                  </a:lnTo>
                  <a:lnTo>
                    <a:pt x="0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9" name="Freeform 1659"/>
            <p:cNvSpPr>
              <a:spLocks/>
            </p:cNvSpPr>
            <p:nvPr/>
          </p:nvSpPr>
          <p:spPr bwMode="auto">
            <a:xfrm>
              <a:off x="2668" y="2880"/>
              <a:ext cx="11" cy="11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0" y="43"/>
                </a:cxn>
                <a:cxn ang="0">
                  <a:pos x="0" y="33"/>
                </a:cxn>
              </a:cxnLst>
              <a:rect l="0" t="0" r="r" b="b"/>
              <a:pathLst>
                <a:path w="44" h="43">
                  <a:moveTo>
                    <a:pt x="0" y="33"/>
                  </a:moveTo>
                  <a:lnTo>
                    <a:pt x="33" y="0"/>
                  </a:lnTo>
                  <a:lnTo>
                    <a:pt x="44" y="0"/>
                  </a:lnTo>
                  <a:lnTo>
                    <a:pt x="0" y="4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" name="Freeform 1660"/>
            <p:cNvSpPr>
              <a:spLocks/>
            </p:cNvSpPr>
            <p:nvPr/>
          </p:nvSpPr>
          <p:spPr bwMode="auto">
            <a:xfrm>
              <a:off x="2668" y="2880"/>
              <a:ext cx="13" cy="1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8" y="0"/>
                </a:cxn>
                <a:cxn ang="0">
                  <a:pos x="49" y="0"/>
                </a:cxn>
                <a:cxn ang="0">
                  <a:pos x="0" y="49"/>
                </a:cxn>
                <a:cxn ang="0">
                  <a:pos x="0" y="38"/>
                </a:cxn>
              </a:cxnLst>
              <a:rect l="0" t="0" r="r" b="b"/>
              <a:pathLst>
                <a:path w="49" h="49">
                  <a:moveTo>
                    <a:pt x="0" y="38"/>
                  </a:moveTo>
                  <a:lnTo>
                    <a:pt x="38" y="0"/>
                  </a:lnTo>
                  <a:lnTo>
                    <a:pt x="49" y="0"/>
                  </a:lnTo>
                  <a:lnTo>
                    <a:pt x="0" y="49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" name="Freeform 1661"/>
            <p:cNvSpPr>
              <a:spLocks/>
            </p:cNvSpPr>
            <p:nvPr/>
          </p:nvSpPr>
          <p:spPr bwMode="auto">
            <a:xfrm>
              <a:off x="2668" y="2880"/>
              <a:ext cx="14" cy="13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44" y="0"/>
                </a:cxn>
                <a:cxn ang="0">
                  <a:pos x="55" y="0"/>
                </a:cxn>
                <a:cxn ang="0">
                  <a:pos x="0" y="54"/>
                </a:cxn>
                <a:cxn ang="0">
                  <a:pos x="0" y="43"/>
                </a:cxn>
              </a:cxnLst>
              <a:rect l="0" t="0" r="r" b="b"/>
              <a:pathLst>
                <a:path w="55" h="54">
                  <a:moveTo>
                    <a:pt x="0" y="43"/>
                  </a:moveTo>
                  <a:lnTo>
                    <a:pt x="44" y="0"/>
                  </a:lnTo>
                  <a:lnTo>
                    <a:pt x="55" y="0"/>
                  </a:lnTo>
                  <a:lnTo>
                    <a:pt x="0" y="5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" name="Freeform 1662"/>
            <p:cNvSpPr>
              <a:spLocks/>
            </p:cNvSpPr>
            <p:nvPr/>
          </p:nvSpPr>
          <p:spPr bwMode="auto">
            <a:xfrm>
              <a:off x="2668" y="2880"/>
              <a:ext cx="15" cy="15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61" y="0"/>
                </a:cxn>
                <a:cxn ang="0">
                  <a:pos x="0" y="61"/>
                </a:cxn>
                <a:cxn ang="0">
                  <a:pos x="0" y="49"/>
                </a:cxn>
              </a:cxnLst>
              <a:rect l="0" t="0" r="r" b="b"/>
              <a:pathLst>
                <a:path w="61" h="61">
                  <a:moveTo>
                    <a:pt x="0" y="49"/>
                  </a:moveTo>
                  <a:lnTo>
                    <a:pt x="49" y="0"/>
                  </a:lnTo>
                  <a:lnTo>
                    <a:pt x="61" y="0"/>
                  </a:lnTo>
                  <a:lnTo>
                    <a:pt x="0" y="6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" name="Freeform 1663"/>
            <p:cNvSpPr>
              <a:spLocks/>
            </p:cNvSpPr>
            <p:nvPr/>
          </p:nvSpPr>
          <p:spPr bwMode="auto">
            <a:xfrm>
              <a:off x="2668" y="2880"/>
              <a:ext cx="17" cy="16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5" y="0"/>
                </a:cxn>
                <a:cxn ang="0">
                  <a:pos x="66" y="0"/>
                </a:cxn>
                <a:cxn ang="0">
                  <a:pos x="0" y="66"/>
                </a:cxn>
                <a:cxn ang="0">
                  <a:pos x="0" y="54"/>
                </a:cxn>
              </a:cxnLst>
              <a:rect l="0" t="0" r="r" b="b"/>
              <a:pathLst>
                <a:path w="66" h="66">
                  <a:moveTo>
                    <a:pt x="0" y="54"/>
                  </a:moveTo>
                  <a:lnTo>
                    <a:pt x="55" y="0"/>
                  </a:lnTo>
                  <a:lnTo>
                    <a:pt x="66" y="0"/>
                  </a:lnTo>
                  <a:lnTo>
                    <a:pt x="0" y="66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" name="Freeform 1664"/>
            <p:cNvSpPr>
              <a:spLocks/>
            </p:cNvSpPr>
            <p:nvPr/>
          </p:nvSpPr>
          <p:spPr bwMode="auto">
            <a:xfrm>
              <a:off x="2668" y="2880"/>
              <a:ext cx="18" cy="1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61" y="0"/>
                </a:cxn>
                <a:cxn ang="0">
                  <a:pos x="71" y="0"/>
                </a:cxn>
                <a:cxn ang="0">
                  <a:pos x="0" y="71"/>
                </a:cxn>
                <a:cxn ang="0">
                  <a:pos x="0" y="61"/>
                </a:cxn>
              </a:cxnLst>
              <a:rect l="0" t="0" r="r" b="b"/>
              <a:pathLst>
                <a:path w="71" h="71">
                  <a:moveTo>
                    <a:pt x="0" y="61"/>
                  </a:moveTo>
                  <a:lnTo>
                    <a:pt x="61" y="0"/>
                  </a:lnTo>
                  <a:lnTo>
                    <a:pt x="71" y="0"/>
                  </a:lnTo>
                  <a:lnTo>
                    <a:pt x="0" y="7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" name="Freeform 1665"/>
            <p:cNvSpPr>
              <a:spLocks/>
            </p:cNvSpPr>
            <p:nvPr/>
          </p:nvSpPr>
          <p:spPr bwMode="auto">
            <a:xfrm>
              <a:off x="2668" y="2880"/>
              <a:ext cx="19" cy="19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0" y="77"/>
                </a:cxn>
                <a:cxn ang="0">
                  <a:pos x="0" y="66"/>
                </a:cxn>
              </a:cxnLst>
              <a:rect l="0" t="0" r="r" b="b"/>
              <a:pathLst>
                <a:path w="77" h="77">
                  <a:moveTo>
                    <a:pt x="0" y="66"/>
                  </a:moveTo>
                  <a:lnTo>
                    <a:pt x="66" y="0"/>
                  </a:lnTo>
                  <a:lnTo>
                    <a:pt x="77" y="0"/>
                  </a:lnTo>
                  <a:lnTo>
                    <a:pt x="0" y="77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" name="Freeform 1666"/>
            <p:cNvSpPr>
              <a:spLocks/>
            </p:cNvSpPr>
            <p:nvPr/>
          </p:nvSpPr>
          <p:spPr bwMode="auto">
            <a:xfrm>
              <a:off x="2668" y="2880"/>
              <a:ext cx="21" cy="20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1" y="0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0" y="71"/>
                </a:cxn>
              </a:cxnLst>
              <a:rect l="0" t="0" r="r" b="b"/>
              <a:pathLst>
                <a:path w="82" h="82">
                  <a:moveTo>
                    <a:pt x="0" y="71"/>
                  </a:moveTo>
                  <a:lnTo>
                    <a:pt x="71" y="0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" name="Freeform 1667"/>
            <p:cNvSpPr>
              <a:spLocks/>
            </p:cNvSpPr>
            <p:nvPr/>
          </p:nvSpPr>
          <p:spPr bwMode="auto">
            <a:xfrm>
              <a:off x="2668" y="2880"/>
              <a:ext cx="22" cy="22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77" y="0"/>
                </a:cxn>
                <a:cxn ang="0">
                  <a:pos x="87" y="0"/>
                </a:cxn>
                <a:cxn ang="0">
                  <a:pos x="0" y="87"/>
                </a:cxn>
                <a:cxn ang="0">
                  <a:pos x="0" y="77"/>
                </a:cxn>
              </a:cxnLst>
              <a:rect l="0" t="0" r="r" b="b"/>
              <a:pathLst>
                <a:path w="87" h="87">
                  <a:moveTo>
                    <a:pt x="0" y="77"/>
                  </a:moveTo>
                  <a:lnTo>
                    <a:pt x="77" y="0"/>
                  </a:lnTo>
                  <a:lnTo>
                    <a:pt x="87" y="0"/>
                  </a:lnTo>
                  <a:lnTo>
                    <a:pt x="0" y="87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" name="Freeform 1668"/>
            <p:cNvSpPr>
              <a:spLocks/>
            </p:cNvSpPr>
            <p:nvPr/>
          </p:nvSpPr>
          <p:spPr bwMode="auto">
            <a:xfrm>
              <a:off x="2668" y="2880"/>
              <a:ext cx="24" cy="23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82" y="0"/>
                </a:cxn>
                <a:cxn ang="0">
                  <a:pos x="93" y="0"/>
                </a:cxn>
                <a:cxn ang="0">
                  <a:pos x="0" y="93"/>
                </a:cxn>
                <a:cxn ang="0">
                  <a:pos x="0" y="82"/>
                </a:cxn>
              </a:cxnLst>
              <a:rect l="0" t="0" r="r" b="b"/>
              <a:pathLst>
                <a:path w="93" h="93">
                  <a:moveTo>
                    <a:pt x="0" y="82"/>
                  </a:moveTo>
                  <a:lnTo>
                    <a:pt x="82" y="0"/>
                  </a:lnTo>
                  <a:lnTo>
                    <a:pt x="93" y="0"/>
                  </a:lnTo>
                  <a:lnTo>
                    <a:pt x="0" y="93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" name="Freeform 1669"/>
            <p:cNvSpPr>
              <a:spLocks/>
            </p:cNvSpPr>
            <p:nvPr/>
          </p:nvSpPr>
          <p:spPr bwMode="auto">
            <a:xfrm>
              <a:off x="2668" y="2880"/>
              <a:ext cx="25" cy="24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7" y="0"/>
                </a:cxn>
                <a:cxn ang="0">
                  <a:pos x="98" y="0"/>
                </a:cxn>
                <a:cxn ang="0">
                  <a:pos x="0" y="98"/>
                </a:cxn>
                <a:cxn ang="0">
                  <a:pos x="0" y="87"/>
                </a:cxn>
              </a:cxnLst>
              <a:rect l="0" t="0" r="r" b="b"/>
              <a:pathLst>
                <a:path w="98" h="98">
                  <a:moveTo>
                    <a:pt x="0" y="87"/>
                  </a:moveTo>
                  <a:lnTo>
                    <a:pt x="87" y="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8F8F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" name="Freeform 1670"/>
            <p:cNvSpPr>
              <a:spLocks/>
            </p:cNvSpPr>
            <p:nvPr/>
          </p:nvSpPr>
          <p:spPr bwMode="auto">
            <a:xfrm>
              <a:off x="2668" y="2880"/>
              <a:ext cx="26" cy="26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93" y="0"/>
                </a:cxn>
                <a:cxn ang="0">
                  <a:pos x="104" y="0"/>
                </a:cxn>
                <a:cxn ang="0">
                  <a:pos x="0" y="103"/>
                </a:cxn>
                <a:cxn ang="0">
                  <a:pos x="0" y="93"/>
                </a:cxn>
              </a:cxnLst>
              <a:rect l="0" t="0" r="r" b="b"/>
              <a:pathLst>
                <a:path w="104" h="103">
                  <a:moveTo>
                    <a:pt x="0" y="93"/>
                  </a:moveTo>
                  <a:lnTo>
                    <a:pt x="93" y="0"/>
                  </a:lnTo>
                  <a:lnTo>
                    <a:pt x="104" y="0"/>
                  </a:lnTo>
                  <a:lnTo>
                    <a:pt x="0" y="103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" name="Freeform 1671"/>
            <p:cNvSpPr>
              <a:spLocks/>
            </p:cNvSpPr>
            <p:nvPr/>
          </p:nvSpPr>
          <p:spPr bwMode="auto">
            <a:xfrm>
              <a:off x="2668" y="2880"/>
              <a:ext cx="28" cy="27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98" y="0"/>
                </a:cxn>
                <a:cxn ang="0">
                  <a:pos x="110" y="0"/>
                </a:cxn>
                <a:cxn ang="0">
                  <a:pos x="0" y="109"/>
                </a:cxn>
                <a:cxn ang="0">
                  <a:pos x="0" y="98"/>
                </a:cxn>
              </a:cxnLst>
              <a:rect l="0" t="0" r="r" b="b"/>
              <a:pathLst>
                <a:path w="110" h="109">
                  <a:moveTo>
                    <a:pt x="0" y="98"/>
                  </a:moveTo>
                  <a:lnTo>
                    <a:pt x="98" y="0"/>
                  </a:lnTo>
                  <a:lnTo>
                    <a:pt x="110" y="0"/>
                  </a:lnTo>
                  <a:lnTo>
                    <a:pt x="0" y="109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" name="Freeform 1672"/>
            <p:cNvSpPr>
              <a:spLocks/>
            </p:cNvSpPr>
            <p:nvPr/>
          </p:nvSpPr>
          <p:spPr bwMode="auto">
            <a:xfrm>
              <a:off x="2668" y="2880"/>
              <a:ext cx="29" cy="28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4" y="0"/>
                </a:cxn>
                <a:cxn ang="0">
                  <a:pos x="115" y="0"/>
                </a:cxn>
                <a:cxn ang="0">
                  <a:pos x="0" y="115"/>
                </a:cxn>
                <a:cxn ang="0">
                  <a:pos x="0" y="103"/>
                </a:cxn>
              </a:cxnLst>
              <a:rect l="0" t="0" r="r" b="b"/>
              <a:pathLst>
                <a:path w="115" h="115">
                  <a:moveTo>
                    <a:pt x="0" y="103"/>
                  </a:moveTo>
                  <a:lnTo>
                    <a:pt x="104" y="0"/>
                  </a:lnTo>
                  <a:lnTo>
                    <a:pt x="115" y="0"/>
                  </a:lnTo>
                  <a:lnTo>
                    <a:pt x="0" y="115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" name="Freeform 1673"/>
            <p:cNvSpPr>
              <a:spLocks/>
            </p:cNvSpPr>
            <p:nvPr/>
          </p:nvSpPr>
          <p:spPr bwMode="auto">
            <a:xfrm>
              <a:off x="2668" y="2880"/>
              <a:ext cx="30" cy="30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10" y="0"/>
                </a:cxn>
                <a:cxn ang="0">
                  <a:pos x="121" y="0"/>
                </a:cxn>
                <a:cxn ang="0">
                  <a:pos x="0" y="120"/>
                </a:cxn>
                <a:cxn ang="0">
                  <a:pos x="0" y="109"/>
                </a:cxn>
              </a:cxnLst>
              <a:rect l="0" t="0" r="r" b="b"/>
              <a:pathLst>
                <a:path w="121" h="120">
                  <a:moveTo>
                    <a:pt x="0" y="109"/>
                  </a:moveTo>
                  <a:lnTo>
                    <a:pt x="110" y="0"/>
                  </a:lnTo>
                  <a:lnTo>
                    <a:pt x="121" y="0"/>
                  </a:lnTo>
                  <a:lnTo>
                    <a:pt x="0" y="12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4" name="Freeform 1674"/>
            <p:cNvSpPr>
              <a:spLocks/>
            </p:cNvSpPr>
            <p:nvPr/>
          </p:nvSpPr>
          <p:spPr bwMode="auto">
            <a:xfrm>
              <a:off x="2668" y="2880"/>
              <a:ext cx="32" cy="31"/>
            </a:xfrm>
            <a:custGeom>
              <a:avLst/>
              <a:gdLst/>
              <a:ahLst/>
              <a:cxnLst>
                <a:cxn ang="0">
                  <a:pos x="0" y="115"/>
                </a:cxn>
                <a:cxn ang="0">
                  <a:pos x="115" y="0"/>
                </a:cxn>
                <a:cxn ang="0">
                  <a:pos x="126" y="0"/>
                </a:cxn>
                <a:cxn ang="0">
                  <a:pos x="0" y="126"/>
                </a:cxn>
                <a:cxn ang="0">
                  <a:pos x="0" y="115"/>
                </a:cxn>
              </a:cxnLst>
              <a:rect l="0" t="0" r="r" b="b"/>
              <a:pathLst>
                <a:path w="126" h="126">
                  <a:moveTo>
                    <a:pt x="0" y="115"/>
                  </a:moveTo>
                  <a:lnTo>
                    <a:pt x="115" y="0"/>
                  </a:lnTo>
                  <a:lnTo>
                    <a:pt x="126" y="0"/>
                  </a:lnTo>
                  <a:lnTo>
                    <a:pt x="0" y="126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5" name="Freeform 1675"/>
            <p:cNvSpPr>
              <a:spLocks/>
            </p:cNvSpPr>
            <p:nvPr/>
          </p:nvSpPr>
          <p:spPr bwMode="auto">
            <a:xfrm>
              <a:off x="2668" y="2880"/>
              <a:ext cx="33" cy="32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21" y="0"/>
                </a:cxn>
                <a:cxn ang="0">
                  <a:pos x="131" y="0"/>
                </a:cxn>
                <a:cxn ang="0">
                  <a:pos x="0" y="131"/>
                </a:cxn>
                <a:cxn ang="0">
                  <a:pos x="0" y="120"/>
                </a:cxn>
              </a:cxnLst>
              <a:rect l="0" t="0" r="r" b="b"/>
              <a:pathLst>
                <a:path w="131" h="131">
                  <a:moveTo>
                    <a:pt x="0" y="120"/>
                  </a:moveTo>
                  <a:lnTo>
                    <a:pt x="121" y="0"/>
                  </a:lnTo>
                  <a:lnTo>
                    <a:pt x="131" y="0"/>
                  </a:lnTo>
                  <a:lnTo>
                    <a:pt x="0" y="131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6" name="Freeform 1676"/>
            <p:cNvSpPr>
              <a:spLocks/>
            </p:cNvSpPr>
            <p:nvPr/>
          </p:nvSpPr>
          <p:spPr bwMode="auto">
            <a:xfrm>
              <a:off x="2668" y="2880"/>
              <a:ext cx="35" cy="34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126" y="0"/>
                </a:cxn>
                <a:cxn ang="0">
                  <a:pos x="137" y="0"/>
                </a:cxn>
                <a:cxn ang="0">
                  <a:pos x="1" y="13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26"/>
                </a:cxn>
              </a:cxnLst>
              <a:rect l="0" t="0" r="r" b="b"/>
              <a:pathLst>
                <a:path w="137" h="136">
                  <a:moveTo>
                    <a:pt x="0" y="126"/>
                  </a:moveTo>
                  <a:lnTo>
                    <a:pt x="126" y="0"/>
                  </a:lnTo>
                  <a:lnTo>
                    <a:pt x="137" y="0"/>
                  </a:lnTo>
                  <a:lnTo>
                    <a:pt x="1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7" name="Freeform 1677"/>
            <p:cNvSpPr>
              <a:spLocks/>
            </p:cNvSpPr>
            <p:nvPr/>
          </p:nvSpPr>
          <p:spPr bwMode="auto">
            <a:xfrm>
              <a:off x="2668" y="2880"/>
              <a:ext cx="35" cy="34"/>
            </a:xfrm>
            <a:custGeom>
              <a:avLst/>
              <a:gdLst/>
              <a:ahLst/>
              <a:cxnLst>
                <a:cxn ang="0">
                  <a:pos x="0" y="131"/>
                </a:cxn>
                <a:cxn ang="0">
                  <a:pos x="131" y="0"/>
                </a:cxn>
                <a:cxn ang="0">
                  <a:pos x="138" y="0"/>
                </a:cxn>
                <a:cxn ang="0">
                  <a:pos x="138" y="4"/>
                </a:cxn>
                <a:cxn ang="0">
                  <a:pos x="8" y="13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1"/>
                </a:cxn>
              </a:cxnLst>
              <a:rect l="0" t="0" r="r" b="b"/>
              <a:pathLst>
                <a:path w="138" h="136">
                  <a:moveTo>
                    <a:pt x="0" y="131"/>
                  </a:moveTo>
                  <a:lnTo>
                    <a:pt x="131" y="0"/>
                  </a:lnTo>
                  <a:lnTo>
                    <a:pt x="138" y="0"/>
                  </a:lnTo>
                  <a:lnTo>
                    <a:pt x="138" y="4"/>
                  </a:lnTo>
                  <a:lnTo>
                    <a:pt x="8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8" name="Freeform 1678"/>
            <p:cNvSpPr>
              <a:spLocks/>
            </p:cNvSpPr>
            <p:nvPr/>
          </p:nvSpPr>
          <p:spPr bwMode="auto">
            <a:xfrm>
              <a:off x="2669" y="2880"/>
              <a:ext cx="34" cy="34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136" y="0"/>
                </a:cxn>
                <a:cxn ang="0">
                  <a:pos x="137" y="0"/>
                </a:cxn>
                <a:cxn ang="0">
                  <a:pos x="137" y="11"/>
                </a:cxn>
                <a:cxn ang="0">
                  <a:pos x="12" y="136"/>
                </a:cxn>
                <a:cxn ang="0">
                  <a:pos x="0" y="136"/>
                </a:cxn>
              </a:cxnLst>
              <a:rect l="0" t="0" r="r" b="b"/>
              <a:pathLst>
                <a:path w="137" h="136">
                  <a:moveTo>
                    <a:pt x="0" y="136"/>
                  </a:moveTo>
                  <a:lnTo>
                    <a:pt x="136" y="0"/>
                  </a:lnTo>
                  <a:lnTo>
                    <a:pt x="137" y="0"/>
                  </a:lnTo>
                  <a:lnTo>
                    <a:pt x="137" y="11"/>
                  </a:lnTo>
                  <a:lnTo>
                    <a:pt x="12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9" name="Freeform 1679"/>
            <p:cNvSpPr>
              <a:spLocks/>
            </p:cNvSpPr>
            <p:nvPr/>
          </p:nvSpPr>
          <p:spPr bwMode="auto">
            <a:xfrm>
              <a:off x="2670" y="2881"/>
              <a:ext cx="33" cy="33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130" y="0"/>
                </a:cxn>
                <a:cxn ang="0">
                  <a:pos x="130" y="12"/>
                </a:cxn>
                <a:cxn ang="0">
                  <a:pos x="10" y="132"/>
                </a:cxn>
                <a:cxn ang="0">
                  <a:pos x="0" y="132"/>
                </a:cxn>
              </a:cxnLst>
              <a:rect l="0" t="0" r="r" b="b"/>
              <a:pathLst>
                <a:path w="130" h="132">
                  <a:moveTo>
                    <a:pt x="0" y="132"/>
                  </a:moveTo>
                  <a:lnTo>
                    <a:pt x="130" y="0"/>
                  </a:lnTo>
                  <a:lnTo>
                    <a:pt x="130" y="12"/>
                  </a:lnTo>
                  <a:lnTo>
                    <a:pt x="10" y="132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0" name="Freeform 1680"/>
            <p:cNvSpPr>
              <a:spLocks/>
            </p:cNvSpPr>
            <p:nvPr/>
          </p:nvSpPr>
          <p:spPr bwMode="auto">
            <a:xfrm>
              <a:off x="2671" y="2882"/>
              <a:ext cx="32" cy="32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5" y="0"/>
                </a:cxn>
                <a:cxn ang="0">
                  <a:pos x="125" y="11"/>
                </a:cxn>
                <a:cxn ang="0">
                  <a:pos x="11" y="125"/>
                </a:cxn>
                <a:cxn ang="0">
                  <a:pos x="0" y="125"/>
                </a:cxn>
              </a:cxnLst>
              <a:rect l="0" t="0" r="r" b="b"/>
              <a:pathLst>
                <a:path w="125" h="125">
                  <a:moveTo>
                    <a:pt x="0" y="125"/>
                  </a:moveTo>
                  <a:lnTo>
                    <a:pt x="125" y="0"/>
                  </a:lnTo>
                  <a:lnTo>
                    <a:pt x="125" y="11"/>
                  </a:lnTo>
                  <a:lnTo>
                    <a:pt x="11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1" name="Freeform 1681"/>
            <p:cNvSpPr>
              <a:spLocks/>
            </p:cNvSpPr>
            <p:nvPr/>
          </p:nvSpPr>
          <p:spPr bwMode="auto">
            <a:xfrm>
              <a:off x="2673" y="2884"/>
              <a:ext cx="30" cy="30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20" y="0"/>
                </a:cxn>
                <a:cxn ang="0">
                  <a:pos x="120" y="11"/>
                </a:cxn>
                <a:cxn ang="0">
                  <a:pos x="11" y="120"/>
                </a:cxn>
                <a:cxn ang="0">
                  <a:pos x="0" y="120"/>
                </a:cxn>
              </a:cxnLst>
              <a:rect l="0" t="0" r="r" b="b"/>
              <a:pathLst>
                <a:path w="120" h="120">
                  <a:moveTo>
                    <a:pt x="0" y="120"/>
                  </a:moveTo>
                  <a:lnTo>
                    <a:pt x="120" y="0"/>
                  </a:lnTo>
                  <a:lnTo>
                    <a:pt x="120" y="11"/>
                  </a:lnTo>
                  <a:lnTo>
                    <a:pt x="11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2" name="Freeform 1682"/>
            <p:cNvSpPr>
              <a:spLocks/>
            </p:cNvSpPr>
            <p:nvPr/>
          </p:nvSpPr>
          <p:spPr bwMode="auto">
            <a:xfrm>
              <a:off x="2674" y="2885"/>
              <a:ext cx="29" cy="29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14" y="10"/>
                </a:cxn>
                <a:cxn ang="0">
                  <a:pos x="10" y="114"/>
                </a:cxn>
                <a:cxn ang="0">
                  <a:pos x="0" y="114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lnTo>
                    <a:pt x="114" y="0"/>
                  </a:lnTo>
                  <a:lnTo>
                    <a:pt x="114" y="10"/>
                  </a:lnTo>
                  <a:lnTo>
                    <a:pt x="1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3" name="Freeform 1683"/>
            <p:cNvSpPr>
              <a:spLocks/>
            </p:cNvSpPr>
            <p:nvPr/>
          </p:nvSpPr>
          <p:spPr bwMode="auto">
            <a:xfrm>
              <a:off x="2676" y="2886"/>
              <a:ext cx="27" cy="28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09" y="0"/>
                </a:cxn>
                <a:cxn ang="0">
                  <a:pos x="109" y="11"/>
                </a:cxn>
                <a:cxn ang="0">
                  <a:pos x="11" y="109"/>
                </a:cxn>
                <a:cxn ang="0">
                  <a:pos x="0" y="109"/>
                </a:cxn>
              </a:cxnLst>
              <a:rect l="0" t="0" r="r" b="b"/>
              <a:pathLst>
                <a:path w="109" h="109">
                  <a:moveTo>
                    <a:pt x="0" y="109"/>
                  </a:moveTo>
                  <a:lnTo>
                    <a:pt x="109" y="0"/>
                  </a:lnTo>
                  <a:lnTo>
                    <a:pt x="109" y="11"/>
                  </a:lnTo>
                  <a:lnTo>
                    <a:pt x="11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4" name="Freeform 1684"/>
            <p:cNvSpPr>
              <a:spLocks/>
            </p:cNvSpPr>
            <p:nvPr/>
          </p:nvSpPr>
          <p:spPr bwMode="auto">
            <a:xfrm>
              <a:off x="2677" y="2888"/>
              <a:ext cx="26" cy="26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04" y="0"/>
                </a:cxn>
                <a:cxn ang="0">
                  <a:pos x="104" y="11"/>
                </a:cxn>
                <a:cxn ang="0">
                  <a:pos x="11" y="104"/>
                </a:cxn>
                <a:cxn ang="0">
                  <a:pos x="0" y="104"/>
                </a:cxn>
              </a:cxnLst>
              <a:rect l="0" t="0" r="r" b="b"/>
              <a:pathLst>
                <a:path w="104" h="104">
                  <a:moveTo>
                    <a:pt x="0" y="104"/>
                  </a:moveTo>
                  <a:lnTo>
                    <a:pt x="104" y="0"/>
                  </a:lnTo>
                  <a:lnTo>
                    <a:pt x="104" y="11"/>
                  </a:lnTo>
                  <a:lnTo>
                    <a:pt x="11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5" name="Freeform 1685"/>
            <p:cNvSpPr>
              <a:spLocks/>
            </p:cNvSpPr>
            <p:nvPr/>
          </p:nvSpPr>
          <p:spPr bwMode="auto">
            <a:xfrm>
              <a:off x="2678" y="2889"/>
              <a:ext cx="25" cy="25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98" y="0"/>
                </a:cxn>
                <a:cxn ang="0">
                  <a:pos x="98" y="10"/>
                </a:cxn>
                <a:cxn ang="0">
                  <a:pos x="10" y="98"/>
                </a:cxn>
                <a:cxn ang="0">
                  <a:pos x="0" y="98"/>
                </a:cxn>
              </a:cxnLst>
              <a:rect l="0" t="0" r="r" b="b"/>
              <a:pathLst>
                <a:path w="98" h="98">
                  <a:moveTo>
                    <a:pt x="0" y="98"/>
                  </a:moveTo>
                  <a:lnTo>
                    <a:pt x="98" y="0"/>
                  </a:lnTo>
                  <a:lnTo>
                    <a:pt x="98" y="10"/>
                  </a:lnTo>
                  <a:lnTo>
                    <a:pt x="10" y="98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6" name="Freeform 1686"/>
            <p:cNvSpPr>
              <a:spLocks/>
            </p:cNvSpPr>
            <p:nvPr/>
          </p:nvSpPr>
          <p:spPr bwMode="auto">
            <a:xfrm>
              <a:off x="2680" y="2891"/>
              <a:ext cx="23" cy="23"/>
            </a:xfrm>
            <a:custGeom>
              <a:avLst/>
              <a:gdLst/>
              <a:ahLst/>
              <a:cxnLst>
                <a:cxn ang="0">
                  <a:pos x="0" y="93"/>
                </a:cxn>
                <a:cxn ang="0">
                  <a:pos x="93" y="0"/>
                </a:cxn>
                <a:cxn ang="0">
                  <a:pos x="93" y="11"/>
                </a:cxn>
                <a:cxn ang="0">
                  <a:pos x="12" y="93"/>
                </a:cxn>
                <a:cxn ang="0">
                  <a:pos x="0" y="93"/>
                </a:cxn>
              </a:cxnLst>
              <a:rect l="0" t="0" r="r" b="b"/>
              <a:pathLst>
                <a:path w="93" h="93">
                  <a:moveTo>
                    <a:pt x="0" y="93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12" y="93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7" name="Freeform 1687"/>
            <p:cNvSpPr>
              <a:spLocks/>
            </p:cNvSpPr>
            <p:nvPr/>
          </p:nvSpPr>
          <p:spPr bwMode="auto">
            <a:xfrm>
              <a:off x="2681" y="2892"/>
              <a:ext cx="22" cy="22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88" y="0"/>
                </a:cxn>
                <a:cxn ang="0">
                  <a:pos x="88" y="12"/>
                </a:cxn>
                <a:cxn ang="0">
                  <a:pos x="12" y="88"/>
                </a:cxn>
                <a:cxn ang="0">
                  <a:pos x="0" y="88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0"/>
                  </a:lnTo>
                  <a:lnTo>
                    <a:pt x="88" y="12"/>
                  </a:lnTo>
                  <a:lnTo>
                    <a:pt x="12" y="8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8" name="Freeform 1688"/>
            <p:cNvSpPr>
              <a:spLocks/>
            </p:cNvSpPr>
            <p:nvPr/>
          </p:nvSpPr>
          <p:spPr bwMode="auto">
            <a:xfrm>
              <a:off x="2682" y="2893"/>
              <a:ext cx="21" cy="21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81" y="0"/>
                </a:cxn>
                <a:cxn ang="0">
                  <a:pos x="81" y="11"/>
                </a:cxn>
                <a:cxn ang="0">
                  <a:pos x="10" y="82"/>
                </a:cxn>
                <a:cxn ang="0">
                  <a:pos x="0" y="82"/>
                </a:cxn>
              </a:cxnLst>
              <a:rect l="0" t="0" r="r" b="b"/>
              <a:pathLst>
                <a:path w="81" h="82">
                  <a:moveTo>
                    <a:pt x="0" y="82"/>
                  </a:moveTo>
                  <a:lnTo>
                    <a:pt x="81" y="0"/>
                  </a:lnTo>
                  <a:lnTo>
                    <a:pt x="81" y="11"/>
                  </a:lnTo>
                  <a:lnTo>
                    <a:pt x="1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9" name="Freeform 1689"/>
            <p:cNvSpPr>
              <a:spLocks/>
            </p:cNvSpPr>
            <p:nvPr/>
          </p:nvSpPr>
          <p:spPr bwMode="auto">
            <a:xfrm>
              <a:off x="2684" y="2895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6" y="0"/>
                </a:cxn>
                <a:cxn ang="0">
                  <a:pos x="76" y="11"/>
                </a:cxn>
                <a:cxn ang="0">
                  <a:pos x="11" y="76"/>
                </a:cxn>
                <a:cxn ang="0">
                  <a:pos x="0" y="76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11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0" name="Freeform 1690"/>
            <p:cNvSpPr>
              <a:spLocks/>
            </p:cNvSpPr>
            <p:nvPr/>
          </p:nvSpPr>
          <p:spPr bwMode="auto">
            <a:xfrm>
              <a:off x="2685" y="2896"/>
              <a:ext cx="18" cy="1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1" y="0"/>
                </a:cxn>
                <a:cxn ang="0">
                  <a:pos x="71" y="11"/>
                </a:cxn>
                <a:cxn ang="0">
                  <a:pos x="11" y="71"/>
                </a:cxn>
                <a:cxn ang="0">
                  <a:pos x="0" y="71"/>
                </a:cxn>
              </a:cxnLst>
              <a:rect l="0" t="0" r="r" b="b"/>
              <a:pathLst>
                <a:path w="71" h="71">
                  <a:moveTo>
                    <a:pt x="0" y="71"/>
                  </a:moveTo>
                  <a:lnTo>
                    <a:pt x="71" y="0"/>
                  </a:lnTo>
                  <a:lnTo>
                    <a:pt x="71" y="11"/>
                  </a:lnTo>
                  <a:lnTo>
                    <a:pt x="1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1" name="Freeform 1691"/>
            <p:cNvSpPr>
              <a:spLocks/>
            </p:cNvSpPr>
            <p:nvPr/>
          </p:nvSpPr>
          <p:spPr bwMode="auto">
            <a:xfrm>
              <a:off x="2686" y="2897"/>
              <a:ext cx="17" cy="17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65" y="10"/>
                </a:cxn>
                <a:cxn ang="0">
                  <a:pos x="11" y="65"/>
                </a:cxn>
                <a:cxn ang="0">
                  <a:pos x="0" y="65"/>
                </a:cxn>
              </a:cxnLst>
              <a:rect l="0" t="0" r="r" b="b"/>
              <a:pathLst>
                <a:path w="65" h="65">
                  <a:moveTo>
                    <a:pt x="0" y="65"/>
                  </a:moveTo>
                  <a:lnTo>
                    <a:pt x="65" y="0"/>
                  </a:lnTo>
                  <a:lnTo>
                    <a:pt x="65" y="10"/>
                  </a:lnTo>
                  <a:lnTo>
                    <a:pt x="11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2" name="Freeform 1692"/>
            <p:cNvSpPr>
              <a:spLocks/>
            </p:cNvSpPr>
            <p:nvPr/>
          </p:nvSpPr>
          <p:spPr bwMode="auto">
            <a:xfrm>
              <a:off x="2688" y="2899"/>
              <a:ext cx="15" cy="15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60" y="0"/>
                </a:cxn>
                <a:cxn ang="0">
                  <a:pos x="60" y="11"/>
                </a:cxn>
                <a:cxn ang="0">
                  <a:pos x="11" y="60"/>
                </a:cxn>
                <a:cxn ang="0">
                  <a:pos x="0" y="60"/>
                </a:cxn>
              </a:cxnLst>
              <a:rect l="0" t="0" r="r" b="b"/>
              <a:pathLst>
                <a:path w="60" h="60">
                  <a:moveTo>
                    <a:pt x="0" y="60"/>
                  </a:moveTo>
                  <a:lnTo>
                    <a:pt x="60" y="0"/>
                  </a:lnTo>
                  <a:lnTo>
                    <a:pt x="60" y="11"/>
                  </a:lnTo>
                  <a:lnTo>
                    <a:pt x="11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3" name="Freeform 1693"/>
            <p:cNvSpPr>
              <a:spLocks/>
            </p:cNvSpPr>
            <p:nvPr/>
          </p:nvSpPr>
          <p:spPr bwMode="auto">
            <a:xfrm>
              <a:off x="2689" y="2900"/>
              <a:ext cx="14" cy="1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54" y="0"/>
                </a:cxn>
                <a:cxn ang="0">
                  <a:pos x="54" y="11"/>
                </a:cxn>
                <a:cxn ang="0">
                  <a:pos x="10" y="55"/>
                </a:cxn>
                <a:cxn ang="0">
                  <a:pos x="0" y="55"/>
                </a:cxn>
              </a:cxnLst>
              <a:rect l="0" t="0" r="r" b="b"/>
              <a:pathLst>
                <a:path w="54" h="55">
                  <a:moveTo>
                    <a:pt x="0" y="55"/>
                  </a:moveTo>
                  <a:lnTo>
                    <a:pt x="54" y="0"/>
                  </a:lnTo>
                  <a:lnTo>
                    <a:pt x="54" y="11"/>
                  </a:lnTo>
                  <a:lnTo>
                    <a:pt x="1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4" name="Freeform 1694"/>
            <p:cNvSpPr>
              <a:spLocks/>
            </p:cNvSpPr>
            <p:nvPr/>
          </p:nvSpPr>
          <p:spPr bwMode="auto">
            <a:xfrm>
              <a:off x="2691" y="2902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1"/>
                </a:cxn>
                <a:cxn ang="0">
                  <a:pos x="11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1"/>
                  </a:lnTo>
                  <a:lnTo>
                    <a:pt x="1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5" name="Freeform 1695"/>
            <p:cNvSpPr>
              <a:spLocks/>
            </p:cNvSpPr>
            <p:nvPr/>
          </p:nvSpPr>
          <p:spPr bwMode="auto">
            <a:xfrm>
              <a:off x="2692" y="2903"/>
              <a:ext cx="11" cy="11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44" y="0"/>
                </a:cxn>
                <a:cxn ang="0">
                  <a:pos x="44" y="11"/>
                </a:cxn>
                <a:cxn ang="0">
                  <a:pos x="12" y="44"/>
                </a:cxn>
                <a:cxn ang="0">
                  <a:pos x="0" y="44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lnTo>
                    <a:pt x="44" y="0"/>
                  </a:lnTo>
                  <a:lnTo>
                    <a:pt x="44" y="11"/>
                  </a:lnTo>
                  <a:lnTo>
                    <a:pt x="12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6" name="Freeform 1696"/>
            <p:cNvSpPr>
              <a:spLocks/>
            </p:cNvSpPr>
            <p:nvPr/>
          </p:nvSpPr>
          <p:spPr bwMode="auto">
            <a:xfrm>
              <a:off x="2693" y="2904"/>
              <a:ext cx="10" cy="1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8" y="0"/>
                </a:cxn>
                <a:cxn ang="0">
                  <a:pos x="38" y="10"/>
                </a:cxn>
                <a:cxn ang="0">
                  <a:pos x="11" y="38"/>
                </a:cxn>
                <a:cxn ang="0">
                  <a:pos x="0" y="38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lnTo>
                    <a:pt x="38" y="0"/>
                  </a:lnTo>
                  <a:lnTo>
                    <a:pt x="38" y="10"/>
                  </a:lnTo>
                  <a:lnTo>
                    <a:pt x="11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7" name="Freeform 1697"/>
            <p:cNvSpPr>
              <a:spLocks/>
            </p:cNvSpPr>
            <p:nvPr/>
          </p:nvSpPr>
          <p:spPr bwMode="auto">
            <a:xfrm>
              <a:off x="2695" y="2906"/>
              <a:ext cx="8" cy="8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2" y="0"/>
                </a:cxn>
                <a:cxn ang="0">
                  <a:pos x="32" y="12"/>
                </a:cxn>
                <a:cxn ang="0">
                  <a:pos x="11" y="33"/>
                </a:cxn>
                <a:cxn ang="0">
                  <a:pos x="0" y="33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lnTo>
                    <a:pt x="32" y="0"/>
                  </a:lnTo>
                  <a:lnTo>
                    <a:pt x="32" y="12"/>
                  </a:lnTo>
                  <a:lnTo>
                    <a:pt x="1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8" name="Freeform 1698"/>
            <p:cNvSpPr>
              <a:spLocks/>
            </p:cNvSpPr>
            <p:nvPr/>
          </p:nvSpPr>
          <p:spPr bwMode="auto">
            <a:xfrm>
              <a:off x="2696" y="2907"/>
              <a:ext cx="7" cy="7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27" y="0"/>
                </a:cxn>
                <a:cxn ang="0">
                  <a:pos x="27" y="12"/>
                </a:cxn>
                <a:cxn ang="0">
                  <a:pos x="11" y="28"/>
                </a:cxn>
                <a:cxn ang="0">
                  <a:pos x="0" y="28"/>
                </a:cxn>
              </a:cxnLst>
              <a:rect l="0" t="0" r="r" b="b"/>
              <a:pathLst>
                <a:path w="27" h="28">
                  <a:moveTo>
                    <a:pt x="0" y="28"/>
                  </a:moveTo>
                  <a:lnTo>
                    <a:pt x="27" y="0"/>
                  </a:lnTo>
                  <a:lnTo>
                    <a:pt x="27" y="12"/>
                  </a:lnTo>
                  <a:lnTo>
                    <a:pt x="11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9" name="Freeform 1699"/>
            <p:cNvSpPr>
              <a:spLocks/>
            </p:cNvSpPr>
            <p:nvPr/>
          </p:nvSpPr>
          <p:spPr bwMode="auto">
            <a:xfrm>
              <a:off x="2697" y="2908"/>
              <a:ext cx="6" cy="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1" y="0"/>
                </a:cxn>
                <a:cxn ang="0">
                  <a:pos x="21" y="10"/>
                </a:cxn>
                <a:cxn ang="0">
                  <a:pos x="10" y="21"/>
                </a:cxn>
                <a:cxn ang="0">
                  <a:pos x="0" y="21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lnTo>
                    <a:pt x="21" y="0"/>
                  </a:lnTo>
                  <a:lnTo>
                    <a:pt x="21" y="10"/>
                  </a:lnTo>
                  <a:lnTo>
                    <a:pt x="1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0" name="Freeform 1700"/>
            <p:cNvSpPr>
              <a:spLocks/>
            </p:cNvSpPr>
            <p:nvPr/>
          </p:nvSpPr>
          <p:spPr bwMode="auto">
            <a:xfrm>
              <a:off x="2699" y="2910"/>
              <a:ext cx="4" cy="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16" y="11"/>
                </a:cxn>
                <a:cxn ang="0">
                  <a:pos x="11" y="16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1"/>
                  </a:lnTo>
                  <a:lnTo>
                    <a:pt x="11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1" name="Freeform 1701"/>
            <p:cNvSpPr>
              <a:spLocks/>
            </p:cNvSpPr>
            <p:nvPr/>
          </p:nvSpPr>
          <p:spPr bwMode="auto">
            <a:xfrm>
              <a:off x="2700" y="2911"/>
              <a:ext cx="3" cy="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0" y="11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0"/>
                  </a:lnTo>
                  <a:lnTo>
                    <a:pt x="1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2" name="Freeform 1702"/>
            <p:cNvSpPr>
              <a:spLocks/>
            </p:cNvSpPr>
            <p:nvPr/>
          </p:nvSpPr>
          <p:spPr bwMode="auto">
            <a:xfrm>
              <a:off x="2702" y="2912"/>
              <a:ext cx="1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3" name="Freeform 1703"/>
            <p:cNvSpPr>
              <a:spLocks noEditPoints="1"/>
            </p:cNvSpPr>
            <p:nvPr/>
          </p:nvSpPr>
          <p:spPr bwMode="auto">
            <a:xfrm>
              <a:off x="2668" y="2879"/>
              <a:ext cx="36" cy="36"/>
            </a:xfrm>
            <a:custGeom>
              <a:avLst/>
              <a:gdLst/>
              <a:ahLst/>
              <a:cxnLst>
                <a:cxn ang="0">
                  <a:pos x="8" y="136"/>
                </a:cxn>
                <a:cxn ang="0">
                  <a:pos x="137" y="136"/>
                </a:cxn>
                <a:cxn ang="0">
                  <a:pos x="137" y="8"/>
                </a:cxn>
                <a:cxn ang="0">
                  <a:pos x="8" y="8"/>
                </a:cxn>
                <a:cxn ang="0">
                  <a:pos x="8" y="136"/>
                </a:cxn>
                <a:cxn ang="0">
                  <a:pos x="3" y="143"/>
                </a:cxn>
                <a:cxn ang="0">
                  <a:pos x="1" y="142"/>
                </a:cxn>
                <a:cxn ang="0">
                  <a:pos x="0" y="140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41" y="0"/>
                </a:cxn>
                <a:cxn ang="0">
                  <a:pos x="143" y="2"/>
                </a:cxn>
                <a:cxn ang="0">
                  <a:pos x="144" y="4"/>
                </a:cxn>
                <a:cxn ang="0">
                  <a:pos x="144" y="140"/>
                </a:cxn>
                <a:cxn ang="0">
                  <a:pos x="143" y="142"/>
                </a:cxn>
                <a:cxn ang="0">
                  <a:pos x="141" y="143"/>
                </a:cxn>
                <a:cxn ang="0">
                  <a:pos x="3" y="143"/>
                </a:cxn>
              </a:cxnLst>
              <a:rect l="0" t="0" r="r" b="b"/>
              <a:pathLst>
                <a:path w="144" h="143">
                  <a:moveTo>
                    <a:pt x="8" y="136"/>
                  </a:moveTo>
                  <a:lnTo>
                    <a:pt x="137" y="136"/>
                  </a:lnTo>
                  <a:lnTo>
                    <a:pt x="137" y="8"/>
                  </a:lnTo>
                  <a:lnTo>
                    <a:pt x="8" y="8"/>
                  </a:lnTo>
                  <a:lnTo>
                    <a:pt x="8" y="136"/>
                  </a:lnTo>
                  <a:close/>
                  <a:moveTo>
                    <a:pt x="3" y="143"/>
                  </a:moveTo>
                  <a:lnTo>
                    <a:pt x="1" y="142"/>
                  </a:lnTo>
                  <a:lnTo>
                    <a:pt x="0" y="140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41" y="0"/>
                  </a:lnTo>
                  <a:lnTo>
                    <a:pt x="143" y="2"/>
                  </a:lnTo>
                  <a:lnTo>
                    <a:pt x="144" y="4"/>
                  </a:lnTo>
                  <a:lnTo>
                    <a:pt x="144" y="140"/>
                  </a:lnTo>
                  <a:lnTo>
                    <a:pt x="143" y="142"/>
                  </a:lnTo>
                  <a:lnTo>
                    <a:pt x="141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4" name="Line 1704"/>
            <p:cNvSpPr>
              <a:spLocks noChangeShapeType="1"/>
            </p:cNvSpPr>
            <p:nvPr/>
          </p:nvSpPr>
          <p:spPr bwMode="auto">
            <a:xfrm flipV="1">
              <a:off x="2686" y="2857"/>
              <a:ext cx="1" cy="23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5" name="Freeform 1705"/>
            <p:cNvSpPr>
              <a:spLocks/>
            </p:cNvSpPr>
            <p:nvPr/>
          </p:nvSpPr>
          <p:spPr bwMode="auto">
            <a:xfrm>
              <a:off x="2664" y="2573"/>
              <a:ext cx="2" cy="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7" y="7"/>
                </a:cxn>
                <a:cxn ang="0">
                  <a:pos x="7" y="0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6" name="Rectangle 1706"/>
            <p:cNvSpPr>
              <a:spLocks noChangeArrowheads="1"/>
            </p:cNvSpPr>
            <p:nvPr/>
          </p:nvSpPr>
          <p:spPr bwMode="auto">
            <a:xfrm>
              <a:off x="2666" y="2573"/>
              <a:ext cx="82" cy="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7" name="Freeform 1707"/>
            <p:cNvSpPr>
              <a:spLocks/>
            </p:cNvSpPr>
            <p:nvPr/>
          </p:nvSpPr>
          <p:spPr bwMode="auto">
            <a:xfrm>
              <a:off x="2748" y="2573"/>
              <a:ext cx="2" cy="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7"/>
                </a:cxn>
                <a:cxn ang="0">
                  <a:pos x="5" y="6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3" y="7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8" name="Freeform 1708"/>
            <p:cNvSpPr>
              <a:spLocks/>
            </p:cNvSpPr>
            <p:nvPr/>
          </p:nvSpPr>
          <p:spPr bwMode="auto">
            <a:xfrm>
              <a:off x="2698" y="2557"/>
              <a:ext cx="1" cy="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9" name="Freeform 1709"/>
            <p:cNvSpPr>
              <a:spLocks/>
            </p:cNvSpPr>
            <p:nvPr/>
          </p:nvSpPr>
          <p:spPr bwMode="auto">
            <a:xfrm>
              <a:off x="2698" y="2557"/>
              <a:ext cx="2" cy="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0" name="Freeform 1710"/>
            <p:cNvSpPr>
              <a:spLocks/>
            </p:cNvSpPr>
            <p:nvPr/>
          </p:nvSpPr>
          <p:spPr bwMode="auto">
            <a:xfrm>
              <a:off x="2698" y="2557"/>
              <a:ext cx="4" cy="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16" y="0"/>
                </a:cxn>
                <a:cxn ang="0">
                  <a:pos x="0" y="15"/>
                </a:cxn>
                <a:cxn ang="0">
                  <a:pos x="0" y="5"/>
                </a:cxn>
              </a:cxnLst>
              <a:rect l="0" t="0" r="r" b="b"/>
              <a:pathLst>
                <a:path w="16" h="15">
                  <a:moveTo>
                    <a:pt x="0" y="5"/>
                  </a:moveTo>
                  <a:lnTo>
                    <a:pt x="6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1" name="Freeform 1711"/>
            <p:cNvSpPr>
              <a:spLocks/>
            </p:cNvSpPr>
            <p:nvPr/>
          </p:nvSpPr>
          <p:spPr bwMode="auto">
            <a:xfrm>
              <a:off x="2698" y="2557"/>
              <a:ext cx="5" cy="6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0" y="21"/>
                </a:cxn>
                <a:cxn ang="0">
                  <a:pos x="0" y="10"/>
                </a:cxn>
              </a:cxnLst>
              <a:rect l="0" t="0" r="r" b="b"/>
              <a:pathLst>
                <a:path w="22" h="21">
                  <a:moveTo>
                    <a:pt x="0" y="10"/>
                  </a:moveTo>
                  <a:lnTo>
                    <a:pt x="11" y="0"/>
                  </a:lnTo>
                  <a:lnTo>
                    <a:pt x="22" y="0"/>
                  </a:lnTo>
                  <a:lnTo>
                    <a:pt x="0" y="2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2" name="Freeform 1712"/>
            <p:cNvSpPr>
              <a:spLocks/>
            </p:cNvSpPr>
            <p:nvPr/>
          </p:nvSpPr>
          <p:spPr bwMode="auto">
            <a:xfrm>
              <a:off x="2698" y="2557"/>
              <a:ext cx="7" cy="7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0" y="27"/>
                </a:cxn>
                <a:cxn ang="0">
                  <a:pos x="0" y="15"/>
                </a:cxn>
              </a:cxnLst>
              <a:rect l="0" t="0" r="r" b="b"/>
              <a:pathLst>
                <a:path w="27" h="27">
                  <a:moveTo>
                    <a:pt x="0" y="15"/>
                  </a:moveTo>
                  <a:lnTo>
                    <a:pt x="16" y="0"/>
                  </a:lnTo>
                  <a:lnTo>
                    <a:pt x="27" y="0"/>
                  </a:lnTo>
                  <a:lnTo>
                    <a:pt x="0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3" name="Freeform 1713"/>
            <p:cNvSpPr>
              <a:spLocks/>
            </p:cNvSpPr>
            <p:nvPr/>
          </p:nvSpPr>
          <p:spPr bwMode="auto">
            <a:xfrm>
              <a:off x="2698" y="2557"/>
              <a:ext cx="8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0" y="32"/>
                </a:cxn>
                <a:cxn ang="0">
                  <a:pos x="0" y="21"/>
                </a:cxn>
              </a:cxnLst>
              <a:rect l="0" t="0" r="r" b="b"/>
              <a:pathLst>
                <a:path w="32" h="32">
                  <a:moveTo>
                    <a:pt x="0" y="21"/>
                  </a:moveTo>
                  <a:lnTo>
                    <a:pt x="22" y="0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4" name="Freeform 1714"/>
            <p:cNvSpPr>
              <a:spLocks/>
            </p:cNvSpPr>
            <p:nvPr/>
          </p:nvSpPr>
          <p:spPr bwMode="auto">
            <a:xfrm>
              <a:off x="2698" y="2557"/>
              <a:ext cx="9" cy="1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0"/>
                </a:cxn>
                <a:cxn ang="0">
                  <a:pos x="37" y="0"/>
                </a:cxn>
                <a:cxn ang="0">
                  <a:pos x="0" y="38"/>
                </a:cxn>
                <a:cxn ang="0">
                  <a:pos x="0" y="27"/>
                </a:cxn>
              </a:cxnLst>
              <a:rect l="0" t="0" r="r" b="b"/>
              <a:pathLst>
                <a:path w="37" h="38">
                  <a:moveTo>
                    <a:pt x="0" y="27"/>
                  </a:moveTo>
                  <a:lnTo>
                    <a:pt x="27" y="0"/>
                  </a:lnTo>
                  <a:lnTo>
                    <a:pt x="37" y="0"/>
                  </a:lnTo>
                  <a:lnTo>
                    <a:pt x="0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5" name="Freeform 1715"/>
            <p:cNvSpPr>
              <a:spLocks/>
            </p:cNvSpPr>
            <p:nvPr/>
          </p:nvSpPr>
          <p:spPr bwMode="auto">
            <a:xfrm>
              <a:off x="2698" y="2557"/>
              <a:ext cx="11" cy="1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2" y="0"/>
                </a:cxn>
                <a:cxn ang="0">
                  <a:pos x="44" y="0"/>
                </a:cxn>
                <a:cxn ang="0">
                  <a:pos x="0" y="43"/>
                </a:cxn>
                <a:cxn ang="0">
                  <a:pos x="0" y="32"/>
                </a:cxn>
              </a:cxnLst>
              <a:rect l="0" t="0" r="r" b="b"/>
              <a:pathLst>
                <a:path w="44" h="43">
                  <a:moveTo>
                    <a:pt x="0" y="32"/>
                  </a:moveTo>
                  <a:lnTo>
                    <a:pt x="32" y="0"/>
                  </a:lnTo>
                  <a:lnTo>
                    <a:pt x="44" y="0"/>
                  </a:lnTo>
                  <a:lnTo>
                    <a:pt x="0" y="4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6" name="Freeform 1716"/>
            <p:cNvSpPr>
              <a:spLocks/>
            </p:cNvSpPr>
            <p:nvPr/>
          </p:nvSpPr>
          <p:spPr bwMode="auto">
            <a:xfrm>
              <a:off x="2698" y="2557"/>
              <a:ext cx="12" cy="1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" y="0"/>
                </a:cxn>
                <a:cxn ang="0">
                  <a:pos x="49" y="0"/>
                </a:cxn>
                <a:cxn ang="0">
                  <a:pos x="0" y="48"/>
                </a:cxn>
                <a:cxn ang="0">
                  <a:pos x="0" y="38"/>
                </a:cxn>
              </a:cxnLst>
              <a:rect l="0" t="0" r="r" b="b"/>
              <a:pathLst>
                <a:path w="49" h="48">
                  <a:moveTo>
                    <a:pt x="0" y="38"/>
                  </a:moveTo>
                  <a:lnTo>
                    <a:pt x="37" y="0"/>
                  </a:lnTo>
                  <a:lnTo>
                    <a:pt x="49" y="0"/>
                  </a:lnTo>
                  <a:lnTo>
                    <a:pt x="0" y="4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7" name="Freeform 1717"/>
            <p:cNvSpPr>
              <a:spLocks/>
            </p:cNvSpPr>
            <p:nvPr/>
          </p:nvSpPr>
          <p:spPr bwMode="auto">
            <a:xfrm>
              <a:off x="2698" y="2557"/>
              <a:ext cx="13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44" y="0"/>
                </a:cxn>
                <a:cxn ang="0">
                  <a:pos x="54" y="0"/>
                </a:cxn>
                <a:cxn ang="0">
                  <a:pos x="0" y="54"/>
                </a:cxn>
                <a:cxn ang="0">
                  <a:pos x="0" y="43"/>
                </a:cxn>
              </a:cxnLst>
              <a:rect l="0" t="0" r="r" b="b"/>
              <a:pathLst>
                <a:path w="54" h="54">
                  <a:moveTo>
                    <a:pt x="0" y="43"/>
                  </a:moveTo>
                  <a:lnTo>
                    <a:pt x="44" y="0"/>
                  </a:lnTo>
                  <a:lnTo>
                    <a:pt x="54" y="0"/>
                  </a:lnTo>
                  <a:lnTo>
                    <a:pt x="0" y="5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8" name="Freeform 1718"/>
            <p:cNvSpPr>
              <a:spLocks/>
            </p:cNvSpPr>
            <p:nvPr/>
          </p:nvSpPr>
          <p:spPr bwMode="auto">
            <a:xfrm>
              <a:off x="2698" y="2557"/>
              <a:ext cx="15" cy="1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9" y="0"/>
                </a:cxn>
                <a:cxn ang="0">
                  <a:pos x="60" y="0"/>
                </a:cxn>
                <a:cxn ang="0">
                  <a:pos x="0" y="59"/>
                </a:cxn>
                <a:cxn ang="0">
                  <a:pos x="0" y="48"/>
                </a:cxn>
              </a:cxnLst>
              <a:rect l="0" t="0" r="r" b="b"/>
              <a:pathLst>
                <a:path w="60" h="59">
                  <a:moveTo>
                    <a:pt x="0" y="48"/>
                  </a:moveTo>
                  <a:lnTo>
                    <a:pt x="49" y="0"/>
                  </a:lnTo>
                  <a:lnTo>
                    <a:pt x="60" y="0"/>
                  </a:lnTo>
                  <a:lnTo>
                    <a:pt x="0" y="5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18" name="Group 1719"/>
          <p:cNvGrpSpPr>
            <a:grpSpLocks/>
          </p:cNvGrpSpPr>
          <p:nvPr/>
        </p:nvGrpSpPr>
        <p:grpSpPr bwMode="auto">
          <a:xfrm>
            <a:off x="4801655" y="253224"/>
            <a:ext cx="2652880" cy="4189756"/>
            <a:chOff x="2595" y="117"/>
            <a:chExt cx="1671" cy="2639"/>
          </a:xfrm>
        </p:grpSpPr>
        <p:sp>
          <p:nvSpPr>
            <p:cNvPr id="1909" name="Freeform 1720"/>
            <p:cNvSpPr>
              <a:spLocks/>
            </p:cNvSpPr>
            <p:nvPr/>
          </p:nvSpPr>
          <p:spPr bwMode="auto">
            <a:xfrm>
              <a:off x="2698" y="2557"/>
              <a:ext cx="16" cy="16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65" y="0"/>
                </a:cxn>
                <a:cxn ang="0">
                  <a:pos x="0" y="64"/>
                </a:cxn>
                <a:cxn ang="0">
                  <a:pos x="0" y="54"/>
                </a:cxn>
              </a:cxnLst>
              <a:rect l="0" t="0" r="r" b="b"/>
              <a:pathLst>
                <a:path w="65" h="64">
                  <a:moveTo>
                    <a:pt x="0" y="54"/>
                  </a:moveTo>
                  <a:lnTo>
                    <a:pt x="54" y="0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0" name="Freeform 1721"/>
            <p:cNvSpPr>
              <a:spLocks/>
            </p:cNvSpPr>
            <p:nvPr/>
          </p:nvSpPr>
          <p:spPr bwMode="auto">
            <a:xfrm>
              <a:off x="2698" y="2557"/>
              <a:ext cx="17" cy="18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70" y="0"/>
                </a:cxn>
                <a:cxn ang="0">
                  <a:pos x="0" y="70"/>
                </a:cxn>
                <a:cxn ang="0">
                  <a:pos x="0" y="59"/>
                </a:cxn>
              </a:cxnLst>
              <a:rect l="0" t="0" r="r" b="b"/>
              <a:pathLst>
                <a:path w="70" h="70">
                  <a:moveTo>
                    <a:pt x="0" y="59"/>
                  </a:moveTo>
                  <a:lnTo>
                    <a:pt x="60" y="0"/>
                  </a:lnTo>
                  <a:lnTo>
                    <a:pt x="70" y="0"/>
                  </a:lnTo>
                  <a:lnTo>
                    <a:pt x="0" y="7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1" name="Freeform 1722"/>
            <p:cNvSpPr>
              <a:spLocks/>
            </p:cNvSpPr>
            <p:nvPr/>
          </p:nvSpPr>
          <p:spPr bwMode="auto">
            <a:xfrm>
              <a:off x="2698" y="2557"/>
              <a:ext cx="19" cy="19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65" y="0"/>
                </a:cxn>
                <a:cxn ang="0">
                  <a:pos x="76" y="0"/>
                </a:cxn>
                <a:cxn ang="0">
                  <a:pos x="0" y="76"/>
                </a:cxn>
                <a:cxn ang="0">
                  <a:pos x="0" y="64"/>
                </a:cxn>
              </a:cxnLst>
              <a:rect l="0" t="0" r="r" b="b"/>
              <a:pathLst>
                <a:path w="76" h="76">
                  <a:moveTo>
                    <a:pt x="0" y="64"/>
                  </a:moveTo>
                  <a:lnTo>
                    <a:pt x="65" y="0"/>
                  </a:lnTo>
                  <a:lnTo>
                    <a:pt x="76" y="0"/>
                  </a:lnTo>
                  <a:lnTo>
                    <a:pt x="0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2" name="Freeform 1723"/>
            <p:cNvSpPr>
              <a:spLocks/>
            </p:cNvSpPr>
            <p:nvPr/>
          </p:nvSpPr>
          <p:spPr bwMode="auto">
            <a:xfrm>
              <a:off x="2698" y="2557"/>
              <a:ext cx="20" cy="20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70" y="0"/>
                </a:cxn>
                <a:cxn ang="0">
                  <a:pos x="81" y="0"/>
                </a:cxn>
                <a:cxn ang="0">
                  <a:pos x="0" y="81"/>
                </a:cxn>
                <a:cxn ang="0">
                  <a:pos x="0" y="70"/>
                </a:cxn>
              </a:cxnLst>
              <a:rect l="0" t="0" r="r" b="b"/>
              <a:pathLst>
                <a:path w="81" h="81">
                  <a:moveTo>
                    <a:pt x="0" y="70"/>
                  </a:moveTo>
                  <a:lnTo>
                    <a:pt x="70" y="0"/>
                  </a:lnTo>
                  <a:lnTo>
                    <a:pt x="81" y="0"/>
                  </a:lnTo>
                  <a:lnTo>
                    <a:pt x="0" y="81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3" name="Freeform 1724"/>
            <p:cNvSpPr>
              <a:spLocks/>
            </p:cNvSpPr>
            <p:nvPr/>
          </p:nvSpPr>
          <p:spPr bwMode="auto">
            <a:xfrm>
              <a:off x="2698" y="2557"/>
              <a:ext cx="21" cy="22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6" y="0"/>
                </a:cxn>
                <a:cxn ang="0">
                  <a:pos x="86" y="0"/>
                </a:cxn>
                <a:cxn ang="0">
                  <a:pos x="0" y="87"/>
                </a:cxn>
                <a:cxn ang="0">
                  <a:pos x="0" y="76"/>
                </a:cxn>
              </a:cxnLst>
              <a:rect l="0" t="0" r="r" b="b"/>
              <a:pathLst>
                <a:path w="86" h="87">
                  <a:moveTo>
                    <a:pt x="0" y="76"/>
                  </a:moveTo>
                  <a:lnTo>
                    <a:pt x="76" y="0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4" name="Freeform 1725"/>
            <p:cNvSpPr>
              <a:spLocks/>
            </p:cNvSpPr>
            <p:nvPr/>
          </p:nvSpPr>
          <p:spPr bwMode="auto">
            <a:xfrm>
              <a:off x="2698" y="2557"/>
              <a:ext cx="23" cy="23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0" y="92"/>
                </a:cxn>
                <a:cxn ang="0">
                  <a:pos x="0" y="81"/>
                </a:cxn>
              </a:cxnLst>
              <a:rect l="0" t="0" r="r" b="b"/>
              <a:pathLst>
                <a:path w="93" h="92">
                  <a:moveTo>
                    <a:pt x="0" y="81"/>
                  </a:moveTo>
                  <a:lnTo>
                    <a:pt x="81" y="0"/>
                  </a:lnTo>
                  <a:lnTo>
                    <a:pt x="93" y="0"/>
                  </a:lnTo>
                  <a:lnTo>
                    <a:pt x="0" y="92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5" name="Freeform 1726"/>
            <p:cNvSpPr>
              <a:spLocks/>
            </p:cNvSpPr>
            <p:nvPr/>
          </p:nvSpPr>
          <p:spPr bwMode="auto">
            <a:xfrm>
              <a:off x="2698" y="2557"/>
              <a:ext cx="24" cy="24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6" y="0"/>
                </a:cxn>
                <a:cxn ang="0">
                  <a:pos x="98" y="0"/>
                </a:cxn>
                <a:cxn ang="0">
                  <a:pos x="0" y="97"/>
                </a:cxn>
                <a:cxn ang="0">
                  <a:pos x="0" y="87"/>
                </a:cxn>
              </a:cxnLst>
              <a:rect l="0" t="0" r="r" b="b"/>
              <a:pathLst>
                <a:path w="98" h="97">
                  <a:moveTo>
                    <a:pt x="0" y="87"/>
                  </a:moveTo>
                  <a:lnTo>
                    <a:pt x="86" y="0"/>
                  </a:lnTo>
                  <a:lnTo>
                    <a:pt x="98" y="0"/>
                  </a:lnTo>
                  <a:lnTo>
                    <a:pt x="0" y="9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8F8F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6" name="Freeform 1727"/>
            <p:cNvSpPr>
              <a:spLocks/>
            </p:cNvSpPr>
            <p:nvPr/>
          </p:nvSpPr>
          <p:spPr bwMode="auto">
            <a:xfrm>
              <a:off x="2698" y="2557"/>
              <a:ext cx="25" cy="26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3" y="0"/>
                </a:cxn>
                <a:cxn ang="0">
                  <a:pos x="103" y="0"/>
                </a:cxn>
                <a:cxn ang="0">
                  <a:pos x="0" y="103"/>
                </a:cxn>
                <a:cxn ang="0">
                  <a:pos x="0" y="92"/>
                </a:cxn>
              </a:cxnLst>
              <a:rect l="0" t="0" r="r" b="b"/>
              <a:pathLst>
                <a:path w="103" h="103">
                  <a:moveTo>
                    <a:pt x="0" y="92"/>
                  </a:moveTo>
                  <a:lnTo>
                    <a:pt x="93" y="0"/>
                  </a:lnTo>
                  <a:lnTo>
                    <a:pt x="103" y="0"/>
                  </a:lnTo>
                  <a:lnTo>
                    <a:pt x="0" y="103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7" name="Freeform 1728"/>
            <p:cNvSpPr>
              <a:spLocks/>
            </p:cNvSpPr>
            <p:nvPr/>
          </p:nvSpPr>
          <p:spPr bwMode="auto">
            <a:xfrm>
              <a:off x="2698" y="2557"/>
              <a:ext cx="27" cy="27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8" y="0"/>
                </a:cxn>
                <a:cxn ang="0">
                  <a:pos x="109" y="0"/>
                </a:cxn>
                <a:cxn ang="0">
                  <a:pos x="0" y="108"/>
                </a:cxn>
                <a:cxn ang="0">
                  <a:pos x="0" y="97"/>
                </a:cxn>
              </a:cxnLst>
              <a:rect l="0" t="0" r="r" b="b"/>
              <a:pathLst>
                <a:path w="109" h="108">
                  <a:moveTo>
                    <a:pt x="0" y="97"/>
                  </a:moveTo>
                  <a:lnTo>
                    <a:pt x="98" y="0"/>
                  </a:lnTo>
                  <a:lnTo>
                    <a:pt x="109" y="0"/>
                  </a:lnTo>
                  <a:lnTo>
                    <a:pt x="0" y="10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8" name="Freeform 1729"/>
            <p:cNvSpPr>
              <a:spLocks/>
            </p:cNvSpPr>
            <p:nvPr/>
          </p:nvSpPr>
          <p:spPr bwMode="auto">
            <a:xfrm>
              <a:off x="2698" y="2557"/>
              <a:ext cx="28" cy="29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3" y="0"/>
                </a:cxn>
                <a:cxn ang="0">
                  <a:pos x="114" y="0"/>
                </a:cxn>
                <a:cxn ang="0">
                  <a:pos x="0" y="113"/>
                </a:cxn>
                <a:cxn ang="0">
                  <a:pos x="0" y="103"/>
                </a:cxn>
              </a:cxnLst>
              <a:rect l="0" t="0" r="r" b="b"/>
              <a:pathLst>
                <a:path w="114" h="113">
                  <a:moveTo>
                    <a:pt x="0" y="103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0" y="11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9" name="Freeform 1730"/>
            <p:cNvSpPr>
              <a:spLocks/>
            </p:cNvSpPr>
            <p:nvPr/>
          </p:nvSpPr>
          <p:spPr bwMode="auto">
            <a:xfrm>
              <a:off x="2698" y="2557"/>
              <a:ext cx="30" cy="30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09" y="0"/>
                </a:cxn>
                <a:cxn ang="0">
                  <a:pos x="119" y="0"/>
                </a:cxn>
                <a:cxn ang="0">
                  <a:pos x="0" y="119"/>
                </a:cxn>
                <a:cxn ang="0">
                  <a:pos x="0" y="108"/>
                </a:cxn>
              </a:cxnLst>
              <a:rect l="0" t="0" r="r" b="b"/>
              <a:pathLst>
                <a:path w="119" h="119">
                  <a:moveTo>
                    <a:pt x="0" y="108"/>
                  </a:moveTo>
                  <a:lnTo>
                    <a:pt x="109" y="0"/>
                  </a:lnTo>
                  <a:lnTo>
                    <a:pt x="119" y="0"/>
                  </a:lnTo>
                  <a:lnTo>
                    <a:pt x="0" y="119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0" name="Freeform 1731"/>
            <p:cNvSpPr>
              <a:spLocks/>
            </p:cNvSpPr>
            <p:nvPr/>
          </p:nvSpPr>
          <p:spPr bwMode="auto">
            <a:xfrm>
              <a:off x="2698" y="2557"/>
              <a:ext cx="31" cy="31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4" y="0"/>
                </a:cxn>
                <a:cxn ang="0">
                  <a:pos x="125" y="0"/>
                </a:cxn>
                <a:cxn ang="0">
                  <a:pos x="0" y="124"/>
                </a:cxn>
                <a:cxn ang="0">
                  <a:pos x="0" y="113"/>
                </a:cxn>
              </a:cxnLst>
              <a:rect l="0" t="0" r="r" b="b"/>
              <a:pathLst>
                <a:path w="125" h="124">
                  <a:moveTo>
                    <a:pt x="0" y="113"/>
                  </a:moveTo>
                  <a:lnTo>
                    <a:pt x="114" y="0"/>
                  </a:lnTo>
                  <a:lnTo>
                    <a:pt x="125" y="0"/>
                  </a:lnTo>
                  <a:lnTo>
                    <a:pt x="0" y="124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1" name="Freeform 1732"/>
            <p:cNvSpPr>
              <a:spLocks/>
            </p:cNvSpPr>
            <p:nvPr/>
          </p:nvSpPr>
          <p:spPr bwMode="auto">
            <a:xfrm>
              <a:off x="2698" y="2557"/>
              <a:ext cx="32" cy="33"/>
            </a:xfrm>
            <a:custGeom>
              <a:avLst/>
              <a:gdLst/>
              <a:ahLst/>
              <a:cxnLst>
                <a:cxn ang="0">
                  <a:pos x="0" y="119"/>
                </a:cxn>
                <a:cxn ang="0">
                  <a:pos x="119" y="0"/>
                </a:cxn>
                <a:cxn ang="0">
                  <a:pos x="130" y="0"/>
                </a:cxn>
                <a:cxn ang="0">
                  <a:pos x="0" y="130"/>
                </a:cxn>
                <a:cxn ang="0">
                  <a:pos x="0" y="119"/>
                </a:cxn>
              </a:cxnLst>
              <a:rect l="0" t="0" r="r" b="b"/>
              <a:pathLst>
                <a:path w="130" h="130">
                  <a:moveTo>
                    <a:pt x="0" y="119"/>
                  </a:moveTo>
                  <a:lnTo>
                    <a:pt x="119" y="0"/>
                  </a:lnTo>
                  <a:lnTo>
                    <a:pt x="130" y="0"/>
                  </a:lnTo>
                  <a:lnTo>
                    <a:pt x="0" y="13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2" name="Freeform 1733"/>
            <p:cNvSpPr>
              <a:spLocks/>
            </p:cNvSpPr>
            <p:nvPr/>
          </p:nvSpPr>
          <p:spPr bwMode="auto">
            <a:xfrm>
              <a:off x="2698" y="2557"/>
              <a:ext cx="34" cy="34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25" y="0"/>
                </a:cxn>
                <a:cxn ang="0">
                  <a:pos x="135" y="0"/>
                </a:cxn>
                <a:cxn ang="0">
                  <a:pos x="1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24"/>
                </a:cxn>
              </a:cxnLst>
              <a:rect l="0" t="0" r="r" b="b"/>
              <a:pathLst>
                <a:path w="135" h="135">
                  <a:moveTo>
                    <a:pt x="0" y="124"/>
                  </a:moveTo>
                  <a:lnTo>
                    <a:pt x="125" y="0"/>
                  </a:lnTo>
                  <a:lnTo>
                    <a:pt x="135" y="0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3" name="Freeform 1734"/>
            <p:cNvSpPr>
              <a:spLocks/>
            </p:cNvSpPr>
            <p:nvPr/>
          </p:nvSpPr>
          <p:spPr bwMode="auto">
            <a:xfrm>
              <a:off x="2698" y="2557"/>
              <a:ext cx="34" cy="34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0" y="0"/>
                </a:cxn>
                <a:cxn ang="0">
                  <a:pos x="136" y="0"/>
                </a:cxn>
                <a:cxn ang="0">
                  <a:pos x="136" y="5"/>
                </a:cxn>
                <a:cxn ang="0">
                  <a:pos x="6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0"/>
                </a:cxn>
              </a:cxnLst>
              <a:rect l="0" t="0" r="r" b="b"/>
              <a:pathLst>
                <a:path w="136" h="135">
                  <a:moveTo>
                    <a:pt x="0" y="130"/>
                  </a:moveTo>
                  <a:lnTo>
                    <a:pt x="130" y="0"/>
                  </a:lnTo>
                  <a:lnTo>
                    <a:pt x="136" y="0"/>
                  </a:lnTo>
                  <a:lnTo>
                    <a:pt x="136" y="5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4" name="Freeform 1735"/>
            <p:cNvSpPr>
              <a:spLocks/>
            </p:cNvSpPr>
            <p:nvPr/>
          </p:nvSpPr>
          <p:spPr bwMode="auto">
            <a:xfrm>
              <a:off x="2698" y="2557"/>
              <a:ext cx="34" cy="34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134" y="0"/>
                </a:cxn>
                <a:cxn ang="0">
                  <a:pos x="135" y="0"/>
                </a:cxn>
                <a:cxn ang="0">
                  <a:pos x="135" y="10"/>
                </a:cxn>
                <a:cxn ang="0">
                  <a:pos x="10" y="135"/>
                </a:cxn>
                <a:cxn ang="0">
                  <a:pos x="0" y="135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lnTo>
                    <a:pt x="134" y="0"/>
                  </a:lnTo>
                  <a:lnTo>
                    <a:pt x="135" y="0"/>
                  </a:lnTo>
                  <a:lnTo>
                    <a:pt x="135" y="10"/>
                  </a:lnTo>
                  <a:lnTo>
                    <a:pt x="1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5" name="Freeform 1736"/>
            <p:cNvSpPr>
              <a:spLocks/>
            </p:cNvSpPr>
            <p:nvPr/>
          </p:nvSpPr>
          <p:spPr bwMode="auto">
            <a:xfrm>
              <a:off x="2699" y="2559"/>
              <a:ext cx="33" cy="32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0" y="0"/>
                </a:cxn>
                <a:cxn ang="0">
                  <a:pos x="130" y="10"/>
                </a:cxn>
                <a:cxn ang="0">
                  <a:pos x="11" y="130"/>
                </a:cxn>
                <a:cxn ang="0">
                  <a:pos x="0" y="130"/>
                </a:cxn>
              </a:cxnLst>
              <a:rect l="0" t="0" r="r" b="b"/>
              <a:pathLst>
                <a:path w="130" h="130">
                  <a:moveTo>
                    <a:pt x="0" y="130"/>
                  </a:moveTo>
                  <a:lnTo>
                    <a:pt x="130" y="0"/>
                  </a:lnTo>
                  <a:lnTo>
                    <a:pt x="130" y="10"/>
                  </a:lnTo>
                  <a:lnTo>
                    <a:pt x="11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6" name="Freeform 1737"/>
            <p:cNvSpPr>
              <a:spLocks/>
            </p:cNvSpPr>
            <p:nvPr/>
          </p:nvSpPr>
          <p:spPr bwMode="auto">
            <a:xfrm>
              <a:off x="2700" y="2560"/>
              <a:ext cx="32" cy="3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5" y="0"/>
                </a:cxn>
                <a:cxn ang="0">
                  <a:pos x="125" y="11"/>
                </a:cxn>
                <a:cxn ang="0">
                  <a:pos x="11" y="125"/>
                </a:cxn>
                <a:cxn ang="0">
                  <a:pos x="0" y="125"/>
                </a:cxn>
              </a:cxnLst>
              <a:rect l="0" t="0" r="r" b="b"/>
              <a:pathLst>
                <a:path w="125" h="125">
                  <a:moveTo>
                    <a:pt x="0" y="125"/>
                  </a:moveTo>
                  <a:lnTo>
                    <a:pt x="125" y="0"/>
                  </a:lnTo>
                  <a:lnTo>
                    <a:pt x="125" y="11"/>
                  </a:lnTo>
                  <a:lnTo>
                    <a:pt x="11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7" name="Freeform 1738"/>
            <p:cNvSpPr>
              <a:spLocks/>
            </p:cNvSpPr>
            <p:nvPr/>
          </p:nvSpPr>
          <p:spPr bwMode="auto">
            <a:xfrm>
              <a:off x="2702" y="2561"/>
              <a:ext cx="30" cy="30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19" y="0"/>
                </a:cxn>
                <a:cxn ang="0">
                  <a:pos x="119" y="12"/>
                </a:cxn>
                <a:cxn ang="0">
                  <a:pos x="10" y="120"/>
                </a:cxn>
                <a:cxn ang="0">
                  <a:pos x="0" y="120"/>
                </a:cxn>
              </a:cxnLst>
              <a:rect l="0" t="0" r="r" b="b"/>
              <a:pathLst>
                <a:path w="119" h="120">
                  <a:moveTo>
                    <a:pt x="0" y="120"/>
                  </a:moveTo>
                  <a:lnTo>
                    <a:pt x="119" y="0"/>
                  </a:lnTo>
                  <a:lnTo>
                    <a:pt x="119" y="12"/>
                  </a:lnTo>
                  <a:lnTo>
                    <a:pt x="1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8" name="Freeform 1739"/>
            <p:cNvSpPr>
              <a:spLocks/>
            </p:cNvSpPr>
            <p:nvPr/>
          </p:nvSpPr>
          <p:spPr bwMode="auto">
            <a:xfrm>
              <a:off x="2703" y="2563"/>
              <a:ext cx="29" cy="28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14" y="0"/>
                </a:cxn>
                <a:cxn ang="0">
                  <a:pos x="114" y="11"/>
                </a:cxn>
                <a:cxn ang="0">
                  <a:pos x="11" y="114"/>
                </a:cxn>
                <a:cxn ang="0">
                  <a:pos x="0" y="114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lnTo>
                    <a:pt x="114" y="0"/>
                  </a:lnTo>
                  <a:lnTo>
                    <a:pt x="114" y="11"/>
                  </a:lnTo>
                  <a:lnTo>
                    <a:pt x="11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9" name="Freeform 1740"/>
            <p:cNvSpPr>
              <a:spLocks/>
            </p:cNvSpPr>
            <p:nvPr/>
          </p:nvSpPr>
          <p:spPr bwMode="auto">
            <a:xfrm>
              <a:off x="2705" y="2564"/>
              <a:ext cx="27" cy="27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09" y="0"/>
                </a:cxn>
                <a:cxn ang="0">
                  <a:pos x="109" y="11"/>
                </a:cxn>
                <a:cxn ang="0">
                  <a:pos x="12" y="108"/>
                </a:cxn>
                <a:cxn ang="0">
                  <a:pos x="0" y="108"/>
                </a:cxn>
              </a:cxnLst>
              <a:rect l="0" t="0" r="r" b="b"/>
              <a:pathLst>
                <a:path w="109" h="108">
                  <a:moveTo>
                    <a:pt x="0" y="108"/>
                  </a:moveTo>
                  <a:lnTo>
                    <a:pt x="109" y="0"/>
                  </a:lnTo>
                  <a:lnTo>
                    <a:pt x="109" y="11"/>
                  </a:lnTo>
                  <a:lnTo>
                    <a:pt x="12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0" name="Freeform 1741"/>
            <p:cNvSpPr>
              <a:spLocks/>
            </p:cNvSpPr>
            <p:nvPr/>
          </p:nvSpPr>
          <p:spPr bwMode="auto">
            <a:xfrm>
              <a:off x="2706" y="2565"/>
              <a:ext cx="26" cy="26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3" y="0"/>
                </a:cxn>
                <a:cxn ang="0">
                  <a:pos x="103" y="11"/>
                </a:cxn>
                <a:cxn ang="0">
                  <a:pos x="11" y="103"/>
                </a:cxn>
                <a:cxn ang="0">
                  <a:pos x="0" y="103"/>
                </a:cxn>
              </a:cxnLst>
              <a:rect l="0" t="0" r="r" b="b"/>
              <a:pathLst>
                <a:path w="103" h="103">
                  <a:moveTo>
                    <a:pt x="0" y="103"/>
                  </a:moveTo>
                  <a:lnTo>
                    <a:pt x="103" y="0"/>
                  </a:lnTo>
                  <a:lnTo>
                    <a:pt x="103" y="11"/>
                  </a:lnTo>
                  <a:lnTo>
                    <a:pt x="11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1" name="Freeform 1742"/>
            <p:cNvSpPr>
              <a:spLocks/>
            </p:cNvSpPr>
            <p:nvPr/>
          </p:nvSpPr>
          <p:spPr bwMode="auto">
            <a:xfrm>
              <a:off x="2707" y="2567"/>
              <a:ext cx="25" cy="24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7" y="0"/>
                </a:cxn>
                <a:cxn ang="0">
                  <a:pos x="97" y="10"/>
                </a:cxn>
                <a:cxn ang="0">
                  <a:pos x="11" y="97"/>
                </a:cxn>
                <a:cxn ang="0">
                  <a:pos x="0" y="97"/>
                </a:cxn>
              </a:cxnLst>
              <a:rect l="0" t="0" r="r" b="b"/>
              <a:pathLst>
                <a:path w="97" h="97">
                  <a:moveTo>
                    <a:pt x="0" y="97"/>
                  </a:moveTo>
                  <a:lnTo>
                    <a:pt x="97" y="0"/>
                  </a:lnTo>
                  <a:lnTo>
                    <a:pt x="97" y="10"/>
                  </a:lnTo>
                  <a:lnTo>
                    <a:pt x="11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2" name="Freeform 1743"/>
            <p:cNvSpPr>
              <a:spLocks/>
            </p:cNvSpPr>
            <p:nvPr/>
          </p:nvSpPr>
          <p:spPr bwMode="auto">
            <a:xfrm>
              <a:off x="2709" y="2568"/>
              <a:ext cx="23" cy="23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2" y="0"/>
                </a:cxn>
                <a:cxn ang="0">
                  <a:pos x="92" y="10"/>
                </a:cxn>
                <a:cxn ang="0">
                  <a:pos x="11" y="92"/>
                </a:cxn>
                <a:cxn ang="0">
                  <a:pos x="0" y="92"/>
                </a:cxn>
              </a:cxnLst>
              <a:rect l="0" t="0" r="r" b="b"/>
              <a:pathLst>
                <a:path w="92" h="92">
                  <a:moveTo>
                    <a:pt x="0" y="92"/>
                  </a:moveTo>
                  <a:lnTo>
                    <a:pt x="92" y="0"/>
                  </a:lnTo>
                  <a:lnTo>
                    <a:pt x="92" y="10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3" name="Freeform 1744"/>
            <p:cNvSpPr>
              <a:spLocks/>
            </p:cNvSpPr>
            <p:nvPr/>
          </p:nvSpPr>
          <p:spPr bwMode="auto">
            <a:xfrm>
              <a:off x="2710" y="2569"/>
              <a:ext cx="22" cy="22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6" y="0"/>
                </a:cxn>
                <a:cxn ang="0">
                  <a:pos x="86" y="11"/>
                </a:cxn>
                <a:cxn ang="0">
                  <a:pos x="10" y="87"/>
                </a:cxn>
                <a:cxn ang="0">
                  <a:pos x="0" y="87"/>
                </a:cxn>
              </a:cxnLst>
              <a:rect l="0" t="0" r="r" b="b"/>
              <a:pathLst>
                <a:path w="86" h="87">
                  <a:moveTo>
                    <a:pt x="0" y="87"/>
                  </a:moveTo>
                  <a:lnTo>
                    <a:pt x="86" y="0"/>
                  </a:lnTo>
                  <a:lnTo>
                    <a:pt x="86" y="11"/>
                  </a:lnTo>
                  <a:lnTo>
                    <a:pt x="1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4" name="Freeform 1745"/>
            <p:cNvSpPr>
              <a:spLocks/>
            </p:cNvSpPr>
            <p:nvPr/>
          </p:nvSpPr>
          <p:spPr bwMode="auto">
            <a:xfrm>
              <a:off x="2711" y="2571"/>
              <a:ext cx="21" cy="20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81" y="0"/>
                </a:cxn>
                <a:cxn ang="0">
                  <a:pos x="81" y="11"/>
                </a:cxn>
                <a:cxn ang="0">
                  <a:pos x="11" y="82"/>
                </a:cxn>
                <a:cxn ang="0">
                  <a:pos x="0" y="82"/>
                </a:cxn>
              </a:cxnLst>
              <a:rect l="0" t="0" r="r" b="b"/>
              <a:pathLst>
                <a:path w="81" h="82">
                  <a:moveTo>
                    <a:pt x="0" y="82"/>
                  </a:moveTo>
                  <a:lnTo>
                    <a:pt x="81" y="0"/>
                  </a:lnTo>
                  <a:lnTo>
                    <a:pt x="81" y="11"/>
                  </a:lnTo>
                  <a:lnTo>
                    <a:pt x="11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5" name="Freeform 1746"/>
            <p:cNvSpPr>
              <a:spLocks/>
            </p:cNvSpPr>
            <p:nvPr/>
          </p:nvSpPr>
          <p:spPr bwMode="auto">
            <a:xfrm>
              <a:off x="2713" y="2572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6" y="0"/>
                </a:cxn>
                <a:cxn ang="0">
                  <a:pos x="76" y="10"/>
                </a:cxn>
                <a:cxn ang="0">
                  <a:pos x="11" y="76"/>
                </a:cxn>
                <a:cxn ang="0">
                  <a:pos x="0" y="76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76" y="0"/>
                  </a:lnTo>
                  <a:lnTo>
                    <a:pt x="76" y="10"/>
                  </a:lnTo>
                  <a:lnTo>
                    <a:pt x="11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6" name="Freeform 1747"/>
            <p:cNvSpPr>
              <a:spLocks/>
            </p:cNvSpPr>
            <p:nvPr/>
          </p:nvSpPr>
          <p:spPr bwMode="auto">
            <a:xfrm>
              <a:off x="2714" y="2573"/>
              <a:ext cx="18" cy="1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0" y="0"/>
                </a:cxn>
                <a:cxn ang="0">
                  <a:pos x="70" y="12"/>
                </a:cxn>
                <a:cxn ang="0">
                  <a:pos x="10" y="71"/>
                </a:cxn>
                <a:cxn ang="0">
                  <a:pos x="0" y="71"/>
                </a:cxn>
              </a:cxnLst>
              <a:rect l="0" t="0" r="r" b="b"/>
              <a:pathLst>
                <a:path w="70" h="71">
                  <a:moveTo>
                    <a:pt x="0" y="71"/>
                  </a:moveTo>
                  <a:lnTo>
                    <a:pt x="70" y="0"/>
                  </a:lnTo>
                  <a:lnTo>
                    <a:pt x="70" y="12"/>
                  </a:lnTo>
                  <a:lnTo>
                    <a:pt x="1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7" name="Freeform 1748"/>
            <p:cNvSpPr>
              <a:spLocks/>
            </p:cNvSpPr>
            <p:nvPr/>
          </p:nvSpPr>
          <p:spPr bwMode="auto">
            <a:xfrm>
              <a:off x="2716" y="2575"/>
              <a:ext cx="16" cy="16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65" y="0"/>
                </a:cxn>
                <a:cxn ang="0">
                  <a:pos x="65" y="12"/>
                </a:cxn>
                <a:cxn ang="0">
                  <a:pos x="11" y="66"/>
                </a:cxn>
                <a:cxn ang="0">
                  <a:pos x="0" y="66"/>
                </a:cxn>
              </a:cxnLst>
              <a:rect l="0" t="0" r="r" b="b"/>
              <a:pathLst>
                <a:path w="65" h="66">
                  <a:moveTo>
                    <a:pt x="0" y="66"/>
                  </a:moveTo>
                  <a:lnTo>
                    <a:pt x="65" y="0"/>
                  </a:lnTo>
                  <a:lnTo>
                    <a:pt x="65" y="12"/>
                  </a:lnTo>
                  <a:lnTo>
                    <a:pt x="11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8" name="Freeform 1749"/>
            <p:cNvSpPr>
              <a:spLocks/>
            </p:cNvSpPr>
            <p:nvPr/>
          </p:nvSpPr>
          <p:spPr bwMode="auto">
            <a:xfrm>
              <a:off x="2717" y="2576"/>
              <a:ext cx="15" cy="1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60" y="10"/>
                </a:cxn>
                <a:cxn ang="0">
                  <a:pos x="11" y="59"/>
                </a:cxn>
                <a:cxn ang="0">
                  <a:pos x="0" y="59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lnTo>
                    <a:pt x="60" y="0"/>
                  </a:lnTo>
                  <a:lnTo>
                    <a:pt x="60" y="10"/>
                  </a:lnTo>
                  <a:lnTo>
                    <a:pt x="11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9" name="Freeform 1750"/>
            <p:cNvSpPr>
              <a:spLocks/>
            </p:cNvSpPr>
            <p:nvPr/>
          </p:nvSpPr>
          <p:spPr bwMode="auto">
            <a:xfrm>
              <a:off x="2718" y="2577"/>
              <a:ext cx="14" cy="14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54" y="11"/>
                </a:cxn>
                <a:cxn ang="0">
                  <a:pos x="11" y="54"/>
                </a:cxn>
                <a:cxn ang="0">
                  <a:pos x="0" y="54"/>
                </a:cxn>
              </a:cxnLst>
              <a:rect l="0" t="0" r="r" b="b"/>
              <a:pathLst>
                <a:path w="54" h="54">
                  <a:moveTo>
                    <a:pt x="0" y="54"/>
                  </a:moveTo>
                  <a:lnTo>
                    <a:pt x="54" y="0"/>
                  </a:lnTo>
                  <a:lnTo>
                    <a:pt x="54" y="11"/>
                  </a:lnTo>
                  <a:lnTo>
                    <a:pt x="11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0" name="Freeform 1751"/>
            <p:cNvSpPr>
              <a:spLocks/>
            </p:cNvSpPr>
            <p:nvPr/>
          </p:nvSpPr>
          <p:spPr bwMode="auto">
            <a:xfrm>
              <a:off x="2720" y="2579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1"/>
                </a:cxn>
                <a:cxn ang="0">
                  <a:pos x="12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1"/>
                  </a:lnTo>
                  <a:lnTo>
                    <a:pt x="12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1" name="Freeform 1752"/>
            <p:cNvSpPr>
              <a:spLocks/>
            </p:cNvSpPr>
            <p:nvPr/>
          </p:nvSpPr>
          <p:spPr bwMode="auto">
            <a:xfrm>
              <a:off x="2721" y="2580"/>
              <a:ext cx="11" cy="1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43" y="0"/>
                </a:cxn>
                <a:cxn ang="0">
                  <a:pos x="43" y="10"/>
                </a:cxn>
                <a:cxn ang="0">
                  <a:pos x="11" y="43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43" y="0"/>
                  </a:lnTo>
                  <a:lnTo>
                    <a:pt x="43" y="10"/>
                  </a:lnTo>
                  <a:lnTo>
                    <a:pt x="11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2" name="Freeform 1753"/>
            <p:cNvSpPr>
              <a:spLocks/>
            </p:cNvSpPr>
            <p:nvPr/>
          </p:nvSpPr>
          <p:spPr bwMode="auto">
            <a:xfrm>
              <a:off x="2722" y="2581"/>
              <a:ext cx="10" cy="1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" y="0"/>
                </a:cxn>
                <a:cxn ang="0">
                  <a:pos x="37" y="11"/>
                </a:cxn>
                <a:cxn ang="0">
                  <a:pos x="10" y="38"/>
                </a:cxn>
                <a:cxn ang="0">
                  <a:pos x="0" y="38"/>
                </a:cxn>
              </a:cxnLst>
              <a:rect l="0" t="0" r="r" b="b"/>
              <a:pathLst>
                <a:path w="37" h="38">
                  <a:moveTo>
                    <a:pt x="0" y="38"/>
                  </a:moveTo>
                  <a:lnTo>
                    <a:pt x="37" y="0"/>
                  </a:lnTo>
                  <a:lnTo>
                    <a:pt x="37" y="11"/>
                  </a:lnTo>
                  <a:lnTo>
                    <a:pt x="1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3" name="Freeform 1754"/>
            <p:cNvSpPr>
              <a:spLocks/>
            </p:cNvSpPr>
            <p:nvPr/>
          </p:nvSpPr>
          <p:spPr bwMode="auto">
            <a:xfrm>
              <a:off x="2724" y="2583"/>
              <a:ext cx="8" cy="8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2" y="0"/>
                </a:cxn>
                <a:cxn ang="0">
                  <a:pos x="32" y="11"/>
                </a:cxn>
                <a:cxn ang="0">
                  <a:pos x="11" y="33"/>
                </a:cxn>
                <a:cxn ang="0">
                  <a:pos x="0" y="33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lnTo>
                    <a:pt x="32" y="0"/>
                  </a:lnTo>
                  <a:lnTo>
                    <a:pt x="32" y="11"/>
                  </a:lnTo>
                  <a:lnTo>
                    <a:pt x="1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4" name="Freeform 1755"/>
            <p:cNvSpPr>
              <a:spLocks/>
            </p:cNvSpPr>
            <p:nvPr/>
          </p:nvSpPr>
          <p:spPr bwMode="auto">
            <a:xfrm>
              <a:off x="2725" y="2584"/>
              <a:ext cx="7" cy="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0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lnTo>
                    <a:pt x="27" y="0"/>
                  </a:lnTo>
                  <a:lnTo>
                    <a:pt x="27" y="10"/>
                  </a:lnTo>
                  <a:lnTo>
                    <a:pt x="11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5" name="Freeform 1756"/>
            <p:cNvSpPr>
              <a:spLocks/>
            </p:cNvSpPr>
            <p:nvPr/>
          </p:nvSpPr>
          <p:spPr bwMode="auto">
            <a:xfrm>
              <a:off x="2727" y="2586"/>
              <a:ext cx="5" cy="5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1" y="0"/>
                </a:cxn>
                <a:cxn ang="0">
                  <a:pos x="21" y="11"/>
                </a:cxn>
                <a:cxn ang="0">
                  <a:pos x="10" y="22"/>
                </a:cxn>
                <a:cxn ang="0">
                  <a:pos x="0" y="22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lnTo>
                    <a:pt x="21" y="0"/>
                  </a:lnTo>
                  <a:lnTo>
                    <a:pt x="21" y="11"/>
                  </a:lnTo>
                  <a:lnTo>
                    <a:pt x="1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6" name="Freeform 1757"/>
            <p:cNvSpPr>
              <a:spLocks/>
            </p:cNvSpPr>
            <p:nvPr/>
          </p:nvSpPr>
          <p:spPr bwMode="auto">
            <a:xfrm>
              <a:off x="2728" y="2587"/>
              <a:ext cx="4" cy="4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6" y="0"/>
                </a:cxn>
                <a:cxn ang="0">
                  <a:pos x="16" y="12"/>
                </a:cxn>
                <a:cxn ang="0">
                  <a:pos x="10" y="17"/>
                </a:cxn>
                <a:cxn ang="0">
                  <a:pos x="0" y="17"/>
                </a:cxn>
              </a:cxnLst>
              <a:rect l="0" t="0" r="r" b="b"/>
              <a:pathLst>
                <a:path w="16" h="17">
                  <a:moveTo>
                    <a:pt x="0" y="17"/>
                  </a:moveTo>
                  <a:lnTo>
                    <a:pt x="16" y="0"/>
                  </a:lnTo>
                  <a:lnTo>
                    <a:pt x="16" y="12"/>
                  </a:lnTo>
                  <a:lnTo>
                    <a:pt x="1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7" name="Freeform 1758"/>
            <p:cNvSpPr>
              <a:spLocks/>
            </p:cNvSpPr>
            <p:nvPr/>
          </p:nvSpPr>
          <p:spPr bwMode="auto">
            <a:xfrm>
              <a:off x="2729" y="2588"/>
              <a:ext cx="3" cy="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0" y="11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0"/>
                  </a:lnTo>
                  <a:lnTo>
                    <a:pt x="1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8" name="Freeform 1759"/>
            <p:cNvSpPr>
              <a:spLocks/>
            </p:cNvSpPr>
            <p:nvPr/>
          </p:nvSpPr>
          <p:spPr bwMode="auto">
            <a:xfrm>
              <a:off x="2730" y="2590"/>
              <a:ext cx="2" cy="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6" y="5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9" name="Freeform 1760"/>
            <p:cNvSpPr>
              <a:spLocks noEditPoints="1"/>
            </p:cNvSpPr>
            <p:nvPr/>
          </p:nvSpPr>
          <p:spPr bwMode="auto">
            <a:xfrm>
              <a:off x="2697" y="2556"/>
              <a:ext cx="36" cy="36"/>
            </a:xfrm>
            <a:custGeom>
              <a:avLst/>
              <a:gdLst/>
              <a:ahLst/>
              <a:cxnLst>
                <a:cxn ang="0">
                  <a:pos x="7" y="136"/>
                </a:cxn>
                <a:cxn ang="0">
                  <a:pos x="135" y="136"/>
                </a:cxn>
                <a:cxn ang="0">
                  <a:pos x="135" y="7"/>
                </a:cxn>
                <a:cxn ang="0">
                  <a:pos x="7" y="7"/>
                </a:cxn>
                <a:cxn ang="0">
                  <a:pos x="7" y="136"/>
                </a:cxn>
                <a:cxn ang="0">
                  <a:pos x="3" y="143"/>
                </a:cxn>
                <a:cxn ang="0">
                  <a:pos x="1" y="142"/>
                </a:cxn>
                <a:cxn ang="0">
                  <a:pos x="0" y="139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39" y="0"/>
                </a:cxn>
                <a:cxn ang="0">
                  <a:pos x="141" y="1"/>
                </a:cxn>
                <a:cxn ang="0">
                  <a:pos x="142" y="4"/>
                </a:cxn>
                <a:cxn ang="0">
                  <a:pos x="142" y="139"/>
                </a:cxn>
                <a:cxn ang="0">
                  <a:pos x="141" y="142"/>
                </a:cxn>
                <a:cxn ang="0">
                  <a:pos x="139" y="143"/>
                </a:cxn>
                <a:cxn ang="0">
                  <a:pos x="3" y="143"/>
                </a:cxn>
              </a:cxnLst>
              <a:rect l="0" t="0" r="r" b="b"/>
              <a:pathLst>
                <a:path w="142" h="143">
                  <a:moveTo>
                    <a:pt x="7" y="136"/>
                  </a:moveTo>
                  <a:lnTo>
                    <a:pt x="135" y="136"/>
                  </a:lnTo>
                  <a:lnTo>
                    <a:pt x="135" y="7"/>
                  </a:lnTo>
                  <a:lnTo>
                    <a:pt x="7" y="7"/>
                  </a:lnTo>
                  <a:lnTo>
                    <a:pt x="7" y="136"/>
                  </a:lnTo>
                  <a:close/>
                  <a:moveTo>
                    <a:pt x="3" y="143"/>
                  </a:moveTo>
                  <a:lnTo>
                    <a:pt x="1" y="142"/>
                  </a:lnTo>
                  <a:lnTo>
                    <a:pt x="0" y="139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139" y="0"/>
                  </a:lnTo>
                  <a:lnTo>
                    <a:pt x="141" y="1"/>
                  </a:lnTo>
                  <a:lnTo>
                    <a:pt x="142" y="4"/>
                  </a:lnTo>
                  <a:lnTo>
                    <a:pt x="142" y="139"/>
                  </a:lnTo>
                  <a:lnTo>
                    <a:pt x="141" y="142"/>
                  </a:lnTo>
                  <a:lnTo>
                    <a:pt x="139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0" name="Freeform 1761"/>
            <p:cNvSpPr>
              <a:spLocks/>
            </p:cNvSpPr>
            <p:nvPr/>
          </p:nvSpPr>
          <p:spPr bwMode="auto">
            <a:xfrm>
              <a:off x="2664" y="2664"/>
              <a:ext cx="2" cy="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2" y="7"/>
                </a:cxn>
                <a:cxn ang="0">
                  <a:pos x="4" y="8"/>
                </a:cxn>
                <a:cxn ang="0">
                  <a:pos x="7" y="8"/>
                </a:cxn>
                <a:cxn ang="0">
                  <a:pos x="7" y="0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1" name="Rectangle 1762"/>
            <p:cNvSpPr>
              <a:spLocks noChangeArrowheads="1"/>
            </p:cNvSpPr>
            <p:nvPr/>
          </p:nvSpPr>
          <p:spPr bwMode="auto">
            <a:xfrm>
              <a:off x="2666" y="2664"/>
              <a:ext cx="82" cy="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2" name="Freeform 1763"/>
            <p:cNvSpPr>
              <a:spLocks/>
            </p:cNvSpPr>
            <p:nvPr/>
          </p:nvSpPr>
          <p:spPr bwMode="auto">
            <a:xfrm>
              <a:off x="2748" y="2664"/>
              <a:ext cx="2" cy="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" y="8"/>
                </a:cxn>
                <a:cxn ang="0">
                  <a:pos x="5" y="7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0" y="0"/>
                </a:cxn>
                <a:cxn ang="0">
                  <a:pos x="0" y="8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3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3" name="Freeform 1764"/>
            <p:cNvSpPr>
              <a:spLocks/>
            </p:cNvSpPr>
            <p:nvPr/>
          </p:nvSpPr>
          <p:spPr bwMode="auto">
            <a:xfrm>
              <a:off x="2698" y="2648"/>
              <a:ext cx="1" cy="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4" name="Freeform 1765"/>
            <p:cNvSpPr>
              <a:spLocks/>
            </p:cNvSpPr>
            <p:nvPr/>
          </p:nvSpPr>
          <p:spPr bwMode="auto">
            <a:xfrm>
              <a:off x="2698" y="2648"/>
              <a:ext cx="2" cy="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5" name="Freeform 1766"/>
            <p:cNvSpPr>
              <a:spLocks/>
            </p:cNvSpPr>
            <p:nvPr/>
          </p:nvSpPr>
          <p:spPr bwMode="auto">
            <a:xfrm>
              <a:off x="2698" y="2648"/>
              <a:ext cx="4" cy="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16" y="0"/>
                </a:cxn>
                <a:cxn ang="0">
                  <a:pos x="0" y="15"/>
                </a:cxn>
                <a:cxn ang="0">
                  <a:pos x="0" y="5"/>
                </a:cxn>
              </a:cxnLst>
              <a:rect l="0" t="0" r="r" b="b"/>
              <a:pathLst>
                <a:path w="16" h="15">
                  <a:moveTo>
                    <a:pt x="0" y="5"/>
                  </a:moveTo>
                  <a:lnTo>
                    <a:pt x="6" y="0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6" name="Freeform 1767"/>
            <p:cNvSpPr>
              <a:spLocks/>
            </p:cNvSpPr>
            <p:nvPr/>
          </p:nvSpPr>
          <p:spPr bwMode="auto">
            <a:xfrm>
              <a:off x="2698" y="2648"/>
              <a:ext cx="5" cy="6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10"/>
                </a:cxn>
              </a:cxnLst>
              <a:rect l="0" t="0" r="r" b="b"/>
              <a:pathLst>
                <a:path w="22" h="22">
                  <a:moveTo>
                    <a:pt x="0" y="10"/>
                  </a:moveTo>
                  <a:lnTo>
                    <a:pt x="11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7" name="Freeform 1768"/>
            <p:cNvSpPr>
              <a:spLocks/>
            </p:cNvSpPr>
            <p:nvPr/>
          </p:nvSpPr>
          <p:spPr bwMode="auto">
            <a:xfrm>
              <a:off x="2698" y="2648"/>
              <a:ext cx="7" cy="7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6" y="0"/>
                </a:cxn>
                <a:cxn ang="0">
                  <a:pos x="27" y="0"/>
                </a:cxn>
                <a:cxn ang="0">
                  <a:pos x="0" y="27"/>
                </a:cxn>
                <a:cxn ang="0">
                  <a:pos x="0" y="15"/>
                </a:cxn>
              </a:cxnLst>
              <a:rect l="0" t="0" r="r" b="b"/>
              <a:pathLst>
                <a:path w="27" h="27">
                  <a:moveTo>
                    <a:pt x="0" y="15"/>
                  </a:moveTo>
                  <a:lnTo>
                    <a:pt x="16" y="0"/>
                  </a:lnTo>
                  <a:lnTo>
                    <a:pt x="27" y="0"/>
                  </a:lnTo>
                  <a:lnTo>
                    <a:pt x="0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8" name="Freeform 1769"/>
            <p:cNvSpPr>
              <a:spLocks/>
            </p:cNvSpPr>
            <p:nvPr/>
          </p:nvSpPr>
          <p:spPr bwMode="auto">
            <a:xfrm>
              <a:off x="2698" y="2648"/>
              <a:ext cx="8" cy="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0" y="32"/>
                </a:cxn>
                <a:cxn ang="0">
                  <a:pos x="0" y="22"/>
                </a:cxn>
              </a:cxnLst>
              <a:rect l="0" t="0" r="r" b="b"/>
              <a:pathLst>
                <a:path w="32" h="32">
                  <a:moveTo>
                    <a:pt x="0" y="22"/>
                  </a:moveTo>
                  <a:lnTo>
                    <a:pt x="22" y="0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9" name="Freeform 1770"/>
            <p:cNvSpPr>
              <a:spLocks/>
            </p:cNvSpPr>
            <p:nvPr/>
          </p:nvSpPr>
          <p:spPr bwMode="auto">
            <a:xfrm>
              <a:off x="2698" y="2648"/>
              <a:ext cx="9" cy="1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0"/>
                </a:cxn>
                <a:cxn ang="0">
                  <a:pos x="37" y="0"/>
                </a:cxn>
                <a:cxn ang="0">
                  <a:pos x="0" y="38"/>
                </a:cxn>
                <a:cxn ang="0">
                  <a:pos x="0" y="27"/>
                </a:cxn>
              </a:cxnLst>
              <a:rect l="0" t="0" r="r" b="b"/>
              <a:pathLst>
                <a:path w="37" h="38">
                  <a:moveTo>
                    <a:pt x="0" y="27"/>
                  </a:moveTo>
                  <a:lnTo>
                    <a:pt x="27" y="0"/>
                  </a:lnTo>
                  <a:lnTo>
                    <a:pt x="37" y="0"/>
                  </a:lnTo>
                  <a:lnTo>
                    <a:pt x="0" y="3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FDF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0" name="Freeform 1771"/>
            <p:cNvSpPr>
              <a:spLocks/>
            </p:cNvSpPr>
            <p:nvPr/>
          </p:nvSpPr>
          <p:spPr bwMode="auto">
            <a:xfrm>
              <a:off x="2698" y="2648"/>
              <a:ext cx="11" cy="1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32" y="0"/>
                </a:cxn>
                <a:cxn ang="0">
                  <a:pos x="44" y="0"/>
                </a:cxn>
                <a:cxn ang="0">
                  <a:pos x="0" y="43"/>
                </a:cxn>
                <a:cxn ang="0">
                  <a:pos x="0" y="32"/>
                </a:cxn>
              </a:cxnLst>
              <a:rect l="0" t="0" r="r" b="b"/>
              <a:pathLst>
                <a:path w="44" h="43">
                  <a:moveTo>
                    <a:pt x="0" y="32"/>
                  </a:moveTo>
                  <a:lnTo>
                    <a:pt x="32" y="0"/>
                  </a:lnTo>
                  <a:lnTo>
                    <a:pt x="44" y="0"/>
                  </a:lnTo>
                  <a:lnTo>
                    <a:pt x="0" y="4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1" name="Freeform 1772"/>
            <p:cNvSpPr>
              <a:spLocks/>
            </p:cNvSpPr>
            <p:nvPr/>
          </p:nvSpPr>
          <p:spPr bwMode="auto">
            <a:xfrm>
              <a:off x="2698" y="2648"/>
              <a:ext cx="12" cy="1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" y="0"/>
                </a:cxn>
                <a:cxn ang="0">
                  <a:pos x="49" y="0"/>
                </a:cxn>
                <a:cxn ang="0">
                  <a:pos x="0" y="48"/>
                </a:cxn>
                <a:cxn ang="0">
                  <a:pos x="0" y="38"/>
                </a:cxn>
              </a:cxnLst>
              <a:rect l="0" t="0" r="r" b="b"/>
              <a:pathLst>
                <a:path w="49" h="48">
                  <a:moveTo>
                    <a:pt x="0" y="38"/>
                  </a:moveTo>
                  <a:lnTo>
                    <a:pt x="37" y="0"/>
                  </a:lnTo>
                  <a:lnTo>
                    <a:pt x="49" y="0"/>
                  </a:lnTo>
                  <a:lnTo>
                    <a:pt x="0" y="4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DFD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2" name="Freeform 1773"/>
            <p:cNvSpPr>
              <a:spLocks/>
            </p:cNvSpPr>
            <p:nvPr/>
          </p:nvSpPr>
          <p:spPr bwMode="auto">
            <a:xfrm>
              <a:off x="2698" y="2648"/>
              <a:ext cx="13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44" y="0"/>
                </a:cxn>
                <a:cxn ang="0">
                  <a:pos x="54" y="0"/>
                </a:cxn>
                <a:cxn ang="0">
                  <a:pos x="0" y="54"/>
                </a:cxn>
                <a:cxn ang="0">
                  <a:pos x="0" y="43"/>
                </a:cxn>
              </a:cxnLst>
              <a:rect l="0" t="0" r="r" b="b"/>
              <a:pathLst>
                <a:path w="54" h="54">
                  <a:moveTo>
                    <a:pt x="0" y="43"/>
                  </a:moveTo>
                  <a:lnTo>
                    <a:pt x="44" y="0"/>
                  </a:lnTo>
                  <a:lnTo>
                    <a:pt x="54" y="0"/>
                  </a:lnTo>
                  <a:lnTo>
                    <a:pt x="0" y="5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3" name="Freeform 1774"/>
            <p:cNvSpPr>
              <a:spLocks/>
            </p:cNvSpPr>
            <p:nvPr/>
          </p:nvSpPr>
          <p:spPr bwMode="auto">
            <a:xfrm>
              <a:off x="2698" y="2648"/>
              <a:ext cx="15" cy="1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9" y="0"/>
                </a:cxn>
                <a:cxn ang="0">
                  <a:pos x="60" y="0"/>
                </a:cxn>
                <a:cxn ang="0">
                  <a:pos x="0" y="59"/>
                </a:cxn>
                <a:cxn ang="0">
                  <a:pos x="0" y="48"/>
                </a:cxn>
              </a:cxnLst>
              <a:rect l="0" t="0" r="r" b="b"/>
              <a:pathLst>
                <a:path w="60" h="59">
                  <a:moveTo>
                    <a:pt x="0" y="48"/>
                  </a:moveTo>
                  <a:lnTo>
                    <a:pt x="49" y="0"/>
                  </a:lnTo>
                  <a:lnTo>
                    <a:pt x="60" y="0"/>
                  </a:lnTo>
                  <a:lnTo>
                    <a:pt x="0" y="5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CFCF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4" name="Freeform 1775"/>
            <p:cNvSpPr>
              <a:spLocks/>
            </p:cNvSpPr>
            <p:nvPr/>
          </p:nvSpPr>
          <p:spPr bwMode="auto">
            <a:xfrm>
              <a:off x="2698" y="2648"/>
              <a:ext cx="16" cy="16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65" y="0"/>
                </a:cxn>
                <a:cxn ang="0">
                  <a:pos x="0" y="64"/>
                </a:cxn>
                <a:cxn ang="0">
                  <a:pos x="0" y="54"/>
                </a:cxn>
              </a:cxnLst>
              <a:rect l="0" t="0" r="r" b="b"/>
              <a:pathLst>
                <a:path w="65" h="64">
                  <a:moveTo>
                    <a:pt x="0" y="54"/>
                  </a:moveTo>
                  <a:lnTo>
                    <a:pt x="54" y="0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5" name="Freeform 1776"/>
            <p:cNvSpPr>
              <a:spLocks/>
            </p:cNvSpPr>
            <p:nvPr/>
          </p:nvSpPr>
          <p:spPr bwMode="auto">
            <a:xfrm>
              <a:off x="2698" y="2648"/>
              <a:ext cx="17" cy="18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70" y="0"/>
                </a:cxn>
                <a:cxn ang="0">
                  <a:pos x="0" y="71"/>
                </a:cxn>
                <a:cxn ang="0">
                  <a:pos x="0" y="59"/>
                </a:cxn>
              </a:cxnLst>
              <a:rect l="0" t="0" r="r" b="b"/>
              <a:pathLst>
                <a:path w="70" h="71">
                  <a:moveTo>
                    <a:pt x="0" y="59"/>
                  </a:moveTo>
                  <a:lnTo>
                    <a:pt x="60" y="0"/>
                  </a:lnTo>
                  <a:lnTo>
                    <a:pt x="70" y="0"/>
                  </a:lnTo>
                  <a:lnTo>
                    <a:pt x="0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6" name="Freeform 1777"/>
            <p:cNvSpPr>
              <a:spLocks/>
            </p:cNvSpPr>
            <p:nvPr/>
          </p:nvSpPr>
          <p:spPr bwMode="auto">
            <a:xfrm>
              <a:off x="2698" y="2648"/>
              <a:ext cx="19" cy="19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65" y="0"/>
                </a:cxn>
                <a:cxn ang="0">
                  <a:pos x="76" y="0"/>
                </a:cxn>
                <a:cxn ang="0">
                  <a:pos x="0" y="76"/>
                </a:cxn>
                <a:cxn ang="0">
                  <a:pos x="0" y="64"/>
                </a:cxn>
              </a:cxnLst>
              <a:rect l="0" t="0" r="r" b="b"/>
              <a:pathLst>
                <a:path w="76" h="76">
                  <a:moveTo>
                    <a:pt x="0" y="64"/>
                  </a:moveTo>
                  <a:lnTo>
                    <a:pt x="65" y="0"/>
                  </a:lnTo>
                  <a:lnTo>
                    <a:pt x="76" y="0"/>
                  </a:lnTo>
                  <a:lnTo>
                    <a:pt x="0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7" name="Freeform 1778"/>
            <p:cNvSpPr>
              <a:spLocks/>
            </p:cNvSpPr>
            <p:nvPr/>
          </p:nvSpPr>
          <p:spPr bwMode="auto">
            <a:xfrm>
              <a:off x="2698" y="2648"/>
              <a:ext cx="20" cy="20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0" y="0"/>
                </a:cxn>
                <a:cxn ang="0">
                  <a:pos x="81" y="0"/>
                </a:cxn>
                <a:cxn ang="0">
                  <a:pos x="0" y="81"/>
                </a:cxn>
                <a:cxn ang="0">
                  <a:pos x="0" y="71"/>
                </a:cxn>
              </a:cxnLst>
              <a:rect l="0" t="0" r="r" b="b"/>
              <a:pathLst>
                <a:path w="81" h="81">
                  <a:moveTo>
                    <a:pt x="0" y="71"/>
                  </a:moveTo>
                  <a:lnTo>
                    <a:pt x="70" y="0"/>
                  </a:lnTo>
                  <a:lnTo>
                    <a:pt x="81" y="0"/>
                  </a:lnTo>
                  <a:lnTo>
                    <a:pt x="0" y="8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AFAF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8" name="Freeform 1779"/>
            <p:cNvSpPr>
              <a:spLocks/>
            </p:cNvSpPr>
            <p:nvPr/>
          </p:nvSpPr>
          <p:spPr bwMode="auto">
            <a:xfrm>
              <a:off x="2698" y="2648"/>
              <a:ext cx="21" cy="22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6" y="0"/>
                </a:cxn>
                <a:cxn ang="0">
                  <a:pos x="86" y="0"/>
                </a:cxn>
                <a:cxn ang="0">
                  <a:pos x="0" y="87"/>
                </a:cxn>
                <a:cxn ang="0">
                  <a:pos x="0" y="76"/>
                </a:cxn>
              </a:cxnLst>
              <a:rect l="0" t="0" r="r" b="b"/>
              <a:pathLst>
                <a:path w="86" h="87">
                  <a:moveTo>
                    <a:pt x="0" y="76"/>
                  </a:moveTo>
                  <a:lnTo>
                    <a:pt x="76" y="0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9" name="Freeform 1780"/>
            <p:cNvSpPr>
              <a:spLocks/>
            </p:cNvSpPr>
            <p:nvPr/>
          </p:nvSpPr>
          <p:spPr bwMode="auto">
            <a:xfrm>
              <a:off x="2698" y="2648"/>
              <a:ext cx="23" cy="23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0" y="92"/>
                </a:cxn>
                <a:cxn ang="0">
                  <a:pos x="0" y="81"/>
                </a:cxn>
              </a:cxnLst>
              <a:rect l="0" t="0" r="r" b="b"/>
              <a:pathLst>
                <a:path w="93" h="92">
                  <a:moveTo>
                    <a:pt x="0" y="81"/>
                  </a:moveTo>
                  <a:lnTo>
                    <a:pt x="81" y="0"/>
                  </a:lnTo>
                  <a:lnTo>
                    <a:pt x="93" y="0"/>
                  </a:lnTo>
                  <a:lnTo>
                    <a:pt x="0" y="92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9F9F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0" name="Freeform 1781"/>
            <p:cNvSpPr>
              <a:spLocks/>
            </p:cNvSpPr>
            <p:nvPr/>
          </p:nvSpPr>
          <p:spPr bwMode="auto">
            <a:xfrm>
              <a:off x="2698" y="2648"/>
              <a:ext cx="24" cy="25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6" y="0"/>
                </a:cxn>
                <a:cxn ang="0">
                  <a:pos x="98" y="0"/>
                </a:cxn>
                <a:cxn ang="0">
                  <a:pos x="0" y="97"/>
                </a:cxn>
                <a:cxn ang="0">
                  <a:pos x="0" y="87"/>
                </a:cxn>
              </a:cxnLst>
              <a:rect l="0" t="0" r="r" b="b"/>
              <a:pathLst>
                <a:path w="98" h="97">
                  <a:moveTo>
                    <a:pt x="0" y="87"/>
                  </a:moveTo>
                  <a:lnTo>
                    <a:pt x="86" y="0"/>
                  </a:lnTo>
                  <a:lnTo>
                    <a:pt x="98" y="0"/>
                  </a:lnTo>
                  <a:lnTo>
                    <a:pt x="0" y="9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8F8F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1" name="Freeform 1782"/>
            <p:cNvSpPr>
              <a:spLocks/>
            </p:cNvSpPr>
            <p:nvPr/>
          </p:nvSpPr>
          <p:spPr bwMode="auto">
            <a:xfrm>
              <a:off x="2698" y="2648"/>
              <a:ext cx="25" cy="26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3" y="0"/>
                </a:cxn>
                <a:cxn ang="0">
                  <a:pos x="103" y="0"/>
                </a:cxn>
                <a:cxn ang="0">
                  <a:pos x="0" y="103"/>
                </a:cxn>
                <a:cxn ang="0">
                  <a:pos x="0" y="92"/>
                </a:cxn>
              </a:cxnLst>
              <a:rect l="0" t="0" r="r" b="b"/>
              <a:pathLst>
                <a:path w="103" h="103">
                  <a:moveTo>
                    <a:pt x="0" y="92"/>
                  </a:moveTo>
                  <a:lnTo>
                    <a:pt x="93" y="0"/>
                  </a:lnTo>
                  <a:lnTo>
                    <a:pt x="103" y="0"/>
                  </a:lnTo>
                  <a:lnTo>
                    <a:pt x="0" y="103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2" name="Freeform 1783"/>
            <p:cNvSpPr>
              <a:spLocks/>
            </p:cNvSpPr>
            <p:nvPr/>
          </p:nvSpPr>
          <p:spPr bwMode="auto">
            <a:xfrm>
              <a:off x="2698" y="2648"/>
              <a:ext cx="27" cy="27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8" y="0"/>
                </a:cxn>
                <a:cxn ang="0">
                  <a:pos x="109" y="0"/>
                </a:cxn>
                <a:cxn ang="0">
                  <a:pos x="0" y="108"/>
                </a:cxn>
                <a:cxn ang="0">
                  <a:pos x="0" y="97"/>
                </a:cxn>
              </a:cxnLst>
              <a:rect l="0" t="0" r="r" b="b"/>
              <a:pathLst>
                <a:path w="109" h="108">
                  <a:moveTo>
                    <a:pt x="0" y="97"/>
                  </a:moveTo>
                  <a:lnTo>
                    <a:pt x="98" y="0"/>
                  </a:lnTo>
                  <a:lnTo>
                    <a:pt x="109" y="0"/>
                  </a:lnTo>
                  <a:lnTo>
                    <a:pt x="0" y="108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8F7F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3" name="Freeform 1784"/>
            <p:cNvSpPr>
              <a:spLocks/>
            </p:cNvSpPr>
            <p:nvPr/>
          </p:nvSpPr>
          <p:spPr bwMode="auto">
            <a:xfrm>
              <a:off x="2698" y="2648"/>
              <a:ext cx="28" cy="29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3" y="0"/>
                </a:cxn>
                <a:cxn ang="0">
                  <a:pos x="114" y="0"/>
                </a:cxn>
                <a:cxn ang="0">
                  <a:pos x="0" y="113"/>
                </a:cxn>
                <a:cxn ang="0">
                  <a:pos x="0" y="103"/>
                </a:cxn>
              </a:cxnLst>
              <a:rect l="0" t="0" r="r" b="b"/>
              <a:pathLst>
                <a:path w="114" h="113">
                  <a:moveTo>
                    <a:pt x="0" y="103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0" y="11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4" name="Freeform 1785"/>
            <p:cNvSpPr>
              <a:spLocks/>
            </p:cNvSpPr>
            <p:nvPr/>
          </p:nvSpPr>
          <p:spPr bwMode="auto">
            <a:xfrm>
              <a:off x="2698" y="2648"/>
              <a:ext cx="30" cy="30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09" y="0"/>
                </a:cxn>
                <a:cxn ang="0">
                  <a:pos x="119" y="0"/>
                </a:cxn>
                <a:cxn ang="0">
                  <a:pos x="0" y="120"/>
                </a:cxn>
                <a:cxn ang="0">
                  <a:pos x="0" y="108"/>
                </a:cxn>
              </a:cxnLst>
              <a:rect l="0" t="0" r="r" b="b"/>
              <a:pathLst>
                <a:path w="119" h="120">
                  <a:moveTo>
                    <a:pt x="0" y="108"/>
                  </a:moveTo>
                  <a:lnTo>
                    <a:pt x="109" y="0"/>
                  </a:lnTo>
                  <a:lnTo>
                    <a:pt x="119" y="0"/>
                  </a:lnTo>
                  <a:lnTo>
                    <a:pt x="0" y="12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7F7F6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5" name="Freeform 1786"/>
            <p:cNvSpPr>
              <a:spLocks/>
            </p:cNvSpPr>
            <p:nvPr/>
          </p:nvSpPr>
          <p:spPr bwMode="auto">
            <a:xfrm>
              <a:off x="2698" y="2648"/>
              <a:ext cx="31" cy="31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4" y="0"/>
                </a:cxn>
                <a:cxn ang="0">
                  <a:pos x="125" y="0"/>
                </a:cxn>
                <a:cxn ang="0">
                  <a:pos x="0" y="125"/>
                </a:cxn>
                <a:cxn ang="0">
                  <a:pos x="0" y="113"/>
                </a:cxn>
              </a:cxnLst>
              <a:rect l="0" t="0" r="r" b="b"/>
              <a:pathLst>
                <a:path w="125" h="125">
                  <a:moveTo>
                    <a:pt x="0" y="113"/>
                  </a:moveTo>
                  <a:lnTo>
                    <a:pt x="114" y="0"/>
                  </a:lnTo>
                  <a:lnTo>
                    <a:pt x="125" y="0"/>
                  </a:lnTo>
                  <a:lnTo>
                    <a:pt x="0" y="125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6" name="Freeform 1787"/>
            <p:cNvSpPr>
              <a:spLocks/>
            </p:cNvSpPr>
            <p:nvPr/>
          </p:nvSpPr>
          <p:spPr bwMode="auto">
            <a:xfrm>
              <a:off x="2698" y="2648"/>
              <a:ext cx="32" cy="33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19" y="0"/>
                </a:cxn>
                <a:cxn ang="0">
                  <a:pos x="130" y="0"/>
                </a:cxn>
                <a:cxn ang="0">
                  <a:pos x="0" y="130"/>
                </a:cxn>
                <a:cxn ang="0">
                  <a:pos x="0" y="120"/>
                </a:cxn>
              </a:cxnLst>
              <a:rect l="0" t="0" r="r" b="b"/>
              <a:pathLst>
                <a:path w="130" h="130">
                  <a:moveTo>
                    <a:pt x="0" y="120"/>
                  </a:moveTo>
                  <a:lnTo>
                    <a:pt x="119" y="0"/>
                  </a:lnTo>
                  <a:lnTo>
                    <a:pt x="130" y="0"/>
                  </a:lnTo>
                  <a:lnTo>
                    <a:pt x="0" y="13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6F6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7" name="Freeform 1788"/>
            <p:cNvSpPr>
              <a:spLocks/>
            </p:cNvSpPr>
            <p:nvPr/>
          </p:nvSpPr>
          <p:spPr bwMode="auto">
            <a:xfrm>
              <a:off x="2698" y="2648"/>
              <a:ext cx="34" cy="34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5" y="0"/>
                </a:cxn>
                <a:cxn ang="0">
                  <a:pos x="135" y="0"/>
                </a:cxn>
                <a:cxn ang="0">
                  <a:pos x="1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25"/>
                </a:cxn>
              </a:cxnLst>
              <a:rect l="0" t="0" r="r" b="b"/>
              <a:pathLst>
                <a:path w="135" h="135">
                  <a:moveTo>
                    <a:pt x="0" y="125"/>
                  </a:moveTo>
                  <a:lnTo>
                    <a:pt x="125" y="0"/>
                  </a:lnTo>
                  <a:lnTo>
                    <a:pt x="135" y="0"/>
                  </a:lnTo>
                  <a:lnTo>
                    <a:pt x="1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8" name="Freeform 1789"/>
            <p:cNvSpPr>
              <a:spLocks/>
            </p:cNvSpPr>
            <p:nvPr/>
          </p:nvSpPr>
          <p:spPr bwMode="auto">
            <a:xfrm>
              <a:off x="2698" y="2648"/>
              <a:ext cx="34" cy="34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0" y="0"/>
                </a:cxn>
                <a:cxn ang="0">
                  <a:pos x="136" y="0"/>
                </a:cxn>
                <a:cxn ang="0">
                  <a:pos x="136" y="5"/>
                </a:cxn>
                <a:cxn ang="0">
                  <a:pos x="6" y="135"/>
                </a:cxn>
                <a:cxn ang="0">
                  <a:pos x="0" y="135"/>
                </a:cxn>
                <a:cxn ang="0">
                  <a:pos x="0" y="130"/>
                </a:cxn>
              </a:cxnLst>
              <a:rect l="0" t="0" r="r" b="b"/>
              <a:pathLst>
                <a:path w="136" h="135">
                  <a:moveTo>
                    <a:pt x="0" y="130"/>
                  </a:moveTo>
                  <a:lnTo>
                    <a:pt x="130" y="0"/>
                  </a:lnTo>
                  <a:lnTo>
                    <a:pt x="136" y="0"/>
                  </a:lnTo>
                  <a:lnTo>
                    <a:pt x="136" y="5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9" name="Freeform 1790"/>
            <p:cNvSpPr>
              <a:spLocks/>
            </p:cNvSpPr>
            <p:nvPr/>
          </p:nvSpPr>
          <p:spPr bwMode="auto">
            <a:xfrm>
              <a:off x="2698" y="2648"/>
              <a:ext cx="34" cy="34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134" y="0"/>
                </a:cxn>
                <a:cxn ang="0">
                  <a:pos x="135" y="0"/>
                </a:cxn>
                <a:cxn ang="0">
                  <a:pos x="135" y="10"/>
                </a:cxn>
                <a:cxn ang="0">
                  <a:pos x="10" y="135"/>
                </a:cxn>
                <a:cxn ang="0">
                  <a:pos x="0" y="135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lnTo>
                    <a:pt x="134" y="0"/>
                  </a:lnTo>
                  <a:lnTo>
                    <a:pt x="135" y="0"/>
                  </a:lnTo>
                  <a:lnTo>
                    <a:pt x="135" y="10"/>
                  </a:lnTo>
                  <a:lnTo>
                    <a:pt x="1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0" name="Freeform 1791"/>
            <p:cNvSpPr>
              <a:spLocks/>
            </p:cNvSpPr>
            <p:nvPr/>
          </p:nvSpPr>
          <p:spPr bwMode="auto">
            <a:xfrm>
              <a:off x="2699" y="2650"/>
              <a:ext cx="33" cy="32"/>
            </a:xfrm>
            <a:custGeom>
              <a:avLst/>
              <a:gdLst/>
              <a:ahLst/>
              <a:cxnLst>
                <a:cxn ang="0">
                  <a:pos x="0" y="130"/>
                </a:cxn>
                <a:cxn ang="0">
                  <a:pos x="130" y="0"/>
                </a:cxn>
                <a:cxn ang="0">
                  <a:pos x="130" y="10"/>
                </a:cxn>
                <a:cxn ang="0">
                  <a:pos x="11" y="130"/>
                </a:cxn>
                <a:cxn ang="0">
                  <a:pos x="0" y="130"/>
                </a:cxn>
              </a:cxnLst>
              <a:rect l="0" t="0" r="r" b="b"/>
              <a:pathLst>
                <a:path w="130" h="130">
                  <a:moveTo>
                    <a:pt x="0" y="130"/>
                  </a:moveTo>
                  <a:lnTo>
                    <a:pt x="130" y="0"/>
                  </a:lnTo>
                  <a:lnTo>
                    <a:pt x="130" y="10"/>
                  </a:lnTo>
                  <a:lnTo>
                    <a:pt x="11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4F4F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1" name="Freeform 1792"/>
            <p:cNvSpPr>
              <a:spLocks/>
            </p:cNvSpPr>
            <p:nvPr/>
          </p:nvSpPr>
          <p:spPr bwMode="auto">
            <a:xfrm>
              <a:off x="2700" y="2651"/>
              <a:ext cx="32" cy="31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25" y="0"/>
                </a:cxn>
                <a:cxn ang="0">
                  <a:pos x="125" y="12"/>
                </a:cxn>
                <a:cxn ang="0">
                  <a:pos x="11" y="125"/>
                </a:cxn>
                <a:cxn ang="0">
                  <a:pos x="0" y="125"/>
                </a:cxn>
              </a:cxnLst>
              <a:rect l="0" t="0" r="r" b="b"/>
              <a:pathLst>
                <a:path w="125" h="125">
                  <a:moveTo>
                    <a:pt x="0" y="125"/>
                  </a:moveTo>
                  <a:lnTo>
                    <a:pt x="125" y="0"/>
                  </a:lnTo>
                  <a:lnTo>
                    <a:pt x="125" y="12"/>
                  </a:lnTo>
                  <a:lnTo>
                    <a:pt x="11" y="12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2" name="Freeform 1793"/>
            <p:cNvSpPr>
              <a:spLocks/>
            </p:cNvSpPr>
            <p:nvPr/>
          </p:nvSpPr>
          <p:spPr bwMode="auto">
            <a:xfrm>
              <a:off x="2702" y="2652"/>
              <a:ext cx="30" cy="30"/>
            </a:xfrm>
            <a:custGeom>
              <a:avLst/>
              <a:gdLst/>
              <a:ahLst/>
              <a:cxnLst>
                <a:cxn ang="0">
                  <a:pos x="0" y="120"/>
                </a:cxn>
                <a:cxn ang="0">
                  <a:pos x="119" y="0"/>
                </a:cxn>
                <a:cxn ang="0">
                  <a:pos x="119" y="12"/>
                </a:cxn>
                <a:cxn ang="0">
                  <a:pos x="10" y="120"/>
                </a:cxn>
                <a:cxn ang="0">
                  <a:pos x="0" y="120"/>
                </a:cxn>
              </a:cxnLst>
              <a:rect l="0" t="0" r="r" b="b"/>
              <a:pathLst>
                <a:path w="119" h="120">
                  <a:moveTo>
                    <a:pt x="0" y="120"/>
                  </a:moveTo>
                  <a:lnTo>
                    <a:pt x="119" y="0"/>
                  </a:lnTo>
                  <a:lnTo>
                    <a:pt x="119" y="12"/>
                  </a:lnTo>
                  <a:lnTo>
                    <a:pt x="1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4F3F3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3" name="Freeform 1794"/>
            <p:cNvSpPr>
              <a:spLocks/>
            </p:cNvSpPr>
            <p:nvPr/>
          </p:nvSpPr>
          <p:spPr bwMode="auto">
            <a:xfrm>
              <a:off x="2703" y="2654"/>
              <a:ext cx="29" cy="28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4" y="0"/>
                </a:cxn>
                <a:cxn ang="0">
                  <a:pos x="114" y="10"/>
                </a:cxn>
                <a:cxn ang="0">
                  <a:pos x="11" y="113"/>
                </a:cxn>
                <a:cxn ang="0">
                  <a:pos x="0" y="113"/>
                </a:cxn>
              </a:cxnLst>
              <a:rect l="0" t="0" r="r" b="b"/>
              <a:pathLst>
                <a:path w="114" h="113">
                  <a:moveTo>
                    <a:pt x="0" y="113"/>
                  </a:moveTo>
                  <a:lnTo>
                    <a:pt x="114" y="0"/>
                  </a:lnTo>
                  <a:lnTo>
                    <a:pt x="114" y="10"/>
                  </a:lnTo>
                  <a:lnTo>
                    <a:pt x="11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4" name="Freeform 1795"/>
            <p:cNvSpPr>
              <a:spLocks/>
            </p:cNvSpPr>
            <p:nvPr/>
          </p:nvSpPr>
          <p:spPr bwMode="auto">
            <a:xfrm>
              <a:off x="2705" y="2655"/>
              <a:ext cx="27" cy="27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109" y="0"/>
                </a:cxn>
                <a:cxn ang="0">
                  <a:pos x="109" y="11"/>
                </a:cxn>
                <a:cxn ang="0">
                  <a:pos x="12" y="108"/>
                </a:cxn>
                <a:cxn ang="0">
                  <a:pos x="0" y="108"/>
                </a:cxn>
              </a:cxnLst>
              <a:rect l="0" t="0" r="r" b="b"/>
              <a:pathLst>
                <a:path w="109" h="108">
                  <a:moveTo>
                    <a:pt x="0" y="108"/>
                  </a:moveTo>
                  <a:lnTo>
                    <a:pt x="109" y="0"/>
                  </a:lnTo>
                  <a:lnTo>
                    <a:pt x="109" y="11"/>
                  </a:lnTo>
                  <a:lnTo>
                    <a:pt x="12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3F2F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5" name="Freeform 1796"/>
            <p:cNvSpPr>
              <a:spLocks/>
            </p:cNvSpPr>
            <p:nvPr/>
          </p:nvSpPr>
          <p:spPr bwMode="auto">
            <a:xfrm>
              <a:off x="2706" y="2656"/>
              <a:ext cx="26" cy="26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103" y="0"/>
                </a:cxn>
                <a:cxn ang="0">
                  <a:pos x="103" y="11"/>
                </a:cxn>
                <a:cxn ang="0">
                  <a:pos x="11" y="103"/>
                </a:cxn>
                <a:cxn ang="0">
                  <a:pos x="0" y="103"/>
                </a:cxn>
              </a:cxnLst>
              <a:rect l="0" t="0" r="r" b="b"/>
              <a:pathLst>
                <a:path w="103" h="103">
                  <a:moveTo>
                    <a:pt x="0" y="103"/>
                  </a:moveTo>
                  <a:lnTo>
                    <a:pt x="103" y="0"/>
                  </a:lnTo>
                  <a:lnTo>
                    <a:pt x="103" y="11"/>
                  </a:lnTo>
                  <a:lnTo>
                    <a:pt x="11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6" name="Freeform 1797"/>
            <p:cNvSpPr>
              <a:spLocks/>
            </p:cNvSpPr>
            <p:nvPr/>
          </p:nvSpPr>
          <p:spPr bwMode="auto">
            <a:xfrm>
              <a:off x="2707" y="2658"/>
              <a:ext cx="25" cy="24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97" y="0"/>
                </a:cxn>
                <a:cxn ang="0">
                  <a:pos x="97" y="10"/>
                </a:cxn>
                <a:cxn ang="0">
                  <a:pos x="11" y="97"/>
                </a:cxn>
                <a:cxn ang="0">
                  <a:pos x="0" y="97"/>
                </a:cxn>
              </a:cxnLst>
              <a:rect l="0" t="0" r="r" b="b"/>
              <a:pathLst>
                <a:path w="97" h="97">
                  <a:moveTo>
                    <a:pt x="0" y="97"/>
                  </a:moveTo>
                  <a:lnTo>
                    <a:pt x="97" y="0"/>
                  </a:lnTo>
                  <a:lnTo>
                    <a:pt x="97" y="10"/>
                  </a:lnTo>
                  <a:lnTo>
                    <a:pt x="11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2F1F1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7" name="Freeform 1798"/>
            <p:cNvSpPr>
              <a:spLocks/>
            </p:cNvSpPr>
            <p:nvPr/>
          </p:nvSpPr>
          <p:spPr bwMode="auto">
            <a:xfrm>
              <a:off x="2709" y="2659"/>
              <a:ext cx="23" cy="23"/>
            </a:xfrm>
            <a:custGeom>
              <a:avLst/>
              <a:gdLst/>
              <a:ahLst/>
              <a:cxnLst>
                <a:cxn ang="0">
                  <a:pos x="0" y="92"/>
                </a:cxn>
                <a:cxn ang="0">
                  <a:pos x="92" y="0"/>
                </a:cxn>
                <a:cxn ang="0">
                  <a:pos x="92" y="11"/>
                </a:cxn>
                <a:cxn ang="0">
                  <a:pos x="11" y="92"/>
                </a:cxn>
                <a:cxn ang="0">
                  <a:pos x="0" y="92"/>
                </a:cxn>
              </a:cxnLst>
              <a:rect l="0" t="0" r="r" b="b"/>
              <a:pathLst>
                <a:path w="92" h="92">
                  <a:moveTo>
                    <a:pt x="0" y="92"/>
                  </a:moveTo>
                  <a:lnTo>
                    <a:pt x="92" y="0"/>
                  </a:lnTo>
                  <a:lnTo>
                    <a:pt x="92" y="11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1F1F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8" name="Freeform 1799"/>
            <p:cNvSpPr>
              <a:spLocks/>
            </p:cNvSpPr>
            <p:nvPr/>
          </p:nvSpPr>
          <p:spPr bwMode="auto">
            <a:xfrm>
              <a:off x="2710" y="2660"/>
              <a:ext cx="22" cy="22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86" y="0"/>
                </a:cxn>
                <a:cxn ang="0">
                  <a:pos x="86" y="11"/>
                </a:cxn>
                <a:cxn ang="0">
                  <a:pos x="10" y="87"/>
                </a:cxn>
                <a:cxn ang="0">
                  <a:pos x="0" y="87"/>
                </a:cxn>
              </a:cxnLst>
              <a:rect l="0" t="0" r="r" b="b"/>
              <a:pathLst>
                <a:path w="86" h="87">
                  <a:moveTo>
                    <a:pt x="0" y="87"/>
                  </a:moveTo>
                  <a:lnTo>
                    <a:pt x="86" y="0"/>
                  </a:lnTo>
                  <a:lnTo>
                    <a:pt x="86" y="11"/>
                  </a:lnTo>
                  <a:lnTo>
                    <a:pt x="1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9" name="Freeform 1800"/>
            <p:cNvSpPr>
              <a:spLocks/>
            </p:cNvSpPr>
            <p:nvPr/>
          </p:nvSpPr>
          <p:spPr bwMode="auto">
            <a:xfrm>
              <a:off x="2711" y="2662"/>
              <a:ext cx="21" cy="20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81" y="0"/>
                </a:cxn>
                <a:cxn ang="0">
                  <a:pos x="81" y="10"/>
                </a:cxn>
                <a:cxn ang="0">
                  <a:pos x="11" y="81"/>
                </a:cxn>
                <a:cxn ang="0">
                  <a:pos x="0" y="81"/>
                </a:cxn>
              </a:cxnLst>
              <a:rect l="0" t="0" r="r" b="b"/>
              <a:pathLst>
                <a:path w="81" h="81">
                  <a:moveTo>
                    <a:pt x="0" y="81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11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0F0E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0" name="Freeform 1801"/>
            <p:cNvSpPr>
              <a:spLocks/>
            </p:cNvSpPr>
            <p:nvPr/>
          </p:nvSpPr>
          <p:spPr bwMode="auto">
            <a:xfrm>
              <a:off x="2713" y="2663"/>
              <a:ext cx="19" cy="19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76" y="0"/>
                </a:cxn>
                <a:cxn ang="0">
                  <a:pos x="76" y="11"/>
                </a:cxn>
                <a:cxn ang="0">
                  <a:pos x="11" y="76"/>
                </a:cxn>
                <a:cxn ang="0">
                  <a:pos x="0" y="76"/>
                </a:cxn>
              </a:cxnLst>
              <a:rect l="0" t="0" r="r" b="b"/>
              <a:pathLst>
                <a:path w="76" h="76">
                  <a:moveTo>
                    <a:pt x="0" y="76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11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1" name="Freeform 1802"/>
            <p:cNvSpPr>
              <a:spLocks/>
            </p:cNvSpPr>
            <p:nvPr/>
          </p:nvSpPr>
          <p:spPr bwMode="auto">
            <a:xfrm>
              <a:off x="2714" y="2664"/>
              <a:ext cx="18" cy="1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70" y="0"/>
                </a:cxn>
                <a:cxn ang="0">
                  <a:pos x="70" y="12"/>
                </a:cxn>
                <a:cxn ang="0">
                  <a:pos x="10" y="71"/>
                </a:cxn>
                <a:cxn ang="0">
                  <a:pos x="0" y="71"/>
                </a:cxn>
              </a:cxnLst>
              <a:rect l="0" t="0" r="r" b="b"/>
              <a:pathLst>
                <a:path w="70" h="71">
                  <a:moveTo>
                    <a:pt x="0" y="71"/>
                  </a:moveTo>
                  <a:lnTo>
                    <a:pt x="70" y="0"/>
                  </a:lnTo>
                  <a:lnTo>
                    <a:pt x="70" y="12"/>
                  </a:lnTo>
                  <a:lnTo>
                    <a:pt x="1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FEFEE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2" name="Freeform 1803"/>
            <p:cNvSpPr>
              <a:spLocks/>
            </p:cNvSpPr>
            <p:nvPr/>
          </p:nvSpPr>
          <p:spPr bwMode="auto">
            <a:xfrm>
              <a:off x="2716" y="2666"/>
              <a:ext cx="16" cy="16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65" y="0"/>
                </a:cxn>
                <a:cxn ang="0">
                  <a:pos x="65" y="11"/>
                </a:cxn>
                <a:cxn ang="0">
                  <a:pos x="11" y="65"/>
                </a:cxn>
                <a:cxn ang="0">
                  <a:pos x="0" y="65"/>
                </a:cxn>
              </a:cxnLst>
              <a:rect l="0" t="0" r="r" b="b"/>
              <a:pathLst>
                <a:path w="65" h="65">
                  <a:moveTo>
                    <a:pt x="0" y="65"/>
                  </a:moveTo>
                  <a:lnTo>
                    <a:pt x="65" y="0"/>
                  </a:lnTo>
                  <a:lnTo>
                    <a:pt x="65" y="11"/>
                  </a:lnTo>
                  <a:lnTo>
                    <a:pt x="11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3" name="Freeform 1804"/>
            <p:cNvSpPr>
              <a:spLocks/>
            </p:cNvSpPr>
            <p:nvPr/>
          </p:nvSpPr>
          <p:spPr bwMode="auto">
            <a:xfrm>
              <a:off x="2717" y="2667"/>
              <a:ext cx="15" cy="1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60" y="0"/>
                </a:cxn>
                <a:cxn ang="0">
                  <a:pos x="60" y="10"/>
                </a:cxn>
                <a:cxn ang="0">
                  <a:pos x="11" y="59"/>
                </a:cxn>
                <a:cxn ang="0">
                  <a:pos x="0" y="59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lnTo>
                    <a:pt x="60" y="0"/>
                  </a:lnTo>
                  <a:lnTo>
                    <a:pt x="60" y="10"/>
                  </a:lnTo>
                  <a:lnTo>
                    <a:pt x="11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EEEED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4" name="Freeform 1805"/>
            <p:cNvSpPr>
              <a:spLocks/>
            </p:cNvSpPr>
            <p:nvPr/>
          </p:nvSpPr>
          <p:spPr bwMode="auto">
            <a:xfrm>
              <a:off x="2718" y="2668"/>
              <a:ext cx="14" cy="14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54" y="0"/>
                </a:cxn>
                <a:cxn ang="0">
                  <a:pos x="54" y="11"/>
                </a:cxn>
                <a:cxn ang="0">
                  <a:pos x="11" y="54"/>
                </a:cxn>
                <a:cxn ang="0">
                  <a:pos x="0" y="54"/>
                </a:cxn>
              </a:cxnLst>
              <a:rect l="0" t="0" r="r" b="b"/>
              <a:pathLst>
                <a:path w="54" h="54">
                  <a:moveTo>
                    <a:pt x="0" y="54"/>
                  </a:moveTo>
                  <a:lnTo>
                    <a:pt x="54" y="0"/>
                  </a:lnTo>
                  <a:lnTo>
                    <a:pt x="54" y="11"/>
                  </a:lnTo>
                  <a:lnTo>
                    <a:pt x="11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5" name="Freeform 1806"/>
            <p:cNvSpPr>
              <a:spLocks/>
            </p:cNvSpPr>
            <p:nvPr/>
          </p:nvSpPr>
          <p:spPr bwMode="auto">
            <a:xfrm>
              <a:off x="2720" y="2670"/>
              <a:ext cx="12" cy="12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49" y="0"/>
                </a:cxn>
                <a:cxn ang="0">
                  <a:pos x="49" y="11"/>
                </a:cxn>
                <a:cxn ang="0">
                  <a:pos x="12" y="49"/>
                </a:cxn>
                <a:cxn ang="0">
                  <a:pos x="0" y="49"/>
                </a:cxn>
              </a:cxnLst>
              <a:rect l="0" t="0" r="r" b="b"/>
              <a:pathLst>
                <a:path w="49" h="49">
                  <a:moveTo>
                    <a:pt x="0" y="49"/>
                  </a:moveTo>
                  <a:lnTo>
                    <a:pt x="49" y="0"/>
                  </a:lnTo>
                  <a:lnTo>
                    <a:pt x="49" y="11"/>
                  </a:lnTo>
                  <a:lnTo>
                    <a:pt x="12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DEDEC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6" name="Freeform 1807"/>
            <p:cNvSpPr>
              <a:spLocks/>
            </p:cNvSpPr>
            <p:nvPr/>
          </p:nvSpPr>
          <p:spPr bwMode="auto">
            <a:xfrm>
              <a:off x="2721" y="2671"/>
              <a:ext cx="11" cy="1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43" y="0"/>
                </a:cxn>
                <a:cxn ang="0">
                  <a:pos x="43" y="10"/>
                </a:cxn>
                <a:cxn ang="0">
                  <a:pos x="11" y="43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43" y="0"/>
                  </a:lnTo>
                  <a:lnTo>
                    <a:pt x="43" y="10"/>
                  </a:lnTo>
                  <a:lnTo>
                    <a:pt x="11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7" name="Freeform 1808"/>
            <p:cNvSpPr>
              <a:spLocks/>
            </p:cNvSpPr>
            <p:nvPr/>
          </p:nvSpPr>
          <p:spPr bwMode="auto">
            <a:xfrm>
              <a:off x="2722" y="2673"/>
              <a:ext cx="10" cy="9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37" y="0"/>
                </a:cxn>
                <a:cxn ang="0">
                  <a:pos x="37" y="11"/>
                </a:cxn>
                <a:cxn ang="0">
                  <a:pos x="10" y="38"/>
                </a:cxn>
                <a:cxn ang="0">
                  <a:pos x="0" y="38"/>
                </a:cxn>
              </a:cxnLst>
              <a:rect l="0" t="0" r="r" b="b"/>
              <a:pathLst>
                <a:path w="37" h="38">
                  <a:moveTo>
                    <a:pt x="0" y="38"/>
                  </a:moveTo>
                  <a:lnTo>
                    <a:pt x="37" y="0"/>
                  </a:lnTo>
                  <a:lnTo>
                    <a:pt x="37" y="11"/>
                  </a:lnTo>
                  <a:lnTo>
                    <a:pt x="1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DECEB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8" name="Freeform 1809"/>
            <p:cNvSpPr>
              <a:spLocks/>
            </p:cNvSpPr>
            <p:nvPr/>
          </p:nvSpPr>
          <p:spPr bwMode="auto">
            <a:xfrm>
              <a:off x="2724" y="2674"/>
              <a:ext cx="8" cy="8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2" y="0"/>
                </a:cxn>
                <a:cxn ang="0">
                  <a:pos x="32" y="11"/>
                </a:cxn>
                <a:cxn ang="0">
                  <a:pos x="11" y="33"/>
                </a:cxn>
                <a:cxn ang="0">
                  <a:pos x="0" y="33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lnTo>
                    <a:pt x="32" y="0"/>
                  </a:lnTo>
                  <a:lnTo>
                    <a:pt x="32" y="11"/>
                  </a:lnTo>
                  <a:lnTo>
                    <a:pt x="11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9" name="Freeform 1810"/>
            <p:cNvSpPr>
              <a:spLocks/>
            </p:cNvSpPr>
            <p:nvPr/>
          </p:nvSpPr>
          <p:spPr bwMode="auto">
            <a:xfrm>
              <a:off x="2725" y="2675"/>
              <a:ext cx="7" cy="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0"/>
                </a:cxn>
                <a:cxn ang="0">
                  <a:pos x="27" y="11"/>
                </a:cxn>
                <a:cxn ang="0">
                  <a:pos x="11" y="27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lnTo>
                    <a:pt x="27" y="0"/>
                  </a:lnTo>
                  <a:lnTo>
                    <a:pt x="27" y="11"/>
                  </a:lnTo>
                  <a:lnTo>
                    <a:pt x="11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CEBEA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0" name="Freeform 1811"/>
            <p:cNvSpPr>
              <a:spLocks/>
            </p:cNvSpPr>
            <p:nvPr/>
          </p:nvSpPr>
          <p:spPr bwMode="auto">
            <a:xfrm>
              <a:off x="2727" y="2677"/>
              <a:ext cx="5" cy="5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1" y="0"/>
                </a:cxn>
                <a:cxn ang="0">
                  <a:pos x="21" y="12"/>
                </a:cxn>
                <a:cxn ang="0">
                  <a:pos x="10" y="22"/>
                </a:cxn>
                <a:cxn ang="0">
                  <a:pos x="0" y="22"/>
                </a:cxn>
              </a:cxnLst>
              <a:rect l="0" t="0" r="r" b="b"/>
              <a:pathLst>
                <a:path w="21" h="22">
                  <a:moveTo>
                    <a:pt x="0" y="22"/>
                  </a:moveTo>
                  <a:lnTo>
                    <a:pt x="21" y="0"/>
                  </a:lnTo>
                  <a:lnTo>
                    <a:pt x="21" y="12"/>
                  </a:lnTo>
                  <a:lnTo>
                    <a:pt x="1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1" name="Freeform 1812"/>
            <p:cNvSpPr>
              <a:spLocks/>
            </p:cNvSpPr>
            <p:nvPr/>
          </p:nvSpPr>
          <p:spPr bwMode="auto">
            <a:xfrm>
              <a:off x="2728" y="2678"/>
              <a:ext cx="4" cy="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6" y="0"/>
                </a:cxn>
                <a:cxn ang="0">
                  <a:pos x="16" y="11"/>
                </a:cxn>
                <a:cxn ang="0">
                  <a:pos x="10" y="16"/>
                </a:cxn>
                <a:cxn ang="0">
                  <a:pos x="0" y="16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6" y="0"/>
                  </a:lnTo>
                  <a:lnTo>
                    <a:pt x="16" y="11"/>
                  </a:lnTo>
                  <a:lnTo>
                    <a:pt x="1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BEA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2" name="Freeform 1813"/>
            <p:cNvSpPr>
              <a:spLocks/>
            </p:cNvSpPr>
            <p:nvPr/>
          </p:nvSpPr>
          <p:spPr bwMode="auto">
            <a:xfrm>
              <a:off x="2729" y="2679"/>
              <a:ext cx="3" cy="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  <a:cxn ang="0">
                  <a:pos x="11" y="10"/>
                </a:cxn>
                <a:cxn ang="0">
                  <a:pos x="0" y="10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lnTo>
                    <a:pt x="11" y="0"/>
                  </a:lnTo>
                  <a:lnTo>
                    <a:pt x="1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AE9E9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3" name="Freeform 1814"/>
            <p:cNvSpPr>
              <a:spLocks/>
            </p:cNvSpPr>
            <p:nvPr/>
          </p:nvSpPr>
          <p:spPr bwMode="auto">
            <a:xfrm>
              <a:off x="2730" y="2681"/>
              <a:ext cx="2" cy="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6" y="5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9E8E8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4" name="Freeform 1815"/>
            <p:cNvSpPr>
              <a:spLocks noEditPoints="1"/>
            </p:cNvSpPr>
            <p:nvPr/>
          </p:nvSpPr>
          <p:spPr bwMode="auto">
            <a:xfrm>
              <a:off x="2697" y="2647"/>
              <a:ext cx="36" cy="36"/>
            </a:xfrm>
            <a:custGeom>
              <a:avLst/>
              <a:gdLst/>
              <a:ahLst/>
              <a:cxnLst>
                <a:cxn ang="0">
                  <a:pos x="7" y="136"/>
                </a:cxn>
                <a:cxn ang="0">
                  <a:pos x="135" y="136"/>
                </a:cxn>
                <a:cxn ang="0">
                  <a:pos x="135" y="7"/>
                </a:cxn>
                <a:cxn ang="0">
                  <a:pos x="7" y="7"/>
                </a:cxn>
                <a:cxn ang="0">
                  <a:pos x="7" y="136"/>
                </a:cxn>
                <a:cxn ang="0">
                  <a:pos x="3" y="143"/>
                </a:cxn>
                <a:cxn ang="0">
                  <a:pos x="1" y="142"/>
                </a:cxn>
                <a:cxn ang="0">
                  <a:pos x="0" y="139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39" y="0"/>
                </a:cxn>
                <a:cxn ang="0">
                  <a:pos x="141" y="1"/>
                </a:cxn>
                <a:cxn ang="0">
                  <a:pos x="142" y="4"/>
                </a:cxn>
                <a:cxn ang="0">
                  <a:pos x="142" y="139"/>
                </a:cxn>
                <a:cxn ang="0">
                  <a:pos x="141" y="142"/>
                </a:cxn>
                <a:cxn ang="0">
                  <a:pos x="139" y="143"/>
                </a:cxn>
                <a:cxn ang="0">
                  <a:pos x="3" y="143"/>
                </a:cxn>
              </a:cxnLst>
              <a:rect l="0" t="0" r="r" b="b"/>
              <a:pathLst>
                <a:path w="142" h="143">
                  <a:moveTo>
                    <a:pt x="7" y="136"/>
                  </a:moveTo>
                  <a:lnTo>
                    <a:pt x="135" y="136"/>
                  </a:lnTo>
                  <a:lnTo>
                    <a:pt x="135" y="7"/>
                  </a:lnTo>
                  <a:lnTo>
                    <a:pt x="7" y="7"/>
                  </a:lnTo>
                  <a:lnTo>
                    <a:pt x="7" y="136"/>
                  </a:lnTo>
                  <a:close/>
                  <a:moveTo>
                    <a:pt x="3" y="143"/>
                  </a:moveTo>
                  <a:lnTo>
                    <a:pt x="1" y="142"/>
                  </a:lnTo>
                  <a:lnTo>
                    <a:pt x="0" y="139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139" y="0"/>
                  </a:lnTo>
                  <a:lnTo>
                    <a:pt x="141" y="1"/>
                  </a:lnTo>
                  <a:lnTo>
                    <a:pt x="142" y="4"/>
                  </a:lnTo>
                  <a:lnTo>
                    <a:pt x="142" y="139"/>
                  </a:lnTo>
                  <a:lnTo>
                    <a:pt x="141" y="142"/>
                  </a:lnTo>
                  <a:lnTo>
                    <a:pt x="139" y="143"/>
                  </a:lnTo>
                  <a:lnTo>
                    <a:pt x="3" y="1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5" name="Freeform 1816"/>
            <p:cNvSpPr>
              <a:spLocks noEditPoints="1"/>
            </p:cNvSpPr>
            <p:nvPr/>
          </p:nvSpPr>
          <p:spPr bwMode="auto">
            <a:xfrm>
              <a:off x="2642" y="2483"/>
              <a:ext cx="25" cy="273"/>
            </a:xfrm>
            <a:custGeom>
              <a:avLst/>
              <a:gdLst/>
              <a:ahLst/>
              <a:cxnLst>
                <a:cxn ang="0">
                  <a:pos x="2" y="1089"/>
                </a:cxn>
                <a:cxn ang="0">
                  <a:pos x="92" y="999"/>
                </a:cxn>
                <a:cxn ang="0">
                  <a:pos x="92" y="96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98" y="92"/>
                </a:cxn>
                <a:cxn ang="0">
                  <a:pos x="99" y="93"/>
                </a:cxn>
                <a:cxn ang="0">
                  <a:pos x="99" y="95"/>
                </a:cxn>
                <a:cxn ang="0">
                  <a:pos x="99" y="1000"/>
                </a:cxn>
                <a:cxn ang="0">
                  <a:pos x="99" y="1002"/>
                </a:cxn>
                <a:cxn ang="0">
                  <a:pos x="98" y="1003"/>
                </a:cxn>
                <a:cxn ang="0">
                  <a:pos x="8" y="1094"/>
                </a:cxn>
                <a:cxn ang="0">
                  <a:pos x="6" y="1095"/>
                </a:cxn>
                <a:cxn ang="0">
                  <a:pos x="5" y="1095"/>
                </a:cxn>
                <a:cxn ang="0">
                  <a:pos x="3" y="1095"/>
                </a:cxn>
                <a:cxn ang="0">
                  <a:pos x="2" y="1094"/>
                </a:cxn>
                <a:cxn ang="0">
                  <a:pos x="1" y="1092"/>
                </a:cxn>
                <a:cxn ang="0">
                  <a:pos x="0" y="1091"/>
                </a:cxn>
                <a:cxn ang="0">
                  <a:pos x="1" y="1090"/>
                </a:cxn>
                <a:cxn ang="0">
                  <a:pos x="2" y="1089"/>
                </a:cxn>
                <a:cxn ang="0">
                  <a:pos x="9" y="4"/>
                </a:cxn>
                <a:cxn ang="0">
                  <a:pos x="9" y="1091"/>
                </a:cxn>
                <a:cxn ang="0">
                  <a:pos x="9" y="1092"/>
                </a:cxn>
                <a:cxn ang="0">
                  <a:pos x="8" y="1094"/>
                </a:cxn>
                <a:cxn ang="0">
                  <a:pos x="6" y="1094"/>
                </a:cxn>
                <a:cxn ang="0">
                  <a:pos x="4" y="1095"/>
                </a:cxn>
                <a:cxn ang="0">
                  <a:pos x="2" y="1094"/>
                </a:cxn>
                <a:cxn ang="0">
                  <a:pos x="1" y="1094"/>
                </a:cxn>
                <a:cxn ang="0">
                  <a:pos x="1" y="1092"/>
                </a:cxn>
                <a:cxn ang="0">
                  <a:pos x="1" y="1091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9" y="2"/>
                </a:cxn>
                <a:cxn ang="0">
                  <a:pos x="9" y="4"/>
                </a:cxn>
              </a:cxnLst>
              <a:rect l="0" t="0" r="r" b="b"/>
              <a:pathLst>
                <a:path w="99" h="1095">
                  <a:moveTo>
                    <a:pt x="2" y="1089"/>
                  </a:moveTo>
                  <a:lnTo>
                    <a:pt x="92" y="999"/>
                  </a:lnTo>
                  <a:lnTo>
                    <a:pt x="92" y="96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98" y="92"/>
                  </a:lnTo>
                  <a:lnTo>
                    <a:pt x="99" y="93"/>
                  </a:lnTo>
                  <a:lnTo>
                    <a:pt x="99" y="95"/>
                  </a:lnTo>
                  <a:lnTo>
                    <a:pt x="99" y="1000"/>
                  </a:lnTo>
                  <a:lnTo>
                    <a:pt x="99" y="1002"/>
                  </a:lnTo>
                  <a:lnTo>
                    <a:pt x="98" y="1003"/>
                  </a:lnTo>
                  <a:lnTo>
                    <a:pt x="8" y="1094"/>
                  </a:lnTo>
                  <a:lnTo>
                    <a:pt x="6" y="1095"/>
                  </a:lnTo>
                  <a:lnTo>
                    <a:pt x="5" y="1095"/>
                  </a:lnTo>
                  <a:lnTo>
                    <a:pt x="3" y="1095"/>
                  </a:lnTo>
                  <a:lnTo>
                    <a:pt x="2" y="1094"/>
                  </a:lnTo>
                  <a:lnTo>
                    <a:pt x="1" y="1092"/>
                  </a:lnTo>
                  <a:lnTo>
                    <a:pt x="0" y="1091"/>
                  </a:lnTo>
                  <a:lnTo>
                    <a:pt x="1" y="1090"/>
                  </a:lnTo>
                  <a:lnTo>
                    <a:pt x="2" y="1089"/>
                  </a:lnTo>
                  <a:close/>
                  <a:moveTo>
                    <a:pt x="9" y="4"/>
                  </a:moveTo>
                  <a:lnTo>
                    <a:pt x="9" y="1091"/>
                  </a:lnTo>
                  <a:lnTo>
                    <a:pt x="9" y="1092"/>
                  </a:lnTo>
                  <a:lnTo>
                    <a:pt x="8" y="1094"/>
                  </a:lnTo>
                  <a:lnTo>
                    <a:pt x="6" y="1094"/>
                  </a:lnTo>
                  <a:lnTo>
                    <a:pt x="4" y="1095"/>
                  </a:lnTo>
                  <a:lnTo>
                    <a:pt x="2" y="1094"/>
                  </a:lnTo>
                  <a:lnTo>
                    <a:pt x="1" y="1094"/>
                  </a:lnTo>
                  <a:lnTo>
                    <a:pt x="1" y="1092"/>
                  </a:lnTo>
                  <a:lnTo>
                    <a:pt x="1" y="1091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6" name="Freeform 1817"/>
            <p:cNvSpPr>
              <a:spLocks/>
            </p:cNvSpPr>
            <p:nvPr/>
          </p:nvSpPr>
          <p:spPr bwMode="auto">
            <a:xfrm>
              <a:off x="2595" y="2574"/>
              <a:ext cx="2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2" y="6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6" y="0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7" name="Rectangle 1818"/>
            <p:cNvSpPr>
              <a:spLocks noChangeArrowheads="1"/>
            </p:cNvSpPr>
            <p:nvPr/>
          </p:nvSpPr>
          <p:spPr bwMode="auto">
            <a:xfrm>
              <a:off x="2597" y="2574"/>
              <a:ext cx="46" cy="1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8" name="Freeform 1819"/>
            <p:cNvSpPr>
              <a:spLocks/>
            </p:cNvSpPr>
            <p:nvPr/>
          </p:nvSpPr>
          <p:spPr bwMode="auto">
            <a:xfrm>
              <a:off x="2643" y="2574"/>
              <a:ext cx="2" cy="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7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9" name="Freeform 1820"/>
            <p:cNvSpPr>
              <a:spLocks/>
            </p:cNvSpPr>
            <p:nvPr/>
          </p:nvSpPr>
          <p:spPr bwMode="auto">
            <a:xfrm>
              <a:off x="3822" y="119"/>
              <a:ext cx="442" cy="387"/>
            </a:xfrm>
            <a:custGeom>
              <a:avLst/>
              <a:gdLst/>
              <a:ahLst/>
              <a:cxnLst>
                <a:cxn ang="0">
                  <a:pos x="89" y="1546"/>
                </a:cxn>
                <a:cxn ang="0">
                  <a:pos x="1679" y="1546"/>
                </a:cxn>
                <a:cxn ang="0">
                  <a:pos x="1692" y="1545"/>
                </a:cxn>
                <a:cxn ang="0">
                  <a:pos x="1705" y="1543"/>
                </a:cxn>
                <a:cxn ang="0">
                  <a:pos x="1716" y="1538"/>
                </a:cxn>
                <a:cxn ang="0">
                  <a:pos x="1727" y="1532"/>
                </a:cxn>
                <a:cxn ang="0">
                  <a:pos x="1737" y="1525"/>
                </a:cxn>
                <a:cxn ang="0">
                  <a:pos x="1746" y="1516"/>
                </a:cxn>
                <a:cxn ang="0">
                  <a:pos x="1754" y="1505"/>
                </a:cxn>
                <a:cxn ang="0">
                  <a:pos x="1760" y="1494"/>
                </a:cxn>
                <a:cxn ang="0">
                  <a:pos x="1764" y="1483"/>
                </a:cxn>
                <a:cxn ang="0">
                  <a:pos x="1767" y="1471"/>
                </a:cxn>
                <a:cxn ang="0">
                  <a:pos x="1768" y="1457"/>
                </a:cxn>
                <a:cxn ang="0">
                  <a:pos x="1768" y="89"/>
                </a:cxn>
                <a:cxn ang="0">
                  <a:pos x="1767" y="75"/>
                </a:cxn>
                <a:cxn ang="0">
                  <a:pos x="1764" y="63"/>
                </a:cxn>
                <a:cxn ang="0">
                  <a:pos x="1760" y="52"/>
                </a:cxn>
                <a:cxn ang="0">
                  <a:pos x="1754" y="41"/>
                </a:cxn>
                <a:cxn ang="0">
                  <a:pos x="1746" y="30"/>
                </a:cxn>
                <a:cxn ang="0">
                  <a:pos x="1737" y="21"/>
                </a:cxn>
                <a:cxn ang="0">
                  <a:pos x="1727" y="14"/>
                </a:cxn>
                <a:cxn ang="0">
                  <a:pos x="1716" y="8"/>
                </a:cxn>
                <a:cxn ang="0">
                  <a:pos x="1705" y="4"/>
                </a:cxn>
                <a:cxn ang="0">
                  <a:pos x="1692" y="1"/>
                </a:cxn>
                <a:cxn ang="0">
                  <a:pos x="1679" y="0"/>
                </a:cxn>
                <a:cxn ang="0">
                  <a:pos x="89" y="0"/>
                </a:cxn>
                <a:cxn ang="0">
                  <a:pos x="77" y="1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41" y="14"/>
                </a:cxn>
                <a:cxn ang="0">
                  <a:pos x="32" y="21"/>
                </a:cxn>
                <a:cxn ang="0">
                  <a:pos x="23" y="30"/>
                </a:cxn>
                <a:cxn ang="0">
                  <a:pos x="14" y="41"/>
                </a:cxn>
                <a:cxn ang="0">
                  <a:pos x="8" y="52"/>
                </a:cxn>
                <a:cxn ang="0">
                  <a:pos x="4" y="63"/>
                </a:cxn>
                <a:cxn ang="0">
                  <a:pos x="1" y="75"/>
                </a:cxn>
                <a:cxn ang="0">
                  <a:pos x="0" y="89"/>
                </a:cxn>
                <a:cxn ang="0">
                  <a:pos x="0" y="1457"/>
                </a:cxn>
                <a:cxn ang="0">
                  <a:pos x="1" y="1471"/>
                </a:cxn>
                <a:cxn ang="0">
                  <a:pos x="4" y="1483"/>
                </a:cxn>
                <a:cxn ang="0">
                  <a:pos x="8" y="1494"/>
                </a:cxn>
                <a:cxn ang="0">
                  <a:pos x="14" y="1505"/>
                </a:cxn>
                <a:cxn ang="0">
                  <a:pos x="23" y="1516"/>
                </a:cxn>
                <a:cxn ang="0">
                  <a:pos x="32" y="1525"/>
                </a:cxn>
                <a:cxn ang="0">
                  <a:pos x="41" y="1532"/>
                </a:cxn>
                <a:cxn ang="0">
                  <a:pos x="52" y="1538"/>
                </a:cxn>
                <a:cxn ang="0">
                  <a:pos x="64" y="1543"/>
                </a:cxn>
                <a:cxn ang="0">
                  <a:pos x="77" y="1545"/>
                </a:cxn>
                <a:cxn ang="0">
                  <a:pos x="89" y="1546"/>
                </a:cxn>
              </a:cxnLst>
              <a:rect l="0" t="0" r="r" b="b"/>
              <a:pathLst>
                <a:path w="1768" h="1546">
                  <a:moveTo>
                    <a:pt x="89" y="1546"/>
                  </a:moveTo>
                  <a:lnTo>
                    <a:pt x="1679" y="1546"/>
                  </a:lnTo>
                  <a:lnTo>
                    <a:pt x="1692" y="1545"/>
                  </a:lnTo>
                  <a:lnTo>
                    <a:pt x="1705" y="1543"/>
                  </a:lnTo>
                  <a:lnTo>
                    <a:pt x="1716" y="1538"/>
                  </a:lnTo>
                  <a:lnTo>
                    <a:pt x="1727" y="1532"/>
                  </a:lnTo>
                  <a:lnTo>
                    <a:pt x="1737" y="1525"/>
                  </a:lnTo>
                  <a:lnTo>
                    <a:pt x="1746" y="1516"/>
                  </a:lnTo>
                  <a:lnTo>
                    <a:pt x="1754" y="1505"/>
                  </a:lnTo>
                  <a:lnTo>
                    <a:pt x="1760" y="1494"/>
                  </a:lnTo>
                  <a:lnTo>
                    <a:pt x="1764" y="1483"/>
                  </a:lnTo>
                  <a:lnTo>
                    <a:pt x="1767" y="1471"/>
                  </a:lnTo>
                  <a:lnTo>
                    <a:pt x="1768" y="1457"/>
                  </a:lnTo>
                  <a:lnTo>
                    <a:pt x="1768" y="89"/>
                  </a:lnTo>
                  <a:lnTo>
                    <a:pt x="1767" y="75"/>
                  </a:lnTo>
                  <a:lnTo>
                    <a:pt x="1764" y="63"/>
                  </a:lnTo>
                  <a:lnTo>
                    <a:pt x="1760" y="52"/>
                  </a:lnTo>
                  <a:lnTo>
                    <a:pt x="1754" y="41"/>
                  </a:lnTo>
                  <a:lnTo>
                    <a:pt x="1746" y="30"/>
                  </a:lnTo>
                  <a:lnTo>
                    <a:pt x="1737" y="21"/>
                  </a:lnTo>
                  <a:lnTo>
                    <a:pt x="1727" y="14"/>
                  </a:lnTo>
                  <a:lnTo>
                    <a:pt x="1716" y="8"/>
                  </a:lnTo>
                  <a:lnTo>
                    <a:pt x="1705" y="4"/>
                  </a:lnTo>
                  <a:lnTo>
                    <a:pt x="1692" y="1"/>
                  </a:lnTo>
                  <a:lnTo>
                    <a:pt x="1679" y="0"/>
                  </a:lnTo>
                  <a:lnTo>
                    <a:pt x="89" y="0"/>
                  </a:lnTo>
                  <a:lnTo>
                    <a:pt x="77" y="1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41" y="14"/>
                  </a:lnTo>
                  <a:lnTo>
                    <a:pt x="32" y="21"/>
                  </a:lnTo>
                  <a:lnTo>
                    <a:pt x="23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3"/>
                  </a:lnTo>
                  <a:lnTo>
                    <a:pt x="1" y="75"/>
                  </a:lnTo>
                  <a:lnTo>
                    <a:pt x="0" y="89"/>
                  </a:lnTo>
                  <a:lnTo>
                    <a:pt x="0" y="1457"/>
                  </a:lnTo>
                  <a:lnTo>
                    <a:pt x="1" y="1471"/>
                  </a:lnTo>
                  <a:lnTo>
                    <a:pt x="4" y="1483"/>
                  </a:lnTo>
                  <a:lnTo>
                    <a:pt x="8" y="1494"/>
                  </a:lnTo>
                  <a:lnTo>
                    <a:pt x="14" y="1505"/>
                  </a:lnTo>
                  <a:lnTo>
                    <a:pt x="23" y="1516"/>
                  </a:lnTo>
                  <a:lnTo>
                    <a:pt x="32" y="1525"/>
                  </a:lnTo>
                  <a:lnTo>
                    <a:pt x="41" y="1532"/>
                  </a:lnTo>
                  <a:lnTo>
                    <a:pt x="52" y="1538"/>
                  </a:lnTo>
                  <a:lnTo>
                    <a:pt x="64" y="1543"/>
                  </a:lnTo>
                  <a:lnTo>
                    <a:pt x="77" y="1545"/>
                  </a:lnTo>
                  <a:lnTo>
                    <a:pt x="89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0" name="Freeform 1821"/>
            <p:cNvSpPr>
              <a:spLocks/>
            </p:cNvSpPr>
            <p:nvPr/>
          </p:nvSpPr>
          <p:spPr bwMode="auto">
            <a:xfrm>
              <a:off x="3844" y="504"/>
              <a:ext cx="398" cy="4"/>
            </a:xfrm>
            <a:custGeom>
              <a:avLst/>
              <a:gdLst/>
              <a:ahLst/>
              <a:cxnLst>
                <a:cxn ang="0">
                  <a:pos x="1591" y="16"/>
                </a:cxn>
                <a:cxn ang="0">
                  <a:pos x="1590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1590" y="16"/>
                </a:cxn>
                <a:cxn ang="0">
                  <a:pos x="1591" y="16"/>
                </a:cxn>
                <a:cxn ang="0">
                  <a:pos x="1590" y="16"/>
                </a:cxn>
                <a:cxn ang="0">
                  <a:pos x="1591" y="16"/>
                </a:cxn>
                <a:cxn ang="0">
                  <a:pos x="1591" y="16"/>
                </a:cxn>
              </a:cxnLst>
              <a:rect l="0" t="0" r="r" b="b"/>
              <a:pathLst>
                <a:path w="1591" h="16">
                  <a:moveTo>
                    <a:pt x="1591" y="16"/>
                  </a:moveTo>
                  <a:lnTo>
                    <a:pt x="1590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590" y="16"/>
                  </a:lnTo>
                  <a:lnTo>
                    <a:pt x="1591" y="16"/>
                  </a:lnTo>
                  <a:lnTo>
                    <a:pt x="1590" y="16"/>
                  </a:lnTo>
                  <a:lnTo>
                    <a:pt x="1591" y="16"/>
                  </a:lnTo>
                  <a:lnTo>
                    <a:pt x="1591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1" name="Freeform 1822"/>
            <p:cNvSpPr>
              <a:spLocks/>
            </p:cNvSpPr>
            <p:nvPr/>
          </p:nvSpPr>
          <p:spPr bwMode="auto">
            <a:xfrm>
              <a:off x="4242" y="503"/>
              <a:ext cx="3" cy="5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12" y="0"/>
                </a:cxn>
                <a:cxn ang="0">
                  <a:pos x="0" y="1"/>
                </a:cxn>
                <a:cxn ang="0">
                  <a:pos x="1" y="17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4" y="16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lnTo>
                    <a:pt x="12" y="0"/>
                  </a:lnTo>
                  <a:lnTo>
                    <a:pt x="0" y="1"/>
                  </a:lnTo>
                  <a:lnTo>
                    <a:pt x="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2" name="Freeform 1823"/>
            <p:cNvSpPr>
              <a:spLocks/>
            </p:cNvSpPr>
            <p:nvPr/>
          </p:nvSpPr>
          <p:spPr bwMode="auto">
            <a:xfrm>
              <a:off x="4245" y="503"/>
              <a:ext cx="4" cy="5"/>
            </a:xfrm>
            <a:custGeom>
              <a:avLst/>
              <a:gdLst/>
              <a:ahLst/>
              <a:cxnLst>
                <a:cxn ang="0">
                  <a:pos x="17" y="15"/>
                </a:cxn>
                <a:cxn ang="0">
                  <a:pos x="13" y="0"/>
                </a:cxn>
                <a:cxn ang="0">
                  <a:pos x="0" y="2"/>
                </a:cxn>
                <a:cxn ang="0">
                  <a:pos x="3" y="18"/>
                </a:cxn>
                <a:cxn ang="0">
                  <a:pos x="16" y="16"/>
                </a:cxn>
                <a:cxn ang="0">
                  <a:pos x="17" y="15"/>
                </a:cxn>
                <a:cxn ang="0">
                  <a:pos x="16" y="16"/>
                </a:cxn>
                <a:cxn ang="0">
                  <a:pos x="17" y="15"/>
                </a:cxn>
                <a:cxn ang="0">
                  <a:pos x="17" y="15"/>
                </a:cxn>
              </a:cxnLst>
              <a:rect l="0" t="0" r="r" b="b"/>
              <a:pathLst>
                <a:path w="17" h="18">
                  <a:moveTo>
                    <a:pt x="17" y="15"/>
                  </a:moveTo>
                  <a:lnTo>
                    <a:pt x="13" y="0"/>
                  </a:lnTo>
                  <a:lnTo>
                    <a:pt x="0" y="2"/>
                  </a:lnTo>
                  <a:lnTo>
                    <a:pt x="3" y="18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3" name="Freeform 1824"/>
            <p:cNvSpPr>
              <a:spLocks/>
            </p:cNvSpPr>
            <p:nvPr/>
          </p:nvSpPr>
          <p:spPr bwMode="auto">
            <a:xfrm>
              <a:off x="4247" y="502"/>
              <a:ext cx="5" cy="5"/>
            </a:xfrm>
            <a:custGeom>
              <a:avLst/>
              <a:gdLst/>
              <a:ahLst/>
              <a:cxnLst>
                <a:cxn ang="0">
                  <a:pos x="18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5" y="20"/>
                </a:cxn>
                <a:cxn ang="0">
                  <a:pos x="17" y="16"/>
                </a:cxn>
                <a:cxn ang="0">
                  <a:pos x="18" y="15"/>
                </a:cxn>
                <a:cxn ang="0">
                  <a:pos x="17" y="16"/>
                </a:cxn>
                <a:cxn ang="0">
                  <a:pos x="18" y="15"/>
                </a:cxn>
                <a:cxn ang="0">
                  <a:pos x="18" y="15"/>
                </a:cxn>
              </a:cxnLst>
              <a:rect l="0" t="0" r="r" b="b"/>
              <a:pathLst>
                <a:path w="18" h="20">
                  <a:moveTo>
                    <a:pt x="18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5" y="20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4" name="Freeform 1825"/>
            <p:cNvSpPr>
              <a:spLocks/>
            </p:cNvSpPr>
            <p:nvPr/>
          </p:nvSpPr>
          <p:spPr bwMode="auto">
            <a:xfrm>
              <a:off x="4250" y="500"/>
              <a:ext cx="5" cy="6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19" y="14"/>
                </a:cxn>
                <a:cxn ang="0">
                  <a:pos x="20" y="14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20" y="14"/>
                </a:cxn>
              </a:cxnLst>
              <a:rect l="0" t="0" r="r" b="b"/>
              <a:pathLst>
                <a:path w="20" h="20">
                  <a:moveTo>
                    <a:pt x="20" y="14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5" name="Freeform 1826"/>
            <p:cNvSpPr>
              <a:spLocks/>
            </p:cNvSpPr>
            <p:nvPr/>
          </p:nvSpPr>
          <p:spPr bwMode="auto">
            <a:xfrm>
              <a:off x="4252" y="499"/>
              <a:ext cx="6" cy="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0" y="21"/>
                </a:cxn>
                <a:cxn ang="0">
                  <a:pos x="20" y="13"/>
                </a:cxn>
                <a:cxn ang="0">
                  <a:pos x="21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1" y="13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0" y="21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6" name="Freeform 1827"/>
            <p:cNvSpPr>
              <a:spLocks/>
            </p:cNvSpPr>
            <p:nvPr/>
          </p:nvSpPr>
          <p:spPr bwMode="auto">
            <a:xfrm>
              <a:off x="4255" y="497"/>
              <a:ext cx="5" cy="5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12" y="22"/>
                </a:cxn>
                <a:cxn ang="0">
                  <a:pos x="22" y="13"/>
                </a:cxn>
                <a:cxn ang="0">
                  <a:pos x="22" y="12"/>
                </a:cxn>
                <a:cxn ang="0">
                  <a:pos x="22" y="13"/>
                </a:cxn>
                <a:cxn ang="0">
                  <a:pos x="22" y="12"/>
                </a:cxn>
                <a:cxn ang="0">
                  <a:pos x="22" y="12"/>
                </a:cxn>
              </a:cxnLst>
              <a:rect l="0" t="0" r="r" b="b"/>
              <a:pathLst>
                <a:path w="22" h="22">
                  <a:moveTo>
                    <a:pt x="22" y="12"/>
                  </a:moveTo>
                  <a:lnTo>
                    <a:pt x="9" y="0"/>
                  </a:lnTo>
                  <a:lnTo>
                    <a:pt x="0" y="10"/>
                  </a:lnTo>
                  <a:lnTo>
                    <a:pt x="12" y="22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7" name="Freeform 1828"/>
            <p:cNvSpPr>
              <a:spLocks/>
            </p:cNvSpPr>
            <p:nvPr/>
          </p:nvSpPr>
          <p:spPr bwMode="auto">
            <a:xfrm>
              <a:off x="4257" y="494"/>
              <a:ext cx="5" cy="5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14" y="21"/>
                </a:cxn>
                <a:cxn ang="0">
                  <a:pos x="22" y="10"/>
                </a:cxn>
                <a:cxn ang="0">
                  <a:pos x="22" y="9"/>
                </a:cxn>
                <a:cxn ang="0">
                  <a:pos x="22" y="10"/>
                </a:cxn>
                <a:cxn ang="0">
                  <a:pos x="22" y="9"/>
                </a:cxn>
                <a:cxn ang="0">
                  <a:pos x="22" y="9"/>
                </a:cxn>
              </a:cxnLst>
              <a:rect l="0" t="0" r="r" b="b"/>
              <a:pathLst>
                <a:path w="22" h="21">
                  <a:moveTo>
                    <a:pt x="22" y="9"/>
                  </a:moveTo>
                  <a:lnTo>
                    <a:pt x="8" y="0"/>
                  </a:lnTo>
                  <a:lnTo>
                    <a:pt x="0" y="10"/>
                  </a:lnTo>
                  <a:lnTo>
                    <a:pt x="14" y="2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8" name="Freeform 1829"/>
            <p:cNvSpPr>
              <a:spLocks/>
            </p:cNvSpPr>
            <p:nvPr/>
          </p:nvSpPr>
          <p:spPr bwMode="auto">
            <a:xfrm>
              <a:off x="4259" y="492"/>
              <a:ext cx="5" cy="5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15" y="19"/>
                </a:cxn>
                <a:cxn ang="0">
                  <a:pos x="21" y="8"/>
                </a:cxn>
                <a:cxn ang="0">
                  <a:pos x="22" y="7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2" y="7"/>
                </a:cxn>
              </a:cxnLst>
              <a:rect l="0" t="0" r="r" b="b"/>
              <a:pathLst>
                <a:path w="22" h="19">
                  <a:moveTo>
                    <a:pt x="22" y="7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15" y="1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9" name="Freeform 1830"/>
            <p:cNvSpPr>
              <a:spLocks/>
            </p:cNvSpPr>
            <p:nvPr/>
          </p:nvSpPr>
          <p:spPr bwMode="auto">
            <a:xfrm>
              <a:off x="4260" y="489"/>
              <a:ext cx="5" cy="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7" y="17"/>
                </a:cxn>
                <a:cxn ang="0">
                  <a:pos x="21" y="6"/>
                </a:cxn>
                <a:cxn ang="0">
                  <a:pos x="21" y="5"/>
                </a:cxn>
                <a:cxn ang="0">
                  <a:pos x="21" y="6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7" y="1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0" name="Freeform 1831"/>
            <p:cNvSpPr>
              <a:spLocks/>
            </p:cNvSpPr>
            <p:nvPr/>
          </p:nvSpPr>
          <p:spPr bwMode="auto">
            <a:xfrm>
              <a:off x="4261" y="486"/>
              <a:ext cx="5" cy="4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16" y="16"/>
                </a:cxn>
                <a:cxn ang="0">
                  <a:pos x="19" y="3"/>
                </a:cxn>
                <a:cxn ang="0">
                  <a:pos x="19" y="2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2"/>
                </a:cxn>
              </a:cxnLst>
              <a:rect l="0" t="0" r="r" b="b"/>
              <a:pathLst>
                <a:path w="19" h="16">
                  <a:moveTo>
                    <a:pt x="19" y="2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16" y="16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1" name="Freeform 1832"/>
            <p:cNvSpPr>
              <a:spLocks/>
            </p:cNvSpPr>
            <p:nvPr/>
          </p:nvSpPr>
          <p:spPr bwMode="auto">
            <a:xfrm>
              <a:off x="4262" y="484"/>
              <a:ext cx="4" cy="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6" y="14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6" y="1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2" name="Freeform 1833"/>
            <p:cNvSpPr>
              <a:spLocks/>
            </p:cNvSpPr>
            <p:nvPr/>
          </p:nvSpPr>
          <p:spPr bwMode="auto">
            <a:xfrm>
              <a:off x="4262" y="141"/>
              <a:ext cx="4" cy="3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"/>
                </a:cxn>
                <a:cxn ang="0">
                  <a:pos x="0" y="1369"/>
                </a:cxn>
                <a:cxn ang="0">
                  <a:pos x="16" y="1369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1369">
                  <a:moveTo>
                    <a:pt x="16" y="0"/>
                  </a:moveTo>
                  <a:lnTo>
                    <a:pt x="0" y="1"/>
                  </a:lnTo>
                  <a:lnTo>
                    <a:pt x="0" y="1369"/>
                  </a:lnTo>
                  <a:lnTo>
                    <a:pt x="16" y="1369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3" name="Freeform 1834"/>
            <p:cNvSpPr>
              <a:spLocks/>
            </p:cNvSpPr>
            <p:nvPr/>
          </p:nvSpPr>
          <p:spPr bwMode="auto">
            <a:xfrm>
              <a:off x="4262" y="138"/>
              <a:ext cx="4" cy="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"/>
                </a:cxn>
                <a:cxn ang="0">
                  <a:pos x="1" y="15"/>
                </a:cxn>
                <a:cxn ang="0">
                  <a:pos x="17" y="14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lnTo>
                    <a:pt x="0" y="2"/>
                  </a:lnTo>
                  <a:lnTo>
                    <a:pt x="1" y="15"/>
                  </a:lnTo>
                  <a:lnTo>
                    <a:pt x="17" y="14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4" name="Freeform 1835"/>
            <p:cNvSpPr>
              <a:spLocks/>
            </p:cNvSpPr>
            <p:nvPr/>
          </p:nvSpPr>
          <p:spPr bwMode="auto">
            <a:xfrm>
              <a:off x="4261" y="135"/>
              <a:ext cx="5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"/>
                </a:cxn>
                <a:cxn ang="0">
                  <a:pos x="3" y="16"/>
                </a:cxn>
                <a:cxn ang="0">
                  <a:pos x="19" y="13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9" h="16">
                  <a:moveTo>
                    <a:pt x="16" y="0"/>
                  </a:moveTo>
                  <a:lnTo>
                    <a:pt x="0" y="4"/>
                  </a:lnTo>
                  <a:lnTo>
                    <a:pt x="3" y="16"/>
                  </a:lnTo>
                  <a:lnTo>
                    <a:pt x="19" y="1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5" name="Freeform 1836"/>
            <p:cNvSpPr>
              <a:spLocks/>
            </p:cNvSpPr>
            <p:nvPr/>
          </p:nvSpPr>
          <p:spPr bwMode="auto">
            <a:xfrm>
              <a:off x="4260" y="131"/>
              <a:ext cx="5" cy="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6"/>
                </a:cxn>
                <a:cxn ang="0">
                  <a:pos x="6" y="18"/>
                </a:cxn>
                <a:cxn ang="0">
                  <a:pos x="21" y="13"/>
                </a:cxn>
                <a:cxn ang="0">
                  <a:pos x="17" y="1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6" y="0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lnTo>
                    <a:pt x="0" y="6"/>
                  </a:lnTo>
                  <a:lnTo>
                    <a:pt x="6" y="18"/>
                  </a:lnTo>
                  <a:lnTo>
                    <a:pt x="21" y="1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6" name="Freeform 1837"/>
            <p:cNvSpPr>
              <a:spLocks/>
            </p:cNvSpPr>
            <p:nvPr/>
          </p:nvSpPr>
          <p:spPr bwMode="auto">
            <a:xfrm>
              <a:off x="4259" y="128"/>
              <a:ext cx="5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9"/>
                </a:cxn>
                <a:cxn ang="0">
                  <a:pos x="7" y="20"/>
                </a:cxn>
                <a:cxn ang="0">
                  <a:pos x="21" y="12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21" h="20">
                  <a:moveTo>
                    <a:pt x="15" y="0"/>
                  </a:moveTo>
                  <a:lnTo>
                    <a:pt x="0" y="9"/>
                  </a:lnTo>
                  <a:lnTo>
                    <a:pt x="7" y="20"/>
                  </a:lnTo>
                  <a:lnTo>
                    <a:pt x="21" y="1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7" name="Freeform 1838"/>
            <p:cNvSpPr>
              <a:spLocks/>
            </p:cNvSpPr>
            <p:nvPr/>
          </p:nvSpPr>
          <p:spPr bwMode="auto">
            <a:xfrm>
              <a:off x="4257" y="125"/>
              <a:ext cx="5" cy="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2"/>
                </a:cxn>
                <a:cxn ang="0">
                  <a:pos x="8" y="22"/>
                </a:cxn>
                <a:cxn ang="0">
                  <a:pos x="22" y="12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</a:cxnLst>
              <a:rect l="0" t="0" r="r" b="b"/>
              <a:pathLst>
                <a:path w="22" h="22">
                  <a:moveTo>
                    <a:pt x="14" y="0"/>
                  </a:moveTo>
                  <a:lnTo>
                    <a:pt x="0" y="12"/>
                  </a:lnTo>
                  <a:lnTo>
                    <a:pt x="8" y="22"/>
                  </a:lnTo>
                  <a:lnTo>
                    <a:pt x="22" y="1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8" name="Freeform 1839"/>
            <p:cNvSpPr>
              <a:spLocks/>
            </p:cNvSpPr>
            <p:nvPr/>
          </p:nvSpPr>
          <p:spPr bwMode="auto">
            <a:xfrm>
              <a:off x="4255" y="123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2"/>
                </a:cxn>
                <a:cxn ang="0">
                  <a:pos x="9" y="22"/>
                </a:cxn>
                <a:cxn ang="0">
                  <a:pos x="22" y="9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lnTo>
                    <a:pt x="0" y="12"/>
                  </a:lnTo>
                  <a:lnTo>
                    <a:pt x="9" y="22"/>
                  </a:lnTo>
                  <a:lnTo>
                    <a:pt x="22" y="9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9" name="Freeform 1840"/>
            <p:cNvSpPr>
              <a:spLocks/>
            </p:cNvSpPr>
            <p:nvPr/>
          </p:nvSpPr>
          <p:spPr bwMode="auto">
            <a:xfrm>
              <a:off x="4252" y="121"/>
              <a:ext cx="6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4"/>
                </a:cxn>
                <a:cxn ang="0">
                  <a:pos x="10" y="21"/>
                </a:cxn>
                <a:cxn ang="0">
                  <a:pos x="20" y="8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0" y="14"/>
                  </a:lnTo>
                  <a:lnTo>
                    <a:pt x="10" y="21"/>
                  </a:lnTo>
                  <a:lnTo>
                    <a:pt x="20" y="8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0" name="Freeform 1841"/>
            <p:cNvSpPr>
              <a:spLocks/>
            </p:cNvSpPr>
            <p:nvPr/>
          </p:nvSpPr>
          <p:spPr bwMode="auto">
            <a:xfrm>
              <a:off x="4250" y="119"/>
              <a:ext cx="5" cy="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5"/>
                </a:cxn>
                <a:cxn ang="0">
                  <a:pos x="11" y="21"/>
                </a:cxn>
                <a:cxn ang="0">
                  <a:pos x="19" y="7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lnTo>
                    <a:pt x="0" y="15"/>
                  </a:lnTo>
                  <a:lnTo>
                    <a:pt x="11" y="21"/>
                  </a:lnTo>
                  <a:lnTo>
                    <a:pt x="19" y="7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1" name="Freeform 1842"/>
            <p:cNvSpPr>
              <a:spLocks/>
            </p:cNvSpPr>
            <p:nvPr/>
          </p:nvSpPr>
          <p:spPr bwMode="auto">
            <a:xfrm>
              <a:off x="4247" y="118"/>
              <a:ext cx="5" cy="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6"/>
                </a:cxn>
                <a:cxn ang="0">
                  <a:pos x="12" y="20"/>
                </a:cxn>
                <a:cxn ang="0">
                  <a:pos x="17" y="4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lnTo>
                    <a:pt x="0" y="16"/>
                  </a:lnTo>
                  <a:lnTo>
                    <a:pt x="12" y="20"/>
                  </a:lnTo>
                  <a:lnTo>
                    <a:pt x="17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2" name="Freeform 1843"/>
            <p:cNvSpPr>
              <a:spLocks/>
            </p:cNvSpPr>
            <p:nvPr/>
          </p:nvSpPr>
          <p:spPr bwMode="auto">
            <a:xfrm>
              <a:off x="4245" y="117"/>
              <a:ext cx="3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6"/>
                </a:cxn>
                <a:cxn ang="0">
                  <a:pos x="13" y="19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16" h="19">
                  <a:moveTo>
                    <a:pt x="2" y="0"/>
                  </a:moveTo>
                  <a:lnTo>
                    <a:pt x="0" y="16"/>
                  </a:lnTo>
                  <a:lnTo>
                    <a:pt x="13" y="19"/>
                  </a:lnTo>
                  <a:lnTo>
                    <a:pt x="16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3" name="Freeform 1844"/>
            <p:cNvSpPr>
              <a:spLocks/>
            </p:cNvSpPr>
            <p:nvPr/>
          </p:nvSpPr>
          <p:spPr bwMode="auto">
            <a:xfrm>
              <a:off x="4242" y="117"/>
              <a:ext cx="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3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0" y="16"/>
                  </a:lnTo>
                  <a:lnTo>
                    <a:pt x="12" y="17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4" name="Freeform 1845"/>
            <p:cNvSpPr>
              <a:spLocks/>
            </p:cNvSpPr>
            <p:nvPr/>
          </p:nvSpPr>
          <p:spPr bwMode="auto">
            <a:xfrm>
              <a:off x="3844" y="117"/>
              <a:ext cx="39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6"/>
                </a:cxn>
                <a:cxn ang="0">
                  <a:pos x="1591" y="16"/>
                </a:cxn>
                <a:cxn ang="0">
                  <a:pos x="159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591" h="16">
                  <a:moveTo>
                    <a:pt x="0" y="0"/>
                  </a:moveTo>
                  <a:lnTo>
                    <a:pt x="1" y="16"/>
                  </a:lnTo>
                  <a:lnTo>
                    <a:pt x="1591" y="16"/>
                  </a:lnTo>
                  <a:lnTo>
                    <a:pt x="159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5" name="Freeform 1846"/>
            <p:cNvSpPr>
              <a:spLocks/>
            </p:cNvSpPr>
            <p:nvPr/>
          </p:nvSpPr>
          <p:spPr bwMode="auto">
            <a:xfrm>
              <a:off x="3841" y="117"/>
              <a:ext cx="3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7"/>
                </a:cxn>
                <a:cxn ang="0">
                  <a:pos x="15" y="16"/>
                </a:cxn>
                <a:cxn ang="0">
                  <a:pos x="13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lnTo>
                    <a:pt x="2" y="17"/>
                  </a:lnTo>
                  <a:lnTo>
                    <a:pt x="15" y="16"/>
                  </a:lnTo>
                  <a:lnTo>
                    <a:pt x="1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6" name="Freeform 1847"/>
            <p:cNvSpPr>
              <a:spLocks/>
            </p:cNvSpPr>
            <p:nvPr/>
          </p:nvSpPr>
          <p:spPr bwMode="auto">
            <a:xfrm>
              <a:off x="3837" y="117"/>
              <a:ext cx="4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9"/>
                </a:cxn>
                <a:cxn ang="0">
                  <a:pos x="17" y="16"/>
                </a:cxn>
                <a:cxn ang="0">
                  <a:pos x="14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5" y="19"/>
                  </a:lnTo>
                  <a:lnTo>
                    <a:pt x="17" y="16"/>
                  </a:lnTo>
                  <a:lnTo>
                    <a:pt x="14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7" name="Freeform 1848"/>
            <p:cNvSpPr>
              <a:spLocks/>
            </p:cNvSpPr>
            <p:nvPr/>
          </p:nvSpPr>
          <p:spPr bwMode="auto">
            <a:xfrm>
              <a:off x="3834" y="118"/>
              <a:ext cx="5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20"/>
                </a:cxn>
                <a:cxn ang="0">
                  <a:pos x="18" y="15"/>
                </a:cxn>
                <a:cxn ang="0">
                  <a:pos x="13" y="0"/>
                </a:cxn>
                <a:cxn ang="0">
                  <a:pos x="2" y="4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5"/>
                </a:cxn>
              </a:cxnLst>
              <a:rect l="0" t="0" r="r" b="b"/>
              <a:pathLst>
                <a:path w="18" h="20">
                  <a:moveTo>
                    <a:pt x="0" y="5"/>
                  </a:moveTo>
                  <a:lnTo>
                    <a:pt x="7" y="20"/>
                  </a:lnTo>
                  <a:lnTo>
                    <a:pt x="18" y="15"/>
                  </a:lnTo>
                  <a:lnTo>
                    <a:pt x="13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8" name="Freeform 1849"/>
            <p:cNvSpPr>
              <a:spLocks/>
            </p:cNvSpPr>
            <p:nvPr/>
          </p:nvSpPr>
          <p:spPr bwMode="auto">
            <a:xfrm>
              <a:off x="3831" y="119"/>
              <a:ext cx="5" cy="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20"/>
                </a:cxn>
                <a:cxn ang="0">
                  <a:pos x="20" y="14"/>
                </a:cxn>
                <a:cxn ang="0">
                  <a:pos x="12" y="0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r" b="b"/>
              <a:pathLst>
                <a:path w="20" h="20">
                  <a:moveTo>
                    <a:pt x="0" y="6"/>
                  </a:moveTo>
                  <a:lnTo>
                    <a:pt x="9" y="20"/>
                  </a:lnTo>
                  <a:lnTo>
                    <a:pt x="20" y="14"/>
                  </a:lnTo>
                  <a:lnTo>
                    <a:pt x="12" y="0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9" name="Freeform 1850"/>
            <p:cNvSpPr>
              <a:spLocks/>
            </p:cNvSpPr>
            <p:nvPr/>
          </p:nvSpPr>
          <p:spPr bwMode="auto">
            <a:xfrm>
              <a:off x="3828" y="121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1" y="21"/>
                </a:cxn>
                <a:cxn ang="0">
                  <a:pos x="20" y="13"/>
                </a:cxn>
                <a:cxn ang="0">
                  <a:pos x="10" y="0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11" y="21"/>
                  </a:lnTo>
                  <a:lnTo>
                    <a:pt x="20" y="13"/>
                  </a:lnTo>
                  <a:lnTo>
                    <a:pt x="10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0" name="Freeform 1851"/>
            <p:cNvSpPr>
              <a:spLocks/>
            </p:cNvSpPr>
            <p:nvPr/>
          </p:nvSpPr>
          <p:spPr bwMode="auto">
            <a:xfrm>
              <a:off x="3826" y="123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3" y="22"/>
                </a:cxn>
                <a:cxn ang="0">
                  <a:pos x="21" y="12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21" h="22">
                  <a:moveTo>
                    <a:pt x="0" y="10"/>
                  </a:moveTo>
                  <a:lnTo>
                    <a:pt x="13" y="22"/>
                  </a:lnTo>
                  <a:lnTo>
                    <a:pt x="21" y="12"/>
                  </a:lnTo>
                  <a:lnTo>
                    <a:pt x="10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1" name="Freeform 1852"/>
            <p:cNvSpPr>
              <a:spLocks/>
            </p:cNvSpPr>
            <p:nvPr/>
          </p:nvSpPr>
          <p:spPr bwMode="auto">
            <a:xfrm>
              <a:off x="3824" y="126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21"/>
                </a:cxn>
                <a:cxn ang="0">
                  <a:pos x="22" y="11"/>
                </a:cxn>
                <a:cxn ang="0">
                  <a:pos x="9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2" h="21">
                  <a:moveTo>
                    <a:pt x="0" y="12"/>
                  </a:moveTo>
                  <a:lnTo>
                    <a:pt x="15" y="21"/>
                  </a:lnTo>
                  <a:lnTo>
                    <a:pt x="22" y="11"/>
                  </a:lnTo>
                  <a:lnTo>
                    <a:pt x="9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2" name="Freeform 1853"/>
            <p:cNvSpPr>
              <a:spLocks/>
            </p:cNvSpPr>
            <p:nvPr/>
          </p:nvSpPr>
          <p:spPr bwMode="auto">
            <a:xfrm>
              <a:off x="3822" y="128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4" y="19"/>
                </a:cxn>
                <a:cxn ang="0">
                  <a:pos x="21" y="8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2"/>
                </a:cxn>
              </a:cxnLst>
              <a:rect l="0" t="0" r="r" b="b"/>
              <a:pathLst>
                <a:path w="21" h="19">
                  <a:moveTo>
                    <a:pt x="0" y="12"/>
                  </a:moveTo>
                  <a:lnTo>
                    <a:pt x="14" y="19"/>
                  </a:lnTo>
                  <a:lnTo>
                    <a:pt x="21" y="8"/>
                  </a:lnTo>
                  <a:lnTo>
                    <a:pt x="6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3" name="Freeform 1854"/>
            <p:cNvSpPr>
              <a:spLocks/>
            </p:cNvSpPr>
            <p:nvPr/>
          </p:nvSpPr>
          <p:spPr bwMode="auto">
            <a:xfrm>
              <a:off x="3821" y="131"/>
              <a:ext cx="5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7"/>
                </a:cxn>
                <a:cxn ang="0">
                  <a:pos x="20" y="5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0" h="17">
                  <a:moveTo>
                    <a:pt x="0" y="13"/>
                  </a:moveTo>
                  <a:lnTo>
                    <a:pt x="16" y="17"/>
                  </a:lnTo>
                  <a:lnTo>
                    <a:pt x="20" y="5"/>
                  </a:lnTo>
                  <a:lnTo>
                    <a:pt x="5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4" name="Freeform 1855"/>
            <p:cNvSpPr>
              <a:spLocks/>
            </p:cNvSpPr>
            <p:nvPr/>
          </p:nvSpPr>
          <p:spPr bwMode="auto">
            <a:xfrm>
              <a:off x="3820" y="135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5"/>
                </a:cxn>
                <a:cxn ang="0">
                  <a:pos x="19" y="3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19" h="15">
                  <a:moveTo>
                    <a:pt x="0" y="13"/>
                  </a:moveTo>
                  <a:lnTo>
                    <a:pt x="16" y="15"/>
                  </a:lnTo>
                  <a:lnTo>
                    <a:pt x="19" y="3"/>
                  </a:lnTo>
                  <a:lnTo>
                    <a:pt x="3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5" name="Freeform 1856"/>
            <p:cNvSpPr>
              <a:spLocks/>
            </p:cNvSpPr>
            <p:nvPr/>
          </p:nvSpPr>
          <p:spPr bwMode="auto">
            <a:xfrm>
              <a:off x="3820" y="138"/>
              <a:ext cx="4" cy="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7" y="14"/>
                </a:cxn>
                <a:cxn ang="0">
                  <a:pos x="17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17" y="14"/>
                  </a:lnTo>
                  <a:lnTo>
                    <a:pt x="17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6" name="Freeform 1857"/>
            <p:cNvSpPr>
              <a:spLocks/>
            </p:cNvSpPr>
            <p:nvPr/>
          </p:nvSpPr>
          <p:spPr bwMode="auto">
            <a:xfrm>
              <a:off x="3820" y="141"/>
              <a:ext cx="4" cy="343"/>
            </a:xfrm>
            <a:custGeom>
              <a:avLst/>
              <a:gdLst/>
              <a:ahLst/>
              <a:cxnLst>
                <a:cxn ang="0">
                  <a:pos x="0" y="1369"/>
                </a:cxn>
                <a:cxn ang="0">
                  <a:pos x="17" y="1368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368"/>
                </a:cxn>
                <a:cxn ang="0">
                  <a:pos x="0" y="1369"/>
                </a:cxn>
                <a:cxn ang="0">
                  <a:pos x="0" y="1368"/>
                </a:cxn>
                <a:cxn ang="0">
                  <a:pos x="0" y="1368"/>
                </a:cxn>
                <a:cxn ang="0">
                  <a:pos x="0" y="1369"/>
                </a:cxn>
              </a:cxnLst>
              <a:rect l="0" t="0" r="r" b="b"/>
              <a:pathLst>
                <a:path w="17" h="1369">
                  <a:moveTo>
                    <a:pt x="0" y="1369"/>
                  </a:moveTo>
                  <a:lnTo>
                    <a:pt x="17" y="136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368"/>
                  </a:lnTo>
                  <a:lnTo>
                    <a:pt x="0" y="1369"/>
                  </a:lnTo>
                  <a:lnTo>
                    <a:pt x="0" y="1368"/>
                  </a:lnTo>
                  <a:lnTo>
                    <a:pt x="0" y="1368"/>
                  </a:lnTo>
                  <a:lnTo>
                    <a:pt x="0" y="136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7" name="Freeform 1858"/>
            <p:cNvSpPr>
              <a:spLocks/>
            </p:cNvSpPr>
            <p:nvPr/>
          </p:nvSpPr>
          <p:spPr bwMode="auto">
            <a:xfrm>
              <a:off x="3820" y="484"/>
              <a:ext cx="4" cy="3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7" y="13"/>
                </a:cxn>
                <a:cxn ang="0">
                  <a:pos x="17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5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lnTo>
                    <a:pt x="17" y="13"/>
                  </a:lnTo>
                  <a:lnTo>
                    <a:pt x="17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8" name="Freeform 1859"/>
            <p:cNvSpPr>
              <a:spLocks/>
            </p:cNvSpPr>
            <p:nvPr/>
          </p:nvSpPr>
          <p:spPr bwMode="auto">
            <a:xfrm>
              <a:off x="3820" y="486"/>
              <a:ext cx="5" cy="5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9" y="12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7"/>
                </a:cxn>
              </a:cxnLst>
              <a:rect l="0" t="0" r="r" b="b"/>
              <a:pathLst>
                <a:path w="19" h="17">
                  <a:moveTo>
                    <a:pt x="3" y="17"/>
                  </a:moveTo>
                  <a:lnTo>
                    <a:pt x="19" y="12"/>
                  </a:lnTo>
                  <a:lnTo>
                    <a:pt x="16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9" name="Freeform 1860"/>
            <p:cNvSpPr>
              <a:spLocks/>
            </p:cNvSpPr>
            <p:nvPr/>
          </p:nvSpPr>
          <p:spPr bwMode="auto">
            <a:xfrm>
              <a:off x="3821" y="489"/>
              <a:ext cx="5" cy="5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20" y="12"/>
                </a:cxn>
                <a:cxn ang="0">
                  <a:pos x="16" y="0"/>
                </a:cxn>
                <a:cxn ang="0">
                  <a:pos x="0" y="6"/>
                </a:cxn>
                <a:cxn ang="0">
                  <a:pos x="5" y="17"/>
                </a:cxn>
                <a:cxn ang="0">
                  <a:pos x="5" y="18"/>
                </a:cxn>
                <a:cxn ang="0">
                  <a:pos x="5" y="17"/>
                </a:cxn>
                <a:cxn ang="0">
                  <a:pos x="5" y="18"/>
                </a:cxn>
                <a:cxn ang="0">
                  <a:pos x="5" y="18"/>
                </a:cxn>
              </a:cxnLst>
              <a:rect l="0" t="0" r="r" b="b"/>
              <a:pathLst>
                <a:path w="20" h="18">
                  <a:moveTo>
                    <a:pt x="5" y="18"/>
                  </a:moveTo>
                  <a:lnTo>
                    <a:pt x="20" y="12"/>
                  </a:lnTo>
                  <a:lnTo>
                    <a:pt x="16" y="0"/>
                  </a:lnTo>
                  <a:lnTo>
                    <a:pt x="0" y="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0" name="Freeform 1861"/>
            <p:cNvSpPr>
              <a:spLocks/>
            </p:cNvSpPr>
            <p:nvPr/>
          </p:nvSpPr>
          <p:spPr bwMode="auto">
            <a:xfrm>
              <a:off x="3822" y="492"/>
              <a:ext cx="5" cy="5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21" y="11"/>
                </a:cxn>
                <a:cxn ang="0">
                  <a:pos x="14" y="0"/>
                </a:cxn>
                <a:cxn ang="0">
                  <a:pos x="0" y="8"/>
                </a:cxn>
                <a:cxn ang="0">
                  <a:pos x="6" y="19"/>
                </a:cxn>
                <a:cxn ang="0">
                  <a:pos x="7" y="20"/>
                </a:cxn>
                <a:cxn ang="0">
                  <a:pos x="6" y="19"/>
                </a:cxn>
                <a:cxn ang="0">
                  <a:pos x="6" y="19"/>
                </a:cxn>
                <a:cxn ang="0">
                  <a:pos x="7" y="20"/>
                </a:cxn>
              </a:cxnLst>
              <a:rect l="0" t="0" r="r" b="b"/>
              <a:pathLst>
                <a:path w="21" h="20">
                  <a:moveTo>
                    <a:pt x="7" y="20"/>
                  </a:moveTo>
                  <a:lnTo>
                    <a:pt x="21" y="11"/>
                  </a:lnTo>
                  <a:lnTo>
                    <a:pt x="14" y="0"/>
                  </a:lnTo>
                  <a:lnTo>
                    <a:pt x="0" y="8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1" name="Freeform 1862"/>
            <p:cNvSpPr>
              <a:spLocks/>
            </p:cNvSpPr>
            <p:nvPr/>
          </p:nvSpPr>
          <p:spPr bwMode="auto">
            <a:xfrm>
              <a:off x="3824" y="494"/>
              <a:ext cx="5" cy="6"/>
            </a:xfrm>
            <a:custGeom>
              <a:avLst/>
              <a:gdLst/>
              <a:ahLst/>
              <a:cxnLst>
                <a:cxn ang="0">
                  <a:pos x="8" y="22"/>
                </a:cxn>
                <a:cxn ang="0">
                  <a:pos x="21" y="10"/>
                </a:cxn>
                <a:cxn ang="0">
                  <a:pos x="14" y="0"/>
                </a:cxn>
                <a:cxn ang="0">
                  <a:pos x="0" y="10"/>
                </a:cxn>
                <a:cxn ang="0">
                  <a:pos x="8" y="21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8" y="22"/>
                </a:cxn>
              </a:cxnLst>
              <a:rect l="0" t="0" r="r" b="b"/>
              <a:pathLst>
                <a:path w="21" h="22">
                  <a:moveTo>
                    <a:pt x="8" y="22"/>
                  </a:moveTo>
                  <a:lnTo>
                    <a:pt x="21" y="10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2" name="Freeform 1863"/>
            <p:cNvSpPr>
              <a:spLocks/>
            </p:cNvSpPr>
            <p:nvPr/>
          </p:nvSpPr>
          <p:spPr bwMode="auto">
            <a:xfrm>
              <a:off x="3826" y="497"/>
              <a:ext cx="5" cy="5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21" y="10"/>
                </a:cxn>
                <a:cxn ang="0">
                  <a:pos x="13" y="0"/>
                </a:cxn>
                <a:cxn ang="0">
                  <a:pos x="0" y="13"/>
                </a:cxn>
                <a:cxn ang="0">
                  <a:pos x="10" y="22"/>
                </a:cxn>
                <a:cxn ang="0">
                  <a:pos x="11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1" y="22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lnTo>
                    <a:pt x="21" y="10"/>
                  </a:lnTo>
                  <a:lnTo>
                    <a:pt x="13" y="0"/>
                  </a:lnTo>
                  <a:lnTo>
                    <a:pt x="0" y="1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3" name="Freeform 1864"/>
            <p:cNvSpPr>
              <a:spLocks/>
            </p:cNvSpPr>
            <p:nvPr/>
          </p:nvSpPr>
          <p:spPr bwMode="auto">
            <a:xfrm>
              <a:off x="3829" y="499"/>
              <a:ext cx="4" cy="5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8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9" y="21"/>
                </a:cxn>
                <a:cxn ang="0">
                  <a:pos x="10" y="21"/>
                </a:cxn>
                <a:cxn ang="0">
                  <a:pos x="9" y="21"/>
                </a:cxn>
                <a:cxn ang="0">
                  <a:pos x="10" y="21"/>
                </a:cxn>
                <a:cxn ang="0">
                  <a:pos x="10" y="21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lnTo>
                    <a:pt x="19" y="8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4" name="Freeform 1865"/>
            <p:cNvSpPr>
              <a:spLocks/>
            </p:cNvSpPr>
            <p:nvPr/>
          </p:nvSpPr>
          <p:spPr bwMode="auto">
            <a:xfrm>
              <a:off x="3831" y="500"/>
              <a:ext cx="5" cy="6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2" y="21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1"/>
                </a:cxn>
              </a:cxnLst>
              <a:rect l="0" t="0" r="r" b="b"/>
              <a:pathLst>
                <a:path w="19" h="21">
                  <a:moveTo>
                    <a:pt x="12" y="21"/>
                  </a:moveTo>
                  <a:lnTo>
                    <a:pt x="19" y="6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5" name="Freeform 1866"/>
            <p:cNvSpPr>
              <a:spLocks/>
            </p:cNvSpPr>
            <p:nvPr/>
          </p:nvSpPr>
          <p:spPr bwMode="auto">
            <a:xfrm>
              <a:off x="3834" y="502"/>
              <a:ext cx="5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8" y="5"/>
                </a:cxn>
                <a:cxn ang="0">
                  <a:pos x="6" y="0"/>
                </a:cxn>
                <a:cxn ang="0">
                  <a:pos x="0" y="16"/>
                </a:cxn>
                <a:cxn ang="0">
                  <a:pos x="12" y="20"/>
                </a:cxn>
                <a:cxn ang="0">
                  <a:pos x="13" y="21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1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lnTo>
                    <a:pt x="18" y="5"/>
                  </a:lnTo>
                  <a:lnTo>
                    <a:pt x="6" y="0"/>
                  </a:lnTo>
                  <a:lnTo>
                    <a:pt x="0" y="16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6" name="Freeform 1867"/>
            <p:cNvSpPr>
              <a:spLocks/>
            </p:cNvSpPr>
            <p:nvPr/>
          </p:nvSpPr>
          <p:spPr bwMode="auto">
            <a:xfrm>
              <a:off x="3838" y="503"/>
              <a:ext cx="3" cy="5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16" y="2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4" y="18"/>
                </a:cxn>
              </a:cxnLst>
              <a:rect l="0" t="0" r="r" b="b"/>
              <a:pathLst>
                <a:path w="16" h="18">
                  <a:moveTo>
                    <a:pt x="14" y="18"/>
                  </a:moveTo>
                  <a:lnTo>
                    <a:pt x="16" y="2"/>
                  </a:lnTo>
                  <a:lnTo>
                    <a:pt x="3" y="0"/>
                  </a:lnTo>
                  <a:lnTo>
                    <a:pt x="0" y="16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7" name="Freeform 1868"/>
            <p:cNvSpPr>
              <a:spLocks/>
            </p:cNvSpPr>
            <p:nvPr/>
          </p:nvSpPr>
          <p:spPr bwMode="auto">
            <a:xfrm>
              <a:off x="3841" y="503"/>
              <a:ext cx="3" cy="5"/>
            </a:xfrm>
            <a:custGeom>
              <a:avLst/>
              <a:gdLst/>
              <a:ahLst/>
              <a:cxnLst>
                <a:cxn ang="0">
                  <a:pos x="13" y="17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3" y="17"/>
                </a:cxn>
                <a:cxn ang="0">
                  <a:pos x="12" y="17"/>
                </a:cxn>
                <a:cxn ang="0">
                  <a:pos x="13" y="17"/>
                </a:cxn>
                <a:cxn ang="0">
                  <a:pos x="13" y="17"/>
                </a:cxn>
              </a:cxnLst>
              <a:rect l="0" t="0" r="r" b="b"/>
              <a:pathLst>
                <a:path w="14" h="17">
                  <a:moveTo>
                    <a:pt x="13" y="17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8" name="Freeform 1869"/>
            <p:cNvSpPr>
              <a:spLocks noEditPoints="1"/>
            </p:cNvSpPr>
            <p:nvPr/>
          </p:nvSpPr>
          <p:spPr bwMode="auto">
            <a:xfrm>
              <a:off x="3994" y="140"/>
              <a:ext cx="21" cy="2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83"/>
                </a:cxn>
                <a:cxn ang="0">
                  <a:pos x="20" y="83"/>
                </a:cxn>
                <a:cxn ang="0">
                  <a:pos x="25" y="68"/>
                </a:cxn>
                <a:cxn ang="0">
                  <a:pos x="56" y="68"/>
                </a:cxn>
                <a:cxn ang="0">
                  <a:pos x="61" y="83"/>
                </a:cxn>
                <a:cxn ang="0">
                  <a:pos x="81" y="83"/>
                </a:cxn>
                <a:cxn ang="0">
                  <a:pos x="51" y="0"/>
                </a:cxn>
                <a:cxn ang="0">
                  <a:pos x="30" y="0"/>
                </a:cxn>
                <a:cxn ang="0">
                  <a:pos x="30" y="53"/>
                </a:cxn>
                <a:cxn ang="0">
                  <a:pos x="40" y="22"/>
                </a:cxn>
                <a:cxn ang="0">
                  <a:pos x="52" y="53"/>
                </a:cxn>
                <a:cxn ang="0">
                  <a:pos x="30" y="53"/>
                </a:cxn>
              </a:cxnLst>
              <a:rect l="0" t="0" r="r" b="b"/>
              <a:pathLst>
                <a:path w="81" h="83">
                  <a:moveTo>
                    <a:pt x="30" y="0"/>
                  </a:moveTo>
                  <a:lnTo>
                    <a:pt x="0" y="83"/>
                  </a:lnTo>
                  <a:lnTo>
                    <a:pt x="20" y="83"/>
                  </a:lnTo>
                  <a:lnTo>
                    <a:pt x="25" y="68"/>
                  </a:lnTo>
                  <a:lnTo>
                    <a:pt x="56" y="68"/>
                  </a:lnTo>
                  <a:lnTo>
                    <a:pt x="61" y="83"/>
                  </a:lnTo>
                  <a:lnTo>
                    <a:pt x="81" y="83"/>
                  </a:lnTo>
                  <a:lnTo>
                    <a:pt x="51" y="0"/>
                  </a:lnTo>
                  <a:lnTo>
                    <a:pt x="30" y="0"/>
                  </a:lnTo>
                  <a:close/>
                  <a:moveTo>
                    <a:pt x="30" y="53"/>
                  </a:moveTo>
                  <a:lnTo>
                    <a:pt x="40" y="22"/>
                  </a:lnTo>
                  <a:lnTo>
                    <a:pt x="52" y="53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9" name="Freeform 1870"/>
            <p:cNvSpPr>
              <a:spLocks noEditPoints="1"/>
            </p:cNvSpPr>
            <p:nvPr/>
          </p:nvSpPr>
          <p:spPr bwMode="auto">
            <a:xfrm>
              <a:off x="4017" y="140"/>
              <a:ext cx="17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3"/>
                </a:cxn>
                <a:cxn ang="0">
                  <a:pos x="20" y="83"/>
                </a:cxn>
                <a:cxn ang="0">
                  <a:pos x="20" y="54"/>
                </a:cxn>
                <a:cxn ang="0">
                  <a:pos x="38" y="54"/>
                </a:cxn>
                <a:cxn ang="0">
                  <a:pos x="42" y="54"/>
                </a:cxn>
                <a:cxn ang="0">
                  <a:pos x="47" y="54"/>
                </a:cxn>
                <a:cxn ang="0">
                  <a:pos x="52" y="52"/>
                </a:cxn>
                <a:cxn ang="0">
                  <a:pos x="57" y="50"/>
                </a:cxn>
                <a:cxn ang="0">
                  <a:pos x="63" y="47"/>
                </a:cxn>
                <a:cxn ang="0">
                  <a:pos x="67" y="42"/>
                </a:cxn>
                <a:cxn ang="0">
                  <a:pos x="68" y="39"/>
                </a:cxn>
                <a:cxn ang="0">
                  <a:pos x="69" y="36"/>
                </a:cxn>
                <a:cxn ang="0">
                  <a:pos x="70" y="32"/>
                </a:cxn>
                <a:cxn ang="0">
                  <a:pos x="70" y="27"/>
                </a:cxn>
                <a:cxn ang="0">
                  <a:pos x="69" y="20"/>
                </a:cxn>
                <a:cxn ang="0">
                  <a:pos x="68" y="15"/>
                </a:cxn>
                <a:cxn ang="0">
                  <a:pos x="65" y="10"/>
                </a:cxn>
                <a:cxn ang="0">
                  <a:pos x="61" y="7"/>
                </a:cxn>
                <a:cxn ang="0">
                  <a:pos x="55" y="3"/>
                </a:cxn>
                <a:cxn ang="0">
                  <a:pos x="50" y="1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0" y="0"/>
                </a:cxn>
                <a:cxn ang="0">
                  <a:pos x="20" y="17"/>
                </a:cxn>
                <a:cxn ang="0">
                  <a:pos x="35" y="17"/>
                </a:cxn>
                <a:cxn ang="0">
                  <a:pos x="39" y="17"/>
                </a:cxn>
                <a:cxn ang="0">
                  <a:pos x="43" y="18"/>
                </a:cxn>
                <a:cxn ang="0">
                  <a:pos x="45" y="19"/>
                </a:cxn>
                <a:cxn ang="0">
                  <a:pos x="47" y="21"/>
                </a:cxn>
                <a:cxn ang="0">
                  <a:pos x="48" y="24"/>
                </a:cxn>
                <a:cxn ang="0">
                  <a:pos x="48" y="27"/>
                </a:cxn>
                <a:cxn ang="0">
                  <a:pos x="48" y="30"/>
                </a:cxn>
                <a:cxn ang="0">
                  <a:pos x="48" y="33"/>
                </a:cxn>
                <a:cxn ang="0">
                  <a:pos x="46" y="34"/>
                </a:cxn>
                <a:cxn ang="0">
                  <a:pos x="45" y="36"/>
                </a:cxn>
                <a:cxn ang="0">
                  <a:pos x="41" y="38"/>
                </a:cxn>
                <a:cxn ang="0">
                  <a:pos x="35" y="39"/>
                </a:cxn>
                <a:cxn ang="0">
                  <a:pos x="20" y="39"/>
                </a:cxn>
                <a:cxn ang="0">
                  <a:pos x="20" y="17"/>
                </a:cxn>
              </a:cxnLst>
              <a:rect l="0" t="0" r="r" b="b"/>
              <a:pathLst>
                <a:path w="70" h="83">
                  <a:moveTo>
                    <a:pt x="0" y="0"/>
                  </a:moveTo>
                  <a:lnTo>
                    <a:pt x="0" y="83"/>
                  </a:lnTo>
                  <a:lnTo>
                    <a:pt x="20" y="83"/>
                  </a:lnTo>
                  <a:lnTo>
                    <a:pt x="20" y="54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7" y="54"/>
                  </a:lnTo>
                  <a:lnTo>
                    <a:pt x="52" y="52"/>
                  </a:lnTo>
                  <a:lnTo>
                    <a:pt x="57" y="50"/>
                  </a:lnTo>
                  <a:lnTo>
                    <a:pt x="63" y="47"/>
                  </a:lnTo>
                  <a:lnTo>
                    <a:pt x="67" y="42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69" y="20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0" y="0"/>
                  </a:lnTo>
                  <a:close/>
                  <a:moveTo>
                    <a:pt x="20" y="17"/>
                  </a:moveTo>
                  <a:lnTo>
                    <a:pt x="35" y="17"/>
                  </a:lnTo>
                  <a:lnTo>
                    <a:pt x="39" y="17"/>
                  </a:lnTo>
                  <a:lnTo>
                    <a:pt x="43" y="18"/>
                  </a:lnTo>
                  <a:lnTo>
                    <a:pt x="45" y="19"/>
                  </a:lnTo>
                  <a:lnTo>
                    <a:pt x="47" y="21"/>
                  </a:lnTo>
                  <a:lnTo>
                    <a:pt x="48" y="24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33"/>
                  </a:lnTo>
                  <a:lnTo>
                    <a:pt x="46" y="34"/>
                  </a:lnTo>
                  <a:lnTo>
                    <a:pt x="45" y="36"/>
                  </a:lnTo>
                  <a:lnTo>
                    <a:pt x="41" y="38"/>
                  </a:lnTo>
                  <a:lnTo>
                    <a:pt x="35" y="39"/>
                  </a:lnTo>
                  <a:lnTo>
                    <a:pt x="20" y="39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0" name="Freeform 1871"/>
            <p:cNvSpPr>
              <a:spLocks/>
            </p:cNvSpPr>
            <p:nvPr/>
          </p:nvSpPr>
          <p:spPr bwMode="auto">
            <a:xfrm>
              <a:off x="4037" y="140"/>
              <a:ext cx="14" cy="20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55" y="17"/>
                </a:cxn>
                <a:cxn ang="0">
                  <a:pos x="55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19" y="83"/>
                </a:cxn>
                <a:cxn ang="0">
                  <a:pos x="19" y="17"/>
                </a:cxn>
              </a:cxnLst>
              <a:rect l="0" t="0" r="r" b="b"/>
              <a:pathLst>
                <a:path w="55" h="83">
                  <a:moveTo>
                    <a:pt x="19" y="17"/>
                  </a:moveTo>
                  <a:lnTo>
                    <a:pt x="55" y="17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9" y="83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1" name="Freeform 1872"/>
            <p:cNvSpPr>
              <a:spLocks/>
            </p:cNvSpPr>
            <p:nvPr/>
          </p:nvSpPr>
          <p:spPr bwMode="auto">
            <a:xfrm>
              <a:off x="4051" y="140"/>
              <a:ext cx="19" cy="21"/>
            </a:xfrm>
            <a:custGeom>
              <a:avLst/>
              <a:gdLst/>
              <a:ahLst/>
              <a:cxnLst>
                <a:cxn ang="0">
                  <a:pos x="42" y="41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31" y="61"/>
                </a:cxn>
                <a:cxn ang="0">
                  <a:pos x="30" y="64"/>
                </a:cxn>
                <a:cxn ang="0">
                  <a:pos x="28" y="66"/>
                </a:cxn>
                <a:cxn ang="0">
                  <a:pos x="25" y="68"/>
                </a:cxn>
                <a:cxn ang="0">
                  <a:pos x="21" y="69"/>
                </a:cxn>
                <a:cxn ang="0">
                  <a:pos x="15" y="68"/>
                </a:cxn>
                <a:cxn ang="0">
                  <a:pos x="12" y="67"/>
                </a:cxn>
                <a:cxn ang="0">
                  <a:pos x="12" y="83"/>
                </a:cxn>
                <a:cxn ang="0">
                  <a:pos x="18" y="84"/>
                </a:cxn>
                <a:cxn ang="0">
                  <a:pos x="25" y="85"/>
                </a:cxn>
                <a:cxn ang="0">
                  <a:pos x="32" y="84"/>
                </a:cxn>
                <a:cxn ang="0">
                  <a:pos x="38" y="82"/>
                </a:cxn>
                <a:cxn ang="0">
                  <a:pos x="42" y="80"/>
                </a:cxn>
                <a:cxn ang="0">
                  <a:pos x="44" y="77"/>
                </a:cxn>
                <a:cxn ang="0">
                  <a:pos x="47" y="72"/>
                </a:cxn>
                <a:cxn ang="0">
                  <a:pos x="50" y="67"/>
                </a:cxn>
                <a:cxn ang="0">
                  <a:pos x="77" y="0"/>
                </a:cxn>
                <a:cxn ang="0">
                  <a:pos x="56" y="0"/>
                </a:cxn>
                <a:cxn ang="0">
                  <a:pos x="42" y="41"/>
                </a:cxn>
              </a:cxnLst>
              <a:rect l="0" t="0" r="r" b="b"/>
              <a:pathLst>
                <a:path w="77" h="85">
                  <a:moveTo>
                    <a:pt x="42" y="41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31" y="61"/>
                  </a:lnTo>
                  <a:lnTo>
                    <a:pt x="30" y="64"/>
                  </a:lnTo>
                  <a:lnTo>
                    <a:pt x="28" y="66"/>
                  </a:lnTo>
                  <a:lnTo>
                    <a:pt x="25" y="68"/>
                  </a:lnTo>
                  <a:lnTo>
                    <a:pt x="21" y="69"/>
                  </a:lnTo>
                  <a:lnTo>
                    <a:pt x="15" y="68"/>
                  </a:lnTo>
                  <a:lnTo>
                    <a:pt x="12" y="67"/>
                  </a:lnTo>
                  <a:lnTo>
                    <a:pt x="12" y="83"/>
                  </a:lnTo>
                  <a:lnTo>
                    <a:pt x="18" y="84"/>
                  </a:lnTo>
                  <a:lnTo>
                    <a:pt x="25" y="85"/>
                  </a:lnTo>
                  <a:lnTo>
                    <a:pt x="32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4" y="77"/>
                  </a:lnTo>
                  <a:lnTo>
                    <a:pt x="47" y="72"/>
                  </a:lnTo>
                  <a:lnTo>
                    <a:pt x="50" y="67"/>
                  </a:lnTo>
                  <a:lnTo>
                    <a:pt x="77" y="0"/>
                  </a:lnTo>
                  <a:lnTo>
                    <a:pt x="56" y="0"/>
                  </a:lnTo>
                  <a:lnTo>
                    <a:pt x="42" y="4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2" name="Freeform 1873"/>
            <p:cNvSpPr>
              <a:spLocks/>
            </p:cNvSpPr>
            <p:nvPr/>
          </p:nvSpPr>
          <p:spPr bwMode="auto">
            <a:xfrm>
              <a:off x="4071" y="139"/>
              <a:ext cx="20" cy="22"/>
            </a:xfrm>
            <a:custGeom>
              <a:avLst/>
              <a:gdLst/>
              <a:ahLst/>
              <a:cxnLst>
                <a:cxn ang="0">
                  <a:pos x="57" y="62"/>
                </a:cxn>
                <a:cxn ang="0">
                  <a:pos x="52" y="69"/>
                </a:cxn>
                <a:cxn ang="0">
                  <a:pos x="46" y="71"/>
                </a:cxn>
                <a:cxn ang="0">
                  <a:pos x="36" y="71"/>
                </a:cxn>
                <a:cxn ang="0">
                  <a:pos x="29" y="67"/>
                </a:cxn>
                <a:cxn ang="0">
                  <a:pos x="24" y="61"/>
                </a:cxn>
                <a:cxn ang="0">
                  <a:pos x="21" y="50"/>
                </a:cxn>
                <a:cxn ang="0">
                  <a:pos x="21" y="36"/>
                </a:cxn>
                <a:cxn ang="0">
                  <a:pos x="26" y="24"/>
                </a:cxn>
                <a:cxn ang="0">
                  <a:pos x="32" y="18"/>
                </a:cxn>
                <a:cxn ang="0">
                  <a:pos x="38" y="17"/>
                </a:cxn>
                <a:cxn ang="0">
                  <a:pos x="45" y="17"/>
                </a:cxn>
                <a:cxn ang="0">
                  <a:pos x="53" y="20"/>
                </a:cxn>
                <a:cxn ang="0">
                  <a:pos x="57" y="26"/>
                </a:cxn>
                <a:cxn ang="0">
                  <a:pos x="77" y="31"/>
                </a:cxn>
                <a:cxn ang="0">
                  <a:pos x="75" y="21"/>
                </a:cxn>
                <a:cxn ang="0">
                  <a:pos x="69" y="11"/>
                </a:cxn>
                <a:cxn ang="0">
                  <a:pos x="58" y="3"/>
                </a:cxn>
                <a:cxn ang="0">
                  <a:pos x="39" y="0"/>
                </a:cxn>
                <a:cxn ang="0">
                  <a:pos x="30" y="1"/>
                </a:cxn>
                <a:cxn ang="0">
                  <a:pos x="17" y="7"/>
                </a:cxn>
                <a:cxn ang="0">
                  <a:pos x="10" y="12"/>
                </a:cxn>
                <a:cxn ang="0">
                  <a:pos x="5" y="20"/>
                </a:cxn>
                <a:cxn ang="0">
                  <a:pos x="1" y="31"/>
                </a:cxn>
                <a:cxn ang="0">
                  <a:pos x="0" y="45"/>
                </a:cxn>
                <a:cxn ang="0">
                  <a:pos x="3" y="66"/>
                </a:cxn>
                <a:cxn ang="0">
                  <a:pos x="12" y="79"/>
                </a:cxn>
                <a:cxn ang="0">
                  <a:pos x="25" y="86"/>
                </a:cxn>
                <a:cxn ang="0">
                  <a:pos x="40" y="88"/>
                </a:cxn>
                <a:cxn ang="0">
                  <a:pos x="58" y="84"/>
                </a:cxn>
                <a:cxn ang="0">
                  <a:pos x="69" y="77"/>
                </a:cxn>
                <a:cxn ang="0">
                  <a:pos x="75" y="67"/>
                </a:cxn>
                <a:cxn ang="0">
                  <a:pos x="78" y="56"/>
                </a:cxn>
              </a:cxnLst>
              <a:rect l="0" t="0" r="r" b="b"/>
              <a:pathLst>
                <a:path w="78" h="88">
                  <a:moveTo>
                    <a:pt x="59" y="56"/>
                  </a:moveTo>
                  <a:lnTo>
                    <a:pt x="57" y="62"/>
                  </a:lnTo>
                  <a:lnTo>
                    <a:pt x="54" y="66"/>
                  </a:lnTo>
                  <a:lnTo>
                    <a:pt x="52" y="69"/>
                  </a:lnTo>
                  <a:lnTo>
                    <a:pt x="49" y="70"/>
                  </a:lnTo>
                  <a:lnTo>
                    <a:pt x="46" y="71"/>
                  </a:lnTo>
                  <a:lnTo>
                    <a:pt x="42" y="72"/>
                  </a:lnTo>
                  <a:lnTo>
                    <a:pt x="36" y="71"/>
                  </a:lnTo>
                  <a:lnTo>
                    <a:pt x="32" y="70"/>
                  </a:lnTo>
                  <a:lnTo>
                    <a:pt x="29" y="67"/>
                  </a:lnTo>
                  <a:lnTo>
                    <a:pt x="26" y="64"/>
                  </a:lnTo>
                  <a:lnTo>
                    <a:pt x="24" y="61"/>
                  </a:lnTo>
                  <a:lnTo>
                    <a:pt x="22" y="55"/>
                  </a:lnTo>
                  <a:lnTo>
                    <a:pt x="21" y="50"/>
                  </a:lnTo>
                  <a:lnTo>
                    <a:pt x="21" y="44"/>
                  </a:lnTo>
                  <a:lnTo>
                    <a:pt x="21" y="36"/>
                  </a:lnTo>
                  <a:lnTo>
                    <a:pt x="23" y="29"/>
                  </a:lnTo>
                  <a:lnTo>
                    <a:pt x="26" y="24"/>
                  </a:lnTo>
                  <a:lnTo>
                    <a:pt x="29" y="20"/>
                  </a:lnTo>
                  <a:lnTo>
                    <a:pt x="32" y="18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5" y="17"/>
                  </a:lnTo>
                  <a:lnTo>
                    <a:pt x="50" y="19"/>
                  </a:lnTo>
                  <a:lnTo>
                    <a:pt x="53" y="20"/>
                  </a:lnTo>
                  <a:lnTo>
                    <a:pt x="55" y="23"/>
                  </a:lnTo>
                  <a:lnTo>
                    <a:pt x="57" y="26"/>
                  </a:lnTo>
                  <a:lnTo>
                    <a:pt x="58" y="31"/>
                  </a:lnTo>
                  <a:lnTo>
                    <a:pt x="77" y="31"/>
                  </a:lnTo>
                  <a:lnTo>
                    <a:pt x="76" y="26"/>
                  </a:lnTo>
                  <a:lnTo>
                    <a:pt x="75" y="21"/>
                  </a:lnTo>
                  <a:lnTo>
                    <a:pt x="72" y="16"/>
                  </a:lnTo>
                  <a:lnTo>
                    <a:pt x="69" y="11"/>
                  </a:lnTo>
                  <a:lnTo>
                    <a:pt x="64" y="7"/>
                  </a:lnTo>
                  <a:lnTo>
                    <a:pt x="58" y="3"/>
                  </a:lnTo>
                  <a:lnTo>
                    <a:pt x="50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3" y="9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25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1" y="56"/>
                  </a:lnTo>
                  <a:lnTo>
                    <a:pt x="3" y="66"/>
                  </a:lnTo>
                  <a:lnTo>
                    <a:pt x="7" y="73"/>
                  </a:lnTo>
                  <a:lnTo>
                    <a:pt x="12" y="79"/>
                  </a:lnTo>
                  <a:lnTo>
                    <a:pt x="18" y="83"/>
                  </a:lnTo>
                  <a:lnTo>
                    <a:pt x="25" y="86"/>
                  </a:lnTo>
                  <a:lnTo>
                    <a:pt x="32" y="87"/>
                  </a:lnTo>
                  <a:lnTo>
                    <a:pt x="40" y="88"/>
                  </a:lnTo>
                  <a:lnTo>
                    <a:pt x="51" y="87"/>
                  </a:lnTo>
                  <a:lnTo>
                    <a:pt x="58" y="84"/>
                  </a:lnTo>
                  <a:lnTo>
                    <a:pt x="65" y="81"/>
                  </a:lnTo>
                  <a:lnTo>
                    <a:pt x="69" y="77"/>
                  </a:lnTo>
                  <a:lnTo>
                    <a:pt x="73" y="72"/>
                  </a:lnTo>
                  <a:lnTo>
                    <a:pt x="75" y="67"/>
                  </a:lnTo>
                  <a:lnTo>
                    <a:pt x="77" y="61"/>
                  </a:lnTo>
                  <a:lnTo>
                    <a:pt x="78" y="56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3" name="Freeform 1874"/>
            <p:cNvSpPr>
              <a:spLocks/>
            </p:cNvSpPr>
            <p:nvPr/>
          </p:nvSpPr>
          <p:spPr bwMode="auto">
            <a:xfrm>
              <a:off x="3899" y="172"/>
              <a:ext cx="18" cy="22"/>
            </a:xfrm>
            <a:custGeom>
              <a:avLst/>
              <a:gdLst/>
              <a:ahLst/>
              <a:cxnLst>
                <a:cxn ang="0">
                  <a:pos x="17" y="58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57" y="72"/>
                </a:cxn>
                <a:cxn ang="0">
                  <a:pos x="57" y="89"/>
                </a:cxn>
                <a:cxn ang="0">
                  <a:pos x="73" y="89"/>
                </a:cxn>
                <a:cxn ang="0">
                  <a:pos x="74" y="58"/>
                </a:cxn>
                <a:cxn ang="0">
                  <a:pos x="63" y="58"/>
                </a:cxn>
                <a:cxn ang="0">
                  <a:pos x="63" y="0"/>
                </a:cxn>
                <a:cxn ang="0">
                  <a:pos x="46" y="0"/>
                </a:cxn>
                <a:cxn ang="0">
                  <a:pos x="46" y="58"/>
                </a:cxn>
                <a:cxn ang="0">
                  <a:pos x="17" y="58"/>
                </a:cxn>
              </a:cxnLst>
              <a:rect l="0" t="0" r="r" b="b"/>
              <a:pathLst>
                <a:path w="74" h="89">
                  <a:moveTo>
                    <a:pt x="17" y="58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57" y="72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4" y="58"/>
                  </a:lnTo>
                  <a:lnTo>
                    <a:pt x="63" y="58"/>
                  </a:lnTo>
                  <a:lnTo>
                    <a:pt x="63" y="0"/>
                  </a:lnTo>
                  <a:lnTo>
                    <a:pt x="46" y="0"/>
                  </a:lnTo>
                  <a:lnTo>
                    <a:pt x="46" y="58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4" name="Freeform 1875"/>
            <p:cNvSpPr>
              <a:spLocks noEditPoints="1"/>
            </p:cNvSpPr>
            <p:nvPr/>
          </p:nvSpPr>
          <p:spPr bwMode="auto">
            <a:xfrm>
              <a:off x="3919" y="177"/>
              <a:ext cx="14" cy="14"/>
            </a:xfrm>
            <a:custGeom>
              <a:avLst/>
              <a:gdLst/>
              <a:ahLst/>
              <a:cxnLst>
                <a:cxn ang="0">
                  <a:pos x="39" y="40"/>
                </a:cxn>
                <a:cxn ang="0">
                  <a:pos x="37" y="43"/>
                </a:cxn>
                <a:cxn ang="0">
                  <a:pos x="35" y="45"/>
                </a:cxn>
                <a:cxn ang="0">
                  <a:pos x="32" y="46"/>
                </a:cxn>
                <a:cxn ang="0">
                  <a:pos x="29" y="46"/>
                </a:cxn>
                <a:cxn ang="0">
                  <a:pos x="25" y="46"/>
                </a:cxn>
                <a:cxn ang="0">
                  <a:pos x="22" y="45"/>
                </a:cxn>
                <a:cxn ang="0">
                  <a:pos x="20" y="43"/>
                </a:cxn>
                <a:cxn ang="0">
                  <a:pos x="19" y="41"/>
                </a:cxn>
                <a:cxn ang="0">
                  <a:pos x="17" y="37"/>
                </a:cxn>
                <a:cxn ang="0">
                  <a:pos x="16" y="33"/>
                </a:cxn>
                <a:cxn ang="0">
                  <a:pos x="57" y="33"/>
                </a:cxn>
                <a:cxn ang="0">
                  <a:pos x="57" y="30"/>
                </a:cxn>
                <a:cxn ang="0">
                  <a:pos x="56" y="23"/>
                </a:cxn>
                <a:cxn ang="0">
                  <a:pos x="53" y="13"/>
                </a:cxn>
                <a:cxn ang="0">
                  <a:pos x="50" y="8"/>
                </a:cxn>
                <a:cxn ang="0">
                  <a:pos x="45" y="4"/>
                </a:cxn>
                <a:cxn ang="0">
                  <a:pos x="42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3" y="1"/>
                </a:cxn>
                <a:cxn ang="0">
                  <a:pos x="17" y="2"/>
                </a:cxn>
                <a:cxn ang="0">
                  <a:pos x="12" y="4"/>
                </a:cxn>
                <a:cxn ang="0">
                  <a:pos x="8" y="7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1" y="38"/>
                </a:cxn>
                <a:cxn ang="0">
                  <a:pos x="3" y="44"/>
                </a:cxn>
                <a:cxn ang="0">
                  <a:pos x="7" y="49"/>
                </a:cxn>
                <a:cxn ang="0">
                  <a:pos x="11" y="53"/>
                </a:cxn>
                <a:cxn ang="0">
                  <a:pos x="16" y="55"/>
                </a:cxn>
                <a:cxn ang="0">
                  <a:pos x="21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36" y="56"/>
                </a:cxn>
                <a:cxn ang="0">
                  <a:pos x="44" y="54"/>
                </a:cxn>
                <a:cxn ang="0">
                  <a:pos x="48" y="52"/>
                </a:cxn>
                <a:cxn ang="0">
                  <a:pos x="51" y="49"/>
                </a:cxn>
                <a:cxn ang="0">
                  <a:pos x="54" y="45"/>
                </a:cxn>
                <a:cxn ang="0">
                  <a:pos x="56" y="40"/>
                </a:cxn>
                <a:cxn ang="0">
                  <a:pos x="39" y="40"/>
                </a:cxn>
                <a:cxn ang="0">
                  <a:pos x="16" y="24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0" y="15"/>
                </a:cxn>
                <a:cxn ang="0">
                  <a:pos x="22" y="13"/>
                </a:cxn>
                <a:cxn ang="0">
                  <a:pos x="26" y="12"/>
                </a:cxn>
                <a:cxn ang="0">
                  <a:pos x="29" y="12"/>
                </a:cxn>
                <a:cxn ang="0">
                  <a:pos x="32" y="12"/>
                </a:cxn>
                <a:cxn ang="0">
                  <a:pos x="36" y="14"/>
                </a:cxn>
                <a:cxn ang="0">
                  <a:pos x="37" y="15"/>
                </a:cxn>
                <a:cxn ang="0">
                  <a:pos x="39" y="17"/>
                </a:cxn>
                <a:cxn ang="0">
                  <a:pos x="39" y="20"/>
                </a:cxn>
                <a:cxn ang="0">
                  <a:pos x="40" y="24"/>
                </a:cxn>
                <a:cxn ang="0">
                  <a:pos x="16" y="24"/>
                </a:cxn>
              </a:cxnLst>
              <a:rect l="0" t="0" r="r" b="b"/>
              <a:pathLst>
                <a:path w="57" h="57">
                  <a:moveTo>
                    <a:pt x="39" y="40"/>
                  </a:moveTo>
                  <a:lnTo>
                    <a:pt x="37" y="43"/>
                  </a:lnTo>
                  <a:lnTo>
                    <a:pt x="35" y="45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2" y="45"/>
                  </a:lnTo>
                  <a:lnTo>
                    <a:pt x="20" y="43"/>
                  </a:lnTo>
                  <a:lnTo>
                    <a:pt x="19" y="41"/>
                  </a:lnTo>
                  <a:lnTo>
                    <a:pt x="17" y="37"/>
                  </a:lnTo>
                  <a:lnTo>
                    <a:pt x="16" y="33"/>
                  </a:lnTo>
                  <a:lnTo>
                    <a:pt x="57" y="33"/>
                  </a:lnTo>
                  <a:lnTo>
                    <a:pt x="57" y="30"/>
                  </a:lnTo>
                  <a:lnTo>
                    <a:pt x="56" y="23"/>
                  </a:lnTo>
                  <a:lnTo>
                    <a:pt x="53" y="13"/>
                  </a:lnTo>
                  <a:lnTo>
                    <a:pt x="50" y="8"/>
                  </a:lnTo>
                  <a:lnTo>
                    <a:pt x="45" y="4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1" y="38"/>
                  </a:lnTo>
                  <a:lnTo>
                    <a:pt x="3" y="44"/>
                  </a:lnTo>
                  <a:lnTo>
                    <a:pt x="7" y="49"/>
                  </a:lnTo>
                  <a:lnTo>
                    <a:pt x="11" y="53"/>
                  </a:lnTo>
                  <a:lnTo>
                    <a:pt x="16" y="55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48" y="52"/>
                  </a:lnTo>
                  <a:lnTo>
                    <a:pt x="51" y="49"/>
                  </a:lnTo>
                  <a:lnTo>
                    <a:pt x="54" y="45"/>
                  </a:lnTo>
                  <a:lnTo>
                    <a:pt x="56" y="40"/>
                  </a:lnTo>
                  <a:lnTo>
                    <a:pt x="39" y="40"/>
                  </a:lnTo>
                  <a:close/>
                  <a:moveTo>
                    <a:pt x="16" y="24"/>
                  </a:moveTo>
                  <a:lnTo>
                    <a:pt x="17" y="20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9" y="17"/>
                  </a:lnTo>
                  <a:lnTo>
                    <a:pt x="39" y="20"/>
                  </a:lnTo>
                  <a:lnTo>
                    <a:pt x="40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5" name="Freeform 1876"/>
            <p:cNvSpPr>
              <a:spLocks/>
            </p:cNvSpPr>
            <p:nvPr/>
          </p:nvSpPr>
          <p:spPr bwMode="auto">
            <a:xfrm>
              <a:off x="3936" y="177"/>
              <a:ext cx="12" cy="13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35" y="31"/>
                </a:cxn>
                <a:cxn ang="0">
                  <a:pos x="35" y="53"/>
                </a:cxn>
                <a:cxn ang="0">
                  <a:pos x="51" y="53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35" y="21"/>
                </a:cxn>
                <a:cxn ang="0">
                  <a:pos x="16" y="21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31"/>
                </a:cxn>
              </a:cxnLst>
              <a:rect l="0" t="0" r="r" b="b"/>
              <a:pathLst>
                <a:path w="51" h="53">
                  <a:moveTo>
                    <a:pt x="16" y="31"/>
                  </a:moveTo>
                  <a:lnTo>
                    <a:pt x="35" y="31"/>
                  </a:lnTo>
                  <a:lnTo>
                    <a:pt x="35" y="53"/>
                  </a:lnTo>
                  <a:lnTo>
                    <a:pt x="51" y="53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21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6" name="Freeform 1877"/>
            <p:cNvSpPr>
              <a:spLocks/>
            </p:cNvSpPr>
            <p:nvPr/>
          </p:nvSpPr>
          <p:spPr bwMode="auto">
            <a:xfrm>
              <a:off x="3950" y="177"/>
              <a:ext cx="13" cy="13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18" y="53"/>
                </a:cxn>
                <a:cxn ang="0">
                  <a:pos x="33" y="53"/>
                </a:cxn>
                <a:cxn ang="0">
                  <a:pos x="33" y="11"/>
                </a:cxn>
                <a:cxn ang="0">
                  <a:pos x="50" y="11"/>
                </a:cxn>
                <a:cxn ang="0">
                  <a:pos x="50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8" y="11"/>
                </a:cxn>
              </a:cxnLst>
              <a:rect l="0" t="0" r="r" b="b"/>
              <a:pathLst>
                <a:path w="50" h="53">
                  <a:moveTo>
                    <a:pt x="18" y="11"/>
                  </a:moveTo>
                  <a:lnTo>
                    <a:pt x="18" y="53"/>
                  </a:lnTo>
                  <a:lnTo>
                    <a:pt x="33" y="53"/>
                  </a:lnTo>
                  <a:lnTo>
                    <a:pt x="33" y="11"/>
                  </a:lnTo>
                  <a:lnTo>
                    <a:pt x="50" y="11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7" name="Freeform 1878"/>
            <p:cNvSpPr>
              <a:spLocks noEditPoints="1"/>
            </p:cNvSpPr>
            <p:nvPr/>
          </p:nvSpPr>
          <p:spPr bwMode="auto">
            <a:xfrm>
              <a:off x="3965" y="177"/>
              <a:ext cx="14" cy="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5"/>
                </a:cxn>
                <a:cxn ang="0">
                  <a:pos x="16" y="75"/>
                </a:cxn>
                <a:cxn ang="0">
                  <a:pos x="16" y="50"/>
                </a:cxn>
                <a:cxn ang="0">
                  <a:pos x="21" y="54"/>
                </a:cxn>
                <a:cxn ang="0">
                  <a:pos x="26" y="56"/>
                </a:cxn>
                <a:cxn ang="0">
                  <a:pos x="30" y="57"/>
                </a:cxn>
                <a:cxn ang="0">
                  <a:pos x="32" y="57"/>
                </a:cxn>
                <a:cxn ang="0">
                  <a:pos x="37" y="56"/>
                </a:cxn>
                <a:cxn ang="0">
                  <a:pos x="42" y="55"/>
                </a:cxn>
                <a:cxn ang="0">
                  <a:pos x="46" y="52"/>
                </a:cxn>
                <a:cxn ang="0">
                  <a:pos x="50" y="49"/>
                </a:cxn>
                <a:cxn ang="0">
                  <a:pos x="52" y="45"/>
                </a:cxn>
                <a:cxn ang="0">
                  <a:pos x="54" y="40"/>
                </a:cxn>
                <a:cxn ang="0">
                  <a:pos x="56" y="35"/>
                </a:cxn>
                <a:cxn ang="0">
                  <a:pos x="56" y="29"/>
                </a:cxn>
                <a:cxn ang="0">
                  <a:pos x="56" y="23"/>
                </a:cxn>
                <a:cxn ang="0">
                  <a:pos x="54" y="17"/>
                </a:cxn>
                <a:cxn ang="0">
                  <a:pos x="52" y="13"/>
                </a:cxn>
                <a:cxn ang="0">
                  <a:pos x="50" y="8"/>
                </a:cxn>
                <a:cxn ang="0">
                  <a:pos x="46" y="4"/>
                </a:cxn>
                <a:cxn ang="0">
                  <a:pos x="42" y="2"/>
                </a:cxn>
                <a:cxn ang="0">
                  <a:pos x="38" y="1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0" y="4"/>
                </a:cxn>
                <a:cxn ang="0">
                  <a:pos x="16" y="8"/>
                </a:cxn>
                <a:cxn ang="0">
                  <a:pos x="15" y="8"/>
                </a:cxn>
                <a:cxn ang="0">
                  <a:pos x="16" y="2"/>
                </a:cxn>
                <a:cxn ang="0">
                  <a:pos x="0" y="2"/>
                </a:cxn>
                <a:cxn ang="0">
                  <a:pos x="16" y="29"/>
                </a:cxn>
                <a:cxn ang="0">
                  <a:pos x="16" y="24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20" y="15"/>
                </a:cxn>
                <a:cxn ang="0">
                  <a:pos x="24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15"/>
                </a:cxn>
                <a:cxn ang="0">
                  <a:pos x="37" y="17"/>
                </a:cxn>
                <a:cxn ang="0">
                  <a:pos x="39" y="20"/>
                </a:cxn>
                <a:cxn ang="0">
                  <a:pos x="40" y="24"/>
                </a:cxn>
                <a:cxn ang="0">
                  <a:pos x="40" y="29"/>
                </a:cxn>
                <a:cxn ang="0">
                  <a:pos x="39" y="35"/>
                </a:cxn>
                <a:cxn ang="0">
                  <a:pos x="37" y="41"/>
                </a:cxn>
                <a:cxn ang="0">
                  <a:pos x="36" y="43"/>
                </a:cxn>
                <a:cxn ang="0">
                  <a:pos x="34" y="45"/>
                </a:cxn>
                <a:cxn ang="0">
                  <a:pos x="31" y="46"/>
                </a:cxn>
                <a:cxn ang="0">
                  <a:pos x="28" y="46"/>
                </a:cxn>
                <a:cxn ang="0">
                  <a:pos x="25" y="46"/>
                </a:cxn>
                <a:cxn ang="0">
                  <a:pos x="22" y="45"/>
                </a:cxn>
                <a:cxn ang="0">
                  <a:pos x="20" y="43"/>
                </a:cxn>
                <a:cxn ang="0">
                  <a:pos x="18" y="41"/>
                </a:cxn>
                <a:cxn ang="0">
                  <a:pos x="16" y="35"/>
                </a:cxn>
                <a:cxn ang="0">
                  <a:pos x="16" y="29"/>
                </a:cxn>
              </a:cxnLst>
              <a:rect l="0" t="0" r="r" b="b"/>
              <a:pathLst>
                <a:path w="56" h="75">
                  <a:moveTo>
                    <a:pt x="0" y="2"/>
                  </a:moveTo>
                  <a:lnTo>
                    <a:pt x="0" y="75"/>
                  </a:lnTo>
                  <a:lnTo>
                    <a:pt x="16" y="75"/>
                  </a:lnTo>
                  <a:lnTo>
                    <a:pt x="16" y="50"/>
                  </a:lnTo>
                  <a:lnTo>
                    <a:pt x="21" y="54"/>
                  </a:lnTo>
                  <a:lnTo>
                    <a:pt x="26" y="56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7" y="56"/>
                  </a:lnTo>
                  <a:lnTo>
                    <a:pt x="42" y="55"/>
                  </a:lnTo>
                  <a:lnTo>
                    <a:pt x="46" y="52"/>
                  </a:lnTo>
                  <a:lnTo>
                    <a:pt x="50" y="49"/>
                  </a:lnTo>
                  <a:lnTo>
                    <a:pt x="52" y="45"/>
                  </a:lnTo>
                  <a:lnTo>
                    <a:pt x="54" y="40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6" y="23"/>
                  </a:lnTo>
                  <a:lnTo>
                    <a:pt x="54" y="17"/>
                  </a:lnTo>
                  <a:lnTo>
                    <a:pt x="52" y="13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0" y="4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6" y="2"/>
                  </a:lnTo>
                  <a:lnTo>
                    <a:pt x="0" y="2"/>
                  </a:lnTo>
                  <a:close/>
                  <a:moveTo>
                    <a:pt x="16" y="29"/>
                  </a:moveTo>
                  <a:lnTo>
                    <a:pt x="16" y="24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5"/>
                  </a:lnTo>
                  <a:lnTo>
                    <a:pt x="37" y="17"/>
                  </a:lnTo>
                  <a:lnTo>
                    <a:pt x="39" y="20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39" y="35"/>
                  </a:lnTo>
                  <a:lnTo>
                    <a:pt x="37" y="41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2" y="45"/>
                  </a:lnTo>
                  <a:lnTo>
                    <a:pt x="20" y="43"/>
                  </a:lnTo>
                  <a:lnTo>
                    <a:pt x="18" y="41"/>
                  </a:lnTo>
                  <a:lnTo>
                    <a:pt x="16" y="35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8" name="Freeform 1879"/>
            <p:cNvSpPr>
              <a:spLocks noEditPoints="1"/>
            </p:cNvSpPr>
            <p:nvPr/>
          </p:nvSpPr>
          <p:spPr bwMode="auto">
            <a:xfrm>
              <a:off x="3981" y="177"/>
              <a:ext cx="14" cy="14"/>
            </a:xfrm>
            <a:custGeom>
              <a:avLst/>
              <a:gdLst/>
              <a:ahLst/>
              <a:cxnLst>
                <a:cxn ang="0">
                  <a:pos x="17" y="17"/>
                </a:cxn>
                <a:cxn ang="0">
                  <a:pos x="19" y="14"/>
                </a:cxn>
                <a:cxn ang="0">
                  <a:pos x="24" y="12"/>
                </a:cxn>
                <a:cxn ang="0">
                  <a:pos x="29" y="12"/>
                </a:cxn>
                <a:cxn ang="0">
                  <a:pos x="33" y="13"/>
                </a:cxn>
                <a:cxn ang="0">
                  <a:pos x="35" y="16"/>
                </a:cxn>
                <a:cxn ang="0">
                  <a:pos x="35" y="19"/>
                </a:cxn>
                <a:cxn ang="0">
                  <a:pos x="35" y="21"/>
                </a:cxn>
                <a:cxn ang="0">
                  <a:pos x="33" y="23"/>
                </a:cxn>
                <a:cxn ang="0">
                  <a:pos x="26" y="25"/>
                </a:cxn>
                <a:cxn ang="0">
                  <a:pos x="12" y="27"/>
                </a:cxn>
                <a:cxn ang="0">
                  <a:pos x="3" y="32"/>
                </a:cxn>
                <a:cxn ang="0">
                  <a:pos x="0" y="38"/>
                </a:cxn>
                <a:cxn ang="0">
                  <a:pos x="0" y="46"/>
                </a:cxn>
                <a:cxn ang="0">
                  <a:pos x="5" y="53"/>
                </a:cxn>
                <a:cxn ang="0">
                  <a:pos x="12" y="56"/>
                </a:cxn>
                <a:cxn ang="0">
                  <a:pos x="23" y="56"/>
                </a:cxn>
                <a:cxn ang="0">
                  <a:pos x="32" y="53"/>
                </a:cxn>
                <a:cxn ang="0">
                  <a:pos x="35" y="50"/>
                </a:cxn>
                <a:cxn ang="0">
                  <a:pos x="54" y="55"/>
                </a:cxn>
                <a:cxn ang="0">
                  <a:pos x="52" y="53"/>
                </a:cxn>
                <a:cxn ang="0">
                  <a:pos x="51" y="48"/>
                </a:cxn>
                <a:cxn ang="0">
                  <a:pos x="51" y="21"/>
                </a:cxn>
                <a:cxn ang="0">
                  <a:pos x="51" y="15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27" y="0"/>
                </a:cxn>
                <a:cxn ang="0">
                  <a:pos x="13" y="3"/>
                </a:cxn>
                <a:cxn ang="0">
                  <a:pos x="6" y="8"/>
                </a:cxn>
                <a:cxn ang="0">
                  <a:pos x="2" y="20"/>
                </a:cxn>
                <a:cxn ang="0">
                  <a:pos x="35" y="33"/>
                </a:cxn>
                <a:cxn ang="0">
                  <a:pos x="34" y="40"/>
                </a:cxn>
                <a:cxn ang="0">
                  <a:pos x="31" y="44"/>
                </a:cxn>
                <a:cxn ang="0">
                  <a:pos x="24" y="46"/>
                </a:cxn>
                <a:cxn ang="0">
                  <a:pos x="19" y="45"/>
                </a:cxn>
                <a:cxn ang="0">
                  <a:pos x="16" y="40"/>
                </a:cxn>
                <a:cxn ang="0">
                  <a:pos x="19" y="35"/>
                </a:cxn>
                <a:cxn ang="0">
                  <a:pos x="25" y="33"/>
                </a:cxn>
                <a:cxn ang="0">
                  <a:pos x="35" y="30"/>
                </a:cxn>
              </a:cxnLst>
              <a:rect l="0" t="0" r="r" b="b"/>
              <a:pathLst>
                <a:path w="54" h="57">
                  <a:moveTo>
                    <a:pt x="17" y="20"/>
                  </a:moveTo>
                  <a:lnTo>
                    <a:pt x="17" y="17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21" y="13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1" y="24"/>
                  </a:lnTo>
                  <a:lnTo>
                    <a:pt x="26" y="25"/>
                  </a:lnTo>
                  <a:lnTo>
                    <a:pt x="19" y="26"/>
                  </a:lnTo>
                  <a:lnTo>
                    <a:pt x="12" y="27"/>
                  </a:lnTo>
                  <a:lnTo>
                    <a:pt x="6" y="30"/>
                  </a:lnTo>
                  <a:lnTo>
                    <a:pt x="3" y="32"/>
                  </a:lnTo>
                  <a:lnTo>
                    <a:pt x="1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8" y="55"/>
                  </a:lnTo>
                  <a:lnTo>
                    <a:pt x="12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7" y="55"/>
                  </a:lnTo>
                  <a:lnTo>
                    <a:pt x="32" y="53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7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2" y="53"/>
                  </a:lnTo>
                  <a:lnTo>
                    <a:pt x="51" y="51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21"/>
                  </a:lnTo>
                  <a:lnTo>
                    <a:pt x="51" y="18"/>
                  </a:lnTo>
                  <a:lnTo>
                    <a:pt x="51" y="15"/>
                  </a:lnTo>
                  <a:lnTo>
                    <a:pt x="50" y="12"/>
                  </a:lnTo>
                  <a:lnTo>
                    <a:pt x="48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6" y="8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7" y="20"/>
                  </a:lnTo>
                  <a:close/>
                  <a:moveTo>
                    <a:pt x="35" y="33"/>
                  </a:moveTo>
                  <a:lnTo>
                    <a:pt x="35" y="37"/>
                  </a:lnTo>
                  <a:lnTo>
                    <a:pt x="34" y="40"/>
                  </a:lnTo>
                  <a:lnTo>
                    <a:pt x="32" y="42"/>
                  </a:lnTo>
                  <a:lnTo>
                    <a:pt x="31" y="44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3"/>
                  </a:lnTo>
                  <a:lnTo>
                    <a:pt x="16" y="40"/>
                  </a:lnTo>
                  <a:lnTo>
                    <a:pt x="17" y="37"/>
                  </a:lnTo>
                  <a:lnTo>
                    <a:pt x="19" y="35"/>
                  </a:lnTo>
                  <a:lnTo>
                    <a:pt x="22" y="34"/>
                  </a:lnTo>
                  <a:lnTo>
                    <a:pt x="25" y="33"/>
                  </a:lnTo>
                  <a:lnTo>
                    <a:pt x="30" y="32"/>
                  </a:lnTo>
                  <a:lnTo>
                    <a:pt x="35" y="30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9" name="Freeform 1880"/>
            <p:cNvSpPr>
              <a:spLocks/>
            </p:cNvSpPr>
            <p:nvPr/>
          </p:nvSpPr>
          <p:spPr bwMode="auto">
            <a:xfrm>
              <a:off x="3996" y="177"/>
              <a:ext cx="14" cy="14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3" y="54"/>
                </a:cxn>
                <a:cxn ang="0">
                  <a:pos x="6" y="54"/>
                </a:cxn>
                <a:cxn ang="0">
                  <a:pos x="11" y="53"/>
                </a:cxn>
                <a:cxn ang="0">
                  <a:pos x="15" y="53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3" y="45"/>
                </a:cxn>
                <a:cxn ang="0">
                  <a:pos x="25" y="39"/>
                </a:cxn>
                <a:cxn ang="0">
                  <a:pos x="27" y="32"/>
                </a:cxn>
                <a:cxn ang="0">
                  <a:pos x="27" y="23"/>
                </a:cxn>
                <a:cxn ang="0">
                  <a:pos x="27" y="11"/>
                </a:cxn>
                <a:cxn ang="0">
                  <a:pos x="42" y="11"/>
                </a:cxn>
                <a:cxn ang="0">
                  <a:pos x="42" y="53"/>
                </a:cxn>
                <a:cxn ang="0">
                  <a:pos x="58" y="53"/>
                </a:cxn>
                <a:cxn ang="0">
                  <a:pos x="58" y="0"/>
                </a:cxn>
                <a:cxn ang="0">
                  <a:pos x="13" y="0"/>
                </a:cxn>
                <a:cxn ang="0">
                  <a:pos x="12" y="23"/>
                </a:cxn>
                <a:cxn ang="0">
                  <a:pos x="11" y="33"/>
                </a:cxn>
                <a:cxn ang="0">
                  <a:pos x="10" y="39"/>
                </a:cxn>
                <a:cxn ang="0">
                  <a:pos x="8" y="41"/>
                </a:cxn>
                <a:cxn ang="0">
                  <a:pos x="7" y="42"/>
                </a:cxn>
                <a:cxn ang="0">
                  <a:pos x="5" y="42"/>
                </a:cxn>
                <a:cxn ang="0">
                  <a:pos x="3" y="43"/>
                </a:cxn>
                <a:cxn ang="0">
                  <a:pos x="1" y="42"/>
                </a:cxn>
                <a:cxn ang="0">
                  <a:pos x="0" y="42"/>
                </a:cxn>
                <a:cxn ang="0">
                  <a:pos x="0" y="53"/>
                </a:cxn>
              </a:cxnLst>
              <a:rect l="0" t="0" r="r" b="b"/>
              <a:pathLst>
                <a:path w="58" h="54">
                  <a:moveTo>
                    <a:pt x="0" y="53"/>
                  </a:moveTo>
                  <a:lnTo>
                    <a:pt x="3" y="54"/>
                  </a:lnTo>
                  <a:lnTo>
                    <a:pt x="6" y="54"/>
                  </a:lnTo>
                  <a:lnTo>
                    <a:pt x="11" y="53"/>
                  </a:lnTo>
                  <a:lnTo>
                    <a:pt x="15" y="53"/>
                  </a:lnTo>
                  <a:lnTo>
                    <a:pt x="18" y="51"/>
                  </a:lnTo>
                  <a:lnTo>
                    <a:pt x="21" y="49"/>
                  </a:lnTo>
                  <a:lnTo>
                    <a:pt x="23" y="45"/>
                  </a:lnTo>
                  <a:lnTo>
                    <a:pt x="25" y="39"/>
                  </a:lnTo>
                  <a:lnTo>
                    <a:pt x="27" y="32"/>
                  </a:lnTo>
                  <a:lnTo>
                    <a:pt x="27" y="23"/>
                  </a:lnTo>
                  <a:lnTo>
                    <a:pt x="27" y="11"/>
                  </a:lnTo>
                  <a:lnTo>
                    <a:pt x="42" y="11"/>
                  </a:lnTo>
                  <a:lnTo>
                    <a:pt x="42" y="53"/>
                  </a:lnTo>
                  <a:lnTo>
                    <a:pt x="58" y="53"/>
                  </a:lnTo>
                  <a:lnTo>
                    <a:pt x="58" y="0"/>
                  </a:lnTo>
                  <a:lnTo>
                    <a:pt x="13" y="0"/>
                  </a:lnTo>
                  <a:lnTo>
                    <a:pt x="12" y="23"/>
                  </a:lnTo>
                  <a:lnTo>
                    <a:pt x="11" y="33"/>
                  </a:lnTo>
                  <a:lnTo>
                    <a:pt x="10" y="39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5" y="42"/>
                  </a:lnTo>
                  <a:lnTo>
                    <a:pt x="3" y="43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0" name="Freeform 1881"/>
            <p:cNvSpPr>
              <a:spLocks/>
            </p:cNvSpPr>
            <p:nvPr/>
          </p:nvSpPr>
          <p:spPr bwMode="auto">
            <a:xfrm>
              <a:off x="4014" y="177"/>
              <a:ext cx="13" cy="13"/>
            </a:xfrm>
            <a:custGeom>
              <a:avLst/>
              <a:gdLst/>
              <a:ahLst/>
              <a:cxnLst>
                <a:cxn ang="0">
                  <a:pos x="16" y="35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7" y="53"/>
                </a:cxn>
                <a:cxn ang="0">
                  <a:pos x="39" y="19"/>
                </a:cxn>
                <a:cxn ang="0">
                  <a:pos x="39" y="53"/>
                </a:cxn>
                <a:cxn ang="0">
                  <a:pos x="55" y="53"/>
                </a:cxn>
                <a:cxn ang="0">
                  <a:pos x="55" y="0"/>
                </a:cxn>
                <a:cxn ang="0">
                  <a:pos x="38" y="0"/>
                </a:cxn>
                <a:cxn ang="0">
                  <a:pos x="16" y="35"/>
                </a:cxn>
              </a:cxnLst>
              <a:rect l="0" t="0" r="r" b="b"/>
              <a:pathLst>
                <a:path w="55" h="53">
                  <a:moveTo>
                    <a:pt x="16" y="35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7" y="53"/>
                  </a:lnTo>
                  <a:lnTo>
                    <a:pt x="39" y="19"/>
                  </a:lnTo>
                  <a:lnTo>
                    <a:pt x="39" y="53"/>
                  </a:lnTo>
                  <a:lnTo>
                    <a:pt x="55" y="53"/>
                  </a:lnTo>
                  <a:lnTo>
                    <a:pt x="55" y="0"/>
                  </a:lnTo>
                  <a:lnTo>
                    <a:pt x="38" y="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1" name="Freeform 1882"/>
            <p:cNvSpPr>
              <a:spLocks/>
            </p:cNvSpPr>
            <p:nvPr/>
          </p:nvSpPr>
          <p:spPr bwMode="auto">
            <a:xfrm>
              <a:off x="4029" y="177"/>
              <a:ext cx="14" cy="14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5" y="50"/>
                </a:cxn>
                <a:cxn ang="0">
                  <a:pos x="13" y="54"/>
                </a:cxn>
                <a:cxn ang="0">
                  <a:pos x="22" y="57"/>
                </a:cxn>
                <a:cxn ang="0">
                  <a:pos x="33" y="57"/>
                </a:cxn>
                <a:cxn ang="0">
                  <a:pos x="43" y="55"/>
                </a:cxn>
                <a:cxn ang="0">
                  <a:pos x="49" y="51"/>
                </a:cxn>
                <a:cxn ang="0">
                  <a:pos x="53" y="45"/>
                </a:cxn>
                <a:cxn ang="0">
                  <a:pos x="53" y="36"/>
                </a:cxn>
                <a:cxn ang="0">
                  <a:pos x="48" y="30"/>
                </a:cxn>
                <a:cxn ang="0">
                  <a:pos x="43" y="27"/>
                </a:cxn>
                <a:cxn ang="0">
                  <a:pos x="50" y="23"/>
                </a:cxn>
                <a:cxn ang="0">
                  <a:pos x="52" y="16"/>
                </a:cxn>
                <a:cxn ang="0">
                  <a:pos x="50" y="7"/>
                </a:cxn>
                <a:cxn ang="0">
                  <a:pos x="43" y="2"/>
                </a:cxn>
                <a:cxn ang="0">
                  <a:pos x="28" y="0"/>
                </a:cxn>
                <a:cxn ang="0">
                  <a:pos x="12" y="3"/>
                </a:cxn>
                <a:cxn ang="0">
                  <a:pos x="5" y="10"/>
                </a:cxn>
                <a:cxn ang="0">
                  <a:pos x="2" y="20"/>
                </a:cxn>
                <a:cxn ang="0">
                  <a:pos x="18" y="17"/>
                </a:cxn>
                <a:cxn ang="0">
                  <a:pos x="20" y="14"/>
                </a:cxn>
                <a:cxn ang="0">
                  <a:pos x="24" y="12"/>
                </a:cxn>
                <a:cxn ang="0">
                  <a:pos x="30" y="12"/>
                </a:cxn>
                <a:cxn ang="0">
                  <a:pos x="36" y="15"/>
                </a:cxn>
                <a:cxn ang="0">
                  <a:pos x="36" y="20"/>
                </a:cxn>
                <a:cxn ang="0">
                  <a:pos x="32" y="23"/>
                </a:cxn>
                <a:cxn ang="0">
                  <a:pos x="22" y="23"/>
                </a:cxn>
                <a:cxn ang="0">
                  <a:pos x="28" y="33"/>
                </a:cxn>
                <a:cxn ang="0">
                  <a:pos x="36" y="35"/>
                </a:cxn>
                <a:cxn ang="0">
                  <a:pos x="38" y="40"/>
                </a:cxn>
                <a:cxn ang="0">
                  <a:pos x="34" y="45"/>
                </a:cxn>
                <a:cxn ang="0">
                  <a:pos x="27" y="46"/>
                </a:cxn>
                <a:cxn ang="0">
                  <a:pos x="18" y="43"/>
                </a:cxn>
                <a:cxn ang="0">
                  <a:pos x="16" y="38"/>
                </a:cxn>
              </a:cxnLst>
              <a:rect l="0" t="0" r="r" b="b"/>
              <a:pathLst>
                <a:path w="54" h="57">
                  <a:moveTo>
                    <a:pt x="0" y="38"/>
                  </a:moveTo>
                  <a:lnTo>
                    <a:pt x="1" y="42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9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3" y="57"/>
                  </a:lnTo>
                  <a:lnTo>
                    <a:pt x="38" y="56"/>
                  </a:lnTo>
                  <a:lnTo>
                    <a:pt x="43" y="55"/>
                  </a:lnTo>
                  <a:lnTo>
                    <a:pt x="46" y="53"/>
                  </a:lnTo>
                  <a:lnTo>
                    <a:pt x="49" y="51"/>
                  </a:lnTo>
                  <a:lnTo>
                    <a:pt x="52" y="48"/>
                  </a:lnTo>
                  <a:lnTo>
                    <a:pt x="53" y="45"/>
                  </a:lnTo>
                  <a:lnTo>
                    <a:pt x="54" y="40"/>
                  </a:lnTo>
                  <a:lnTo>
                    <a:pt x="53" y="36"/>
                  </a:lnTo>
                  <a:lnTo>
                    <a:pt x="51" y="33"/>
                  </a:lnTo>
                  <a:lnTo>
                    <a:pt x="48" y="30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7" y="26"/>
                  </a:lnTo>
                  <a:lnTo>
                    <a:pt x="50" y="23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1"/>
                  </a:lnTo>
                  <a:lnTo>
                    <a:pt x="50" y="7"/>
                  </a:lnTo>
                  <a:lnTo>
                    <a:pt x="47" y="4"/>
                  </a:lnTo>
                  <a:lnTo>
                    <a:pt x="43" y="2"/>
                  </a:lnTo>
                  <a:lnTo>
                    <a:pt x="35" y="1"/>
                  </a:lnTo>
                  <a:lnTo>
                    <a:pt x="28" y="0"/>
                  </a:lnTo>
                  <a:lnTo>
                    <a:pt x="20" y="1"/>
                  </a:lnTo>
                  <a:lnTo>
                    <a:pt x="12" y="3"/>
                  </a:lnTo>
                  <a:lnTo>
                    <a:pt x="9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3" y="13"/>
                  </a:lnTo>
                  <a:lnTo>
                    <a:pt x="36" y="15"/>
                  </a:lnTo>
                  <a:lnTo>
                    <a:pt x="37" y="18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2" y="23"/>
                  </a:lnTo>
                  <a:lnTo>
                    <a:pt x="29" y="23"/>
                  </a:lnTo>
                  <a:lnTo>
                    <a:pt x="22" y="23"/>
                  </a:lnTo>
                  <a:lnTo>
                    <a:pt x="22" y="33"/>
                  </a:lnTo>
                  <a:lnTo>
                    <a:pt x="28" y="33"/>
                  </a:lnTo>
                  <a:lnTo>
                    <a:pt x="33" y="34"/>
                  </a:lnTo>
                  <a:lnTo>
                    <a:pt x="36" y="35"/>
                  </a:lnTo>
                  <a:lnTo>
                    <a:pt x="37" y="37"/>
                  </a:lnTo>
                  <a:lnTo>
                    <a:pt x="38" y="40"/>
                  </a:lnTo>
                  <a:lnTo>
                    <a:pt x="37" y="43"/>
                  </a:lnTo>
                  <a:lnTo>
                    <a:pt x="34" y="45"/>
                  </a:lnTo>
                  <a:lnTo>
                    <a:pt x="31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3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2" name="Freeform 1883"/>
            <p:cNvSpPr>
              <a:spLocks/>
            </p:cNvSpPr>
            <p:nvPr/>
          </p:nvSpPr>
          <p:spPr bwMode="auto">
            <a:xfrm>
              <a:off x="4045" y="177"/>
              <a:ext cx="14" cy="13"/>
            </a:xfrm>
            <a:custGeom>
              <a:avLst/>
              <a:gdLst/>
              <a:ahLst/>
              <a:cxnLst>
                <a:cxn ang="0">
                  <a:pos x="16" y="35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7" y="53"/>
                </a:cxn>
                <a:cxn ang="0">
                  <a:pos x="38" y="19"/>
                </a:cxn>
                <a:cxn ang="0">
                  <a:pos x="38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7" y="0"/>
                </a:cxn>
                <a:cxn ang="0">
                  <a:pos x="16" y="35"/>
                </a:cxn>
              </a:cxnLst>
              <a:rect l="0" t="0" r="r" b="b"/>
              <a:pathLst>
                <a:path w="54" h="53">
                  <a:moveTo>
                    <a:pt x="16" y="35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7" y="53"/>
                  </a:lnTo>
                  <a:lnTo>
                    <a:pt x="38" y="19"/>
                  </a:lnTo>
                  <a:lnTo>
                    <a:pt x="38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3" name="Freeform 1884"/>
            <p:cNvSpPr>
              <a:spLocks noEditPoints="1"/>
            </p:cNvSpPr>
            <p:nvPr/>
          </p:nvSpPr>
          <p:spPr bwMode="auto">
            <a:xfrm>
              <a:off x="4062" y="177"/>
              <a:ext cx="14" cy="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5"/>
                </a:cxn>
                <a:cxn ang="0">
                  <a:pos x="16" y="75"/>
                </a:cxn>
                <a:cxn ang="0">
                  <a:pos x="16" y="50"/>
                </a:cxn>
                <a:cxn ang="0">
                  <a:pos x="20" y="54"/>
                </a:cxn>
                <a:cxn ang="0">
                  <a:pos x="25" y="56"/>
                </a:cxn>
                <a:cxn ang="0">
                  <a:pos x="30" y="57"/>
                </a:cxn>
                <a:cxn ang="0">
                  <a:pos x="33" y="57"/>
                </a:cxn>
                <a:cxn ang="0">
                  <a:pos x="38" y="56"/>
                </a:cxn>
                <a:cxn ang="0">
                  <a:pos x="42" y="55"/>
                </a:cxn>
                <a:cxn ang="0">
                  <a:pos x="47" y="52"/>
                </a:cxn>
                <a:cxn ang="0">
                  <a:pos x="50" y="49"/>
                </a:cxn>
                <a:cxn ang="0">
                  <a:pos x="53" y="45"/>
                </a:cxn>
                <a:cxn ang="0">
                  <a:pos x="55" y="40"/>
                </a:cxn>
                <a:cxn ang="0">
                  <a:pos x="56" y="35"/>
                </a:cxn>
                <a:cxn ang="0">
                  <a:pos x="56" y="29"/>
                </a:cxn>
                <a:cxn ang="0">
                  <a:pos x="56" y="23"/>
                </a:cxn>
                <a:cxn ang="0">
                  <a:pos x="55" y="17"/>
                </a:cxn>
                <a:cxn ang="0">
                  <a:pos x="53" y="13"/>
                </a:cxn>
                <a:cxn ang="0">
                  <a:pos x="50" y="8"/>
                </a:cxn>
                <a:cxn ang="0">
                  <a:pos x="47" y="4"/>
                </a:cxn>
                <a:cxn ang="0">
                  <a:pos x="43" y="2"/>
                </a:cxn>
                <a:cxn ang="0">
                  <a:pos x="38" y="1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0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15" y="29"/>
                </a:cxn>
                <a:cxn ang="0">
                  <a:pos x="15" y="24"/>
                </a:cxn>
                <a:cxn ang="0">
                  <a:pos x="16" y="20"/>
                </a:cxn>
                <a:cxn ang="0">
                  <a:pos x="18" y="17"/>
                </a:cxn>
                <a:cxn ang="0">
                  <a:pos x="19" y="15"/>
                </a:cxn>
                <a:cxn ang="0">
                  <a:pos x="23" y="12"/>
                </a:cxn>
                <a:cxn ang="0">
                  <a:pos x="27" y="12"/>
                </a:cxn>
                <a:cxn ang="0">
                  <a:pos x="32" y="12"/>
                </a:cxn>
                <a:cxn ang="0">
                  <a:pos x="36" y="15"/>
                </a:cxn>
                <a:cxn ang="0">
                  <a:pos x="38" y="17"/>
                </a:cxn>
                <a:cxn ang="0">
                  <a:pos x="39" y="20"/>
                </a:cxn>
                <a:cxn ang="0">
                  <a:pos x="40" y="24"/>
                </a:cxn>
                <a:cxn ang="0">
                  <a:pos x="40" y="29"/>
                </a:cxn>
                <a:cxn ang="0">
                  <a:pos x="40" y="35"/>
                </a:cxn>
                <a:cxn ang="0">
                  <a:pos x="38" y="41"/>
                </a:cxn>
                <a:cxn ang="0">
                  <a:pos x="36" y="43"/>
                </a:cxn>
                <a:cxn ang="0">
                  <a:pos x="34" y="45"/>
                </a:cxn>
                <a:cxn ang="0">
                  <a:pos x="31" y="46"/>
                </a:cxn>
                <a:cxn ang="0">
                  <a:pos x="27" y="46"/>
                </a:cxn>
                <a:cxn ang="0">
                  <a:pos x="24" y="46"/>
                </a:cxn>
                <a:cxn ang="0">
                  <a:pos x="22" y="45"/>
                </a:cxn>
                <a:cxn ang="0">
                  <a:pos x="19" y="43"/>
                </a:cxn>
                <a:cxn ang="0">
                  <a:pos x="18" y="41"/>
                </a:cxn>
                <a:cxn ang="0">
                  <a:pos x="16" y="35"/>
                </a:cxn>
                <a:cxn ang="0">
                  <a:pos x="15" y="29"/>
                </a:cxn>
              </a:cxnLst>
              <a:rect l="0" t="0" r="r" b="b"/>
              <a:pathLst>
                <a:path w="56" h="75">
                  <a:moveTo>
                    <a:pt x="0" y="2"/>
                  </a:moveTo>
                  <a:lnTo>
                    <a:pt x="0" y="75"/>
                  </a:lnTo>
                  <a:lnTo>
                    <a:pt x="16" y="75"/>
                  </a:lnTo>
                  <a:lnTo>
                    <a:pt x="16" y="50"/>
                  </a:lnTo>
                  <a:lnTo>
                    <a:pt x="20" y="54"/>
                  </a:lnTo>
                  <a:lnTo>
                    <a:pt x="25" y="56"/>
                  </a:lnTo>
                  <a:lnTo>
                    <a:pt x="30" y="57"/>
                  </a:lnTo>
                  <a:lnTo>
                    <a:pt x="33" y="57"/>
                  </a:lnTo>
                  <a:lnTo>
                    <a:pt x="38" y="56"/>
                  </a:lnTo>
                  <a:lnTo>
                    <a:pt x="42" y="55"/>
                  </a:lnTo>
                  <a:lnTo>
                    <a:pt x="47" y="52"/>
                  </a:lnTo>
                  <a:lnTo>
                    <a:pt x="50" y="49"/>
                  </a:lnTo>
                  <a:lnTo>
                    <a:pt x="53" y="45"/>
                  </a:lnTo>
                  <a:lnTo>
                    <a:pt x="55" y="40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6" y="23"/>
                  </a:lnTo>
                  <a:lnTo>
                    <a:pt x="55" y="17"/>
                  </a:lnTo>
                  <a:lnTo>
                    <a:pt x="53" y="13"/>
                  </a:lnTo>
                  <a:lnTo>
                    <a:pt x="50" y="8"/>
                  </a:lnTo>
                  <a:lnTo>
                    <a:pt x="47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0" y="2"/>
                  </a:lnTo>
                  <a:close/>
                  <a:moveTo>
                    <a:pt x="15" y="29"/>
                  </a:moveTo>
                  <a:lnTo>
                    <a:pt x="15" y="24"/>
                  </a:lnTo>
                  <a:lnTo>
                    <a:pt x="16" y="20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32" y="12"/>
                  </a:lnTo>
                  <a:lnTo>
                    <a:pt x="36" y="15"/>
                  </a:lnTo>
                  <a:lnTo>
                    <a:pt x="38" y="17"/>
                  </a:lnTo>
                  <a:lnTo>
                    <a:pt x="39" y="20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40" y="35"/>
                  </a:lnTo>
                  <a:lnTo>
                    <a:pt x="38" y="41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31" y="46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2" y="45"/>
                  </a:lnTo>
                  <a:lnTo>
                    <a:pt x="19" y="43"/>
                  </a:lnTo>
                  <a:lnTo>
                    <a:pt x="18" y="41"/>
                  </a:lnTo>
                  <a:lnTo>
                    <a:pt x="16" y="35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4" name="Freeform 1885"/>
            <p:cNvSpPr>
              <a:spLocks noEditPoints="1"/>
            </p:cNvSpPr>
            <p:nvPr/>
          </p:nvSpPr>
          <p:spPr bwMode="auto">
            <a:xfrm>
              <a:off x="4078" y="177"/>
              <a:ext cx="15" cy="14"/>
            </a:xfrm>
            <a:custGeom>
              <a:avLst/>
              <a:gdLst/>
              <a:ahLst/>
              <a:cxnLst>
                <a:cxn ang="0">
                  <a:pos x="29" y="57"/>
                </a:cxn>
                <a:cxn ang="0">
                  <a:pos x="35" y="56"/>
                </a:cxn>
                <a:cxn ang="0">
                  <a:pos x="41" y="55"/>
                </a:cxn>
                <a:cxn ang="0">
                  <a:pos x="45" y="53"/>
                </a:cxn>
                <a:cxn ang="0">
                  <a:pos x="50" y="50"/>
                </a:cxn>
                <a:cxn ang="0">
                  <a:pos x="53" y="46"/>
                </a:cxn>
                <a:cxn ang="0">
                  <a:pos x="56" y="41"/>
                </a:cxn>
                <a:cxn ang="0">
                  <a:pos x="57" y="36"/>
                </a:cxn>
                <a:cxn ang="0">
                  <a:pos x="58" y="29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3" y="12"/>
                </a:cxn>
                <a:cxn ang="0">
                  <a:pos x="50" y="7"/>
                </a:cxn>
                <a:cxn ang="0">
                  <a:pos x="46" y="4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9" y="2"/>
                </a:cxn>
                <a:cxn ang="0">
                  <a:pos x="13" y="4"/>
                </a:cxn>
                <a:cxn ang="0">
                  <a:pos x="9" y="6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1" y="22"/>
                </a:cxn>
                <a:cxn ang="0">
                  <a:pos x="0" y="29"/>
                </a:cxn>
                <a:cxn ang="0">
                  <a:pos x="1" y="36"/>
                </a:cxn>
                <a:cxn ang="0">
                  <a:pos x="2" y="41"/>
                </a:cxn>
                <a:cxn ang="0">
                  <a:pos x="5" y="46"/>
                </a:cxn>
                <a:cxn ang="0">
                  <a:pos x="8" y="50"/>
                </a:cxn>
                <a:cxn ang="0">
                  <a:pos x="12" y="53"/>
                </a:cxn>
                <a:cxn ang="0">
                  <a:pos x="18" y="55"/>
                </a:cxn>
                <a:cxn ang="0">
                  <a:pos x="24" y="56"/>
                </a:cxn>
                <a:cxn ang="0">
                  <a:pos x="29" y="57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5"/>
                </a:cxn>
                <a:cxn ang="0">
                  <a:pos x="21" y="43"/>
                </a:cxn>
                <a:cxn ang="0">
                  <a:pos x="19" y="40"/>
                </a:cxn>
                <a:cxn ang="0">
                  <a:pos x="18" y="34"/>
                </a:cxn>
                <a:cxn ang="0">
                  <a:pos x="17" y="29"/>
                </a:cxn>
                <a:cxn ang="0">
                  <a:pos x="18" y="23"/>
                </a:cxn>
                <a:cxn ang="0">
                  <a:pos x="19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6" y="12"/>
                </a:cxn>
                <a:cxn ang="0">
                  <a:pos x="29" y="12"/>
                </a:cxn>
                <a:cxn ang="0">
                  <a:pos x="33" y="12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0" y="19"/>
                </a:cxn>
                <a:cxn ang="0">
                  <a:pos x="41" y="23"/>
                </a:cxn>
                <a:cxn ang="0">
                  <a:pos x="42" y="29"/>
                </a:cxn>
                <a:cxn ang="0">
                  <a:pos x="41" y="34"/>
                </a:cxn>
                <a:cxn ang="0">
                  <a:pos x="40" y="40"/>
                </a:cxn>
                <a:cxn ang="0">
                  <a:pos x="38" y="43"/>
                </a:cxn>
                <a:cxn ang="0">
                  <a:pos x="36" y="45"/>
                </a:cxn>
                <a:cxn ang="0">
                  <a:pos x="33" y="46"/>
                </a:cxn>
                <a:cxn ang="0">
                  <a:pos x="29" y="46"/>
                </a:cxn>
              </a:cxnLst>
              <a:rect l="0" t="0" r="r" b="b"/>
              <a:pathLst>
                <a:path w="58" h="57">
                  <a:moveTo>
                    <a:pt x="29" y="57"/>
                  </a:moveTo>
                  <a:lnTo>
                    <a:pt x="35" y="56"/>
                  </a:lnTo>
                  <a:lnTo>
                    <a:pt x="41" y="55"/>
                  </a:lnTo>
                  <a:lnTo>
                    <a:pt x="45" y="53"/>
                  </a:lnTo>
                  <a:lnTo>
                    <a:pt x="50" y="50"/>
                  </a:lnTo>
                  <a:lnTo>
                    <a:pt x="53" y="46"/>
                  </a:lnTo>
                  <a:lnTo>
                    <a:pt x="56" y="41"/>
                  </a:lnTo>
                  <a:lnTo>
                    <a:pt x="57" y="36"/>
                  </a:lnTo>
                  <a:lnTo>
                    <a:pt x="58" y="29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3" y="12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6"/>
                  </a:lnTo>
                  <a:lnTo>
                    <a:pt x="29" y="57"/>
                  </a:lnTo>
                  <a:close/>
                  <a:moveTo>
                    <a:pt x="29" y="46"/>
                  </a:moveTo>
                  <a:lnTo>
                    <a:pt x="26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9" y="40"/>
                  </a:lnTo>
                  <a:lnTo>
                    <a:pt x="18" y="34"/>
                  </a:lnTo>
                  <a:lnTo>
                    <a:pt x="17" y="29"/>
                  </a:lnTo>
                  <a:lnTo>
                    <a:pt x="18" y="23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1" y="23"/>
                  </a:lnTo>
                  <a:lnTo>
                    <a:pt x="42" y="29"/>
                  </a:lnTo>
                  <a:lnTo>
                    <a:pt x="41" y="34"/>
                  </a:lnTo>
                  <a:lnTo>
                    <a:pt x="40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3" y="46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5" name="Freeform 1886"/>
            <p:cNvSpPr>
              <a:spLocks noEditPoints="1"/>
            </p:cNvSpPr>
            <p:nvPr/>
          </p:nvSpPr>
          <p:spPr bwMode="auto">
            <a:xfrm>
              <a:off x="4095" y="177"/>
              <a:ext cx="13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3"/>
                </a:cxn>
                <a:cxn ang="0">
                  <a:pos x="31" y="53"/>
                </a:cxn>
                <a:cxn ang="0">
                  <a:pos x="38" y="52"/>
                </a:cxn>
                <a:cxn ang="0">
                  <a:pos x="44" y="50"/>
                </a:cxn>
                <a:cxn ang="0">
                  <a:pos x="47" y="48"/>
                </a:cxn>
                <a:cxn ang="0">
                  <a:pos x="49" y="46"/>
                </a:cxn>
                <a:cxn ang="0">
                  <a:pos x="50" y="43"/>
                </a:cxn>
                <a:cxn ang="0">
                  <a:pos x="51" y="40"/>
                </a:cxn>
                <a:cxn ang="0">
                  <a:pos x="50" y="34"/>
                </a:cxn>
                <a:cxn ang="0">
                  <a:pos x="47" y="30"/>
                </a:cxn>
                <a:cxn ang="0">
                  <a:pos x="43" y="28"/>
                </a:cxn>
                <a:cxn ang="0">
                  <a:pos x="37" y="26"/>
                </a:cxn>
                <a:cxn ang="0">
                  <a:pos x="37" y="26"/>
                </a:cxn>
                <a:cxn ang="0">
                  <a:pos x="41" y="24"/>
                </a:cxn>
                <a:cxn ang="0">
                  <a:pos x="45" y="22"/>
                </a:cxn>
                <a:cxn ang="0">
                  <a:pos x="47" y="18"/>
                </a:cxn>
                <a:cxn ang="0">
                  <a:pos x="49" y="14"/>
                </a:cxn>
                <a:cxn ang="0">
                  <a:pos x="47" y="9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0" y="0"/>
                </a:cxn>
                <a:cxn ang="0">
                  <a:pos x="15" y="11"/>
                </a:cxn>
                <a:cxn ang="0">
                  <a:pos x="24" y="11"/>
                </a:cxn>
                <a:cxn ang="0">
                  <a:pos x="27" y="12"/>
                </a:cxn>
                <a:cxn ang="0">
                  <a:pos x="30" y="12"/>
                </a:cxn>
                <a:cxn ang="0">
                  <a:pos x="31" y="14"/>
                </a:cxn>
                <a:cxn ang="0">
                  <a:pos x="32" y="17"/>
                </a:cxn>
                <a:cxn ang="0">
                  <a:pos x="31" y="19"/>
                </a:cxn>
                <a:cxn ang="0">
                  <a:pos x="29" y="21"/>
                </a:cxn>
                <a:cxn ang="0">
                  <a:pos x="26" y="21"/>
                </a:cxn>
                <a:cxn ang="0">
                  <a:pos x="23" y="21"/>
                </a:cxn>
                <a:cxn ang="0">
                  <a:pos x="15" y="21"/>
                </a:cxn>
                <a:cxn ang="0">
                  <a:pos x="15" y="11"/>
                </a:cxn>
                <a:cxn ang="0">
                  <a:pos x="15" y="31"/>
                </a:cxn>
                <a:cxn ang="0">
                  <a:pos x="25" y="31"/>
                </a:cxn>
                <a:cxn ang="0">
                  <a:pos x="29" y="32"/>
                </a:cxn>
                <a:cxn ang="0">
                  <a:pos x="32" y="33"/>
                </a:cxn>
                <a:cxn ang="0">
                  <a:pos x="33" y="35"/>
                </a:cxn>
                <a:cxn ang="0">
                  <a:pos x="34" y="37"/>
                </a:cxn>
                <a:cxn ang="0">
                  <a:pos x="33" y="39"/>
                </a:cxn>
                <a:cxn ang="0">
                  <a:pos x="32" y="41"/>
                </a:cxn>
                <a:cxn ang="0">
                  <a:pos x="30" y="42"/>
                </a:cxn>
                <a:cxn ang="0">
                  <a:pos x="25" y="42"/>
                </a:cxn>
                <a:cxn ang="0">
                  <a:pos x="15" y="42"/>
                </a:cxn>
                <a:cxn ang="0">
                  <a:pos x="15" y="31"/>
                </a:cxn>
              </a:cxnLst>
              <a:rect l="0" t="0" r="r" b="b"/>
              <a:pathLst>
                <a:path w="51" h="53">
                  <a:moveTo>
                    <a:pt x="0" y="0"/>
                  </a:moveTo>
                  <a:lnTo>
                    <a:pt x="0" y="53"/>
                  </a:lnTo>
                  <a:lnTo>
                    <a:pt x="31" y="53"/>
                  </a:lnTo>
                  <a:lnTo>
                    <a:pt x="38" y="52"/>
                  </a:lnTo>
                  <a:lnTo>
                    <a:pt x="44" y="50"/>
                  </a:lnTo>
                  <a:lnTo>
                    <a:pt x="47" y="48"/>
                  </a:lnTo>
                  <a:lnTo>
                    <a:pt x="49" y="46"/>
                  </a:lnTo>
                  <a:lnTo>
                    <a:pt x="50" y="43"/>
                  </a:lnTo>
                  <a:lnTo>
                    <a:pt x="51" y="40"/>
                  </a:lnTo>
                  <a:lnTo>
                    <a:pt x="50" y="34"/>
                  </a:lnTo>
                  <a:lnTo>
                    <a:pt x="47" y="30"/>
                  </a:lnTo>
                  <a:lnTo>
                    <a:pt x="43" y="28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1" y="24"/>
                  </a:lnTo>
                  <a:lnTo>
                    <a:pt x="45" y="22"/>
                  </a:lnTo>
                  <a:lnTo>
                    <a:pt x="47" y="18"/>
                  </a:lnTo>
                  <a:lnTo>
                    <a:pt x="49" y="14"/>
                  </a:lnTo>
                  <a:lnTo>
                    <a:pt x="47" y="9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0" y="0"/>
                  </a:lnTo>
                  <a:close/>
                  <a:moveTo>
                    <a:pt x="15" y="11"/>
                  </a:moveTo>
                  <a:lnTo>
                    <a:pt x="24" y="11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15" y="21"/>
                  </a:lnTo>
                  <a:lnTo>
                    <a:pt x="15" y="11"/>
                  </a:lnTo>
                  <a:close/>
                  <a:moveTo>
                    <a:pt x="15" y="31"/>
                  </a:moveTo>
                  <a:lnTo>
                    <a:pt x="25" y="31"/>
                  </a:lnTo>
                  <a:lnTo>
                    <a:pt x="29" y="32"/>
                  </a:lnTo>
                  <a:lnTo>
                    <a:pt x="32" y="33"/>
                  </a:lnTo>
                  <a:lnTo>
                    <a:pt x="33" y="35"/>
                  </a:lnTo>
                  <a:lnTo>
                    <a:pt x="34" y="37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5" y="42"/>
                  </a:lnTo>
                  <a:lnTo>
                    <a:pt x="15" y="42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6" name="Freeform 1887"/>
            <p:cNvSpPr>
              <a:spLocks noEditPoints="1"/>
            </p:cNvSpPr>
            <p:nvPr/>
          </p:nvSpPr>
          <p:spPr bwMode="auto">
            <a:xfrm>
              <a:off x="4110" y="177"/>
              <a:ext cx="13" cy="14"/>
            </a:xfrm>
            <a:custGeom>
              <a:avLst/>
              <a:gdLst/>
              <a:ahLst/>
              <a:cxnLst>
                <a:cxn ang="0">
                  <a:pos x="18" y="17"/>
                </a:cxn>
                <a:cxn ang="0">
                  <a:pos x="20" y="14"/>
                </a:cxn>
                <a:cxn ang="0">
                  <a:pos x="24" y="12"/>
                </a:cxn>
                <a:cxn ang="0">
                  <a:pos x="29" y="12"/>
                </a:cxn>
                <a:cxn ang="0">
                  <a:pos x="33" y="13"/>
                </a:cxn>
                <a:cxn ang="0">
                  <a:pos x="35" y="16"/>
                </a:cxn>
                <a:cxn ang="0">
                  <a:pos x="35" y="19"/>
                </a:cxn>
                <a:cxn ang="0">
                  <a:pos x="35" y="21"/>
                </a:cxn>
                <a:cxn ang="0">
                  <a:pos x="33" y="23"/>
                </a:cxn>
                <a:cxn ang="0">
                  <a:pos x="27" y="25"/>
                </a:cxn>
                <a:cxn ang="0">
                  <a:pos x="12" y="27"/>
                </a:cxn>
                <a:cxn ang="0">
                  <a:pos x="4" y="32"/>
                </a:cxn>
                <a:cxn ang="0">
                  <a:pos x="1" y="38"/>
                </a:cxn>
                <a:cxn ang="0">
                  <a:pos x="1" y="46"/>
                </a:cxn>
                <a:cxn ang="0">
                  <a:pos x="5" y="53"/>
                </a:cxn>
                <a:cxn ang="0">
                  <a:pos x="13" y="56"/>
                </a:cxn>
                <a:cxn ang="0">
                  <a:pos x="23" y="56"/>
                </a:cxn>
                <a:cxn ang="0">
                  <a:pos x="32" y="53"/>
                </a:cxn>
                <a:cxn ang="0">
                  <a:pos x="36" y="50"/>
                </a:cxn>
                <a:cxn ang="0">
                  <a:pos x="54" y="55"/>
                </a:cxn>
                <a:cxn ang="0">
                  <a:pos x="53" y="53"/>
                </a:cxn>
                <a:cxn ang="0">
                  <a:pos x="51" y="48"/>
                </a:cxn>
                <a:cxn ang="0">
                  <a:pos x="52" y="21"/>
                </a:cxn>
                <a:cxn ang="0">
                  <a:pos x="51" y="15"/>
                </a:cxn>
                <a:cxn ang="0">
                  <a:pos x="49" y="8"/>
                </a:cxn>
                <a:cxn ang="0">
                  <a:pos x="41" y="2"/>
                </a:cxn>
                <a:cxn ang="0">
                  <a:pos x="27" y="0"/>
                </a:cxn>
                <a:cxn ang="0">
                  <a:pos x="13" y="3"/>
                </a:cxn>
                <a:cxn ang="0">
                  <a:pos x="6" y="8"/>
                </a:cxn>
                <a:cxn ang="0">
                  <a:pos x="3" y="20"/>
                </a:cxn>
                <a:cxn ang="0">
                  <a:pos x="35" y="33"/>
                </a:cxn>
                <a:cxn ang="0">
                  <a:pos x="34" y="40"/>
                </a:cxn>
                <a:cxn ang="0">
                  <a:pos x="31" y="44"/>
                </a:cxn>
                <a:cxn ang="0">
                  <a:pos x="24" y="46"/>
                </a:cxn>
                <a:cxn ang="0">
                  <a:pos x="19" y="45"/>
                </a:cxn>
                <a:cxn ang="0">
                  <a:pos x="16" y="40"/>
                </a:cxn>
                <a:cxn ang="0">
                  <a:pos x="19" y="35"/>
                </a:cxn>
                <a:cxn ang="0">
                  <a:pos x="25" y="33"/>
                </a:cxn>
                <a:cxn ang="0">
                  <a:pos x="35" y="30"/>
                </a:cxn>
              </a:cxnLst>
              <a:rect l="0" t="0" r="r" b="b"/>
              <a:pathLst>
                <a:path w="54" h="57">
                  <a:moveTo>
                    <a:pt x="17" y="20"/>
                  </a:moveTo>
                  <a:lnTo>
                    <a:pt x="18" y="17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1" y="24"/>
                  </a:lnTo>
                  <a:lnTo>
                    <a:pt x="27" y="25"/>
                  </a:lnTo>
                  <a:lnTo>
                    <a:pt x="19" y="26"/>
                  </a:lnTo>
                  <a:lnTo>
                    <a:pt x="12" y="27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2" y="35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8" y="55"/>
                  </a:lnTo>
                  <a:lnTo>
                    <a:pt x="13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8" y="55"/>
                  </a:lnTo>
                  <a:lnTo>
                    <a:pt x="32" y="53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7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3" y="53"/>
                  </a:lnTo>
                  <a:lnTo>
                    <a:pt x="52" y="51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2" y="21"/>
                  </a:lnTo>
                  <a:lnTo>
                    <a:pt x="52" y="18"/>
                  </a:lnTo>
                  <a:lnTo>
                    <a:pt x="51" y="15"/>
                  </a:lnTo>
                  <a:lnTo>
                    <a:pt x="50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6" y="8"/>
                  </a:lnTo>
                  <a:lnTo>
                    <a:pt x="4" y="14"/>
                  </a:lnTo>
                  <a:lnTo>
                    <a:pt x="3" y="20"/>
                  </a:lnTo>
                  <a:lnTo>
                    <a:pt x="17" y="20"/>
                  </a:lnTo>
                  <a:close/>
                  <a:moveTo>
                    <a:pt x="35" y="33"/>
                  </a:moveTo>
                  <a:lnTo>
                    <a:pt x="35" y="37"/>
                  </a:lnTo>
                  <a:lnTo>
                    <a:pt x="34" y="40"/>
                  </a:lnTo>
                  <a:lnTo>
                    <a:pt x="33" y="42"/>
                  </a:lnTo>
                  <a:lnTo>
                    <a:pt x="31" y="44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19" y="45"/>
                  </a:lnTo>
                  <a:lnTo>
                    <a:pt x="17" y="43"/>
                  </a:lnTo>
                  <a:lnTo>
                    <a:pt x="16" y="40"/>
                  </a:lnTo>
                  <a:lnTo>
                    <a:pt x="17" y="37"/>
                  </a:lnTo>
                  <a:lnTo>
                    <a:pt x="19" y="35"/>
                  </a:lnTo>
                  <a:lnTo>
                    <a:pt x="22" y="34"/>
                  </a:lnTo>
                  <a:lnTo>
                    <a:pt x="25" y="33"/>
                  </a:lnTo>
                  <a:lnTo>
                    <a:pt x="31" y="32"/>
                  </a:lnTo>
                  <a:lnTo>
                    <a:pt x="35" y="30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7" name="Freeform 1888"/>
            <p:cNvSpPr>
              <a:spLocks/>
            </p:cNvSpPr>
            <p:nvPr/>
          </p:nvSpPr>
          <p:spPr bwMode="auto">
            <a:xfrm>
              <a:off x="4126" y="177"/>
              <a:ext cx="13" cy="13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36" y="31"/>
                </a:cxn>
                <a:cxn ang="0">
                  <a:pos x="36" y="53"/>
                </a:cxn>
                <a:cxn ang="0">
                  <a:pos x="51" y="53"/>
                </a:cxn>
                <a:cxn ang="0">
                  <a:pos x="51" y="0"/>
                </a:cxn>
                <a:cxn ang="0">
                  <a:pos x="36" y="0"/>
                </a:cxn>
                <a:cxn ang="0">
                  <a:pos x="36" y="21"/>
                </a:cxn>
                <a:cxn ang="0">
                  <a:pos x="16" y="21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31"/>
                </a:cxn>
              </a:cxnLst>
              <a:rect l="0" t="0" r="r" b="b"/>
              <a:pathLst>
                <a:path w="51" h="53">
                  <a:moveTo>
                    <a:pt x="16" y="31"/>
                  </a:moveTo>
                  <a:lnTo>
                    <a:pt x="36" y="31"/>
                  </a:lnTo>
                  <a:lnTo>
                    <a:pt x="36" y="53"/>
                  </a:lnTo>
                  <a:lnTo>
                    <a:pt x="51" y="53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36" y="21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8" name="Freeform 1889"/>
            <p:cNvSpPr>
              <a:spLocks/>
            </p:cNvSpPr>
            <p:nvPr/>
          </p:nvSpPr>
          <p:spPr bwMode="auto">
            <a:xfrm>
              <a:off x="4142" y="177"/>
              <a:ext cx="13" cy="13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35" y="31"/>
                </a:cxn>
                <a:cxn ang="0">
                  <a:pos x="35" y="53"/>
                </a:cxn>
                <a:cxn ang="0">
                  <a:pos x="51" y="53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35" y="21"/>
                </a:cxn>
                <a:cxn ang="0">
                  <a:pos x="16" y="21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31"/>
                </a:cxn>
              </a:cxnLst>
              <a:rect l="0" t="0" r="r" b="b"/>
              <a:pathLst>
                <a:path w="51" h="53">
                  <a:moveTo>
                    <a:pt x="16" y="31"/>
                  </a:moveTo>
                  <a:lnTo>
                    <a:pt x="35" y="31"/>
                  </a:lnTo>
                  <a:lnTo>
                    <a:pt x="35" y="53"/>
                  </a:lnTo>
                  <a:lnTo>
                    <a:pt x="51" y="53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21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9" name="Freeform 1890"/>
            <p:cNvSpPr>
              <a:spLocks noEditPoints="1"/>
            </p:cNvSpPr>
            <p:nvPr/>
          </p:nvSpPr>
          <p:spPr bwMode="auto">
            <a:xfrm>
              <a:off x="4157" y="177"/>
              <a:ext cx="15" cy="14"/>
            </a:xfrm>
            <a:custGeom>
              <a:avLst/>
              <a:gdLst/>
              <a:ahLst/>
              <a:cxnLst>
                <a:cxn ang="0">
                  <a:pos x="29" y="57"/>
                </a:cxn>
                <a:cxn ang="0">
                  <a:pos x="35" y="56"/>
                </a:cxn>
                <a:cxn ang="0">
                  <a:pos x="40" y="55"/>
                </a:cxn>
                <a:cxn ang="0">
                  <a:pos x="45" y="53"/>
                </a:cxn>
                <a:cxn ang="0">
                  <a:pos x="49" y="50"/>
                </a:cxn>
                <a:cxn ang="0">
                  <a:pos x="53" y="46"/>
                </a:cxn>
                <a:cxn ang="0">
                  <a:pos x="56" y="41"/>
                </a:cxn>
                <a:cxn ang="0">
                  <a:pos x="58" y="36"/>
                </a:cxn>
                <a:cxn ang="0">
                  <a:pos x="59" y="29"/>
                </a:cxn>
                <a:cxn ang="0">
                  <a:pos x="58" y="22"/>
                </a:cxn>
                <a:cxn ang="0">
                  <a:pos x="56" y="17"/>
                </a:cxn>
                <a:cxn ang="0">
                  <a:pos x="53" y="12"/>
                </a:cxn>
                <a:cxn ang="0">
                  <a:pos x="49" y="7"/>
                </a:cxn>
                <a:cxn ang="0">
                  <a:pos x="45" y="4"/>
                </a:cxn>
                <a:cxn ang="0">
                  <a:pos x="40" y="2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9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6" y="11"/>
                </a:cxn>
                <a:cxn ang="0">
                  <a:pos x="2" y="16"/>
                </a:cxn>
                <a:cxn ang="0">
                  <a:pos x="1" y="22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2" y="41"/>
                </a:cxn>
                <a:cxn ang="0">
                  <a:pos x="6" y="46"/>
                </a:cxn>
                <a:cxn ang="0">
                  <a:pos x="9" y="50"/>
                </a:cxn>
                <a:cxn ang="0">
                  <a:pos x="13" y="53"/>
                </a:cxn>
                <a:cxn ang="0">
                  <a:pos x="18" y="55"/>
                </a:cxn>
                <a:cxn ang="0">
                  <a:pos x="23" y="56"/>
                </a:cxn>
                <a:cxn ang="0">
                  <a:pos x="29" y="57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5"/>
                </a:cxn>
                <a:cxn ang="0">
                  <a:pos x="21" y="43"/>
                </a:cxn>
                <a:cxn ang="0">
                  <a:pos x="19" y="40"/>
                </a:cxn>
                <a:cxn ang="0">
                  <a:pos x="17" y="34"/>
                </a:cxn>
                <a:cxn ang="0">
                  <a:pos x="17" y="29"/>
                </a:cxn>
                <a:cxn ang="0">
                  <a:pos x="17" y="23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2" y="14"/>
                </a:cxn>
                <a:cxn ang="0">
                  <a:pos x="26" y="12"/>
                </a:cxn>
                <a:cxn ang="0">
                  <a:pos x="29" y="12"/>
                </a:cxn>
                <a:cxn ang="0">
                  <a:pos x="33" y="12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0" y="19"/>
                </a:cxn>
                <a:cxn ang="0">
                  <a:pos x="41" y="23"/>
                </a:cxn>
                <a:cxn ang="0">
                  <a:pos x="41" y="29"/>
                </a:cxn>
                <a:cxn ang="0">
                  <a:pos x="41" y="34"/>
                </a:cxn>
                <a:cxn ang="0">
                  <a:pos x="40" y="40"/>
                </a:cxn>
                <a:cxn ang="0">
                  <a:pos x="38" y="43"/>
                </a:cxn>
                <a:cxn ang="0">
                  <a:pos x="36" y="45"/>
                </a:cxn>
                <a:cxn ang="0">
                  <a:pos x="33" y="46"/>
                </a:cxn>
                <a:cxn ang="0">
                  <a:pos x="29" y="46"/>
                </a:cxn>
              </a:cxnLst>
              <a:rect l="0" t="0" r="r" b="b"/>
              <a:pathLst>
                <a:path w="59" h="57">
                  <a:moveTo>
                    <a:pt x="29" y="57"/>
                  </a:moveTo>
                  <a:lnTo>
                    <a:pt x="35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9" y="50"/>
                  </a:lnTo>
                  <a:lnTo>
                    <a:pt x="53" y="46"/>
                  </a:lnTo>
                  <a:lnTo>
                    <a:pt x="56" y="41"/>
                  </a:lnTo>
                  <a:lnTo>
                    <a:pt x="58" y="36"/>
                  </a:lnTo>
                  <a:lnTo>
                    <a:pt x="59" y="29"/>
                  </a:lnTo>
                  <a:lnTo>
                    <a:pt x="58" y="22"/>
                  </a:lnTo>
                  <a:lnTo>
                    <a:pt x="56" y="17"/>
                  </a:lnTo>
                  <a:lnTo>
                    <a:pt x="53" y="12"/>
                  </a:lnTo>
                  <a:lnTo>
                    <a:pt x="49" y="7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1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3" y="53"/>
                  </a:lnTo>
                  <a:lnTo>
                    <a:pt x="18" y="55"/>
                  </a:lnTo>
                  <a:lnTo>
                    <a:pt x="23" y="56"/>
                  </a:lnTo>
                  <a:lnTo>
                    <a:pt x="29" y="57"/>
                  </a:lnTo>
                  <a:close/>
                  <a:moveTo>
                    <a:pt x="29" y="46"/>
                  </a:moveTo>
                  <a:lnTo>
                    <a:pt x="26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19" y="40"/>
                  </a:lnTo>
                  <a:lnTo>
                    <a:pt x="17" y="34"/>
                  </a:lnTo>
                  <a:lnTo>
                    <a:pt x="17" y="29"/>
                  </a:lnTo>
                  <a:lnTo>
                    <a:pt x="17" y="23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33" y="12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1" y="23"/>
                  </a:lnTo>
                  <a:lnTo>
                    <a:pt x="41" y="29"/>
                  </a:lnTo>
                  <a:lnTo>
                    <a:pt x="41" y="34"/>
                  </a:lnTo>
                  <a:lnTo>
                    <a:pt x="40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3" y="46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0" name="Freeform 1891"/>
            <p:cNvSpPr>
              <a:spLocks noEditPoints="1"/>
            </p:cNvSpPr>
            <p:nvPr/>
          </p:nvSpPr>
          <p:spPr bwMode="auto">
            <a:xfrm>
              <a:off x="4174" y="177"/>
              <a:ext cx="14" cy="14"/>
            </a:xfrm>
            <a:custGeom>
              <a:avLst/>
              <a:gdLst/>
              <a:ahLst/>
              <a:cxnLst>
                <a:cxn ang="0">
                  <a:pos x="40" y="40"/>
                </a:cxn>
                <a:cxn ang="0">
                  <a:pos x="38" y="43"/>
                </a:cxn>
                <a:cxn ang="0">
                  <a:pos x="35" y="45"/>
                </a:cxn>
                <a:cxn ang="0">
                  <a:pos x="32" y="46"/>
                </a:cxn>
                <a:cxn ang="0">
                  <a:pos x="29" y="46"/>
                </a:cxn>
                <a:cxn ang="0">
                  <a:pos x="25" y="46"/>
                </a:cxn>
                <a:cxn ang="0">
                  <a:pos x="23" y="45"/>
                </a:cxn>
                <a:cxn ang="0">
                  <a:pos x="20" y="43"/>
                </a:cxn>
                <a:cxn ang="0">
                  <a:pos x="19" y="41"/>
                </a:cxn>
                <a:cxn ang="0">
                  <a:pos x="17" y="37"/>
                </a:cxn>
                <a:cxn ang="0">
                  <a:pos x="16" y="33"/>
                </a:cxn>
                <a:cxn ang="0">
                  <a:pos x="57" y="33"/>
                </a:cxn>
                <a:cxn ang="0">
                  <a:pos x="57" y="30"/>
                </a:cxn>
                <a:cxn ang="0">
                  <a:pos x="56" y="23"/>
                </a:cxn>
                <a:cxn ang="0">
                  <a:pos x="53" y="13"/>
                </a:cxn>
                <a:cxn ang="0">
                  <a:pos x="50" y="8"/>
                </a:cxn>
                <a:cxn ang="0">
                  <a:pos x="45" y="4"/>
                </a:cxn>
                <a:cxn ang="0">
                  <a:pos x="42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3" y="1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7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49"/>
                </a:cxn>
                <a:cxn ang="0">
                  <a:pos x="12" y="53"/>
                </a:cxn>
                <a:cxn ang="0">
                  <a:pos x="16" y="55"/>
                </a:cxn>
                <a:cxn ang="0">
                  <a:pos x="21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36" y="56"/>
                </a:cxn>
                <a:cxn ang="0">
                  <a:pos x="45" y="54"/>
                </a:cxn>
                <a:cxn ang="0">
                  <a:pos x="48" y="52"/>
                </a:cxn>
                <a:cxn ang="0">
                  <a:pos x="51" y="49"/>
                </a:cxn>
                <a:cxn ang="0">
                  <a:pos x="54" y="45"/>
                </a:cxn>
                <a:cxn ang="0">
                  <a:pos x="56" y="40"/>
                </a:cxn>
                <a:cxn ang="0">
                  <a:pos x="40" y="40"/>
                </a:cxn>
                <a:cxn ang="0">
                  <a:pos x="16" y="24"/>
                </a:cxn>
                <a:cxn ang="0">
                  <a:pos x="17" y="20"/>
                </a:cxn>
                <a:cxn ang="0">
                  <a:pos x="19" y="17"/>
                </a:cxn>
                <a:cxn ang="0">
                  <a:pos x="21" y="15"/>
                </a:cxn>
                <a:cxn ang="0">
                  <a:pos x="23" y="13"/>
                </a:cxn>
                <a:cxn ang="0">
                  <a:pos x="27" y="12"/>
                </a:cxn>
                <a:cxn ang="0">
                  <a:pos x="29" y="12"/>
                </a:cxn>
                <a:cxn ang="0">
                  <a:pos x="32" y="12"/>
                </a:cxn>
                <a:cxn ang="0">
                  <a:pos x="36" y="14"/>
                </a:cxn>
                <a:cxn ang="0">
                  <a:pos x="38" y="15"/>
                </a:cxn>
                <a:cxn ang="0">
                  <a:pos x="40" y="17"/>
                </a:cxn>
                <a:cxn ang="0">
                  <a:pos x="41" y="20"/>
                </a:cxn>
                <a:cxn ang="0">
                  <a:pos x="41" y="24"/>
                </a:cxn>
                <a:cxn ang="0">
                  <a:pos x="16" y="24"/>
                </a:cxn>
              </a:cxnLst>
              <a:rect l="0" t="0" r="r" b="b"/>
              <a:pathLst>
                <a:path w="57" h="57">
                  <a:moveTo>
                    <a:pt x="40" y="40"/>
                  </a:moveTo>
                  <a:lnTo>
                    <a:pt x="38" y="43"/>
                  </a:lnTo>
                  <a:lnTo>
                    <a:pt x="35" y="45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3" y="45"/>
                  </a:lnTo>
                  <a:lnTo>
                    <a:pt x="20" y="43"/>
                  </a:lnTo>
                  <a:lnTo>
                    <a:pt x="19" y="41"/>
                  </a:lnTo>
                  <a:lnTo>
                    <a:pt x="17" y="37"/>
                  </a:lnTo>
                  <a:lnTo>
                    <a:pt x="16" y="33"/>
                  </a:lnTo>
                  <a:lnTo>
                    <a:pt x="57" y="33"/>
                  </a:lnTo>
                  <a:lnTo>
                    <a:pt x="57" y="30"/>
                  </a:lnTo>
                  <a:lnTo>
                    <a:pt x="56" y="23"/>
                  </a:lnTo>
                  <a:lnTo>
                    <a:pt x="53" y="13"/>
                  </a:lnTo>
                  <a:lnTo>
                    <a:pt x="50" y="8"/>
                  </a:lnTo>
                  <a:lnTo>
                    <a:pt x="45" y="4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49"/>
                  </a:lnTo>
                  <a:lnTo>
                    <a:pt x="12" y="53"/>
                  </a:lnTo>
                  <a:lnTo>
                    <a:pt x="16" y="55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36" y="56"/>
                  </a:lnTo>
                  <a:lnTo>
                    <a:pt x="45" y="54"/>
                  </a:lnTo>
                  <a:lnTo>
                    <a:pt x="48" y="52"/>
                  </a:lnTo>
                  <a:lnTo>
                    <a:pt x="51" y="49"/>
                  </a:lnTo>
                  <a:lnTo>
                    <a:pt x="54" y="45"/>
                  </a:lnTo>
                  <a:lnTo>
                    <a:pt x="56" y="40"/>
                  </a:lnTo>
                  <a:lnTo>
                    <a:pt x="40" y="40"/>
                  </a:lnTo>
                  <a:close/>
                  <a:moveTo>
                    <a:pt x="16" y="24"/>
                  </a:move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6" y="14"/>
                  </a:lnTo>
                  <a:lnTo>
                    <a:pt x="38" y="15"/>
                  </a:lnTo>
                  <a:lnTo>
                    <a:pt x="40" y="17"/>
                  </a:lnTo>
                  <a:lnTo>
                    <a:pt x="41" y="20"/>
                  </a:lnTo>
                  <a:lnTo>
                    <a:pt x="41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1" name="Freeform 1892"/>
            <p:cNvSpPr>
              <a:spLocks noEditPoints="1"/>
            </p:cNvSpPr>
            <p:nvPr/>
          </p:nvSpPr>
          <p:spPr bwMode="auto">
            <a:xfrm>
              <a:off x="3947" y="200"/>
              <a:ext cx="15" cy="2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2" y="4"/>
                </a:cxn>
                <a:cxn ang="0">
                  <a:pos x="18" y="6"/>
                </a:cxn>
                <a:cxn ang="0">
                  <a:pos x="10" y="10"/>
                </a:cxn>
                <a:cxn ang="0">
                  <a:pos x="4" y="20"/>
                </a:cxn>
                <a:cxn ang="0">
                  <a:pos x="0" y="33"/>
                </a:cxn>
                <a:cxn ang="0">
                  <a:pos x="0" y="49"/>
                </a:cxn>
                <a:cxn ang="0">
                  <a:pos x="3" y="62"/>
                </a:cxn>
                <a:cxn ang="0">
                  <a:pos x="9" y="74"/>
                </a:cxn>
                <a:cxn ang="0">
                  <a:pos x="21" y="80"/>
                </a:cxn>
                <a:cxn ang="0">
                  <a:pos x="36" y="80"/>
                </a:cxn>
                <a:cxn ang="0">
                  <a:pos x="46" y="76"/>
                </a:cxn>
                <a:cxn ang="0">
                  <a:pos x="53" y="69"/>
                </a:cxn>
                <a:cxn ang="0">
                  <a:pos x="57" y="58"/>
                </a:cxn>
                <a:cxn ang="0">
                  <a:pos x="57" y="45"/>
                </a:cxn>
                <a:cxn ang="0">
                  <a:pos x="53" y="35"/>
                </a:cxn>
                <a:cxn ang="0">
                  <a:pos x="46" y="28"/>
                </a:cxn>
                <a:cxn ang="0">
                  <a:pos x="37" y="24"/>
                </a:cxn>
                <a:cxn ang="0">
                  <a:pos x="27" y="24"/>
                </a:cxn>
                <a:cxn ang="0">
                  <a:pos x="19" y="26"/>
                </a:cxn>
                <a:cxn ang="0">
                  <a:pos x="13" y="31"/>
                </a:cxn>
                <a:cxn ang="0">
                  <a:pos x="10" y="36"/>
                </a:cxn>
                <a:cxn ang="0">
                  <a:pos x="8" y="39"/>
                </a:cxn>
                <a:cxn ang="0">
                  <a:pos x="10" y="29"/>
                </a:cxn>
                <a:cxn ang="0">
                  <a:pos x="14" y="23"/>
                </a:cxn>
                <a:cxn ang="0">
                  <a:pos x="24" y="18"/>
                </a:cxn>
                <a:cxn ang="0">
                  <a:pos x="44" y="13"/>
                </a:cxn>
                <a:cxn ang="0">
                  <a:pos x="51" y="9"/>
                </a:cxn>
                <a:cxn ang="0">
                  <a:pos x="54" y="0"/>
                </a:cxn>
                <a:cxn ang="0">
                  <a:pos x="41" y="53"/>
                </a:cxn>
                <a:cxn ang="0">
                  <a:pos x="40" y="60"/>
                </a:cxn>
                <a:cxn ang="0">
                  <a:pos x="38" y="65"/>
                </a:cxn>
                <a:cxn ang="0">
                  <a:pos x="34" y="69"/>
                </a:cxn>
                <a:cxn ang="0">
                  <a:pos x="29" y="70"/>
                </a:cxn>
                <a:cxn ang="0">
                  <a:pos x="20" y="66"/>
                </a:cxn>
                <a:cxn ang="0">
                  <a:pos x="17" y="61"/>
                </a:cxn>
                <a:cxn ang="0">
                  <a:pos x="16" y="53"/>
                </a:cxn>
                <a:cxn ang="0">
                  <a:pos x="17" y="43"/>
                </a:cxn>
                <a:cxn ang="0">
                  <a:pos x="20" y="38"/>
                </a:cxn>
                <a:cxn ang="0">
                  <a:pos x="29" y="34"/>
                </a:cxn>
                <a:cxn ang="0">
                  <a:pos x="37" y="38"/>
                </a:cxn>
                <a:cxn ang="0">
                  <a:pos x="40" y="43"/>
                </a:cxn>
                <a:cxn ang="0">
                  <a:pos x="41" y="53"/>
                </a:cxn>
              </a:cxnLst>
              <a:rect l="0" t="0" r="r" b="b"/>
              <a:pathLst>
                <a:path w="57" h="80">
                  <a:moveTo>
                    <a:pt x="41" y="0"/>
                  </a:moveTo>
                  <a:lnTo>
                    <a:pt x="40" y="2"/>
                  </a:lnTo>
                  <a:lnTo>
                    <a:pt x="37" y="3"/>
                  </a:lnTo>
                  <a:lnTo>
                    <a:pt x="32" y="4"/>
                  </a:lnTo>
                  <a:lnTo>
                    <a:pt x="23" y="5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1" y="56"/>
                  </a:lnTo>
                  <a:lnTo>
                    <a:pt x="3" y="62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5" y="77"/>
                  </a:lnTo>
                  <a:lnTo>
                    <a:pt x="21" y="80"/>
                  </a:lnTo>
                  <a:lnTo>
                    <a:pt x="30" y="80"/>
                  </a:lnTo>
                  <a:lnTo>
                    <a:pt x="36" y="80"/>
                  </a:lnTo>
                  <a:lnTo>
                    <a:pt x="41" y="78"/>
                  </a:lnTo>
                  <a:lnTo>
                    <a:pt x="46" y="76"/>
                  </a:lnTo>
                  <a:lnTo>
                    <a:pt x="50" y="73"/>
                  </a:lnTo>
                  <a:lnTo>
                    <a:pt x="53" y="69"/>
                  </a:lnTo>
                  <a:lnTo>
                    <a:pt x="55" y="63"/>
                  </a:lnTo>
                  <a:lnTo>
                    <a:pt x="57" y="58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55" y="40"/>
                  </a:lnTo>
                  <a:lnTo>
                    <a:pt x="53" y="35"/>
                  </a:lnTo>
                  <a:lnTo>
                    <a:pt x="50" y="31"/>
                  </a:lnTo>
                  <a:lnTo>
                    <a:pt x="46" y="28"/>
                  </a:lnTo>
                  <a:lnTo>
                    <a:pt x="42" y="26"/>
                  </a:lnTo>
                  <a:lnTo>
                    <a:pt x="37" y="24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3" y="25"/>
                  </a:lnTo>
                  <a:lnTo>
                    <a:pt x="19" y="26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1" y="33"/>
                  </a:lnTo>
                  <a:lnTo>
                    <a:pt x="10" y="36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9" y="34"/>
                  </a:lnTo>
                  <a:lnTo>
                    <a:pt x="10" y="29"/>
                  </a:lnTo>
                  <a:lnTo>
                    <a:pt x="12" y="26"/>
                  </a:lnTo>
                  <a:lnTo>
                    <a:pt x="14" y="23"/>
                  </a:lnTo>
                  <a:lnTo>
                    <a:pt x="19" y="20"/>
                  </a:lnTo>
                  <a:lnTo>
                    <a:pt x="24" y="18"/>
                  </a:lnTo>
                  <a:lnTo>
                    <a:pt x="35" y="15"/>
                  </a:lnTo>
                  <a:lnTo>
                    <a:pt x="44" y="13"/>
                  </a:lnTo>
                  <a:lnTo>
                    <a:pt x="48" y="12"/>
                  </a:lnTo>
                  <a:lnTo>
                    <a:pt x="51" y="9"/>
                  </a:lnTo>
                  <a:lnTo>
                    <a:pt x="53" y="5"/>
                  </a:lnTo>
                  <a:lnTo>
                    <a:pt x="54" y="0"/>
                  </a:lnTo>
                  <a:lnTo>
                    <a:pt x="41" y="0"/>
                  </a:lnTo>
                  <a:close/>
                  <a:moveTo>
                    <a:pt x="41" y="53"/>
                  </a:moveTo>
                  <a:lnTo>
                    <a:pt x="41" y="57"/>
                  </a:lnTo>
                  <a:lnTo>
                    <a:pt x="40" y="60"/>
                  </a:lnTo>
                  <a:lnTo>
                    <a:pt x="39" y="63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70"/>
                  </a:lnTo>
                  <a:lnTo>
                    <a:pt x="29" y="70"/>
                  </a:lnTo>
                  <a:lnTo>
                    <a:pt x="24" y="69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1"/>
                  </a:lnTo>
                  <a:lnTo>
                    <a:pt x="16" y="57"/>
                  </a:lnTo>
                  <a:lnTo>
                    <a:pt x="16" y="53"/>
                  </a:lnTo>
                  <a:lnTo>
                    <a:pt x="16" y="47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20" y="38"/>
                  </a:lnTo>
                  <a:lnTo>
                    <a:pt x="24" y="35"/>
                  </a:lnTo>
                  <a:lnTo>
                    <a:pt x="29" y="34"/>
                  </a:lnTo>
                  <a:lnTo>
                    <a:pt x="33" y="35"/>
                  </a:lnTo>
                  <a:lnTo>
                    <a:pt x="37" y="38"/>
                  </a:lnTo>
                  <a:lnTo>
                    <a:pt x="39" y="40"/>
                  </a:lnTo>
                  <a:lnTo>
                    <a:pt x="40" y="43"/>
                  </a:lnTo>
                  <a:lnTo>
                    <a:pt x="41" y="47"/>
                  </a:lnTo>
                  <a:lnTo>
                    <a:pt x="41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2" name="Freeform 1893"/>
            <p:cNvSpPr>
              <a:spLocks noEditPoints="1"/>
            </p:cNvSpPr>
            <p:nvPr/>
          </p:nvSpPr>
          <p:spPr bwMode="auto">
            <a:xfrm>
              <a:off x="3964" y="206"/>
              <a:ext cx="20" cy="14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0" y="54"/>
                </a:cxn>
                <a:cxn ang="0">
                  <a:pos x="17" y="31"/>
                </a:cxn>
                <a:cxn ang="0">
                  <a:pos x="24" y="36"/>
                </a:cxn>
                <a:cxn ang="0">
                  <a:pos x="27" y="45"/>
                </a:cxn>
                <a:cxn ang="0">
                  <a:pos x="34" y="52"/>
                </a:cxn>
                <a:cxn ang="0">
                  <a:pos x="44" y="56"/>
                </a:cxn>
                <a:cxn ang="0">
                  <a:pos x="57" y="56"/>
                </a:cxn>
                <a:cxn ang="0">
                  <a:pos x="68" y="53"/>
                </a:cxn>
                <a:cxn ang="0">
                  <a:pos x="76" y="46"/>
                </a:cxn>
                <a:cxn ang="0">
                  <a:pos x="80" y="34"/>
                </a:cxn>
                <a:cxn ang="0">
                  <a:pos x="80" y="21"/>
                </a:cxn>
                <a:cxn ang="0">
                  <a:pos x="76" y="10"/>
                </a:cxn>
                <a:cxn ang="0">
                  <a:pos x="68" y="3"/>
                </a:cxn>
                <a:cxn ang="0">
                  <a:pos x="57" y="0"/>
                </a:cxn>
                <a:cxn ang="0">
                  <a:pos x="45" y="0"/>
                </a:cxn>
                <a:cxn ang="0">
                  <a:pos x="35" y="4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7" y="21"/>
                </a:cxn>
                <a:cxn ang="0">
                  <a:pos x="47" y="45"/>
                </a:cxn>
                <a:cxn ang="0">
                  <a:pos x="43" y="41"/>
                </a:cxn>
                <a:cxn ang="0">
                  <a:pos x="39" y="33"/>
                </a:cxn>
                <a:cxn ang="0">
                  <a:pos x="39" y="22"/>
                </a:cxn>
                <a:cxn ang="0">
                  <a:pos x="42" y="15"/>
                </a:cxn>
                <a:cxn ang="0">
                  <a:pos x="48" y="10"/>
                </a:cxn>
                <a:cxn ang="0">
                  <a:pos x="55" y="10"/>
                </a:cxn>
                <a:cxn ang="0">
                  <a:pos x="61" y="15"/>
                </a:cxn>
                <a:cxn ang="0">
                  <a:pos x="64" y="22"/>
                </a:cxn>
                <a:cxn ang="0">
                  <a:pos x="64" y="34"/>
                </a:cxn>
                <a:cxn ang="0">
                  <a:pos x="59" y="42"/>
                </a:cxn>
                <a:cxn ang="0">
                  <a:pos x="55" y="46"/>
                </a:cxn>
              </a:cxnLst>
              <a:rect l="0" t="0" r="r" b="b"/>
              <a:pathLst>
                <a:path w="80" h="56">
                  <a:moveTo>
                    <a:pt x="17" y="21"/>
                  </a:moveTo>
                  <a:lnTo>
                    <a:pt x="17" y="2"/>
                  </a:lnTo>
                  <a:lnTo>
                    <a:pt x="0" y="2"/>
                  </a:lnTo>
                  <a:lnTo>
                    <a:pt x="0" y="54"/>
                  </a:lnTo>
                  <a:lnTo>
                    <a:pt x="17" y="54"/>
                  </a:lnTo>
                  <a:lnTo>
                    <a:pt x="17" y="31"/>
                  </a:lnTo>
                  <a:lnTo>
                    <a:pt x="23" y="31"/>
                  </a:lnTo>
                  <a:lnTo>
                    <a:pt x="24" y="36"/>
                  </a:lnTo>
                  <a:lnTo>
                    <a:pt x="25" y="40"/>
                  </a:lnTo>
                  <a:lnTo>
                    <a:pt x="27" y="45"/>
                  </a:lnTo>
                  <a:lnTo>
                    <a:pt x="30" y="49"/>
                  </a:lnTo>
                  <a:lnTo>
                    <a:pt x="34" y="52"/>
                  </a:lnTo>
                  <a:lnTo>
                    <a:pt x="39" y="54"/>
                  </a:lnTo>
                  <a:lnTo>
                    <a:pt x="44" y="56"/>
                  </a:lnTo>
                  <a:lnTo>
                    <a:pt x="51" y="56"/>
                  </a:lnTo>
                  <a:lnTo>
                    <a:pt x="57" y="56"/>
                  </a:lnTo>
                  <a:lnTo>
                    <a:pt x="62" y="55"/>
                  </a:lnTo>
                  <a:lnTo>
                    <a:pt x="68" y="53"/>
                  </a:lnTo>
                  <a:lnTo>
                    <a:pt x="72" y="50"/>
                  </a:lnTo>
                  <a:lnTo>
                    <a:pt x="76" y="46"/>
                  </a:lnTo>
                  <a:lnTo>
                    <a:pt x="78" y="40"/>
                  </a:lnTo>
                  <a:lnTo>
                    <a:pt x="80" y="34"/>
                  </a:lnTo>
                  <a:lnTo>
                    <a:pt x="80" y="27"/>
                  </a:lnTo>
                  <a:lnTo>
                    <a:pt x="80" y="21"/>
                  </a:lnTo>
                  <a:lnTo>
                    <a:pt x="78" y="15"/>
                  </a:lnTo>
                  <a:lnTo>
                    <a:pt x="76" y="10"/>
                  </a:lnTo>
                  <a:lnTo>
                    <a:pt x="73" y="6"/>
                  </a:lnTo>
                  <a:lnTo>
                    <a:pt x="68" y="3"/>
                  </a:lnTo>
                  <a:lnTo>
                    <a:pt x="64" y="1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9" y="2"/>
                  </a:lnTo>
                  <a:lnTo>
                    <a:pt x="35" y="4"/>
                  </a:lnTo>
                  <a:lnTo>
                    <a:pt x="31" y="6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17" y="21"/>
                  </a:lnTo>
                  <a:close/>
                  <a:moveTo>
                    <a:pt x="51" y="46"/>
                  </a:moveTo>
                  <a:lnTo>
                    <a:pt x="47" y="45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1" y="39"/>
                  </a:lnTo>
                  <a:lnTo>
                    <a:pt x="39" y="33"/>
                  </a:lnTo>
                  <a:lnTo>
                    <a:pt x="39" y="27"/>
                  </a:lnTo>
                  <a:lnTo>
                    <a:pt x="39" y="22"/>
                  </a:lnTo>
                  <a:lnTo>
                    <a:pt x="41" y="18"/>
                  </a:lnTo>
                  <a:lnTo>
                    <a:pt x="42" y="15"/>
                  </a:lnTo>
                  <a:lnTo>
                    <a:pt x="44" y="13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5" y="10"/>
                  </a:lnTo>
                  <a:lnTo>
                    <a:pt x="59" y="13"/>
                  </a:lnTo>
                  <a:lnTo>
                    <a:pt x="61" y="15"/>
                  </a:lnTo>
                  <a:lnTo>
                    <a:pt x="62" y="18"/>
                  </a:lnTo>
                  <a:lnTo>
                    <a:pt x="64" y="22"/>
                  </a:lnTo>
                  <a:lnTo>
                    <a:pt x="64" y="27"/>
                  </a:lnTo>
                  <a:lnTo>
                    <a:pt x="64" y="34"/>
                  </a:lnTo>
                  <a:lnTo>
                    <a:pt x="61" y="40"/>
                  </a:lnTo>
                  <a:lnTo>
                    <a:pt x="59" y="42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1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3" name="Freeform 1894"/>
            <p:cNvSpPr>
              <a:spLocks noEditPoints="1"/>
            </p:cNvSpPr>
            <p:nvPr/>
          </p:nvSpPr>
          <p:spPr bwMode="auto">
            <a:xfrm>
              <a:off x="3987" y="206"/>
              <a:ext cx="14" cy="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3"/>
                </a:cxn>
                <a:cxn ang="0">
                  <a:pos x="15" y="73"/>
                </a:cxn>
                <a:cxn ang="0">
                  <a:pos x="15" y="49"/>
                </a:cxn>
                <a:cxn ang="0">
                  <a:pos x="20" y="53"/>
                </a:cxn>
                <a:cxn ang="0">
                  <a:pos x="25" y="55"/>
                </a:cxn>
                <a:cxn ang="0">
                  <a:pos x="29" y="56"/>
                </a:cxn>
                <a:cxn ang="0">
                  <a:pos x="32" y="56"/>
                </a:cxn>
                <a:cxn ang="0">
                  <a:pos x="37" y="56"/>
                </a:cxn>
                <a:cxn ang="0">
                  <a:pos x="42" y="54"/>
                </a:cxn>
                <a:cxn ang="0">
                  <a:pos x="46" y="52"/>
                </a:cxn>
                <a:cxn ang="0">
                  <a:pos x="49" y="49"/>
                </a:cxn>
                <a:cxn ang="0">
                  <a:pos x="52" y="45"/>
                </a:cxn>
                <a:cxn ang="0">
                  <a:pos x="54" y="39"/>
                </a:cxn>
                <a:cxn ang="0">
                  <a:pos x="55" y="34"/>
                </a:cxn>
                <a:cxn ang="0">
                  <a:pos x="56" y="28"/>
                </a:cxn>
                <a:cxn ang="0">
                  <a:pos x="55" y="21"/>
                </a:cxn>
                <a:cxn ang="0">
                  <a:pos x="54" y="16"/>
                </a:cxn>
                <a:cxn ang="0">
                  <a:pos x="52" y="11"/>
                </a:cxn>
                <a:cxn ang="0">
                  <a:pos x="49" y="7"/>
                </a:cxn>
                <a:cxn ang="0">
                  <a:pos x="46" y="4"/>
                </a:cxn>
                <a:cxn ang="0">
                  <a:pos x="42" y="2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0" y="2"/>
                </a:cxn>
                <a:cxn ang="0">
                  <a:pos x="14" y="27"/>
                </a:cxn>
                <a:cxn ang="0">
                  <a:pos x="15" y="23"/>
                </a:cxn>
                <a:cxn ang="0">
                  <a:pos x="16" y="19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24" y="11"/>
                </a:cxn>
                <a:cxn ang="0">
                  <a:pos x="28" y="10"/>
                </a:cxn>
                <a:cxn ang="0">
                  <a:pos x="31" y="11"/>
                </a:cxn>
                <a:cxn ang="0">
                  <a:pos x="35" y="13"/>
                </a:cxn>
                <a:cxn ang="0">
                  <a:pos x="37" y="16"/>
                </a:cxn>
                <a:cxn ang="0">
                  <a:pos x="38" y="19"/>
                </a:cxn>
                <a:cxn ang="0">
                  <a:pos x="39" y="23"/>
                </a:cxn>
                <a:cxn ang="0">
                  <a:pos x="40" y="27"/>
                </a:cxn>
                <a:cxn ang="0">
                  <a:pos x="39" y="34"/>
                </a:cxn>
                <a:cxn ang="0">
                  <a:pos x="37" y="40"/>
                </a:cxn>
                <a:cxn ang="0">
                  <a:pos x="35" y="42"/>
                </a:cxn>
                <a:cxn ang="0">
                  <a:pos x="33" y="43"/>
                </a:cxn>
                <a:cxn ang="0">
                  <a:pos x="31" y="46"/>
                </a:cxn>
                <a:cxn ang="0">
                  <a:pos x="28" y="46"/>
                </a:cxn>
                <a:cxn ang="0">
                  <a:pos x="24" y="46"/>
                </a:cxn>
                <a:cxn ang="0">
                  <a:pos x="21" y="43"/>
                </a:cxn>
                <a:cxn ang="0">
                  <a:pos x="19" y="42"/>
                </a:cxn>
                <a:cxn ang="0">
                  <a:pos x="17" y="40"/>
                </a:cxn>
                <a:cxn ang="0">
                  <a:pos x="15" y="34"/>
                </a:cxn>
                <a:cxn ang="0">
                  <a:pos x="14" y="27"/>
                </a:cxn>
              </a:cxnLst>
              <a:rect l="0" t="0" r="r" b="b"/>
              <a:pathLst>
                <a:path w="56" h="73">
                  <a:moveTo>
                    <a:pt x="0" y="2"/>
                  </a:moveTo>
                  <a:lnTo>
                    <a:pt x="0" y="73"/>
                  </a:lnTo>
                  <a:lnTo>
                    <a:pt x="15" y="73"/>
                  </a:lnTo>
                  <a:lnTo>
                    <a:pt x="15" y="49"/>
                  </a:lnTo>
                  <a:lnTo>
                    <a:pt x="20" y="53"/>
                  </a:lnTo>
                  <a:lnTo>
                    <a:pt x="25" y="55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7" y="56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28"/>
                  </a:lnTo>
                  <a:lnTo>
                    <a:pt x="55" y="21"/>
                  </a:lnTo>
                  <a:lnTo>
                    <a:pt x="54" y="16"/>
                  </a:lnTo>
                  <a:lnTo>
                    <a:pt x="52" y="11"/>
                  </a:lnTo>
                  <a:lnTo>
                    <a:pt x="49" y="7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0" y="2"/>
                  </a:lnTo>
                  <a:close/>
                  <a:moveTo>
                    <a:pt x="14" y="27"/>
                  </a:moveTo>
                  <a:lnTo>
                    <a:pt x="15" y="23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24" y="11"/>
                  </a:lnTo>
                  <a:lnTo>
                    <a:pt x="28" y="10"/>
                  </a:lnTo>
                  <a:lnTo>
                    <a:pt x="31" y="11"/>
                  </a:lnTo>
                  <a:lnTo>
                    <a:pt x="35" y="13"/>
                  </a:lnTo>
                  <a:lnTo>
                    <a:pt x="37" y="16"/>
                  </a:lnTo>
                  <a:lnTo>
                    <a:pt x="38" y="19"/>
                  </a:lnTo>
                  <a:lnTo>
                    <a:pt x="39" y="23"/>
                  </a:lnTo>
                  <a:lnTo>
                    <a:pt x="40" y="27"/>
                  </a:lnTo>
                  <a:lnTo>
                    <a:pt x="39" y="34"/>
                  </a:lnTo>
                  <a:lnTo>
                    <a:pt x="37" y="40"/>
                  </a:lnTo>
                  <a:lnTo>
                    <a:pt x="35" y="42"/>
                  </a:lnTo>
                  <a:lnTo>
                    <a:pt x="33" y="43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0"/>
                  </a:lnTo>
                  <a:lnTo>
                    <a:pt x="15" y="34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4" name="Freeform 1895"/>
            <p:cNvSpPr>
              <a:spLocks noEditPoints="1"/>
            </p:cNvSpPr>
            <p:nvPr/>
          </p:nvSpPr>
          <p:spPr bwMode="auto">
            <a:xfrm>
              <a:off x="4003" y="206"/>
              <a:ext cx="14" cy="14"/>
            </a:xfrm>
            <a:custGeom>
              <a:avLst/>
              <a:gdLst/>
              <a:ahLst/>
              <a:cxnLst>
                <a:cxn ang="0">
                  <a:pos x="30" y="56"/>
                </a:cxn>
                <a:cxn ang="0">
                  <a:pos x="36" y="56"/>
                </a:cxn>
                <a:cxn ang="0">
                  <a:pos x="41" y="55"/>
                </a:cxn>
                <a:cxn ang="0">
                  <a:pos x="46" y="53"/>
                </a:cxn>
                <a:cxn ang="0">
                  <a:pos x="50" y="50"/>
                </a:cxn>
                <a:cxn ang="0">
                  <a:pos x="53" y="46"/>
                </a:cxn>
                <a:cxn ang="0">
                  <a:pos x="56" y="40"/>
                </a:cxn>
                <a:cxn ang="0">
                  <a:pos x="58" y="34"/>
                </a:cxn>
                <a:cxn ang="0">
                  <a:pos x="58" y="27"/>
                </a:cxn>
                <a:cxn ang="0">
                  <a:pos x="58" y="21"/>
                </a:cxn>
                <a:cxn ang="0">
                  <a:pos x="56" y="15"/>
                </a:cxn>
                <a:cxn ang="0">
                  <a:pos x="53" y="10"/>
                </a:cxn>
                <a:cxn ang="0">
                  <a:pos x="50" y="6"/>
                </a:cxn>
                <a:cxn ang="0">
                  <a:pos x="46" y="3"/>
                </a:cxn>
                <a:cxn ang="0">
                  <a:pos x="41" y="1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9" y="6"/>
                </a:cxn>
                <a:cxn ang="0">
                  <a:pos x="6" y="10"/>
                </a:cxn>
                <a:cxn ang="0">
                  <a:pos x="3" y="14"/>
                </a:cxn>
                <a:cxn ang="0">
                  <a:pos x="1" y="20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5" y="46"/>
                </a:cxn>
                <a:cxn ang="0">
                  <a:pos x="9" y="50"/>
                </a:cxn>
                <a:cxn ang="0">
                  <a:pos x="14" y="53"/>
                </a:cxn>
                <a:cxn ang="0">
                  <a:pos x="19" y="55"/>
                </a:cxn>
                <a:cxn ang="0">
                  <a:pos x="24" y="56"/>
                </a:cxn>
                <a:cxn ang="0">
                  <a:pos x="30" y="56"/>
                </a:cxn>
                <a:cxn ang="0">
                  <a:pos x="30" y="46"/>
                </a:cxn>
                <a:cxn ang="0">
                  <a:pos x="26" y="45"/>
                </a:cxn>
                <a:cxn ang="0">
                  <a:pos x="23" y="43"/>
                </a:cxn>
                <a:cxn ang="0">
                  <a:pos x="21" y="41"/>
                </a:cxn>
                <a:cxn ang="0">
                  <a:pos x="20" y="39"/>
                </a:cxn>
                <a:cxn ang="0">
                  <a:pos x="18" y="33"/>
                </a:cxn>
                <a:cxn ang="0">
                  <a:pos x="18" y="27"/>
                </a:cxn>
                <a:cxn ang="0">
                  <a:pos x="18" y="22"/>
                </a:cxn>
                <a:cxn ang="0">
                  <a:pos x="19" y="18"/>
                </a:cxn>
                <a:cxn ang="0">
                  <a:pos x="21" y="15"/>
                </a:cxn>
                <a:cxn ang="0">
                  <a:pos x="22" y="13"/>
                </a:cxn>
                <a:cxn ang="0">
                  <a:pos x="26" y="10"/>
                </a:cxn>
                <a:cxn ang="0">
                  <a:pos x="30" y="10"/>
                </a:cxn>
                <a:cxn ang="0">
                  <a:pos x="33" y="10"/>
                </a:cxn>
                <a:cxn ang="0">
                  <a:pos x="37" y="13"/>
                </a:cxn>
                <a:cxn ang="0">
                  <a:pos x="39" y="15"/>
                </a:cxn>
                <a:cxn ang="0">
                  <a:pos x="41" y="18"/>
                </a:cxn>
                <a:cxn ang="0">
                  <a:pos x="42" y="22"/>
                </a:cxn>
                <a:cxn ang="0">
                  <a:pos x="42" y="27"/>
                </a:cxn>
                <a:cxn ang="0">
                  <a:pos x="42" y="33"/>
                </a:cxn>
                <a:cxn ang="0">
                  <a:pos x="40" y="39"/>
                </a:cxn>
                <a:cxn ang="0">
                  <a:pos x="39" y="41"/>
                </a:cxn>
                <a:cxn ang="0">
                  <a:pos x="36" y="43"/>
                </a:cxn>
                <a:cxn ang="0">
                  <a:pos x="34" y="45"/>
                </a:cxn>
                <a:cxn ang="0">
                  <a:pos x="30" y="46"/>
                </a:cxn>
              </a:cxnLst>
              <a:rect l="0" t="0" r="r" b="b"/>
              <a:pathLst>
                <a:path w="58" h="56">
                  <a:moveTo>
                    <a:pt x="30" y="56"/>
                  </a:moveTo>
                  <a:lnTo>
                    <a:pt x="36" y="56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3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7"/>
                  </a:lnTo>
                  <a:lnTo>
                    <a:pt x="58" y="21"/>
                  </a:lnTo>
                  <a:lnTo>
                    <a:pt x="56" y="15"/>
                  </a:lnTo>
                  <a:lnTo>
                    <a:pt x="53" y="10"/>
                  </a:lnTo>
                  <a:lnTo>
                    <a:pt x="50" y="6"/>
                  </a:lnTo>
                  <a:lnTo>
                    <a:pt x="46" y="3"/>
                  </a:lnTo>
                  <a:lnTo>
                    <a:pt x="41" y="1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9" y="6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4" y="53"/>
                  </a:lnTo>
                  <a:lnTo>
                    <a:pt x="19" y="55"/>
                  </a:lnTo>
                  <a:lnTo>
                    <a:pt x="24" y="56"/>
                  </a:lnTo>
                  <a:lnTo>
                    <a:pt x="30" y="56"/>
                  </a:lnTo>
                  <a:close/>
                  <a:moveTo>
                    <a:pt x="30" y="46"/>
                  </a:moveTo>
                  <a:lnTo>
                    <a:pt x="26" y="45"/>
                  </a:lnTo>
                  <a:lnTo>
                    <a:pt x="23" y="43"/>
                  </a:lnTo>
                  <a:lnTo>
                    <a:pt x="21" y="41"/>
                  </a:lnTo>
                  <a:lnTo>
                    <a:pt x="20" y="39"/>
                  </a:lnTo>
                  <a:lnTo>
                    <a:pt x="18" y="33"/>
                  </a:lnTo>
                  <a:lnTo>
                    <a:pt x="18" y="27"/>
                  </a:lnTo>
                  <a:lnTo>
                    <a:pt x="18" y="22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2" y="13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41" y="18"/>
                  </a:lnTo>
                  <a:lnTo>
                    <a:pt x="42" y="22"/>
                  </a:lnTo>
                  <a:lnTo>
                    <a:pt x="42" y="27"/>
                  </a:lnTo>
                  <a:lnTo>
                    <a:pt x="42" y="33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5" name="Freeform 1896"/>
            <p:cNvSpPr>
              <a:spLocks noEditPoints="1"/>
            </p:cNvSpPr>
            <p:nvPr/>
          </p:nvSpPr>
          <p:spPr bwMode="auto">
            <a:xfrm>
              <a:off x="4026" y="206"/>
              <a:ext cx="14" cy="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3"/>
                </a:cxn>
                <a:cxn ang="0">
                  <a:pos x="16" y="73"/>
                </a:cxn>
                <a:cxn ang="0">
                  <a:pos x="16" y="49"/>
                </a:cxn>
                <a:cxn ang="0">
                  <a:pos x="21" y="53"/>
                </a:cxn>
                <a:cxn ang="0">
                  <a:pos x="26" y="55"/>
                </a:cxn>
                <a:cxn ang="0">
                  <a:pos x="30" y="56"/>
                </a:cxn>
                <a:cxn ang="0">
                  <a:pos x="32" y="56"/>
                </a:cxn>
                <a:cxn ang="0">
                  <a:pos x="37" y="56"/>
                </a:cxn>
                <a:cxn ang="0">
                  <a:pos x="42" y="54"/>
                </a:cxn>
                <a:cxn ang="0">
                  <a:pos x="46" y="52"/>
                </a:cxn>
                <a:cxn ang="0">
                  <a:pos x="50" y="49"/>
                </a:cxn>
                <a:cxn ang="0">
                  <a:pos x="52" y="45"/>
                </a:cxn>
                <a:cxn ang="0">
                  <a:pos x="54" y="39"/>
                </a:cxn>
                <a:cxn ang="0">
                  <a:pos x="56" y="34"/>
                </a:cxn>
                <a:cxn ang="0">
                  <a:pos x="56" y="28"/>
                </a:cxn>
                <a:cxn ang="0">
                  <a:pos x="56" y="21"/>
                </a:cxn>
                <a:cxn ang="0">
                  <a:pos x="54" y="16"/>
                </a:cxn>
                <a:cxn ang="0">
                  <a:pos x="52" y="11"/>
                </a:cxn>
                <a:cxn ang="0">
                  <a:pos x="50" y="7"/>
                </a:cxn>
                <a:cxn ang="0">
                  <a:pos x="46" y="4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19" y="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15" y="27"/>
                </a:cxn>
                <a:cxn ang="0">
                  <a:pos x="15" y="23"/>
                </a:cxn>
                <a:cxn ang="0">
                  <a:pos x="16" y="19"/>
                </a:cxn>
                <a:cxn ang="0">
                  <a:pos x="17" y="16"/>
                </a:cxn>
                <a:cxn ang="0">
                  <a:pos x="19" y="13"/>
                </a:cxn>
                <a:cxn ang="0">
                  <a:pos x="24" y="11"/>
                </a:cxn>
                <a:cxn ang="0">
                  <a:pos x="28" y="10"/>
                </a:cxn>
                <a:cxn ang="0">
                  <a:pos x="32" y="11"/>
                </a:cxn>
                <a:cxn ang="0">
                  <a:pos x="36" y="13"/>
                </a:cxn>
                <a:cxn ang="0">
                  <a:pos x="37" y="16"/>
                </a:cxn>
                <a:cxn ang="0">
                  <a:pos x="39" y="19"/>
                </a:cxn>
                <a:cxn ang="0">
                  <a:pos x="40" y="23"/>
                </a:cxn>
                <a:cxn ang="0">
                  <a:pos x="40" y="27"/>
                </a:cxn>
                <a:cxn ang="0">
                  <a:pos x="39" y="34"/>
                </a:cxn>
                <a:cxn ang="0">
                  <a:pos x="37" y="40"/>
                </a:cxn>
                <a:cxn ang="0">
                  <a:pos x="36" y="42"/>
                </a:cxn>
                <a:cxn ang="0">
                  <a:pos x="34" y="43"/>
                </a:cxn>
                <a:cxn ang="0">
                  <a:pos x="31" y="46"/>
                </a:cxn>
                <a:cxn ang="0">
                  <a:pos x="28" y="46"/>
                </a:cxn>
                <a:cxn ang="0">
                  <a:pos x="25" y="46"/>
                </a:cxn>
                <a:cxn ang="0">
                  <a:pos x="22" y="43"/>
                </a:cxn>
                <a:cxn ang="0">
                  <a:pos x="19" y="42"/>
                </a:cxn>
                <a:cxn ang="0">
                  <a:pos x="17" y="40"/>
                </a:cxn>
                <a:cxn ang="0">
                  <a:pos x="15" y="34"/>
                </a:cxn>
                <a:cxn ang="0">
                  <a:pos x="15" y="27"/>
                </a:cxn>
              </a:cxnLst>
              <a:rect l="0" t="0" r="r" b="b"/>
              <a:pathLst>
                <a:path w="56" h="73">
                  <a:moveTo>
                    <a:pt x="0" y="2"/>
                  </a:moveTo>
                  <a:lnTo>
                    <a:pt x="0" y="73"/>
                  </a:lnTo>
                  <a:lnTo>
                    <a:pt x="16" y="73"/>
                  </a:lnTo>
                  <a:lnTo>
                    <a:pt x="16" y="49"/>
                  </a:lnTo>
                  <a:lnTo>
                    <a:pt x="21" y="53"/>
                  </a:lnTo>
                  <a:lnTo>
                    <a:pt x="26" y="55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7" y="56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0" y="49"/>
                  </a:lnTo>
                  <a:lnTo>
                    <a:pt x="52" y="45"/>
                  </a:lnTo>
                  <a:lnTo>
                    <a:pt x="54" y="39"/>
                  </a:lnTo>
                  <a:lnTo>
                    <a:pt x="56" y="34"/>
                  </a:lnTo>
                  <a:lnTo>
                    <a:pt x="56" y="28"/>
                  </a:lnTo>
                  <a:lnTo>
                    <a:pt x="56" y="21"/>
                  </a:lnTo>
                  <a:lnTo>
                    <a:pt x="54" y="16"/>
                  </a:lnTo>
                  <a:lnTo>
                    <a:pt x="52" y="11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0" y="2"/>
                  </a:lnTo>
                  <a:close/>
                  <a:moveTo>
                    <a:pt x="15" y="27"/>
                  </a:moveTo>
                  <a:lnTo>
                    <a:pt x="15" y="23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9" y="13"/>
                  </a:lnTo>
                  <a:lnTo>
                    <a:pt x="24" y="11"/>
                  </a:lnTo>
                  <a:lnTo>
                    <a:pt x="28" y="10"/>
                  </a:lnTo>
                  <a:lnTo>
                    <a:pt x="32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9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39" y="34"/>
                  </a:lnTo>
                  <a:lnTo>
                    <a:pt x="37" y="40"/>
                  </a:lnTo>
                  <a:lnTo>
                    <a:pt x="36" y="42"/>
                  </a:lnTo>
                  <a:lnTo>
                    <a:pt x="34" y="43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2" y="43"/>
                  </a:lnTo>
                  <a:lnTo>
                    <a:pt x="19" y="42"/>
                  </a:lnTo>
                  <a:lnTo>
                    <a:pt x="17" y="40"/>
                  </a:lnTo>
                  <a:lnTo>
                    <a:pt x="15" y="34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6" name="Freeform 1897"/>
            <p:cNvSpPr>
              <a:spLocks noEditPoints="1"/>
            </p:cNvSpPr>
            <p:nvPr/>
          </p:nvSpPr>
          <p:spPr bwMode="auto">
            <a:xfrm>
              <a:off x="4042" y="206"/>
              <a:ext cx="14" cy="14"/>
            </a:xfrm>
            <a:custGeom>
              <a:avLst/>
              <a:gdLst/>
              <a:ahLst/>
              <a:cxnLst>
                <a:cxn ang="0">
                  <a:pos x="40" y="38"/>
                </a:cxn>
                <a:cxn ang="0">
                  <a:pos x="38" y="41"/>
                </a:cxn>
                <a:cxn ang="0">
                  <a:pos x="36" y="43"/>
                </a:cxn>
                <a:cxn ang="0">
                  <a:pos x="33" y="46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5"/>
                </a:cxn>
                <a:cxn ang="0">
                  <a:pos x="21" y="42"/>
                </a:cxn>
                <a:cxn ang="0">
                  <a:pos x="19" y="40"/>
                </a:cxn>
                <a:cxn ang="0">
                  <a:pos x="17" y="36"/>
                </a:cxn>
                <a:cxn ang="0">
                  <a:pos x="17" y="31"/>
                </a:cxn>
                <a:cxn ang="0">
                  <a:pos x="58" y="31"/>
                </a:cxn>
                <a:cxn ang="0">
                  <a:pos x="58" y="28"/>
                </a:cxn>
                <a:cxn ang="0">
                  <a:pos x="56" y="21"/>
                </a:cxn>
                <a:cxn ang="0">
                  <a:pos x="53" y="12"/>
                </a:cxn>
                <a:cxn ang="0">
                  <a:pos x="49" y="7"/>
                </a:cxn>
                <a:cxn ang="0">
                  <a:pos x="45" y="3"/>
                </a:cxn>
                <a:cxn ang="0">
                  <a:pos x="42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1"/>
                </a:cxn>
                <a:cxn ang="0">
                  <a:pos x="2" y="16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1" y="36"/>
                </a:cxn>
                <a:cxn ang="0">
                  <a:pos x="3" y="43"/>
                </a:cxn>
                <a:cxn ang="0">
                  <a:pos x="8" y="49"/>
                </a:cxn>
                <a:cxn ang="0">
                  <a:pos x="12" y="52"/>
                </a:cxn>
                <a:cxn ang="0">
                  <a:pos x="17" y="54"/>
                </a:cxn>
                <a:cxn ang="0">
                  <a:pos x="21" y="56"/>
                </a:cxn>
                <a:cxn ang="0">
                  <a:pos x="25" y="56"/>
                </a:cxn>
                <a:cxn ang="0">
                  <a:pos x="29" y="56"/>
                </a:cxn>
                <a:cxn ang="0">
                  <a:pos x="36" y="56"/>
                </a:cxn>
                <a:cxn ang="0">
                  <a:pos x="44" y="53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4" y="43"/>
                </a:cxn>
                <a:cxn ang="0">
                  <a:pos x="56" y="38"/>
                </a:cxn>
                <a:cxn ang="0">
                  <a:pos x="40" y="38"/>
                </a:cxn>
                <a:cxn ang="0">
                  <a:pos x="17" y="23"/>
                </a:cxn>
                <a:cxn ang="0">
                  <a:pos x="18" y="18"/>
                </a:cxn>
                <a:cxn ang="0">
                  <a:pos x="19" y="15"/>
                </a:cxn>
                <a:cxn ang="0">
                  <a:pos x="21" y="13"/>
                </a:cxn>
                <a:cxn ang="0">
                  <a:pos x="23" y="12"/>
                </a:cxn>
                <a:cxn ang="0">
                  <a:pos x="27" y="10"/>
                </a:cxn>
                <a:cxn ang="0">
                  <a:pos x="30" y="10"/>
                </a:cxn>
                <a:cxn ang="0">
                  <a:pos x="33" y="10"/>
                </a:cxn>
                <a:cxn ang="0">
                  <a:pos x="36" y="12"/>
                </a:cxn>
                <a:cxn ang="0">
                  <a:pos x="38" y="14"/>
                </a:cxn>
                <a:cxn ang="0">
                  <a:pos x="39" y="16"/>
                </a:cxn>
                <a:cxn ang="0">
                  <a:pos x="40" y="19"/>
                </a:cxn>
                <a:cxn ang="0">
                  <a:pos x="41" y="23"/>
                </a:cxn>
                <a:cxn ang="0">
                  <a:pos x="17" y="23"/>
                </a:cxn>
              </a:cxnLst>
              <a:rect l="0" t="0" r="r" b="b"/>
              <a:pathLst>
                <a:path w="58" h="56">
                  <a:moveTo>
                    <a:pt x="40" y="38"/>
                  </a:moveTo>
                  <a:lnTo>
                    <a:pt x="38" y="41"/>
                  </a:lnTo>
                  <a:lnTo>
                    <a:pt x="36" y="43"/>
                  </a:lnTo>
                  <a:lnTo>
                    <a:pt x="33" y="46"/>
                  </a:lnTo>
                  <a:lnTo>
                    <a:pt x="29" y="46"/>
                  </a:lnTo>
                  <a:lnTo>
                    <a:pt x="26" y="46"/>
                  </a:lnTo>
                  <a:lnTo>
                    <a:pt x="23" y="45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7" y="36"/>
                  </a:lnTo>
                  <a:lnTo>
                    <a:pt x="17" y="31"/>
                  </a:lnTo>
                  <a:lnTo>
                    <a:pt x="58" y="31"/>
                  </a:lnTo>
                  <a:lnTo>
                    <a:pt x="58" y="28"/>
                  </a:lnTo>
                  <a:lnTo>
                    <a:pt x="56" y="21"/>
                  </a:lnTo>
                  <a:lnTo>
                    <a:pt x="53" y="12"/>
                  </a:lnTo>
                  <a:lnTo>
                    <a:pt x="49" y="7"/>
                  </a:lnTo>
                  <a:lnTo>
                    <a:pt x="45" y="3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6"/>
                  </a:lnTo>
                  <a:lnTo>
                    <a:pt x="3" y="43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7" y="54"/>
                  </a:lnTo>
                  <a:lnTo>
                    <a:pt x="21" y="56"/>
                  </a:lnTo>
                  <a:lnTo>
                    <a:pt x="25" y="56"/>
                  </a:lnTo>
                  <a:lnTo>
                    <a:pt x="29" y="56"/>
                  </a:lnTo>
                  <a:lnTo>
                    <a:pt x="36" y="56"/>
                  </a:lnTo>
                  <a:lnTo>
                    <a:pt x="44" y="53"/>
                  </a:lnTo>
                  <a:lnTo>
                    <a:pt x="48" y="51"/>
                  </a:lnTo>
                  <a:lnTo>
                    <a:pt x="51" y="48"/>
                  </a:lnTo>
                  <a:lnTo>
                    <a:pt x="54" y="43"/>
                  </a:lnTo>
                  <a:lnTo>
                    <a:pt x="56" y="38"/>
                  </a:lnTo>
                  <a:lnTo>
                    <a:pt x="40" y="38"/>
                  </a:lnTo>
                  <a:close/>
                  <a:moveTo>
                    <a:pt x="17" y="23"/>
                  </a:moveTo>
                  <a:lnTo>
                    <a:pt x="18" y="18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1" y="23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7" name="Freeform 1898"/>
            <p:cNvSpPr>
              <a:spLocks/>
            </p:cNvSpPr>
            <p:nvPr/>
          </p:nvSpPr>
          <p:spPr bwMode="auto">
            <a:xfrm>
              <a:off x="4059" y="206"/>
              <a:ext cx="18" cy="13"/>
            </a:xfrm>
            <a:custGeom>
              <a:avLst/>
              <a:gdLst/>
              <a:ahLst/>
              <a:cxnLst>
                <a:cxn ang="0">
                  <a:pos x="29" y="52"/>
                </a:cxn>
                <a:cxn ang="0">
                  <a:pos x="41" y="52"/>
                </a:cxn>
                <a:cxn ang="0">
                  <a:pos x="55" y="16"/>
                </a:cxn>
                <a:cxn ang="0">
                  <a:pos x="55" y="16"/>
                </a:cxn>
                <a:cxn ang="0">
                  <a:pos x="55" y="18"/>
                </a:cxn>
                <a:cxn ang="0">
                  <a:pos x="55" y="52"/>
                </a:cxn>
                <a:cxn ang="0">
                  <a:pos x="70" y="52"/>
                </a:cxn>
                <a:cxn ang="0">
                  <a:pos x="70" y="0"/>
                </a:cxn>
                <a:cxn ang="0">
                  <a:pos x="50" y="0"/>
                </a:cxn>
                <a:cxn ang="0">
                  <a:pos x="35" y="36"/>
                </a:cxn>
                <a:cxn ang="0">
                  <a:pos x="34" y="36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52"/>
                </a:cxn>
                <a:cxn ang="0">
                  <a:pos x="15" y="52"/>
                </a:cxn>
                <a:cxn ang="0">
                  <a:pos x="15" y="18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29" y="52"/>
                </a:cxn>
              </a:cxnLst>
              <a:rect l="0" t="0" r="r" b="b"/>
              <a:pathLst>
                <a:path w="70" h="52">
                  <a:moveTo>
                    <a:pt x="29" y="52"/>
                  </a:moveTo>
                  <a:lnTo>
                    <a:pt x="41" y="5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8"/>
                  </a:lnTo>
                  <a:lnTo>
                    <a:pt x="55" y="52"/>
                  </a:lnTo>
                  <a:lnTo>
                    <a:pt x="70" y="52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15" y="52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8" name="Freeform 1899"/>
            <p:cNvSpPr>
              <a:spLocks noEditPoints="1"/>
            </p:cNvSpPr>
            <p:nvPr/>
          </p:nvSpPr>
          <p:spPr bwMode="auto">
            <a:xfrm>
              <a:off x="4079" y="206"/>
              <a:ext cx="15" cy="14"/>
            </a:xfrm>
            <a:custGeom>
              <a:avLst/>
              <a:gdLst/>
              <a:ahLst/>
              <a:cxnLst>
                <a:cxn ang="0">
                  <a:pos x="29" y="56"/>
                </a:cxn>
                <a:cxn ang="0">
                  <a:pos x="35" y="56"/>
                </a:cxn>
                <a:cxn ang="0">
                  <a:pos x="40" y="55"/>
                </a:cxn>
                <a:cxn ang="0">
                  <a:pos x="45" y="53"/>
                </a:cxn>
                <a:cxn ang="0">
                  <a:pos x="49" y="50"/>
                </a:cxn>
                <a:cxn ang="0">
                  <a:pos x="53" y="46"/>
                </a:cxn>
                <a:cxn ang="0">
                  <a:pos x="55" y="40"/>
                </a:cxn>
                <a:cxn ang="0">
                  <a:pos x="57" y="34"/>
                </a:cxn>
                <a:cxn ang="0">
                  <a:pos x="57" y="27"/>
                </a:cxn>
                <a:cxn ang="0">
                  <a:pos x="57" y="21"/>
                </a:cxn>
                <a:cxn ang="0">
                  <a:pos x="55" y="15"/>
                </a:cxn>
                <a:cxn ang="0">
                  <a:pos x="53" y="10"/>
                </a:cxn>
                <a:cxn ang="0">
                  <a:pos x="49" y="6"/>
                </a:cxn>
                <a:cxn ang="0">
                  <a:pos x="45" y="3"/>
                </a:cxn>
                <a:cxn ang="0">
                  <a:pos x="40" y="1"/>
                </a:cxn>
                <a:cxn ang="0">
                  <a:pos x="35" y="0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8" y="1"/>
                </a:cxn>
                <a:cxn ang="0">
                  <a:pos x="14" y="3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0"/>
                </a:cxn>
                <a:cxn ang="0">
                  <a:pos x="13" y="53"/>
                </a:cxn>
                <a:cxn ang="0">
                  <a:pos x="18" y="55"/>
                </a:cxn>
                <a:cxn ang="0">
                  <a:pos x="23" y="56"/>
                </a:cxn>
                <a:cxn ang="0">
                  <a:pos x="29" y="56"/>
                </a:cxn>
                <a:cxn ang="0">
                  <a:pos x="29" y="46"/>
                </a:cxn>
                <a:cxn ang="0">
                  <a:pos x="25" y="45"/>
                </a:cxn>
                <a:cxn ang="0">
                  <a:pos x="22" y="43"/>
                </a:cxn>
                <a:cxn ang="0">
                  <a:pos x="20" y="41"/>
                </a:cxn>
                <a:cxn ang="0">
                  <a:pos x="19" y="39"/>
                </a:cxn>
                <a:cxn ang="0">
                  <a:pos x="17" y="33"/>
                </a:cxn>
                <a:cxn ang="0">
                  <a:pos x="17" y="27"/>
                </a:cxn>
                <a:cxn ang="0">
                  <a:pos x="17" y="22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3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3" y="10"/>
                </a:cxn>
                <a:cxn ang="0">
                  <a:pos x="37" y="13"/>
                </a:cxn>
                <a:cxn ang="0">
                  <a:pos x="38" y="15"/>
                </a:cxn>
                <a:cxn ang="0">
                  <a:pos x="40" y="18"/>
                </a:cxn>
                <a:cxn ang="0">
                  <a:pos x="41" y="22"/>
                </a:cxn>
                <a:cxn ang="0">
                  <a:pos x="41" y="27"/>
                </a:cxn>
                <a:cxn ang="0">
                  <a:pos x="41" y="33"/>
                </a:cxn>
                <a:cxn ang="0">
                  <a:pos x="39" y="39"/>
                </a:cxn>
                <a:cxn ang="0">
                  <a:pos x="38" y="41"/>
                </a:cxn>
                <a:cxn ang="0">
                  <a:pos x="36" y="43"/>
                </a:cxn>
                <a:cxn ang="0">
                  <a:pos x="33" y="45"/>
                </a:cxn>
                <a:cxn ang="0">
                  <a:pos x="29" y="46"/>
                </a:cxn>
              </a:cxnLst>
              <a:rect l="0" t="0" r="r" b="b"/>
              <a:pathLst>
                <a:path w="57" h="56">
                  <a:moveTo>
                    <a:pt x="29" y="56"/>
                  </a:moveTo>
                  <a:lnTo>
                    <a:pt x="35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9" y="50"/>
                  </a:lnTo>
                  <a:lnTo>
                    <a:pt x="53" y="46"/>
                  </a:lnTo>
                  <a:lnTo>
                    <a:pt x="55" y="40"/>
                  </a:lnTo>
                  <a:lnTo>
                    <a:pt x="57" y="34"/>
                  </a:lnTo>
                  <a:lnTo>
                    <a:pt x="57" y="27"/>
                  </a:lnTo>
                  <a:lnTo>
                    <a:pt x="57" y="21"/>
                  </a:lnTo>
                  <a:lnTo>
                    <a:pt x="55" y="15"/>
                  </a:lnTo>
                  <a:lnTo>
                    <a:pt x="53" y="10"/>
                  </a:lnTo>
                  <a:lnTo>
                    <a:pt x="49" y="6"/>
                  </a:lnTo>
                  <a:lnTo>
                    <a:pt x="45" y="3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8" y="6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8" y="55"/>
                  </a:lnTo>
                  <a:lnTo>
                    <a:pt x="23" y="56"/>
                  </a:lnTo>
                  <a:lnTo>
                    <a:pt x="29" y="56"/>
                  </a:lnTo>
                  <a:close/>
                  <a:moveTo>
                    <a:pt x="29" y="46"/>
                  </a:moveTo>
                  <a:lnTo>
                    <a:pt x="25" y="45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19" y="39"/>
                  </a:lnTo>
                  <a:lnTo>
                    <a:pt x="17" y="33"/>
                  </a:lnTo>
                  <a:lnTo>
                    <a:pt x="17" y="27"/>
                  </a:lnTo>
                  <a:lnTo>
                    <a:pt x="17" y="22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1" y="22"/>
                  </a:lnTo>
                  <a:lnTo>
                    <a:pt x="41" y="27"/>
                  </a:lnTo>
                  <a:lnTo>
                    <a:pt x="41" y="33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6" y="43"/>
                  </a:lnTo>
                  <a:lnTo>
                    <a:pt x="33" y="45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9" name="Freeform 1900"/>
            <p:cNvSpPr>
              <a:spLocks/>
            </p:cNvSpPr>
            <p:nvPr/>
          </p:nvSpPr>
          <p:spPr bwMode="auto">
            <a:xfrm>
              <a:off x="4096" y="206"/>
              <a:ext cx="13" cy="13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35" y="29"/>
                </a:cxn>
                <a:cxn ang="0">
                  <a:pos x="35" y="52"/>
                </a:cxn>
                <a:cxn ang="0">
                  <a:pos x="51" y="52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35" y="19"/>
                </a:cxn>
                <a:cxn ang="0">
                  <a:pos x="16" y="19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2"/>
                </a:cxn>
                <a:cxn ang="0">
                  <a:pos x="16" y="52"/>
                </a:cxn>
                <a:cxn ang="0">
                  <a:pos x="16" y="29"/>
                </a:cxn>
              </a:cxnLst>
              <a:rect l="0" t="0" r="r" b="b"/>
              <a:pathLst>
                <a:path w="51" h="52">
                  <a:moveTo>
                    <a:pt x="16" y="29"/>
                  </a:moveTo>
                  <a:lnTo>
                    <a:pt x="35" y="29"/>
                  </a:lnTo>
                  <a:lnTo>
                    <a:pt x="35" y="52"/>
                  </a:lnTo>
                  <a:lnTo>
                    <a:pt x="51" y="52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16" y="5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0" name="Freeform 1901"/>
            <p:cNvSpPr>
              <a:spLocks/>
            </p:cNvSpPr>
            <p:nvPr/>
          </p:nvSpPr>
          <p:spPr bwMode="auto">
            <a:xfrm>
              <a:off x="4111" y="206"/>
              <a:ext cx="13" cy="13"/>
            </a:xfrm>
            <a:custGeom>
              <a:avLst/>
              <a:gdLst/>
              <a:ahLst/>
              <a:cxnLst>
                <a:cxn ang="0">
                  <a:pos x="17" y="10"/>
                </a:cxn>
                <a:cxn ang="0">
                  <a:pos x="17" y="52"/>
                </a:cxn>
                <a:cxn ang="0">
                  <a:pos x="33" y="52"/>
                </a:cxn>
                <a:cxn ang="0">
                  <a:pos x="33" y="10"/>
                </a:cxn>
                <a:cxn ang="0">
                  <a:pos x="51" y="10"/>
                </a:cxn>
                <a:cxn ang="0">
                  <a:pos x="51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7" y="10"/>
                </a:cxn>
              </a:cxnLst>
              <a:rect l="0" t="0" r="r" b="b"/>
              <a:pathLst>
                <a:path w="51" h="52">
                  <a:moveTo>
                    <a:pt x="17" y="10"/>
                  </a:moveTo>
                  <a:lnTo>
                    <a:pt x="17" y="52"/>
                  </a:lnTo>
                  <a:lnTo>
                    <a:pt x="33" y="52"/>
                  </a:lnTo>
                  <a:lnTo>
                    <a:pt x="33" y="10"/>
                  </a:lnTo>
                  <a:lnTo>
                    <a:pt x="51" y="10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1" name="Freeform 1902"/>
            <p:cNvSpPr>
              <a:spLocks noEditPoints="1"/>
            </p:cNvSpPr>
            <p:nvPr/>
          </p:nvSpPr>
          <p:spPr bwMode="auto">
            <a:xfrm>
              <a:off x="4125" y="206"/>
              <a:ext cx="14" cy="14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19" y="12"/>
                </a:cxn>
                <a:cxn ang="0">
                  <a:pos x="24" y="10"/>
                </a:cxn>
                <a:cxn ang="0">
                  <a:pos x="29" y="10"/>
                </a:cxn>
                <a:cxn ang="0">
                  <a:pos x="34" y="12"/>
                </a:cxn>
                <a:cxn ang="0">
                  <a:pos x="36" y="15"/>
                </a:cxn>
                <a:cxn ang="0">
                  <a:pos x="36" y="18"/>
                </a:cxn>
                <a:cxn ang="0">
                  <a:pos x="36" y="20"/>
                </a:cxn>
                <a:cxn ang="0">
                  <a:pos x="34" y="22"/>
                </a:cxn>
                <a:cxn ang="0">
                  <a:pos x="26" y="23"/>
                </a:cxn>
                <a:cxn ang="0">
                  <a:pos x="12" y="26"/>
                </a:cxn>
                <a:cxn ang="0">
                  <a:pos x="4" y="30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5" y="53"/>
                </a:cxn>
                <a:cxn ang="0">
                  <a:pos x="13" y="56"/>
                </a:cxn>
                <a:cxn ang="0">
                  <a:pos x="23" y="56"/>
                </a:cxn>
                <a:cxn ang="0">
                  <a:pos x="33" y="53"/>
                </a:cxn>
                <a:cxn ang="0">
                  <a:pos x="37" y="49"/>
                </a:cxn>
                <a:cxn ang="0">
                  <a:pos x="54" y="54"/>
                </a:cxn>
                <a:cxn ang="0">
                  <a:pos x="53" y="52"/>
                </a:cxn>
                <a:cxn ang="0">
                  <a:pos x="51" y="47"/>
                </a:cxn>
                <a:cxn ang="0">
                  <a:pos x="52" y="19"/>
                </a:cxn>
                <a:cxn ang="0">
                  <a:pos x="51" y="13"/>
                </a:cxn>
                <a:cxn ang="0">
                  <a:pos x="48" y="7"/>
                </a:cxn>
                <a:cxn ang="0">
                  <a:pos x="41" y="2"/>
                </a:cxn>
                <a:cxn ang="0">
                  <a:pos x="27" y="0"/>
                </a:cxn>
                <a:cxn ang="0">
                  <a:pos x="13" y="2"/>
                </a:cxn>
                <a:cxn ang="0">
                  <a:pos x="6" y="8"/>
                </a:cxn>
                <a:cxn ang="0">
                  <a:pos x="2" y="18"/>
                </a:cxn>
                <a:cxn ang="0">
                  <a:pos x="36" y="32"/>
                </a:cxn>
                <a:cxn ang="0">
                  <a:pos x="35" y="38"/>
                </a:cxn>
                <a:cxn ang="0">
                  <a:pos x="32" y="42"/>
                </a:cxn>
                <a:cxn ang="0">
                  <a:pos x="24" y="46"/>
                </a:cxn>
                <a:cxn ang="0">
                  <a:pos x="19" y="45"/>
                </a:cxn>
                <a:cxn ang="0">
                  <a:pos x="16" y="39"/>
                </a:cxn>
                <a:cxn ang="0">
                  <a:pos x="19" y="33"/>
                </a:cxn>
                <a:cxn ang="0">
                  <a:pos x="25" y="31"/>
                </a:cxn>
                <a:cxn ang="0">
                  <a:pos x="36" y="29"/>
                </a:cxn>
              </a:cxnLst>
              <a:rect l="0" t="0" r="r" b="b"/>
              <a:pathLst>
                <a:path w="54" h="56">
                  <a:moveTo>
                    <a:pt x="17" y="18"/>
                  </a:moveTo>
                  <a:lnTo>
                    <a:pt x="18" y="16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2" y="11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2" y="23"/>
                  </a:lnTo>
                  <a:lnTo>
                    <a:pt x="26" y="23"/>
                  </a:lnTo>
                  <a:lnTo>
                    <a:pt x="19" y="24"/>
                  </a:lnTo>
                  <a:lnTo>
                    <a:pt x="12" y="26"/>
                  </a:lnTo>
                  <a:lnTo>
                    <a:pt x="6" y="28"/>
                  </a:lnTo>
                  <a:lnTo>
                    <a:pt x="4" y="30"/>
                  </a:lnTo>
                  <a:lnTo>
                    <a:pt x="2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8" y="55"/>
                  </a:lnTo>
                  <a:lnTo>
                    <a:pt x="13" y="56"/>
                  </a:lnTo>
                  <a:lnTo>
                    <a:pt x="18" y="56"/>
                  </a:lnTo>
                  <a:lnTo>
                    <a:pt x="23" y="56"/>
                  </a:lnTo>
                  <a:lnTo>
                    <a:pt x="28" y="55"/>
                  </a:lnTo>
                  <a:lnTo>
                    <a:pt x="33" y="53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8" y="54"/>
                  </a:lnTo>
                  <a:lnTo>
                    <a:pt x="54" y="54"/>
                  </a:lnTo>
                  <a:lnTo>
                    <a:pt x="54" y="53"/>
                  </a:lnTo>
                  <a:lnTo>
                    <a:pt x="53" y="52"/>
                  </a:lnTo>
                  <a:lnTo>
                    <a:pt x="52" y="50"/>
                  </a:lnTo>
                  <a:lnTo>
                    <a:pt x="51" y="47"/>
                  </a:lnTo>
                  <a:lnTo>
                    <a:pt x="51" y="43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51" y="13"/>
                  </a:lnTo>
                  <a:lnTo>
                    <a:pt x="50" y="10"/>
                  </a:lnTo>
                  <a:lnTo>
                    <a:pt x="48" y="7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9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8"/>
                  </a:lnTo>
                  <a:lnTo>
                    <a:pt x="17" y="18"/>
                  </a:lnTo>
                  <a:close/>
                  <a:moveTo>
                    <a:pt x="36" y="32"/>
                  </a:moveTo>
                  <a:lnTo>
                    <a:pt x="36" y="36"/>
                  </a:lnTo>
                  <a:lnTo>
                    <a:pt x="35" y="38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7" y="45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2"/>
                  </a:lnTo>
                  <a:lnTo>
                    <a:pt x="16" y="39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22" y="32"/>
                  </a:lnTo>
                  <a:lnTo>
                    <a:pt x="25" y="31"/>
                  </a:lnTo>
                  <a:lnTo>
                    <a:pt x="32" y="30"/>
                  </a:lnTo>
                  <a:lnTo>
                    <a:pt x="36" y="29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2" name="Freeform 1903"/>
            <p:cNvSpPr>
              <a:spLocks/>
            </p:cNvSpPr>
            <p:nvPr/>
          </p:nvSpPr>
          <p:spPr bwMode="auto">
            <a:xfrm>
              <a:off x="3727" y="235"/>
              <a:ext cx="441" cy="387"/>
            </a:xfrm>
            <a:custGeom>
              <a:avLst/>
              <a:gdLst/>
              <a:ahLst/>
              <a:cxnLst>
                <a:cxn ang="0">
                  <a:pos x="87" y="1546"/>
                </a:cxn>
                <a:cxn ang="0">
                  <a:pos x="1678" y="1546"/>
                </a:cxn>
                <a:cxn ang="0">
                  <a:pos x="1691" y="1545"/>
                </a:cxn>
                <a:cxn ang="0">
                  <a:pos x="1703" y="1542"/>
                </a:cxn>
                <a:cxn ang="0">
                  <a:pos x="1715" y="1538"/>
                </a:cxn>
                <a:cxn ang="0">
                  <a:pos x="1725" y="1532"/>
                </a:cxn>
                <a:cxn ang="0">
                  <a:pos x="1736" y="1525"/>
                </a:cxn>
                <a:cxn ang="0">
                  <a:pos x="1745" y="1516"/>
                </a:cxn>
                <a:cxn ang="0">
                  <a:pos x="1752" y="1505"/>
                </a:cxn>
                <a:cxn ang="0">
                  <a:pos x="1758" y="1494"/>
                </a:cxn>
                <a:cxn ang="0">
                  <a:pos x="1762" y="1483"/>
                </a:cxn>
                <a:cxn ang="0">
                  <a:pos x="1765" y="1470"/>
                </a:cxn>
                <a:cxn ang="0">
                  <a:pos x="1766" y="1458"/>
                </a:cxn>
                <a:cxn ang="0">
                  <a:pos x="1766" y="89"/>
                </a:cxn>
                <a:cxn ang="0">
                  <a:pos x="1765" y="75"/>
                </a:cxn>
                <a:cxn ang="0">
                  <a:pos x="1762" y="63"/>
                </a:cxn>
                <a:cxn ang="0">
                  <a:pos x="1758" y="51"/>
                </a:cxn>
                <a:cxn ang="0">
                  <a:pos x="1752" y="41"/>
                </a:cxn>
                <a:cxn ang="0">
                  <a:pos x="1745" y="31"/>
                </a:cxn>
                <a:cxn ang="0">
                  <a:pos x="1736" y="21"/>
                </a:cxn>
                <a:cxn ang="0">
                  <a:pos x="1725" y="14"/>
                </a:cxn>
                <a:cxn ang="0">
                  <a:pos x="1715" y="8"/>
                </a:cxn>
                <a:cxn ang="0">
                  <a:pos x="1703" y="4"/>
                </a:cxn>
                <a:cxn ang="0">
                  <a:pos x="1691" y="1"/>
                </a:cxn>
                <a:cxn ang="0">
                  <a:pos x="1678" y="0"/>
                </a:cxn>
                <a:cxn ang="0">
                  <a:pos x="87" y="0"/>
                </a:cxn>
                <a:cxn ang="0">
                  <a:pos x="75" y="1"/>
                </a:cxn>
                <a:cxn ang="0">
                  <a:pos x="63" y="4"/>
                </a:cxn>
                <a:cxn ang="0">
                  <a:pos x="52" y="8"/>
                </a:cxn>
                <a:cxn ang="0">
                  <a:pos x="40" y="14"/>
                </a:cxn>
                <a:cxn ang="0">
                  <a:pos x="30" y="21"/>
                </a:cxn>
                <a:cxn ang="0">
                  <a:pos x="21" y="31"/>
                </a:cxn>
                <a:cxn ang="0">
                  <a:pos x="13" y="41"/>
                </a:cxn>
                <a:cxn ang="0">
                  <a:pos x="7" y="51"/>
                </a:cxn>
                <a:cxn ang="0">
                  <a:pos x="3" y="63"/>
                </a:cxn>
                <a:cxn ang="0">
                  <a:pos x="1" y="75"/>
                </a:cxn>
                <a:cxn ang="0">
                  <a:pos x="0" y="89"/>
                </a:cxn>
                <a:cxn ang="0">
                  <a:pos x="0" y="1458"/>
                </a:cxn>
                <a:cxn ang="0">
                  <a:pos x="1" y="1470"/>
                </a:cxn>
                <a:cxn ang="0">
                  <a:pos x="3" y="1483"/>
                </a:cxn>
                <a:cxn ang="0">
                  <a:pos x="7" y="1494"/>
                </a:cxn>
                <a:cxn ang="0">
                  <a:pos x="13" y="1505"/>
                </a:cxn>
                <a:cxn ang="0">
                  <a:pos x="21" y="1516"/>
                </a:cxn>
                <a:cxn ang="0">
                  <a:pos x="30" y="1525"/>
                </a:cxn>
                <a:cxn ang="0">
                  <a:pos x="40" y="1532"/>
                </a:cxn>
                <a:cxn ang="0">
                  <a:pos x="52" y="1538"/>
                </a:cxn>
                <a:cxn ang="0">
                  <a:pos x="63" y="1542"/>
                </a:cxn>
                <a:cxn ang="0">
                  <a:pos x="75" y="1545"/>
                </a:cxn>
                <a:cxn ang="0">
                  <a:pos x="87" y="1546"/>
                </a:cxn>
              </a:cxnLst>
              <a:rect l="0" t="0" r="r" b="b"/>
              <a:pathLst>
                <a:path w="1766" h="1546">
                  <a:moveTo>
                    <a:pt x="87" y="1546"/>
                  </a:moveTo>
                  <a:lnTo>
                    <a:pt x="1678" y="1546"/>
                  </a:lnTo>
                  <a:lnTo>
                    <a:pt x="1691" y="1545"/>
                  </a:lnTo>
                  <a:lnTo>
                    <a:pt x="1703" y="1542"/>
                  </a:lnTo>
                  <a:lnTo>
                    <a:pt x="1715" y="1538"/>
                  </a:lnTo>
                  <a:lnTo>
                    <a:pt x="1725" y="1532"/>
                  </a:lnTo>
                  <a:lnTo>
                    <a:pt x="1736" y="1525"/>
                  </a:lnTo>
                  <a:lnTo>
                    <a:pt x="1745" y="1516"/>
                  </a:lnTo>
                  <a:lnTo>
                    <a:pt x="1752" y="1505"/>
                  </a:lnTo>
                  <a:lnTo>
                    <a:pt x="1758" y="1494"/>
                  </a:lnTo>
                  <a:lnTo>
                    <a:pt x="1762" y="1483"/>
                  </a:lnTo>
                  <a:lnTo>
                    <a:pt x="1765" y="1470"/>
                  </a:lnTo>
                  <a:lnTo>
                    <a:pt x="1766" y="1458"/>
                  </a:lnTo>
                  <a:lnTo>
                    <a:pt x="1766" y="89"/>
                  </a:lnTo>
                  <a:lnTo>
                    <a:pt x="1765" y="75"/>
                  </a:lnTo>
                  <a:lnTo>
                    <a:pt x="1762" y="63"/>
                  </a:lnTo>
                  <a:lnTo>
                    <a:pt x="1758" y="51"/>
                  </a:lnTo>
                  <a:lnTo>
                    <a:pt x="1752" y="41"/>
                  </a:lnTo>
                  <a:lnTo>
                    <a:pt x="1745" y="31"/>
                  </a:lnTo>
                  <a:lnTo>
                    <a:pt x="1736" y="21"/>
                  </a:lnTo>
                  <a:lnTo>
                    <a:pt x="1725" y="14"/>
                  </a:lnTo>
                  <a:lnTo>
                    <a:pt x="1715" y="8"/>
                  </a:lnTo>
                  <a:lnTo>
                    <a:pt x="1703" y="4"/>
                  </a:lnTo>
                  <a:lnTo>
                    <a:pt x="1691" y="1"/>
                  </a:lnTo>
                  <a:lnTo>
                    <a:pt x="1678" y="0"/>
                  </a:lnTo>
                  <a:lnTo>
                    <a:pt x="87" y="0"/>
                  </a:lnTo>
                  <a:lnTo>
                    <a:pt x="75" y="1"/>
                  </a:lnTo>
                  <a:lnTo>
                    <a:pt x="63" y="4"/>
                  </a:lnTo>
                  <a:lnTo>
                    <a:pt x="52" y="8"/>
                  </a:lnTo>
                  <a:lnTo>
                    <a:pt x="40" y="14"/>
                  </a:lnTo>
                  <a:lnTo>
                    <a:pt x="30" y="21"/>
                  </a:lnTo>
                  <a:lnTo>
                    <a:pt x="21" y="31"/>
                  </a:lnTo>
                  <a:lnTo>
                    <a:pt x="13" y="41"/>
                  </a:lnTo>
                  <a:lnTo>
                    <a:pt x="7" y="51"/>
                  </a:lnTo>
                  <a:lnTo>
                    <a:pt x="3" y="63"/>
                  </a:lnTo>
                  <a:lnTo>
                    <a:pt x="1" y="75"/>
                  </a:lnTo>
                  <a:lnTo>
                    <a:pt x="0" y="89"/>
                  </a:lnTo>
                  <a:lnTo>
                    <a:pt x="0" y="1458"/>
                  </a:lnTo>
                  <a:lnTo>
                    <a:pt x="1" y="1470"/>
                  </a:lnTo>
                  <a:lnTo>
                    <a:pt x="3" y="1483"/>
                  </a:lnTo>
                  <a:lnTo>
                    <a:pt x="7" y="1494"/>
                  </a:lnTo>
                  <a:lnTo>
                    <a:pt x="13" y="1505"/>
                  </a:lnTo>
                  <a:lnTo>
                    <a:pt x="21" y="1516"/>
                  </a:lnTo>
                  <a:lnTo>
                    <a:pt x="30" y="1525"/>
                  </a:lnTo>
                  <a:lnTo>
                    <a:pt x="40" y="1532"/>
                  </a:lnTo>
                  <a:lnTo>
                    <a:pt x="52" y="1538"/>
                  </a:lnTo>
                  <a:lnTo>
                    <a:pt x="63" y="1542"/>
                  </a:lnTo>
                  <a:lnTo>
                    <a:pt x="75" y="1545"/>
                  </a:lnTo>
                  <a:lnTo>
                    <a:pt x="87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3" name="Freeform 1904"/>
            <p:cNvSpPr>
              <a:spLocks/>
            </p:cNvSpPr>
            <p:nvPr/>
          </p:nvSpPr>
          <p:spPr bwMode="auto">
            <a:xfrm>
              <a:off x="3749" y="620"/>
              <a:ext cx="397" cy="4"/>
            </a:xfrm>
            <a:custGeom>
              <a:avLst/>
              <a:gdLst/>
              <a:ahLst/>
              <a:cxnLst>
                <a:cxn ang="0">
                  <a:pos x="1592" y="17"/>
                </a:cxn>
                <a:cxn ang="0">
                  <a:pos x="1591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591" y="17"/>
                </a:cxn>
                <a:cxn ang="0">
                  <a:pos x="1592" y="17"/>
                </a:cxn>
                <a:cxn ang="0">
                  <a:pos x="1591" y="17"/>
                </a:cxn>
                <a:cxn ang="0">
                  <a:pos x="1592" y="17"/>
                </a:cxn>
                <a:cxn ang="0">
                  <a:pos x="1592" y="17"/>
                </a:cxn>
              </a:cxnLst>
              <a:rect l="0" t="0" r="r" b="b"/>
              <a:pathLst>
                <a:path w="1592" h="17">
                  <a:moveTo>
                    <a:pt x="1592" y="17"/>
                  </a:moveTo>
                  <a:lnTo>
                    <a:pt x="159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591" y="17"/>
                  </a:lnTo>
                  <a:lnTo>
                    <a:pt x="1592" y="17"/>
                  </a:lnTo>
                  <a:lnTo>
                    <a:pt x="1591" y="17"/>
                  </a:lnTo>
                  <a:lnTo>
                    <a:pt x="1592" y="17"/>
                  </a:lnTo>
                  <a:lnTo>
                    <a:pt x="1592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4" name="Freeform 1905"/>
            <p:cNvSpPr>
              <a:spLocks/>
            </p:cNvSpPr>
            <p:nvPr/>
          </p:nvSpPr>
          <p:spPr bwMode="auto">
            <a:xfrm>
              <a:off x="4146" y="620"/>
              <a:ext cx="4" cy="4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" y="17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4" y="16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5" name="Freeform 1906"/>
            <p:cNvSpPr>
              <a:spLocks/>
            </p:cNvSpPr>
            <p:nvPr/>
          </p:nvSpPr>
          <p:spPr bwMode="auto">
            <a:xfrm>
              <a:off x="4149" y="619"/>
              <a:ext cx="4" cy="5"/>
            </a:xfrm>
            <a:custGeom>
              <a:avLst/>
              <a:gdLst/>
              <a:ahLst/>
              <a:cxnLst>
                <a:cxn ang="0">
                  <a:pos x="17" y="16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3" y="19"/>
                </a:cxn>
                <a:cxn ang="0">
                  <a:pos x="15" y="16"/>
                </a:cxn>
                <a:cxn ang="0">
                  <a:pos x="17" y="16"/>
                </a:cxn>
                <a:cxn ang="0">
                  <a:pos x="15" y="16"/>
                </a:cxn>
                <a:cxn ang="0">
                  <a:pos x="16" y="16"/>
                </a:cxn>
                <a:cxn ang="0">
                  <a:pos x="17" y="16"/>
                </a:cxn>
              </a:cxnLst>
              <a:rect l="0" t="0" r="r" b="b"/>
              <a:pathLst>
                <a:path w="17" h="19">
                  <a:moveTo>
                    <a:pt x="17" y="16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3" y="19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6" name="Freeform 1907"/>
            <p:cNvSpPr>
              <a:spLocks/>
            </p:cNvSpPr>
            <p:nvPr/>
          </p:nvSpPr>
          <p:spPr bwMode="auto">
            <a:xfrm>
              <a:off x="4152" y="618"/>
              <a:ext cx="5" cy="5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0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18" y="15"/>
                </a:cxn>
                <a:cxn ang="0">
                  <a:pos x="18" y="15"/>
                </a:cxn>
                <a:cxn ang="0">
                  <a:pos x="19" y="15"/>
                </a:cxn>
              </a:cxnLst>
              <a:rect l="0" t="0" r="r" b="b"/>
              <a:pathLst>
                <a:path w="19" h="20">
                  <a:moveTo>
                    <a:pt x="19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0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7" name="Freeform 1908"/>
            <p:cNvSpPr>
              <a:spLocks/>
            </p:cNvSpPr>
            <p:nvPr/>
          </p:nvSpPr>
          <p:spPr bwMode="auto">
            <a:xfrm>
              <a:off x="4155" y="617"/>
              <a:ext cx="4" cy="5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19" y="14"/>
                </a:cxn>
                <a:cxn ang="0">
                  <a:pos x="20" y="13"/>
                </a:cxn>
                <a:cxn ang="0">
                  <a:pos x="19" y="14"/>
                </a:cxn>
                <a:cxn ang="0">
                  <a:pos x="20" y="14"/>
                </a:cxn>
                <a:cxn ang="0">
                  <a:pos x="20" y="13"/>
                </a:cxn>
              </a:cxnLst>
              <a:rect l="0" t="0" r="r" b="b"/>
              <a:pathLst>
                <a:path w="20" h="20">
                  <a:moveTo>
                    <a:pt x="20" y="1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8" name="Freeform 1909"/>
            <p:cNvSpPr>
              <a:spLocks/>
            </p:cNvSpPr>
            <p:nvPr/>
          </p:nvSpPr>
          <p:spPr bwMode="auto">
            <a:xfrm>
              <a:off x="4157" y="615"/>
              <a:ext cx="5" cy="5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12" y="0"/>
                </a:cxn>
                <a:cxn ang="0">
                  <a:pos x="0" y="7"/>
                </a:cxn>
                <a:cxn ang="0">
                  <a:pos x="11" y="20"/>
                </a:cxn>
                <a:cxn ang="0">
                  <a:pos x="21" y="13"/>
                </a:cxn>
                <a:cxn ang="0">
                  <a:pos x="22" y="12"/>
                </a:cxn>
                <a:cxn ang="0">
                  <a:pos x="21" y="13"/>
                </a:cxn>
                <a:cxn ang="0">
                  <a:pos x="22" y="13"/>
                </a:cxn>
                <a:cxn ang="0">
                  <a:pos x="22" y="12"/>
                </a:cxn>
              </a:cxnLst>
              <a:rect l="0" t="0" r="r" b="b"/>
              <a:pathLst>
                <a:path w="22" h="20">
                  <a:moveTo>
                    <a:pt x="22" y="12"/>
                  </a:moveTo>
                  <a:lnTo>
                    <a:pt x="12" y="0"/>
                  </a:lnTo>
                  <a:lnTo>
                    <a:pt x="0" y="7"/>
                  </a:lnTo>
                  <a:lnTo>
                    <a:pt x="11" y="20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9" name="Freeform 1910"/>
            <p:cNvSpPr>
              <a:spLocks/>
            </p:cNvSpPr>
            <p:nvPr/>
          </p:nvSpPr>
          <p:spPr bwMode="auto">
            <a:xfrm>
              <a:off x="4159" y="613"/>
              <a:ext cx="6" cy="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11" y="20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0" y="12"/>
                </a:cxn>
                <a:cxn ang="0">
                  <a:pos x="20" y="11"/>
                </a:cxn>
                <a:cxn ang="0">
                  <a:pos x="21" y="11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lnTo>
                    <a:pt x="8" y="0"/>
                  </a:lnTo>
                  <a:lnTo>
                    <a:pt x="0" y="9"/>
                  </a:lnTo>
                  <a:lnTo>
                    <a:pt x="11" y="20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0" name="Freeform 1911"/>
            <p:cNvSpPr>
              <a:spLocks/>
            </p:cNvSpPr>
            <p:nvPr/>
          </p:nvSpPr>
          <p:spPr bwMode="auto">
            <a:xfrm>
              <a:off x="4161" y="611"/>
              <a:ext cx="6" cy="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14" y="21"/>
                </a:cxn>
                <a:cxn ang="0">
                  <a:pos x="21" y="11"/>
                </a:cxn>
                <a:cxn ang="0">
                  <a:pos x="21" y="10"/>
                </a:cxn>
                <a:cxn ang="0">
                  <a:pos x="21" y="11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8" y="0"/>
                  </a:lnTo>
                  <a:lnTo>
                    <a:pt x="0" y="11"/>
                  </a:lnTo>
                  <a:lnTo>
                    <a:pt x="14" y="2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1" name="Freeform 1912"/>
            <p:cNvSpPr>
              <a:spLocks/>
            </p:cNvSpPr>
            <p:nvPr/>
          </p:nvSpPr>
          <p:spPr bwMode="auto">
            <a:xfrm>
              <a:off x="4163" y="608"/>
              <a:ext cx="5" cy="5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14" y="2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1" y="8"/>
                </a:cxn>
                <a:cxn ang="0">
                  <a:pos x="21" y="7"/>
                </a:cxn>
              </a:cxnLst>
              <a:rect l="0" t="0" r="r" b="b"/>
              <a:pathLst>
                <a:path w="21" h="20">
                  <a:moveTo>
                    <a:pt x="21" y="7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14" y="2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2" name="Freeform 1913"/>
            <p:cNvSpPr>
              <a:spLocks/>
            </p:cNvSpPr>
            <p:nvPr/>
          </p:nvSpPr>
          <p:spPr bwMode="auto">
            <a:xfrm>
              <a:off x="4164" y="605"/>
              <a:ext cx="5" cy="5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4" y="0"/>
                </a:cxn>
                <a:cxn ang="0">
                  <a:pos x="0" y="11"/>
                </a:cxn>
                <a:cxn ang="0">
                  <a:pos x="15" y="17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</a:cxnLst>
              <a:rect l="0" t="0" r="r" b="b"/>
              <a:pathLst>
                <a:path w="19" h="17">
                  <a:moveTo>
                    <a:pt x="19" y="4"/>
                  </a:moveTo>
                  <a:lnTo>
                    <a:pt x="4" y="0"/>
                  </a:lnTo>
                  <a:lnTo>
                    <a:pt x="0" y="11"/>
                  </a:lnTo>
                  <a:lnTo>
                    <a:pt x="15" y="17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3" name="Freeform 1914"/>
            <p:cNvSpPr>
              <a:spLocks/>
            </p:cNvSpPr>
            <p:nvPr/>
          </p:nvSpPr>
          <p:spPr bwMode="auto">
            <a:xfrm>
              <a:off x="4165" y="603"/>
              <a:ext cx="5" cy="4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16" y="15"/>
                </a:cxn>
                <a:cxn ang="0">
                  <a:pos x="19" y="3"/>
                </a:cxn>
                <a:cxn ang="0">
                  <a:pos x="19" y="2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2"/>
                </a:cxn>
              </a:cxnLst>
              <a:rect l="0" t="0" r="r" b="b"/>
              <a:pathLst>
                <a:path w="19" h="15">
                  <a:moveTo>
                    <a:pt x="19" y="2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16" y="1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4" name="Freeform 1915"/>
            <p:cNvSpPr>
              <a:spLocks/>
            </p:cNvSpPr>
            <p:nvPr/>
          </p:nvSpPr>
          <p:spPr bwMode="auto">
            <a:xfrm>
              <a:off x="4166" y="600"/>
              <a:ext cx="4" cy="3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6" y="14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17" h="14">
                  <a:moveTo>
                    <a:pt x="17" y="1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6" y="1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5" name="Freeform 1916"/>
            <p:cNvSpPr>
              <a:spLocks/>
            </p:cNvSpPr>
            <p:nvPr/>
          </p:nvSpPr>
          <p:spPr bwMode="auto">
            <a:xfrm>
              <a:off x="4166" y="257"/>
              <a:ext cx="4" cy="3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"/>
                </a:cxn>
                <a:cxn ang="0">
                  <a:pos x="0" y="1370"/>
                </a:cxn>
                <a:cxn ang="0">
                  <a:pos x="16" y="137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1370">
                  <a:moveTo>
                    <a:pt x="16" y="0"/>
                  </a:moveTo>
                  <a:lnTo>
                    <a:pt x="0" y="1"/>
                  </a:lnTo>
                  <a:lnTo>
                    <a:pt x="0" y="1370"/>
                  </a:lnTo>
                  <a:lnTo>
                    <a:pt x="16" y="137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6" name="Freeform 1917"/>
            <p:cNvSpPr>
              <a:spLocks/>
            </p:cNvSpPr>
            <p:nvPr/>
          </p:nvSpPr>
          <p:spPr bwMode="auto">
            <a:xfrm>
              <a:off x="4166" y="254"/>
              <a:ext cx="4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"/>
                </a:cxn>
                <a:cxn ang="0">
                  <a:pos x="1" y="16"/>
                </a:cxn>
                <a:cxn ang="0">
                  <a:pos x="17" y="15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2"/>
                </a:cxn>
                <a:cxn ang="0">
                  <a:pos x="16" y="1"/>
                </a:cxn>
                <a:cxn ang="0">
                  <a:pos x="16" y="0"/>
                </a:cxn>
              </a:cxnLst>
              <a:rect l="0" t="0" r="r" b="b"/>
              <a:pathLst>
                <a:path w="17" h="16">
                  <a:moveTo>
                    <a:pt x="16" y="0"/>
                  </a:moveTo>
                  <a:lnTo>
                    <a:pt x="0" y="3"/>
                  </a:lnTo>
                  <a:lnTo>
                    <a:pt x="1" y="16"/>
                  </a:lnTo>
                  <a:lnTo>
                    <a:pt x="17" y="15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7" name="Freeform 1918"/>
            <p:cNvSpPr>
              <a:spLocks/>
            </p:cNvSpPr>
            <p:nvPr/>
          </p:nvSpPr>
          <p:spPr bwMode="auto">
            <a:xfrm>
              <a:off x="4165" y="251"/>
              <a:ext cx="5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"/>
                </a:cxn>
                <a:cxn ang="0">
                  <a:pos x="3" y="16"/>
                </a:cxn>
                <a:cxn ang="0">
                  <a:pos x="19" y="1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9" h="16">
                  <a:moveTo>
                    <a:pt x="16" y="0"/>
                  </a:moveTo>
                  <a:lnTo>
                    <a:pt x="0" y="4"/>
                  </a:lnTo>
                  <a:lnTo>
                    <a:pt x="3" y="16"/>
                  </a:lnTo>
                  <a:lnTo>
                    <a:pt x="19" y="1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8" name="Freeform 1919"/>
            <p:cNvSpPr>
              <a:spLocks/>
            </p:cNvSpPr>
            <p:nvPr/>
          </p:nvSpPr>
          <p:spPr bwMode="auto">
            <a:xfrm>
              <a:off x="4164" y="247"/>
              <a:ext cx="5" cy="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7"/>
                </a:cxn>
                <a:cxn ang="0">
                  <a:pos x="4" y="19"/>
                </a:cxn>
                <a:cxn ang="0">
                  <a:pos x="19" y="14"/>
                </a:cxn>
                <a:cxn ang="0">
                  <a:pos x="15" y="2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4" y="0"/>
                </a:cxn>
              </a:cxnLst>
              <a:rect l="0" t="0" r="r" b="b"/>
              <a:pathLst>
                <a:path w="19" h="19">
                  <a:moveTo>
                    <a:pt x="14" y="0"/>
                  </a:moveTo>
                  <a:lnTo>
                    <a:pt x="0" y="7"/>
                  </a:lnTo>
                  <a:lnTo>
                    <a:pt x="4" y="19"/>
                  </a:lnTo>
                  <a:lnTo>
                    <a:pt x="19" y="14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19" name="Group 1920"/>
          <p:cNvGrpSpPr>
            <a:grpSpLocks/>
          </p:cNvGrpSpPr>
          <p:nvPr/>
        </p:nvGrpSpPr>
        <p:grpSpPr bwMode="auto">
          <a:xfrm>
            <a:off x="6340933" y="437323"/>
            <a:ext cx="957205" cy="763520"/>
            <a:chOff x="3565" y="233"/>
            <a:chExt cx="603" cy="481"/>
          </a:xfrm>
        </p:grpSpPr>
        <p:sp>
          <p:nvSpPr>
            <p:cNvPr id="1709" name="Freeform 1921"/>
            <p:cNvSpPr>
              <a:spLocks/>
            </p:cNvSpPr>
            <p:nvPr/>
          </p:nvSpPr>
          <p:spPr bwMode="auto">
            <a:xfrm>
              <a:off x="4163" y="244"/>
              <a:ext cx="5" cy="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9"/>
                </a:cxn>
                <a:cxn ang="0">
                  <a:pos x="6" y="19"/>
                </a:cxn>
                <a:cxn ang="0">
                  <a:pos x="20" y="11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19">
                  <a:moveTo>
                    <a:pt x="14" y="0"/>
                  </a:moveTo>
                  <a:lnTo>
                    <a:pt x="0" y="9"/>
                  </a:lnTo>
                  <a:lnTo>
                    <a:pt x="6" y="19"/>
                  </a:lnTo>
                  <a:lnTo>
                    <a:pt x="20" y="1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0" name="Freeform 1922"/>
            <p:cNvSpPr>
              <a:spLocks/>
            </p:cNvSpPr>
            <p:nvPr/>
          </p:nvSpPr>
          <p:spPr bwMode="auto">
            <a:xfrm>
              <a:off x="4161" y="242"/>
              <a:ext cx="6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2"/>
                </a:cxn>
                <a:cxn ang="0">
                  <a:pos x="8" y="22"/>
                </a:cxn>
                <a:cxn ang="0">
                  <a:pos x="21" y="1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21" h="22">
                  <a:moveTo>
                    <a:pt x="13" y="0"/>
                  </a:moveTo>
                  <a:lnTo>
                    <a:pt x="0" y="12"/>
                  </a:lnTo>
                  <a:lnTo>
                    <a:pt x="8" y="22"/>
                  </a:lnTo>
                  <a:lnTo>
                    <a:pt x="21" y="1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1" name="Freeform 1923"/>
            <p:cNvSpPr>
              <a:spLocks/>
            </p:cNvSpPr>
            <p:nvPr/>
          </p:nvSpPr>
          <p:spPr bwMode="auto">
            <a:xfrm>
              <a:off x="4159" y="239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8" y="22"/>
                </a:cxn>
                <a:cxn ang="0">
                  <a:pos x="20" y="10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0"/>
                </a:cxn>
              </a:cxnLst>
              <a:rect l="0" t="0" r="r" b="b"/>
              <a:pathLst>
                <a:path w="20" h="22">
                  <a:moveTo>
                    <a:pt x="10" y="0"/>
                  </a:moveTo>
                  <a:lnTo>
                    <a:pt x="0" y="13"/>
                  </a:lnTo>
                  <a:lnTo>
                    <a:pt x="8" y="22"/>
                  </a:lnTo>
                  <a:lnTo>
                    <a:pt x="20" y="10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2" name="Freeform 1924"/>
            <p:cNvSpPr>
              <a:spLocks/>
            </p:cNvSpPr>
            <p:nvPr/>
          </p:nvSpPr>
          <p:spPr bwMode="auto">
            <a:xfrm>
              <a:off x="4157" y="237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12" y="22"/>
                </a:cxn>
                <a:cxn ang="0">
                  <a:pos x="21" y="7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0" y="0"/>
                </a:cxn>
              </a:cxnLst>
              <a:rect l="0" t="0" r="r" b="b"/>
              <a:pathLst>
                <a:path w="21" h="22">
                  <a:moveTo>
                    <a:pt x="10" y="0"/>
                  </a:moveTo>
                  <a:lnTo>
                    <a:pt x="0" y="13"/>
                  </a:lnTo>
                  <a:lnTo>
                    <a:pt x="12" y="22"/>
                  </a:lnTo>
                  <a:lnTo>
                    <a:pt x="21" y="7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3" name="Freeform 1925"/>
            <p:cNvSpPr>
              <a:spLocks/>
            </p:cNvSpPr>
            <p:nvPr/>
          </p:nvSpPr>
          <p:spPr bwMode="auto">
            <a:xfrm>
              <a:off x="4155" y="235"/>
              <a:ext cx="4" cy="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5"/>
                </a:cxn>
                <a:cxn ang="0">
                  <a:pos x="10" y="21"/>
                </a:cxn>
                <a:cxn ang="0">
                  <a:pos x="19" y="7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9" h="21">
                  <a:moveTo>
                    <a:pt x="6" y="0"/>
                  </a:moveTo>
                  <a:lnTo>
                    <a:pt x="0" y="15"/>
                  </a:lnTo>
                  <a:lnTo>
                    <a:pt x="10" y="21"/>
                  </a:lnTo>
                  <a:lnTo>
                    <a:pt x="19" y="7"/>
                  </a:lnTo>
                  <a:lnTo>
                    <a:pt x="8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4" name="Freeform 1926"/>
            <p:cNvSpPr>
              <a:spLocks/>
            </p:cNvSpPr>
            <p:nvPr/>
          </p:nvSpPr>
          <p:spPr bwMode="auto">
            <a:xfrm>
              <a:off x="4152" y="234"/>
              <a:ext cx="4" cy="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5"/>
                </a:cxn>
                <a:cxn ang="0">
                  <a:pos x="12" y="19"/>
                </a:cxn>
                <a:cxn ang="0">
                  <a:pos x="17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7" h="19">
                  <a:moveTo>
                    <a:pt x="5" y="0"/>
                  </a:moveTo>
                  <a:lnTo>
                    <a:pt x="0" y="15"/>
                  </a:lnTo>
                  <a:lnTo>
                    <a:pt x="12" y="19"/>
                  </a:lnTo>
                  <a:lnTo>
                    <a:pt x="17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5" name="Freeform 1927"/>
            <p:cNvSpPr>
              <a:spLocks/>
            </p:cNvSpPr>
            <p:nvPr/>
          </p:nvSpPr>
          <p:spPr bwMode="auto">
            <a:xfrm>
              <a:off x="4149" y="234"/>
              <a:ext cx="4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6"/>
                </a:cxn>
                <a:cxn ang="0">
                  <a:pos x="12" y="19"/>
                </a:cxn>
                <a:cxn ang="0">
                  <a:pos x="16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16" h="19">
                  <a:moveTo>
                    <a:pt x="2" y="0"/>
                  </a:moveTo>
                  <a:lnTo>
                    <a:pt x="0" y="16"/>
                  </a:lnTo>
                  <a:lnTo>
                    <a:pt x="12" y="19"/>
                  </a:lnTo>
                  <a:lnTo>
                    <a:pt x="1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6" name="Freeform 1928"/>
            <p:cNvSpPr>
              <a:spLocks/>
            </p:cNvSpPr>
            <p:nvPr/>
          </p:nvSpPr>
          <p:spPr bwMode="auto">
            <a:xfrm>
              <a:off x="4146" y="233"/>
              <a:ext cx="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3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0" y="16"/>
                  </a:lnTo>
                  <a:lnTo>
                    <a:pt x="12" y="17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7" name="Freeform 1929"/>
            <p:cNvSpPr>
              <a:spLocks/>
            </p:cNvSpPr>
            <p:nvPr/>
          </p:nvSpPr>
          <p:spPr bwMode="auto">
            <a:xfrm>
              <a:off x="3749" y="233"/>
              <a:ext cx="39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591" y="16"/>
                </a:cxn>
                <a:cxn ang="0">
                  <a:pos x="159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91" h="16">
                  <a:moveTo>
                    <a:pt x="0" y="0"/>
                  </a:moveTo>
                  <a:lnTo>
                    <a:pt x="0" y="16"/>
                  </a:lnTo>
                  <a:lnTo>
                    <a:pt x="1591" y="16"/>
                  </a:lnTo>
                  <a:lnTo>
                    <a:pt x="159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8" name="Freeform 1930"/>
            <p:cNvSpPr>
              <a:spLocks/>
            </p:cNvSpPr>
            <p:nvPr/>
          </p:nvSpPr>
          <p:spPr bwMode="auto">
            <a:xfrm>
              <a:off x="3745" y="233"/>
              <a:ext cx="4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7"/>
                </a:cxn>
                <a:cxn ang="0">
                  <a:pos x="15" y="16"/>
                </a:cxn>
                <a:cxn ang="0">
                  <a:pos x="14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lnTo>
                    <a:pt x="2" y="17"/>
                  </a:lnTo>
                  <a:lnTo>
                    <a:pt x="15" y="16"/>
                  </a:lnTo>
                  <a:lnTo>
                    <a:pt x="1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9" name="Freeform 1931"/>
            <p:cNvSpPr>
              <a:spLocks/>
            </p:cNvSpPr>
            <p:nvPr/>
          </p:nvSpPr>
          <p:spPr bwMode="auto">
            <a:xfrm>
              <a:off x="3742" y="234"/>
              <a:ext cx="4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9"/>
                </a:cxn>
                <a:cxn ang="0">
                  <a:pos x="17" y="16"/>
                </a:cxn>
                <a:cxn ang="0">
                  <a:pos x="13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5" y="19"/>
                  </a:lnTo>
                  <a:lnTo>
                    <a:pt x="17" y="16"/>
                  </a:lnTo>
                  <a:lnTo>
                    <a:pt x="13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0" name="Freeform 1932"/>
            <p:cNvSpPr>
              <a:spLocks/>
            </p:cNvSpPr>
            <p:nvPr/>
          </p:nvSpPr>
          <p:spPr bwMode="auto">
            <a:xfrm>
              <a:off x="3739" y="234"/>
              <a:ext cx="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9"/>
                </a:cxn>
                <a:cxn ang="0">
                  <a:pos x="18" y="15"/>
                </a:cxn>
                <a:cxn ang="0">
                  <a:pos x="12" y="0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5"/>
                </a:cxn>
              </a:cxnLst>
              <a:rect l="0" t="0" r="r" b="b"/>
              <a:pathLst>
                <a:path w="18" h="19">
                  <a:moveTo>
                    <a:pt x="0" y="5"/>
                  </a:moveTo>
                  <a:lnTo>
                    <a:pt x="6" y="19"/>
                  </a:lnTo>
                  <a:lnTo>
                    <a:pt x="18" y="15"/>
                  </a:lnTo>
                  <a:lnTo>
                    <a:pt x="12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1" name="Freeform 1933"/>
            <p:cNvSpPr>
              <a:spLocks/>
            </p:cNvSpPr>
            <p:nvPr/>
          </p:nvSpPr>
          <p:spPr bwMode="auto">
            <a:xfrm>
              <a:off x="3736" y="236"/>
              <a:ext cx="4" cy="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" y="20"/>
                </a:cxn>
                <a:cxn ang="0">
                  <a:pos x="20" y="14"/>
                </a:cxn>
                <a:cxn ang="0">
                  <a:pos x="13" y="0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20" h="20">
                  <a:moveTo>
                    <a:pt x="0" y="6"/>
                  </a:moveTo>
                  <a:lnTo>
                    <a:pt x="8" y="20"/>
                  </a:lnTo>
                  <a:lnTo>
                    <a:pt x="20" y="14"/>
                  </a:lnTo>
                  <a:lnTo>
                    <a:pt x="13" y="0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2" name="Freeform 1934"/>
            <p:cNvSpPr>
              <a:spLocks/>
            </p:cNvSpPr>
            <p:nvPr/>
          </p:nvSpPr>
          <p:spPr bwMode="auto">
            <a:xfrm>
              <a:off x="3733" y="237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1" y="20"/>
                </a:cxn>
                <a:cxn ang="0">
                  <a:pos x="20" y="13"/>
                </a:cxn>
                <a:cxn ang="0">
                  <a:pos x="11" y="0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8"/>
                </a:cxn>
              </a:cxnLst>
              <a:rect l="0" t="0" r="r" b="b"/>
              <a:pathLst>
                <a:path w="20" h="20">
                  <a:moveTo>
                    <a:pt x="0" y="8"/>
                  </a:moveTo>
                  <a:lnTo>
                    <a:pt x="11" y="20"/>
                  </a:lnTo>
                  <a:lnTo>
                    <a:pt x="20" y="13"/>
                  </a:lnTo>
                  <a:lnTo>
                    <a:pt x="11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3" name="Freeform 1935"/>
            <p:cNvSpPr>
              <a:spLocks/>
            </p:cNvSpPr>
            <p:nvPr/>
          </p:nvSpPr>
          <p:spPr bwMode="auto">
            <a:xfrm>
              <a:off x="3730" y="239"/>
              <a:ext cx="6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2" y="21"/>
                </a:cxn>
                <a:cxn ang="0">
                  <a:pos x="21" y="12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10"/>
                </a:cxn>
              </a:cxnLst>
              <a:rect l="0" t="0" r="r" b="b"/>
              <a:pathLst>
                <a:path w="21" h="21">
                  <a:moveTo>
                    <a:pt x="0" y="10"/>
                  </a:moveTo>
                  <a:lnTo>
                    <a:pt x="12" y="21"/>
                  </a:lnTo>
                  <a:lnTo>
                    <a:pt x="21" y="12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4" name="Freeform 1936"/>
            <p:cNvSpPr>
              <a:spLocks/>
            </p:cNvSpPr>
            <p:nvPr/>
          </p:nvSpPr>
          <p:spPr bwMode="auto">
            <a:xfrm>
              <a:off x="3728" y="242"/>
              <a:ext cx="6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4" y="21"/>
                </a:cxn>
                <a:cxn ang="0">
                  <a:pos x="22" y="11"/>
                </a:cxn>
                <a:cxn ang="0">
                  <a:pos x="9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r" b="b"/>
              <a:pathLst>
                <a:path w="22" h="21">
                  <a:moveTo>
                    <a:pt x="0" y="12"/>
                  </a:moveTo>
                  <a:lnTo>
                    <a:pt x="14" y="21"/>
                  </a:lnTo>
                  <a:lnTo>
                    <a:pt x="22" y="11"/>
                  </a:lnTo>
                  <a:lnTo>
                    <a:pt x="9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5" name="Freeform 1937"/>
            <p:cNvSpPr>
              <a:spLocks/>
            </p:cNvSpPr>
            <p:nvPr/>
          </p:nvSpPr>
          <p:spPr bwMode="auto">
            <a:xfrm>
              <a:off x="3727" y="245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8"/>
                </a:cxn>
                <a:cxn ang="0">
                  <a:pos x="20" y="8"/>
                </a:cxn>
                <a:cxn ang="0">
                  <a:pos x="6" y="0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0" y="12"/>
                </a:cxn>
              </a:cxnLst>
              <a:rect l="0" t="0" r="r" b="b"/>
              <a:pathLst>
                <a:path w="20" h="18">
                  <a:moveTo>
                    <a:pt x="0" y="12"/>
                  </a:moveTo>
                  <a:lnTo>
                    <a:pt x="15" y="18"/>
                  </a:lnTo>
                  <a:lnTo>
                    <a:pt x="20" y="8"/>
                  </a:lnTo>
                  <a:lnTo>
                    <a:pt x="6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6" name="Freeform 1938"/>
            <p:cNvSpPr>
              <a:spLocks/>
            </p:cNvSpPr>
            <p:nvPr/>
          </p:nvSpPr>
          <p:spPr bwMode="auto">
            <a:xfrm>
              <a:off x="3725" y="248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7" y="17"/>
                </a:cxn>
                <a:cxn ang="0">
                  <a:pos x="21" y="5"/>
                </a:cxn>
                <a:cxn ang="0">
                  <a:pos x="6" y="0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" h="17">
                  <a:moveTo>
                    <a:pt x="0" y="12"/>
                  </a:moveTo>
                  <a:lnTo>
                    <a:pt x="17" y="17"/>
                  </a:lnTo>
                  <a:lnTo>
                    <a:pt x="21" y="5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7" name="Freeform 1939"/>
            <p:cNvSpPr>
              <a:spLocks/>
            </p:cNvSpPr>
            <p:nvPr/>
          </p:nvSpPr>
          <p:spPr bwMode="auto">
            <a:xfrm>
              <a:off x="3725" y="251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8" y="16"/>
                </a:cxn>
                <a:cxn ang="0">
                  <a:pos x="20" y="4"/>
                </a:cxn>
                <a:cxn ang="0">
                  <a:pos x="3" y="0"/>
                </a:cxn>
                <a:cxn ang="0">
                  <a:pos x="1" y="12"/>
                </a:cxn>
                <a:cxn ang="0">
                  <a:pos x="0" y="14"/>
                </a:cxn>
                <a:cxn ang="0">
                  <a:pos x="1" y="12"/>
                </a:cxn>
                <a:cxn ang="0">
                  <a:pos x="1" y="13"/>
                </a:cxn>
                <a:cxn ang="0">
                  <a:pos x="0" y="14"/>
                </a:cxn>
              </a:cxnLst>
              <a:rect l="0" t="0" r="r" b="b"/>
              <a:pathLst>
                <a:path w="20" h="16">
                  <a:moveTo>
                    <a:pt x="0" y="14"/>
                  </a:moveTo>
                  <a:lnTo>
                    <a:pt x="18" y="16"/>
                  </a:lnTo>
                  <a:lnTo>
                    <a:pt x="20" y="4"/>
                  </a:lnTo>
                  <a:lnTo>
                    <a:pt x="3" y="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8" name="Freeform 1940"/>
            <p:cNvSpPr>
              <a:spLocks/>
            </p:cNvSpPr>
            <p:nvPr/>
          </p:nvSpPr>
          <p:spPr bwMode="auto">
            <a:xfrm>
              <a:off x="3725" y="254"/>
              <a:ext cx="4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7" y="14"/>
                </a:cxn>
                <a:cxn ang="0">
                  <a:pos x="18" y="1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4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lnTo>
                    <a:pt x="17" y="14"/>
                  </a:lnTo>
                  <a:lnTo>
                    <a:pt x="18" y="1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9" name="Freeform 1941"/>
            <p:cNvSpPr>
              <a:spLocks/>
            </p:cNvSpPr>
            <p:nvPr/>
          </p:nvSpPr>
          <p:spPr bwMode="auto">
            <a:xfrm>
              <a:off x="3725" y="258"/>
              <a:ext cx="4" cy="342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7" y="1369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369"/>
                </a:cxn>
                <a:cxn ang="0">
                  <a:pos x="0" y="1370"/>
                </a:cxn>
                <a:cxn ang="0">
                  <a:pos x="0" y="1369"/>
                </a:cxn>
                <a:cxn ang="0">
                  <a:pos x="0" y="1369"/>
                </a:cxn>
                <a:cxn ang="0">
                  <a:pos x="0" y="1370"/>
                </a:cxn>
              </a:cxnLst>
              <a:rect l="0" t="0" r="r" b="b"/>
              <a:pathLst>
                <a:path w="17" h="1370">
                  <a:moveTo>
                    <a:pt x="0" y="1370"/>
                  </a:moveTo>
                  <a:lnTo>
                    <a:pt x="17" y="136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369"/>
                  </a:lnTo>
                  <a:lnTo>
                    <a:pt x="0" y="1370"/>
                  </a:lnTo>
                  <a:lnTo>
                    <a:pt x="0" y="1369"/>
                  </a:lnTo>
                  <a:lnTo>
                    <a:pt x="0" y="1369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0" name="Freeform 1942"/>
            <p:cNvSpPr>
              <a:spLocks/>
            </p:cNvSpPr>
            <p:nvPr/>
          </p:nvSpPr>
          <p:spPr bwMode="auto">
            <a:xfrm>
              <a:off x="3725" y="600"/>
              <a:ext cx="4" cy="3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8" y="13"/>
                </a:cxn>
                <a:cxn ang="0">
                  <a:pos x="17" y="0"/>
                </a:cxn>
                <a:cxn ang="0">
                  <a:pos x="0" y="2"/>
                </a:cxn>
                <a:cxn ang="0">
                  <a:pos x="0" y="14"/>
                </a:cxn>
                <a:cxn ang="0">
                  <a:pos x="1" y="15"/>
                </a:cxn>
                <a:cxn ang="0">
                  <a:pos x="0" y="14"/>
                </a:cxn>
                <a:cxn ang="0">
                  <a:pos x="0" y="15"/>
                </a:cxn>
                <a:cxn ang="0">
                  <a:pos x="1" y="15"/>
                </a:cxn>
              </a:cxnLst>
              <a:rect l="0" t="0" r="r" b="b"/>
              <a:pathLst>
                <a:path w="18" h="15">
                  <a:moveTo>
                    <a:pt x="1" y="15"/>
                  </a:moveTo>
                  <a:lnTo>
                    <a:pt x="18" y="13"/>
                  </a:lnTo>
                  <a:lnTo>
                    <a:pt x="17" y="0"/>
                  </a:lnTo>
                  <a:lnTo>
                    <a:pt x="0" y="2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1" name="Freeform 1943"/>
            <p:cNvSpPr>
              <a:spLocks/>
            </p:cNvSpPr>
            <p:nvPr/>
          </p:nvSpPr>
          <p:spPr bwMode="auto">
            <a:xfrm>
              <a:off x="3725" y="603"/>
              <a:ext cx="4" cy="4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19" y="12"/>
                </a:cxn>
                <a:cxn ang="0">
                  <a:pos x="17" y="0"/>
                </a:cxn>
                <a:cxn ang="0">
                  <a:pos x="0" y="3"/>
                </a:cxn>
                <a:cxn ang="0">
                  <a:pos x="2" y="15"/>
                </a:cxn>
                <a:cxn ang="0">
                  <a:pos x="4" y="16"/>
                </a:cxn>
                <a:cxn ang="0">
                  <a:pos x="2" y="15"/>
                </a:cxn>
                <a:cxn ang="0">
                  <a:pos x="2" y="16"/>
                </a:cxn>
                <a:cxn ang="0">
                  <a:pos x="4" y="16"/>
                </a:cxn>
              </a:cxnLst>
              <a:rect l="0" t="0" r="r" b="b"/>
              <a:pathLst>
                <a:path w="19" h="16">
                  <a:moveTo>
                    <a:pt x="4" y="16"/>
                  </a:moveTo>
                  <a:lnTo>
                    <a:pt x="19" y="12"/>
                  </a:lnTo>
                  <a:lnTo>
                    <a:pt x="17" y="0"/>
                  </a:lnTo>
                  <a:lnTo>
                    <a:pt x="0" y="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2" name="Freeform 1944"/>
            <p:cNvSpPr>
              <a:spLocks/>
            </p:cNvSpPr>
            <p:nvPr/>
          </p:nvSpPr>
          <p:spPr bwMode="auto">
            <a:xfrm>
              <a:off x="3726" y="605"/>
              <a:ext cx="4" cy="5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19" y="11"/>
                </a:cxn>
                <a:cxn ang="0">
                  <a:pos x="15" y="0"/>
                </a:cxn>
                <a:cxn ang="0">
                  <a:pos x="0" y="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4" y="18"/>
                </a:cxn>
              </a:cxnLst>
              <a:rect l="0" t="0" r="r" b="b"/>
              <a:pathLst>
                <a:path w="19" h="18">
                  <a:moveTo>
                    <a:pt x="4" y="18"/>
                  </a:moveTo>
                  <a:lnTo>
                    <a:pt x="19" y="11"/>
                  </a:lnTo>
                  <a:lnTo>
                    <a:pt x="15" y="0"/>
                  </a:lnTo>
                  <a:lnTo>
                    <a:pt x="0" y="5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3" name="Freeform 1945"/>
            <p:cNvSpPr>
              <a:spLocks/>
            </p:cNvSpPr>
            <p:nvPr/>
          </p:nvSpPr>
          <p:spPr bwMode="auto">
            <a:xfrm>
              <a:off x="3727" y="608"/>
              <a:ext cx="5" cy="5"/>
            </a:xfrm>
            <a:custGeom>
              <a:avLst/>
              <a:gdLst/>
              <a:ahLst/>
              <a:cxnLst>
                <a:cxn ang="0">
                  <a:pos x="7" y="21"/>
                </a:cxn>
                <a:cxn ang="0">
                  <a:pos x="20" y="11"/>
                </a:cxn>
                <a:cxn ang="0">
                  <a:pos x="15" y="0"/>
                </a:cxn>
                <a:cxn ang="0">
                  <a:pos x="0" y="8"/>
                </a:cxn>
                <a:cxn ang="0">
                  <a:pos x="6" y="20"/>
                </a:cxn>
                <a:cxn ang="0">
                  <a:pos x="7" y="21"/>
                </a:cxn>
                <a:cxn ang="0">
                  <a:pos x="6" y="20"/>
                </a:cxn>
                <a:cxn ang="0">
                  <a:pos x="7" y="20"/>
                </a:cxn>
                <a:cxn ang="0">
                  <a:pos x="7" y="21"/>
                </a:cxn>
              </a:cxnLst>
              <a:rect l="0" t="0" r="r" b="b"/>
              <a:pathLst>
                <a:path w="20" h="21">
                  <a:moveTo>
                    <a:pt x="7" y="21"/>
                  </a:moveTo>
                  <a:lnTo>
                    <a:pt x="20" y="11"/>
                  </a:lnTo>
                  <a:lnTo>
                    <a:pt x="15" y="0"/>
                  </a:lnTo>
                  <a:lnTo>
                    <a:pt x="0" y="8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4" name="Freeform 1946"/>
            <p:cNvSpPr>
              <a:spLocks/>
            </p:cNvSpPr>
            <p:nvPr/>
          </p:nvSpPr>
          <p:spPr bwMode="auto">
            <a:xfrm>
              <a:off x="3728" y="611"/>
              <a:ext cx="6" cy="5"/>
            </a:xfrm>
            <a:custGeom>
              <a:avLst/>
              <a:gdLst/>
              <a:ahLst/>
              <a:cxnLst>
                <a:cxn ang="0">
                  <a:pos x="8" y="22"/>
                </a:cxn>
                <a:cxn ang="0">
                  <a:pos x="21" y="11"/>
                </a:cxn>
                <a:cxn ang="0">
                  <a:pos x="13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8" y="22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8" y="22"/>
                </a:cxn>
              </a:cxnLst>
              <a:rect l="0" t="0" r="r" b="b"/>
              <a:pathLst>
                <a:path w="21" h="22">
                  <a:moveTo>
                    <a:pt x="8" y="22"/>
                  </a:moveTo>
                  <a:lnTo>
                    <a:pt x="21" y="11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5" name="Freeform 1947"/>
            <p:cNvSpPr>
              <a:spLocks/>
            </p:cNvSpPr>
            <p:nvPr/>
          </p:nvSpPr>
          <p:spPr bwMode="auto">
            <a:xfrm>
              <a:off x="3730" y="613"/>
              <a:ext cx="6" cy="5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21" y="9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9" y="20"/>
                </a:cxn>
                <a:cxn ang="0">
                  <a:pos x="10" y="21"/>
                </a:cxn>
                <a:cxn ang="0">
                  <a:pos x="9" y="20"/>
                </a:cxn>
                <a:cxn ang="0">
                  <a:pos x="10" y="21"/>
                </a:cxn>
                <a:cxn ang="0">
                  <a:pos x="10" y="21"/>
                </a:cxn>
              </a:cxnLst>
              <a:rect l="0" t="0" r="r" b="b"/>
              <a:pathLst>
                <a:path w="21" h="21">
                  <a:moveTo>
                    <a:pt x="10" y="21"/>
                  </a:moveTo>
                  <a:lnTo>
                    <a:pt x="21" y="9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6" name="Freeform 1948"/>
            <p:cNvSpPr>
              <a:spLocks/>
            </p:cNvSpPr>
            <p:nvPr/>
          </p:nvSpPr>
          <p:spPr bwMode="auto">
            <a:xfrm>
              <a:off x="3733" y="615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19" y="7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0" y="21"/>
                </a:cxn>
                <a:cxn ang="0">
                  <a:pos x="11" y="21"/>
                </a:cxn>
              </a:cxnLst>
              <a:rect l="0" t="0" r="r" b="b"/>
              <a:pathLst>
                <a:path w="19" h="21">
                  <a:moveTo>
                    <a:pt x="11" y="21"/>
                  </a:moveTo>
                  <a:lnTo>
                    <a:pt x="19" y="7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7" name="Freeform 1949"/>
            <p:cNvSpPr>
              <a:spLocks/>
            </p:cNvSpPr>
            <p:nvPr/>
          </p:nvSpPr>
          <p:spPr bwMode="auto">
            <a:xfrm>
              <a:off x="3736" y="617"/>
              <a:ext cx="4" cy="5"/>
            </a:xfrm>
            <a:custGeom>
              <a:avLst/>
              <a:gdLst/>
              <a:ahLst/>
              <a:cxnLst>
                <a:cxn ang="0">
                  <a:pos x="13" y="20"/>
                </a:cxn>
                <a:cxn ang="0">
                  <a:pos x="19" y="6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12" y="20"/>
                </a:cxn>
                <a:cxn ang="0">
                  <a:pos x="13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0"/>
                </a:cxn>
              </a:cxnLst>
              <a:rect l="0" t="0" r="r" b="b"/>
              <a:pathLst>
                <a:path w="19" h="20">
                  <a:moveTo>
                    <a:pt x="13" y="20"/>
                  </a:moveTo>
                  <a:lnTo>
                    <a:pt x="19" y="6"/>
                  </a:lnTo>
                  <a:lnTo>
                    <a:pt x="7" y="0"/>
                  </a:lnTo>
                  <a:lnTo>
                    <a:pt x="0" y="14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8" name="Freeform 1950"/>
            <p:cNvSpPr>
              <a:spLocks/>
            </p:cNvSpPr>
            <p:nvPr/>
          </p:nvSpPr>
          <p:spPr bwMode="auto">
            <a:xfrm>
              <a:off x="3739" y="618"/>
              <a:ext cx="4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7" y="5"/>
                </a:cxn>
                <a:cxn ang="0">
                  <a:pos x="6" y="0"/>
                </a:cxn>
                <a:cxn ang="0">
                  <a:pos x="0" y="15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0"/>
                </a:cxn>
              </a:cxnLst>
              <a:rect l="0" t="0" r="r" b="b"/>
              <a:pathLst>
                <a:path w="17" h="20">
                  <a:moveTo>
                    <a:pt x="12" y="20"/>
                  </a:moveTo>
                  <a:lnTo>
                    <a:pt x="17" y="5"/>
                  </a:lnTo>
                  <a:lnTo>
                    <a:pt x="6" y="0"/>
                  </a:lnTo>
                  <a:lnTo>
                    <a:pt x="0" y="15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9" name="Freeform 1951"/>
            <p:cNvSpPr>
              <a:spLocks/>
            </p:cNvSpPr>
            <p:nvPr/>
          </p:nvSpPr>
          <p:spPr bwMode="auto">
            <a:xfrm>
              <a:off x="3742" y="619"/>
              <a:ext cx="4" cy="5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15" y="3"/>
                </a:cxn>
                <a:cxn ang="0">
                  <a:pos x="4" y="0"/>
                </a:cxn>
                <a:cxn ang="0">
                  <a:pos x="0" y="16"/>
                </a:cxn>
                <a:cxn ang="0">
                  <a:pos x="12" y="19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13" y="19"/>
                </a:cxn>
                <a:cxn ang="0">
                  <a:pos x="13" y="19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lnTo>
                    <a:pt x="15" y="3"/>
                  </a:lnTo>
                  <a:lnTo>
                    <a:pt x="4" y="0"/>
                  </a:lnTo>
                  <a:lnTo>
                    <a:pt x="0" y="16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0" name="Freeform 1952"/>
            <p:cNvSpPr>
              <a:spLocks/>
            </p:cNvSpPr>
            <p:nvPr/>
          </p:nvSpPr>
          <p:spPr bwMode="auto">
            <a:xfrm>
              <a:off x="3745" y="620"/>
              <a:ext cx="4" cy="4"/>
            </a:xfrm>
            <a:custGeom>
              <a:avLst/>
              <a:gdLst/>
              <a:ahLst/>
              <a:cxnLst>
                <a:cxn ang="0">
                  <a:pos x="13" y="17"/>
                </a:cxn>
                <a:cxn ang="0">
                  <a:pos x="14" y="0"/>
                </a:cxn>
                <a:cxn ang="0">
                  <a:pos x="2" y="0"/>
                </a:cxn>
                <a:cxn ang="0">
                  <a:pos x="0" y="16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3" y="17"/>
                </a:cxn>
              </a:cxnLst>
              <a:rect l="0" t="0" r="r" b="b"/>
              <a:pathLst>
                <a:path w="14" h="17">
                  <a:moveTo>
                    <a:pt x="13" y="17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16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1" name="Freeform 1953"/>
            <p:cNvSpPr>
              <a:spLocks/>
            </p:cNvSpPr>
            <p:nvPr/>
          </p:nvSpPr>
          <p:spPr bwMode="auto">
            <a:xfrm>
              <a:off x="3902" y="252"/>
              <a:ext cx="22" cy="25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24" y="42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50"/>
                </a:cxn>
                <a:cxn ang="0">
                  <a:pos x="25" y="50"/>
                </a:cxn>
                <a:cxn ang="0">
                  <a:pos x="60" y="99"/>
                </a:cxn>
                <a:cxn ang="0">
                  <a:pos x="88" y="99"/>
                </a:cxn>
                <a:cxn ang="0">
                  <a:pos x="46" y="45"/>
                </a:cxn>
                <a:cxn ang="0">
                  <a:pos x="86" y="0"/>
                </a:cxn>
                <a:cxn ang="0">
                  <a:pos x="58" y="0"/>
                </a:cxn>
                <a:cxn ang="0">
                  <a:pos x="25" y="42"/>
                </a:cxn>
              </a:cxnLst>
              <a:rect l="0" t="0" r="r" b="b"/>
              <a:pathLst>
                <a:path w="88" h="99">
                  <a:moveTo>
                    <a:pt x="25" y="42"/>
                  </a:moveTo>
                  <a:lnTo>
                    <a:pt x="24" y="4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4" y="99"/>
                  </a:lnTo>
                  <a:lnTo>
                    <a:pt x="24" y="50"/>
                  </a:lnTo>
                  <a:lnTo>
                    <a:pt x="25" y="50"/>
                  </a:lnTo>
                  <a:lnTo>
                    <a:pt x="60" y="99"/>
                  </a:lnTo>
                  <a:lnTo>
                    <a:pt x="88" y="99"/>
                  </a:lnTo>
                  <a:lnTo>
                    <a:pt x="46" y="45"/>
                  </a:lnTo>
                  <a:lnTo>
                    <a:pt x="86" y="0"/>
                  </a:lnTo>
                  <a:lnTo>
                    <a:pt x="58" y="0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2" name="Freeform 1954"/>
            <p:cNvSpPr>
              <a:spLocks noEditPoints="1"/>
            </p:cNvSpPr>
            <p:nvPr/>
          </p:nvSpPr>
          <p:spPr bwMode="auto">
            <a:xfrm>
              <a:off x="3926" y="252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64"/>
                </a:cxn>
                <a:cxn ang="0">
                  <a:pos x="46" y="64"/>
                </a:cxn>
                <a:cxn ang="0">
                  <a:pos x="51" y="64"/>
                </a:cxn>
                <a:cxn ang="0">
                  <a:pos x="57" y="64"/>
                </a:cxn>
                <a:cxn ang="0">
                  <a:pos x="63" y="62"/>
                </a:cxn>
                <a:cxn ang="0">
                  <a:pos x="70" y="60"/>
                </a:cxn>
                <a:cxn ang="0">
                  <a:pos x="75" y="56"/>
                </a:cxn>
                <a:cxn ang="0">
                  <a:pos x="80" y="50"/>
                </a:cxn>
                <a:cxn ang="0">
                  <a:pos x="82" y="46"/>
                </a:cxn>
                <a:cxn ang="0">
                  <a:pos x="83" y="42"/>
                </a:cxn>
                <a:cxn ang="0">
                  <a:pos x="84" y="38"/>
                </a:cxn>
                <a:cxn ang="0">
                  <a:pos x="84" y="32"/>
                </a:cxn>
                <a:cxn ang="0">
                  <a:pos x="83" y="24"/>
                </a:cxn>
                <a:cxn ang="0">
                  <a:pos x="81" y="17"/>
                </a:cxn>
                <a:cxn ang="0">
                  <a:pos x="78" y="11"/>
                </a:cxn>
                <a:cxn ang="0">
                  <a:pos x="73" y="6"/>
                </a:cxn>
                <a:cxn ang="0">
                  <a:pos x="68" y="3"/>
                </a:cxn>
                <a:cxn ang="0">
                  <a:pos x="60" y="1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4" y="20"/>
                </a:cxn>
                <a:cxn ang="0">
                  <a:pos x="42" y="20"/>
                </a:cxn>
                <a:cxn ang="0">
                  <a:pos x="47" y="20"/>
                </a:cxn>
                <a:cxn ang="0">
                  <a:pos x="52" y="21"/>
                </a:cxn>
                <a:cxn ang="0">
                  <a:pos x="55" y="22"/>
                </a:cxn>
                <a:cxn ang="0">
                  <a:pos x="57" y="25"/>
                </a:cxn>
                <a:cxn ang="0">
                  <a:pos x="58" y="28"/>
                </a:cxn>
                <a:cxn ang="0">
                  <a:pos x="58" y="32"/>
                </a:cxn>
                <a:cxn ang="0">
                  <a:pos x="58" y="36"/>
                </a:cxn>
                <a:cxn ang="0">
                  <a:pos x="57" y="38"/>
                </a:cxn>
                <a:cxn ang="0">
                  <a:pos x="56" y="41"/>
                </a:cxn>
                <a:cxn ang="0">
                  <a:pos x="54" y="42"/>
                </a:cxn>
                <a:cxn ang="0">
                  <a:pos x="52" y="44"/>
                </a:cxn>
                <a:cxn ang="0">
                  <a:pos x="49" y="45"/>
                </a:cxn>
                <a:cxn ang="0">
                  <a:pos x="46" y="45"/>
                </a:cxn>
                <a:cxn ang="0">
                  <a:pos x="42" y="46"/>
                </a:cxn>
                <a:cxn ang="0">
                  <a:pos x="24" y="46"/>
                </a:cxn>
                <a:cxn ang="0">
                  <a:pos x="24" y="20"/>
                </a:cxn>
              </a:cxnLst>
              <a:rect l="0" t="0" r="r" b="b"/>
              <a:pathLst>
                <a:path w="84" h="99">
                  <a:moveTo>
                    <a:pt x="0" y="0"/>
                  </a:moveTo>
                  <a:lnTo>
                    <a:pt x="0" y="99"/>
                  </a:lnTo>
                  <a:lnTo>
                    <a:pt x="24" y="99"/>
                  </a:lnTo>
                  <a:lnTo>
                    <a:pt x="24" y="64"/>
                  </a:lnTo>
                  <a:lnTo>
                    <a:pt x="46" y="64"/>
                  </a:lnTo>
                  <a:lnTo>
                    <a:pt x="51" y="64"/>
                  </a:lnTo>
                  <a:lnTo>
                    <a:pt x="57" y="64"/>
                  </a:lnTo>
                  <a:lnTo>
                    <a:pt x="63" y="62"/>
                  </a:lnTo>
                  <a:lnTo>
                    <a:pt x="70" y="60"/>
                  </a:lnTo>
                  <a:lnTo>
                    <a:pt x="75" y="56"/>
                  </a:lnTo>
                  <a:lnTo>
                    <a:pt x="80" y="50"/>
                  </a:lnTo>
                  <a:lnTo>
                    <a:pt x="82" y="46"/>
                  </a:lnTo>
                  <a:lnTo>
                    <a:pt x="83" y="42"/>
                  </a:lnTo>
                  <a:lnTo>
                    <a:pt x="84" y="38"/>
                  </a:lnTo>
                  <a:lnTo>
                    <a:pt x="84" y="32"/>
                  </a:lnTo>
                  <a:lnTo>
                    <a:pt x="83" y="24"/>
                  </a:lnTo>
                  <a:lnTo>
                    <a:pt x="81" y="17"/>
                  </a:lnTo>
                  <a:lnTo>
                    <a:pt x="78" y="11"/>
                  </a:lnTo>
                  <a:lnTo>
                    <a:pt x="73" y="6"/>
                  </a:lnTo>
                  <a:lnTo>
                    <a:pt x="68" y="3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4" y="20"/>
                  </a:moveTo>
                  <a:lnTo>
                    <a:pt x="42" y="20"/>
                  </a:lnTo>
                  <a:lnTo>
                    <a:pt x="47" y="20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5"/>
                  </a:lnTo>
                  <a:lnTo>
                    <a:pt x="58" y="28"/>
                  </a:lnTo>
                  <a:lnTo>
                    <a:pt x="58" y="32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6" y="41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6" y="45"/>
                  </a:lnTo>
                  <a:lnTo>
                    <a:pt x="42" y="46"/>
                  </a:lnTo>
                  <a:lnTo>
                    <a:pt x="24" y="46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3" name="Freeform 1955"/>
            <p:cNvSpPr>
              <a:spLocks noEditPoints="1"/>
            </p:cNvSpPr>
            <p:nvPr/>
          </p:nvSpPr>
          <p:spPr bwMode="auto">
            <a:xfrm>
              <a:off x="3946" y="252"/>
              <a:ext cx="25" cy="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30" y="81"/>
                </a:cxn>
                <a:cxn ang="0">
                  <a:pos x="67" y="81"/>
                </a:cxn>
                <a:cxn ang="0">
                  <a:pos x="73" y="99"/>
                </a:cxn>
                <a:cxn ang="0">
                  <a:pos x="98" y="99"/>
                </a:cxn>
                <a:cxn ang="0">
                  <a:pos x="61" y="0"/>
                </a:cxn>
                <a:cxn ang="0">
                  <a:pos x="38" y="0"/>
                </a:cxn>
                <a:cxn ang="0">
                  <a:pos x="36" y="63"/>
                </a:cxn>
                <a:cxn ang="0">
                  <a:pos x="49" y="26"/>
                </a:cxn>
                <a:cxn ang="0">
                  <a:pos x="62" y="63"/>
                </a:cxn>
                <a:cxn ang="0">
                  <a:pos x="36" y="63"/>
                </a:cxn>
              </a:cxnLst>
              <a:rect l="0" t="0" r="r" b="b"/>
              <a:pathLst>
                <a:path w="98" h="99">
                  <a:moveTo>
                    <a:pt x="38" y="0"/>
                  </a:moveTo>
                  <a:lnTo>
                    <a:pt x="0" y="99"/>
                  </a:lnTo>
                  <a:lnTo>
                    <a:pt x="24" y="99"/>
                  </a:lnTo>
                  <a:lnTo>
                    <a:pt x="30" y="81"/>
                  </a:lnTo>
                  <a:lnTo>
                    <a:pt x="67" y="81"/>
                  </a:lnTo>
                  <a:lnTo>
                    <a:pt x="73" y="99"/>
                  </a:lnTo>
                  <a:lnTo>
                    <a:pt x="98" y="99"/>
                  </a:lnTo>
                  <a:lnTo>
                    <a:pt x="61" y="0"/>
                  </a:lnTo>
                  <a:lnTo>
                    <a:pt x="38" y="0"/>
                  </a:lnTo>
                  <a:close/>
                  <a:moveTo>
                    <a:pt x="36" y="63"/>
                  </a:moveTo>
                  <a:lnTo>
                    <a:pt x="49" y="26"/>
                  </a:lnTo>
                  <a:lnTo>
                    <a:pt x="62" y="63"/>
                  </a:lnTo>
                  <a:lnTo>
                    <a:pt x="36" y="6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4" name="Freeform 1956"/>
            <p:cNvSpPr>
              <a:spLocks noEditPoints="1"/>
            </p:cNvSpPr>
            <p:nvPr/>
          </p:nvSpPr>
          <p:spPr bwMode="auto">
            <a:xfrm>
              <a:off x="3973" y="252"/>
              <a:ext cx="22" cy="25"/>
            </a:xfrm>
            <a:custGeom>
              <a:avLst/>
              <a:gdLst/>
              <a:ahLst/>
              <a:cxnLst>
                <a:cxn ang="0">
                  <a:pos x="23" y="20"/>
                </a:cxn>
                <a:cxn ang="0">
                  <a:pos x="77" y="20"/>
                </a:cxn>
                <a:cxn ang="0">
                  <a:pos x="77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48" y="99"/>
                </a:cxn>
                <a:cxn ang="0">
                  <a:pos x="56" y="99"/>
                </a:cxn>
                <a:cxn ang="0">
                  <a:pos x="63" y="97"/>
                </a:cxn>
                <a:cxn ang="0">
                  <a:pos x="69" y="95"/>
                </a:cxn>
                <a:cxn ang="0">
                  <a:pos x="75" y="92"/>
                </a:cxn>
                <a:cxn ang="0">
                  <a:pos x="80" y="88"/>
                </a:cxn>
                <a:cxn ang="0">
                  <a:pos x="83" y="83"/>
                </a:cxn>
                <a:cxn ang="0">
                  <a:pos x="85" y="77"/>
                </a:cxn>
                <a:cxn ang="0">
                  <a:pos x="86" y="70"/>
                </a:cxn>
                <a:cxn ang="0">
                  <a:pos x="85" y="63"/>
                </a:cxn>
                <a:cxn ang="0">
                  <a:pos x="84" y="58"/>
                </a:cxn>
                <a:cxn ang="0">
                  <a:pos x="83" y="54"/>
                </a:cxn>
                <a:cxn ang="0">
                  <a:pos x="81" y="51"/>
                </a:cxn>
                <a:cxn ang="0">
                  <a:pos x="75" y="45"/>
                </a:cxn>
                <a:cxn ang="0">
                  <a:pos x="69" y="41"/>
                </a:cxn>
                <a:cxn ang="0">
                  <a:pos x="63" y="39"/>
                </a:cxn>
                <a:cxn ang="0">
                  <a:pos x="57" y="37"/>
                </a:cxn>
                <a:cxn ang="0">
                  <a:pos x="52" y="37"/>
                </a:cxn>
                <a:cxn ang="0">
                  <a:pos x="48" y="37"/>
                </a:cxn>
                <a:cxn ang="0">
                  <a:pos x="23" y="37"/>
                </a:cxn>
                <a:cxn ang="0">
                  <a:pos x="23" y="20"/>
                </a:cxn>
                <a:cxn ang="0">
                  <a:pos x="23" y="56"/>
                </a:cxn>
                <a:cxn ang="0">
                  <a:pos x="43" y="56"/>
                </a:cxn>
                <a:cxn ang="0">
                  <a:pos x="48" y="56"/>
                </a:cxn>
                <a:cxn ang="0">
                  <a:pos x="54" y="58"/>
                </a:cxn>
                <a:cxn ang="0">
                  <a:pos x="56" y="59"/>
                </a:cxn>
                <a:cxn ang="0">
                  <a:pos x="58" y="61"/>
                </a:cxn>
                <a:cxn ang="0">
                  <a:pos x="59" y="64"/>
                </a:cxn>
                <a:cxn ang="0">
                  <a:pos x="60" y="69"/>
                </a:cxn>
                <a:cxn ang="0">
                  <a:pos x="59" y="72"/>
                </a:cxn>
                <a:cxn ang="0">
                  <a:pos x="58" y="75"/>
                </a:cxn>
                <a:cxn ang="0">
                  <a:pos x="57" y="77"/>
                </a:cxn>
                <a:cxn ang="0">
                  <a:pos x="55" y="78"/>
                </a:cxn>
                <a:cxn ang="0">
                  <a:pos x="49" y="80"/>
                </a:cxn>
                <a:cxn ang="0">
                  <a:pos x="43" y="80"/>
                </a:cxn>
                <a:cxn ang="0">
                  <a:pos x="23" y="80"/>
                </a:cxn>
                <a:cxn ang="0">
                  <a:pos x="23" y="56"/>
                </a:cxn>
              </a:cxnLst>
              <a:rect l="0" t="0" r="r" b="b"/>
              <a:pathLst>
                <a:path w="86" h="99">
                  <a:moveTo>
                    <a:pt x="23" y="20"/>
                  </a:moveTo>
                  <a:lnTo>
                    <a:pt x="77" y="20"/>
                  </a:lnTo>
                  <a:lnTo>
                    <a:pt x="77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48" y="99"/>
                  </a:lnTo>
                  <a:lnTo>
                    <a:pt x="56" y="99"/>
                  </a:lnTo>
                  <a:lnTo>
                    <a:pt x="63" y="97"/>
                  </a:lnTo>
                  <a:lnTo>
                    <a:pt x="69" y="95"/>
                  </a:lnTo>
                  <a:lnTo>
                    <a:pt x="75" y="92"/>
                  </a:lnTo>
                  <a:lnTo>
                    <a:pt x="80" y="88"/>
                  </a:lnTo>
                  <a:lnTo>
                    <a:pt x="83" y="83"/>
                  </a:lnTo>
                  <a:lnTo>
                    <a:pt x="85" y="77"/>
                  </a:lnTo>
                  <a:lnTo>
                    <a:pt x="86" y="70"/>
                  </a:lnTo>
                  <a:lnTo>
                    <a:pt x="85" y="63"/>
                  </a:lnTo>
                  <a:lnTo>
                    <a:pt x="84" y="58"/>
                  </a:lnTo>
                  <a:lnTo>
                    <a:pt x="83" y="54"/>
                  </a:lnTo>
                  <a:lnTo>
                    <a:pt x="81" y="51"/>
                  </a:lnTo>
                  <a:lnTo>
                    <a:pt x="75" y="45"/>
                  </a:lnTo>
                  <a:lnTo>
                    <a:pt x="69" y="41"/>
                  </a:lnTo>
                  <a:lnTo>
                    <a:pt x="63" y="39"/>
                  </a:lnTo>
                  <a:lnTo>
                    <a:pt x="57" y="37"/>
                  </a:lnTo>
                  <a:lnTo>
                    <a:pt x="52" y="37"/>
                  </a:lnTo>
                  <a:lnTo>
                    <a:pt x="48" y="37"/>
                  </a:lnTo>
                  <a:lnTo>
                    <a:pt x="23" y="37"/>
                  </a:lnTo>
                  <a:lnTo>
                    <a:pt x="23" y="20"/>
                  </a:lnTo>
                  <a:close/>
                  <a:moveTo>
                    <a:pt x="23" y="56"/>
                  </a:moveTo>
                  <a:lnTo>
                    <a:pt x="43" y="56"/>
                  </a:lnTo>
                  <a:lnTo>
                    <a:pt x="48" y="56"/>
                  </a:lnTo>
                  <a:lnTo>
                    <a:pt x="54" y="58"/>
                  </a:lnTo>
                  <a:lnTo>
                    <a:pt x="56" y="59"/>
                  </a:lnTo>
                  <a:lnTo>
                    <a:pt x="58" y="61"/>
                  </a:lnTo>
                  <a:lnTo>
                    <a:pt x="59" y="64"/>
                  </a:lnTo>
                  <a:lnTo>
                    <a:pt x="60" y="69"/>
                  </a:lnTo>
                  <a:lnTo>
                    <a:pt x="59" y="72"/>
                  </a:lnTo>
                  <a:lnTo>
                    <a:pt x="58" y="75"/>
                  </a:lnTo>
                  <a:lnTo>
                    <a:pt x="57" y="77"/>
                  </a:lnTo>
                  <a:lnTo>
                    <a:pt x="55" y="78"/>
                  </a:lnTo>
                  <a:lnTo>
                    <a:pt x="49" y="80"/>
                  </a:lnTo>
                  <a:lnTo>
                    <a:pt x="43" y="80"/>
                  </a:lnTo>
                  <a:lnTo>
                    <a:pt x="23" y="80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5" name="Freeform 1957"/>
            <p:cNvSpPr>
              <a:spLocks/>
            </p:cNvSpPr>
            <p:nvPr/>
          </p:nvSpPr>
          <p:spPr bwMode="auto">
            <a:xfrm>
              <a:off x="3739" y="290"/>
              <a:ext cx="24" cy="21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54" y="83"/>
                </a:cxn>
                <a:cxn ang="0">
                  <a:pos x="74" y="24"/>
                </a:cxn>
                <a:cxn ang="0">
                  <a:pos x="74" y="24"/>
                </a:cxn>
                <a:cxn ang="0">
                  <a:pos x="74" y="83"/>
                </a:cxn>
                <a:cxn ang="0">
                  <a:pos x="93" y="83"/>
                </a:cxn>
                <a:cxn ang="0">
                  <a:pos x="93" y="0"/>
                </a:cxn>
                <a:cxn ang="0">
                  <a:pos x="67" y="0"/>
                </a:cxn>
                <a:cxn ang="0">
                  <a:pos x="47" y="57"/>
                </a:cxn>
                <a:cxn ang="0">
                  <a:pos x="27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19" y="83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40" y="83"/>
                </a:cxn>
              </a:cxnLst>
              <a:rect l="0" t="0" r="r" b="b"/>
              <a:pathLst>
                <a:path w="93" h="83">
                  <a:moveTo>
                    <a:pt x="40" y="83"/>
                  </a:moveTo>
                  <a:lnTo>
                    <a:pt x="54" y="83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83"/>
                  </a:lnTo>
                  <a:lnTo>
                    <a:pt x="93" y="83"/>
                  </a:lnTo>
                  <a:lnTo>
                    <a:pt x="93" y="0"/>
                  </a:lnTo>
                  <a:lnTo>
                    <a:pt x="67" y="0"/>
                  </a:lnTo>
                  <a:lnTo>
                    <a:pt x="47" y="57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9" y="83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6" name="Freeform 1958"/>
            <p:cNvSpPr>
              <a:spLocks noEditPoints="1"/>
            </p:cNvSpPr>
            <p:nvPr/>
          </p:nvSpPr>
          <p:spPr bwMode="auto">
            <a:xfrm>
              <a:off x="3766" y="295"/>
              <a:ext cx="16" cy="16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9" y="64"/>
                </a:cxn>
                <a:cxn ang="0">
                  <a:pos x="46" y="63"/>
                </a:cxn>
                <a:cxn ang="0">
                  <a:pos x="51" y="60"/>
                </a:cxn>
                <a:cxn ang="0">
                  <a:pos x="56" y="57"/>
                </a:cxn>
                <a:cxn ang="0">
                  <a:pos x="60" y="52"/>
                </a:cxn>
                <a:cxn ang="0">
                  <a:pos x="63" y="47"/>
                </a:cxn>
                <a:cxn ang="0">
                  <a:pos x="65" y="39"/>
                </a:cxn>
                <a:cxn ang="0">
                  <a:pos x="65" y="32"/>
                </a:cxn>
                <a:cxn ang="0">
                  <a:pos x="65" y="24"/>
                </a:cxn>
                <a:cxn ang="0">
                  <a:pos x="63" y="18"/>
                </a:cxn>
                <a:cxn ang="0">
                  <a:pos x="60" y="12"/>
                </a:cxn>
                <a:cxn ang="0">
                  <a:pos x="56" y="8"/>
                </a:cxn>
                <a:cxn ang="0">
                  <a:pos x="51" y="5"/>
                </a:cxn>
                <a:cxn ang="0">
                  <a:pos x="46" y="2"/>
                </a:cxn>
                <a:cxn ang="0">
                  <a:pos x="39" y="1"/>
                </a:cxn>
                <a:cxn ang="0">
                  <a:pos x="32" y="0"/>
                </a:cxn>
                <a:cxn ang="0">
                  <a:pos x="26" y="1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3" y="17"/>
                </a:cxn>
                <a:cxn ang="0">
                  <a:pos x="1" y="24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2" y="47"/>
                </a:cxn>
                <a:cxn ang="0">
                  <a:pos x="5" y="52"/>
                </a:cxn>
                <a:cxn ang="0">
                  <a:pos x="9" y="57"/>
                </a:cxn>
                <a:cxn ang="0">
                  <a:pos x="14" y="60"/>
                </a:cxn>
                <a:cxn ang="0">
                  <a:pos x="19" y="63"/>
                </a:cxn>
                <a:cxn ang="0">
                  <a:pos x="25" y="64"/>
                </a:cxn>
                <a:cxn ang="0">
                  <a:pos x="32" y="64"/>
                </a:cxn>
                <a:cxn ang="0">
                  <a:pos x="32" y="53"/>
                </a:cxn>
                <a:cxn ang="0">
                  <a:pos x="28" y="52"/>
                </a:cxn>
                <a:cxn ang="0">
                  <a:pos x="25" y="51"/>
                </a:cxn>
                <a:cxn ang="0">
                  <a:pos x="22" y="48"/>
                </a:cxn>
                <a:cxn ang="0">
                  <a:pos x="20" y="46"/>
                </a:cxn>
                <a:cxn ang="0">
                  <a:pos x="19" y="38"/>
                </a:cxn>
                <a:cxn ang="0">
                  <a:pos x="18" y="32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1" y="17"/>
                </a:cxn>
                <a:cxn ang="0">
                  <a:pos x="24" y="15"/>
                </a:cxn>
                <a:cxn ang="0">
                  <a:pos x="28" y="13"/>
                </a:cxn>
                <a:cxn ang="0">
                  <a:pos x="32" y="12"/>
                </a:cxn>
                <a:cxn ang="0">
                  <a:pos x="36" y="13"/>
                </a:cxn>
                <a:cxn ang="0">
                  <a:pos x="42" y="15"/>
                </a:cxn>
                <a:cxn ang="0">
                  <a:pos x="44" y="17"/>
                </a:cxn>
                <a:cxn ang="0">
                  <a:pos x="45" y="21"/>
                </a:cxn>
                <a:cxn ang="0">
                  <a:pos x="46" y="26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1"/>
                </a:cxn>
                <a:cxn ang="0">
                  <a:pos x="36" y="52"/>
                </a:cxn>
                <a:cxn ang="0">
                  <a:pos x="32" y="53"/>
                </a:cxn>
              </a:cxnLst>
              <a:rect l="0" t="0" r="r" b="b"/>
              <a:pathLst>
                <a:path w="65" h="64">
                  <a:moveTo>
                    <a:pt x="32" y="64"/>
                  </a:moveTo>
                  <a:lnTo>
                    <a:pt x="39" y="64"/>
                  </a:lnTo>
                  <a:lnTo>
                    <a:pt x="46" y="63"/>
                  </a:lnTo>
                  <a:lnTo>
                    <a:pt x="51" y="60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3" y="47"/>
                  </a:lnTo>
                  <a:lnTo>
                    <a:pt x="65" y="39"/>
                  </a:lnTo>
                  <a:lnTo>
                    <a:pt x="65" y="32"/>
                  </a:lnTo>
                  <a:lnTo>
                    <a:pt x="65" y="24"/>
                  </a:lnTo>
                  <a:lnTo>
                    <a:pt x="63" y="18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9" y="57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5" y="64"/>
                  </a:lnTo>
                  <a:lnTo>
                    <a:pt x="32" y="64"/>
                  </a:lnTo>
                  <a:close/>
                  <a:moveTo>
                    <a:pt x="32" y="53"/>
                  </a:moveTo>
                  <a:lnTo>
                    <a:pt x="28" y="52"/>
                  </a:lnTo>
                  <a:lnTo>
                    <a:pt x="25" y="51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19" y="38"/>
                  </a:lnTo>
                  <a:lnTo>
                    <a:pt x="18" y="32"/>
                  </a:lnTo>
                  <a:lnTo>
                    <a:pt x="19" y="26"/>
                  </a:lnTo>
                  <a:lnTo>
                    <a:pt x="20" y="21"/>
                  </a:lnTo>
                  <a:lnTo>
                    <a:pt x="21" y="17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6" y="13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5" y="21"/>
                  </a:lnTo>
                  <a:lnTo>
                    <a:pt x="46" y="26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1"/>
                  </a:lnTo>
                  <a:lnTo>
                    <a:pt x="36" y="52"/>
                  </a:lnTo>
                  <a:lnTo>
                    <a:pt x="32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7" name="Freeform 1959"/>
            <p:cNvSpPr>
              <a:spLocks/>
            </p:cNvSpPr>
            <p:nvPr/>
          </p:nvSpPr>
          <p:spPr bwMode="auto">
            <a:xfrm>
              <a:off x="3786" y="296"/>
              <a:ext cx="14" cy="15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39" y="34"/>
                </a:cxn>
                <a:cxn ang="0">
                  <a:pos x="39" y="60"/>
                </a:cxn>
                <a:cxn ang="0">
                  <a:pos x="57" y="60"/>
                </a:cxn>
                <a:cxn ang="0">
                  <a:pos x="57" y="0"/>
                </a:cxn>
                <a:cxn ang="0">
                  <a:pos x="39" y="0"/>
                </a:cxn>
                <a:cxn ang="0">
                  <a:pos x="39" y="23"/>
                </a:cxn>
                <a:cxn ang="0">
                  <a:pos x="18" y="23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8" y="60"/>
                </a:cxn>
                <a:cxn ang="0">
                  <a:pos x="18" y="34"/>
                </a:cxn>
              </a:cxnLst>
              <a:rect l="0" t="0" r="r" b="b"/>
              <a:pathLst>
                <a:path w="57" h="60">
                  <a:moveTo>
                    <a:pt x="18" y="34"/>
                  </a:moveTo>
                  <a:lnTo>
                    <a:pt x="39" y="34"/>
                  </a:lnTo>
                  <a:lnTo>
                    <a:pt x="39" y="60"/>
                  </a:lnTo>
                  <a:lnTo>
                    <a:pt x="57" y="60"/>
                  </a:lnTo>
                  <a:lnTo>
                    <a:pt x="57" y="0"/>
                  </a:lnTo>
                  <a:lnTo>
                    <a:pt x="39" y="0"/>
                  </a:lnTo>
                  <a:lnTo>
                    <a:pt x="39" y="23"/>
                  </a:lnTo>
                  <a:lnTo>
                    <a:pt x="18" y="2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8" y="6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8" name="Freeform 1960"/>
            <p:cNvSpPr>
              <a:spLocks/>
            </p:cNvSpPr>
            <p:nvPr/>
          </p:nvSpPr>
          <p:spPr bwMode="auto">
            <a:xfrm>
              <a:off x="3804" y="296"/>
              <a:ext cx="15" cy="15"/>
            </a:xfrm>
            <a:custGeom>
              <a:avLst/>
              <a:gdLst/>
              <a:ahLst/>
              <a:cxnLst>
                <a:cxn ang="0">
                  <a:pos x="17" y="39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8" y="60"/>
                </a:cxn>
                <a:cxn ang="0">
                  <a:pos x="42" y="21"/>
                </a:cxn>
                <a:cxn ang="0">
                  <a:pos x="42" y="60"/>
                </a:cxn>
                <a:cxn ang="0">
                  <a:pos x="61" y="60"/>
                </a:cxn>
                <a:cxn ang="0">
                  <a:pos x="61" y="0"/>
                </a:cxn>
                <a:cxn ang="0">
                  <a:pos x="41" y="0"/>
                </a:cxn>
                <a:cxn ang="0">
                  <a:pos x="17" y="39"/>
                </a:cxn>
              </a:cxnLst>
              <a:rect l="0" t="0" r="r" b="b"/>
              <a:pathLst>
                <a:path w="61" h="60">
                  <a:moveTo>
                    <a:pt x="17" y="39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8" y="60"/>
                  </a:lnTo>
                  <a:lnTo>
                    <a:pt x="42" y="21"/>
                  </a:lnTo>
                  <a:lnTo>
                    <a:pt x="42" y="60"/>
                  </a:lnTo>
                  <a:lnTo>
                    <a:pt x="61" y="60"/>
                  </a:lnTo>
                  <a:lnTo>
                    <a:pt x="61" y="0"/>
                  </a:lnTo>
                  <a:lnTo>
                    <a:pt x="41" y="0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9" name="Freeform 1961"/>
            <p:cNvSpPr>
              <a:spLocks/>
            </p:cNvSpPr>
            <p:nvPr/>
          </p:nvSpPr>
          <p:spPr bwMode="auto">
            <a:xfrm>
              <a:off x="3821" y="296"/>
              <a:ext cx="15" cy="15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19" y="60"/>
                </a:cxn>
                <a:cxn ang="0">
                  <a:pos x="38" y="60"/>
                </a:cxn>
                <a:cxn ang="0">
                  <a:pos x="38" y="12"/>
                </a:cxn>
                <a:cxn ang="0">
                  <a:pos x="57" y="12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9" y="12"/>
                </a:cxn>
              </a:cxnLst>
              <a:rect l="0" t="0" r="r" b="b"/>
              <a:pathLst>
                <a:path w="57" h="60">
                  <a:moveTo>
                    <a:pt x="19" y="12"/>
                  </a:moveTo>
                  <a:lnTo>
                    <a:pt x="19" y="60"/>
                  </a:lnTo>
                  <a:lnTo>
                    <a:pt x="38" y="60"/>
                  </a:lnTo>
                  <a:lnTo>
                    <a:pt x="38" y="12"/>
                  </a:lnTo>
                  <a:lnTo>
                    <a:pt x="57" y="12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0" name="Freeform 1962"/>
            <p:cNvSpPr>
              <a:spLocks noEditPoints="1"/>
            </p:cNvSpPr>
            <p:nvPr/>
          </p:nvSpPr>
          <p:spPr bwMode="auto">
            <a:xfrm>
              <a:off x="3837" y="295"/>
              <a:ext cx="17" cy="16"/>
            </a:xfrm>
            <a:custGeom>
              <a:avLst/>
              <a:gdLst/>
              <a:ahLst/>
              <a:cxnLst>
                <a:cxn ang="0">
                  <a:pos x="34" y="64"/>
                </a:cxn>
                <a:cxn ang="0">
                  <a:pos x="40" y="64"/>
                </a:cxn>
                <a:cxn ang="0">
                  <a:pos x="46" y="63"/>
                </a:cxn>
                <a:cxn ang="0">
                  <a:pos x="52" y="60"/>
                </a:cxn>
                <a:cxn ang="0">
                  <a:pos x="56" y="57"/>
                </a:cxn>
                <a:cxn ang="0">
                  <a:pos x="60" y="52"/>
                </a:cxn>
                <a:cxn ang="0">
                  <a:pos x="64" y="47"/>
                </a:cxn>
                <a:cxn ang="0">
                  <a:pos x="66" y="39"/>
                </a:cxn>
                <a:cxn ang="0">
                  <a:pos x="67" y="32"/>
                </a:cxn>
                <a:cxn ang="0">
                  <a:pos x="66" y="24"/>
                </a:cxn>
                <a:cxn ang="0">
                  <a:pos x="64" y="18"/>
                </a:cxn>
                <a:cxn ang="0">
                  <a:pos x="60" y="12"/>
                </a:cxn>
                <a:cxn ang="0">
                  <a:pos x="56" y="8"/>
                </a:cxn>
                <a:cxn ang="0">
                  <a:pos x="52" y="5"/>
                </a:cxn>
                <a:cxn ang="0">
                  <a:pos x="46" y="2"/>
                </a:cxn>
                <a:cxn ang="0">
                  <a:pos x="40" y="1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3" y="17"/>
                </a:cxn>
                <a:cxn ang="0">
                  <a:pos x="1" y="24"/>
                </a:cxn>
                <a:cxn ang="0">
                  <a:pos x="0" y="32"/>
                </a:cxn>
                <a:cxn ang="0">
                  <a:pos x="1" y="39"/>
                </a:cxn>
                <a:cxn ang="0">
                  <a:pos x="3" y="47"/>
                </a:cxn>
                <a:cxn ang="0">
                  <a:pos x="6" y="52"/>
                </a:cxn>
                <a:cxn ang="0">
                  <a:pos x="10" y="57"/>
                </a:cxn>
                <a:cxn ang="0">
                  <a:pos x="15" y="60"/>
                </a:cxn>
                <a:cxn ang="0">
                  <a:pos x="21" y="63"/>
                </a:cxn>
                <a:cxn ang="0">
                  <a:pos x="27" y="64"/>
                </a:cxn>
                <a:cxn ang="0">
                  <a:pos x="34" y="64"/>
                </a:cxn>
                <a:cxn ang="0">
                  <a:pos x="34" y="53"/>
                </a:cxn>
                <a:cxn ang="0">
                  <a:pos x="29" y="52"/>
                </a:cxn>
                <a:cxn ang="0">
                  <a:pos x="26" y="51"/>
                </a:cxn>
                <a:cxn ang="0">
                  <a:pos x="24" y="48"/>
                </a:cxn>
                <a:cxn ang="0">
                  <a:pos x="22" y="46"/>
                </a:cxn>
                <a:cxn ang="0">
                  <a:pos x="20" y="38"/>
                </a:cxn>
                <a:cxn ang="0">
                  <a:pos x="20" y="32"/>
                </a:cxn>
                <a:cxn ang="0">
                  <a:pos x="20" y="26"/>
                </a:cxn>
                <a:cxn ang="0">
                  <a:pos x="21" y="21"/>
                </a:cxn>
                <a:cxn ang="0">
                  <a:pos x="23" y="17"/>
                </a:cxn>
                <a:cxn ang="0">
                  <a:pos x="25" y="15"/>
                </a:cxn>
                <a:cxn ang="0">
                  <a:pos x="30" y="13"/>
                </a:cxn>
                <a:cxn ang="0">
                  <a:pos x="34" y="12"/>
                </a:cxn>
                <a:cxn ang="0">
                  <a:pos x="38" y="13"/>
                </a:cxn>
                <a:cxn ang="0">
                  <a:pos x="42" y="15"/>
                </a:cxn>
                <a:cxn ang="0">
                  <a:pos x="44" y="17"/>
                </a:cxn>
                <a:cxn ang="0">
                  <a:pos x="46" y="21"/>
                </a:cxn>
                <a:cxn ang="0">
                  <a:pos x="47" y="26"/>
                </a:cxn>
                <a:cxn ang="0">
                  <a:pos x="47" y="32"/>
                </a:cxn>
                <a:cxn ang="0">
                  <a:pos x="47" y="38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1"/>
                </a:cxn>
                <a:cxn ang="0">
                  <a:pos x="38" y="52"/>
                </a:cxn>
                <a:cxn ang="0">
                  <a:pos x="34" y="53"/>
                </a:cxn>
              </a:cxnLst>
              <a:rect l="0" t="0" r="r" b="b"/>
              <a:pathLst>
                <a:path w="67" h="64">
                  <a:moveTo>
                    <a:pt x="34" y="64"/>
                  </a:moveTo>
                  <a:lnTo>
                    <a:pt x="40" y="64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39"/>
                  </a:lnTo>
                  <a:lnTo>
                    <a:pt x="67" y="32"/>
                  </a:lnTo>
                  <a:lnTo>
                    <a:pt x="66" y="24"/>
                  </a:lnTo>
                  <a:lnTo>
                    <a:pt x="64" y="18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5"/>
                  </a:lnTo>
                  <a:lnTo>
                    <a:pt x="46" y="2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7"/>
                  </a:lnTo>
                  <a:lnTo>
                    <a:pt x="6" y="52"/>
                  </a:lnTo>
                  <a:lnTo>
                    <a:pt x="10" y="57"/>
                  </a:lnTo>
                  <a:lnTo>
                    <a:pt x="15" y="60"/>
                  </a:lnTo>
                  <a:lnTo>
                    <a:pt x="21" y="63"/>
                  </a:lnTo>
                  <a:lnTo>
                    <a:pt x="27" y="64"/>
                  </a:lnTo>
                  <a:lnTo>
                    <a:pt x="34" y="64"/>
                  </a:lnTo>
                  <a:close/>
                  <a:moveTo>
                    <a:pt x="34" y="53"/>
                  </a:moveTo>
                  <a:lnTo>
                    <a:pt x="29" y="52"/>
                  </a:lnTo>
                  <a:lnTo>
                    <a:pt x="26" y="51"/>
                  </a:lnTo>
                  <a:lnTo>
                    <a:pt x="24" y="48"/>
                  </a:lnTo>
                  <a:lnTo>
                    <a:pt x="22" y="46"/>
                  </a:lnTo>
                  <a:lnTo>
                    <a:pt x="20" y="38"/>
                  </a:lnTo>
                  <a:lnTo>
                    <a:pt x="20" y="32"/>
                  </a:lnTo>
                  <a:lnTo>
                    <a:pt x="20" y="26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30" y="13"/>
                  </a:lnTo>
                  <a:lnTo>
                    <a:pt x="34" y="12"/>
                  </a:lnTo>
                  <a:lnTo>
                    <a:pt x="38" y="13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6" y="2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47" y="38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4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1" name="Freeform 1963"/>
            <p:cNvSpPr>
              <a:spLocks noEditPoints="1"/>
            </p:cNvSpPr>
            <p:nvPr/>
          </p:nvSpPr>
          <p:spPr bwMode="auto">
            <a:xfrm>
              <a:off x="3856" y="295"/>
              <a:ext cx="17" cy="2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84"/>
                </a:cxn>
                <a:cxn ang="0">
                  <a:pos x="18" y="84"/>
                </a:cxn>
                <a:cxn ang="0">
                  <a:pos x="18" y="56"/>
                </a:cxn>
                <a:cxn ang="0">
                  <a:pos x="23" y="61"/>
                </a:cxn>
                <a:cxn ang="0">
                  <a:pos x="28" y="63"/>
                </a:cxn>
                <a:cxn ang="0">
                  <a:pos x="33" y="64"/>
                </a:cxn>
                <a:cxn ang="0">
                  <a:pos x="37" y="64"/>
                </a:cxn>
                <a:cxn ang="0">
                  <a:pos x="43" y="64"/>
                </a:cxn>
                <a:cxn ang="0">
                  <a:pos x="48" y="62"/>
                </a:cxn>
                <a:cxn ang="0">
                  <a:pos x="53" y="59"/>
                </a:cxn>
                <a:cxn ang="0">
                  <a:pos x="56" y="56"/>
                </a:cxn>
                <a:cxn ang="0">
                  <a:pos x="60" y="51"/>
                </a:cxn>
                <a:cxn ang="0">
                  <a:pos x="62" y="46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5"/>
                </a:cxn>
                <a:cxn ang="0">
                  <a:pos x="62" y="19"/>
                </a:cxn>
                <a:cxn ang="0">
                  <a:pos x="60" y="13"/>
                </a:cxn>
                <a:cxn ang="0">
                  <a:pos x="57" y="9"/>
                </a:cxn>
                <a:cxn ang="0">
                  <a:pos x="53" y="5"/>
                </a:cxn>
                <a:cxn ang="0">
                  <a:pos x="48" y="3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2" y="1"/>
                </a:cxn>
                <a:cxn ang="0">
                  <a:pos x="27" y="2"/>
                </a:cxn>
                <a:cxn ang="0">
                  <a:pos x="22" y="5"/>
                </a:cxn>
                <a:cxn ang="0">
                  <a:pos x="17" y="10"/>
                </a:cxn>
                <a:cxn ang="0">
                  <a:pos x="17" y="10"/>
                </a:cxn>
                <a:cxn ang="0">
                  <a:pos x="17" y="2"/>
                </a:cxn>
                <a:cxn ang="0">
                  <a:pos x="0" y="2"/>
                </a:cxn>
                <a:cxn ang="0">
                  <a:pos x="17" y="32"/>
                </a:cxn>
                <a:cxn ang="0">
                  <a:pos x="17" y="26"/>
                </a:cxn>
                <a:cxn ang="0">
                  <a:pos x="18" y="22"/>
                </a:cxn>
                <a:cxn ang="0">
                  <a:pos x="20" y="18"/>
                </a:cxn>
                <a:cxn ang="0">
                  <a:pos x="22" y="16"/>
                </a:cxn>
                <a:cxn ang="0">
                  <a:pos x="26" y="13"/>
                </a:cxn>
                <a:cxn ang="0">
                  <a:pos x="31" y="12"/>
                </a:cxn>
                <a:cxn ang="0">
                  <a:pos x="35" y="13"/>
                </a:cxn>
                <a:cxn ang="0">
                  <a:pos x="41" y="16"/>
                </a:cxn>
                <a:cxn ang="0">
                  <a:pos x="42" y="18"/>
                </a:cxn>
                <a:cxn ang="0">
                  <a:pos x="44" y="22"/>
                </a:cxn>
                <a:cxn ang="0">
                  <a:pos x="45" y="26"/>
                </a:cxn>
                <a:cxn ang="0">
                  <a:pos x="45" y="32"/>
                </a:cxn>
                <a:cxn ang="0">
                  <a:pos x="45" y="39"/>
                </a:cxn>
                <a:cxn ang="0">
                  <a:pos x="42" y="47"/>
                </a:cxn>
                <a:cxn ang="0">
                  <a:pos x="41" y="49"/>
                </a:cxn>
                <a:cxn ang="0">
                  <a:pos x="38" y="51"/>
                </a:cxn>
                <a:cxn ang="0">
                  <a:pos x="34" y="52"/>
                </a:cxn>
                <a:cxn ang="0">
                  <a:pos x="31" y="53"/>
                </a:cxn>
                <a:cxn ang="0">
                  <a:pos x="27" y="52"/>
                </a:cxn>
                <a:cxn ang="0">
                  <a:pos x="24" y="51"/>
                </a:cxn>
                <a:cxn ang="0">
                  <a:pos x="22" y="49"/>
                </a:cxn>
                <a:cxn ang="0">
                  <a:pos x="20" y="47"/>
                </a:cxn>
                <a:cxn ang="0">
                  <a:pos x="18" y="39"/>
                </a:cxn>
                <a:cxn ang="0">
                  <a:pos x="17" y="32"/>
                </a:cxn>
              </a:cxnLst>
              <a:rect l="0" t="0" r="r" b="b"/>
              <a:pathLst>
                <a:path w="64" h="84">
                  <a:moveTo>
                    <a:pt x="0" y="2"/>
                  </a:moveTo>
                  <a:lnTo>
                    <a:pt x="0" y="84"/>
                  </a:lnTo>
                  <a:lnTo>
                    <a:pt x="18" y="84"/>
                  </a:lnTo>
                  <a:lnTo>
                    <a:pt x="18" y="56"/>
                  </a:lnTo>
                  <a:lnTo>
                    <a:pt x="23" y="61"/>
                  </a:lnTo>
                  <a:lnTo>
                    <a:pt x="28" y="63"/>
                  </a:lnTo>
                  <a:lnTo>
                    <a:pt x="33" y="64"/>
                  </a:lnTo>
                  <a:lnTo>
                    <a:pt x="37" y="64"/>
                  </a:lnTo>
                  <a:lnTo>
                    <a:pt x="43" y="64"/>
                  </a:lnTo>
                  <a:lnTo>
                    <a:pt x="48" y="62"/>
                  </a:lnTo>
                  <a:lnTo>
                    <a:pt x="53" y="59"/>
                  </a:lnTo>
                  <a:lnTo>
                    <a:pt x="56" y="56"/>
                  </a:lnTo>
                  <a:lnTo>
                    <a:pt x="60" y="51"/>
                  </a:lnTo>
                  <a:lnTo>
                    <a:pt x="62" y="46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5"/>
                  </a:lnTo>
                  <a:lnTo>
                    <a:pt x="62" y="19"/>
                  </a:lnTo>
                  <a:lnTo>
                    <a:pt x="60" y="13"/>
                  </a:lnTo>
                  <a:lnTo>
                    <a:pt x="57" y="9"/>
                  </a:lnTo>
                  <a:lnTo>
                    <a:pt x="53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2" y="1"/>
                  </a:lnTo>
                  <a:lnTo>
                    <a:pt x="27" y="2"/>
                  </a:lnTo>
                  <a:lnTo>
                    <a:pt x="22" y="5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17" y="32"/>
                  </a:moveTo>
                  <a:lnTo>
                    <a:pt x="17" y="26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6" y="13"/>
                  </a:lnTo>
                  <a:lnTo>
                    <a:pt x="31" y="12"/>
                  </a:lnTo>
                  <a:lnTo>
                    <a:pt x="35" y="13"/>
                  </a:lnTo>
                  <a:lnTo>
                    <a:pt x="41" y="16"/>
                  </a:lnTo>
                  <a:lnTo>
                    <a:pt x="42" y="18"/>
                  </a:lnTo>
                  <a:lnTo>
                    <a:pt x="44" y="22"/>
                  </a:lnTo>
                  <a:lnTo>
                    <a:pt x="45" y="26"/>
                  </a:lnTo>
                  <a:lnTo>
                    <a:pt x="45" y="32"/>
                  </a:lnTo>
                  <a:lnTo>
                    <a:pt x="45" y="39"/>
                  </a:lnTo>
                  <a:lnTo>
                    <a:pt x="42" y="47"/>
                  </a:lnTo>
                  <a:lnTo>
                    <a:pt x="41" y="49"/>
                  </a:lnTo>
                  <a:lnTo>
                    <a:pt x="38" y="51"/>
                  </a:lnTo>
                  <a:lnTo>
                    <a:pt x="34" y="52"/>
                  </a:lnTo>
                  <a:lnTo>
                    <a:pt x="31" y="53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2" y="49"/>
                  </a:lnTo>
                  <a:lnTo>
                    <a:pt x="20" y="47"/>
                  </a:lnTo>
                  <a:lnTo>
                    <a:pt x="18" y="39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2" name="Freeform 1964"/>
            <p:cNvSpPr>
              <a:spLocks/>
            </p:cNvSpPr>
            <p:nvPr/>
          </p:nvSpPr>
          <p:spPr bwMode="auto">
            <a:xfrm>
              <a:off x="3875" y="296"/>
              <a:ext cx="16" cy="15"/>
            </a:xfrm>
            <a:custGeom>
              <a:avLst/>
              <a:gdLst/>
              <a:ahLst/>
              <a:cxnLst>
                <a:cxn ang="0">
                  <a:pos x="19" y="39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20" y="60"/>
                </a:cxn>
                <a:cxn ang="0">
                  <a:pos x="44" y="21"/>
                </a:cxn>
                <a:cxn ang="0">
                  <a:pos x="44" y="60"/>
                </a:cxn>
                <a:cxn ang="0">
                  <a:pos x="62" y="60"/>
                </a:cxn>
                <a:cxn ang="0">
                  <a:pos x="62" y="0"/>
                </a:cxn>
                <a:cxn ang="0">
                  <a:pos x="43" y="0"/>
                </a:cxn>
                <a:cxn ang="0">
                  <a:pos x="19" y="39"/>
                </a:cxn>
              </a:cxnLst>
              <a:rect l="0" t="0" r="r" b="b"/>
              <a:pathLst>
                <a:path w="62" h="60">
                  <a:moveTo>
                    <a:pt x="19" y="39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0" y="60"/>
                  </a:lnTo>
                  <a:lnTo>
                    <a:pt x="44" y="21"/>
                  </a:lnTo>
                  <a:lnTo>
                    <a:pt x="44" y="60"/>
                  </a:lnTo>
                  <a:lnTo>
                    <a:pt x="62" y="60"/>
                  </a:lnTo>
                  <a:lnTo>
                    <a:pt x="62" y="0"/>
                  </a:lnTo>
                  <a:lnTo>
                    <a:pt x="43" y="0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3" name="Freeform 1965"/>
            <p:cNvSpPr>
              <a:spLocks/>
            </p:cNvSpPr>
            <p:nvPr/>
          </p:nvSpPr>
          <p:spPr bwMode="auto">
            <a:xfrm>
              <a:off x="3894" y="296"/>
              <a:ext cx="15" cy="15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40" y="34"/>
                </a:cxn>
                <a:cxn ang="0">
                  <a:pos x="40" y="60"/>
                </a:cxn>
                <a:cxn ang="0">
                  <a:pos x="58" y="60"/>
                </a:cxn>
                <a:cxn ang="0">
                  <a:pos x="58" y="0"/>
                </a:cxn>
                <a:cxn ang="0">
                  <a:pos x="40" y="0"/>
                </a:cxn>
                <a:cxn ang="0">
                  <a:pos x="40" y="23"/>
                </a:cxn>
                <a:cxn ang="0">
                  <a:pos x="18" y="23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8" y="60"/>
                </a:cxn>
                <a:cxn ang="0">
                  <a:pos x="18" y="34"/>
                </a:cxn>
              </a:cxnLst>
              <a:rect l="0" t="0" r="r" b="b"/>
              <a:pathLst>
                <a:path w="58" h="60">
                  <a:moveTo>
                    <a:pt x="18" y="34"/>
                  </a:moveTo>
                  <a:lnTo>
                    <a:pt x="40" y="34"/>
                  </a:lnTo>
                  <a:lnTo>
                    <a:pt x="40" y="60"/>
                  </a:lnTo>
                  <a:lnTo>
                    <a:pt x="58" y="60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40" y="23"/>
                  </a:lnTo>
                  <a:lnTo>
                    <a:pt x="18" y="2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8" y="6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4" name="Freeform 1966"/>
            <p:cNvSpPr>
              <a:spLocks/>
            </p:cNvSpPr>
            <p:nvPr/>
          </p:nvSpPr>
          <p:spPr bwMode="auto">
            <a:xfrm>
              <a:off x="3913" y="296"/>
              <a:ext cx="11" cy="15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46" y="12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9" y="60"/>
                </a:cxn>
                <a:cxn ang="0">
                  <a:pos x="19" y="12"/>
                </a:cxn>
              </a:cxnLst>
              <a:rect l="0" t="0" r="r" b="b"/>
              <a:pathLst>
                <a:path w="46" h="60">
                  <a:moveTo>
                    <a:pt x="19" y="12"/>
                  </a:moveTo>
                  <a:lnTo>
                    <a:pt x="46" y="1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9" y="60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5" name="Freeform 1967"/>
            <p:cNvSpPr>
              <a:spLocks/>
            </p:cNvSpPr>
            <p:nvPr/>
          </p:nvSpPr>
          <p:spPr bwMode="auto">
            <a:xfrm>
              <a:off x="3933" y="296"/>
              <a:ext cx="15" cy="15"/>
            </a:xfrm>
            <a:custGeom>
              <a:avLst/>
              <a:gdLst/>
              <a:ahLst/>
              <a:cxnLst>
                <a:cxn ang="0">
                  <a:pos x="17" y="24"/>
                </a:cxn>
                <a:cxn ang="0">
                  <a:pos x="17" y="24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7" y="6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37" y="60"/>
                </a:cxn>
                <a:cxn ang="0">
                  <a:pos x="58" y="60"/>
                </a:cxn>
                <a:cxn ang="0">
                  <a:pos x="32" y="28"/>
                </a:cxn>
                <a:cxn ang="0">
                  <a:pos x="57" y="0"/>
                </a:cxn>
                <a:cxn ang="0">
                  <a:pos x="37" y="0"/>
                </a:cxn>
                <a:cxn ang="0">
                  <a:pos x="17" y="24"/>
                </a:cxn>
              </a:cxnLst>
              <a:rect l="0" t="0" r="r" b="b"/>
              <a:pathLst>
                <a:path w="58" h="60">
                  <a:moveTo>
                    <a:pt x="17" y="24"/>
                  </a:moveTo>
                  <a:lnTo>
                    <a:pt x="17" y="24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7" y="6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37" y="60"/>
                  </a:lnTo>
                  <a:lnTo>
                    <a:pt x="58" y="60"/>
                  </a:lnTo>
                  <a:lnTo>
                    <a:pt x="32" y="28"/>
                  </a:lnTo>
                  <a:lnTo>
                    <a:pt x="57" y="0"/>
                  </a:lnTo>
                  <a:lnTo>
                    <a:pt x="37" y="0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6" name="Freeform 1968"/>
            <p:cNvSpPr>
              <a:spLocks noEditPoints="1"/>
            </p:cNvSpPr>
            <p:nvPr/>
          </p:nvSpPr>
          <p:spPr bwMode="auto">
            <a:xfrm>
              <a:off x="3949" y="295"/>
              <a:ext cx="15" cy="16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2" y="15"/>
                </a:cxn>
                <a:cxn ang="0">
                  <a:pos x="29" y="12"/>
                </a:cxn>
                <a:cxn ang="0">
                  <a:pos x="34" y="12"/>
                </a:cxn>
                <a:cxn ang="0">
                  <a:pos x="39" y="14"/>
                </a:cxn>
                <a:cxn ang="0">
                  <a:pos x="41" y="17"/>
                </a:cxn>
                <a:cxn ang="0">
                  <a:pos x="41" y="21"/>
                </a:cxn>
                <a:cxn ang="0">
                  <a:pos x="41" y="23"/>
                </a:cxn>
                <a:cxn ang="0">
                  <a:pos x="39" y="26"/>
                </a:cxn>
                <a:cxn ang="0">
                  <a:pos x="31" y="27"/>
                </a:cxn>
                <a:cxn ang="0">
                  <a:pos x="14" y="30"/>
                </a:cxn>
                <a:cxn ang="0">
                  <a:pos x="4" y="35"/>
                </a:cxn>
                <a:cxn ang="0">
                  <a:pos x="1" y="42"/>
                </a:cxn>
                <a:cxn ang="0">
                  <a:pos x="1" y="52"/>
                </a:cxn>
                <a:cxn ang="0">
                  <a:pos x="6" y="60"/>
                </a:cxn>
                <a:cxn ang="0">
                  <a:pos x="15" y="64"/>
                </a:cxn>
                <a:cxn ang="0">
                  <a:pos x="27" y="64"/>
                </a:cxn>
                <a:cxn ang="0">
                  <a:pos x="37" y="60"/>
                </a:cxn>
                <a:cxn ang="0">
                  <a:pos x="42" y="56"/>
                </a:cxn>
                <a:cxn ang="0">
                  <a:pos x="62" y="62"/>
                </a:cxn>
                <a:cxn ang="0">
                  <a:pos x="60" y="60"/>
                </a:cxn>
                <a:cxn ang="0">
                  <a:pos x="58" y="54"/>
                </a:cxn>
                <a:cxn ang="0">
                  <a:pos x="59" y="22"/>
                </a:cxn>
                <a:cxn ang="0">
                  <a:pos x="58" y="16"/>
                </a:cxn>
                <a:cxn ang="0">
                  <a:pos x="55" y="9"/>
                </a:cxn>
                <a:cxn ang="0">
                  <a:pos x="47" y="3"/>
                </a:cxn>
                <a:cxn ang="0">
                  <a:pos x="32" y="0"/>
                </a:cxn>
                <a:cxn ang="0">
                  <a:pos x="15" y="3"/>
                </a:cxn>
                <a:cxn ang="0">
                  <a:pos x="7" y="10"/>
                </a:cxn>
                <a:cxn ang="0">
                  <a:pos x="3" y="21"/>
                </a:cxn>
                <a:cxn ang="0">
                  <a:pos x="41" y="37"/>
                </a:cxn>
                <a:cxn ang="0">
                  <a:pos x="40" y="45"/>
                </a:cxn>
                <a:cxn ang="0">
                  <a:pos x="36" y="50"/>
                </a:cxn>
                <a:cxn ang="0">
                  <a:pos x="28" y="53"/>
                </a:cxn>
                <a:cxn ang="0">
                  <a:pos x="22" y="51"/>
                </a:cxn>
                <a:cxn ang="0">
                  <a:pos x="18" y="46"/>
                </a:cxn>
                <a:cxn ang="0">
                  <a:pos x="19" y="41"/>
                </a:cxn>
                <a:cxn ang="0">
                  <a:pos x="22" y="38"/>
                </a:cxn>
                <a:cxn ang="0">
                  <a:pos x="30" y="36"/>
                </a:cxn>
                <a:cxn ang="0">
                  <a:pos x="41" y="33"/>
                </a:cxn>
              </a:cxnLst>
              <a:rect l="0" t="0" r="r" b="b"/>
              <a:pathLst>
                <a:path w="62" h="64">
                  <a:moveTo>
                    <a:pt x="20" y="21"/>
                  </a:moveTo>
                  <a:lnTo>
                    <a:pt x="20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7" y="13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1" y="17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3"/>
                  </a:lnTo>
                  <a:lnTo>
                    <a:pt x="40" y="25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1" y="27"/>
                  </a:lnTo>
                  <a:lnTo>
                    <a:pt x="22" y="28"/>
                  </a:lnTo>
                  <a:lnTo>
                    <a:pt x="14" y="30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8"/>
                  </a:lnTo>
                  <a:lnTo>
                    <a:pt x="6" y="60"/>
                  </a:lnTo>
                  <a:lnTo>
                    <a:pt x="10" y="62"/>
                  </a:lnTo>
                  <a:lnTo>
                    <a:pt x="15" y="64"/>
                  </a:lnTo>
                  <a:lnTo>
                    <a:pt x="21" y="64"/>
                  </a:lnTo>
                  <a:lnTo>
                    <a:pt x="27" y="64"/>
                  </a:lnTo>
                  <a:lnTo>
                    <a:pt x="33" y="63"/>
                  </a:lnTo>
                  <a:lnTo>
                    <a:pt x="37" y="60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3" y="62"/>
                  </a:lnTo>
                  <a:lnTo>
                    <a:pt x="62" y="62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58"/>
                  </a:lnTo>
                  <a:lnTo>
                    <a:pt x="58" y="54"/>
                  </a:lnTo>
                  <a:lnTo>
                    <a:pt x="58" y="50"/>
                  </a:lnTo>
                  <a:lnTo>
                    <a:pt x="59" y="22"/>
                  </a:lnTo>
                  <a:lnTo>
                    <a:pt x="59" y="19"/>
                  </a:lnTo>
                  <a:lnTo>
                    <a:pt x="58" y="16"/>
                  </a:lnTo>
                  <a:lnTo>
                    <a:pt x="57" y="12"/>
                  </a:lnTo>
                  <a:lnTo>
                    <a:pt x="55" y="9"/>
                  </a:lnTo>
                  <a:lnTo>
                    <a:pt x="52" y="5"/>
                  </a:lnTo>
                  <a:lnTo>
                    <a:pt x="47" y="3"/>
                  </a:lnTo>
                  <a:lnTo>
                    <a:pt x="41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7" y="10"/>
                  </a:lnTo>
                  <a:lnTo>
                    <a:pt x="4" y="15"/>
                  </a:lnTo>
                  <a:lnTo>
                    <a:pt x="3" y="21"/>
                  </a:lnTo>
                  <a:lnTo>
                    <a:pt x="20" y="21"/>
                  </a:lnTo>
                  <a:close/>
                  <a:moveTo>
                    <a:pt x="41" y="37"/>
                  </a:moveTo>
                  <a:lnTo>
                    <a:pt x="41" y="41"/>
                  </a:lnTo>
                  <a:lnTo>
                    <a:pt x="40" y="45"/>
                  </a:lnTo>
                  <a:lnTo>
                    <a:pt x="38" y="48"/>
                  </a:lnTo>
                  <a:lnTo>
                    <a:pt x="36" y="50"/>
                  </a:lnTo>
                  <a:lnTo>
                    <a:pt x="32" y="52"/>
                  </a:lnTo>
                  <a:lnTo>
                    <a:pt x="28" y="53"/>
                  </a:lnTo>
                  <a:lnTo>
                    <a:pt x="26" y="52"/>
                  </a:lnTo>
                  <a:lnTo>
                    <a:pt x="22" y="51"/>
                  </a:lnTo>
                  <a:lnTo>
                    <a:pt x="19" y="49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19" y="41"/>
                  </a:lnTo>
                  <a:lnTo>
                    <a:pt x="21" y="39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6" y="35"/>
                  </a:lnTo>
                  <a:lnTo>
                    <a:pt x="41" y="33"/>
                  </a:lnTo>
                  <a:lnTo>
                    <a:pt x="41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7" name="Freeform 1969"/>
            <p:cNvSpPr>
              <a:spLocks/>
            </p:cNvSpPr>
            <p:nvPr/>
          </p:nvSpPr>
          <p:spPr bwMode="auto">
            <a:xfrm>
              <a:off x="3967" y="296"/>
              <a:ext cx="13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1" y="27"/>
                </a:cxn>
                <a:cxn ang="0">
                  <a:pos x="2" y="30"/>
                </a:cxn>
                <a:cxn ang="0">
                  <a:pos x="5" y="33"/>
                </a:cxn>
                <a:cxn ang="0">
                  <a:pos x="8" y="35"/>
                </a:cxn>
                <a:cxn ang="0">
                  <a:pos x="12" y="36"/>
                </a:cxn>
                <a:cxn ang="0">
                  <a:pos x="17" y="37"/>
                </a:cxn>
                <a:cxn ang="0">
                  <a:pos x="24" y="38"/>
                </a:cxn>
                <a:cxn ang="0">
                  <a:pos x="31" y="38"/>
                </a:cxn>
                <a:cxn ang="0">
                  <a:pos x="37" y="37"/>
                </a:cxn>
                <a:cxn ang="0">
                  <a:pos x="37" y="60"/>
                </a:cxn>
                <a:cxn ang="0">
                  <a:pos x="55" y="60"/>
                </a:cxn>
                <a:cxn ang="0">
                  <a:pos x="55" y="0"/>
                </a:cxn>
                <a:cxn ang="0">
                  <a:pos x="37" y="0"/>
                </a:cxn>
                <a:cxn ang="0">
                  <a:pos x="37" y="25"/>
                </a:cxn>
                <a:cxn ang="0">
                  <a:pos x="32" y="26"/>
                </a:cxn>
                <a:cxn ang="0">
                  <a:pos x="28" y="26"/>
                </a:cxn>
                <a:cxn ang="0">
                  <a:pos x="24" y="26"/>
                </a:cxn>
                <a:cxn ang="0">
                  <a:pos x="22" y="25"/>
                </a:cxn>
                <a:cxn ang="0">
                  <a:pos x="20" y="24"/>
                </a:cxn>
                <a:cxn ang="0">
                  <a:pos x="19" y="23"/>
                </a:cxn>
                <a:cxn ang="0">
                  <a:pos x="18" y="20"/>
                </a:cxn>
                <a:cxn ang="0">
                  <a:pos x="18" y="18"/>
                </a:cxn>
                <a:cxn ang="0">
                  <a:pos x="18" y="0"/>
                </a:cxn>
                <a:cxn ang="0">
                  <a:pos x="0" y="0"/>
                </a:cxn>
              </a:cxnLst>
              <a:rect l="0" t="0" r="r" b="b"/>
              <a:pathLst>
                <a:path w="55" h="60">
                  <a:moveTo>
                    <a:pt x="0" y="0"/>
                  </a:move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5" y="33"/>
                  </a:lnTo>
                  <a:lnTo>
                    <a:pt x="8" y="35"/>
                  </a:lnTo>
                  <a:lnTo>
                    <a:pt x="12" y="36"/>
                  </a:lnTo>
                  <a:lnTo>
                    <a:pt x="17" y="37"/>
                  </a:lnTo>
                  <a:lnTo>
                    <a:pt x="24" y="38"/>
                  </a:lnTo>
                  <a:lnTo>
                    <a:pt x="31" y="38"/>
                  </a:lnTo>
                  <a:lnTo>
                    <a:pt x="37" y="37"/>
                  </a:lnTo>
                  <a:lnTo>
                    <a:pt x="37" y="60"/>
                  </a:lnTo>
                  <a:lnTo>
                    <a:pt x="55" y="60"/>
                  </a:lnTo>
                  <a:lnTo>
                    <a:pt x="55" y="0"/>
                  </a:lnTo>
                  <a:lnTo>
                    <a:pt x="37" y="0"/>
                  </a:lnTo>
                  <a:lnTo>
                    <a:pt x="37" y="25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6"/>
                  </a:lnTo>
                  <a:lnTo>
                    <a:pt x="22" y="25"/>
                  </a:lnTo>
                  <a:lnTo>
                    <a:pt x="20" y="24"/>
                  </a:lnTo>
                  <a:lnTo>
                    <a:pt x="19" y="23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8" name="Freeform 1970"/>
            <p:cNvSpPr>
              <a:spLocks noEditPoints="1"/>
            </p:cNvSpPr>
            <p:nvPr/>
          </p:nvSpPr>
          <p:spPr bwMode="auto">
            <a:xfrm>
              <a:off x="3983" y="295"/>
              <a:ext cx="17" cy="16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44" y="49"/>
                </a:cxn>
                <a:cxn ang="0">
                  <a:pos x="41" y="51"/>
                </a:cxn>
                <a:cxn ang="0">
                  <a:pos x="36" y="52"/>
                </a:cxn>
                <a:cxn ang="0">
                  <a:pos x="33" y="53"/>
                </a:cxn>
                <a:cxn ang="0">
                  <a:pos x="29" y="52"/>
                </a:cxn>
                <a:cxn ang="0">
                  <a:pos x="26" y="51"/>
                </a:cxn>
                <a:cxn ang="0">
                  <a:pos x="23" y="49"/>
                </a:cxn>
                <a:cxn ang="0">
                  <a:pos x="21" y="47"/>
                </a:cxn>
                <a:cxn ang="0">
                  <a:pos x="19" y="41"/>
                </a:cxn>
                <a:cxn ang="0">
                  <a:pos x="19" y="36"/>
                </a:cxn>
                <a:cxn ang="0">
                  <a:pos x="65" y="36"/>
                </a:cxn>
                <a:cxn ang="0">
                  <a:pos x="65" y="33"/>
                </a:cxn>
                <a:cxn ang="0">
                  <a:pos x="64" y="29"/>
                </a:cxn>
                <a:cxn ang="0">
                  <a:pos x="64" y="25"/>
                </a:cxn>
                <a:cxn ang="0">
                  <a:pos x="62" y="19"/>
                </a:cxn>
                <a:cxn ang="0">
                  <a:pos x="60" y="14"/>
                </a:cxn>
                <a:cxn ang="0">
                  <a:pos x="56" y="9"/>
                </a:cxn>
                <a:cxn ang="0">
                  <a:pos x="51" y="4"/>
                </a:cxn>
                <a:cxn ang="0">
                  <a:pos x="48" y="3"/>
                </a:cxn>
                <a:cxn ang="0">
                  <a:pos x="44" y="1"/>
                </a:cxn>
                <a:cxn ang="0">
                  <a:pos x="39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6" y="13"/>
                </a:cxn>
                <a:cxn ang="0">
                  <a:pos x="3" y="18"/>
                </a:cxn>
                <a:cxn ang="0">
                  <a:pos x="1" y="25"/>
                </a:cxn>
                <a:cxn ang="0">
                  <a:pos x="0" y="32"/>
                </a:cxn>
                <a:cxn ang="0">
                  <a:pos x="1" y="37"/>
                </a:cxn>
                <a:cxn ang="0">
                  <a:pos x="1" y="42"/>
                </a:cxn>
                <a:cxn ang="0">
                  <a:pos x="2" y="47"/>
                </a:cxn>
                <a:cxn ang="0">
                  <a:pos x="4" y="50"/>
                </a:cxn>
                <a:cxn ang="0">
                  <a:pos x="8" y="56"/>
                </a:cxn>
                <a:cxn ang="0">
                  <a:pos x="13" y="60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2" y="64"/>
                </a:cxn>
                <a:cxn ang="0">
                  <a:pos x="42" y="64"/>
                </a:cxn>
                <a:cxn ang="0">
                  <a:pos x="50" y="61"/>
                </a:cxn>
                <a:cxn ang="0">
                  <a:pos x="55" y="59"/>
                </a:cxn>
                <a:cxn ang="0">
                  <a:pos x="58" y="55"/>
                </a:cxn>
                <a:cxn ang="0">
                  <a:pos x="61" y="51"/>
                </a:cxn>
                <a:cxn ang="0">
                  <a:pos x="63" y="45"/>
                </a:cxn>
                <a:cxn ang="0">
                  <a:pos x="46" y="45"/>
                </a:cxn>
                <a:cxn ang="0">
                  <a:pos x="19" y="26"/>
                </a:cxn>
                <a:cxn ang="0">
                  <a:pos x="20" y="22"/>
                </a:cxn>
                <a:cxn ang="0">
                  <a:pos x="21" y="18"/>
                </a:cxn>
                <a:cxn ang="0">
                  <a:pos x="23" y="15"/>
                </a:cxn>
                <a:cxn ang="0">
                  <a:pos x="26" y="14"/>
                </a:cxn>
                <a:cxn ang="0">
                  <a:pos x="30" y="12"/>
                </a:cxn>
                <a:cxn ang="0">
                  <a:pos x="33" y="12"/>
                </a:cxn>
                <a:cxn ang="0">
                  <a:pos x="37" y="13"/>
                </a:cxn>
                <a:cxn ang="0">
                  <a:pos x="42" y="14"/>
                </a:cxn>
                <a:cxn ang="0">
                  <a:pos x="43" y="16"/>
                </a:cxn>
                <a:cxn ang="0">
                  <a:pos x="45" y="19"/>
                </a:cxn>
                <a:cxn ang="0">
                  <a:pos x="46" y="22"/>
                </a:cxn>
                <a:cxn ang="0">
                  <a:pos x="46" y="26"/>
                </a:cxn>
                <a:cxn ang="0">
                  <a:pos x="19" y="26"/>
                </a:cxn>
              </a:cxnLst>
              <a:rect l="0" t="0" r="r" b="b"/>
              <a:pathLst>
                <a:path w="65" h="64">
                  <a:moveTo>
                    <a:pt x="46" y="45"/>
                  </a:moveTo>
                  <a:lnTo>
                    <a:pt x="44" y="49"/>
                  </a:lnTo>
                  <a:lnTo>
                    <a:pt x="41" y="51"/>
                  </a:lnTo>
                  <a:lnTo>
                    <a:pt x="36" y="52"/>
                  </a:lnTo>
                  <a:lnTo>
                    <a:pt x="33" y="53"/>
                  </a:lnTo>
                  <a:lnTo>
                    <a:pt x="29" y="52"/>
                  </a:lnTo>
                  <a:lnTo>
                    <a:pt x="26" y="51"/>
                  </a:lnTo>
                  <a:lnTo>
                    <a:pt x="23" y="49"/>
                  </a:lnTo>
                  <a:lnTo>
                    <a:pt x="21" y="47"/>
                  </a:lnTo>
                  <a:lnTo>
                    <a:pt x="19" y="41"/>
                  </a:lnTo>
                  <a:lnTo>
                    <a:pt x="19" y="36"/>
                  </a:lnTo>
                  <a:lnTo>
                    <a:pt x="65" y="36"/>
                  </a:lnTo>
                  <a:lnTo>
                    <a:pt x="65" y="33"/>
                  </a:lnTo>
                  <a:lnTo>
                    <a:pt x="64" y="29"/>
                  </a:lnTo>
                  <a:lnTo>
                    <a:pt x="64" y="25"/>
                  </a:lnTo>
                  <a:lnTo>
                    <a:pt x="62" y="19"/>
                  </a:lnTo>
                  <a:lnTo>
                    <a:pt x="60" y="14"/>
                  </a:lnTo>
                  <a:lnTo>
                    <a:pt x="56" y="9"/>
                  </a:lnTo>
                  <a:lnTo>
                    <a:pt x="51" y="4"/>
                  </a:lnTo>
                  <a:lnTo>
                    <a:pt x="48" y="3"/>
                  </a:lnTo>
                  <a:lnTo>
                    <a:pt x="44" y="1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1" y="42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8" y="56"/>
                  </a:lnTo>
                  <a:lnTo>
                    <a:pt x="13" y="60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42" y="64"/>
                  </a:lnTo>
                  <a:lnTo>
                    <a:pt x="50" y="61"/>
                  </a:lnTo>
                  <a:lnTo>
                    <a:pt x="55" y="59"/>
                  </a:lnTo>
                  <a:lnTo>
                    <a:pt x="58" y="55"/>
                  </a:lnTo>
                  <a:lnTo>
                    <a:pt x="61" y="51"/>
                  </a:lnTo>
                  <a:lnTo>
                    <a:pt x="63" y="45"/>
                  </a:lnTo>
                  <a:lnTo>
                    <a:pt x="46" y="45"/>
                  </a:lnTo>
                  <a:close/>
                  <a:moveTo>
                    <a:pt x="19" y="26"/>
                  </a:moveTo>
                  <a:lnTo>
                    <a:pt x="20" y="22"/>
                  </a:lnTo>
                  <a:lnTo>
                    <a:pt x="21" y="18"/>
                  </a:lnTo>
                  <a:lnTo>
                    <a:pt x="23" y="15"/>
                  </a:lnTo>
                  <a:lnTo>
                    <a:pt x="26" y="14"/>
                  </a:lnTo>
                  <a:lnTo>
                    <a:pt x="30" y="12"/>
                  </a:lnTo>
                  <a:lnTo>
                    <a:pt x="33" y="12"/>
                  </a:lnTo>
                  <a:lnTo>
                    <a:pt x="37" y="13"/>
                  </a:lnTo>
                  <a:lnTo>
                    <a:pt x="42" y="14"/>
                  </a:lnTo>
                  <a:lnTo>
                    <a:pt x="43" y="16"/>
                  </a:lnTo>
                  <a:lnTo>
                    <a:pt x="45" y="19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9" name="Freeform 1971"/>
            <p:cNvSpPr>
              <a:spLocks/>
            </p:cNvSpPr>
            <p:nvPr/>
          </p:nvSpPr>
          <p:spPr bwMode="auto">
            <a:xfrm>
              <a:off x="4002" y="295"/>
              <a:ext cx="15" cy="16"/>
            </a:xfrm>
            <a:custGeom>
              <a:avLst/>
              <a:gdLst/>
              <a:ahLst/>
              <a:cxnLst>
                <a:cxn ang="0">
                  <a:pos x="44" y="39"/>
                </a:cxn>
                <a:cxn ang="0">
                  <a:pos x="44" y="44"/>
                </a:cxn>
                <a:cxn ang="0">
                  <a:pos x="42" y="48"/>
                </a:cxn>
                <a:cxn ang="0">
                  <a:pos x="41" y="50"/>
                </a:cxn>
                <a:cxn ang="0">
                  <a:pos x="39" y="51"/>
                </a:cxn>
                <a:cxn ang="0">
                  <a:pos x="36" y="52"/>
                </a:cxn>
                <a:cxn ang="0">
                  <a:pos x="33" y="53"/>
                </a:cxn>
                <a:cxn ang="0">
                  <a:pos x="29" y="52"/>
                </a:cxn>
                <a:cxn ang="0">
                  <a:pos x="25" y="50"/>
                </a:cxn>
                <a:cxn ang="0">
                  <a:pos x="23" y="47"/>
                </a:cxn>
                <a:cxn ang="0">
                  <a:pos x="21" y="42"/>
                </a:cxn>
                <a:cxn ang="0">
                  <a:pos x="20" y="37"/>
                </a:cxn>
                <a:cxn ang="0">
                  <a:pos x="20" y="31"/>
                </a:cxn>
                <a:cxn ang="0">
                  <a:pos x="20" y="25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5" y="15"/>
                </a:cxn>
                <a:cxn ang="0">
                  <a:pos x="29" y="13"/>
                </a:cxn>
                <a:cxn ang="0">
                  <a:pos x="33" y="12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3" y="18"/>
                </a:cxn>
                <a:cxn ang="0">
                  <a:pos x="44" y="23"/>
                </a:cxn>
                <a:cxn ang="0">
                  <a:pos x="61" y="23"/>
                </a:cxn>
                <a:cxn ang="0">
                  <a:pos x="61" y="19"/>
                </a:cxn>
                <a:cxn ang="0">
                  <a:pos x="59" y="15"/>
                </a:cxn>
                <a:cxn ang="0">
                  <a:pos x="57" y="11"/>
                </a:cxn>
                <a:cxn ang="0">
                  <a:pos x="55" y="8"/>
                </a:cxn>
                <a:cxn ang="0">
                  <a:pos x="51" y="5"/>
                </a:cxn>
                <a:cxn ang="0">
                  <a:pos x="46" y="2"/>
                </a:cxn>
                <a:cxn ang="0">
                  <a:pos x="41" y="1"/>
                </a:cxn>
                <a:cxn ang="0">
                  <a:pos x="34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1" y="7"/>
                </a:cxn>
                <a:cxn ang="0">
                  <a:pos x="7" y="11"/>
                </a:cxn>
                <a:cxn ang="0">
                  <a:pos x="4" y="16"/>
                </a:cxn>
                <a:cxn ang="0">
                  <a:pos x="2" y="21"/>
                </a:cxn>
                <a:cxn ang="0">
                  <a:pos x="1" y="27"/>
                </a:cxn>
                <a:cxn ang="0">
                  <a:pos x="0" y="32"/>
                </a:cxn>
                <a:cxn ang="0">
                  <a:pos x="1" y="39"/>
                </a:cxn>
                <a:cxn ang="0">
                  <a:pos x="3" y="46"/>
                </a:cxn>
                <a:cxn ang="0">
                  <a:pos x="5" y="52"/>
                </a:cxn>
                <a:cxn ang="0">
                  <a:pos x="9" y="56"/>
                </a:cxn>
                <a:cxn ang="0">
                  <a:pos x="13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40" y="64"/>
                </a:cxn>
                <a:cxn ang="0">
                  <a:pos x="47" y="62"/>
                </a:cxn>
                <a:cxn ang="0">
                  <a:pos x="52" y="59"/>
                </a:cxn>
                <a:cxn ang="0">
                  <a:pos x="55" y="56"/>
                </a:cxn>
                <a:cxn ang="0">
                  <a:pos x="58" y="52"/>
                </a:cxn>
                <a:cxn ang="0">
                  <a:pos x="60" y="48"/>
                </a:cxn>
                <a:cxn ang="0">
                  <a:pos x="61" y="44"/>
                </a:cxn>
                <a:cxn ang="0">
                  <a:pos x="62" y="39"/>
                </a:cxn>
                <a:cxn ang="0">
                  <a:pos x="44" y="39"/>
                </a:cxn>
              </a:cxnLst>
              <a:rect l="0" t="0" r="r" b="b"/>
              <a:pathLst>
                <a:path w="62" h="64">
                  <a:moveTo>
                    <a:pt x="44" y="39"/>
                  </a:moveTo>
                  <a:lnTo>
                    <a:pt x="44" y="44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39" y="51"/>
                  </a:lnTo>
                  <a:lnTo>
                    <a:pt x="36" y="52"/>
                  </a:lnTo>
                  <a:lnTo>
                    <a:pt x="33" y="53"/>
                  </a:lnTo>
                  <a:lnTo>
                    <a:pt x="29" y="52"/>
                  </a:lnTo>
                  <a:lnTo>
                    <a:pt x="25" y="50"/>
                  </a:lnTo>
                  <a:lnTo>
                    <a:pt x="23" y="47"/>
                  </a:lnTo>
                  <a:lnTo>
                    <a:pt x="21" y="42"/>
                  </a:lnTo>
                  <a:lnTo>
                    <a:pt x="20" y="37"/>
                  </a:lnTo>
                  <a:lnTo>
                    <a:pt x="20" y="31"/>
                  </a:lnTo>
                  <a:lnTo>
                    <a:pt x="20" y="25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9" y="13"/>
                  </a:lnTo>
                  <a:lnTo>
                    <a:pt x="33" y="12"/>
                  </a:lnTo>
                  <a:lnTo>
                    <a:pt x="37" y="13"/>
                  </a:lnTo>
                  <a:lnTo>
                    <a:pt x="40" y="14"/>
                  </a:lnTo>
                  <a:lnTo>
                    <a:pt x="43" y="18"/>
                  </a:lnTo>
                  <a:lnTo>
                    <a:pt x="44" y="23"/>
                  </a:lnTo>
                  <a:lnTo>
                    <a:pt x="61" y="23"/>
                  </a:lnTo>
                  <a:lnTo>
                    <a:pt x="61" y="19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41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13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40" y="64"/>
                  </a:lnTo>
                  <a:lnTo>
                    <a:pt x="47" y="62"/>
                  </a:lnTo>
                  <a:lnTo>
                    <a:pt x="52" y="59"/>
                  </a:lnTo>
                  <a:lnTo>
                    <a:pt x="55" y="56"/>
                  </a:lnTo>
                  <a:lnTo>
                    <a:pt x="58" y="52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2" y="39"/>
                  </a:lnTo>
                  <a:lnTo>
                    <a:pt x="44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0" name="Freeform 1972"/>
            <p:cNvSpPr>
              <a:spLocks/>
            </p:cNvSpPr>
            <p:nvPr/>
          </p:nvSpPr>
          <p:spPr bwMode="auto">
            <a:xfrm>
              <a:off x="4019" y="296"/>
              <a:ext cx="14" cy="15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19" y="60"/>
                </a:cxn>
                <a:cxn ang="0">
                  <a:pos x="37" y="60"/>
                </a:cxn>
                <a:cxn ang="0">
                  <a:pos x="37" y="12"/>
                </a:cxn>
                <a:cxn ang="0">
                  <a:pos x="57" y="12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9" y="12"/>
                </a:cxn>
              </a:cxnLst>
              <a:rect l="0" t="0" r="r" b="b"/>
              <a:pathLst>
                <a:path w="57" h="60">
                  <a:moveTo>
                    <a:pt x="19" y="12"/>
                  </a:moveTo>
                  <a:lnTo>
                    <a:pt x="19" y="60"/>
                  </a:lnTo>
                  <a:lnTo>
                    <a:pt x="37" y="60"/>
                  </a:lnTo>
                  <a:lnTo>
                    <a:pt x="37" y="12"/>
                  </a:lnTo>
                  <a:lnTo>
                    <a:pt x="57" y="12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1" name="Freeform 1973"/>
            <p:cNvSpPr>
              <a:spLocks noEditPoints="1"/>
            </p:cNvSpPr>
            <p:nvPr/>
          </p:nvSpPr>
          <p:spPr bwMode="auto">
            <a:xfrm>
              <a:off x="4035" y="296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36" y="60"/>
                </a:cxn>
                <a:cxn ang="0">
                  <a:pos x="40" y="60"/>
                </a:cxn>
                <a:cxn ang="0">
                  <a:pos x="44" y="60"/>
                </a:cxn>
                <a:cxn ang="0">
                  <a:pos x="48" y="59"/>
                </a:cxn>
                <a:cxn ang="0">
                  <a:pos x="51" y="57"/>
                </a:cxn>
                <a:cxn ang="0">
                  <a:pos x="54" y="55"/>
                </a:cxn>
                <a:cxn ang="0">
                  <a:pos x="56" y="53"/>
                </a:cxn>
                <a:cxn ang="0">
                  <a:pos x="57" y="49"/>
                </a:cxn>
                <a:cxn ang="0">
                  <a:pos x="57" y="45"/>
                </a:cxn>
                <a:cxn ang="0">
                  <a:pos x="57" y="42"/>
                </a:cxn>
                <a:cxn ang="0">
                  <a:pos x="56" y="38"/>
                </a:cxn>
                <a:cxn ang="0">
                  <a:pos x="55" y="36"/>
                </a:cxn>
                <a:cxn ang="0">
                  <a:pos x="54" y="34"/>
                </a:cxn>
                <a:cxn ang="0">
                  <a:pos x="49" y="31"/>
                </a:cxn>
                <a:cxn ang="0">
                  <a:pos x="43" y="29"/>
                </a:cxn>
                <a:cxn ang="0">
                  <a:pos x="43" y="28"/>
                </a:cxn>
                <a:cxn ang="0">
                  <a:pos x="48" y="27"/>
                </a:cxn>
                <a:cxn ang="0">
                  <a:pos x="51" y="24"/>
                </a:cxn>
                <a:cxn ang="0">
                  <a:pos x="54" y="20"/>
                </a:cxn>
                <a:cxn ang="0">
                  <a:pos x="55" y="15"/>
                </a:cxn>
                <a:cxn ang="0">
                  <a:pos x="54" y="10"/>
                </a:cxn>
                <a:cxn ang="0">
                  <a:pos x="53" y="6"/>
                </a:cxn>
                <a:cxn ang="0">
                  <a:pos x="50" y="4"/>
                </a:cxn>
                <a:cxn ang="0">
                  <a:pos x="47" y="2"/>
                </a:cxn>
                <a:cxn ang="0">
                  <a:pos x="41" y="1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17" y="12"/>
                </a:cxn>
                <a:cxn ang="0">
                  <a:pos x="27" y="12"/>
                </a:cxn>
                <a:cxn ang="0">
                  <a:pos x="30" y="13"/>
                </a:cxn>
                <a:cxn ang="0">
                  <a:pos x="34" y="13"/>
                </a:cxn>
                <a:cxn ang="0">
                  <a:pos x="36" y="15"/>
                </a:cxn>
                <a:cxn ang="0">
                  <a:pos x="37" y="18"/>
                </a:cxn>
                <a:cxn ang="0">
                  <a:pos x="37" y="20"/>
                </a:cxn>
                <a:cxn ang="0">
                  <a:pos x="36" y="21"/>
                </a:cxn>
                <a:cxn ang="0">
                  <a:pos x="35" y="22"/>
                </a:cxn>
                <a:cxn ang="0">
                  <a:pos x="32" y="23"/>
                </a:cxn>
                <a:cxn ang="0">
                  <a:pos x="29" y="23"/>
                </a:cxn>
                <a:cxn ang="0">
                  <a:pos x="26" y="23"/>
                </a:cxn>
                <a:cxn ang="0">
                  <a:pos x="17" y="23"/>
                </a:cxn>
                <a:cxn ang="0">
                  <a:pos x="17" y="12"/>
                </a:cxn>
                <a:cxn ang="0">
                  <a:pos x="17" y="34"/>
                </a:cxn>
                <a:cxn ang="0">
                  <a:pos x="28" y="34"/>
                </a:cxn>
                <a:cxn ang="0">
                  <a:pos x="34" y="35"/>
                </a:cxn>
                <a:cxn ang="0">
                  <a:pos x="37" y="36"/>
                </a:cxn>
                <a:cxn ang="0">
                  <a:pos x="39" y="39"/>
                </a:cxn>
                <a:cxn ang="0">
                  <a:pos x="39" y="42"/>
                </a:cxn>
                <a:cxn ang="0">
                  <a:pos x="39" y="44"/>
                </a:cxn>
                <a:cxn ang="0">
                  <a:pos x="37" y="46"/>
                </a:cxn>
                <a:cxn ang="0">
                  <a:pos x="34" y="48"/>
                </a:cxn>
                <a:cxn ang="0">
                  <a:pos x="28" y="48"/>
                </a:cxn>
                <a:cxn ang="0">
                  <a:pos x="17" y="48"/>
                </a:cxn>
                <a:cxn ang="0">
                  <a:pos x="17" y="34"/>
                </a:cxn>
              </a:cxnLst>
              <a:rect l="0" t="0" r="r" b="b"/>
              <a:pathLst>
                <a:path w="57" h="60">
                  <a:moveTo>
                    <a:pt x="0" y="0"/>
                  </a:moveTo>
                  <a:lnTo>
                    <a:pt x="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9"/>
                  </a:lnTo>
                  <a:lnTo>
                    <a:pt x="51" y="57"/>
                  </a:lnTo>
                  <a:lnTo>
                    <a:pt x="54" y="55"/>
                  </a:lnTo>
                  <a:lnTo>
                    <a:pt x="56" y="53"/>
                  </a:lnTo>
                  <a:lnTo>
                    <a:pt x="57" y="49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6" y="38"/>
                  </a:lnTo>
                  <a:lnTo>
                    <a:pt x="55" y="36"/>
                  </a:lnTo>
                  <a:lnTo>
                    <a:pt x="54" y="34"/>
                  </a:lnTo>
                  <a:lnTo>
                    <a:pt x="49" y="31"/>
                  </a:lnTo>
                  <a:lnTo>
                    <a:pt x="43" y="29"/>
                  </a:lnTo>
                  <a:lnTo>
                    <a:pt x="43" y="28"/>
                  </a:lnTo>
                  <a:lnTo>
                    <a:pt x="48" y="27"/>
                  </a:lnTo>
                  <a:lnTo>
                    <a:pt x="51" y="24"/>
                  </a:lnTo>
                  <a:lnTo>
                    <a:pt x="54" y="20"/>
                  </a:lnTo>
                  <a:lnTo>
                    <a:pt x="55" y="15"/>
                  </a:lnTo>
                  <a:lnTo>
                    <a:pt x="54" y="10"/>
                  </a:lnTo>
                  <a:lnTo>
                    <a:pt x="53" y="6"/>
                  </a:lnTo>
                  <a:lnTo>
                    <a:pt x="50" y="4"/>
                  </a:lnTo>
                  <a:lnTo>
                    <a:pt x="47" y="2"/>
                  </a:lnTo>
                  <a:lnTo>
                    <a:pt x="41" y="1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17" y="12"/>
                  </a:moveTo>
                  <a:lnTo>
                    <a:pt x="27" y="12"/>
                  </a:lnTo>
                  <a:lnTo>
                    <a:pt x="30" y="13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6" y="21"/>
                  </a:lnTo>
                  <a:lnTo>
                    <a:pt x="35" y="22"/>
                  </a:lnTo>
                  <a:lnTo>
                    <a:pt x="32" y="23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17" y="23"/>
                  </a:lnTo>
                  <a:lnTo>
                    <a:pt x="17" y="12"/>
                  </a:lnTo>
                  <a:close/>
                  <a:moveTo>
                    <a:pt x="17" y="34"/>
                  </a:moveTo>
                  <a:lnTo>
                    <a:pt x="28" y="34"/>
                  </a:lnTo>
                  <a:lnTo>
                    <a:pt x="34" y="35"/>
                  </a:lnTo>
                  <a:lnTo>
                    <a:pt x="37" y="36"/>
                  </a:lnTo>
                  <a:lnTo>
                    <a:pt x="39" y="39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6"/>
                  </a:lnTo>
                  <a:lnTo>
                    <a:pt x="34" y="48"/>
                  </a:lnTo>
                  <a:lnTo>
                    <a:pt x="28" y="48"/>
                  </a:lnTo>
                  <a:lnTo>
                    <a:pt x="17" y="48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2" name="Freeform 1974"/>
            <p:cNvSpPr>
              <a:spLocks noEditPoints="1"/>
            </p:cNvSpPr>
            <p:nvPr/>
          </p:nvSpPr>
          <p:spPr bwMode="auto">
            <a:xfrm>
              <a:off x="4052" y="295"/>
              <a:ext cx="15" cy="16"/>
            </a:xfrm>
            <a:custGeom>
              <a:avLst/>
              <a:gdLst/>
              <a:ahLst/>
              <a:cxnLst>
                <a:cxn ang="0">
                  <a:pos x="21" y="19"/>
                </a:cxn>
                <a:cxn ang="0">
                  <a:pos x="23" y="15"/>
                </a:cxn>
                <a:cxn ang="0">
                  <a:pos x="28" y="12"/>
                </a:cxn>
                <a:cxn ang="0">
                  <a:pos x="33" y="12"/>
                </a:cxn>
                <a:cxn ang="0">
                  <a:pos x="38" y="14"/>
                </a:cxn>
                <a:cxn ang="0">
                  <a:pos x="40" y="17"/>
                </a:cxn>
                <a:cxn ang="0">
                  <a:pos x="41" y="21"/>
                </a:cxn>
                <a:cxn ang="0">
                  <a:pos x="40" y="23"/>
                </a:cxn>
                <a:cxn ang="0">
                  <a:pos x="38" y="26"/>
                </a:cxn>
                <a:cxn ang="0">
                  <a:pos x="31" y="27"/>
                </a:cxn>
                <a:cxn ang="0">
                  <a:pos x="14" y="30"/>
                </a:cxn>
                <a:cxn ang="0">
                  <a:pos x="4" y="35"/>
                </a:cxn>
                <a:cxn ang="0">
                  <a:pos x="0" y="42"/>
                </a:cxn>
                <a:cxn ang="0">
                  <a:pos x="0" y="52"/>
                </a:cxn>
                <a:cxn ang="0">
                  <a:pos x="5" y="60"/>
                </a:cxn>
                <a:cxn ang="0">
                  <a:pos x="14" y="64"/>
                </a:cxn>
                <a:cxn ang="0">
                  <a:pos x="27" y="64"/>
                </a:cxn>
                <a:cxn ang="0">
                  <a:pos x="37" y="60"/>
                </a:cxn>
                <a:cxn ang="0">
                  <a:pos x="41" y="56"/>
                </a:cxn>
                <a:cxn ang="0">
                  <a:pos x="61" y="62"/>
                </a:cxn>
                <a:cxn ang="0">
                  <a:pos x="59" y="60"/>
                </a:cxn>
                <a:cxn ang="0">
                  <a:pos x="58" y="54"/>
                </a:cxn>
                <a:cxn ang="0">
                  <a:pos x="58" y="22"/>
                </a:cxn>
                <a:cxn ang="0">
                  <a:pos x="58" y="16"/>
                </a:cxn>
                <a:cxn ang="0">
                  <a:pos x="55" y="9"/>
                </a:cxn>
                <a:cxn ang="0">
                  <a:pos x="47" y="3"/>
                </a:cxn>
                <a:cxn ang="0">
                  <a:pos x="31" y="0"/>
                </a:cxn>
                <a:cxn ang="0">
                  <a:pos x="14" y="3"/>
                </a:cxn>
                <a:cxn ang="0">
                  <a:pos x="6" y="10"/>
                </a:cxn>
                <a:cxn ang="0">
                  <a:pos x="3" y="21"/>
                </a:cxn>
                <a:cxn ang="0">
                  <a:pos x="41" y="37"/>
                </a:cxn>
                <a:cxn ang="0">
                  <a:pos x="39" y="45"/>
                </a:cxn>
                <a:cxn ang="0">
                  <a:pos x="36" y="50"/>
                </a:cxn>
                <a:cxn ang="0">
                  <a:pos x="28" y="53"/>
                </a:cxn>
                <a:cxn ang="0">
                  <a:pos x="22" y="51"/>
                </a:cxn>
                <a:cxn ang="0">
                  <a:pos x="19" y="46"/>
                </a:cxn>
                <a:cxn ang="0">
                  <a:pos x="20" y="41"/>
                </a:cxn>
                <a:cxn ang="0">
                  <a:pos x="23" y="38"/>
                </a:cxn>
                <a:cxn ang="0">
                  <a:pos x="29" y="36"/>
                </a:cxn>
                <a:cxn ang="0">
                  <a:pos x="41" y="33"/>
                </a:cxn>
              </a:cxnLst>
              <a:rect l="0" t="0" r="r" b="b"/>
              <a:pathLst>
                <a:path w="61" h="64">
                  <a:moveTo>
                    <a:pt x="20" y="21"/>
                  </a:moveTo>
                  <a:lnTo>
                    <a:pt x="21" y="19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4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40" y="17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1" y="27"/>
                  </a:lnTo>
                  <a:lnTo>
                    <a:pt x="23" y="28"/>
                  </a:lnTo>
                  <a:lnTo>
                    <a:pt x="14" y="30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14" y="64"/>
                  </a:lnTo>
                  <a:lnTo>
                    <a:pt x="21" y="64"/>
                  </a:lnTo>
                  <a:lnTo>
                    <a:pt x="27" y="64"/>
                  </a:lnTo>
                  <a:lnTo>
                    <a:pt x="32" y="63"/>
                  </a:lnTo>
                  <a:lnTo>
                    <a:pt x="37" y="60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3" y="62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0"/>
                  </a:lnTo>
                  <a:lnTo>
                    <a:pt x="58" y="58"/>
                  </a:lnTo>
                  <a:lnTo>
                    <a:pt x="58" y="54"/>
                  </a:lnTo>
                  <a:lnTo>
                    <a:pt x="58" y="50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7" y="12"/>
                  </a:lnTo>
                  <a:lnTo>
                    <a:pt x="55" y="9"/>
                  </a:lnTo>
                  <a:lnTo>
                    <a:pt x="51" y="5"/>
                  </a:lnTo>
                  <a:lnTo>
                    <a:pt x="47" y="3"/>
                  </a:lnTo>
                  <a:lnTo>
                    <a:pt x="40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4" y="3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21"/>
                  </a:lnTo>
                  <a:lnTo>
                    <a:pt x="20" y="21"/>
                  </a:lnTo>
                  <a:close/>
                  <a:moveTo>
                    <a:pt x="41" y="37"/>
                  </a:moveTo>
                  <a:lnTo>
                    <a:pt x="40" y="41"/>
                  </a:lnTo>
                  <a:lnTo>
                    <a:pt x="39" y="45"/>
                  </a:lnTo>
                  <a:lnTo>
                    <a:pt x="38" y="48"/>
                  </a:lnTo>
                  <a:lnTo>
                    <a:pt x="36" y="50"/>
                  </a:lnTo>
                  <a:lnTo>
                    <a:pt x="32" y="52"/>
                  </a:lnTo>
                  <a:lnTo>
                    <a:pt x="28" y="53"/>
                  </a:lnTo>
                  <a:lnTo>
                    <a:pt x="25" y="52"/>
                  </a:lnTo>
                  <a:lnTo>
                    <a:pt x="22" y="51"/>
                  </a:lnTo>
                  <a:lnTo>
                    <a:pt x="20" y="49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6" y="37"/>
                  </a:lnTo>
                  <a:lnTo>
                    <a:pt x="29" y="36"/>
                  </a:lnTo>
                  <a:lnTo>
                    <a:pt x="35" y="35"/>
                  </a:lnTo>
                  <a:lnTo>
                    <a:pt x="41" y="33"/>
                  </a:lnTo>
                  <a:lnTo>
                    <a:pt x="41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3" name="Freeform 1975"/>
            <p:cNvSpPr>
              <a:spLocks/>
            </p:cNvSpPr>
            <p:nvPr/>
          </p:nvSpPr>
          <p:spPr bwMode="auto">
            <a:xfrm>
              <a:off x="4076" y="296"/>
              <a:ext cx="16" cy="21"/>
            </a:xfrm>
            <a:custGeom>
              <a:avLst/>
              <a:gdLst/>
              <a:ahLst/>
              <a:cxnLst>
                <a:cxn ang="0">
                  <a:pos x="10" y="82"/>
                </a:cxn>
                <a:cxn ang="0">
                  <a:pos x="16" y="82"/>
                </a:cxn>
                <a:cxn ang="0">
                  <a:pos x="23" y="83"/>
                </a:cxn>
                <a:cxn ang="0">
                  <a:pos x="29" y="82"/>
                </a:cxn>
                <a:cxn ang="0">
                  <a:pos x="33" y="81"/>
                </a:cxn>
                <a:cxn ang="0">
                  <a:pos x="36" y="79"/>
                </a:cxn>
                <a:cxn ang="0">
                  <a:pos x="39" y="76"/>
                </a:cxn>
                <a:cxn ang="0">
                  <a:pos x="42" y="70"/>
                </a:cxn>
                <a:cxn ang="0">
                  <a:pos x="45" y="63"/>
                </a:cxn>
                <a:cxn ang="0">
                  <a:pos x="65" y="0"/>
                </a:cxn>
                <a:cxn ang="0">
                  <a:pos x="46" y="0"/>
                </a:cxn>
                <a:cxn ang="0">
                  <a:pos x="36" y="39"/>
                </a:cxn>
                <a:cxn ang="0">
                  <a:pos x="21" y="0"/>
                </a:cxn>
                <a:cxn ang="0">
                  <a:pos x="0" y="0"/>
                </a:cxn>
                <a:cxn ang="0">
                  <a:pos x="27" y="60"/>
                </a:cxn>
                <a:cxn ang="0">
                  <a:pos x="26" y="62"/>
                </a:cxn>
                <a:cxn ang="0">
                  <a:pos x="24" y="65"/>
                </a:cxn>
                <a:cxn ang="0">
                  <a:pos x="22" y="68"/>
                </a:cxn>
                <a:cxn ang="0">
                  <a:pos x="20" y="70"/>
                </a:cxn>
                <a:cxn ang="0">
                  <a:pos x="16" y="71"/>
                </a:cxn>
                <a:cxn ang="0">
                  <a:pos x="13" y="71"/>
                </a:cxn>
                <a:cxn ang="0">
                  <a:pos x="10" y="70"/>
                </a:cxn>
                <a:cxn ang="0">
                  <a:pos x="10" y="82"/>
                </a:cxn>
              </a:cxnLst>
              <a:rect l="0" t="0" r="r" b="b"/>
              <a:pathLst>
                <a:path w="65" h="83">
                  <a:moveTo>
                    <a:pt x="10" y="82"/>
                  </a:moveTo>
                  <a:lnTo>
                    <a:pt x="16" y="82"/>
                  </a:lnTo>
                  <a:lnTo>
                    <a:pt x="23" y="83"/>
                  </a:lnTo>
                  <a:lnTo>
                    <a:pt x="29" y="82"/>
                  </a:lnTo>
                  <a:lnTo>
                    <a:pt x="33" y="81"/>
                  </a:lnTo>
                  <a:lnTo>
                    <a:pt x="36" y="79"/>
                  </a:lnTo>
                  <a:lnTo>
                    <a:pt x="39" y="76"/>
                  </a:lnTo>
                  <a:lnTo>
                    <a:pt x="42" y="70"/>
                  </a:lnTo>
                  <a:lnTo>
                    <a:pt x="45" y="63"/>
                  </a:lnTo>
                  <a:lnTo>
                    <a:pt x="65" y="0"/>
                  </a:lnTo>
                  <a:lnTo>
                    <a:pt x="46" y="0"/>
                  </a:lnTo>
                  <a:lnTo>
                    <a:pt x="36" y="39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7" y="60"/>
                  </a:lnTo>
                  <a:lnTo>
                    <a:pt x="26" y="62"/>
                  </a:lnTo>
                  <a:lnTo>
                    <a:pt x="24" y="65"/>
                  </a:lnTo>
                  <a:lnTo>
                    <a:pt x="22" y="68"/>
                  </a:lnTo>
                  <a:lnTo>
                    <a:pt x="20" y="70"/>
                  </a:lnTo>
                  <a:lnTo>
                    <a:pt x="16" y="71"/>
                  </a:lnTo>
                  <a:lnTo>
                    <a:pt x="13" y="71"/>
                  </a:lnTo>
                  <a:lnTo>
                    <a:pt x="10" y="70"/>
                  </a:lnTo>
                  <a:lnTo>
                    <a:pt x="10" y="8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4" name="Freeform 1976"/>
            <p:cNvSpPr>
              <a:spLocks/>
            </p:cNvSpPr>
            <p:nvPr/>
          </p:nvSpPr>
          <p:spPr bwMode="auto">
            <a:xfrm>
              <a:off x="4093" y="295"/>
              <a:ext cx="15" cy="16"/>
            </a:xfrm>
            <a:custGeom>
              <a:avLst/>
              <a:gdLst/>
              <a:ahLst/>
              <a:cxnLst>
                <a:cxn ang="0">
                  <a:pos x="44" y="39"/>
                </a:cxn>
                <a:cxn ang="0">
                  <a:pos x="44" y="44"/>
                </a:cxn>
                <a:cxn ang="0">
                  <a:pos x="42" y="48"/>
                </a:cxn>
                <a:cxn ang="0">
                  <a:pos x="41" y="50"/>
                </a:cxn>
                <a:cxn ang="0">
                  <a:pos x="39" y="51"/>
                </a:cxn>
                <a:cxn ang="0">
                  <a:pos x="36" y="52"/>
                </a:cxn>
                <a:cxn ang="0">
                  <a:pos x="33" y="53"/>
                </a:cxn>
                <a:cxn ang="0">
                  <a:pos x="29" y="52"/>
                </a:cxn>
                <a:cxn ang="0">
                  <a:pos x="25" y="50"/>
                </a:cxn>
                <a:cxn ang="0">
                  <a:pos x="23" y="47"/>
                </a:cxn>
                <a:cxn ang="0">
                  <a:pos x="21" y="42"/>
                </a:cxn>
                <a:cxn ang="0">
                  <a:pos x="20" y="37"/>
                </a:cxn>
                <a:cxn ang="0">
                  <a:pos x="20" y="31"/>
                </a:cxn>
                <a:cxn ang="0">
                  <a:pos x="20" y="25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5" y="15"/>
                </a:cxn>
                <a:cxn ang="0">
                  <a:pos x="29" y="13"/>
                </a:cxn>
                <a:cxn ang="0">
                  <a:pos x="33" y="12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3" y="18"/>
                </a:cxn>
                <a:cxn ang="0">
                  <a:pos x="44" y="23"/>
                </a:cxn>
                <a:cxn ang="0">
                  <a:pos x="62" y="23"/>
                </a:cxn>
                <a:cxn ang="0">
                  <a:pos x="62" y="19"/>
                </a:cxn>
                <a:cxn ang="0">
                  <a:pos x="60" y="15"/>
                </a:cxn>
                <a:cxn ang="0">
                  <a:pos x="57" y="11"/>
                </a:cxn>
                <a:cxn ang="0">
                  <a:pos x="55" y="8"/>
                </a:cxn>
                <a:cxn ang="0">
                  <a:pos x="51" y="5"/>
                </a:cxn>
                <a:cxn ang="0">
                  <a:pos x="46" y="2"/>
                </a:cxn>
                <a:cxn ang="0">
                  <a:pos x="41" y="1"/>
                </a:cxn>
                <a:cxn ang="0">
                  <a:pos x="34" y="0"/>
                </a:cxn>
                <a:cxn ang="0">
                  <a:pos x="25" y="1"/>
                </a:cxn>
                <a:cxn ang="0">
                  <a:pos x="18" y="3"/>
                </a:cxn>
                <a:cxn ang="0">
                  <a:pos x="12" y="7"/>
                </a:cxn>
                <a:cxn ang="0">
                  <a:pos x="8" y="11"/>
                </a:cxn>
                <a:cxn ang="0">
                  <a:pos x="4" y="16"/>
                </a:cxn>
                <a:cxn ang="0">
                  <a:pos x="2" y="21"/>
                </a:cxn>
                <a:cxn ang="0">
                  <a:pos x="1" y="27"/>
                </a:cxn>
                <a:cxn ang="0">
                  <a:pos x="0" y="32"/>
                </a:cxn>
                <a:cxn ang="0">
                  <a:pos x="1" y="39"/>
                </a:cxn>
                <a:cxn ang="0">
                  <a:pos x="3" y="46"/>
                </a:cxn>
                <a:cxn ang="0">
                  <a:pos x="5" y="52"/>
                </a:cxn>
                <a:cxn ang="0">
                  <a:pos x="10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40" y="64"/>
                </a:cxn>
                <a:cxn ang="0">
                  <a:pos x="47" y="62"/>
                </a:cxn>
                <a:cxn ang="0">
                  <a:pos x="52" y="59"/>
                </a:cxn>
                <a:cxn ang="0">
                  <a:pos x="55" y="56"/>
                </a:cxn>
                <a:cxn ang="0">
                  <a:pos x="59" y="52"/>
                </a:cxn>
                <a:cxn ang="0">
                  <a:pos x="61" y="48"/>
                </a:cxn>
                <a:cxn ang="0">
                  <a:pos x="62" y="44"/>
                </a:cxn>
                <a:cxn ang="0">
                  <a:pos x="63" y="39"/>
                </a:cxn>
                <a:cxn ang="0">
                  <a:pos x="44" y="39"/>
                </a:cxn>
              </a:cxnLst>
              <a:rect l="0" t="0" r="r" b="b"/>
              <a:pathLst>
                <a:path w="63" h="64">
                  <a:moveTo>
                    <a:pt x="44" y="39"/>
                  </a:moveTo>
                  <a:lnTo>
                    <a:pt x="44" y="44"/>
                  </a:lnTo>
                  <a:lnTo>
                    <a:pt x="42" y="48"/>
                  </a:lnTo>
                  <a:lnTo>
                    <a:pt x="41" y="50"/>
                  </a:lnTo>
                  <a:lnTo>
                    <a:pt x="39" y="51"/>
                  </a:lnTo>
                  <a:lnTo>
                    <a:pt x="36" y="52"/>
                  </a:lnTo>
                  <a:lnTo>
                    <a:pt x="33" y="53"/>
                  </a:lnTo>
                  <a:lnTo>
                    <a:pt x="29" y="52"/>
                  </a:lnTo>
                  <a:lnTo>
                    <a:pt x="25" y="50"/>
                  </a:lnTo>
                  <a:lnTo>
                    <a:pt x="23" y="47"/>
                  </a:lnTo>
                  <a:lnTo>
                    <a:pt x="21" y="42"/>
                  </a:lnTo>
                  <a:lnTo>
                    <a:pt x="20" y="37"/>
                  </a:lnTo>
                  <a:lnTo>
                    <a:pt x="20" y="31"/>
                  </a:lnTo>
                  <a:lnTo>
                    <a:pt x="20" y="25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5" y="15"/>
                  </a:lnTo>
                  <a:lnTo>
                    <a:pt x="29" y="13"/>
                  </a:lnTo>
                  <a:lnTo>
                    <a:pt x="33" y="12"/>
                  </a:lnTo>
                  <a:lnTo>
                    <a:pt x="37" y="13"/>
                  </a:lnTo>
                  <a:lnTo>
                    <a:pt x="40" y="14"/>
                  </a:lnTo>
                  <a:lnTo>
                    <a:pt x="43" y="18"/>
                  </a:lnTo>
                  <a:lnTo>
                    <a:pt x="44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60" y="15"/>
                  </a:lnTo>
                  <a:lnTo>
                    <a:pt x="57" y="11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41" y="1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6"/>
                  </a:lnTo>
                  <a:lnTo>
                    <a:pt x="5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3" y="64"/>
                  </a:lnTo>
                  <a:lnTo>
                    <a:pt x="40" y="64"/>
                  </a:lnTo>
                  <a:lnTo>
                    <a:pt x="47" y="62"/>
                  </a:lnTo>
                  <a:lnTo>
                    <a:pt x="52" y="59"/>
                  </a:lnTo>
                  <a:lnTo>
                    <a:pt x="55" y="56"/>
                  </a:lnTo>
                  <a:lnTo>
                    <a:pt x="59" y="52"/>
                  </a:lnTo>
                  <a:lnTo>
                    <a:pt x="61" y="48"/>
                  </a:lnTo>
                  <a:lnTo>
                    <a:pt x="62" y="44"/>
                  </a:lnTo>
                  <a:lnTo>
                    <a:pt x="63" y="39"/>
                  </a:lnTo>
                  <a:lnTo>
                    <a:pt x="44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5" name="Freeform 1977"/>
            <p:cNvSpPr>
              <a:spLocks/>
            </p:cNvSpPr>
            <p:nvPr/>
          </p:nvSpPr>
          <p:spPr bwMode="auto">
            <a:xfrm>
              <a:off x="4110" y="296"/>
              <a:ext cx="16" cy="15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4" y="61"/>
                </a:cxn>
                <a:cxn ang="0">
                  <a:pos x="7" y="61"/>
                </a:cxn>
                <a:cxn ang="0">
                  <a:pos x="12" y="61"/>
                </a:cxn>
                <a:cxn ang="0">
                  <a:pos x="17" y="60"/>
                </a:cxn>
                <a:cxn ang="0">
                  <a:pos x="21" y="58"/>
                </a:cxn>
                <a:cxn ang="0">
                  <a:pos x="24" y="56"/>
                </a:cxn>
                <a:cxn ang="0">
                  <a:pos x="27" y="51"/>
                </a:cxn>
                <a:cxn ang="0">
                  <a:pos x="29" y="45"/>
                </a:cxn>
                <a:cxn ang="0">
                  <a:pos x="30" y="36"/>
                </a:cxn>
                <a:cxn ang="0">
                  <a:pos x="31" y="25"/>
                </a:cxn>
                <a:cxn ang="0">
                  <a:pos x="31" y="12"/>
                </a:cxn>
                <a:cxn ang="0">
                  <a:pos x="48" y="12"/>
                </a:cxn>
                <a:cxn ang="0">
                  <a:pos x="48" y="60"/>
                </a:cxn>
                <a:cxn ang="0">
                  <a:pos x="66" y="60"/>
                </a:cxn>
                <a:cxn ang="0">
                  <a:pos x="66" y="0"/>
                </a:cxn>
                <a:cxn ang="0">
                  <a:pos x="14" y="0"/>
                </a:cxn>
                <a:cxn ang="0">
                  <a:pos x="14" y="26"/>
                </a:cxn>
                <a:cxn ang="0">
                  <a:pos x="13" y="37"/>
                </a:cxn>
                <a:cxn ang="0">
                  <a:pos x="11" y="44"/>
                </a:cxn>
                <a:cxn ang="0">
                  <a:pos x="10" y="46"/>
                </a:cxn>
                <a:cxn ang="0">
                  <a:pos x="8" y="48"/>
                </a:cxn>
                <a:cxn ang="0">
                  <a:pos x="6" y="48"/>
                </a:cxn>
                <a:cxn ang="0">
                  <a:pos x="3" y="49"/>
                </a:cxn>
                <a:cxn ang="0">
                  <a:pos x="2" y="48"/>
                </a:cxn>
                <a:cxn ang="0">
                  <a:pos x="0" y="48"/>
                </a:cxn>
                <a:cxn ang="0">
                  <a:pos x="0" y="61"/>
                </a:cxn>
              </a:cxnLst>
              <a:rect l="0" t="0" r="r" b="b"/>
              <a:pathLst>
                <a:path w="66" h="61">
                  <a:moveTo>
                    <a:pt x="0" y="61"/>
                  </a:moveTo>
                  <a:lnTo>
                    <a:pt x="4" y="61"/>
                  </a:lnTo>
                  <a:lnTo>
                    <a:pt x="7" y="61"/>
                  </a:lnTo>
                  <a:lnTo>
                    <a:pt x="12" y="61"/>
                  </a:lnTo>
                  <a:lnTo>
                    <a:pt x="17" y="60"/>
                  </a:lnTo>
                  <a:lnTo>
                    <a:pt x="21" y="58"/>
                  </a:lnTo>
                  <a:lnTo>
                    <a:pt x="24" y="56"/>
                  </a:lnTo>
                  <a:lnTo>
                    <a:pt x="27" y="51"/>
                  </a:lnTo>
                  <a:lnTo>
                    <a:pt x="29" y="45"/>
                  </a:lnTo>
                  <a:lnTo>
                    <a:pt x="30" y="36"/>
                  </a:lnTo>
                  <a:lnTo>
                    <a:pt x="31" y="25"/>
                  </a:lnTo>
                  <a:lnTo>
                    <a:pt x="31" y="12"/>
                  </a:lnTo>
                  <a:lnTo>
                    <a:pt x="48" y="12"/>
                  </a:lnTo>
                  <a:lnTo>
                    <a:pt x="48" y="60"/>
                  </a:lnTo>
                  <a:lnTo>
                    <a:pt x="66" y="60"/>
                  </a:lnTo>
                  <a:lnTo>
                    <a:pt x="66" y="0"/>
                  </a:lnTo>
                  <a:lnTo>
                    <a:pt x="14" y="0"/>
                  </a:lnTo>
                  <a:lnTo>
                    <a:pt x="14" y="26"/>
                  </a:lnTo>
                  <a:lnTo>
                    <a:pt x="13" y="37"/>
                  </a:lnTo>
                  <a:lnTo>
                    <a:pt x="11" y="44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6" name="Freeform 1978"/>
            <p:cNvSpPr>
              <a:spLocks/>
            </p:cNvSpPr>
            <p:nvPr/>
          </p:nvSpPr>
          <p:spPr bwMode="auto">
            <a:xfrm>
              <a:off x="4128" y="296"/>
              <a:ext cx="17" cy="21"/>
            </a:xfrm>
            <a:custGeom>
              <a:avLst/>
              <a:gdLst/>
              <a:ahLst/>
              <a:cxnLst>
                <a:cxn ang="0">
                  <a:pos x="10" y="82"/>
                </a:cxn>
                <a:cxn ang="0">
                  <a:pos x="16" y="82"/>
                </a:cxn>
                <a:cxn ang="0">
                  <a:pos x="23" y="83"/>
                </a:cxn>
                <a:cxn ang="0">
                  <a:pos x="29" y="82"/>
                </a:cxn>
                <a:cxn ang="0">
                  <a:pos x="33" y="81"/>
                </a:cxn>
                <a:cxn ang="0">
                  <a:pos x="36" y="79"/>
                </a:cxn>
                <a:cxn ang="0">
                  <a:pos x="39" y="76"/>
                </a:cxn>
                <a:cxn ang="0">
                  <a:pos x="42" y="70"/>
                </a:cxn>
                <a:cxn ang="0">
                  <a:pos x="44" y="63"/>
                </a:cxn>
                <a:cxn ang="0">
                  <a:pos x="65" y="0"/>
                </a:cxn>
                <a:cxn ang="0">
                  <a:pos x="46" y="0"/>
                </a:cxn>
                <a:cxn ang="0">
                  <a:pos x="35" y="39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26" y="60"/>
                </a:cxn>
                <a:cxn ang="0">
                  <a:pos x="25" y="62"/>
                </a:cxn>
                <a:cxn ang="0">
                  <a:pos x="24" y="65"/>
                </a:cxn>
                <a:cxn ang="0">
                  <a:pos x="23" y="68"/>
                </a:cxn>
                <a:cxn ang="0">
                  <a:pos x="20" y="70"/>
                </a:cxn>
                <a:cxn ang="0">
                  <a:pos x="16" y="71"/>
                </a:cxn>
                <a:cxn ang="0">
                  <a:pos x="13" y="71"/>
                </a:cxn>
                <a:cxn ang="0">
                  <a:pos x="10" y="70"/>
                </a:cxn>
                <a:cxn ang="0">
                  <a:pos x="10" y="82"/>
                </a:cxn>
              </a:cxnLst>
              <a:rect l="0" t="0" r="r" b="b"/>
              <a:pathLst>
                <a:path w="65" h="83">
                  <a:moveTo>
                    <a:pt x="10" y="82"/>
                  </a:moveTo>
                  <a:lnTo>
                    <a:pt x="16" y="82"/>
                  </a:lnTo>
                  <a:lnTo>
                    <a:pt x="23" y="83"/>
                  </a:lnTo>
                  <a:lnTo>
                    <a:pt x="29" y="82"/>
                  </a:lnTo>
                  <a:lnTo>
                    <a:pt x="33" y="81"/>
                  </a:lnTo>
                  <a:lnTo>
                    <a:pt x="36" y="79"/>
                  </a:lnTo>
                  <a:lnTo>
                    <a:pt x="39" y="76"/>
                  </a:lnTo>
                  <a:lnTo>
                    <a:pt x="42" y="70"/>
                  </a:lnTo>
                  <a:lnTo>
                    <a:pt x="44" y="63"/>
                  </a:lnTo>
                  <a:lnTo>
                    <a:pt x="65" y="0"/>
                  </a:lnTo>
                  <a:lnTo>
                    <a:pt x="46" y="0"/>
                  </a:lnTo>
                  <a:lnTo>
                    <a:pt x="35" y="39"/>
                  </a:lnTo>
                  <a:lnTo>
                    <a:pt x="22" y="0"/>
                  </a:lnTo>
                  <a:lnTo>
                    <a:pt x="0" y="0"/>
                  </a:lnTo>
                  <a:lnTo>
                    <a:pt x="26" y="60"/>
                  </a:lnTo>
                  <a:lnTo>
                    <a:pt x="25" y="62"/>
                  </a:lnTo>
                  <a:lnTo>
                    <a:pt x="24" y="65"/>
                  </a:lnTo>
                  <a:lnTo>
                    <a:pt x="23" y="68"/>
                  </a:lnTo>
                  <a:lnTo>
                    <a:pt x="20" y="70"/>
                  </a:lnTo>
                  <a:lnTo>
                    <a:pt x="16" y="71"/>
                  </a:lnTo>
                  <a:lnTo>
                    <a:pt x="13" y="71"/>
                  </a:lnTo>
                  <a:lnTo>
                    <a:pt x="10" y="70"/>
                  </a:lnTo>
                  <a:lnTo>
                    <a:pt x="10" y="8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7" name="Freeform 1979"/>
            <p:cNvSpPr>
              <a:spLocks/>
            </p:cNvSpPr>
            <p:nvPr/>
          </p:nvSpPr>
          <p:spPr bwMode="auto">
            <a:xfrm>
              <a:off x="4146" y="296"/>
              <a:ext cx="12" cy="15"/>
            </a:xfrm>
            <a:custGeom>
              <a:avLst/>
              <a:gdLst/>
              <a:ahLst/>
              <a:cxnLst>
                <a:cxn ang="0">
                  <a:pos x="17" y="12"/>
                </a:cxn>
                <a:cxn ang="0">
                  <a:pos x="44" y="12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7" y="60"/>
                </a:cxn>
                <a:cxn ang="0">
                  <a:pos x="17" y="12"/>
                </a:cxn>
              </a:cxnLst>
              <a:rect l="0" t="0" r="r" b="b"/>
              <a:pathLst>
                <a:path w="44" h="60">
                  <a:moveTo>
                    <a:pt x="17" y="12"/>
                  </a:moveTo>
                  <a:lnTo>
                    <a:pt x="44" y="12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7" y="60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8" name="Freeform 1980"/>
            <p:cNvSpPr>
              <a:spLocks/>
            </p:cNvSpPr>
            <p:nvPr/>
          </p:nvSpPr>
          <p:spPr bwMode="auto">
            <a:xfrm>
              <a:off x="3567" y="326"/>
              <a:ext cx="442" cy="386"/>
            </a:xfrm>
            <a:custGeom>
              <a:avLst/>
              <a:gdLst/>
              <a:ahLst/>
              <a:cxnLst>
                <a:cxn ang="0">
                  <a:pos x="89" y="1546"/>
                </a:cxn>
                <a:cxn ang="0">
                  <a:pos x="1679" y="1546"/>
                </a:cxn>
                <a:cxn ang="0">
                  <a:pos x="1692" y="1545"/>
                </a:cxn>
                <a:cxn ang="0">
                  <a:pos x="1704" y="1543"/>
                </a:cxn>
                <a:cxn ang="0">
                  <a:pos x="1716" y="1538"/>
                </a:cxn>
                <a:cxn ang="0">
                  <a:pos x="1727" y="1532"/>
                </a:cxn>
                <a:cxn ang="0">
                  <a:pos x="1737" y="1525"/>
                </a:cxn>
                <a:cxn ang="0">
                  <a:pos x="1746" y="1516"/>
                </a:cxn>
                <a:cxn ang="0">
                  <a:pos x="1754" y="1506"/>
                </a:cxn>
                <a:cxn ang="0">
                  <a:pos x="1760" y="1494"/>
                </a:cxn>
                <a:cxn ang="0">
                  <a:pos x="1764" y="1483"/>
                </a:cxn>
                <a:cxn ang="0">
                  <a:pos x="1767" y="1471"/>
                </a:cxn>
                <a:cxn ang="0">
                  <a:pos x="1768" y="1458"/>
                </a:cxn>
                <a:cxn ang="0">
                  <a:pos x="1768" y="89"/>
                </a:cxn>
                <a:cxn ang="0">
                  <a:pos x="1767" y="75"/>
                </a:cxn>
                <a:cxn ang="0">
                  <a:pos x="1764" y="64"/>
                </a:cxn>
                <a:cxn ang="0">
                  <a:pos x="1760" y="52"/>
                </a:cxn>
                <a:cxn ang="0">
                  <a:pos x="1754" y="41"/>
                </a:cxn>
                <a:cxn ang="0">
                  <a:pos x="1746" y="31"/>
                </a:cxn>
                <a:cxn ang="0">
                  <a:pos x="1737" y="21"/>
                </a:cxn>
                <a:cxn ang="0">
                  <a:pos x="1727" y="14"/>
                </a:cxn>
                <a:cxn ang="0">
                  <a:pos x="1716" y="8"/>
                </a:cxn>
                <a:cxn ang="0">
                  <a:pos x="1704" y="4"/>
                </a:cxn>
                <a:cxn ang="0">
                  <a:pos x="1692" y="1"/>
                </a:cxn>
                <a:cxn ang="0">
                  <a:pos x="1679" y="0"/>
                </a:cxn>
                <a:cxn ang="0">
                  <a:pos x="89" y="0"/>
                </a:cxn>
                <a:cxn ang="0">
                  <a:pos x="77" y="1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41" y="14"/>
                </a:cxn>
                <a:cxn ang="0">
                  <a:pos x="32" y="21"/>
                </a:cxn>
                <a:cxn ang="0">
                  <a:pos x="23" y="31"/>
                </a:cxn>
                <a:cxn ang="0">
                  <a:pos x="14" y="41"/>
                </a:cxn>
                <a:cxn ang="0">
                  <a:pos x="8" y="52"/>
                </a:cxn>
                <a:cxn ang="0">
                  <a:pos x="4" y="64"/>
                </a:cxn>
                <a:cxn ang="0">
                  <a:pos x="1" y="75"/>
                </a:cxn>
                <a:cxn ang="0">
                  <a:pos x="0" y="89"/>
                </a:cxn>
                <a:cxn ang="0">
                  <a:pos x="0" y="1458"/>
                </a:cxn>
                <a:cxn ang="0">
                  <a:pos x="1" y="1471"/>
                </a:cxn>
                <a:cxn ang="0">
                  <a:pos x="4" y="1483"/>
                </a:cxn>
                <a:cxn ang="0">
                  <a:pos x="8" y="1494"/>
                </a:cxn>
                <a:cxn ang="0">
                  <a:pos x="14" y="1506"/>
                </a:cxn>
                <a:cxn ang="0">
                  <a:pos x="23" y="1516"/>
                </a:cxn>
                <a:cxn ang="0">
                  <a:pos x="32" y="1525"/>
                </a:cxn>
                <a:cxn ang="0">
                  <a:pos x="41" y="1532"/>
                </a:cxn>
                <a:cxn ang="0">
                  <a:pos x="52" y="1538"/>
                </a:cxn>
                <a:cxn ang="0">
                  <a:pos x="64" y="1543"/>
                </a:cxn>
                <a:cxn ang="0">
                  <a:pos x="77" y="1545"/>
                </a:cxn>
                <a:cxn ang="0">
                  <a:pos x="89" y="1546"/>
                </a:cxn>
              </a:cxnLst>
              <a:rect l="0" t="0" r="r" b="b"/>
              <a:pathLst>
                <a:path w="1768" h="1546">
                  <a:moveTo>
                    <a:pt x="89" y="1546"/>
                  </a:moveTo>
                  <a:lnTo>
                    <a:pt x="1679" y="1546"/>
                  </a:lnTo>
                  <a:lnTo>
                    <a:pt x="1692" y="1545"/>
                  </a:lnTo>
                  <a:lnTo>
                    <a:pt x="1704" y="1543"/>
                  </a:lnTo>
                  <a:lnTo>
                    <a:pt x="1716" y="1538"/>
                  </a:lnTo>
                  <a:lnTo>
                    <a:pt x="1727" y="1532"/>
                  </a:lnTo>
                  <a:lnTo>
                    <a:pt x="1737" y="1525"/>
                  </a:lnTo>
                  <a:lnTo>
                    <a:pt x="1746" y="1516"/>
                  </a:lnTo>
                  <a:lnTo>
                    <a:pt x="1754" y="1506"/>
                  </a:lnTo>
                  <a:lnTo>
                    <a:pt x="1760" y="1494"/>
                  </a:lnTo>
                  <a:lnTo>
                    <a:pt x="1764" y="1483"/>
                  </a:lnTo>
                  <a:lnTo>
                    <a:pt x="1767" y="1471"/>
                  </a:lnTo>
                  <a:lnTo>
                    <a:pt x="1768" y="1458"/>
                  </a:lnTo>
                  <a:lnTo>
                    <a:pt x="1768" y="89"/>
                  </a:lnTo>
                  <a:lnTo>
                    <a:pt x="1767" y="75"/>
                  </a:lnTo>
                  <a:lnTo>
                    <a:pt x="1764" y="64"/>
                  </a:lnTo>
                  <a:lnTo>
                    <a:pt x="1760" y="52"/>
                  </a:lnTo>
                  <a:lnTo>
                    <a:pt x="1754" y="41"/>
                  </a:lnTo>
                  <a:lnTo>
                    <a:pt x="1746" y="31"/>
                  </a:lnTo>
                  <a:lnTo>
                    <a:pt x="1737" y="21"/>
                  </a:lnTo>
                  <a:lnTo>
                    <a:pt x="1727" y="14"/>
                  </a:lnTo>
                  <a:lnTo>
                    <a:pt x="1716" y="8"/>
                  </a:lnTo>
                  <a:lnTo>
                    <a:pt x="1704" y="4"/>
                  </a:lnTo>
                  <a:lnTo>
                    <a:pt x="1692" y="1"/>
                  </a:lnTo>
                  <a:lnTo>
                    <a:pt x="1679" y="0"/>
                  </a:lnTo>
                  <a:lnTo>
                    <a:pt x="89" y="0"/>
                  </a:lnTo>
                  <a:lnTo>
                    <a:pt x="77" y="1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41" y="14"/>
                  </a:lnTo>
                  <a:lnTo>
                    <a:pt x="32" y="21"/>
                  </a:lnTo>
                  <a:lnTo>
                    <a:pt x="23" y="31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1" y="75"/>
                  </a:lnTo>
                  <a:lnTo>
                    <a:pt x="0" y="89"/>
                  </a:lnTo>
                  <a:lnTo>
                    <a:pt x="0" y="1458"/>
                  </a:lnTo>
                  <a:lnTo>
                    <a:pt x="1" y="1471"/>
                  </a:lnTo>
                  <a:lnTo>
                    <a:pt x="4" y="1483"/>
                  </a:lnTo>
                  <a:lnTo>
                    <a:pt x="8" y="1494"/>
                  </a:lnTo>
                  <a:lnTo>
                    <a:pt x="14" y="1506"/>
                  </a:lnTo>
                  <a:lnTo>
                    <a:pt x="23" y="1516"/>
                  </a:lnTo>
                  <a:lnTo>
                    <a:pt x="32" y="1525"/>
                  </a:lnTo>
                  <a:lnTo>
                    <a:pt x="41" y="1532"/>
                  </a:lnTo>
                  <a:lnTo>
                    <a:pt x="52" y="1538"/>
                  </a:lnTo>
                  <a:lnTo>
                    <a:pt x="64" y="1543"/>
                  </a:lnTo>
                  <a:lnTo>
                    <a:pt x="77" y="1545"/>
                  </a:lnTo>
                  <a:lnTo>
                    <a:pt x="89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9" name="Freeform 1981"/>
            <p:cNvSpPr>
              <a:spLocks/>
            </p:cNvSpPr>
            <p:nvPr/>
          </p:nvSpPr>
          <p:spPr bwMode="auto">
            <a:xfrm>
              <a:off x="3589" y="710"/>
              <a:ext cx="398" cy="4"/>
            </a:xfrm>
            <a:custGeom>
              <a:avLst/>
              <a:gdLst/>
              <a:ahLst/>
              <a:cxnLst>
                <a:cxn ang="0">
                  <a:pos x="1591" y="16"/>
                </a:cxn>
                <a:cxn ang="0">
                  <a:pos x="1590" y="0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1590" y="16"/>
                </a:cxn>
                <a:cxn ang="0">
                  <a:pos x="1591" y="16"/>
                </a:cxn>
                <a:cxn ang="0">
                  <a:pos x="1590" y="16"/>
                </a:cxn>
                <a:cxn ang="0">
                  <a:pos x="1590" y="16"/>
                </a:cxn>
                <a:cxn ang="0">
                  <a:pos x="1591" y="16"/>
                </a:cxn>
              </a:cxnLst>
              <a:rect l="0" t="0" r="r" b="b"/>
              <a:pathLst>
                <a:path w="1591" h="16">
                  <a:moveTo>
                    <a:pt x="1591" y="16"/>
                  </a:moveTo>
                  <a:lnTo>
                    <a:pt x="1590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590" y="16"/>
                  </a:lnTo>
                  <a:lnTo>
                    <a:pt x="1591" y="16"/>
                  </a:lnTo>
                  <a:lnTo>
                    <a:pt x="1590" y="16"/>
                  </a:lnTo>
                  <a:lnTo>
                    <a:pt x="1590" y="16"/>
                  </a:lnTo>
                  <a:lnTo>
                    <a:pt x="1591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0" name="Freeform 1982"/>
            <p:cNvSpPr>
              <a:spLocks/>
            </p:cNvSpPr>
            <p:nvPr/>
          </p:nvSpPr>
          <p:spPr bwMode="auto">
            <a:xfrm>
              <a:off x="3987" y="710"/>
              <a:ext cx="4" cy="4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12" y="0"/>
                </a:cxn>
                <a:cxn ang="0">
                  <a:pos x="0" y="1"/>
                </a:cxn>
                <a:cxn ang="0">
                  <a:pos x="1" y="17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4" y="16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lnTo>
                    <a:pt x="12" y="0"/>
                  </a:lnTo>
                  <a:lnTo>
                    <a:pt x="0" y="1"/>
                  </a:lnTo>
                  <a:lnTo>
                    <a:pt x="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1" name="Freeform 1983"/>
            <p:cNvSpPr>
              <a:spLocks/>
            </p:cNvSpPr>
            <p:nvPr/>
          </p:nvSpPr>
          <p:spPr bwMode="auto">
            <a:xfrm>
              <a:off x="3990" y="709"/>
              <a:ext cx="4" cy="5"/>
            </a:xfrm>
            <a:custGeom>
              <a:avLst/>
              <a:gdLst/>
              <a:ahLst/>
              <a:cxnLst>
                <a:cxn ang="0">
                  <a:pos x="17" y="15"/>
                </a:cxn>
                <a:cxn ang="0">
                  <a:pos x="13" y="0"/>
                </a:cxn>
                <a:cxn ang="0">
                  <a:pos x="0" y="2"/>
                </a:cxn>
                <a:cxn ang="0">
                  <a:pos x="3" y="18"/>
                </a:cxn>
                <a:cxn ang="0">
                  <a:pos x="16" y="16"/>
                </a:cxn>
                <a:cxn ang="0">
                  <a:pos x="17" y="15"/>
                </a:cxn>
                <a:cxn ang="0">
                  <a:pos x="16" y="16"/>
                </a:cxn>
                <a:cxn ang="0">
                  <a:pos x="17" y="16"/>
                </a:cxn>
                <a:cxn ang="0">
                  <a:pos x="17" y="15"/>
                </a:cxn>
              </a:cxnLst>
              <a:rect l="0" t="0" r="r" b="b"/>
              <a:pathLst>
                <a:path w="17" h="18">
                  <a:moveTo>
                    <a:pt x="17" y="15"/>
                  </a:moveTo>
                  <a:lnTo>
                    <a:pt x="13" y="0"/>
                  </a:lnTo>
                  <a:lnTo>
                    <a:pt x="0" y="2"/>
                  </a:lnTo>
                  <a:lnTo>
                    <a:pt x="3" y="18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2" name="Freeform 1984"/>
            <p:cNvSpPr>
              <a:spLocks/>
            </p:cNvSpPr>
            <p:nvPr/>
          </p:nvSpPr>
          <p:spPr bwMode="auto">
            <a:xfrm>
              <a:off x="3993" y="708"/>
              <a:ext cx="4" cy="5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0"/>
                </a:cxn>
                <a:cxn ang="0">
                  <a:pos x="18" y="16"/>
                </a:cxn>
                <a:cxn ang="0">
                  <a:pos x="19" y="15"/>
                </a:cxn>
                <a:cxn ang="0">
                  <a:pos x="18" y="16"/>
                </a:cxn>
                <a:cxn ang="0">
                  <a:pos x="19" y="15"/>
                </a:cxn>
                <a:cxn ang="0">
                  <a:pos x="19" y="15"/>
                </a:cxn>
              </a:cxnLst>
              <a:rect l="0" t="0" r="r" b="b"/>
              <a:pathLst>
                <a:path w="19" h="20">
                  <a:moveTo>
                    <a:pt x="19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0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3" name="Freeform 1985"/>
            <p:cNvSpPr>
              <a:spLocks/>
            </p:cNvSpPr>
            <p:nvPr/>
          </p:nvSpPr>
          <p:spPr bwMode="auto">
            <a:xfrm>
              <a:off x="3995" y="707"/>
              <a:ext cx="5" cy="5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19" y="14"/>
                </a:cxn>
                <a:cxn ang="0">
                  <a:pos x="20" y="14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20" y="14"/>
                </a:cxn>
              </a:cxnLst>
              <a:rect l="0" t="0" r="r" b="b"/>
              <a:pathLst>
                <a:path w="20" h="20">
                  <a:moveTo>
                    <a:pt x="20" y="14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4" name="Freeform 1986"/>
            <p:cNvSpPr>
              <a:spLocks/>
            </p:cNvSpPr>
            <p:nvPr/>
          </p:nvSpPr>
          <p:spPr bwMode="auto">
            <a:xfrm>
              <a:off x="3998" y="705"/>
              <a:ext cx="5" cy="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10" y="21"/>
                </a:cxn>
                <a:cxn ang="0">
                  <a:pos x="20" y="13"/>
                </a:cxn>
                <a:cxn ang="0">
                  <a:pos x="21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1" y="13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lnTo>
                    <a:pt x="10" y="0"/>
                  </a:lnTo>
                  <a:lnTo>
                    <a:pt x="0" y="8"/>
                  </a:lnTo>
                  <a:lnTo>
                    <a:pt x="10" y="21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5" name="Freeform 1987"/>
            <p:cNvSpPr>
              <a:spLocks/>
            </p:cNvSpPr>
            <p:nvPr/>
          </p:nvSpPr>
          <p:spPr bwMode="auto">
            <a:xfrm>
              <a:off x="4000" y="703"/>
              <a:ext cx="5" cy="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12" y="21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9" y="0"/>
                  </a:lnTo>
                  <a:lnTo>
                    <a:pt x="0" y="9"/>
                  </a:lnTo>
                  <a:lnTo>
                    <a:pt x="12" y="21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6" name="Freeform 1988"/>
            <p:cNvSpPr>
              <a:spLocks/>
            </p:cNvSpPr>
            <p:nvPr/>
          </p:nvSpPr>
          <p:spPr bwMode="auto">
            <a:xfrm>
              <a:off x="4002" y="701"/>
              <a:ext cx="5" cy="5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13" y="21"/>
                </a:cxn>
                <a:cxn ang="0">
                  <a:pos x="22" y="11"/>
                </a:cxn>
                <a:cxn ang="0">
                  <a:pos x="22" y="10"/>
                </a:cxn>
                <a:cxn ang="0">
                  <a:pos x="22" y="11"/>
                </a:cxn>
                <a:cxn ang="0">
                  <a:pos x="22" y="10"/>
                </a:cxn>
                <a:cxn ang="0">
                  <a:pos x="22" y="10"/>
                </a:cxn>
              </a:cxnLst>
              <a:rect l="0" t="0" r="r" b="b"/>
              <a:pathLst>
                <a:path w="22" h="21">
                  <a:moveTo>
                    <a:pt x="22" y="10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13" y="21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7" name="Freeform 1989"/>
            <p:cNvSpPr>
              <a:spLocks/>
            </p:cNvSpPr>
            <p:nvPr/>
          </p:nvSpPr>
          <p:spPr bwMode="auto">
            <a:xfrm>
              <a:off x="4004" y="698"/>
              <a:ext cx="5" cy="5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15" y="20"/>
                </a:cxn>
                <a:cxn ang="0">
                  <a:pos x="21" y="8"/>
                </a:cxn>
                <a:cxn ang="0">
                  <a:pos x="22" y="7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2" y="7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15" y="20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8" name="Freeform 1990"/>
            <p:cNvSpPr>
              <a:spLocks/>
            </p:cNvSpPr>
            <p:nvPr/>
          </p:nvSpPr>
          <p:spPr bwMode="auto">
            <a:xfrm>
              <a:off x="4005" y="696"/>
              <a:ext cx="5" cy="4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7" y="17"/>
                </a:cxn>
                <a:cxn ang="0">
                  <a:pos x="21" y="6"/>
                </a:cxn>
                <a:cxn ang="0">
                  <a:pos x="21" y="5"/>
                </a:cxn>
                <a:cxn ang="0">
                  <a:pos x="21" y="6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7" y="17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9" name="Freeform 1991"/>
            <p:cNvSpPr>
              <a:spLocks/>
            </p:cNvSpPr>
            <p:nvPr/>
          </p:nvSpPr>
          <p:spPr bwMode="auto">
            <a:xfrm>
              <a:off x="4006" y="693"/>
              <a:ext cx="5" cy="4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16" y="16"/>
                </a:cxn>
                <a:cxn ang="0">
                  <a:pos x="19" y="3"/>
                </a:cxn>
                <a:cxn ang="0">
                  <a:pos x="19" y="2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2"/>
                </a:cxn>
              </a:cxnLst>
              <a:rect l="0" t="0" r="r" b="b"/>
              <a:pathLst>
                <a:path w="19" h="16">
                  <a:moveTo>
                    <a:pt x="19" y="2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16" y="16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0" name="Freeform 1992"/>
            <p:cNvSpPr>
              <a:spLocks/>
            </p:cNvSpPr>
            <p:nvPr/>
          </p:nvSpPr>
          <p:spPr bwMode="auto">
            <a:xfrm>
              <a:off x="4007" y="690"/>
              <a:ext cx="4" cy="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" y="0"/>
                </a:cxn>
                <a:cxn ang="0">
                  <a:pos x="0" y="12"/>
                </a:cxn>
                <a:cxn ang="0">
                  <a:pos x="16" y="13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0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16" y="1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1" name="Freeform 1993"/>
            <p:cNvSpPr>
              <a:spLocks/>
            </p:cNvSpPr>
            <p:nvPr/>
          </p:nvSpPr>
          <p:spPr bwMode="auto">
            <a:xfrm>
              <a:off x="4007" y="347"/>
              <a:ext cx="4" cy="34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"/>
                </a:cxn>
                <a:cxn ang="0">
                  <a:pos x="0" y="1370"/>
                </a:cxn>
                <a:cxn ang="0">
                  <a:pos x="16" y="137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6" y="0"/>
                </a:cxn>
              </a:cxnLst>
              <a:rect l="0" t="0" r="r" b="b"/>
              <a:pathLst>
                <a:path w="16" h="1370">
                  <a:moveTo>
                    <a:pt x="16" y="0"/>
                  </a:moveTo>
                  <a:lnTo>
                    <a:pt x="0" y="1"/>
                  </a:lnTo>
                  <a:lnTo>
                    <a:pt x="0" y="1370"/>
                  </a:lnTo>
                  <a:lnTo>
                    <a:pt x="16" y="137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2" name="Freeform 1994"/>
            <p:cNvSpPr>
              <a:spLocks/>
            </p:cNvSpPr>
            <p:nvPr/>
          </p:nvSpPr>
          <p:spPr bwMode="auto">
            <a:xfrm>
              <a:off x="4007" y="344"/>
              <a:ext cx="4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"/>
                </a:cxn>
                <a:cxn ang="0">
                  <a:pos x="1" y="15"/>
                </a:cxn>
                <a:cxn ang="0">
                  <a:pos x="17" y="14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lnTo>
                    <a:pt x="0" y="3"/>
                  </a:lnTo>
                  <a:lnTo>
                    <a:pt x="1" y="15"/>
                  </a:lnTo>
                  <a:lnTo>
                    <a:pt x="17" y="14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3" name="Freeform 1995"/>
            <p:cNvSpPr>
              <a:spLocks/>
            </p:cNvSpPr>
            <p:nvPr/>
          </p:nvSpPr>
          <p:spPr bwMode="auto">
            <a:xfrm>
              <a:off x="4006" y="341"/>
              <a:ext cx="5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"/>
                </a:cxn>
                <a:cxn ang="0">
                  <a:pos x="3" y="17"/>
                </a:cxn>
                <a:cxn ang="0">
                  <a:pos x="19" y="13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9" h="17">
                  <a:moveTo>
                    <a:pt x="16" y="0"/>
                  </a:moveTo>
                  <a:lnTo>
                    <a:pt x="0" y="4"/>
                  </a:lnTo>
                  <a:lnTo>
                    <a:pt x="3" y="17"/>
                  </a:lnTo>
                  <a:lnTo>
                    <a:pt x="19" y="1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4" name="Freeform 1996"/>
            <p:cNvSpPr>
              <a:spLocks/>
            </p:cNvSpPr>
            <p:nvPr/>
          </p:nvSpPr>
          <p:spPr bwMode="auto">
            <a:xfrm>
              <a:off x="4005" y="337"/>
              <a:ext cx="5" cy="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6"/>
                </a:cxn>
                <a:cxn ang="0">
                  <a:pos x="5" y="18"/>
                </a:cxn>
                <a:cxn ang="0">
                  <a:pos x="21" y="13"/>
                </a:cxn>
                <a:cxn ang="0">
                  <a:pos x="17" y="1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lnTo>
                    <a:pt x="0" y="6"/>
                  </a:lnTo>
                  <a:lnTo>
                    <a:pt x="5" y="18"/>
                  </a:lnTo>
                  <a:lnTo>
                    <a:pt x="21" y="1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5" name="Freeform 1997"/>
            <p:cNvSpPr>
              <a:spLocks/>
            </p:cNvSpPr>
            <p:nvPr/>
          </p:nvSpPr>
          <p:spPr bwMode="auto">
            <a:xfrm>
              <a:off x="4004" y="334"/>
              <a:ext cx="5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9"/>
                </a:cxn>
                <a:cxn ang="0">
                  <a:pos x="6" y="20"/>
                </a:cxn>
                <a:cxn ang="0">
                  <a:pos x="21" y="12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21" h="20">
                  <a:moveTo>
                    <a:pt x="15" y="0"/>
                  </a:moveTo>
                  <a:lnTo>
                    <a:pt x="0" y="9"/>
                  </a:lnTo>
                  <a:lnTo>
                    <a:pt x="6" y="20"/>
                  </a:lnTo>
                  <a:lnTo>
                    <a:pt x="21" y="1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6" name="Freeform 1998"/>
            <p:cNvSpPr>
              <a:spLocks/>
            </p:cNvSpPr>
            <p:nvPr/>
          </p:nvSpPr>
          <p:spPr bwMode="auto">
            <a:xfrm>
              <a:off x="4002" y="332"/>
              <a:ext cx="5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7" y="22"/>
                </a:cxn>
                <a:cxn ang="0">
                  <a:pos x="22" y="12"/>
                </a:cxn>
                <a:cxn ang="0">
                  <a:pos x="13" y="2"/>
                </a:cxn>
                <a:cxn ang="0">
                  <a:pos x="12" y="0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2" y="0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lnTo>
                    <a:pt x="0" y="12"/>
                  </a:lnTo>
                  <a:lnTo>
                    <a:pt x="7" y="22"/>
                  </a:lnTo>
                  <a:lnTo>
                    <a:pt x="22" y="1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7" name="Freeform 1999"/>
            <p:cNvSpPr>
              <a:spLocks/>
            </p:cNvSpPr>
            <p:nvPr/>
          </p:nvSpPr>
          <p:spPr bwMode="auto">
            <a:xfrm>
              <a:off x="4000" y="329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3"/>
                </a:cxn>
                <a:cxn ang="0">
                  <a:pos x="9" y="22"/>
                </a:cxn>
                <a:cxn ang="0">
                  <a:pos x="20" y="9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0" y="13"/>
                  </a:lnTo>
                  <a:lnTo>
                    <a:pt x="9" y="22"/>
                  </a:lnTo>
                  <a:lnTo>
                    <a:pt x="20" y="9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8" name="Freeform 2000"/>
            <p:cNvSpPr>
              <a:spLocks/>
            </p:cNvSpPr>
            <p:nvPr/>
          </p:nvSpPr>
          <p:spPr bwMode="auto">
            <a:xfrm>
              <a:off x="3998" y="327"/>
              <a:ext cx="5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4"/>
                </a:cxn>
                <a:cxn ang="0">
                  <a:pos x="10" y="22"/>
                </a:cxn>
                <a:cxn ang="0">
                  <a:pos x="20" y="8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20" h="22">
                  <a:moveTo>
                    <a:pt x="9" y="0"/>
                  </a:moveTo>
                  <a:lnTo>
                    <a:pt x="0" y="14"/>
                  </a:lnTo>
                  <a:lnTo>
                    <a:pt x="10" y="22"/>
                  </a:lnTo>
                  <a:lnTo>
                    <a:pt x="20" y="8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9" name="Freeform 2001"/>
            <p:cNvSpPr>
              <a:spLocks/>
            </p:cNvSpPr>
            <p:nvPr/>
          </p:nvSpPr>
          <p:spPr bwMode="auto">
            <a:xfrm>
              <a:off x="3995" y="326"/>
              <a:ext cx="5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5"/>
                </a:cxn>
                <a:cxn ang="0">
                  <a:pos x="11" y="21"/>
                </a:cxn>
                <a:cxn ang="0">
                  <a:pos x="19" y="7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lnTo>
                    <a:pt x="0" y="15"/>
                  </a:lnTo>
                  <a:lnTo>
                    <a:pt x="11" y="21"/>
                  </a:lnTo>
                  <a:lnTo>
                    <a:pt x="19" y="7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0" name="Freeform 2002"/>
            <p:cNvSpPr>
              <a:spLocks/>
            </p:cNvSpPr>
            <p:nvPr/>
          </p:nvSpPr>
          <p:spPr bwMode="auto">
            <a:xfrm>
              <a:off x="3993" y="324"/>
              <a:ext cx="4" cy="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6"/>
                </a:cxn>
                <a:cxn ang="0">
                  <a:pos x="13" y="20"/>
                </a:cxn>
                <a:cxn ang="0">
                  <a:pos x="18" y="4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5" y="0"/>
                </a:cxn>
              </a:cxnLst>
              <a:rect l="0" t="0" r="r" b="b"/>
              <a:pathLst>
                <a:path w="18" h="20">
                  <a:moveTo>
                    <a:pt x="5" y="0"/>
                  </a:moveTo>
                  <a:lnTo>
                    <a:pt x="0" y="16"/>
                  </a:lnTo>
                  <a:lnTo>
                    <a:pt x="13" y="20"/>
                  </a:lnTo>
                  <a:lnTo>
                    <a:pt x="18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1" name="Freeform 2003"/>
            <p:cNvSpPr>
              <a:spLocks/>
            </p:cNvSpPr>
            <p:nvPr/>
          </p:nvSpPr>
          <p:spPr bwMode="auto">
            <a:xfrm>
              <a:off x="3990" y="324"/>
              <a:ext cx="4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6"/>
                </a:cxn>
                <a:cxn ang="0">
                  <a:pos x="13" y="19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16" h="19">
                  <a:moveTo>
                    <a:pt x="2" y="0"/>
                  </a:moveTo>
                  <a:lnTo>
                    <a:pt x="0" y="16"/>
                  </a:lnTo>
                  <a:lnTo>
                    <a:pt x="13" y="19"/>
                  </a:lnTo>
                  <a:lnTo>
                    <a:pt x="16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2" name="Freeform 2004"/>
            <p:cNvSpPr>
              <a:spLocks/>
            </p:cNvSpPr>
            <p:nvPr/>
          </p:nvSpPr>
          <p:spPr bwMode="auto">
            <a:xfrm>
              <a:off x="3987" y="323"/>
              <a:ext cx="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3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0" y="16"/>
                  </a:lnTo>
                  <a:lnTo>
                    <a:pt x="12" y="17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3" name="Freeform 2005"/>
            <p:cNvSpPr>
              <a:spLocks/>
            </p:cNvSpPr>
            <p:nvPr/>
          </p:nvSpPr>
          <p:spPr bwMode="auto">
            <a:xfrm>
              <a:off x="3589" y="323"/>
              <a:ext cx="39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6"/>
                </a:cxn>
                <a:cxn ang="0">
                  <a:pos x="1591" y="16"/>
                </a:cxn>
                <a:cxn ang="0">
                  <a:pos x="159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591" h="16">
                  <a:moveTo>
                    <a:pt x="0" y="0"/>
                  </a:moveTo>
                  <a:lnTo>
                    <a:pt x="1" y="16"/>
                  </a:lnTo>
                  <a:lnTo>
                    <a:pt x="1591" y="16"/>
                  </a:lnTo>
                  <a:lnTo>
                    <a:pt x="159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4" name="Freeform 2006"/>
            <p:cNvSpPr>
              <a:spLocks/>
            </p:cNvSpPr>
            <p:nvPr/>
          </p:nvSpPr>
          <p:spPr bwMode="auto">
            <a:xfrm>
              <a:off x="3586" y="323"/>
              <a:ext cx="4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7"/>
                </a:cxn>
                <a:cxn ang="0">
                  <a:pos x="15" y="16"/>
                </a:cxn>
                <a:cxn ang="0">
                  <a:pos x="13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lnTo>
                    <a:pt x="2" y="17"/>
                  </a:lnTo>
                  <a:lnTo>
                    <a:pt x="15" y="16"/>
                  </a:lnTo>
                  <a:lnTo>
                    <a:pt x="1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5" name="Freeform 2007"/>
            <p:cNvSpPr>
              <a:spLocks/>
            </p:cNvSpPr>
            <p:nvPr/>
          </p:nvSpPr>
          <p:spPr bwMode="auto">
            <a:xfrm>
              <a:off x="3583" y="324"/>
              <a:ext cx="4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9"/>
                </a:cxn>
                <a:cxn ang="0">
                  <a:pos x="17" y="16"/>
                </a:cxn>
                <a:cxn ang="0">
                  <a:pos x="14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7" h="19">
                  <a:moveTo>
                    <a:pt x="0" y="3"/>
                  </a:moveTo>
                  <a:lnTo>
                    <a:pt x="5" y="19"/>
                  </a:lnTo>
                  <a:lnTo>
                    <a:pt x="17" y="16"/>
                  </a:lnTo>
                  <a:lnTo>
                    <a:pt x="14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6" name="Freeform 2008"/>
            <p:cNvSpPr>
              <a:spLocks/>
            </p:cNvSpPr>
            <p:nvPr/>
          </p:nvSpPr>
          <p:spPr bwMode="auto">
            <a:xfrm>
              <a:off x="3579" y="324"/>
              <a:ext cx="5" cy="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20"/>
                </a:cxn>
                <a:cxn ang="0">
                  <a:pos x="18" y="15"/>
                </a:cxn>
                <a:cxn ang="0">
                  <a:pos x="13" y="0"/>
                </a:cxn>
                <a:cxn ang="0">
                  <a:pos x="2" y="4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1" y="5"/>
                </a:cxn>
                <a:cxn ang="0">
                  <a:pos x="0" y="5"/>
                </a:cxn>
              </a:cxnLst>
              <a:rect l="0" t="0" r="r" b="b"/>
              <a:pathLst>
                <a:path w="18" h="20">
                  <a:moveTo>
                    <a:pt x="0" y="5"/>
                  </a:moveTo>
                  <a:lnTo>
                    <a:pt x="7" y="20"/>
                  </a:lnTo>
                  <a:lnTo>
                    <a:pt x="18" y="15"/>
                  </a:lnTo>
                  <a:lnTo>
                    <a:pt x="13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7" name="Freeform 2009"/>
            <p:cNvSpPr>
              <a:spLocks/>
            </p:cNvSpPr>
            <p:nvPr/>
          </p:nvSpPr>
          <p:spPr bwMode="auto">
            <a:xfrm>
              <a:off x="3576" y="326"/>
              <a:ext cx="5" cy="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20"/>
                </a:cxn>
                <a:cxn ang="0">
                  <a:pos x="20" y="14"/>
                </a:cxn>
                <a:cxn ang="0">
                  <a:pos x="12" y="0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r" b="b"/>
              <a:pathLst>
                <a:path w="20" h="20">
                  <a:moveTo>
                    <a:pt x="0" y="6"/>
                  </a:moveTo>
                  <a:lnTo>
                    <a:pt x="9" y="20"/>
                  </a:lnTo>
                  <a:lnTo>
                    <a:pt x="20" y="14"/>
                  </a:lnTo>
                  <a:lnTo>
                    <a:pt x="12" y="0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8" name="Freeform 2010"/>
            <p:cNvSpPr>
              <a:spLocks/>
            </p:cNvSpPr>
            <p:nvPr/>
          </p:nvSpPr>
          <p:spPr bwMode="auto">
            <a:xfrm>
              <a:off x="3574" y="327"/>
              <a:ext cx="5" cy="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1" y="22"/>
                </a:cxn>
                <a:cxn ang="0">
                  <a:pos x="20" y="13"/>
                </a:cxn>
                <a:cxn ang="0">
                  <a:pos x="10" y="0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lnTo>
                    <a:pt x="11" y="22"/>
                  </a:lnTo>
                  <a:lnTo>
                    <a:pt x="20" y="13"/>
                  </a:lnTo>
                  <a:lnTo>
                    <a:pt x="10" y="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9" name="Freeform 2011"/>
            <p:cNvSpPr>
              <a:spLocks/>
            </p:cNvSpPr>
            <p:nvPr/>
          </p:nvSpPr>
          <p:spPr bwMode="auto">
            <a:xfrm>
              <a:off x="3571" y="329"/>
              <a:ext cx="5" cy="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22"/>
                </a:cxn>
                <a:cxn ang="0">
                  <a:pos x="22" y="13"/>
                </a:cxn>
                <a:cxn ang="0">
                  <a:pos x="11" y="0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1" y="11"/>
                </a:cxn>
                <a:cxn ang="0">
                  <a:pos x="0" y="11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lnTo>
                    <a:pt x="14" y="22"/>
                  </a:lnTo>
                  <a:lnTo>
                    <a:pt x="22" y="13"/>
                  </a:lnTo>
                  <a:lnTo>
                    <a:pt x="11" y="0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0" name="Freeform 2012"/>
            <p:cNvSpPr>
              <a:spLocks/>
            </p:cNvSpPr>
            <p:nvPr/>
          </p:nvSpPr>
          <p:spPr bwMode="auto">
            <a:xfrm>
              <a:off x="3569" y="332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20"/>
                </a:cxn>
                <a:cxn ang="0">
                  <a:pos x="22" y="10"/>
                </a:cxn>
                <a:cxn ang="0">
                  <a:pos x="8" y="0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2" h="20">
                  <a:moveTo>
                    <a:pt x="0" y="11"/>
                  </a:moveTo>
                  <a:lnTo>
                    <a:pt x="14" y="20"/>
                  </a:lnTo>
                  <a:lnTo>
                    <a:pt x="22" y="10"/>
                  </a:lnTo>
                  <a:lnTo>
                    <a:pt x="8" y="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1" name="Freeform 2013"/>
            <p:cNvSpPr>
              <a:spLocks/>
            </p:cNvSpPr>
            <p:nvPr/>
          </p:nvSpPr>
          <p:spPr bwMode="auto">
            <a:xfrm>
              <a:off x="3567" y="335"/>
              <a:ext cx="6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9"/>
                </a:cxn>
                <a:cxn ang="0">
                  <a:pos x="21" y="8"/>
                </a:cxn>
                <a:cxn ang="0">
                  <a:pos x="7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r" b="b"/>
              <a:pathLst>
                <a:path w="21" h="19">
                  <a:moveTo>
                    <a:pt x="0" y="12"/>
                  </a:moveTo>
                  <a:lnTo>
                    <a:pt x="15" y="19"/>
                  </a:lnTo>
                  <a:lnTo>
                    <a:pt x="21" y="8"/>
                  </a:lnTo>
                  <a:lnTo>
                    <a:pt x="7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2" name="Freeform 2014"/>
            <p:cNvSpPr>
              <a:spLocks/>
            </p:cNvSpPr>
            <p:nvPr/>
          </p:nvSpPr>
          <p:spPr bwMode="auto">
            <a:xfrm>
              <a:off x="3566" y="338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7"/>
                </a:cxn>
                <a:cxn ang="0">
                  <a:pos x="20" y="5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0" h="17">
                  <a:moveTo>
                    <a:pt x="0" y="13"/>
                  </a:moveTo>
                  <a:lnTo>
                    <a:pt x="16" y="17"/>
                  </a:lnTo>
                  <a:lnTo>
                    <a:pt x="20" y="5"/>
                  </a:lnTo>
                  <a:lnTo>
                    <a:pt x="4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3" name="Freeform 2015"/>
            <p:cNvSpPr>
              <a:spLocks/>
            </p:cNvSpPr>
            <p:nvPr/>
          </p:nvSpPr>
          <p:spPr bwMode="auto">
            <a:xfrm>
              <a:off x="3565" y="341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6"/>
                </a:cxn>
                <a:cxn ang="0">
                  <a:pos x="19" y="3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19" h="16">
                  <a:moveTo>
                    <a:pt x="0" y="13"/>
                  </a:moveTo>
                  <a:lnTo>
                    <a:pt x="16" y="16"/>
                  </a:lnTo>
                  <a:lnTo>
                    <a:pt x="19" y="3"/>
                  </a:lnTo>
                  <a:lnTo>
                    <a:pt x="3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4" name="Freeform 2016"/>
            <p:cNvSpPr>
              <a:spLocks/>
            </p:cNvSpPr>
            <p:nvPr/>
          </p:nvSpPr>
          <p:spPr bwMode="auto">
            <a:xfrm>
              <a:off x="3565" y="344"/>
              <a:ext cx="5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6" y="14"/>
                </a:cxn>
                <a:cxn ang="0">
                  <a:pos x="17" y="2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16" y="14"/>
                  </a:lnTo>
                  <a:lnTo>
                    <a:pt x="17" y="2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5" name="Freeform 2017"/>
            <p:cNvSpPr>
              <a:spLocks/>
            </p:cNvSpPr>
            <p:nvPr/>
          </p:nvSpPr>
          <p:spPr bwMode="auto">
            <a:xfrm>
              <a:off x="3565" y="348"/>
              <a:ext cx="5" cy="342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7" y="1369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369"/>
                </a:cxn>
                <a:cxn ang="0">
                  <a:pos x="0" y="1370"/>
                </a:cxn>
                <a:cxn ang="0">
                  <a:pos x="0" y="1369"/>
                </a:cxn>
                <a:cxn ang="0">
                  <a:pos x="0" y="1370"/>
                </a:cxn>
                <a:cxn ang="0">
                  <a:pos x="0" y="1370"/>
                </a:cxn>
              </a:cxnLst>
              <a:rect l="0" t="0" r="r" b="b"/>
              <a:pathLst>
                <a:path w="17" h="1370">
                  <a:moveTo>
                    <a:pt x="0" y="1370"/>
                  </a:moveTo>
                  <a:lnTo>
                    <a:pt x="17" y="136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369"/>
                  </a:lnTo>
                  <a:lnTo>
                    <a:pt x="0" y="1370"/>
                  </a:lnTo>
                  <a:lnTo>
                    <a:pt x="0" y="1369"/>
                  </a:lnTo>
                  <a:lnTo>
                    <a:pt x="0" y="1370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6" name="Freeform 2018"/>
            <p:cNvSpPr>
              <a:spLocks/>
            </p:cNvSpPr>
            <p:nvPr/>
          </p:nvSpPr>
          <p:spPr bwMode="auto">
            <a:xfrm>
              <a:off x="3565" y="690"/>
              <a:ext cx="5" cy="3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7" y="12"/>
                </a:cxn>
                <a:cxn ang="0">
                  <a:pos x="16" y="0"/>
                </a:cxn>
                <a:cxn ang="0">
                  <a:pos x="0" y="1"/>
                </a:cxn>
                <a:cxn ang="0">
                  <a:pos x="1" y="13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1" y="14"/>
                </a:cxn>
                <a:cxn ang="0">
                  <a:pos x="1" y="14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lnTo>
                    <a:pt x="17" y="12"/>
                  </a:lnTo>
                  <a:lnTo>
                    <a:pt x="16" y="0"/>
                  </a:lnTo>
                  <a:lnTo>
                    <a:pt x="0" y="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7" name="Freeform 2019"/>
            <p:cNvSpPr>
              <a:spLocks/>
            </p:cNvSpPr>
            <p:nvPr/>
          </p:nvSpPr>
          <p:spPr bwMode="auto">
            <a:xfrm>
              <a:off x="3565" y="693"/>
              <a:ext cx="5" cy="4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9" y="12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7"/>
                </a:cxn>
              </a:cxnLst>
              <a:rect l="0" t="0" r="r" b="b"/>
              <a:pathLst>
                <a:path w="19" h="17">
                  <a:moveTo>
                    <a:pt x="3" y="17"/>
                  </a:moveTo>
                  <a:lnTo>
                    <a:pt x="19" y="12"/>
                  </a:lnTo>
                  <a:lnTo>
                    <a:pt x="16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8" name="Freeform 2020"/>
            <p:cNvSpPr>
              <a:spLocks/>
            </p:cNvSpPr>
            <p:nvPr/>
          </p:nvSpPr>
          <p:spPr bwMode="auto">
            <a:xfrm>
              <a:off x="3566" y="696"/>
              <a:ext cx="5" cy="4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20" y="12"/>
                </a:cxn>
                <a:cxn ang="0">
                  <a:pos x="16" y="0"/>
                </a:cxn>
                <a:cxn ang="0">
                  <a:pos x="0" y="6"/>
                </a:cxn>
                <a:cxn ang="0">
                  <a:pos x="5" y="17"/>
                </a:cxn>
                <a:cxn ang="0">
                  <a:pos x="5" y="18"/>
                </a:cxn>
                <a:cxn ang="0">
                  <a:pos x="5" y="17"/>
                </a:cxn>
                <a:cxn ang="0">
                  <a:pos x="5" y="18"/>
                </a:cxn>
                <a:cxn ang="0">
                  <a:pos x="5" y="18"/>
                </a:cxn>
              </a:cxnLst>
              <a:rect l="0" t="0" r="r" b="b"/>
              <a:pathLst>
                <a:path w="20" h="18">
                  <a:moveTo>
                    <a:pt x="5" y="18"/>
                  </a:moveTo>
                  <a:lnTo>
                    <a:pt x="20" y="12"/>
                  </a:lnTo>
                  <a:lnTo>
                    <a:pt x="16" y="0"/>
                  </a:lnTo>
                  <a:lnTo>
                    <a:pt x="0" y="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9" name="Freeform 2021"/>
            <p:cNvSpPr>
              <a:spLocks/>
            </p:cNvSpPr>
            <p:nvPr/>
          </p:nvSpPr>
          <p:spPr bwMode="auto">
            <a:xfrm>
              <a:off x="3568" y="698"/>
              <a:ext cx="5" cy="5"/>
            </a:xfrm>
            <a:custGeom>
              <a:avLst/>
              <a:gdLst/>
              <a:ahLst/>
              <a:cxnLst>
                <a:cxn ang="0">
                  <a:pos x="7" y="21"/>
                </a:cxn>
                <a:cxn ang="0">
                  <a:pos x="20" y="11"/>
                </a:cxn>
                <a:cxn ang="0">
                  <a:pos x="14" y="0"/>
                </a:cxn>
                <a:cxn ang="0">
                  <a:pos x="0" y="8"/>
                </a:cxn>
                <a:cxn ang="0">
                  <a:pos x="6" y="20"/>
                </a:cxn>
                <a:cxn ang="0">
                  <a:pos x="7" y="21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7" y="21"/>
                </a:cxn>
              </a:cxnLst>
              <a:rect l="0" t="0" r="r" b="b"/>
              <a:pathLst>
                <a:path w="20" h="21">
                  <a:moveTo>
                    <a:pt x="7" y="21"/>
                  </a:moveTo>
                  <a:lnTo>
                    <a:pt x="20" y="11"/>
                  </a:lnTo>
                  <a:lnTo>
                    <a:pt x="14" y="0"/>
                  </a:lnTo>
                  <a:lnTo>
                    <a:pt x="0" y="8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0" name="Freeform 2022"/>
            <p:cNvSpPr>
              <a:spLocks/>
            </p:cNvSpPr>
            <p:nvPr/>
          </p:nvSpPr>
          <p:spPr bwMode="auto">
            <a:xfrm>
              <a:off x="3569" y="701"/>
              <a:ext cx="5" cy="5"/>
            </a:xfrm>
            <a:custGeom>
              <a:avLst/>
              <a:gdLst/>
              <a:ahLst/>
              <a:cxnLst>
                <a:cxn ang="0">
                  <a:pos x="8" y="22"/>
                </a:cxn>
                <a:cxn ang="0">
                  <a:pos x="21" y="11"/>
                </a:cxn>
                <a:cxn ang="0">
                  <a:pos x="13" y="0"/>
                </a:cxn>
                <a:cxn ang="0">
                  <a:pos x="0" y="11"/>
                </a:cxn>
                <a:cxn ang="0">
                  <a:pos x="7" y="21"/>
                </a:cxn>
                <a:cxn ang="0">
                  <a:pos x="8" y="22"/>
                </a:cxn>
                <a:cxn ang="0">
                  <a:pos x="7" y="21"/>
                </a:cxn>
                <a:cxn ang="0">
                  <a:pos x="8" y="21"/>
                </a:cxn>
                <a:cxn ang="0">
                  <a:pos x="8" y="22"/>
                </a:cxn>
              </a:cxnLst>
              <a:rect l="0" t="0" r="r" b="b"/>
              <a:pathLst>
                <a:path w="21" h="22">
                  <a:moveTo>
                    <a:pt x="8" y="22"/>
                  </a:moveTo>
                  <a:lnTo>
                    <a:pt x="21" y="11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1" name="Freeform 2023"/>
            <p:cNvSpPr>
              <a:spLocks/>
            </p:cNvSpPr>
            <p:nvPr/>
          </p:nvSpPr>
          <p:spPr bwMode="auto">
            <a:xfrm>
              <a:off x="3571" y="703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1" y="9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0" y="21"/>
                </a:cxn>
                <a:cxn ang="0">
                  <a:pos x="11" y="21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11" y="21"/>
                </a:cxn>
              </a:cxnLst>
              <a:rect l="0" t="0" r="r" b="b"/>
              <a:pathLst>
                <a:path w="21" h="21">
                  <a:moveTo>
                    <a:pt x="11" y="21"/>
                  </a:moveTo>
                  <a:lnTo>
                    <a:pt x="21" y="9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2" name="Freeform 2024"/>
            <p:cNvSpPr>
              <a:spLocks/>
            </p:cNvSpPr>
            <p:nvPr/>
          </p:nvSpPr>
          <p:spPr bwMode="auto">
            <a:xfrm>
              <a:off x="3574" y="705"/>
              <a:ext cx="5" cy="5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8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9" y="21"/>
                </a:cxn>
                <a:cxn ang="0">
                  <a:pos x="10" y="21"/>
                </a:cxn>
                <a:cxn ang="0">
                  <a:pos x="9" y="21"/>
                </a:cxn>
                <a:cxn ang="0">
                  <a:pos x="10" y="21"/>
                </a:cxn>
                <a:cxn ang="0">
                  <a:pos x="10" y="21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lnTo>
                    <a:pt x="19" y="8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3" name="Freeform 2025"/>
            <p:cNvSpPr>
              <a:spLocks/>
            </p:cNvSpPr>
            <p:nvPr/>
          </p:nvSpPr>
          <p:spPr bwMode="auto">
            <a:xfrm>
              <a:off x="3576" y="707"/>
              <a:ext cx="5" cy="5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2" y="21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1"/>
                </a:cxn>
              </a:cxnLst>
              <a:rect l="0" t="0" r="r" b="b"/>
              <a:pathLst>
                <a:path w="19" h="21">
                  <a:moveTo>
                    <a:pt x="12" y="21"/>
                  </a:moveTo>
                  <a:lnTo>
                    <a:pt x="19" y="6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4" name="Freeform 2026"/>
            <p:cNvSpPr>
              <a:spLocks/>
            </p:cNvSpPr>
            <p:nvPr/>
          </p:nvSpPr>
          <p:spPr bwMode="auto">
            <a:xfrm>
              <a:off x="3580" y="708"/>
              <a:ext cx="4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8" y="5"/>
                </a:cxn>
                <a:cxn ang="0">
                  <a:pos x="6" y="0"/>
                </a:cxn>
                <a:cxn ang="0">
                  <a:pos x="0" y="16"/>
                </a:cxn>
                <a:cxn ang="0">
                  <a:pos x="12" y="20"/>
                </a:cxn>
                <a:cxn ang="0">
                  <a:pos x="13" y="21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1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lnTo>
                    <a:pt x="18" y="5"/>
                  </a:lnTo>
                  <a:lnTo>
                    <a:pt x="6" y="0"/>
                  </a:lnTo>
                  <a:lnTo>
                    <a:pt x="0" y="16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5" name="Freeform 2027"/>
            <p:cNvSpPr>
              <a:spLocks/>
            </p:cNvSpPr>
            <p:nvPr/>
          </p:nvSpPr>
          <p:spPr bwMode="auto">
            <a:xfrm>
              <a:off x="3583" y="709"/>
              <a:ext cx="4" cy="5"/>
            </a:xfrm>
            <a:custGeom>
              <a:avLst/>
              <a:gdLst/>
              <a:ahLst/>
              <a:cxnLst>
                <a:cxn ang="0">
                  <a:pos x="14" y="18"/>
                </a:cxn>
                <a:cxn ang="0">
                  <a:pos x="16" y="2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3" y="18"/>
                </a:cxn>
                <a:cxn ang="0">
                  <a:pos x="14" y="18"/>
                </a:cxn>
                <a:cxn ang="0">
                  <a:pos x="14" y="18"/>
                </a:cxn>
              </a:cxnLst>
              <a:rect l="0" t="0" r="r" b="b"/>
              <a:pathLst>
                <a:path w="16" h="18">
                  <a:moveTo>
                    <a:pt x="14" y="18"/>
                  </a:moveTo>
                  <a:lnTo>
                    <a:pt x="16" y="2"/>
                  </a:lnTo>
                  <a:lnTo>
                    <a:pt x="3" y="0"/>
                  </a:lnTo>
                  <a:lnTo>
                    <a:pt x="0" y="16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6" name="Freeform 2028"/>
            <p:cNvSpPr>
              <a:spLocks/>
            </p:cNvSpPr>
            <p:nvPr/>
          </p:nvSpPr>
          <p:spPr bwMode="auto">
            <a:xfrm>
              <a:off x="3586" y="710"/>
              <a:ext cx="4" cy="4"/>
            </a:xfrm>
            <a:custGeom>
              <a:avLst/>
              <a:gdLst/>
              <a:ahLst/>
              <a:cxnLst>
                <a:cxn ang="0">
                  <a:pos x="13" y="17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3" y="17"/>
                </a:cxn>
                <a:cxn ang="0">
                  <a:pos x="12" y="17"/>
                </a:cxn>
                <a:cxn ang="0">
                  <a:pos x="13" y="17"/>
                </a:cxn>
                <a:cxn ang="0">
                  <a:pos x="13" y="17"/>
                </a:cxn>
              </a:cxnLst>
              <a:rect l="0" t="0" r="r" b="b"/>
              <a:pathLst>
                <a:path w="14" h="17">
                  <a:moveTo>
                    <a:pt x="13" y="17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7" name="Freeform 2029"/>
            <p:cNvSpPr>
              <a:spLocks/>
            </p:cNvSpPr>
            <p:nvPr/>
          </p:nvSpPr>
          <p:spPr bwMode="auto">
            <a:xfrm>
              <a:off x="3686" y="340"/>
              <a:ext cx="21" cy="25"/>
            </a:xfrm>
            <a:custGeom>
              <a:avLst/>
              <a:gdLst/>
              <a:ahLst/>
              <a:cxnLst>
                <a:cxn ang="0">
                  <a:pos x="24" y="18"/>
                </a:cxn>
                <a:cxn ang="0">
                  <a:pos x="61" y="18"/>
                </a:cxn>
                <a:cxn ang="0">
                  <a:pos x="61" y="99"/>
                </a:cxn>
                <a:cxn ang="0">
                  <a:pos x="84" y="99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18"/>
                </a:cxn>
              </a:cxnLst>
              <a:rect l="0" t="0" r="r" b="b"/>
              <a:pathLst>
                <a:path w="84" h="99">
                  <a:moveTo>
                    <a:pt x="24" y="18"/>
                  </a:moveTo>
                  <a:lnTo>
                    <a:pt x="61" y="18"/>
                  </a:lnTo>
                  <a:lnTo>
                    <a:pt x="61" y="99"/>
                  </a:lnTo>
                  <a:lnTo>
                    <a:pt x="84" y="9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4" y="99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8" name="Freeform 2030"/>
            <p:cNvSpPr>
              <a:spLocks noEditPoints="1"/>
            </p:cNvSpPr>
            <p:nvPr/>
          </p:nvSpPr>
          <p:spPr bwMode="auto">
            <a:xfrm>
              <a:off x="3713" y="340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23" y="99"/>
                </a:cxn>
                <a:cxn ang="0">
                  <a:pos x="23" y="64"/>
                </a:cxn>
                <a:cxn ang="0">
                  <a:pos x="44" y="64"/>
                </a:cxn>
                <a:cxn ang="0">
                  <a:pos x="49" y="64"/>
                </a:cxn>
                <a:cxn ang="0">
                  <a:pos x="56" y="63"/>
                </a:cxn>
                <a:cxn ang="0">
                  <a:pos x="62" y="62"/>
                </a:cxn>
                <a:cxn ang="0">
                  <a:pos x="68" y="60"/>
                </a:cxn>
                <a:cxn ang="0">
                  <a:pos x="74" y="56"/>
                </a:cxn>
                <a:cxn ang="0">
                  <a:pos x="78" y="50"/>
                </a:cxn>
                <a:cxn ang="0">
                  <a:pos x="80" y="46"/>
                </a:cxn>
                <a:cxn ang="0">
                  <a:pos x="81" y="42"/>
                </a:cxn>
                <a:cxn ang="0">
                  <a:pos x="82" y="37"/>
                </a:cxn>
                <a:cxn ang="0">
                  <a:pos x="83" y="32"/>
                </a:cxn>
                <a:cxn ang="0">
                  <a:pos x="82" y="24"/>
                </a:cxn>
                <a:cxn ang="0">
                  <a:pos x="80" y="16"/>
                </a:cxn>
                <a:cxn ang="0">
                  <a:pos x="76" y="10"/>
                </a:cxn>
                <a:cxn ang="0">
                  <a:pos x="72" y="6"/>
                </a:cxn>
                <a:cxn ang="0">
                  <a:pos x="66" y="3"/>
                </a:cxn>
                <a:cxn ang="0">
                  <a:pos x="60" y="1"/>
                </a:cxn>
                <a:cxn ang="0">
                  <a:pos x="53" y="0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23" y="18"/>
                </a:cxn>
                <a:cxn ang="0">
                  <a:pos x="40" y="18"/>
                </a:cxn>
                <a:cxn ang="0">
                  <a:pos x="45" y="20"/>
                </a:cxn>
                <a:cxn ang="0">
                  <a:pos x="52" y="21"/>
                </a:cxn>
                <a:cxn ang="0">
                  <a:pos x="54" y="22"/>
                </a:cxn>
                <a:cxn ang="0">
                  <a:pos x="56" y="25"/>
                </a:cxn>
                <a:cxn ang="0">
                  <a:pos x="57" y="28"/>
                </a:cxn>
                <a:cxn ang="0">
                  <a:pos x="58" y="32"/>
                </a:cxn>
                <a:cxn ang="0">
                  <a:pos x="58" y="35"/>
                </a:cxn>
                <a:cxn ang="0">
                  <a:pos x="57" y="38"/>
                </a:cxn>
                <a:cxn ang="0">
                  <a:pos x="56" y="40"/>
                </a:cxn>
                <a:cxn ang="0">
                  <a:pos x="54" y="42"/>
                </a:cxn>
                <a:cxn ang="0">
                  <a:pos x="51" y="44"/>
                </a:cxn>
                <a:cxn ang="0">
                  <a:pos x="48" y="45"/>
                </a:cxn>
                <a:cxn ang="0">
                  <a:pos x="44" y="45"/>
                </a:cxn>
                <a:cxn ang="0">
                  <a:pos x="40" y="45"/>
                </a:cxn>
                <a:cxn ang="0">
                  <a:pos x="23" y="45"/>
                </a:cxn>
                <a:cxn ang="0">
                  <a:pos x="23" y="18"/>
                </a:cxn>
              </a:cxnLst>
              <a:rect l="0" t="0" r="r" b="b"/>
              <a:pathLst>
                <a:path w="83" h="99">
                  <a:moveTo>
                    <a:pt x="0" y="0"/>
                  </a:moveTo>
                  <a:lnTo>
                    <a:pt x="0" y="99"/>
                  </a:lnTo>
                  <a:lnTo>
                    <a:pt x="23" y="99"/>
                  </a:lnTo>
                  <a:lnTo>
                    <a:pt x="23" y="64"/>
                  </a:lnTo>
                  <a:lnTo>
                    <a:pt x="44" y="64"/>
                  </a:lnTo>
                  <a:lnTo>
                    <a:pt x="49" y="64"/>
                  </a:lnTo>
                  <a:lnTo>
                    <a:pt x="56" y="63"/>
                  </a:lnTo>
                  <a:lnTo>
                    <a:pt x="62" y="62"/>
                  </a:lnTo>
                  <a:lnTo>
                    <a:pt x="68" y="60"/>
                  </a:lnTo>
                  <a:lnTo>
                    <a:pt x="74" y="56"/>
                  </a:lnTo>
                  <a:lnTo>
                    <a:pt x="78" y="50"/>
                  </a:lnTo>
                  <a:lnTo>
                    <a:pt x="80" y="46"/>
                  </a:lnTo>
                  <a:lnTo>
                    <a:pt x="81" y="42"/>
                  </a:lnTo>
                  <a:lnTo>
                    <a:pt x="82" y="37"/>
                  </a:lnTo>
                  <a:lnTo>
                    <a:pt x="83" y="32"/>
                  </a:lnTo>
                  <a:lnTo>
                    <a:pt x="82" y="24"/>
                  </a:lnTo>
                  <a:lnTo>
                    <a:pt x="80" y="16"/>
                  </a:lnTo>
                  <a:lnTo>
                    <a:pt x="76" y="10"/>
                  </a:lnTo>
                  <a:lnTo>
                    <a:pt x="72" y="6"/>
                  </a:lnTo>
                  <a:lnTo>
                    <a:pt x="66" y="3"/>
                  </a:lnTo>
                  <a:lnTo>
                    <a:pt x="60" y="1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0" y="0"/>
                  </a:lnTo>
                  <a:close/>
                  <a:moveTo>
                    <a:pt x="23" y="18"/>
                  </a:moveTo>
                  <a:lnTo>
                    <a:pt x="40" y="18"/>
                  </a:lnTo>
                  <a:lnTo>
                    <a:pt x="45" y="20"/>
                  </a:lnTo>
                  <a:lnTo>
                    <a:pt x="52" y="21"/>
                  </a:lnTo>
                  <a:lnTo>
                    <a:pt x="54" y="22"/>
                  </a:lnTo>
                  <a:lnTo>
                    <a:pt x="56" y="25"/>
                  </a:lnTo>
                  <a:lnTo>
                    <a:pt x="57" y="28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1" y="44"/>
                  </a:lnTo>
                  <a:lnTo>
                    <a:pt x="48" y="45"/>
                  </a:lnTo>
                  <a:lnTo>
                    <a:pt x="44" y="45"/>
                  </a:lnTo>
                  <a:lnTo>
                    <a:pt x="40" y="45"/>
                  </a:lnTo>
                  <a:lnTo>
                    <a:pt x="23" y="45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9" name="Freeform 2031"/>
            <p:cNvSpPr>
              <a:spLocks/>
            </p:cNvSpPr>
            <p:nvPr/>
          </p:nvSpPr>
          <p:spPr bwMode="auto">
            <a:xfrm>
              <a:off x="3737" y="340"/>
              <a:ext cx="22" cy="25"/>
            </a:xfrm>
            <a:custGeom>
              <a:avLst/>
              <a:gdLst/>
              <a:ahLst/>
              <a:cxnLst>
                <a:cxn ang="0">
                  <a:pos x="24" y="63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64" y="34"/>
                </a:cxn>
                <a:cxn ang="0">
                  <a:pos x="64" y="99"/>
                </a:cxn>
                <a:cxn ang="0">
                  <a:pos x="86" y="99"/>
                </a:cxn>
                <a:cxn ang="0">
                  <a:pos x="86" y="0"/>
                </a:cxn>
                <a:cxn ang="0">
                  <a:pos x="64" y="0"/>
                </a:cxn>
                <a:cxn ang="0">
                  <a:pos x="24" y="63"/>
                </a:cxn>
              </a:cxnLst>
              <a:rect l="0" t="0" r="r" b="b"/>
              <a:pathLst>
                <a:path w="86" h="99">
                  <a:moveTo>
                    <a:pt x="24" y="63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4" y="99"/>
                  </a:lnTo>
                  <a:lnTo>
                    <a:pt x="64" y="34"/>
                  </a:lnTo>
                  <a:lnTo>
                    <a:pt x="64" y="99"/>
                  </a:lnTo>
                  <a:lnTo>
                    <a:pt x="86" y="99"/>
                  </a:lnTo>
                  <a:lnTo>
                    <a:pt x="86" y="0"/>
                  </a:lnTo>
                  <a:lnTo>
                    <a:pt x="64" y="0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0" name="Freeform 2032"/>
            <p:cNvSpPr>
              <a:spLocks/>
            </p:cNvSpPr>
            <p:nvPr/>
          </p:nvSpPr>
          <p:spPr bwMode="auto">
            <a:xfrm>
              <a:off x="3763" y="339"/>
              <a:ext cx="23" cy="26"/>
            </a:xfrm>
            <a:custGeom>
              <a:avLst/>
              <a:gdLst/>
              <a:ahLst/>
              <a:cxnLst>
                <a:cxn ang="0">
                  <a:pos x="1" y="74"/>
                </a:cxn>
                <a:cxn ang="0">
                  <a:pos x="4" y="83"/>
                </a:cxn>
                <a:cxn ang="0">
                  <a:pos x="8" y="91"/>
                </a:cxn>
                <a:cxn ang="0">
                  <a:pos x="14" y="96"/>
                </a:cxn>
                <a:cxn ang="0">
                  <a:pos x="23" y="101"/>
                </a:cxn>
                <a:cxn ang="0">
                  <a:pos x="38" y="104"/>
                </a:cxn>
                <a:cxn ang="0">
                  <a:pos x="55" y="104"/>
                </a:cxn>
                <a:cxn ang="0">
                  <a:pos x="70" y="102"/>
                </a:cxn>
                <a:cxn ang="0">
                  <a:pos x="83" y="95"/>
                </a:cxn>
                <a:cxn ang="0">
                  <a:pos x="89" y="87"/>
                </a:cxn>
                <a:cxn ang="0">
                  <a:pos x="92" y="80"/>
                </a:cxn>
                <a:cxn ang="0">
                  <a:pos x="91" y="69"/>
                </a:cxn>
                <a:cxn ang="0">
                  <a:pos x="89" y="61"/>
                </a:cxn>
                <a:cxn ang="0">
                  <a:pos x="83" y="55"/>
                </a:cxn>
                <a:cxn ang="0">
                  <a:pos x="75" y="51"/>
                </a:cxn>
                <a:cxn ang="0">
                  <a:pos x="70" y="49"/>
                </a:cxn>
                <a:cxn ang="0">
                  <a:pos x="82" y="44"/>
                </a:cxn>
                <a:cxn ang="0">
                  <a:pos x="87" y="38"/>
                </a:cxn>
                <a:cxn ang="0">
                  <a:pos x="89" y="28"/>
                </a:cxn>
                <a:cxn ang="0">
                  <a:pos x="85" y="14"/>
                </a:cxn>
                <a:cxn ang="0">
                  <a:pos x="76" y="6"/>
                </a:cxn>
                <a:cxn ang="0">
                  <a:pos x="63" y="1"/>
                </a:cxn>
                <a:cxn ang="0">
                  <a:pos x="47" y="0"/>
                </a:cxn>
                <a:cxn ang="0">
                  <a:pos x="30" y="1"/>
                </a:cxn>
                <a:cxn ang="0">
                  <a:pos x="17" y="7"/>
                </a:cxn>
                <a:cxn ang="0">
                  <a:pos x="8" y="18"/>
                </a:cxn>
                <a:cxn ang="0">
                  <a:pos x="4" y="35"/>
                </a:cxn>
                <a:cxn ang="0">
                  <a:pos x="27" y="30"/>
                </a:cxn>
                <a:cxn ang="0">
                  <a:pos x="31" y="24"/>
                </a:cxn>
                <a:cxn ang="0">
                  <a:pos x="39" y="19"/>
                </a:cxn>
                <a:cxn ang="0">
                  <a:pos x="48" y="19"/>
                </a:cxn>
                <a:cxn ang="0">
                  <a:pos x="59" y="21"/>
                </a:cxn>
                <a:cxn ang="0">
                  <a:pos x="63" y="27"/>
                </a:cxn>
                <a:cxn ang="0">
                  <a:pos x="64" y="35"/>
                </a:cxn>
                <a:cxn ang="0">
                  <a:pos x="61" y="39"/>
                </a:cxn>
                <a:cxn ang="0">
                  <a:pos x="52" y="42"/>
                </a:cxn>
                <a:cxn ang="0">
                  <a:pos x="36" y="42"/>
                </a:cxn>
                <a:cxn ang="0">
                  <a:pos x="49" y="60"/>
                </a:cxn>
                <a:cxn ang="0">
                  <a:pos x="61" y="62"/>
                </a:cxn>
                <a:cxn ang="0">
                  <a:pos x="65" y="65"/>
                </a:cxn>
                <a:cxn ang="0">
                  <a:pos x="67" y="72"/>
                </a:cxn>
                <a:cxn ang="0">
                  <a:pos x="66" y="77"/>
                </a:cxn>
                <a:cxn ang="0">
                  <a:pos x="63" y="81"/>
                </a:cxn>
                <a:cxn ang="0">
                  <a:pos x="57" y="84"/>
                </a:cxn>
                <a:cxn ang="0">
                  <a:pos x="46" y="86"/>
                </a:cxn>
                <a:cxn ang="0">
                  <a:pos x="36" y="84"/>
                </a:cxn>
                <a:cxn ang="0">
                  <a:pos x="29" y="81"/>
                </a:cxn>
                <a:cxn ang="0">
                  <a:pos x="25" y="75"/>
                </a:cxn>
                <a:cxn ang="0">
                  <a:pos x="23" y="67"/>
                </a:cxn>
              </a:cxnLst>
              <a:rect l="0" t="0" r="r" b="b"/>
              <a:pathLst>
                <a:path w="92" h="105">
                  <a:moveTo>
                    <a:pt x="0" y="67"/>
                  </a:moveTo>
                  <a:lnTo>
                    <a:pt x="1" y="74"/>
                  </a:lnTo>
                  <a:lnTo>
                    <a:pt x="2" y="79"/>
                  </a:lnTo>
                  <a:lnTo>
                    <a:pt x="4" y="83"/>
                  </a:lnTo>
                  <a:lnTo>
                    <a:pt x="6" y="87"/>
                  </a:lnTo>
                  <a:lnTo>
                    <a:pt x="8" y="91"/>
                  </a:lnTo>
                  <a:lnTo>
                    <a:pt x="11" y="94"/>
                  </a:lnTo>
                  <a:lnTo>
                    <a:pt x="14" y="96"/>
                  </a:lnTo>
                  <a:lnTo>
                    <a:pt x="17" y="98"/>
                  </a:lnTo>
                  <a:lnTo>
                    <a:pt x="23" y="101"/>
                  </a:lnTo>
                  <a:lnTo>
                    <a:pt x="31" y="103"/>
                  </a:lnTo>
                  <a:lnTo>
                    <a:pt x="38" y="104"/>
                  </a:lnTo>
                  <a:lnTo>
                    <a:pt x="46" y="105"/>
                  </a:lnTo>
                  <a:lnTo>
                    <a:pt x="55" y="104"/>
                  </a:lnTo>
                  <a:lnTo>
                    <a:pt x="63" y="103"/>
                  </a:lnTo>
                  <a:lnTo>
                    <a:pt x="70" y="102"/>
                  </a:lnTo>
                  <a:lnTo>
                    <a:pt x="77" y="99"/>
                  </a:lnTo>
                  <a:lnTo>
                    <a:pt x="83" y="95"/>
                  </a:lnTo>
                  <a:lnTo>
                    <a:pt x="88" y="90"/>
                  </a:lnTo>
                  <a:lnTo>
                    <a:pt x="89" y="87"/>
                  </a:lnTo>
                  <a:lnTo>
                    <a:pt x="91" y="84"/>
                  </a:lnTo>
                  <a:lnTo>
                    <a:pt x="92" y="80"/>
                  </a:lnTo>
                  <a:lnTo>
                    <a:pt x="92" y="75"/>
                  </a:lnTo>
                  <a:lnTo>
                    <a:pt x="91" y="69"/>
                  </a:lnTo>
                  <a:lnTo>
                    <a:pt x="90" y="65"/>
                  </a:lnTo>
                  <a:lnTo>
                    <a:pt x="89" y="61"/>
                  </a:lnTo>
                  <a:lnTo>
                    <a:pt x="86" y="57"/>
                  </a:lnTo>
                  <a:lnTo>
                    <a:pt x="83" y="55"/>
                  </a:lnTo>
                  <a:lnTo>
                    <a:pt x="79" y="53"/>
                  </a:lnTo>
                  <a:lnTo>
                    <a:pt x="75" y="51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6" y="48"/>
                  </a:lnTo>
                  <a:lnTo>
                    <a:pt x="82" y="44"/>
                  </a:lnTo>
                  <a:lnTo>
                    <a:pt x="85" y="41"/>
                  </a:lnTo>
                  <a:lnTo>
                    <a:pt x="87" y="38"/>
                  </a:lnTo>
                  <a:lnTo>
                    <a:pt x="88" y="33"/>
                  </a:lnTo>
                  <a:lnTo>
                    <a:pt x="89" y="28"/>
                  </a:lnTo>
                  <a:lnTo>
                    <a:pt x="88" y="20"/>
                  </a:lnTo>
                  <a:lnTo>
                    <a:pt x="85" y="14"/>
                  </a:lnTo>
                  <a:lnTo>
                    <a:pt x="81" y="9"/>
                  </a:lnTo>
                  <a:lnTo>
                    <a:pt x="76" y="6"/>
                  </a:lnTo>
                  <a:lnTo>
                    <a:pt x="70" y="3"/>
                  </a:lnTo>
                  <a:lnTo>
                    <a:pt x="63" y="1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5" y="26"/>
                  </a:lnTo>
                  <a:lnTo>
                    <a:pt x="4" y="35"/>
                  </a:lnTo>
                  <a:lnTo>
                    <a:pt x="26" y="35"/>
                  </a:lnTo>
                  <a:lnTo>
                    <a:pt x="27" y="30"/>
                  </a:lnTo>
                  <a:lnTo>
                    <a:pt x="29" y="26"/>
                  </a:lnTo>
                  <a:lnTo>
                    <a:pt x="31" y="24"/>
                  </a:lnTo>
                  <a:lnTo>
                    <a:pt x="34" y="21"/>
                  </a:lnTo>
                  <a:lnTo>
                    <a:pt x="39" y="19"/>
                  </a:lnTo>
                  <a:lnTo>
                    <a:pt x="44" y="19"/>
                  </a:lnTo>
                  <a:lnTo>
                    <a:pt x="48" y="19"/>
                  </a:lnTo>
                  <a:lnTo>
                    <a:pt x="56" y="20"/>
                  </a:lnTo>
                  <a:lnTo>
                    <a:pt x="59" y="21"/>
                  </a:lnTo>
                  <a:lnTo>
                    <a:pt x="62" y="25"/>
                  </a:lnTo>
                  <a:lnTo>
                    <a:pt x="63" y="27"/>
                  </a:lnTo>
                  <a:lnTo>
                    <a:pt x="64" y="31"/>
                  </a:lnTo>
                  <a:lnTo>
                    <a:pt x="64" y="35"/>
                  </a:lnTo>
                  <a:lnTo>
                    <a:pt x="62" y="37"/>
                  </a:lnTo>
                  <a:lnTo>
                    <a:pt x="61" y="39"/>
                  </a:lnTo>
                  <a:lnTo>
                    <a:pt x="59" y="40"/>
                  </a:lnTo>
                  <a:lnTo>
                    <a:pt x="52" y="42"/>
                  </a:lnTo>
                  <a:lnTo>
                    <a:pt x="47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9" y="60"/>
                  </a:lnTo>
                  <a:lnTo>
                    <a:pt x="55" y="60"/>
                  </a:lnTo>
                  <a:lnTo>
                    <a:pt x="61" y="62"/>
                  </a:lnTo>
                  <a:lnTo>
                    <a:pt x="63" y="63"/>
                  </a:lnTo>
                  <a:lnTo>
                    <a:pt x="65" y="65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5"/>
                  </a:lnTo>
                  <a:lnTo>
                    <a:pt x="66" y="77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57" y="84"/>
                  </a:lnTo>
                  <a:lnTo>
                    <a:pt x="52" y="85"/>
                  </a:lnTo>
                  <a:lnTo>
                    <a:pt x="46" y="86"/>
                  </a:lnTo>
                  <a:lnTo>
                    <a:pt x="41" y="85"/>
                  </a:lnTo>
                  <a:lnTo>
                    <a:pt x="36" y="84"/>
                  </a:lnTo>
                  <a:lnTo>
                    <a:pt x="32" y="83"/>
                  </a:lnTo>
                  <a:lnTo>
                    <a:pt x="29" y="81"/>
                  </a:lnTo>
                  <a:lnTo>
                    <a:pt x="27" y="78"/>
                  </a:lnTo>
                  <a:lnTo>
                    <a:pt x="25" y="75"/>
                  </a:lnTo>
                  <a:lnTo>
                    <a:pt x="24" y="71"/>
                  </a:lnTo>
                  <a:lnTo>
                    <a:pt x="2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1" name="Freeform 2033"/>
            <p:cNvSpPr>
              <a:spLocks/>
            </p:cNvSpPr>
            <p:nvPr/>
          </p:nvSpPr>
          <p:spPr bwMode="auto">
            <a:xfrm>
              <a:off x="3790" y="340"/>
              <a:ext cx="28" cy="25"/>
            </a:xfrm>
            <a:custGeom>
              <a:avLst/>
              <a:gdLst/>
              <a:ahLst/>
              <a:cxnLst>
                <a:cxn ang="0">
                  <a:pos x="49" y="99"/>
                </a:cxn>
                <a:cxn ang="0">
                  <a:pos x="64" y="99"/>
                </a:cxn>
                <a:cxn ang="0">
                  <a:pos x="89" y="28"/>
                </a:cxn>
                <a:cxn ang="0">
                  <a:pos x="89" y="28"/>
                </a:cxn>
                <a:cxn ang="0">
                  <a:pos x="89" y="99"/>
                </a:cxn>
                <a:cxn ang="0">
                  <a:pos x="113" y="99"/>
                </a:cxn>
                <a:cxn ang="0">
                  <a:pos x="113" y="0"/>
                </a:cxn>
                <a:cxn ang="0">
                  <a:pos x="80" y="0"/>
                </a:cxn>
                <a:cxn ang="0">
                  <a:pos x="57" y="67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3" y="99"/>
                </a:cxn>
                <a:cxn ang="0">
                  <a:pos x="23" y="28"/>
                </a:cxn>
                <a:cxn ang="0">
                  <a:pos x="24" y="28"/>
                </a:cxn>
                <a:cxn ang="0">
                  <a:pos x="49" y="99"/>
                </a:cxn>
              </a:cxnLst>
              <a:rect l="0" t="0" r="r" b="b"/>
              <a:pathLst>
                <a:path w="113" h="99">
                  <a:moveTo>
                    <a:pt x="49" y="99"/>
                  </a:moveTo>
                  <a:lnTo>
                    <a:pt x="64" y="99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89" y="99"/>
                  </a:lnTo>
                  <a:lnTo>
                    <a:pt x="113" y="99"/>
                  </a:lnTo>
                  <a:lnTo>
                    <a:pt x="113" y="0"/>
                  </a:lnTo>
                  <a:lnTo>
                    <a:pt x="80" y="0"/>
                  </a:lnTo>
                  <a:lnTo>
                    <a:pt x="57" y="67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3" y="99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2" name="Freeform 2034"/>
            <p:cNvSpPr>
              <a:spLocks noEditPoints="1"/>
            </p:cNvSpPr>
            <p:nvPr/>
          </p:nvSpPr>
          <p:spPr bwMode="auto">
            <a:xfrm>
              <a:off x="3821" y="340"/>
              <a:ext cx="24" cy="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31" y="81"/>
                </a:cxn>
                <a:cxn ang="0">
                  <a:pos x="66" y="81"/>
                </a:cxn>
                <a:cxn ang="0">
                  <a:pos x="73" y="99"/>
                </a:cxn>
                <a:cxn ang="0">
                  <a:pos x="98" y="99"/>
                </a:cxn>
                <a:cxn ang="0">
                  <a:pos x="60" y="0"/>
                </a:cxn>
                <a:cxn ang="0">
                  <a:pos x="37" y="0"/>
                </a:cxn>
                <a:cxn ang="0">
                  <a:pos x="36" y="63"/>
                </a:cxn>
                <a:cxn ang="0">
                  <a:pos x="49" y="26"/>
                </a:cxn>
                <a:cxn ang="0">
                  <a:pos x="61" y="63"/>
                </a:cxn>
                <a:cxn ang="0">
                  <a:pos x="36" y="63"/>
                </a:cxn>
              </a:cxnLst>
              <a:rect l="0" t="0" r="r" b="b"/>
              <a:pathLst>
                <a:path w="98" h="99">
                  <a:moveTo>
                    <a:pt x="37" y="0"/>
                  </a:moveTo>
                  <a:lnTo>
                    <a:pt x="0" y="99"/>
                  </a:lnTo>
                  <a:lnTo>
                    <a:pt x="24" y="99"/>
                  </a:lnTo>
                  <a:lnTo>
                    <a:pt x="31" y="81"/>
                  </a:lnTo>
                  <a:lnTo>
                    <a:pt x="66" y="81"/>
                  </a:lnTo>
                  <a:lnTo>
                    <a:pt x="73" y="99"/>
                  </a:lnTo>
                  <a:lnTo>
                    <a:pt x="98" y="99"/>
                  </a:lnTo>
                  <a:lnTo>
                    <a:pt x="60" y="0"/>
                  </a:lnTo>
                  <a:lnTo>
                    <a:pt x="37" y="0"/>
                  </a:lnTo>
                  <a:close/>
                  <a:moveTo>
                    <a:pt x="36" y="63"/>
                  </a:moveTo>
                  <a:lnTo>
                    <a:pt x="49" y="26"/>
                  </a:lnTo>
                  <a:lnTo>
                    <a:pt x="61" y="63"/>
                  </a:lnTo>
                  <a:lnTo>
                    <a:pt x="36" y="6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3" name="Rectangle 2035"/>
            <p:cNvSpPr>
              <a:spLocks noChangeArrowheads="1"/>
            </p:cNvSpPr>
            <p:nvPr/>
          </p:nvSpPr>
          <p:spPr bwMode="auto">
            <a:xfrm>
              <a:off x="3848" y="353"/>
              <a:ext cx="10" cy="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4" name="Freeform 2036"/>
            <p:cNvSpPr>
              <a:spLocks/>
            </p:cNvSpPr>
            <p:nvPr/>
          </p:nvSpPr>
          <p:spPr bwMode="auto">
            <a:xfrm>
              <a:off x="3864" y="340"/>
              <a:ext cx="28" cy="25"/>
            </a:xfrm>
            <a:custGeom>
              <a:avLst/>
              <a:gdLst/>
              <a:ahLst/>
              <a:cxnLst>
                <a:cxn ang="0">
                  <a:pos x="48" y="99"/>
                </a:cxn>
                <a:cxn ang="0">
                  <a:pos x="65" y="99"/>
                </a:cxn>
                <a:cxn ang="0">
                  <a:pos x="89" y="28"/>
                </a:cxn>
                <a:cxn ang="0">
                  <a:pos x="90" y="28"/>
                </a:cxn>
                <a:cxn ang="0">
                  <a:pos x="90" y="99"/>
                </a:cxn>
                <a:cxn ang="0">
                  <a:pos x="114" y="99"/>
                </a:cxn>
                <a:cxn ang="0">
                  <a:pos x="114" y="0"/>
                </a:cxn>
                <a:cxn ang="0">
                  <a:pos x="80" y="0"/>
                </a:cxn>
                <a:cxn ang="0">
                  <a:pos x="56" y="67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48" y="99"/>
                </a:cxn>
              </a:cxnLst>
              <a:rect l="0" t="0" r="r" b="b"/>
              <a:pathLst>
                <a:path w="114" h="99">
                  <a:moveTo>
                    <a:pt x="48" y="99"/>
                  </a:moveTo>
                  <a:lnTo>
                    <a:pt x="65" y="99"/>
                  </a:lnTo>
                  <a:lnTo>
                    <a:pt x="89" y="28"/>
                  </a:lnTo>
                  <a:lnTo>
                    <a:pt x="90" y="28"/>
                  </a:lnTo>
                  <a:lnTo>
                    <a:pt x="90" y="99"/>
                  </a:lnTo>
                  <a:lnTo>
                    <a:pt x="114" y="99"/>
                  </a:lnTo>
                  <a:lnTo>
                    <a:pt x="114" y="0"/>
                  </a:lnTo>
                  <a:lnTo>
                    <a:pt x="80" y="0"/>
                  </a:lnTo>
                  <a:lnTo>
                    <a:pt x="56" y="67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4" y="99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48" y="9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5" name="Freeform 2037"/>
            <p:cNvSpPr>
              <a:spLocks/>
            </p:cNvSpPr>
            <p:nvPr/>
          </p:nvSpPr>
          <p:spPr bwMode="auto">
            <a:xfrm>
              <a:off x="3636" y="377"/>
              <a:ext cx="14" cy="16"/>
            </a:xfrm>
            <a:custGeom>
              <a:avLst/>
              <a:gdLst/>
              <a:ahLst/>
              <a:cxnLst>
                <a:cxn ang="0">
                  <a:pos x="16" y="13"/>
                </a:cxn>
                <a:cxn ang="0">
                  <a:pos x="40" y="13"/>
                </a:cxn>
                <a:cxn ang="0">
                  <a:pos x="40" y="65"/>
                </a:cxn>
                <a:cxn ang="0">
                  <a:pos x="56" y="65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16" y="65"/>
                </a:cxn>
                <a:cxn ang="0">
                  <a:pos x="16" y="13"/>
                </a:cxn>
              </a:cxnLst>
              <a:rect l="0" t="0" r="r" b="b"/>
              <a:pathLst>
                <a:path w="56" h="65">
                  <a:moveTo>
                    <a:pt x="16" y="13"/>
                  </a:moveTo>
                  <a:lnTo>
                    <a:pt x="40" y="13"/>
                  </a:lnTo>
                  <a:lnTo>
                    <a:pt x="40" y="65"/>
                  </a:lnTo>
                  <a:lnTo>
                    <a:pt x="56" y="65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16" y="65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6" name="Freeform 2038"/>
            <p:cNvSpPr>
              <a:spLocks noEditPoints="1"/>
            </p:cNvSpPr>
            <p:nvPr/>
          </p:nvSpPr>
          <p:spPr bwMode="auto">
            <a:xfrm>
              <a:off x="3654" y="381"/>
              <a:ext cx="12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2" y="50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3" y="51"/>
                </a:cxn>
                <a:cxn ang="0">
                  <a:pos x="38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0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7" y="12"/>
                </a:cxn>
                <a:cxn ang="0">
                  <a:pos x="45" y="8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1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2"/>
                </a:cxn>
                <a:cxn ang="0">
                  <a:pos x="0" y="2"/>
                </a:cxn>
                <a:cxn ang="0">
                  <a:pos x="13" y="26"/>
                </a:cxn>
                <a:cxn ang="0">
                  <a:pos x="13" y="22"/>
                </a:cxn>
                <a:cxn ang="0">
                  <a:pos x="14" y="18"/>
                </a:cxn>
                <a:cxn ang="0">
                  <a:pos x="15" y="15"/>
                </a:cxn>
                <a:cxn ang="0">
                  <a:pos x="17" y="13"/>
                </a:cxn>
                <a:cxn ang="0">
                  <a:pos x="20" y="11"/>
                </a:cxn>
                <a:cxn ang="0">
                  <a:pos x="24" y="10"/>
                </a:cxn>
                <a:cxn ang="0">
                  <a:pos x="27" y="11"/>
                </a:cxn>
                <a:cxn ang="0">
                  <a:pos x="31" y="13"/>
                </a:cxn>
                <a:cxn ang="0">
                  <a:pos x="33" y="15"/>
                </a:cxn>
                <a:cxn ang="0">
                  <a:pos x="35" y="18"/>
                </a:cxn>
                <a:cxn ang="0">
                  <a:pos x="35" y="22"/>
                </a:cxn>
                <a:cxn ang="0">
                  <a:pos x="36" y="26"/>
                </a:cxn>
                <a:cxn ang="0">
                  <a:pos x="35" y="32"/>
                </a:cxn>
                <a:cxn ang="0">
                  <a:pos x="33" y="37"/>
                </a:cxn>
                <a:cxn ang="0">
                  <a:pos x="31" y="39"/>
                </a:cxn>
                <a:cxn ang="0">
                  <a:pos x="29" y="40"/>
                </a:cxn>
                <a:cxn ang="0">
                  <a:pos x="27" y="41"/>
                </a:cxn>
                <a:cxn ang="0">
                  <a:pos x="24" y="42"/>
                </a:cxn>
                <a:cxn ang="0">
                  <a:pos x="21" y="41"/>
                </a:cxn>
                <a:cxn ang="0">
                  <a:pos x="19" y="40"/>
                </a:cxn>
                <a:cxn ang="0">
                  <a:pos x="17" y="39"/>
                </a:cxn>
                <a:cxn ang="0">
                  <a:pos x="15" y="37"/>
                </a:cxn>
                <a:cxn ang="0">
                  <a:pos x="14" y="32"/>
                </a:cxn>
                <a:cxn ang="0">
                  <a:pos x="13" y="26"/>
                </a:cxn>
              </a:cxnLst>
              <a:rect l="0" t="0" r="r" b="b"/>
              <a:pathLst>
                <a:path w="50" h="67">
                  <a:moveTo>
                    <a:pt x="0" y="2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5" y="51"/>
                  </a:lnTo>
                  <a:lnTo>
                    <a:pt x="28" y="51"/>
                  </a:lnTo>
                  <a:lnTo>
                    <a:pt x="33" y="51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5" y="8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2"/>
                  </a:lnTo>
                  <a:lnTo>
                    <a:pt x="0" y="2"/>
                  </a:lnTo>
                  <a:close/>
                  <a:moveTo>
                    <a:pt x="13" y="26"/>
                  </a:moveTo>
                  <a:lnTo>
                    <a:pt x="13" y="22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20" y="11"/>
                  </a:lnTo>
                  <a:lnTo>
                    <a:pt x="24" y="10"/>
                  </a:lnTo>
                  <a:lnTo>
                    <a:pt x="27" y="11"/>
                  </a:lnTo>
                  <a:lnTo>
                    <a:pt x="31" y="13"/>
                  </a:lnTo>
                  <a:lnTo>
                    <a:pt x="33" y="15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6" y="26"/>
                  </a:lnTo>
                  <a:lnTo>
                    <a:pt x="35" y="32"/>
                  </a:lnTo>
                  <a:lnTo>
                    <a:pt x="33" y="37"/>
                  </a:lnTo>
                  <a:lnTo>
                    <a:pt x="31" y="39"/>
                  </a:lnTo>
                  <a:lnTo>
                    <a:pt x="29" y="40"/>
                  </a:lnTo>
                  <a:lnTo>
                    <a:pt x="27" y="41"/>
                  </a:lnTo>
                  <a:lnTo>
                    <a:pt x="24" y="42"/>
                  </a:lnTo>
                  <a:lnTo>
                    <a:pt x="21" y="41"/>
                  </a:lnTo>
                  <a:lnTo>
                    <a:pt x="19" y="40"/>
                  </a:lnTo>
                  <a:lnTo>
                    <a:pt x="17" y="39"/>
                  </a:lnTo>
                  <a:lnTo>
                    <a:pt x="15" y="37"/>
                  </a:lnTo>
                  <a:lnTo>
                    <a:pt x="14" y="32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7" name="Freeform 2039"/>
            <p:cNvSpPr>
              <a:spLocks/>
            </p:cNvSpPr>
            <p:nvPr/>
          </p:nvSpPr>
          <p:spPr bwMode="auto">
            <a:xfrm>
              <a:off x="3669" y="382"/>
              <a:ext cx="12" cy="11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5" y="17"/>
                </a:cxn>
                <a:cxn ang="0">
                  <a:pos x="35" y="47"/>
                </a:cxn>
                <a:cxn ang="0">
                  <a:pos x="49" y="47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4" y="31"/>
                </a:cxn>
              </a:cxnLst>
              <a:rect l="0" t="0" r="r" b="b"/>
              <a:pathLst>
                <a:path w="49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5" y="17"/>
                  </a:lnTo>
                  <a:lnTo>
                    <a:pt x="35" y="47"/>
                  </a:lnTo>
                  <a:lnTo>
                    <a:pt x="49" y="47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8" name="Freeform 2040"/>
            <p:cNvSpPr>
              <a:spLocks noEditPoints="1"/>
            </p:cNvSpPr>
            <p:nvPr/>
          </p:nvSpPr>
          <p:spPr bwMode="auto">
            <a:xfrm>
              <a:off x="3683" y="376"/>
              <a:ext cx="13" cy="1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0" y="3"/>
                </a:cxn>
                <a:cxn ang="0">
                  <a:pos x="18" y="5"/>
                </a:cxn>
                <a:cxn ang="0">
                  <a:pos x="10" y="9"/>
                </a:cxn>
                <a:cxn ang="0">
                  <a:pos x="4" y="17"/>
                </a:cxn>
                <a:cxn ang="0">
                  <a:pos x="1" y="30"/>
                </a:cxn>
                <a:cxn ang="0">
                  <a:pos x="1" y="44"/>
                </a:cxn>
                <a:cxn ang="0">
                  <a:pos x="3" y="56"/>
                </a:cxn>
                <a:cxn ang="0">
                  <a:pos x="9" y="65"/>
                </a:cxn>
                <a:cxn ang="0">
                  <a:pos x="21" y="70"/>
                </a:cxn>
                <a:cxn ang="0">
                  <a:pos x="33" y="71"/>
                </a:cxn>
                <a:cxn ang="0">
                  <a:pos x="42" y="67"/>
                </a:cxn>
                <a:cxn ang="0">
                  <a:pos x="48" y="61"/>
                </a:cxn>
                <a:cxn ang="0">
                  <a:pos x="52" y="52"/>
                </a:cxn>
                <a:cxn ang="0">
                  <a:pos x="52" y="41"/>
                </a:cxn>
                <a:cxn ang="0">
                  <a:pos x="49" y="32"/>
                </a:cxn>
                <a:cxn ang="0">
                  <a:pos x="43" y="24"/>
                </a:cxn>
                <a:cxn ang="0">
                  <a:pos x="34" y="21"/>
                </a:cxn>
                <a:cxn ang="0">
                  <a:pos x="26" y="20"/>
                </a:cxn>
                <a:cxn ang="0">
                  <a:pos x="19" y="23"/>
                </a:cxn>
                <a:cxn ang="0">
                  <a:pos x="11" y="30"/>
                </a:cxn>
                <a:cxn ang="0">
                  <a:pos x="8" y="35"/>
                </a:cxn>
                <a:cxn ang="0">
                  <a:pos x="10" y="25"/>
                </a:cxn>
                <a:cxn ang="0">
                  <a:pos x="13" y="20"/>
                </a:cxn>
                <a:cxn ang="0">
                  <a:pos x="23" y="15"/>
                </a:cxn>
                <a:cxn ang="0">
                  <a:pos x="41" y="12"/>
                </a:cxn>
                <a:cxn ang="0">
                  <a:pos x="47" y="8"/>
                </a:cxn>
                <a:cxn ang="0">
                  <a:pos x="49" y="0"/>
                </a:cxn>
                <a:cxn ang="0">
                  <a:pos x="38" y="47"/>
                </a:cxn>
                <a:cxn ang="0">
                  <a:pos x="35" y="58"/>
                </a:cxn>
                <a:cxn ang="0">
                  <a:pos x="27" y="62"/>
                </a:cxn>
                <a:cxn ang="0">
                  <a:pos x="20" y="59"/>
                </a:cxn>
                <a:cxn ang="0">
                  <a:pos x="16" y="55"/>
                </a:cxn>
                <a:cxn ang="0">
                  <a:pos x="15" y="47"/>
                </a:cxn>
                <a:cxn ang="0">
                  <a:pos x="16" y="39"/>
                </a:cxn>
                <a:cxn ang="0">
                  <a:pos x="20" y="34"/>
                </a:cxn>
                <a:cxn ang="0">
                  <a:pos x="27" y="30"/>
                </a:cxn>
                <a:cxn ang="0">
                  <a:pos x="34" y="34"/>
                </a:cxn>
                <a:cxn ang="0">
                  <a:pos x="37" y="39"/>
                </a:cxn>
                <a:cxn ang="0">
                  <a:pos x="38" y="47"/>
                </a:cxn>
              </a:cxnLst>
              <a:rect l="0" t="0" r="r" b="b"/>
              <a:pathLst>
                <a:path w="52" h="71">
                  <a:moveTo>
                    <a:pt x="38" y="0"/>
                  </a:moveTo>
                  <a:lnTo>
                    <a:pt x="37" y="2"/>
                  </a:lnTo>
                  <a:lnTo>
                    <a:pt x="34" y="3"/>
                  </a:lnTo>
                  <a:lnTo>
                    <a:pt x="30" y="3"/>
                  </a:lnTo>
                  <a:lnTo>
                    <a:pt x="23" y="4"/>
                  </a:lnTo>
                  <a:lnTo>
                    <a:pt x="18" y="5"/>
                  </a:lnTo>
                  <a:lnTo>
                    <a:pt x="13" y="7"/>
                  </a:lnTo>
                  <a:lnTo>
                    <a:pt x="10" y="9"/>
                  </a:lnTo>
                  <a:lnTo>
                    <a:pt x="6" y="12"/>
                  </a:lnTo>
                  <a:lnTo>
                    <a:pt x="4" y="17"/>
                  </a:lnTo>
                  <a:lnTo>
                    <a:pt x="2" y="22"/>
                  </a:lnTo>
                  <a:lnTo>
                    <a:pt x="1" y="30"/>
                  </a:lnTo>
                  <a:lnTo>
                    <a:pt x="0" y="38"/>
                  </a:lnTo>
                  <a:lnTo>
                    <a:pt x="1" y="44"/>
                  </a:lnTo>
                  <a:lnTo>
                    <a:pt x="2" y="50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9" y="65"/>
                  </a:lnTo>
                  <a:lnTo>
                    <a:pt x="14" y="68"/>
                  </a:lnTo>
                  <a:lnTo>
                    <a:pt x="21" y="70"/>
                  </a:lnTo>
                  <a:lnTo>
                    <a:pt x="28" y="71"/>
                  </a:lnTo>
                  <a:lnTo>
                    <a:pt x="33" y="71"/>
                  </a:lnTo>
                  <a:lnTo>
                    <a:pt x="38" y="70"/>
                  </a:lnTo>
                  <a:lnTo>
                    <a:pt x="42" y="67"/>
                  </a:lnTo>
                  <a:lnTo>
                    <a:pt x="46" y="65"/>
                  </a:lnTo>
                  <a:lnTo>
                    <a:pt x="48" y="61"/>
                  </a:lnTo>
                  <a:lnTo>
                    <a:pt x="50" y="57"/>
                  </a:lnTo>
                  <a:lnTo>
                    <a:pt x="52" y="52"/>
                  </a:lnTo>
                  <a:lnTo>
                    <a:pt x="52" y="46"/>
                  </a:lnTo>
                  <a:lnTo>
                    <a:pt x="52" y="41"/>
                  </a:lnTo>
                  <a:lnTo>
                    <a:pt x="51" y="36"/>
                  </a:lnTo>
                  <a:lnTo>
                    <a:pt x="49" y="32"/>
                  </a:lnTo>
                  <a:lnTo>
                    <a:pt x="46" y="28"/>
                  </a:lnTo>
                  <a:lnTo>
                    <a:pt x="43" y="24"/>
                  </a:lnTo>
                  <a:lnTo>
                    <a:pt x="39" y="22"/>
                  </a:lnTo>
                  <a:lnTo>
                    <a:pt x="34" y="21"/>
                  </a:lnTo>
                  <a:lnTo>
                    <a:pt x="30" y="20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19" y="23"/>
                  </a:lnTo>
                  <a:lnTo>
                    <a:pt x="15" y="24"/>
                  </a:lnTo>
                  <a:lnTo>
                    <a:pt x="11" y="30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9" y="30"/>
                  </a:lnTo>
                  <a:lnTo>
                    <a:pt x="10" y="25"/>
                  </a:lnTo>
                  <a:lnTo>
                    <a:pt x="11" y="22"/>
                  </a:lnTo>
                  <a:lnTo>
                    <a:pt x="13" y="20"/>
                  </a:lnTo>
                  <a:lnTo>
                    <a:pt x="19" y="16"/>
                  </a:lnTo>
                  <a:lnTo>
                    <a:pt x="23" y="15"/>
                  </a:lnTo>
                  <a:lnTo>
                    <a:pt x="32" y="13"/>
                  </a:lnTo>
                  <a:lnTo>
                    <a:pt x="41" y="12"/>
                  </a:lnTo>
                  <a:lnTo>
                    <a:pt x="44" y="10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9" y="0"/>
                  </a:lnTo>
                  <a:lnTo>
                    <a:pt x="38" y="0"/>
                  </a:lnTo>
                  <a:close/>
                  <a:moveTo>
                    <a:pt x="38" y="47"/>
                  </a:moveTo>
                  <a:lnTo>
                    <a:pt x="37" y="54"/>
                  </a:lnTo>
                  <a:lnTo>
                    <a:pt x="35" y="58"/>
                  </a:lnTo>
                  <a:lnTo>
                    <a:pt x="31" y="61"/>
                  </a:lnTo>
                  <a:lnTo>
                    <a:pt x="27" y="62"/>
                  </a:lnTo>
                  <a:lnTo>
                    <a:pt x="23" y="61"/>
                  </a:lnTo>
                  <a:lnTo>
                    <a:pt x="20" y="59"/>
                  </a:lnTo>
                  <a:lnTo>
                    <a:pt x="18" y="57"/>
                  </a:lnTo>
                  <a:lnTo>
                    <a:pt x="16" y="55"/>
                  </a:lnTo>
                  <a:lnTo>
                    <a:pt x="15" y="51"/>
                  </a:lnTo>
                  <a:lnTo>
                    <a:pt x="15" y="47"/>
                  </a:lnTo>
                  <a:lnTo>
                    <a:pt x="15" y="43"/>
                  </a:lnTo>
                  <a:lnTo>
                    <a:pt x="16" y="39"/>
                  </a:lnTo>
                  <a:lnTo>
                    <a:pt x="18" y="36"/>
                  </a:lnTo>
                  <a:lnTo>
                    <a:pt x="20" y="34"/>
                  </a:lnTo>
                  <a:lnTo>
                    <a:pt x="23" y="31"/>
                  </a:lnTo>
                  <a:lnTo>
                    <a:pt x="27" y="30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6" y="36"/>
                  </a:lnTo>
                  <a:lnTo>
                    <a:pt x="37" y="39"/>
                  </a:lnTo>
                  <a:lnTo>
                    <a:pt x="37" y="43"/>
                  </a:lnTo>
                  <a:lnTo>
                    <a:pt x="38" y="4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9" name="Freeform 2041"/>
            <p:cNvSpPr>
              <a:spLocks noEditPoints="1"/>
            </p:cNvSpPr>
            <p:nvPr/>
          </p:nvSpPr>
          <p:spPr bwMode="auto">
            <a:xfrm>
              <a:off x="3698" y="381"/>
              <a:ext cx="13" cy="13"/>
            </a:xfrm>
            <a:custGeom>
              <a:avLst/>
              <a:gdLst/>
              <a:ahLst/>
              <a:cxnLst>
                <a:cxn ang="0">
                  <a:pos x="27" y="51"/>
                </a:cxn>
                <a:cxn ang="0">
                  <a:pos x="32" y="51"/>
                </a:cxn>
                <a:cxn ang="0">
                  <a:pos x="37" y="50"/>
                </a:cxn>
                <a:cxn ang="0">
                  <a:pos x="41" y="48"/>
                </a:cxn>
                <a:cxn ang="0">
                  <a:pos x="45" y="45"/>
                </a:cxn>
                <a:cxn ang="0">
                  <a:pos x="48" y="42"/>
                </a:cxn>
                <a:cxn ang="0">
                  <a:pos x="50" y="37"/>
                </a:cxn>
                <a:cxn ang="0">
                  <a:pos x="52" y="32"/>
                </a:cxn>
                <a:cxn ang="0">
                  <a:pos x="52" y="26"/>
                </a:cxn>
                <a:cxn ang="0">
                  <a:pos x="52" y="20"/>
                </a:cxn>
                <a:cxn ang="0">
                  <a:pos x="50" y="15"/>
                </a:cxn>
                <a:cxn ang="0">
                  <a:pos x="48" y="11"/>
                </a:cxn>
                <a:cxn ang="0">
                  <a:pos x="45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7" y="1"/>
                </a:cxn>
                <a:cxn ang="0">
                  <a:pos x="13" y="3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4" y="42"/>
                </a:cxn>
                <a:cxn ang="0">
                  <a:pos x="8" y="45"/>
                </a:cxn>
                <a:cxn ang="0">
                  <a:pos x="12" y="48"/>
                </a:cxn>
                <a:cxn ang="0">
                  <a:pos x="17" y="50"/>
                </a:cxn>
                <a:cxn ang="0">
                  <a:pos x="21" y="51"/>
                </a:cxn>
                <a:cxn ang="0">
                  <a:pos x="27" y="51"/>
                </a:cxn>
                <a:cxn ang="0">
                  <a:pos x="27" y="42"/>
                </a:cxn>
                <a:cxn ang="0">
                  <a:pos x="23" y="41"/>
                </a:cxn>
                <a:cxn ang="0">
                  <a:pos x="21" y="40"/>
                </a:cxn>
                <a:cxn ang="0">
                  <a:pos x="19" y="38"/>
                </a:cxn>
                <a:cxn ang="0">
                  <a:pos x="17" y="36"/>
                </a:cxn>
                <a:cxn ang="0">
                  <a:pos x="16" y="31"/>
                </a:cxn>
                <a:cxn ang="0">
                  <a:pos x="16" y="26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8" y="15"/>
                </a:cxn>
                <a:cxn ang="0">
                  <a:pos x="20" y="13"/>
                </a:cxn>
                <a:cxn ang="0">
                  <a:pos x="24" y="11"/>
                </a:cxn>
                <a:cxn ang="0">
                  <a:pos x="27" y="10"/>
                </a:cxn>
                <a:cxn ang="0">
                  <a:pos x="30" y="11"/>
                </a:cxn>
                <a:cxn ang="0">
                  <a:pos x="34" y="13"/>
                </a:cxn>
                <a:cxn ang="0">
                  <a:pos x="35" y="15"/>
                </a:cxn>
                <a:cxn ang="0">
                  <a:pos x="36" y="17"/>
                </a:cxn>
                <a:cxn ang="0">
                  <a:pos x="37" y="21"/>
                </a:cxn>
                <a:cxn ang="0">
                  <a:pos x="38" y="26"/>
                </a:cxn>
                <a:cxn ang="0">
                  <a:pos x="37" y="31"/>
                </a:cxn>
                <a:cxn ang="0">
                  <a:pos x="36" y="36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2"/>
                </a:cxn>
              </a:cxnLst>
              <a:rect l="0" t="0" r="r" b="b"/>
              <a:pathLst>
                <a:path w="52" h="51">
                  <a:moveTo>
                    <a:pt x="27" y="51"/>
                  </a:moveTo>
                  <a:lnTo>
                    <a:pt x="32" y="51"/>
                  </a:lnTo>
                  <a:lnTo>
                    <a:pt x="37" y="50"/>
                  </a:lnTo>
                  <a:lnTo>
                    <a:pt x="41" y="48"/>
                  </a:lnTo>
                  <a:lnTo>
                    <a:pt x="45" y="45"/>
                  </a:lnTo>
                  <a:lnTo>
                    <a:pt x="48" y="42"/>
                  </a:lnTo>
                  <a:lnTo>
                    <a:pt x="50" y="37"/>
                  </a:lnTo>
                  <a:lnTo>
                    <a:pt x="52" y="32"/>
                  </a:lnTo>
                  <a:lnTo>
                    <a:pt x="52" y="26"/>
                  </a:lnTo>
                  <a:lnTo>
                    <a:pt x="52" y="20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8" y="45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7" y="51"/>
                  </a:lnTo>
                  <a:close/>
                  <a:moveTo>
                    <a:pt x="27" y="42"/>
                  </a:moveTo>
                  <a:lnTo>
                    <a:pt x="23" y="41"/>
                  </a:lnTo>
                  <a:lnTo>
                    <a:pt x="21" y="40"/>
                  </a:lnTo>
                  <a:lnTo>
                    <a:pt x="19" y="38"/>
                  </a:lnTo>
                  <a:lnTo>
                    <a:pt x="17" y="36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16" y="21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7" y="10"/>
                  </a:lnTo>
                  <a:lnTo>
                    <a:pt x="30" y="11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7"/>
                  </a:lnTo>
                  <a:lnTo>
                    <a:pt x="37" y="21"/>
                  </a:lnTo>
                  <a:lnTo>
                    <a:pt x="38" y="26"/>
                  </a:lnTo>
                  <a:lnTo>
                    <a:pt x="37" y="31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0" name="Freeform 2042"/>
            <p:cNvSpPr>
              <a:spLocks noEditPoints="1"/>
            </p:cNvSpPr>
            <p:nvPr/>
          </p:nvSpPr>
          <p:spPr bwMode="auto">
            <a:xfrm>
              <a:off x="3713" y="381"/>
              <a:ext cx="13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2" y="50"/>
                </a:cxn>
                <a:cxn ang="0">
                  <a:pos x="26" y="51"/>
                </a:cxn>
                <a:cxn ang="0">
                  <a:pos x="28" y="51"/>
                </a:cxn>
                <a:cxn ang="0">
                  <a:pos x="33" y="51"/>
                </a:cxn>
                <a:cxn ang="0">
                  <a:pos x="37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48" y="36"/>
                </a:cxn>
                <a:cxn ang="0">
                  <a:pos x="50" y="32"/>
                </a:cxn>
                <a:cxn ang="0">
                  <a:pos x="51" y="26"/>
                </a:cxn>
                <a:cxn ang="0">
                  <a:pos x="50" y="21"/>
                </a:cxn>
                <a:cxn ang="0">
                  <a:pos x="48" y="16"/>
                </a:cxn>
                <a:cxn ang="0">
                  <a:pos x="47" y="12"/>
                </a:cxn>
                <a:cxn ang="0">
                  <a:pos x="44" y="8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13" y="8"/>
                </a:cxn>
                <a:cxn ang="0">
                  <a:pos x="13" y="2"/>
                </a:cxn>
                <a:cxn ang="0">
                  <a:pos x="0" y="2"/>
                </a:cxn>
                <a:cxn ang="0">
                  <a:pos x="14" y="26"/>
                </a:cxn>
                <a:cxn ang="0">
                  <a:pos x="14" y="22"/>
                </a:cxn>
                <a:cxn ang="0">
                  <a:pos x="15" y="18"/>
                </a:cxn>
                <a:cxn ang="0">
                  <a:pos x="16" y="15"/>
                </a:cxn>
                <a:cxn ang="0">
                  <a:pos x="18" y="13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8" y="11"/>
                </a:cxn>
                <a:cxn ang="0">
                  <a:pos x="31" y="13"/>
                </a:cxn>
                <a:cxn ang="0">
                  <a:pos x="33" y="15"/>
                </a:cxn>
                <a:cxn ang="0">
                  <a:pos x="34" y="18"/>
                </a:cxn>
                <a:cxn ang="0">
                  <a:pos x="35" y="22"/>
                </a:cxn>
                <a:cxn ang="0">
                  <a:pos x="35" y="26"/>
                </a:cxn>
                <a:cxn ang="0">
                  <a:pos x="35" y="32"/>
                </a:cxn>
                <a:cxn ang="0">
                  <a:pos x="33" y="37"/>
                </a:cxn>
                <a:cxn ang="0">
                  <a:pos x="31" y="39"/>
                </a:cxn>
                <a:cxn ang="0">
                  <a:pos x="30" y="40"/>
                </a:cxn>
                <a:cxn ang="0">
                  <a:pos x="27" y="41"/>
                </a:cxn>
                <a:cxn ang="0">
                  <a:pos x="25" y="42"/>
                </a:cxn>
                <a:cxn ang="0">
                  <a:pos x="22" y="41"/>
                </a:cxn>
                <a:cxn ang="0">
                  <a:pos x="19" y="40"/>
                </a:cxn>
                <a:cxn ang="0">
                  <a:pos x="18" y="39"/>
                </a:cxn>
                <a:cxn ang="0">
                  <a:pos x="16" y="37"/>
                </a:cxn>
                <a:cxn ang="0">
                  <a:pos x="14" y="32"/>
                </a:cxn>
                <a:cxn ang="0">
                  <a:pos x="14" y="26"/>
                </a:cxn>
              </a:cxnLst>
              <a:rect l="0" t="0" r="r" b="b"/>
              <a:pathLst>
                <a:path w="51" h="67">
                  <a:moveTo>
                    <a:pt x="0" y="2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3" y="51"/>
                  </a:lnTo>
                  <a:lnTo>
                    <a:pt x="37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48" y="36"/>
                  </a:lnTo>
                  <a:lnTo>
                    <a:pt x="50" y="32"/>
                  </a:lnTo>
                  <a:lnTo>
                    <a:pt x="51" y="26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2"/>
                  </a:lnTo>
                  <a:lnTo>
                    <a:pt x="0" y="2"/>
                  </a:lnTo>
                  <a:close/>
                  <a:moveTo>
                    <a:pt x="14" y="26"/>
                  </a:moveTo>
                  <a:lnTo>
                    <a:pt x="14" y="22"/>
                  </a:lnTo>
                  <a:lnTo>
                    <a:pt x="15" y="18"/>
                  </a:lnTo>
                  <a:lnTo>
                    <a:pt x="16" y="15"/>
                  </a:lnTo>
                  <a:lnTo>
                    <a:pt x="18" y="13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8" y="11"/>
                  </a:lnTo>
                  <a:lnTo>
                    <a:pt x="31" y="13"/>
                  </a:lnTo>
                  <a:lnTo>
                    <a:pt x="33" y="15"/>
                  </a:lnTo>
                  <a:lnTo>
                    <a:pt x="34" y="18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35" y="32"/>
                  </a:lnTo>
                  <a:lnTo>
                    <a:pt x="33" y="37"/>
                  </a:lnTo>
                  <a:lnTo>
                    <a:pt x="31" y="39"/>
                  </a:lnTo>
                  <a:lnTo>
                    <a:pt x="30" y="40"/>
                  </a:lnTo>
                  <a:lnTo>
                    <a:pt x="27" y="41"/>
                  </a:lnTo>
                  <a:lnTo>
                    <a:pt x="25" y="42"/>
                  </a:lnTo>
                  <a:lnTo>
                    <a:pt x="22" y="41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6" y="37"/>
                  </a:lnTo>
                  <a:lnTo>
                    <a:pt x="14" y="32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1" name="Freeform 2043"/>
            <p:cNvSpPr>
              <a:spLocks noEditPoints="1"/>
            </p:cNvSpPr>
            <p:nvPr/>
          </p:nvSpPr>
          <p:spPr bwMode="auto">
            <a:xfrm>
              <a:off x="3732" y="382"/>
              <a:ext cx="16" cy="1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1" y="61"/>
                </a:cxn>
                <a:cxn ang="0">
                  <a:pos x="12" y="61"/>
                </a:cxn>
                <a:cxn ang="0">
                  <a:pos x="12" y="47"/>
                </a:cxn>
                <a:cxn ang="0">
                  <a:pos x="49" y="47"/>
                </a:cxn>
                <a:cxn ang="0">
                  <a:pos x="49" y="61"/>
                </a:cxn>
                <a:cxn ang="0">
                  <a:pos x="61" y="61"/>
                </a:cxn>
                <a:cxn ang="0">
                  <a:pos x="62" y="38"/>
                </a:cxn>
                <a:cxn ang="0">
                  <a:pos x="54" y="38"/>
                </a:cxn>
                <a:cxn ang="0">
                  <a:pos x="54" y="0"/>
                </a:cxn>
                <a:cxn ang="0">
                  <a:pos x="13" y="0"/>
                </a:cxn>
                <a:cxn ang="0">
                  <a:pos x="13" y="9"/>
                </a:cxn>
                <a:cxn ang="0">
                  <a:pos x="13" y="18"/>
                </a:cxn>
                <a:cxn ang="0">
                  <a:pos x="11" y="26"/>
                </a:cxn>
                <a:cxn ang="0">
                  <a:pos x="9" y="32"/>
                </a:cxn>
                <a:cxn ang="0">
                  <a:pos x="6" y="38"/>
                </a:cxn>
                <a:cxn ang="0">
                  <a:pos x="0" y="38"/>
                </a:cxn>
                <a:cxn ang="0">
                  <a:pos x="40" y="10"/>
                </a:cxn>
                <a:cxn ang="0">
                  <a:pos x="40" y="38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5" y="29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7" y="10"/>
                </a:cxn>
                <a:cxn ang="0">
                  <a:pos x="40" y="10"/>
                </a:cxn>
              </a:cxnLst>
              <a:rect l="0" t="0" r="r" b="b"/>
              <a:pathLst>
                <a:path w="62" h="61">
                  <a:moveTo>
                    <a:pt x="0" y="38"/>
                  </a:moveTo>
                  <a:lnTo>
                    <a:pt x="1" y="61"/>
                  </a:lnTo>
                  <a:lnTo>
                    <a:pt x="12" y="61"/>
                  </a:lnTo>
                  <a:lnTo>
                    <a:pt x="12" y="47"/>
                  </a:lnTo>
                  <a:lnTo>
                    <a:pt x="49" y="47"/>
                  </a:lnTo>
                  <a:lnTo>
                    <a:pt x="49" y="61"/>
                  </a:lnTo>
                  <a:lnTo>
                    <a:pt x="61" y="61"/>
                  </a:lnTo>
                  <a:lnTo>
                    <a:pt x="62" y="38"/>
                  </a:lnTo>
                  <a:lnTo>
                    <a:pt x="54" y="38"/>
                  </a:lnTo>
                  <a:lnTo>
                    <a:pt x="54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13" y="18"/>
                  </a:lnTo>
                  <a:lnTo>
                    <a:pt x="11" y="26"/>
                  </a:lnTo>
                  <a:lnTo>
                    <a:pt x="9" y="32"/>
                  </a:lnTo>
                  <a:lnTo>
                    <a:pt x="6" y="38"/>
                  </a:lnTo>
                  <a:lnTo>
                    <a:pt x="0" y="38"/>
                  </a:lnTo>
                  <a:close/>
                  <a:moveTo>
                    <a:pt x="40" y="10"/>
                  </a:moveTo>
                  <a:lnTo>
                    <a:pt x="40" y="38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7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2" name="Freeform 2044"/>
            <p:cNvSpPr>
              <a:spLocks/>
            </p:cNvSpPr>
            <p:nvPr/>
          </p:nvSpPr>
          <p:spPr bwMode="auto">
            <a:xfrm>
              <a:off x="3748" y="382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" y="48"/>
                </a:cxn>
                <a:cxn ang="0">
                  <a:pos x="5" y="48"/>
                </a:cxn>
                <a:cxn ang="0">
                  <a:pos x="9" y="48"/>
                </a:cxn>
                <a:cxn ang="0">
                  <a:pos x="14" y="47"/>
                </a:cxn>
                <a:cxn ang="0">
                  <a:pos x="17" y="46"/>
                </a:cxn>
                <a:cxn ang="0">
                  <a:pos x="20" y="44"/>
                </a:cxn>
                <a:cxn ang="0">
                  <a:pos x="22" y="40"/>
                </a:cxn>
                <a:cxn ang="0">
                  <a:pos x="23" y="35"/>
                </a:cxn>
                <a:cxn ang="0">
                  <a:pos x="25" y="29"/>
                </a:cxn>
                <a:cxn ang="0">
                  <a:pos x="25" y="21"/>
                </a:cxn>
                <a:cxn ang="0">
                  <a:pos x="25" y="10"/>
                </a:cxn>
                <a:cxn ang="0">
                  <a:pos x="38" y="10"/>
                </a:cxn>
                <a:cxn ang="0">
                  <a:pos x="38" y="47"/>
                </a:cxn>
                <a:cxn ang="0">
                  <a:pos x="52" y="47"/>
                </a:cxn>
                <a:cxn ang="0">
                  <a:pos x="52" y="0"/>
                </a:cxn>
                <a:cxn ang="0">
                  <a:pos x="12" y="0"/>
                </a:cxn>
                <a:cxn ang="0">
                  <a:pos x="11" y="21"/>
                </a:cxn>
                <a:cxn ang="0">
                  <a:pos x="11" y="30"/>
                </a:cxn>
                <a:cxn ang="0">
                  <a:pos x="8" y="35"/>
                </a:cxn>
                <a:cxn ang="0">
                  <a:pos x="7" y="37"/>
                </a:cxn>
                <a:cxn ang="0">
                  <a:pos x="6" y="38"/>
                </a:cxn>
                <a:cxn ang="0">
                  <a:pos x="4" y="38"/>
                </a:cxn>
                <a:cxn ang="0">
                  <a:pos x="2" y="38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0" y="48"/>
                </a:cxn>
              </a:cxnLst>
              <a:rect l="0" t="0" r="r" b="b"/>
              <a:pathLst>
                <a:path w="52" h="48">
                  <a:moveTo>
                    <a:pt x="0" y="48"/>
                  </a:moveTo>
                  <a:lnTo>
                    <a:pt x="3" y="48"/>
                  </a:lnTo>
                  <a:lnTo>
                    <a:pt x="5" y="48"/>
                  </a:lnTo>
                  <a:lnTo>
                    <a:pt x="9" y="48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20" y="44"/>
                  </a:lnTo>
                  <a:lnTo>
                    <a:pt x="22" y="40"/>
                  </a:lnTo>
                  <a:lnTo>
                    <a:pt x="23" y="35"/>
                  </a:lnTo>
                  <a:lnTo>
                    <a:pt x="25" y="29"/>
                  </a:lnTo>
                  <a:lnTo>
                    <a:pt x="25" y="21"/>
                  </a:lnTo>
                  <a:lnTo>
                    <a:pt x="25" y="10"/>
                  </a:lnTo>
                  <a:lnTo>
                    <a:pt x="38" y="10"/>
                  </a:lnTo>
                  <a:lnTo>
                    <a:pt x="38" y="47"/>
                  </a:lnTo>
                  <a:lnTo>
                    <a:pt x="52" y="47"/>
                  </a:lnTo>
                  <a:lnTo>
                    <a:pt x="52" y="0"/>
                  </a:lnTo>
                  <a:lnTo>
                    <a:pt x="12" y="0"/>
                  </a:lnTo>
                  <a:lnTo>
                    <a:pt x="11" y="21"/>
                  </a:lnTo>
                  <a:lnTo>
                    <a:pt x="11" y="30"/>
                  </a:lnTo>
                  <a:lnTo>
                    <a:pt x="8" y="35"/>
                  </a:lnTo>
                  <a:lnTo>
                    <a:pt x="7" y="37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3" name="Freeform 2045"/>
            <p:cNvSpPr>
              <a:spLocks noEditPoints="1"/>
            </p:cNvSpPr>
            <p:nvPr/>
          </p:nvSpPr>
          <p:spPr bwMode="auto">
            <a:xfrm>
              <a:off x="3764" y="382"/>
              <a:ext cx="11" cy="11"/>
            </a:xfrm>
            <a:custGeom>
              <a:avLst/>
              <a:gdLst/>
              <a:ahLst/>
              <a:cxnLst>
                <a:cxn ang="0">
                  <a:pos x="26" y="31"/>
                </a:cxn>
                <a:cxn ang="0">
                  <a:pos x="30" y="31"/>
                </a:cxn>
                <a:cxn ang="0">
                  <a:pos x="30" y="47"/>
                </a:cxn>
                <a:cxn ang="0">
                  <a:pos x="44" y="47"/>
                </a:cxn>
                <a:cxn ang="0">
                  <a:pos x="44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5" y="4"/>
                </a:cxn>
                <a:cxn ang="0">
                  <a:pos x="2" y="7"/>
                </a:cxn>
                <a:cxn ang="0">
                  <a:pos x="1" y="11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2" y="25"/>
                </a:cxn>
                <a:cxn ang="0">
                  <a:pos x="4" y="27"/>
                </a:cxn>
                <a:cxn ang="0">
                  <a:pos x="6" y="29"/>
                </a:cxn>
                <a:cxn ang="0">
                  <a:pos x="9" y="30"/>
                </a:cxn>
                <a:cxn ang="0">
                  <a:pos x="13" y="31"/>
                </a:cxn>
                <a:cxn ang="0">
                  <a:pos x="1" y="47"/>
                </a:cxn>
                <a:cxn ang="0">
                  <a:pos x="16" y="47"/>
                </a:cxn>
                <a:cxn ang="0">
                  <a:pos x="26" y="31"/>
                </a:cxn>
                <a:cxn ang="0">
                  <a:pos x="30" y="10"/>
                </a:cxn>
                <a:cxn ang="0">
                  <a:pos x="30" y="22"/>
                </a:cxn>
                <a:cxn ang="0">
                  <a:pos x="23" y="22"/>
                </a:cxn>
                <a:cxn ang="0">
                  <a:pos x="19" y="22"/>
                </a:cxn>
                <a:cxn ang="0">
                  <a:pos x="17" y="21"/>
                </a:cxn>
                <a:cxn ang="0">
                  <a:pos x="15" y="19"/>
                </a:cxn>
                <a:cxn ang="0">
                  <a:pos x="14" y="16"/>
                </a:cxn>
                <a:cxn ang="0">
                  <a:pos x="15" y="13"/>
                </a:cxn>
                <a:cxn ang="0">
                  <a:pos x="18" y="11"/>
                </a:cxn>
                <a:cxn ang="0">
                  <a:pos x="20" y="10"/>
                </a:cxn>
                <a:cxn ang="0">
                  <a:pos x="23" y="10"/>
                </a:cxn>
                <a:cxn ang="0">
                  <a:pos x="30" y="10"/>
                </a:cxn>
              </a:cxnLst>
              <a:rect l="0" t="0" r="r" b="b"/>
              <a:pathLst>
                <a:path w="44" h="47">
                  <a:moveTo>
                    <a:pt x="26" y="31"/>
                  </a:moveTo>
                  <a:lnTo>
                    <a:pt x="30" y="31"/>
                  </a:lnTo>
                  <a:lnTo>
                    <a:pt x="30" y="47"/>
                  </a:lnTo>
                  <a:lnTo>
                    <a:pt x="44" y="47"/>
                  </a:lnTo>
                  <a:lnTo>
                    <a:pt x="44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9" y="30"/>
                  </a:lnTo>
                  <a:lnTo>
                    <a:pt x="13" y="31"/>
                  </a:lnTo>
                  <a:lnTo>
                    <a:pt x="1" y="47"/>
                  </a:lnTo>
                  <a:lnTo>
                    <a:pt x="16" y="47"/>
                  </a:lnTo>
                  <a:lnTo>
                    <a:pt x="26" y="31"/>
                  </a:lnTo>
                  <a:close/>
                  <a:moveTo>
                    <a:pt x="30" y="10"/>
                  </a:moveTo>
                  <a:lnTo>
                    <a:pt x="30" y="22"/>
                  </a:lnTo>
                  <a:lnTo>
                    <a:pt x="23" y="22"/>
                  </a:lnTo>
                  <a:lnTo>
                    <a:pt x="19" y="22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4" name="Freeform 2046"/>
            <p:cNvSpPr>
              <a:spLocks noEditPoints="1"/>
            </p:cNvSpPr>
            <p:nvPr/>
          </p:nvSpPr>
          <p:spPr bwMode="auto">
            <a:xfrm>
              <a:off x="3783" y="381"/>
              <a:ext cx="13" cy="13"/>
            </a:xfrm>
            <a:custGeom>
              <a:avLst/>
              <a:gdLst/>
              <a:ahLst/>
              <a:cxnLst>
                <a:cxn ang="0">
                  <a:pos x="27" y="51"/>
                </a:cxn>
                <a:cxn ang="0">
                  <a:pos x="32" y="51"/>
                </a:cxn>
                <a:cxn ang="0">
                  <a:pos x="37" y="50"/>
                </a:cxn>
                <a:cxn ang="0">
                  <a:pos x="41" y="48"/>
                </a:cxn>
                <a:cxn ang="0">
                  <a:pos x="45" y="45"/>
                </a:cxn>
                <a:cxn ang="0">
                  <a:pos x="48" y="42"/>
                </a:cxn>
                <a:cxn ang="0">
                  <a:pos x="50" y="37"/>
                </a:cxn>
                <a:cxn ang="0">
                  <a:pos x="52" y="32"/>
                </a:cxn>
                <a:cxn ang="0">
                  <a:pos x="52" y="26"/>
                </a:cxn>
                <a:cxn ang="0">
                  <a:pos x="52" y="20"/>
                </a:cxn>
                <a:cxn ang="0">
                  <a:pos x="50" y="15"/>
                </a:cxn>
                <a:cxn ang="0">
                  <a:pos x="48" y="11"/>
                </a:cxn>
                <a:cxn ang="0">
                  <a:pos x="45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2" y="3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4" y="42"/>
                </a:cxn>
                <a:cxn ang="0">
                  <a:pos x="7" y="45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7" y="51"/>
                </a:cxn>
                <a:cxn ang="0">
                  <a:pos x="27" y="42"/>
                </a:cxn>
                <a:cxn ang="0">
                  <a:pos x="22" y="41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16" y="36"/>
                </a:cxn>
                <a:cxn ang="0">
                  <a:pos x="15" y="31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3" y="11"/>
                </a:cxn>
                <a:cxn ang="0">
                  <a:pos x="27" y="10"/>
                </a:cxn>
                <a:cxn ang="0">
                  <a:pos x="30" y="11"/>
                </a:cxn>
                <a:cxn ang="0">
                  <a:pos x="33" y="13"/>
                </a:cxn>
                <a:cxn ang="0">
                  <a:pos x="35" y="15"/>
                </a:cxn>
                <a:cxn ang="0">
                  <a:pos x="36" y="17"/>
                </a:cxn>
                <a:cxn ang="0">
                  <a:pos x="37" y="21"/>
                </a:cxn>
                <a:cxn ang="0">
                  <a:pos x="38" y="26"/>
                </a:cxn>
                <a:cxn ang="0">
                  <a:pos x="37" y="31"/>
                </a:cxn>
                <a:cxn ang="0">
                  <a:pos x="36" y="36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2"/>
                </a:cxn>
              </a:cxnLst>
              <a:rect l="0" t="0" r="r" b="b"/>
              <a:pathLst>
                <a:path w="52" h="51">
                  <a:moveTo>
                    <a:pt x="27" y="51"/>
                  </a:moveTo>
                  <a:lnTo>
                    <a:pt x="32" y="51"/>
                  </a:lnTo>
                  <a:lnTo>
                    <a:pt x="37" y="50"/>
                  </a:lnTo>
                  <a:lnTo>
                    <a:pt x="41" y="48"/>
                  </a:lnTo>
                  <a:lnTo>
                    <a:pt x="45" y="45"/>
                  </a:lnTo>
                  <a:lnTo>
                    <a:pt x="48" y="42"/>
                  </a:lnTo>
                  <a:lnTo>
                    <a:pt x="50" y="37"/>
                  </a:lnTo>
                  <a:lnTo>
                    <a:pt x="52" y="32"/>
                  </a:lnTo>
                  <a:lnTo>
                    <a:pt x="52" y="26"/>
                  </a:lnTo>
                  <a:lnTo>
                    <a:pt x="52" y="20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7" y="51"/>
                  </a:lnTo>
                  <a:close/>
                  <a:moveTo>
                    <a:pt x="27" y="42"/>
                  </a:moveTo>
                  <a:lnTo>
                    <a:pt x="22" y="41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6" y="36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5" y="15"/>
                  </a:lnTo>
                  <a:lnTo>
                    <a:pt x="36" y="17"/>
                  </a:lnTo>
                  <a:lnTo>
                    <a:pt x="37" y="21"/>
                  </a:lnTo>
                  <a:lnTo>
                    <a:pt x="38" y="26"/>
                  </a:lnTo>
                  <a:lnTo>
                    <a:pt x="37" y="31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5" name="Freeform 2047"/>
            <p:cNvSpPr>
              <a:spLocks/>
            </p:cNvSpPr>
            <p:nvPr/>
          </p:nvSpPr>
          <p:spPr bwMode="auto">
            <a:xfrm>
              <a:off x="3798" y="382"/>
              <a:ext cx="12" cy="11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33" y="10"/>
                </a:cxn>
                <a:cxn ang="0">
                  <a:pos x="33" y="47"/>
                </a:cxn>
                <a:cxn ang="0">
                  <a:pos x="47" y="47"/>
                </a:cxn>
                <a:cxn ang="0">
                  <a:pos x="47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4" y="47"/>
                </a:cxn>
                <a:cxn ang="0">
                  <a:pos x="14" y="10"/>
                </a:cxn>
              </a:cxnLst>
              <a:rect l="0" t="0" r="r" b="b"/>
              <a:pathLst>
                <a:path w="47" h="47">
                  <a:moveTo>
                    <a:pt x="14" y="10"/>
                  </a:moveTo>
                  <a:lnTo>
                    <a:pt x="33" y="10"/>
                  </a:lnTo>
                  <a:lnTo>
                    <a:pt x="33" y="47"/>
                  </a:ln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4" y="47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6" name="Freeform 2048"/>
            <p:cNvSpPr>
              <a:spLocks noEditPoints="1"/>
            </p:cNvSpPr>
            <p:nvPr/>
          </p:nvSpPr>
          <p:spPr bwMode="auto">
            <a:xfrm>
              <a:off x="3813" y="381"/>
              <a:ext cx="12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3" y="50"/>
                </a:cxn>
                <a:cxn ang="0">
                  <a:pos x="26" y="51"/>
                </a:cxn>
                <a:cxn ang="0">
                  <a:pos x="29" y="51"/>
                </a:cxn>
                <a:cxn ang="0">
                  <a:pos x="33" y="51"/>
                </a:cxn>
                <a:cxn ang="0">
                  <a:pos x="38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0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7" y="12"/>
                </a:cxn>
                <a:cxn ang="0">
                  <a:pos x="44" y="8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0" y="2"/>
                </a:cxn>
                <a:cxn ang="0">
                  <a:pos x="14" y="26"/>
                </a:cxn>
                <a:cxn ang="0">
                  <a:pos x="14" y="22"/>
                </a:cxn>
                <a:cxn ang="0">
                  <a:pos x="15" y="18"/>
                </a:cxn>
                <a:cxn ang="0">
                  <a:pos x="16" y="15"/>
                </a:cxn>
                <a:cxn ang="0">
                  <a:pos x="18" y="13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8" y="11"/>
                </a:cxn>
                <a:cxn ang="0">
                  <a:pos x="32" y="13"/>
                </a:cxn>
                <a:cxn ang="0">
                  <a:pos x="33" y="15"/>
                </a:cxn>
                <a:cxn ang="0">
                  <a:pos x="34" y="18"/>
                </a:cxn>
                <a:cxn ang="0">
                  <a:pos x="35" y="22"/>
                </a:cxn>
                <a:cxn ang="0">
                  <a:pos x="36" y="26"/>
                </a:cxn>
                <a:cxn ang="0">
                  <a:pos x="35" y="32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30" y="40"/>
                </a:cxn>
                <a:cxn ang="0">
                  <a:pos x="27" y="41"/>
                </a:cxn>
                <a:cxn ang="0">
                  <a:pos x="25" y="42"/>
                </a:cxn>
                <a:cxn ang="0">
                  <a:pos x="22" y="41"/>
                </a:cxn>
                <a:cxn ang="0">
                  <a:pos x="20" y="40"/>
                </a:cxn>
                <a:cxn ang="0">
                  <a:pos x="18" y="39"/>
                </a:cxn>
                <a:cxn ang="0">
                  <a:pos x="16" y="37"/>
                </a:cxn>
                <a:cxn ang="0">
                  <a:pos x="14" y="32"/>
                </a:cxn>
                <a:cxn ang="0">
                  <a:pos x="14" y="26"/>
                </a:cxn>
              </a:cxnLst>
              <a:rect l="0" t="0" r="r" b="b"/>
              <a:pathLst>
                <a:path w="50" h="67">
                  <a:moveTo>
                    <a:pt x="0" y="2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9" y="51"/>
                  </a:lnTo>
                  <a:lnTo>
                    <a:pt x="33" y="51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0" y="2"/>
                  </a:lnTo>
                  <a:close/>
                  <a:moveTo>
                    <a:pt x="14" y="26"/>
                  </a:moveTo>
                  <a:lnTo>
                    <a:pt x="14" y="22"/>
                  </a:lnTo>
                  <a:lnTo>
                    <a:pt x="15" y="18"/>
                  </a:lnTo>
                  <a:lnTo>
                    <a:pt x="16" y="15"/>
                  </a:lnTo>
                  <a:lnTo>
                    <a:pt x="18" y="13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8" y="11"/>
                  </a:lnTo>
                  <a:lnTo>
                    <a:pt x="32" y="13"/>
                  </a:lnTo>
                  <a:lnTo>
                    <a:pt x="33" y="15"/>
                  </a:lnTo>
                  <a:lnTo>
                    <a:pt x="34" y="18"/>
                  </a:lnTo>
                  <a:lnTo>
                    <a:pt x="35" y="22"/>
                  </a:lnTo>
                  <a:lnTo>
                    <a:pt x="36" y="26"/>
                  </a:lnTo>
                  <a:lnTo>
                    <a:pt x="35" y="32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30" y="40"/>
                  </a:lnTo>
                  <a:lnTo>
                    <a:pt x="27" y="41"/>
                  </a:lnTo>
                  <a:lnTo>
                    <a:pt x="25" y="42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6" y="37"/>
                  </a:lnTo>
                  <a:lnTo>
                    <a:pt x="14" y="32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7" name="Freeform 2049"/>
            <p:cNvSpPr>
              <a:spLocks noEditPoints="1"/>
            </p:cNvSpPr>
            <p:nvPr/>
          </p:nvSpPr>
          <p:spPr bwMode="auto">
            <a:xfrm>
              <a:off x="3827" y="381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2" y="40"/>
                </a:cxn>
                <a:cxn ang="0">
                  <a:pos x="30" y="41"/>
                </a:cxn>
                <a:cxn ang="0">
                  <a:pos x="27" y="42"/>
                </a:cxn>
                <a:cxn ang="0">
                  <a:pos x="24" y="41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8" y="37"/>
                </a:cxn>
                <a:cxn ang="0">
                  <a:pos x="16" y="33"/>
                </a:cxn>
                <a:cxn ang="0">
                  <a:pos x="15" y="30"/>
                </a:cxn>
                <a:cxn ang="0">
                  <a:pos x="51" y="30"/>
                </a:cxn>
                <a:cxn ang="0">
                  <a:pos x="51" y="27"/>
                </a:cxn>
                <a:cxn ang="0">
                  <a:pos x="50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3" y="15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2" y="34"/>
                </a:cxn>
                <a:cxn ang="0">
                  <a:pos x="4" y="40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8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8" y="15"/>
                </a:cxn>
                <a:cxn ang="0">
                  <a:pos x="19" y="13"/>
                </a:cxn>
                <a:cxn ang="0">
                  <a:pos x="21" y="12"/>
                </a:cxn>
                <a:cxn ang="0">
                  <a:pos x="25" y="11"/>
                </a:cxn>
                <a:cxn ang="0">
                  <a:pos x="27" y="10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6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1" h="51">
                  <a:moveTo>
                    <a:pt x="36" y="36"/>
                  </a:moveTo>
                  <a:lnTo>
                    <a:pt x="35" y="39"/>
                  </a:lnTo>
                  <a:lnTo>
                    <a:pt x="32" y="40"/>
                  </a:lnTo>
                  <a:lnTo>
                    <a:pt x="30" y="41"/>
                  </a:lnTo>
                  <a:lnTo>
                    <a:pt x="27" y="42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0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8" name="Freeform 2050"/>
            <p:cNvSpPr>
              <a:spLocks noEditPoints="1"/>
            </p:cNvSpPr>
            <p:nvPr/>
          </p:nvSpPr>
          <p:spPr bwMode="auto">
            <a:xfrm>
              <a:off x="3841" y="382"/>
              <a:ext cx="15" cy="1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1" y="61"/>
                </a:cxn>
                <a:cxn ang="0">
                  <a:pos x="12" y="61"/>
                </a:cxn>
                <a:cxn ang="0">
                  <a:pos x="12" y="47"/>
                </a:cxn>
                <a:cxn ang="0">
                  <a:pos x="49" y="47"/>
                </a:cxn>
                <a:cxn ang="0">
                  <a:pos x="49" y="61"/>
                </a:cxn>
                <a:cxn ang="0">
                  <a:pos x="61" y="61"/>
                </a:cxn>
                <a:cxn ang="0">
                  <a:pos x="62" y="38"/>
                </a:cxn>
                <a:cxn ang="0">
                  <a:pos x="54" y="38"/>
                </a:cxn>
                <a:cxn ang="0">
                  <a:pos x="54" y="0"/>
                </a:cxn>
                <a:cxn ang="0">
                  <a:pos x="13" y="0"/>
                </a:cxn>
                <a:cxn ang="0">
                  <a:pos x="13" y="9"/>
                </a:cxn>
                <a:cxn ang="0">
                  <a:pos x="13" y="18"/>
                </a:cxn>
                <a:cxn ang="0">
                  <a:pos x="11" y="26"/>
                </a:cxn>
                <a:cxn ang="0">
                  <a:pos x="9" y="32"/>
                </a:cxn>
                <a:cxn ang="0">
                  <a:pos x="6" y="38"/>
                </a:cxn>
                <a:cxn ang="0">
                  <a:pos x="0" y="38"/>
                </a:cxn>
                <a:cxn ang="0">
                  <a:pos x="39" y="10"/>
                </a:cxn>
                <a:cxn ang="0">
                  <a:pos x="39" y="38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4" y="29"/>
                </a:cxn>
                <a:cxn ang="0">
                  <a:pos x="26" y="23"/>
                </a:cxn>
                <a:cxn ang="0">
                  <a:pos x="26" y="15"/>
                </a:cxn>
                <a:cxn ang="0">
                  <a:pos x="26" y="10"/>
                </a:cxn>
                <a:cxn ang="0">
                  <a:pos x="39" y="10"/>
                </a:cxn>
              </a:cxnLst>
              <a:rect l="0" t="0" r="r" b="b"/>
              <a:pathLst>
                <a:path w="62" h="61">
                  <a:moveTo>
                    <a:pt x="0" y="38"/>
                  </a:moveTo>
                  <a:lnTo>
                    <a:pt x="1" y="61"/>
                  </a:lnTo>
                  <a:lnTo>
                    <a:pt x="12" y="61"/>
                  </a:lnTo>
                  <a:lnTo>
                    <a:pt x="12" y="47"/>
                  </a:lnTo>
                  <a:lnTo>
                    <a:pt x="49" y="47"/>
                  </a:lnTo>
                  <a:lnTo>
                    <a:pt x="49" y="61"/>
                  </a:lnTo>
                  <a:lnTo>
                    <a:pt x="61" y="61"/>
                  </a:lnTo>
                  <a:lnTo>
                    <a:pt x="62" y="38"/>
                  </a:lnTo>
                  <a:lnTo>
                    <a:pt x="54" y="38"/>
                  </a:lnTo>
                  <a:lnTo>
                    <a:pt x="54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13" y="18"/>
                  </a:lnTo>
                  <a:lnTo>
                    <a:pt x="11" y="26"/>
                  </a:lnTo>
                  <a:lnTo>
                    <a:pt x="9" y="32"/>
                  </a:lnTo>
                  <a:lnTo>
                    <a:pt x="6" y="38"/>
                  </a:lnTo>
                  <a:lnTo>
                    <a:pt x="0" y="38"/>
                  </a:lnTo>
                  <a:close/>
                  <a:moveTo>
                    <a:pt x="39" y="10"/>
                  </a:moveTo>
                  <a:lnTo>
                    <a:pt x="39" y="38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4" y="29"/>
                  </a:lnTo>
                  <a:lnTo>
                    <a:pt x="26" y="23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39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9" name="Freeform 2051"/>
            <p:cNvSpPr>
              <a:spLocks noEditPoints="1"/>
            </p:cNvSpPr>
            <p:nvPr/>
          </p:nvSpPr>
          <p:spPr bwMode="auto">
            <a:xfrm>
              <a:off x="3857" y="381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3" y="40"/>
                </a:cxn>
                <a:cxn ang="0">
                  <a:pos x="29" y="41"/>
                </a:cxn>
                <a:cxn ang="0">
                  <a:pos x="26" y="42"/>
                </a:cxn>
                <a:cxn ang="0">
                  <a:pos x="23" y="41"/>
                </a:cxn>
                <a:cxn ang="0">
                  <a:pos x="20" y="41"/>
                </a:cxn>
                <a:cxn ang="0">
                  <a:pos x="18" y="39"/>
                </a:cxn>
                <a:cxn ang="0">
                  <a:pos x="17" y="37"/>
                </a:cxn>
                <a:cxn ang="0">
                  <a:pos x="15" y="33"/>
                </a:cxn>
                <a:cxn ang="0">
                  <a:pos x="15" y="30"/>
                </a:cxn>
                <a:cxn ang="0">
                  <a:pos x="51" y="30"/>
                </a:cxn>
                <a:cxn ang="0">
                  <a:pos x="51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6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7" y="8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4" y="50"/>
                </a:cxn>
                <a:cxn ang="0">
                  <a:pos x="19" y="51"/>
                </a:cxn>
                <a:cxn ang="0">
                  <a:pos x="22" y="51"/>
                </a:cxn>
                <a:cxn ang="0">
                  <a:pos x="25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9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5" y="18"/>
                </a:cxn>
                <a:cxn ang="0">
                  <a:pos x="17" y="15"/>
                </a:cxn>
                <a:cxn ang="0">
                  <a:pos x="18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6" y="10"/>
                </a:cxn>
                <a:cxn ang="0">
                  <a:pos x="29" y="11"/>
                </a:cxn>
                <a:cxn ang="0">
                  <a:pos x="33" y="12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6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1" h="51">
                  <a:moveTo>
                    <a:pt x="36" y="36"/>
                  </a:moveTo>
                  <a:lnTo>
                    <a:pt x="35" y="39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6" y="42"/>
                  </a:lnTo>
                  <a:lnTo>
                    <a:pt x="23" y="41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9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5" y="18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9" y="11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0" name="Freeform 2052"/>
            <p:cNvSpPr>
              <a:spLocks/>
            </p:cNvSpPr>
            <p:nvPr/>
          </p:nvSpPr>
          <p:spPr bwMode="auto">
            <a:xfrm>
              <a:off x="3871" y="382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" y="48"/>
                </a:cxn>
                <a:cxn ang="0">
                  <a:pos x="5" y="48"/>
                </a:cxn>
                <a:cxn ang="0">
                  <a:pos x="9" y="48"/>
                </a:cxn>
                <a:cxn ang="0">
                  <a:pos x="13" y="47"/>
                </a:cxn>
                <a:cxn ang="0">
                  <a:pos x="16" y="46"/>
                </a:cxn>
                <a:cxn ang="0">
                  <a:pos x="19" y="44"/>
                </a:cxn>
                <a:cxn ang="0">
                  <a:pos x="21" y="40"/>
                </a:cxn>
                <a:cxn ang="0">
                  <a:pos x="23" y="35"/>
                </a:cxn>
                <a:cxn ang="0">
                  <a:pos x="24" y="29"/>
                </a:cxn>
                <a:cxn ang="0">
                  <a:pos x="24" y="21"/>
                </a:cxn>
                <a:cxn ang="0">
                  <a:pos x="24" y="10"/>
                </a:cxn>
                <a:cxn ang="0">
                  <a:pos x="38" y="10"/>
                </a:cxn>
                <a:cxn ang="0">
                  <a:pos x="38" y="47"/>
                </a:cxn>
                <a:cxn ang="0">
                  <a:pos x="52" y="47"/>
                </a:cxn>
                <a:cxn ang="0">
                  <a:pos x="52" y="0"/>
                </a:cxn>
                <a:cxn ang="0">
                  <a:pos x="11" y="0"/>
                </a:cxn>
                <a:cxn ang="0">
                  <a:pos x="11" y="21"/>
                </a:cxn>
                <a:cxn ang="0">
                  <a:pos x="10" y="30"/>
                </a:cxn>
                <a:cxn ang="0">
                  <a:pos x="9" y="35"/>
                </a:cxn>
                <a:cxn ang="0">
                  <a:pos x="7" y="37"/>
                </a:cxn>
                <a:cxn ang="0">
                  <a:pos x="6" y="38"/>
                </a:cxn>
                <a:cxn ang="0">
                  <a:pos x="4" y="38"/>
                </a:cxn>
                <a:cxn ang="0">
                  <a:pos x="2" y="38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0" y="48"/>
                </a:cxn>
              </a:cxnLst>
              <a:rect l="0" t="0" r="r" b="b"/>
              <a:pathLst>
                <a:path w="52" h="48">
                  <a:moveTo>
                    <a:pt x="0" y="48"/>
                  </a:moveTo>
                  <a:lnTo>
                    <a:pt x="3" y="48"/>
                  </a:lnTo>
                  <a:lnTo>
                    <a:pt x="5" y="48"/>
                  </a:lnTo>
                  <a:lnTo>
                    <a:pt x="9" y="48"/>
                  </a:lnTo>
                  <a:lnTo>
                    <a:pt x="13" y="47"/>
                  </a:lnTo>
                  <a:lnTo>
                    <a:pt x="16" y="46"/>
                  </a:lnTo>
                  <a:lnTo>
                    <a:pt x="19" y="44"/>
                  </a:lnTo>
                  <a:lnTo>
                    <a:pt x="21" y="40"/>
                  </a:lnTo>
                  <a:lnTo>
                    <a:pt x="23" y="35"/>
                  </a:lnTo>
                  <a:lnTo>
                    <a:pt x="24" y="29"/>
                  </a:lnTo>
                  <a:lnTo>
                    <a:pt x="24" y="21"/>
                  </a:lnTo>
                  <a:lnTo>
                    <a:pt x="24" y="10"/>
                  </a:lnTo>
                  <a:lnTo>
                    <a:pt x="38" y="10"/>
                  </a:lnTo>
                  <a:lnTo>
                    <a:pt x="38" y="47"/>
                  </a:lnTo>
                  <a:lnTo>
                    <a:pt x="52" y="47"/>
                  </a:lnTo>
                  <a:lnTo>
                    <a:pt x="52" y="0"/>
                  </a:lnTo>
                  <a:lnTo>
                    <a:pt x="11" y="0"/>
                  </a:lnTo>
                  <a:lnTo>
                    <a:pt x="11" y="21"/>
                  </a:lnTo>
                  <a:lnTo>
                    <a:pt x="10" y="30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1" name="Freeform 2053"/>
            <p:cNvSpPr>
              <a:spLocks noEditPoints="1"/>
            </p:cNvSpPr>
            <p:nvPr/>
          </p:nvSpPr>
          <p:spPr bwMode="auto">
            <a:xfrm>
              <a:off x="3887" y="381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2"/>
                </a:cxn>
                <a:cxn ang="0">
                  <a:pos x="24" y="41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8" y="37"/>
                </a:cxn>
                <a:cxn ang="0">
                  <a:pos x="15" y="33"/>
                </a:cxn>
                <a:cxn ang="0">
                  <a:pos x="15" y="30"/>
                </a:cxn>
                <a:cxn ang="0">
                  <a:pos x="51" y="30"/>
                </a:cxn>
                <a:cxn ang="0">
                  <a:pos x="51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1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8" y="8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9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5" y="18"/>
                </a:cxn>
                <a:cxn ang="0">
                  <a:pos x="18" y="15"/>
                </a:cxn>
                <a:cxn ang="0">
                  <a:pos x="19" y="13"/>
                </a:cxn>
                <a:cxn ang="0">
                  <a:pos x="21" y="12"/>
                </a:cxn>
                <a:cxn ang="0">
                  <a:pos x="25" y="11"/>
                </a:cxn>
                <a:cxn ang="0">
                  <a:pos x="27" y="10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7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1" h="51">
                  <a:moveTo>
                    <a:pt x="36" y="36"/>
                  </a:moveTo>
                  <a:lnTo>
                    <a:pt x="35" y="39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2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9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5" y="18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2" name="Freeform 2054"/>
            <p:cNvSpPr>
              <a:spLocks/>
            </p:cNvSpPr>
            <p:nvPr/>
          </p:nvSpPr>
          <p:spPr bwMode="auto">
            <a:xfrm>
              <a:off x="3902" y="382"/>
              <a:ext cx="11" cy="11"/>
            </a:xfrm>
            <a:custGeom>
              <a:avLst/>
              <a:gdLst/>
              <a:ahLst/>
              <a:cxnLst>
                <a:cxn ang="0">
                  <a:pos x="15" y="28"/>
                </a:cxn>
                <a:cxn ang="0">
                  <a:pos x="31" y="28"/>
                </a:cxn>
                <a:cxn ang="0">
                  <a:pos x="31" y="47"/>
                </a:cxn>
                <a:cxn ang="0">
                  <a:pos x="45" y="47"/>
                </a:cxn>
                <a:cxn ang="0">
                  <a:pos x="45" y="0"/>
                </a:cxn>
                <a:cxn ang="0">
                  <a:pos x="31" y="0"/>
                </a:cxn>
                <a:cxn ang="0">
                  <a:pos x="31" y="18"/>
                </a:cxn>
                <a:cxn ang="0">
                  <a:pos x="15" y="1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15" y="28"/>
                </a:cxn>
              </a:cxnLst>
              <a:rect l="0" t="0" r="r" b="b"/>
              <a:pathLst>
                <a:path w="45" h="47">
                  <a:moveTo>
                    <a:pt x="15" y="28"/>
                  </a:moveTo>
                  <a:lnTo>
                    <a:pt x="31" y="28"/>
                  </a:lnTo>
                  <a:lnTo>
                    <a:pt x="31" y="47"/>
                  </a:lnTo>
                  <a:lnTo>
                    <a:pt x="45" y="47"/>
                  </a:lnTo>
                  <a:lnTo>
                    <a:pt x="45" y="0"/>
                  </a:lnTo>
                  <a:lnTo>
                    <a:pt x="31" y="0"/>
                  </a:lnTo>
                  <a:lnTo>
                    <a:pt x="31" y="18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3" name="Freeform 2055"/>
            <p:cNvSpPr>
              <a:spLocks/>
            </p:cNvSpPr>
            <p:nvPr/>
          </p:nvSpPr>
          <p:spPr bwMode="auto">
            <a:xfrm>
              <a:off x="3916" y="382"/>
              <a:ext cx="13" cy="11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4" y="17"/>
                </a:cxn>
                <a:cxn ang="0">
                  <a:pos x="34" y="47"/>
                </a:cxn>
                <a:cxn ang="0">
                  <a:pos x="48" y="47"/>
                </a:cxn>
                <a:cxn ang="0">
                  <a:pos x="48" y="0"/>
                </a:cxn>
                <a:cxn ang="0">
                  <a:pos x="33" y="0"/>
                </a:cxn>
                <a:cxn ang="0">
                  <a:pos x="14" y="31"/>
                </a:cxn>
              </a:cxnLst>
              <a:rect l="0" t="0" r="r" b="b"/>
              <a:pathLst>
                <a:path w="48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4" y="17"/>
                  </a:lnTo>
                  <a:lnTo>
                    <a:pt x="34" y="47"/>
                  </a:lnTo>
                  <a:lnTo>
                    <a:pt x="48" y="47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4" name="Freeform 2056"/>
            <p:cNvSpPr>
              <a:spLocks noEditPoints="1"/>
            </p:cNvSpPr>
            <p:nvPr/>
          </p:nvSpPr>
          <p:spPr bwMode="auto">
            <a:xfrm>
              <a:off x="3931" y="382"/>
              <a:ext cx="11" cy="11"/>
            </a:xfrm>
            <a:custGeom>
              <a:avLst/>
              <a:gdLst/>
              <a:ahLst/>
              <a:cxnLst>
                <a:cxn ang="0">
                  <a:pos x="26" y="31"/>
                </a:cxn>
                <a:cxn ang="0">
                  <a:pos x="30" y="31"/>
                </a:cxn>
                <a:cxn ang="0">
                  <a:pos x="30" y="47"/>
                </a:cxn>
                <a:cxn ang="0">
                  <a:pos x="45" y="47"/>
                </a:cxn>
                <a:cxn ang="0">
                  <a:pos x="45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2" y="7"/>
                </a:cxn>
                <a:cxn ang="0">
                  <a:pos x="1" y="11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2" y="25"/>
                </a:cxn>
                <a:cxn ang="0">
                  <a:pos x="4" y="27"/>
                </a:cxn>
                <a:cxn ang="0">
                  <a:pos x="6" y="29"/>
                </a:cxn>
                <a:cxn ang="0">
                  <a:pos x="9" y="30"/>
                </a:cxn>
                <a:cxn ang="0">
                  <a:pos x="12" y="31"/>
                </a:cxn>
                <a:cxn ang="0">
                  <a:pos x="1" y="47"/>
                </a:cxn>
                <a:cxn ang="0">
                  <a:pos x="16" y="47"/>
                </a:cxn>
                <a:cxn ang="0">
                  <a:pos x="26" y="31"/>
                </a:cxn>
                <a:cxn ang="0">
                  <a:pos x="30" y="10"/>
                </a:cxn>
                <a:cxn ang="0">
                  <a:pos x="30" y="22"/>
                </a:cxn>
                <a:cxn ang="0">
                  <a:pos x="23" y="22"/>
                </a:cxn>
                <a:cxn ang="0">
                  <a:pos x="19" y="22"/>
                </a:cxn>
                <a:cxn ang="0">
                  <a:pos x="17" y="21"/>
                </a:cxn>
                <a:cxn ang="0">
                  <a:pos x="15" y="19"/>
                </a:cxn>
                <a:cxn ang="0">
                  <a:pos x="14" y="16"/>
                </a:cxn>
                <a:cxn ang="0">
                  <a:pos x="15" y="13"/>
                </a:cxn>
                <a:cxn ang="0">
                  <a:pos x="18" y="11"/>
                </a:cxn>
                <a:cxn ang="0">
                  <a:pos x="20" y="10"/>
                </a:cxn>
                <a:cxn ang="0">
                  <a:pos x="23" y="10"/>
                </a:cxn>
                <a:cxn ang="0">
                  <a:pos x="30" y="10"/>
                </a:cxn>
              </a:cxnLst>
              <a:rect l="0" t="0" r="r" b="b"/>
              <a:pathLst>
                <a:path w="45" h="47">
                  <a:moveTo>
                    <a:pt x="26" y="31"/>
                  </a:moveTo>
                  <a:lnTo>
                    <a:pt x="30" y="31"/>
                  </a:lnTo>
                  <a:lnTo>
                    <a:pt x="30" y="47"/>
                  </a:lnTo>
                  <a:lnTo>
                    <a:pt x="45" y="47"/>
                  </a:lnTo>
                  <a:lnTo>
                    <a:pt x="45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9" y="30"/>
                  </a:lnTo>
                  <a:lnTo>
                    <a:pt x="12" y="31"/>
                  </a:lnTo>
                  <a:lnTo>
                    <a:pt x="1" y="47"/>
                  </a:lnTo>
                  <a:lnTo>
                    <a:pt x="16" y="47"/>
                  </a:lnTo>
                  <a:lnTo>
                    <a:pt x="26" y="31"/>
                  </a:lnTo>
                  <a:close/>
                  <a:moveTo>
                    <a:pt x="30" y="10"/>
                  </a:moveTo>
                  <a:lnTo>
                    <a:pt x="30" y="22"/>
                  </a:lnTo>
                  <a:lnTo>
                    <a:pt x="23" y="22"/>
                  </a:lnTo>
                  <a:lnTo>
                    <a:pt x="19" y="22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5" name="Freeform 2057"/>
            <p:cNvSpPr>
              <a:spLocks/>
            </p:cNvSpPr>
            <p:nvPr/>
          </p:nvSpPr>
          <p:spPr bwMode="auto">
            <a:xfrm>
              <a:off x="3591" y="408"/>
              <a:ext cx="16" cy="12"/>
            </a:xfrm>
            <a:custGeom>
              <a:avLst/>
              <a:gdLst/>
              <a:ahLst/>
              <a:cxnLst>
                <a:cxn ang="0">
                  <a:pos x="26" y="47"/>
                </a:cxn>
                <a:cxn ang="0">
                  <a:pos x="36" y="47"/>
                </a:cxn>
                <a:cxn ang="0">
                  <a:pos x="49" y="15"/>
                </a:cxn>
                <a:cxn ang="0">
                  <a:pos x="49" y="15"/>
                </a:cxn>
                <a:cxn ang="0">
                  <a:pos x="49" y="18"/>
                </a:cxn>
                <a:cxn ang="0">
                  <a:pos x="49" y="47"/>
                </a:cxn>
                <a:cxn ang="0">
                  <a:pos x="63" y="47"/>
                </a:cxn>
                <a:cxn ang="0">
                  <a:pos x="63" y="0"/>
                </a:cxn>
                <a:cxn ang="0">
                  <a:pos x="44" y="0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3" y="47"/>
                </a:cxn>
                <a:cxn ang="0">
                  <a:pos x="13" y="18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26" y="47"/>
                </a:cxn>
              </a:cxnLst>
              <a:rect l="0" t="0" r="r" b="b"/>
              <a:pathLst>
                <a:path w="63" h="47">
                  <a:moveTo>
                    <a:pt x="26" y="47"/>
                  </a:moveTo>
                  <a:lnTo>
                    <a:pt x="36" y="47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8"/>
                  </a:lnTo>
                  <a:lnTo>
                    <a:pt x="49" y="47"/>
                  </a:lnTo>
                  <a:lnTo>
                    <a:pt x="63" y="47"/>
                  </a:lnTo>
                  <a:lnTo>
                    <a:pt x="63" y="0"/>
                  </a:lnTo>
                  <a:lnTo>
                    <a:pt x="44" y="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3" y="47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6" name="Freeform 2058"/>
            <p:cNvSpPr>
              <a:spLocks noEditPoints="1"/>
            </p:cNvSpPr>
            <p:nvPr/>
          </p:nvSpPr>
          <p:spPr bwMode="auto">
            <a:xfrm>
              <a:off x="3610" y="407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3" y="40"/>
                </a:cxn>
                <a:cxn ang="0">
                  <a:pos x="30" y="42"/>
                </a:cxn>
                <a:cxn ang="0">
                  <a:pos x="27" y="42"/>
                </a:cxn>
                <a:cxn ang="0">
                  <a:pos x="24" y="42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8" y="37"/>
                </a:cxn>
                <a:cxn ang="0">
                  <a:pos x="16" y="33"/>
                </a:cxn>
                <a:cxn ang="0">
                  <a:pos x="16" y="30"/>
                </a:cxn>
                <a:cxn ang="0">
                  <a:pos x="52" y="30"/>
                </a:cxn>
                <a:cxn ang="0">
                  <a:pos x="51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1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6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8" y="44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4" y="47"/>
                </a:cxn>
                <a:cxn ang="0">
                  <a:pos x="46" y="44"/>
                </a:cxn>
                <a:cxn ang="0">
                  <a:pos x="49" y="40"/>
                </a:cxn>
                <a:cxn ang="0">
                  <a:pos x="51" y="36"/>
                </a:cxn>
                <a:cxn ang="0">
                  <a:pos x="36" y="36"/>
                </a:cxn>
                <a:cxn ang="0">
                  <a:pos x="16" y="22"/>
                </a:cxn>
                <a:cxn ang="0">
                  <a:pos x="17" y="18"/>
                </a:cxn>
                <a:cxn ang="0">
                  <a:pos x="18" y="15"/>
                </a:cxn>
                <a:cxn ang="0">
                  <a:pos x="20" y="13"/>
                </a:cxn>
                <a:cxn ang="0">
                  <a:pos x="21" y="12"/>
                </a:cxn>
                <a:cxn ang="0">
                  <a:pos x="25" y="11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7" y="18"/>
                </a:cxn>
                <a:cxn ang="0">
                  <a:pos x="37" y="22"/>
                </a:cxn>
                <a:cxn ang="0">
                  <a:pos x="16" y="22"/>
                </a:cxn>
              </a:cxnLst>
              <a:rect l="0" t="0" r="r" b="b"/>
              <a:pathLst>
                <a:path w="52" h="51">
                  <a:moveTo>
                    <a:pt x="36" y="36"/>
                  </a:moveTo>
                  <a:lnTo>
                    <a:pt x="35" y="39"/>
                  </a:lnTo>
                  <a:lnTo>
                    <a:pt x="33" y="40"/>
                  </a:lnTo>
                  <a:lnTo>
                    <a:pt x="30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6" y="33"/>
                  </a:lnTo>
                  <a:lnTo>
                    <a:pt x="16" y="30"/>
                  </a:lnTo>
                  <a:lnTo>
                    <a:pt x="52" y="30"/>
                  </a:lnTo>
                  <a:lnTo>
                    <a:pt x="51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9" y="8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0"/>
                  </a:lnTo>
                  <a:lnTo>
                    <a:pt x="51" y="36"/>
                  </a:lnTo>
                  <a:lnTo>
                    <a:pt x="36" y="36"/>
                  </a:lnTo>
                  <a:close/>
                  <a:moveTo>
                    <a:pt x="16" y="22"/>
                  </a:moveTo>
                  <a:lnTo>
                    <a:pt x="17" y="18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7" name="Freeform 2059"/>
            <p:cNvSpPr>
              <a:spLocks/>
            </p:cNvSpPr>
            <p:nvPr/>
          </p:nvSpPr>
          <p:spPr bwMode="auto">
            <a:xfrm>
              <a:off x="3624" y="408"/>
              <a:ext cx="11" cy="12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47"/>
                </a:cxn>
                <a:cxn ang="0">
                  <a:pos x="30" y="47"/>
                </a:cxn>
                <a:cxn ang="0">
                  <a:pos x="30" y="10"/>
                </a:cxn>
                <a:cxn ang="0">
                  <a:pos x="45" y="10"/>
                </a:cxn>
                <a:cxn ang="0">
                  <a:pos x="45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6" y="10"/>
                </a:cxn>
              </a:cxnLst>
              <a:rect l="0" t="0" r="r" b="b"/>
              <a:pathLst>
                <a:path w="45" h="47">
                  <a:moveTo>
                    <a:pt x="16" y="10"/>
                  </a:moveTo>
                  <a:lnTo>
                    <a:pt x="16" y="47"/>
                  </a:lnTo>
                  <a:lnTo>
                    <a:pt x="30" y="47"/>
                  </a:lnTo>
                  <a:lnTo>
                    <a:pt x="30" y="10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8" name="Freeform 2060"/>
            <p:cNvSpPr>
              <a:spLocks noEditPoints="1"/>
            </p:cNvSpPr>
            <p:nvPr/>
          </p:nvSpPr>
          <p:spPr bwMode="auto">
            <a:xfrm>
              <a:off x="3637" y="407"/>
              <a:ext cx="12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2" y="50"/>
                </a:cxn>
                <a:cxn ang="0">
                  <a:pos x="26" y="51"/>
                </a:cxn>
                <a:cxn ang="0">
                  <a:pos x="28" y="51"/>
                </a:cxn>
                <a:cxn ang="0">
                  <a:pos x="33" y="51"/>
                </a:cxn>
                <a:cxn ang="0">
                  <a:pos x="37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6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0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6" y="12"/>
                </a:cxn>
                <a:cxn ang="0">
                  <a:pos x="44" y="8"/>
                </a:cxn>
                <a:cxn ang="0">
                  <a:pos x="41" y="5"/>
                </a:cxn>
                <a:cxn ang="0">
                  <a:pos x="37" y="2"/>
                </a:cxn>
                <a:cxn ang="0">
                  <a:pos x="33" y="1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7" y="5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2"/>
                </a:cxn>
                <a:cxn ang="0">
                  <a:pos x="0" y="2"/>
                </a:cxn>
                <a:cxn ang="0">
                  <a:pos x="13" y="26"/>
                </a:cxn>
                <a:cxn ang="0">
                  <a:pos x="13" y="22"/>
                </a:cxn>
                <a:cxn ang="0">
                  <a:pos x="14" y="18"/>
                </a:cxn>
                <a:cxn ang="0">
                  <a:pos x="16" y="15"/>
                </a:cxn>
                <a:cxn ang="0">
                  <a:pos x="17" y="13"/>
                </a:cxn>
                <a:cxn ang="0">
                  <a:pos x="21" y="11"/>
                </a:cxn>
                <a:cxn ang="0">
                  <a:pos x="24" y="11"/>
                </a:cxn>
                <a:cxn ang="0">
                  <a:pos x="28" y="11"/>
                </a:cxn>
                <a:cxn ang="0">
                  <a:pos x="31" y="13"/>
                </a:cxn>
                <a:cxn ang="0">
                  <a:pos x="33" y="15"/>
                </a:cxn>
                <a:cxn ang="0">
                  <a:pos x="34" y="18"/>
                </a:cxn>
                <a:cxn ang="0">
                  <a:pos x="35" y="22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2" y="37"/>
                </a:cxn>
                <a:cxn ang="0">
                  <a:pos x="31" y="39"/>
                </a:cxn>
                <a:cxn ang="0">
                  <a:pos x="29" y="41"/>
                </a:cxn>
                <a:cxn ang="0">
                  <a:pos x="27" y="42"/>
                </a:cxn>
                <a:cxn ang="0">
                  <a:pos x="24" y="42"/>
                </a:cxn>
                <a:cxn ang="0">
                  <a:pos x="21" y="42"/>
                </a:cxn>
                <a:cxn ang="0">
                  <a:pos x="19" y="41"/>
                </a:cxn>
                <a:cxn ang="0">
                  <a:pos x="17" y="39"/>
                </a:cxn>
                <a:cxn ang="0">
                  <a:pos x="16" y="37"/>
                </a:cxn>
                <a:cxn ang="0">
                  <a:pos x="14" y="32"/>
                </a:cxn>
                <a:cxn ang="0">
                  <a:pos x="13" y="26"/>
                </a:cxn>
              </a:cxnLst>
              <a:rect l="0" t="0" r="r" b="b"/>
              <a:pathLst>
                <a:path w="50" h="67">
                  <a:moveTo>
                    <a:pt x="0" y="2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3" y="51"/>
                  </a:lnTo>
                  <a:lnTo>
                    <a:pt x="37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6" y="12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2"/>
                  </a:lnTo>
                  <a:lnTo>
                    <a:pt x="0" y="2"/>
                  </a:lnTo>
                  <a:close/>
                  <a:moveTo>
                    <a:pt x="13" y="26"/>
                  </a:moveTo>
                  <a:lnTo>
                    <a:pt x="13" y="22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7" y="13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31" y="13"/>
                  </a:lnTo>
                  <a:lnTo>
                    <a:pt x="33" y="15"/>
                  </a:lnTo>
                  <a:lnTo>
                    <a:pt x="34" y="18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2" y="37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9" y="41"/>
                  </a:lnTo>
                  <a:lnTo>
                    <a:pt x="17" y="39"/>
                  </a:lnTo>
                  <a:lnTo>
                    <a:pt x="16" y="37"/>
                  </a:lnTo>
                  <a:lnTo>
                    <a:pt x="14" y="32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9" name="Freeform 2061"/>
            <p:cNvSpPr>
              <a:spLocks noEditPoints="1"/>
            </p:cNvSpPr>
            <p:nvPr/>
          </p:nvSpPr>
          <p:spPr bwMode="auto">
            <a:xfrm>
              <a:off x="3651" y="407"/>
              <a:ext cx="13" cy="13"/>
            </a:xfrm>
            <a:custGeom>
              <a:avLst/>
              <a:gdLst/>
              <a:ahLst/>
              <a:cxnLst>
                <a:cxn ang="0">
                  <a:pos x="26" y="51"/>
                </a:cxn>
                <a:cxn ang="0">
                  <a:pos x="31" y="51"/>
                </a:cxn>
                <a:cxn ang="0">
                  <a:pos x="36" y="50"/>
                </a:cxn>
                <a:cxn ang="0">
                  <a:pos x="40" y="48"/>
                </a:cxn>
                <a:cxn ang="0">
                  <a:pos x="45" y="45"/>
                </a:cxn>
                <a:cxn ang="0">
                  <a:pos x="48" y="42"/>
                </a:cxn>
                <a:cxn ang="0">
                  <a:pos x="50" y="37"/>
                </a:cxn>
                <a:cxn ang="0">
                  <a:pos x="52" y="32"/>
                </a:cxn>
                <a:cxn ang="0">
                  <a:pos x="52" y="26"/>
                </a:cxn>
                <a:cxn ang="0">
                  <a:pos x="52" y="20"/>
                </a:cxn>
                <a:cxn ang="0">
                  <a:pos x="50" y="15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0" y="5"/>
                </a:cxn>
                <a:cxn ang="0">
                  <a:pos x="36" y="2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2" y="3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5" y="42"/>
                </a:cxn>
                <a:cxn ang="0">
                  <a:pos x="8" y="45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26" y="42"/>
                </a:cxn>
                <a:cxn ang="0">
                  <a:pos x="23" y="41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17" y="36"/>
                </a:cxn>
                <a:cxn ang="0">
                  <a:pos x="15" y="31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3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3" y="13"/>
                </a:cxn>
                <a:cxn ang="0">
                  <a:pos x="34" y="15"/>
                </a:cxn>
                <a:cxn ang="0">
                  <a:pos x="36" y="17"/>
                </a:cxn>
                <a:cxn ang="0">
                  <a:pos x="36" y="21"/>
                </a:cxn>
                <a:cxn ang="0">
                  <a:pos x="37" y="26"/>
                </a:cxn>
                <a:cxn ang="0">
                  <a:pos x="37" y="31"/>
                </a:cxn>
                <a:cxn ang="0">
                  <a:pos x="35" y="36"/>
                </a:cxn>
                <a:cxn ang="0">
                  <a:pos x="34" y="38"/>
                </a:cxn>
                <a:cxn ang="0">
                  <a:pos x="32" y="40"/>
                </a:cxn>
                <a:cxn ang="0">
                  <a:pos x="29" y="41"/>
                </a:cxn>
                <a:cxn ang="0">
                  <a:pos x="26" y="42"/>
                </a:cxn>
              </a:cxnLst>
              <a:rect l="0" t="0" r="r" b="b"/>
              <a:pathLst>
                <a:path w="52" h="51">
                  <a:moveTo>
                    <a:pt x="26" y="51"/>
                  </a:moveTo>
                  <a:lnTo>
                    <a:pt x="31" y="51"/>
                  </a:lnTo>
                  <a:lnTo>
                    <a:pt x="36" y="50"/>
                  </a:lnTo>
                  <a:lnTo>
                    <a:pt x="40" y="48"/>
                  </a:lnTo>
                  <a:lnTo>
                    <a:pt x="45" y="45"/>
                  </a:lnTo>
                  <a:lnTo>
                    <a:pt x="48" y="42"/>
                  </a:lnTo>
                  <a:lnTo>
                    <a:pt x="50" y="37"/>
                  </a:lnTo>
                  <a:lnTo>
                    <a:pt x="52" y="32"/>
                  </a:lnTo>
                  <a:lnTo>
                    <a:pt x="52" y="26"/>
                  </a:lnTo>
                  <a:lnTo>
                    <a:pt x="52" y="20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1" y="51"/>
                  </a:lnTo>
                  <a:lnTo>
                    <a:pt x="26" y="51"/>
                  </a:lnTo>
                  <a:close/>
                  <a:moveTo>
                    <a:pt x="26" y="42"/>
                  </a:moveTo>
                  <a:lnTo>
                    <a:pt x="23" y="41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7" y="36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6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4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0" name="Freeform 2062"/>
            <p:cNvSpPr>
              <a:spLocks/>
            </p:cNvSpPr>
            <p:nvPr/>
          </p:nvSpPr>
          <p:spPr bwMode="auto">
            <a:xfrm>
              <a:off x="3665" y="408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" y="48"/>
                </a:cxn>
                <a:cxn ang="0">
                  <a:pos x="5" y="48"/>
                </a:cxn>
                <a:cxn ang="0">
                  <a:pos x="9" y="48"/>
                </a:cxn>
                <a:cxn ang="0">
                  <a:pos x="13" y="47"/>
                </a:cxn>
                <a:cxn ang="0">
                  <a:pos x="16" y="46"/>
                </a:cxn>
                <a:cxn ang="0">
                  <a:pos x="19" y="44"/>
                </a:cxn>
                <a:cxn ang="0">
                  <a:pos x="21" y="40"/>
                </a:cxn>
                <a:cxn ang="0">
                  <a:pos x="23" y="35"/>
                </a:cxn>
                <a:cxn ang="0">
                  <a:pos x="24" y="29"/>
                </a:cxn>
                <a:cxn ang="0">
                  <a:pos x="24" y="21"/>
                </a:cxn>
                <a:cxn ang="0">
                  <a:pos x="24" y="10"/>
                </a:cxn>
                <a:cxn ang="0">
                  <a:pos x="38" y="10"/>
                </a:cxn>
                <a:cxn ang="0">
                  <a:pos x="38" y="47"/>
                </a:cxn>
                <a:cxn ang="0">
                  <a:pos x="52" y="47"/>
                </a:cxn>
                <a:cxn ang="0">
                  <a:pos x="52" y="0"/>
                </a:cxn>
                <a:cxn ang="0">
                  <a:pos x="11" y="0"/>
                </a:cxn>
                <a:cxn ang="0">
                  <a:pos x="11" y="21"/>
                </a:cxn>
                <a:cxn ang="0">
                  <a:pos x="10" y="30"/>
                </a:cxn>
                <a:cxn ang="0">
                  <a:pos x="9" y="35"/>
                </a:cxn>
                <a:cxn ang="0">
                  <a:pos x="7" y="37"/>
                </a:cxn>
                <a:cxn ang="0">
                  <a:pos x="6" y="38"/>
                </a:cxn>
                <a:cxn ang="0">
                  <a:pos x="4" y="38"/>
                </a:cxn>
                <a:cxn ang="0">
                  <a:pos x="2" y="38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0" y="48"/>
                </a:cxn>
              </a:cxnLst>
              <a:rect l="0" t="0" r="r" b="b"/>
              <a:pathLst>
                <a:path w="52" h="48">
                  <a:moveTo>
                    <a:pt x="0" y="48"/>
                  </a:moveTo>
                  <a:lnTo>
                    <a:pt x="3" y="48"/>
                  </a:lnTo>
                  <a:lnTo>
                    <a:pt x="5" y="48"/>
                  </a:lnTo>
                  <a:lnTo>
                    <a:pt x="9" y="48"/>
                  </a:lnTo>
                  <a:lnTo>
                    <a:pt x="13" y="47"/>
                  </a:lnTo>
                  <a:lnTo>
                    <a:pt x="16" y="46"/>
                  </a:lnTo>
                  <a:lnTo>
                    <a:pt x="19" y="44"/>
                  </a:lnTo>
                  <a:lnTo>
                    <a:pt x="21" y="40"/>
                  </a:lnTo>
                  <a:lnTo>
                    <a:pt x="23" y="35"/>
                  </a:lnTo>
                  <a:lnTo>
                    <a:pt x="24" y="29"/>
                  </a:lnTo>
                  <a:lnTo>
                    <a:pt x="24" y="21"/>
                  </a:lnTo>
                  <a:lnTo>
                    <a:pt x="24" y="10"/>
                  </a:lnTo>
                  <a:lnTo>
                    <a:pt x="38" y="10"/>
                  </a:lnTo>
                  <a:lnTo>
                    <a:pt x="38" y="47"/>
                  </a:lnTo>
                  <a:lnTo>
                    <a:pt x="52" y="47"/>
                  </a:lnTo>
                  <a:lnTo>
                    <a:pt x="52" y="0"/>
                  </a:lnTo>
                  <a:lnTo>
                    <a:pt x="11" y="0"/>
                  </a:lnTo>
                  <a:lnTo>
                    <a:pt x="11" y="21"/>
                  </a:lnTo>
                  <a:lnTo>
                    <a:pt x="10" y="30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1" name="Freeform 2063"/>
            <p:cNvSpPr>
              <a:spLocks noEditPoints="1"/>
            </p:cNvSpPr>
            <p:nvPr/>
          </p:nvSpPr>
          <p:spPr bwMode="auto">
            <a:xfrm>
              <a:off x="3681" y="407"/>
              <a:ext cx="13" cy="13"/>
            </a:xfrm>
            <a:custGeom>
              <a:avLst/>
              <a:gdLst/>
              <a:ahLst/>
              <a:cxnLst>
                <a:cxn ang="0">
                  <a:pos x="27" y="51"/>
                </a:cxn>
                <a:cxn ang="0">
                  <a:pos x="32" y="51"/>
                </a:cxn>
                <a:cxn ang="0">
                  <a:pos x="37" y="50"/>
                </a:cxn>
                <a:cxn ang="0">
                  <a:pos x="41" y="48"/>
                </a:cxn>
                <a:cxn ang="0">
                  <a:pos x="45" y="45"/>
                </a:cxn>
                <a:cxn ang="0">
                  <a:pos x="48" y="42"/>
                </a:cxn>
                <a:cxn ang="0">
                  <a:pos x="50" y="37"/>
                </a:cxn>
                <a:cxn ang="0">
                  <a:pos x="52" y="32"/>
                </a:cxn>
                <a:cxn ang="0">
                  <a:pos x="52" y="26"/>
                </a:cxn>
                <a:cxn ang="0">
                  <a:pos x="52" y="20"/>
                </a:cxn>
                <a:cxn ang="0">
                  <a:pos x="50" y="15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1" y="5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2" y="3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4" y="42"/>
                </a:cxn>
                <a:cxn ang="0">
                  <a:pos x="8" y="45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7" y="51"/>
                </a:cxn>
                <a:cxn ang="0">
                  <a:pos x="27" y="42"/>
                </a:cxn>
                <a:cxn ang="0">
                  <a:pos x="22" y="41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16" y="36"/>
                </a:cxn>
                <a:cxn ang="0">
                  <a:pos x="15" y="31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3"/>
                </a:cxn>
                <a:cxn ang="0">
                  <a:pos x="35" y="15"/>
                </a:cxn>
                <a:cxn ang="0">
                  <a:pos x="36" y="17"/>
                </a:cxn>
                <a:cxn ang="0">
                  <a:pos x="37" y="21"/>
                </a:cxn>
                <a:cxn ang="0">
                  <a:pos x="38" y="26"/>
                </a:cxn>
                <a:cxn ang="0">
                  <a:pos x="37" y="31"/>
                </a:cxn>
                <a:cxn ang="0">
                  <a:pos x="36" y="36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2"/>
                </a:cxn>
              </a:cxnLst>
              <a:rect l="0" t="0" r="r" b="b"/>
              <a:pathLst>
                <a:path w="52" h="51">
                  <a:moveTo>
                    <a:pt x="27" y="51"/>
                  </a:moveTo>
                  <a:lnTo>
                    <a:pt x="32" y="51"/>
                  </a:lnTo>
                  <a:lnTo>
                    <a:pt x="37" y="50"/>
                  </a:lnTo>
                  <a:lnTo>
                    <a:pt x="41" y="48"/>
                  </a:lnTo>
                  <a:lnTo>
                    <a:pt x="45" y="45"/>
                  </a:lnTo>
                  <a:lnTo>
                    <a:pt x="48" y="42"/>
                  </a:lnTo>
                  <a:lnTo>
                    <a:pt x="50" y="37"/>
                  </a:lnTo>
                  <a:lnTo>
                    <a:pt x="52" y="32"/>
                  </a:lnTo>
                  <a:lnTo>
                    <a:pt x="52" y="26"/>
                  </a:lnTo>
                  <a:lnTo>
                    <a:pt x="52" y="20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1" y="5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8" y="45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7" y="51"/>
                  </a:lnTo>
                  <a:close/>
                  <a:moveTo>
                    <a:pt x="27" y="42"/>
                  </a:moveTo>
                  <a:lnTo>
                    <a:pt x="22" y="41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6" y="36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3"/>
                  </a:lnTo>
                  <a:lnTo>
                    <a:pt x="35" y="15"/>
                  </a:lnTo>
                  <a:lnTo>
                    <a:pt x="36" y="17"/>
                  </a:lnTo>
                  <a:lnTo>
                    <a:pt x="37" y="21"/>
                  </a:lnTo>
                  <a:lnTo>
                    <a:pt x="38" y="26"/>
                  </a:lnTo>
                  <a:lnTo>
                    <a:pt x="37" y="31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2" name="Freeform 2064"/>
            <p:cNvSpPr>
              <a:spLocks/>
            </p:cNvSpPr>
            <p:nvPr/>
          </p:nvSpPr>
          <p:spPr bwMode="auto">
            <a:xfrm>
              <a:off x="3696" y="408"/>
              <a:ext cx="9" cy="12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37" y="10"/>
                </a:cxn>
                <a:cxn ang="0">
                  <a:pos x="37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4" y="47"/>
                </a:cxn>
                <a:cxn ang="0">
                  <a:pos x="14" y="10"/>
                </a:cxn>
              </a:cxnLst>
              <a:rect l="0" t="0" r="r" b="b"/>
              <a:pathLst>
                <a:path w="37" h="47">
                  <a:moveTo>
                    <a:pt x="14" y="10"/>
                  </a:moveTo>
                  <a:lnTo>
                    <a:pt x="37" y="10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4" y="47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3" name="Freeform 2065"/>
            <p:cNvSpPr>
              <a:spLocks/>
            </p:cNvSpPr>
            <p:nvPr/>
          </p:nvSpPr>
          <p:spPr bwMode="auto">
            <a:xfrm>
              <a:off x="3707" y="408"/>
              <a:ext cx="12" cy="12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5" y="17"/>
                </a:cxn>
                <a:cxn ang="0">
                  <a:pos x="35" y="47"/>
                </a:cxn>
                <a:cxn ang="0">
                  <a:pos x="48" y="47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14" y="31"/>
                </a:cxn>
              </a:cxnLst>
              <a:rect l="0" t="0" r="r" b="b"/>
              <a:pathLst>
                <a:path w="48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5" y="17"/>
                  </a:lnTo>
                  <a:lnTo>
                    <a:pt x="35" y="47"/>
                  </a:lnTo>
                  <a:lnTo>
                    <a:pt x="48" y="47"/>
                  </a:lnTo>
                  <a:lnTo>
                    <a:pt x="48" y="0"/>
                  </a:lnTo>
                  <a:lnTo>
                    <a:pt x="34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4" name="Freeform 2066"/>
            <p:cNvSpPr>
              <a:spLocks/>
            </p:cNvSpPr>
            <p:nvPr/>
          </p:nvSpPr>
          <p:spPr bwMode="auto">
            <a:xfrm>
              <a:off x="3722" y="408"/>
              <a:ext cx="1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1" y="22"/>
                </a:cxn>
                <a:cxn ang="0">
                  <a:pos x="2" y="24"/>
                </a:cxn>
                <a:cxn ang="0">
                  <a:pos x="3" y="26"/>
                </a:cxn>
                <a:cxn ang="0">
                  <a:pos x="6" y="28"/>
                </a:cxn>
                <a:cxn ang="0">
                  <a:pos x="9" y="29"/>
                </a:cxn>
                <a:cxn ang="0">
                  <a:pos x="13" y="30"/>
                </a:cxn>
                <a:cxn ang="0">
                  <a:pos x="19" y="30"/>
                </a:cxn>
                <a:cxn ang="0">
                  <a:pos x="25" y="30"/>
                </a:cxn>
                <a:cxn ang="0">
                  <a:pos x="30" y="30"/>
                </a:cxn>
                <a:cxn ang="0">
                  <a:pos x="30" y="47"/>
                </a:cxn>
                <a:cxn ang="0">
                  <a:pos x="44" y="47"/>
                </a:cxn>
                <a:cxn ang="0">
                  <a:pos x="44" y="0"/>
                </a:cxn>
                <a:cxn ang="0">
                  <a:pos x="30" y="0"/>
                </a:cxn>
                <a:cxn ang="0">
                  <a:pos x="30" y="21"/>
                </a:cxn>
                <a:cxn ang="0">
                  <a:pos x="26" y="21"/>
                </a:cxn>
                <a:cxn ang="0">
                  <a:pos x="22" y="21"/>
                </a:cxn>
                <a:cxn ang="0">
                  <a:pos x="18" y="20"/>
                </a:cxn>
                <a:cxn ang="0">
                  <a:pos x="15" y="19"/>
                </a:cxn>
                <a:cxn ang="0">
                  <a:pos x="14" y="17"/>
                </a:cxn>
                <a:cxn ang="0">
                  <a:pos x="14" y="14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44" h="47">
                  <a:moveTo>
                    <a:pt x="0" y="0"/>
                  </a:move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4"/>
                  </a:lnTo>
                  <a:lnTo>
                    <a:pt x="3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3" y="30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30" y="30"/>
                  </a:lnTo>
                  <a:lnTo>
                    <a:pt x="30" y="47"/>
                  </a:lnTo>
                  <a:lnTo>
                    <a:pt x="44" y="47"/>
                  </a:lnTo>
                  <a:lnTo>
                    <a:pt x="44" y="0"/>
                  </a:lnTo>
                  <a:lnTo>
                    <a:pt x="30" y="0"/>
                  </a:lnTo>
                  <a:lnTo>
                    <a:pt x="30" y="21"/>
                  </a:lnTo>
                  <a:lnTo>
                    <a:pt x="26" y="21"/>
                  </a:lnTo>
                  <a:lnTo>
                    <a:pt x="22" y="21"/>
                  </a:lnTo>
                  <a:lnTo>
                    <a:pt x="18" y="20"/>
                  </a:lnTo>
                  <a:lnTo>
                    <a:pt x="15" y="19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5" name="Freeform 2067"/>
            <p:cNvSpPr>
              <a:spLocks noEditPoints="1"/>
            </p:cNvSpPr>
            <p:nvPr/>
          </p:nvSpPr>
          <p:spPr bwMode="auto">
            <a:xfrm>
              <a:off x="3735" y="407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2" y="40"/>
                </a:cxn>
                <a:cxn ang="0">
                  <a:pos x="30" y="42"/>
                </a:cxn>
                <a:cxn ang="0">
                  <a:pos x="27" y="42"/>
                </a:cxn>
                <a:cxn ang="0">
                  <a:pos x="24" y="42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8" y="37"/>
                </a:cxn>
                <a:cxn ang="0">
                  <a:pos x="16" y="33"/>
                </a:cxn>
                <a:cxn ang="0">
                  <a:pos x="15" y="30"/>
                </a:cxn>
                <a:cxn ang="0">
                  <a:pos x="51" y="30"/>
                </a:cxn>
                <a:cxn ang="0">
                  <a:pos x="51" y="27"/>
                </a:cxn>
                <a:cxn ang="0">
                  <a:pos x="50" y="21"/>
                </a:cxn>
                <a:cxn ang="0">
                  <a:pos x="47" y="12"/>
                </a:cxn>
                <a:cxn ang="0">
                  <a:pos x="45" y="8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1" y="5"/>
                </a:cxn>
                <a:cxn ang="0">
                  <a:pos x="7" y="8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8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8" y="15"/>
                </a:cxn>
                <a:cxn ang="0">
                  <a:pos x="19" y="13"/>
                </a:cxn>
                <a:cxn ang="0">
                  <a:pos x="21" y="12"/>
                </a:cxn>
                <a:cxn ang="0">
                  <a:pos x="25" y="11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6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1" h="51">
                  <a:moveTo>
                    <a:pt x="36" y="36"/>
                  </a:moveTo>
                  <a:lnTo>
                    <a:pt x="35" y="39"/>
                  </a:lnTo>
                  <a:lnTo>
                    <a:pt x="32" y="40"/>
                  </a:lnTo>
                  <a:lnTo>
                    <a:pt x="30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51" y="30"/>
                  </a:lnTo>
                  <a:lnTo>
                    <a:pt x="51" y="27"/>
                  </a:lnTo>
                  <a:lnTo>
                    <a:pt x="50" y="21"/>
                  </a:lnTo>
                  <a:lnTo>
                    <a:pt x="47" y="12"/>
                  </a:lnTo>
                  <a:lnTo>
                    <a:pt x="45" y="8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6" name="Freeform 2068"/>
            <p:cNvSpPr>
              <a:spLocks/>
            </p:cNvSpPr>
            <p:nvPr/>
          </p:nvSpPr>
          <p:spPr bwMode="auto">
            <a:xfrm>
              <a:off x="3749" y="407"/>
              <a:ext cx="13" cy="13"/>
            </a:xfrm>
            <a:custGeom>
              <a:avLst/>
              <a:gdLst/>
              <a:ahLst/>
              <a:cxnLst>
                <a:cxn ang="0">
                  <a:pos x="35" y="32"/>
                </a:cxn>
                <a:cxn ang="0">
                  <a:pos x="35" y="35"/>
                </a:cxn>
                <a:cxn ang="0">
                  <a:pos x="33" y="38"/>
                </a:cxn>
                <a:cxn ang="0">
                  <a:pos x="32" y="40"/>
                </a:cxn>
                <a:cxn ang="0">
                  <a:pos x="31" y="41"/>
                </a:cxn>
                <a:cxn ang="0">
                  <a:pos x="29" y="42"/>
                </a:cxn>
                <a:cxn ang="0">
                  <a:pos x="26" y="42"/>
                </a:cxn>
                <a:cxn ang="0">
                  <a:pos x="23" y="41"/>
                </a:cxn>
                <a:cxn ang="0">
                  <a:pos x="20" y="39"/>
                </a:cxn>
                <a:cxn ang="0">
                  <a:pos x="18" y="37"/>
                </a:cxn>
                <a:cxn ang="0">
                  <a:pos x="17" y="34"/>
                </a:cxn>
                <a:cxn ang="0">
                  <a:pos x="16" y="30"/>
                </a:cxn>
                <a:cxn ang="0">
                  <a:pos x="16" y="25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20" y="13"/>
                </a:cxn>
                <a:cxn ang="0">
                  <a:pos x="23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2" y="12"/>
                </a:cxn>
                <a:cxn ang="0">
                  <a:pos x="34" y="15"/>
                </a:cxn>
                <a:cxn ang="0">
                  <a:pos x="35" y="19"/>
                </a:cxn>
                <a:cxn ang="0">
                  <a:pos x="49" y="19"/>
                </a:cxn>
                <a:cxn ang="0">
                  <a:pos x="48" y="16"/>
                </a:cxn>
                <a:cxn ang="0">
                  <a:pos x="47" y="13"/>
                </a:cxn>
                <a:cxn ang="0">
                  <a:pos x="45" y="10"/>
                </a:cxn>
                <a:cxn ang="0">
                  <a:pos x="43" y="7"/>
                </a:cxn>
                <a:cxn ang="0">
                  <a:pos x="40" y="5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0" y="1"/>
                </a:cxn>
                <a:cxn ang="0">
                  <a:pos x="14" y="3"/>
                </a:cxn>
                <a:cxn ang="0">
                  <a:pos x="10" y="6"/>
                </a:cxn>
                <a:cxn ang="0">
                  <a:pos x="5" y="10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4" y="41"/>
                </a:cxn>
                <a:cxn ang="0">
                  <a:pos x="8" y="45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6" y="41"/>
                </a:cxn>
                <a:cxn ang="0">
                  <a:pos x="48" y="38"/>
                </a:cxn>
                <a:cxn ang="0">
                  <a:pos x="49" y="35"/>
                </a:cxn>
                <a:cxn ang="0">
                  <a:pos x="49" y="32"/>
                </a:cxn>
                <a:cxn ang="0">
                  <a:pos x="35" y="32"/>
                </a:cxn>
              </a:cxnLst>
              <a:rect l="0" t="0" r="r" b="b"/>
              <a:pathLst>
                <a:path w="49" h="51">
                  <a:moveTo>
                    <a:pt x="35" y="32"/>
                  </a:moveTo>
                  <a:lnTo>
                    <a:pt x="35" y="35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3" y="41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7" y="34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3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4" y="15"/>
                  </a:lnTo>
                  <a:lnTo>
                    <a:pt x="35" y="19"/>
                  </a:lnTo>
                  <a:lnTo>
                    <a:pt x="49" y="19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5" y="10"/>
                  </a:lnTo>
                  <a:lnTo>
                    <a:pt x="43" y="7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1"/>
                  </a:lnTo>
                  <a:lnTo>
                    <a:pt x="14" y="3"/>
                  </a:lnTo>
                  <a:lnTo>
                    <a:pt x="10" y="6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8" y="38"/>
                  </a:lnTo>
                  <a:lnTo>
                    <a:pt x="49" y="35"/>
                  </a:lnTo>
                  <a:lnTo>
                    <a:pt x="49" y="32"/>
                  </a:lnTo>
                  <a:lnTo>
                    <a:pt x="35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7" name="Freeform 2069"/>
            <p:cNvSpPr>
              <a:spLocks/>
            </p:cNvSpPr>
            <p:nvPr/>
          </p:nvSpPr>
          <p:spPr bwMode="auto">
            <a:xfrm>
              <a:off x="3764" y="408"/>
              <a:ext cx="11" cy="12"/>
            </a:xfrm>
            <a:custGeom>
              <a:avLst/>
              <a:gdLst/>
              <a:ahLst/>
              <a:cxnLst>
                <a:cxn ang="0">
                  <a:pos x="14" y="20"/>
                </a:cxn>
                <a:cxn ang="0">
                  <a:pos x="14" y="2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4" y="4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29" y="47"/>
                </a:cxn>
                <a:cxn ang="0">
                  <a:pos x="45" y="47"/>
                </a:cxn>
                <a:cxn ang="0">
                  <a:pos x="25" y="23"/>
                </a:cxn>
                <a:cxn ang="0">
                  <a:pos x="45" y="0"/>
                </a:cxn>
                <a:cxn ang="0">
                  <a:pos x="29" y="0"/>
                </a:cxn>
                <a:cxn ang="0">
                  <a:pos x="14" y="20"/>
                </a:cxn>
              </a:cxnLst>
              <a:rect l="0" t="0" r="r" b="b"/>
              <a:pathLst>
                <a:path w="45" h="47">
                  <a:moveTo>
                    <a:pt x="14" y="20"/>
                  </a:moveTo>
                  <a:lnTo>
                    <a:pt x="14" y="2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4" y="4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29" y="47"/>
                  </a:lnTo>
                  <a:lnTo>
                    <a:pt x="45" y="47"/>
                  </a:lnTo>
                  <a:lnTo>
                    <a:pt x="25" y="23"/>
                  </a:lnTo>
                  <a:lnTo>
                    <a:pt x="45" y="0"/>
                  </a:lnTo>
                  <a:lnTo>
                    <a:pt x="29" y="0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8" name="Freeform 2070"/>
            <p:cNvSpPr>
              <a:spLocks/>
            </p:cNvSpPr>
            <p:nvPr/>
          </p:nvSpPr>
          <p:spPr bwMode="auto">
            <a:xfrm>
              <a:off x="3777" y="408"/>
              <a:ext cx="12" cy="12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4" y="17"/>
                </a:cxn>
                <a:cxn ang="0">
                  <a:pos x="34" y="47"/>
                </a:cxn>
                <a:cxn ang="0">
                  <a:pos x="48" y="47"/>
                </a:cxn>
                <a:cxn ang="0">
                  <a:pos x="48" y="0"/>
                </a:cxn>
                <a:cxn ang="0">
                  <a:pos x="33" y="0"/>
                </a:cxn>
                <a:cxn ang="0">
                  <a:pos x="14" y="31"/>
                </a:cxn>
              </a:cxnLst>
              <a:rect l="0" t="0" r="r" b="b"/>
              <a:pathLst>
                <a:path w="48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4" y="17"/>
                  </a:lnTo>
                  <a:lnTo>
                    <a:pt x="34" y="47"/>
                  </a:lnTo>
                  <a:lnTo>
                    <a:pt x="48" y="47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9" name="Freeform 2071"/>
            <p:cNvSpPr>
              <a:spLocks/>
            </p:cNvSpPr>
            <p:nvPr/>
          </p:nvSpPr>
          <p:spPr bwMode="auto">
            <a:xfrm>
              <a:off x="3790" y="408"/>
              <a:ext cx="13" cy="12"/>
            </a:xfrm>
            <a:custGeom>
              <a:avLst/>
              <a:gdLst/>
              <a:ahLst/>
              <a:cxnLst>
                <a:cxn ang="0">
                  <a:pos x="25" y="15"/>
                </a:cxn>
                <a:cxn ang="0">
                  <a:pos x="17" y="0"/>
                </a:cxn>
                <a:cxn ang="0">
                  <a:pos x="1" y="0"/>
                </a:cxn>
                <a:cxn ang="0">
                  <a:pos x="17" y="23"/>
                </a:cxn>
                <a:cxn ang="0">
                  <a:pos x="0" y="47"/>
                </a:cxn>
                <a:cxn ang="0">
                  <a:pos x="16" y="47"/>
                </a:cxn>
                <a:cxn ang="0">
                  <a:pos x="25" y="32"/>
                </a:cxn>
                <a:cxn ang="0">
                  <a:pos x="35" y="47"/>
                </a:cxn>
                <a:cxn ang="0">
                  <a:pos x="52" y="47"/>
                </a:cxn>
                <a:cxn ang="0">
                  <a:pos x="33" y="23"/>
                </a:cxn>
                <a:cxn ang="0">
                  <a:pos x="51" y="0"/>
                </a:cxn>
                <a:cxn ang="0">
                  <a:pos x="34" y="0"/>
                </a:cxn>
                <a:cxn ang="0">
                  <a:pos x="25" y="15"/>
                </a:cxn>
              </a:cxnLst>
              <a:rect l="0" t="0" r="r" b="b"/>
              <a:pathLst>
                <a:path w="52" h="47">
                  <a:moveTo>
                    <a:pt x="25" y="15"/>
                  </a:moveTo>
                  <a:lnTo>
                    <a:pt x="17" y="0"/>
                  </a:lnTo>
                  <a:lnTo>
                    <a:pt x="1" y="0"/>
                  </a:lnTo>
                  <a:lnTo>
                    <a:pt x="17" y="23"/>
                  </a:lnTo>
                  <a:lnTo>
                    <a:pt x="0" y="47"/>
                  </a:lnTo>
                  <a:lnTo>
                    <a:pt x="16" y="47"/>
                  </a:lnTo>
                  <a:lnTo>
                    <a:pt x="25" y="32"/>
                  </a:lnTo>
                  <a:lnTo>
                    <a:pt x="35" y="47"/>
                  </a:lnTo>
                  <a:lnTo>
                    <a:pt x="52" y="47"/>
                  </a:lnTo>
                  <a:lnTo>
                    <a:pt x="33" y="23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0" name="Freeform 2072"/>
            <p:cNvSpPr>
              <a:spLocks/>
            </p:cNvSpPr>
            <p:nvPr/>
          </p:nvSpPr>
          <p:spPr bwMode="auto">
            <a:xfrm>
              <a:off x="3809" y="408"/>
              <a:ext cx="13" cy="12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17" y="0"/>
                </a:cxn>
                <a:cxn ang="0">
                  <a:pos x="1" y="0"/>
                </a:cxn>
                <a:cxn ang="0">
                  <a:pos x="18" y="23"/>
                </a:cxn>
                <a:cxn ang="0">
                  <a:pos x="0" y="47"/>
                </a:cxn>
                <a:cxn ang="0">
                  <a:pos x="16" y="47"/>
                </a:cxn>
                <a:cxn ang="0">
                  <a:pos x="27" y="32"/>
                </a:cxn>
                <a:cxn ang="0">
                  <a:pos x="36" y="47"/>
                </a:cxn>
                <a:cxn ang="0">
                  <a:pos x="52" y="47"/>
                </a:cxn>
                <a:cxn ang="0">
                  <a:pos x="35" y="23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27" y="15"/>
                </a:cxn>
              </a:cxnLst>
              <a:rect l="0" t="0" r="r" b="b"/>
              <a:pathLst>
                <a:path w="52" h="47">
                  <a:moveTo>
                    <a:pt x="27" y="15"/>
                  </a:moveTo>
                  <a:lnTo>
                    <a:pt x="17" y="0"/>
                  </a:lnTo>
                  <a:lnTo>
                    <a:pt x="1" y="0"/>
                  </a:lnTo>
                  <a:lnTo>
                    <a:pt x="18" y="23"/>
                  </a:lnTo>
                  <a:lnTo>
                    <a:pt x="0" y="47"/>
                  </a:lnTo>
                  <a:lnTo>
                    <a:pt x="16" y="47"/>
                  </a:lnTo>
                  <a:lnTo>
                    <a:pt x="27" y="32"/>
                  </a:lnTo>
                  <a:lnTo>
                    <a:pt x="36" y="47"/>
                  </a:lnTo>
                  <a:lnTo>
                    <a:pt x="52" y="47"/>
                  </a:lnTo>
                  <a:lnTo>
                    <a:pt x="35" y="23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1" name="Freeform 2073"/>
            <p:cNvSpPr>
              <a:spLocks noEditPoints="1"/>
            </p:cNvSpPr>
            <p:nvPr/>
          </p:nvSpPr>
          <p:spPr bwMode="auto">
            <a:xfrm>
              <a:off x="3823" y="407"/>
              <a:ext cx="12" cy="13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9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32" y="13"/>
                </a:cxn>
                <a:cxn ang="0">
                  <a:pos x="33" y="17"/>
                </a:cxn>
                <a:cxn ang="0">
                  <a:pos x="33" y="19"/>
                </a:cxn>
                <a:cxn ang="0">
                  <a:pos x="31" y="21"/>
                </a:cxn>
                <a:cxn ang="0">
                  <a:pos x="25" y="22"/>
                </a:cxn>
                <a:cxn ang="0">
                  <a:pos x="11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41"/>
                </a:cxn>
                <a:cxn ang="0">
                  <a:pos x="5" y="48"/>
                </a:cxn>
                <a:cxn ang="0">
                  <a:pos x="12" y="51"/>
                </a:cxn>
                <a:cxn ang="0">
                  <a:pos x="22" y="51"/>
                </a:cxn>
                <a:cxn ang="0">
                  <a:pos x="30" y="48"/>
                </a:cxn>
                <a:cxn ang="0">
                  <a:pos x="34" y="45"/>
                </a:cxn>
                <a:cxn ang="0">
                  <a:pos x="49" y="49"/>
                </a:cxn>
                <a:cxn ang="0">
                  <a:pos x="48" y="48"/>
                </a:cxn>
                <a:cxn ang="0">
                  <a:pos x="47" y="43"/>
                </a:cxn>
                <a:cxn ang="0">
                  <a:pos x="47" y="19"/>
                </a:cxn>
                <a:cxn ang="0">
                  <a:pos x="44" y="8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12" y="2"/>
                </a:cxn>
                <a:cxn ang="0">
                  <a:pos x="6" y="8"/>
                </a:cxn>
                <a:cxn ang="0">
                  <a:pos x="3" y="18"/>
                </a:cxn>
                <a:cxn ang="0">
                  <a:pos x="33" y="30"/>
                </a:cxn>
                <a:cxn ang="0">
                  <a:pos x="32" y="36"/>
                </a:cxn>
                <a:cxn ang="0">
                  <a:pos x="29" y="40"/>
                </a:cxn>
                <a:cxn ang="0">
                  <a:pos x="23" y="42"/>
                </a:cxn>
                <a:cxn ang="0">
                  <a:pos x="17" y="41"/>
                </a:cxn>
                <a:cxn ang="0">
                  <a:pos x="15" y="36"/>
                </a:cxn>
                <a:cxn ang="0">
                  <a:pos x="19" y="31"/>
                </a:cxn>
                <a:cxn ang="0">
                  <a:pos x="24" y="30"/>
                </a:cxn>
                <a:cxn ang="0">
                  <a:pos x="33" y="27"/>
                </a:cxn>
              </a:cxnLst>
              <a:rect l="0" t="0" r="r" b="b"/>
              <a:pathLst>
                <a:path w="49" h="51">
                  <a:moveTo>
                    <a:pt x="16" y="18"/>
                  </a:moveTo>
                  <a:lnTo>
                    <a:pt x="16" y="16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2" y="20"/>
                  </a:lnTo>
                  <a:lnTo>
                    <a:pt x="31" y="21"/>
                  </a:lnTo>
                  <a:lnTo>
                    <a:pt x="30" y="22"/>
                  </a:lnTo>
                  <a:lnTo>
                    <a:pt x="25" y="22"/>
                  </a:lnTo>
                  <a:lnTo>
                    <a:pt x="19" y="23"/>
                  </a:lnTo>
                  <a:lnTo>
                    <a:pt x="11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2" y="31"/>
                  </a:lnTo>
                  <a:lnTo>
                    <a:pt x="1" y="34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1"/>
                  </a:lnTo>
                  <a:lnTo>
                    <a:pt x="17" y="51"/>
                  </a:lnTo>
                  <a:lnTo>
                    <a:pt x="22" y="51"/>
                  </a:lnTo>
                  <a:lnTo>
                    <a:pt x="26" y="50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5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8" y="48"/>
                  </a:lnTo>
                  <a:lnTo>
                    <a:pt x="47" y="46"/>
                  </a:lnTo>
                  <a:lnTo>
                    <a:pt x="47" y="43"/>
                  </a:lnTo>
                  <a:lnTo>
                    <a:pt x="47" y="40"/>
                  </a:lnTo>
                  <a:lnTo>
                    <a:pt x="47" y="19"/>
                  </a:lnTo>
                  <a:lnTo>
                    <a:pt x="47" y="14"/>
                  </a:lnTo>
                  <a:lnTo>
                    <a:pt x="44" y="8"/>
                  </a:lnTo>
                  <a:lnTo>
                    <a:pt x="42" y="5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9" y="6"/>
                  </a:lnTo>
                  <a:lnTo>
                    <a:pt x="6" y="8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16" y="18"/>
                  </a:lnTo>
                  <a:close/>
                  <a:moveTo>
                    <a:pt x="33" y="30"/>
                  </a:moveTo>
                  <a:lnTo>
                    <a:pt x="33" y="33"/>
                  </a:lnTo>
                  <a:lnTo>
                    <a:pt x="32" y="36"/>
                  </a:lnTo>
                  <a:lnTo>
                    <a:pt x="31" y="38"/>
                  </a:lnTo>
                  <a:lnTo>
                    <a:pt x="29" y="40"/>
                  </a:lnTo>
                  <a:lnTo>
                    <a:pt x="26" y="41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17" y="41"/>
                  </a:lnTo>
                  <a:lnTo>
                    <a:pt x="15" y="39"/>
                  </a:lnTo>
                  <a:lnTo>
                    <a:pt x="15" y="36"/>
                  </a:lnTo>
                  <a:lnTo>
                    <a:pt x="16" y="33"/>
                  </a:lnTo>
                  <a:lnTo>
                    <a:pt x="19" y="31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29" y="29"/>
                  </a:lnTo>
                  <a:lnTo>
                    <a:pt x="33" y="27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2" name="Freeform 2074"/>
            <p:cNvSpPr>
              <a:spLocks noEditPoints="1"/>
            </p:cNvSpPr>
            <p:nvPr/>
          </p:nvSpPr>
          <p:spPr bwMode="auto">
            <a:xfrm>
              <a:off x="3837" y="407"/>
              <a:ext cx="13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5" y="67"/>
                </a:cxn>
                <a:cxn ang="0">
                  <a:pos x="15" y="45"/>
                </a:cxn>
                <a:cxn ang="0">
                  <a:pos x="19" y="48"/>
                </a:cxn>
                <a:cxn ang="0">
                  <a:pos x="23" y="50"/>
                </a:cxn>
                <a:cxn ang="0">
                  <a:pos x="27" y="51"/>
                </a:cxn>
                <a:cxn ang="0">
                  <a:pos x="29" y="51"/>
                </a:cxn>
                <a:cxn ang="0">
                  <a:pos x="34" y="51"/>
                </a:cxn>
                <a:cxn ang="0">
                  <a:pos x="38" y="49"/>
                </a:cxn>
                <a:cxn ang="0">
                  <a:pos x="42" y="47"/>
                </a:cxn>
                <a:cxn ang="0">
                  <a:pos x="45" y="44"/>
                </a:cxn>
                <a:cxn ang="0">
                  <a:pos x="48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1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2" y="5"/>
                </a:cxn>
                <a:cxn ang="0">
                  <a:pos x="38" y="2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5"/>
                </a:cxn>
                <a:cxn ang="0">
                  <a:pos x="15" y="8"/>
                </a:cxn>
                <a:cxn ang="0">
                  <a:pos x="14" y="8"/>
                </a:cxn>
                <a:cxn ang="0">
                  <a:pos x="14" y="2"/>
                </a:cxn>
                <a:cxn ang="0">
                  <a:pos x="0" y="2"/>
                </a:cxn>
                <a:cxn ang="0">
                  <a:pos x="15" y="2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7" y="15"/>
                </a:cxn>
                <a:cxn ang="0">
                  <a:pos x="18" y="13"/>
                </a:cxn>
                <a:cxn ang="0">
                  <a:pos x="22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2" y="13"/>
                </a:cxn>
                <a:cxn ang="0">
                  <a:pos x="34" y="15"/>
                </a:cxn>
                <a:cxn ang="0">
                  <a:pos x="35" y="18"/>
                </a:cxn>
                <a:cxn ang="0">
                  <a:pos x="36" y="22"/>
                </a:cxn>
                <a:cxn ang="0">
                  <a:pos x="36" y="26"/>
                </a:cxn>
                <a:cxn ang="0">
                  <a:pos x="36" y="32"/>
                </a:cxn>
                <a:cxn ang="0">
                  <a:pos x="34" y="37"/>
                </a:cxn>
                <a:cxn ang="0">
                  <a:pos x="32" y="39"/>
                </a:cxn>
                <a:cxn ang="0">
                  <a:pos x="31" y="41"/>
                </a:cxn>
                <a:cxn ang="0">
                  <a:pos x="28" y="42"/>
                </a:cxn>
                <a:cxn ang="0">
                  <a:pos x="26" y="42"/>
                </a:cxn>
                <a:cxn ang="0">
                  <a:pos x="23" y="42"/>
                </a:cxn>
                <a:cxn ang="0">
                  <a:pos x="20" y="41"/>
                </a:cxn>
                <a:cxn ang="0">
                  <a:pos x="18" y="39"/>
                </a:cxn>
                <a:cxn ang="0">
                  <a:pos x="17" y="37"/>
                </a:cxn>
                <a:cxn ang="0">
                  <a:pos x="15" y="32"/>
                </a:cxn>
                <a:cxn ang="0">
                  <a:pos x="15" y="26"/>
                </a:cxn>
              </a:cxnLst>
              <a:rect l="0" t="0" r="r" b="b"/>
              <a:pathLst>
                <a:path w="51" h="67">
                  <a:moveTo>
                    <a:pt x="0" y="2"/>
                  </a:moveTo>
                  <a:lnTo>
                    <a:pt x="0" y="67"/>
                  </a:lnTo>
                  <a:lnTo>
                    <a:pt x="15" y="67"/>
                  </a:lnTo>
                  <a:lnTo>
                    <a:pt x="15" y="45"/>
                  </a:lnTo>
                  <a:lnTo>
                    <a:pt x="19" y="48"/>
                  </a:lnTo>
                  <a:lnTo>
                    <a:pt x="23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4" y="51"/>
                  </a:lnTo>
                  <a:lnTo>
                    <a:pt x="38" y="49"/>
                  </a:lnTo>
                  <a:lnTo>
                    <a:pt x="42" y="47"/>
                  </a:lnTo>
                  <a:lnTo>
                    <a:pt x="45" y="44"/>
                  </a:lnTo>
                  <a:lnTo>
                    <a:pt x="48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1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2" y="5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5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2"/>
                  </a:lnTo>
                  <a:lnTo>
                    <a:pt x="0" y="2"/>
                  </a:lnTo>
                  <a:close/>
                  <a:moveTo>
                    <a:pt x="15" y="26"/>
                  </a:moveTo>
                  <a:lnTo>
                    <a:pt x="15" y="22"/>
                  </a:lnTo>
                  <a:lnTo>
                    <a:pt x="16" y="18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2" y="13"/>
                  </a:lnTo>
                  <a:lnTo>
                    <a:pt x="34" y="15"/>
                  </a:lnTo>
                  <a:lnTo>
                    <a:pt x="35" y="18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6" y="32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31" y="41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5" y="32"/>
                  </a:lnTo>
                  <a:lnTo>
                    <a:pt x="15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3" name="Freeform 2075"/>
            <p:cNvSpPr>
              <a:spLocks noEditPoints="1"/>
            </p:cNvSpPr>
            <p:nvPr/>
          </p:nvSpPr>
          <p:spPr bwMode="auto">
            <a:xfrm>
              <a:off x="3852" y="407"/>
              <a:ext cx="12" cy="13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8" y="13"/>
                </a:cxn>
                <a:cxn ang="0">
                  <a:pos x="22" y="11"/>
                </a:cxn>
                <a:cxn ang="0">
                  <a:pos x="27" y="11"/>
                </a:cxn>
                <a:cxn ang="0">
                  <a:pos x="31" y="13"/>
                </a:cxn>
                <a:cxn ang="0">
                  <a:pos x="32" y="17"/>
                </a:cxn>
                <a:cxn ang="0">
                  <a:pos x="32" y="19"/>
                </a:cxn>
                <a:cxn ang="0">
                  <a:pos x="30" y="21"/>
                </a:cxn>
                <a:cxn ang="0">
                  <a:pos x="25" y="22"/>
                </a:cxn>
                <a:cxn ang="0">
                  <a:pos x="12" y="25"/>
                </a:cxn>
                <a:cxn ang="0">
                  <a:pos x="4" y="29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5" y="48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29" y="48"/>
                </a:cxn>
                <a:cxn ang="0">
                  <a:pos x="33" y="45"/>
                </a:cxn>
                <a:cxn ang="0">
                  <a:pos x="49" y="49"/>
                </a:cxn>
                <a:cxn ang="0">
                  <a:pos x="47" y="48"/>
                </a:cxn>
                <a:cxn ang="0">
                  <a:pos x="46" y="43"/>
                </a:cxn>
                <a:cxn ang="0">
                  <a:pos x="46" y="19"/>
                </a:cxn>
                <a:cxn ang="0">
                  <a:pos x="43" y="8"/>
                </a:cxn>
                <a:cxn ang="0">
                  <a:pos x="37" y="2"/>
                </a:cxn>
                <a:cxn ang="0">
                  <a:pos x="25" y="0"/>
                </a:cxn>
                <a:cxn ang="0">
                  <a:pos x="12" y="2"/>
                </a:cxn>
                <a:cxn ang="0">
                  <a:pos x="6" y="8"/>
                </a:cxn>
                <a:cxn ang="0">
                  <a:pos x="2" y="18"/>
                </a:cxn>
                <a:cxn ang="0">
                  <a:pos x="32" y="30"/>
                </a:cxn>
                <a:cxn ang="0">
                  <a:pos x="31" y="36"/>
                </a:cxn>
                <a:cxn ang="0">
                  <a:pos x="29" y="40"/>
                </a:cxn>
                <a:cxn ang="0">
                  <a:pos x="22" y="42"/>
                </a:cxn>
                <a:cxn ang="0">
                  <a:pos x="18" y="41"/>
                </a:cxn>
                <a:cxn ang="0">
                  <a:pos x="15" y="36"/>
                </a:cxn>
                <a:cxn ang="0">
                  <a:pos x="18" y="31"/>
                </a:cxn>
                <a:cxn ang="0">
                  <a:pos x="23" y="30"/>
                </a:cxn>
                <a:cxn ang="0">
                  <a:pos x="32" y="27"/>
                </a:cxn>
              </a:cxnLst>
              <a:rect l="0" t="0" r="r" b="b"/>
              <a:pathLst>
                <a:path w="49" h="51">
                  <a:moveTo>
                    <a:pt x="16" y="18"/>
                  </a:moveTo>
                  <a:lnTo>
                    <a:pt x="16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1" y="13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18" y="23"/>
                  </a:lnTo>
                  <a:lnTo>
                    <a:pt x="12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1"/>
                  </a:lnTo>
                  <a:lnTo>
                    <a:pt x="17" y="51"/>
                  </a:lnTo>
                  <a:lnTo>
                    <a:pt x="21" y="51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4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7" y="48"/>
                  </a:lnTo>
                  <a:lnTo>
                    <a:pt x="46" y="46"/>
                  </a:lnTo>
                  <a:lnTo>
                    <a:pt x="46" y="43"/>
                  </a:lnTo>
                  <a:lnTo>
                    <a:pt x="46" y="40"/>
                  </a:lnTo>
                  <a:lnTo>
                    <a:pt x="46" y="19"/>
                  </a:lnTo>
                  <a:lnTo>
                    <a:pt x="46" y="14"/>
                  </a:lnTo>
                  <a:lnTo>
                    <a:pt x="43" y="8"/>
                  </a:lnTo>
                  <a:lnTo>
                    <a:pt x="41" y="5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2"/>
                  </a:lnTo>
                  <a:lnTo>
                    <a:pt x="9" y="6"/>
                  </a:lnTo>
                  <a:lnTo>
                    <a:pt x="6" y="8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6" y="18"/>
                  </a:lnTo>
                  <a:close/>
                  <a:moveTo>
                    <a:pt x="32" y="30"/>
                  </a:moveTo>
                  <a:lnTo>
                    <a:pt x="32" y="33"/>
                  </a:lnTo>
                  <a:lnTo>
                    <a:pt x="31" y="36"/>
                  </a:lnTo>
                  <a:lnTo>
                    <a:pt x="30" y="38"/>
                  </a:lnTo>
                  <a:lnTo>
                    <a:pt x="29" y="40"/>
                  </a:lnTo>
                  <a:lnTo>
                    <a:pt x="25" y="41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6" y="39"/>
                  </a:lnTo>
                  <a:lnTo>
                    <a:pt x="15" y="36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8" y="29"/>
                  </a:lnTo>
                  <a:lnTo>
                    <a:pt x="32" y="27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4" name="Freeform 2076"/>
            <p:cNvSpPr>
              <a:spLocks/>
            </p:cNvSpPr>
            <p:nvPr/>
          </p:nvSpPr>
          <p:spPr bwMode="auto">
            <a:xfrm>
              <a:off x="3867" y="408"/>
              <a:ext cx="11" cy="12"/>
            </a:xfrm>
            <a:custGeom>
              <a:avLst/>
              <a:gdLst/>
              <a:ahLst/>
              <a:cxnLst>
                <a:cxn ang="0">
                  <a:pos x="14" y="20"/>
                </a:cxn>
                <a:cxn ang="0">
                  <a:pos x="14" y="2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4" y="47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29" y="47"/>
                </a:cxn>
                <a:cxn ang="0">
                  <a:pos x="45" y="47"/>
                </a:cxn>
                <a:cxn ang="0">
                  <a:pos x="25" y="23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14" y="20"/>
                </a:cxn>
              </a:cxnLst>
              <a:rect l="0" t="0" r="r" b="b"/>
              <a:pathLst>
                <a:path w="45" h="47">
                  <a:moveTo>
                    <a:pt x="14" y="20"/>
                  </a:moveTo>
                  <a:lnTo>
                    <a:pt x="14" y="2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4" y="4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29" y="47"/>
                  </a:lnTo>
                  <a:lnTo>
                    <a:pt x="45" y="47"/>
                  </a:lnTo>
                  <a:lnTo>
                    <a:pt x="25" y="23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5" name="Freeform 2077"/>
            <p:cNvSpPr>
              <a:spLocks/>
            </p:cNvSpPr>
            <p:nvPr/>
          </p:nvSpPr>
          <p:spPr bwMode="auto">
            <a:xfrm>
              <a:off x="3878" y="408"/>
              <a:ext cx="12" cy="12"/>
            </a:xfrm>
            <a:custGeom>
              <a:avLst/>
              <a:gdLst/>
              <a:ahLst/>
              <a:cxnLst>
                <a:cxn ang="0">
                  <a:pos x="17" y="10"/>
                </a:cxn>
                <a:cxn ang="0">
                  <a:pos x="17" y="47"/>
                </a:cxn>
                <a:cxn ang="0">
                  <a:pos x="31" y="47"/>
                </a:cxn>
                <a:cxn ang="0">
                  <a:pos x="31" y="10"/>
                </a:cxn>
                <a:cxn ang="0">
                  <a:pos x="46" y="10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7" y="10"/>
                </a:cxn>
              </a:cxnLst>
              <a:rect l="0" t="0" r="r" b="b"/>
              <a:pathLst>
                <a:path w="46" h="47">
                  <a:moveTo>
                    <a:pt x="17" y="10"/>
                  </a:moveTo>
                  <a:lnTo>
                    <a:pt x="17" y="47"/>
                  </a:lnTo>
                  <a:lnTo>
                    <a:pt x="31" y="47"/>
                  </a:lnTo>
                  <a:lnTo>
                    <a:pt x="31" y="10"/>
                  </a:lnTo>
                  <a:lnTo>
                    <a:pt x="46" y="1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6" name="Freeform 2078"/>
            <p:cNvSpPr>
              <a:spLocks noEditPoints="1"/>
            </p:cNvSpPr>
            <p:nvPr/>
          </p:nvSpPr>
          <p:spPr bwMode="auto">
            <a:xfrm>
              <a:off x="3891" y="407"/>
              <a:ext cx="13" cy="13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2" y="40"/>
                </a:cxn>
                <a:cxn ang="0">
                  <a:pos x="30" y="42"/>
                </a:cxn>
                <a:cxn ang="0">
                  <a:pos x="27" y="42"/>
                </a:cxn>
                <a:cxn ang="0">
                  <a:pos x="23" y="42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8" y="37"/>
                </a:cxn>
                <a:cxn ang="0">
                  <a:pos x="16" y="33"/>
                </a:cxn>
                <a:cxn ang="0">
                  <a:pos x="15" y="30"/>
                </a:cxn>
                <a:cxn ang="0">
                  <a:pos x="52" y="30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47" y="12"/>
                </a:cxn>
                <a:cxn ang="0">
                  <a:pos x="44" y="8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3" y="15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4"/>
                </a:cxn>
                <a:cxn ang="0">
                  <a:pos x="4" y="40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8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1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6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2" h="51">
                  <a:moveTo>
                    <a:pt x="36" y="36"/>
                  </a:moveTo>
                  <a:lnTo>
                    <a:pt x="35" y="39"/>
                  </a:lnTo>
                  <a:lnTo>
                    <a:pt x="32" y="40"/>
                  </a:lnTo>
                  <a:lnTo>
                    <a:pt x="30" y="42"/>
                  </a:lnTo>
                  <a:lnTo>
                    <a:pt x="27" y="42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52" y="30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47" y="12"/>
                  </a:lnTo>
                  <a:lnTo>
                    <a:pt x="44" y="8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6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7" name="Freeform 2079"/>
            <p:cNvSpPr>
              <a:spLocks noEditPoints="1"/>
            </p:cNvSpPr>
            <p:nvPr/>
          </p:nvSpPr>
          <p:spPr bwMode="auto">
            <a:xfrm>
              <a:off x="3906" y="407"/>
              <a:ext cx="13" cy="1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2" y="50"/>
                </a:cxn>
                <a:cxn ang="0">
                  <a:pos x="26" y="51"/>
                </a:cxn>
                <a:cxn ang="0">
                  <a:pos x="28" y="51"/>
                </a:cxn>
                <a:cxn ang="0">
                  <a:pos x="33" y="51"/>
                </a:cxn>
                <a:cxn ang="0">
                  <a:pos x="37" y="49"/>
                </a:cxn>
                <a:cxn ang="0">
                  <a:pos x="42" y="47"/>
                </a:cxn>
                <a:cxn ang="0">
                  <a:pos x="45" y="44"/>
                </a:cxn>
                <a:cxn ang="0">
                  <a:pos x="47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1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2" y="5"/>
                </a:cxn>
                <a:cxn ang="0">
                  <a:pos x="37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18" y="5"/>
                </a:cxn>
                <a:cxn ang="0">
                  <a:pos x="14" y="8"/>
                </a:cxn>
                <a:cxn ang="0">
                  <a:pos x="13" y="8"/>
                </a:cxn>
                <a:cxn ang="0">
                  <a:pos x="13" y="2"/>
                </a:cxn>
                <a:cxn ang="0">
                  <a:pos x="0" y="2"/>
                </a:cxn>
                <a:cxn ang="0">
                  <a:pos x="14" y="26"/>
                </a:cxn>
                <a:cxn ang="0">
                  <a:pos x="14" y="22"/>
                </a:cxn>
                <a:cxn ang="0">
                  <a:pos x="15" y="18"/>
                </a:cxn>
                <a:cxn ang="0">
                  <a:pos x="16" y="15"/>
                </a:cxn>
                <a:cxn ang="0">
                  <a:pos x="17" y="13"/>
                </a:cxn>
                <a:cxn ang="0">
                  <a:pos x="21" y="11"/>
                </a:cxn>
                <a:cxn ang="0">
                  <a:pos x="24" y="11"/>
                </a:cxn>
                <a:cxn ang="0">
                  <a:pos x="28" y="11"/>
                </a:cxn>
                <a:cxn ang="0">
                  <a:pos x="31" y="13"/>
                </a:cxn>
                <a:cxn ang="0">
                  <a:pos x="33" y="15"/>
                </a:cxn>
                <a:cxn ang="0">
                  <a:pos x="34" y="18"/>
                </a:cxn>
                <a:cxn ang="0">
                  <a:pos x="35" y="22"/>
                </a:cxn>
                <a:cxn ang="0">
                  <a:pos x="35" y="26"/>
                </a:cxn>
                <a:cxn ang="0">
                  <a:pos x="35" y="32"/>
                </a:cxn>
                <a:cxn ang="0">
                  <a:pos x="33" y="37"/>
                </a:cxn>
                <a:cxn ang="0">
                  <a:pos x="31" y="39"/>
                </a:cxn>
                <a:cxn ang="0">
                  <a:pos x="30" y="41"/>
                </a:cxn>
                <a:cxn ang="0">
                  <a:pos x="27" y="42"/>
                </a:cxn>
                <a:cxn ang="0">
                  <a:pos x="24" y="42"/>
                </a:cxn>
                <a:cxn ang="0">
                  <a:pos x="22" y="42"/>
                </a:cxn>
                <a:cxn ang="0">
                  <a:pos x="19" y="41"/>
                </a:cxn>
                <a:cxn ang="0">
                  <a:pos x="17" y="39"/>
                </a:cxn>
                <a:cxn ang="0">
                  <a:pos x="16" y="37"/>
                </a:cxn>
                <a:cxn ang="0">
                  <a:pos x="14" y="32"/>
                </a:cxn>
                <a:cxn ang="0">
                  <a:pos x="14" y="26"/>
                </a:cxn>
              </a:cxnLst>
              <a:rect l="0" t="0" r="r" b="b"/>
              <a:pathLst>
                <a:path w="51" h="67">
                  <a:moveTo>
                    <a:pt x="0" y="2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3" y="51"/>
                  </a:lnTo>
                  <a:lnTo>
                    <a:pt x="37" y="49"/>
                  </a:lnTo>
                  <a:lnTo>
                    <a:pt x="42" y="47"/>
                  </a:lnTo>
                  <a:lnTo>
                    <a:pt x="45" y="44"/>
                  </a:lnTo>
                  <a:lnTo>
                    <a:pt x="47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1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2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5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2"/>
                  </a:lnTo>
                  <a:lnTo>
                    <a:pt x="0" y="2"/>
                  </a:lnTo>
                  <a:close/>
                  <a:moveTo>
                    <a:pt x="14" y="26"/>
                  </a:moveTo>
                  <a:lnTo>
                    <a:pt x="14" y="22"/>
                  </a:lnTo>
                  <a:lnTo>
                    <a:pt x="15" y="18"/>
                  </a:lnTo>
                  <a:lnTo>
                    <a:pt x="16" y="15"/>
                  </a:lnTo>
                  <a:lnTo>
                    <a:pt x="17" y="13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31" y="13"/>
                  </a:lnTo>
                  <a:lnTo>
                    <a:pt x="33" y="15"/>
                  </a:lnTo>
                  <a:lnTo>
                    <a:pt x="34" y="18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35" y="32"/>
                  </a:lnTo>
                  <a:lnTo>
                    <a:pt x="33" y="37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19" y="41"/>
                  </a:lnTo>
                  <a:lnTo>
                    <a:pt x="17" y="39"/>
                  </a:lnTo>
                  <a:lnTo>
                    <a:pt x="16" y="37"/>
                  </a:lnTo>
                  <a:lnTo>
                    <a:pt x="14" y="32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8" name="Freeform 2080"/>
            <p:cNvSpPr>
              <a:spLocks/>
            </p:cNvSpPr>
            <p:nvPr/>
          </p:nvSpPr>
          <p:spPr bwMode="auto">
            <a:xfrm>
              <a:off x="3921" y="408"/>
              <a:ext cx="12" cy="12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5" y="17"/>
                </a:cxn>
                <a:cxn ang="0">
                  <a:pos x="35" y="47"/>
                </a:cxn>
                <a:cxn ang="0">
                  <a:pos x="49" y="47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4" y="31"/>
                </a:cxn>
              </a:cxnLst>
              <a:rect l="0" t="0" r="r" b="b"/>
              <a:pathLst>
                <a:path w="49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5" y="17"/>
                  </a:lnTo>
                  <a:lnTo>
                    <a:pt x="35" y="47"/>
                  </a:lnTo>
                  <a:lnTo>
                    <a:pt x="49" y="47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9" name="Freeform 2081"/>
            <p:cNvSpPr>
              <a:spLocks/>
            </p:cNvSpPr>
            <p:nvPr/>
          </p:nvSpPr>
          <p:spPr bwMode="auto">
            <a:xfrm>
              <a:off x="3936" y="407"/>
              <a:ext cx="12" cy="13"/>
            </a:xfrm>
            <a:custGeom>
              <a:avLst/>
              <a:gdLst/>
              <a:ahLst/>
              <a:cxnLst>
                <a:cxn ang="0">
                  <a:pos x="35" y="32"/>
                </a:cxn>
                <a:cxn ang="0">
                  <a:pos x="35" y="35"/>
                </a:cxn>
                <a:cxn ang="0">
                  <a:pos x="33" y="38"/>
                </a:cxn>
                <a:cxn ang="0">
                  <a:pos x="32" y="40"/>
                </a:cxn>
                <a:cxn ang="0">
                  <a:pos x="31" y="41"/>
                </a:cxn>
                <a:cxn ang="0">
                  <a:pos x="28" y="42"/>
                </a:cxn>
                <a:cxn ang="0">
                  <a:pos x="26" y="42"/>
                </a:cxn>
                <a:cxn ang="0">
                  <a:pos x="22" y="41"/>
                </a:cxn>
                <a:cxn ang="0">
                  <a:pos x="19" y="39"/>
                </a:cxn>
                <a:cxn ang="0">
                  <a:pos x="17" y="37"/>
                </a:cxn>
                <a:cxn ang="0">
                  <a:pos x="16" y="34"/>
                </a:cxn>
                <a:cxn ang="0">
                  <a:pos x="15" y="30"/>
                </a:cxn>
                <a:cxn ang="0">
                  <a:pos x="15" y="25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4"/>
                </a:cxn>
                <a:cxn ang="0">
                  <a:pos x="19" y="13"/>
                </a:cxn>
                <a:cxn ang="0">
                  <a:pos x="22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2" y="12"/>
                </a:cxn>
                <a:cxn ang="0">
                  <a:pos x="34" y="15"/>
                </a:cxn>
                <a:cxn ang="0">
                  <a:pos x="35" y="19"/>
                </a:cxn>
                <a:cxn ang="0">
                  <a:pos x="48" y="19"/>
                </a:cxn>
                <a:cxn ang="0">
                  <a:pos x="48" y="16"/>
                </a:cxn>
                <a:cxn ang="0">
                  <a:pos x="47" y="13"/>
                </a:cxn>
                <a:cxn ang="0">
                  <a:pos x="45" y="10"/>
                </a:cxn>
                <a:cxn ang="0">
                  <a:pos x="43" y="7"/>
                </a:cxn>
                <a:cxn ang="0">
                  <a:pos x="40" y="5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19" y="1"/>
                </a:cxn>
                <a:cxn ang="0">
                  <a:pos x="13" y="3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" y="37"/>
                </a:cxn>
                <a:cxn ang="0">
                  <a:pos x="4" y="41"/>
                </a:cxn>
                <a:cxn ang="0">
                  <a:pos x="7" y="45"/>
                </a:cxn>
                <a:cxn ang="0">
                  <a:pos x="10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6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1" y="47"/>
                </a:cxn>
                <a:cxn ang="0">
                  <a:pos x="44" y="44"/>
                </a:cxn>
                <a:cxn ang="0">
                  <a:pos x="46" y="41"/>
                </a:cxn>
                <a:cxn ang="0">
                  <a:pos x="48" y="38"/>
                </a:cxn>
                <a:cxn ang="0">
                  <a:pos x="48" y="35"/>
                </a:cxn>
                <a:cxn ang="0">
                  <a:pos x="49" y="32"/>
                </a:cxn>
                <a:cxn ang="0">
                  <a:pos x="35" y="32"/>
                </a:cxn>
              </a:cxnLst>
              <a:rect l="0" t="0" r="r" b="b"/>
              <a:pathLst>
                <a:path w="49" h="51">
                  <a:moveTo>
                    <a:pt x="35" y="32"/>
                  </a:moveTo>
                  <a:lnTo>
                    <a:pt x="35" y="35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2" y="41"/>
                  </a:lnTo>
                  <a:lnTo>
                    <a:pt x="19" y="39"/>
                  </a:lnTo>
                  <a:lnTo>
                    <a:pt x="17" y="37"/>
                  </a:lnTo>
                  <a:lnTo>
                    <a:pt x="16" y="34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4" y="15"/>
                  </a:lnTo>
                  <a:lnTo>
                    <a:pt x="35" y="19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5" y="10"/>
                  </a:lnTo>
                  <a:lnTo>
                    <a:pt x="43" y="7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7" y="45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1" y="47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9" y="32"/>
                  </a:lnTo>
                  <a:lnTo>
                    <a:pt x="35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0" name="Freeform 2082"/>
            <p:cNvSpPr>
              <a:spLocks/>
            </p:cNvSpPr>
            <p:nvPr/>
          </p:nvSpPr>
          <p:spPr bwMode="auto">
            <a:xfrm>
              <a:off x="3949" y="408"/>
              <a:ext cx="11" cy="12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6" y="47"/>
                </a:cxn>
                <a:cxn ang="0">
                  <a:pos x="31" y="47"/>
                </a:cxn>
                <a:cxn ang="0">
                  <a:pos x="31" y="10"/>
                </a:cxn>
                <a:cxn ang="0">
                  <a:pos x="46" y="10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6" y="10"/>
                </a:cxn>
              </a:cxnLst>
              <a:rect l="0" t="0" r="r" b="b"/>
              <a:pathLst>
                <a:path w="46" h="47">
                  <a:moveTo>
                    <a:pt x="16" y="10"/>
                  </a:moveTo>
                  <a:lnTo>
                    <a:pt x="16" y="47"/>
                  </a:lnTo>
                  <a:lnTo>
                    <a:pt x="31" y="47"/>
                  </a:lnTo>
                  <a:lnTo>
                    <a:pt x="31" y="10"/>
                  </a:lnTo>
                  <a:lnTo>
                    <a:pt x="46" y="1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1" name="Freeform 2083"/>
            <p:cNvSpPr>
              <a:spLocks/>
            </p:cNvSpPr>
            <p:nvPr/>
          </p:nvSpPr>
          <p:spPr bwMode="auto">
            <a:xfrm>
              <a:off x="3962" y="408"/>
              <a:ext cx="12" cy="12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35" y="17"/>
                </a:cxn>
                <a:cxn ang="0">
                  <a:pos x="35" y="47"/>
                </a:cxn>
                <a:cxn ang="0">
                  <a:pos x="49" y="47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4" y="31"/>
                </a:cxn>
              </a:cxnLst>
              <a:rect l="0" t="0" r="r" b="b"/>
              <a:pathLst>
                <a:path w="49" h="47">
                  <a:moveTo>
                    <a:pt x="14" y="31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35" y="17"/>
                  </a:lnTo>
                  <a:lnTo>
                    <a:pt x="35" y="47"/>
                  </a:lnTo>
                  <a:lnTo>
                    <a:pt x="49" y="47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2" name="Freeform 2084"/>
            <p:cNvSpPr>
              <a:spLocks/>
            </p:cNvSpPr>
            <p:nvPr/>
          </p:nvSpPr>
          <p:spPr bwMode="auto">
            <a:xfrm>
              <a:off x="3977" y="408"/>
              <a:ext cx="12" cy="12"/>
            </a:xfrm>
            <a:custGeom>
              <a:avLst/>
              <a:gdLst/>
              <a:ahLst/>
              <a:cxnLst>
                <a:cxn ang="0">
                  <a:pos x="15" y="20"/>
                </a:cxn>
                <a:cxn ang="0">
                  <a:pos x="15" y="2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7"/>
                </a:cxn>
                <a:cxn ang="0">
                  <a:pos x="15" y="47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31" y="47"/>
                </a:cxn>
                <a:cxn ang="0">
                  <a:pos x="47" y="47"/>
                </a:cxn>
                <a:cxn ang="0">
                  <a:pos x="27" y="23"/>
                </a:cxn>
                <a:cxn ang="0">
                  <a:pos x="46" y="0"/>
                </a:cxn>
                <a:cxn ang="0">
                  <a:pos x="30" y="0"/>
                </a:cxn>
                <a:cxn ang="0">
                  <a:pos x="15" y="20"/>
                </a:cxn>
              </a:cxnLst>
              <a:rect l="0" t="0" r="r" b="b"/>
              <a:pathLst>
                <a:path w="47" h="47">
                  <a:moveTo>
                    <a:pt x="15" y="20"/>
                  </a:moveTo>
                  <a:lnTo>
                    <a:pt x="15" y="2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" y="4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1" y="47"/>
                  </a:lnTo>
                  <a:lnTo>
                    <a:pt x="47" y="47"/>
                  </a:lnTo>
                  <a:lnTo>
                    <a:pt x="27" y="23"/>
                  </a:lnTo>
                  <a:lnTo>
                    <a:pt x="46" y="0"/>
                  </a:lnTo>
                  <a:lnTo>
                    <a:pt x="30" y="0"/>
                  </a:lnTo>
                  <a:lnTo>
                    <a:pt x="15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3" name="Freeform 2085"/>
            <p:cNvSpPr>
              <a:spLocks/>
            </p:cNvSpPr>
            <p:nvPr/>
          </p:nvSpPr>
          <p:spPr bwMode="auto">
            <a:xfrm>
              <a:off x="3676" y="434"/>
              <a:ext cx="12" cy="12"/>
            </a:xfrm>
            <a:custGeom>
              <a:avLst/>
              <a:gdLst/>
              <a:ahLst/>
              <a:cxnLst>
                <a:cxn ang="0">
                  <a:pos x="34" y="32"/>
                </a:cxn>
                <a:cxn ang="0">
                  <a:pos x="34" y="35"/>
                </a:cxn>
                <a:cxn ang="0">
                  <a:pos x="32" y="38"/>
                </a:cxn>
                <a:cxn ang="0">
                  <a:pos x="31" y="40"/>
                </a:cxn>
                <a:cxn ang="0">
                  <a:pos x="29" y="41"/>
                </a:cxn>
                <a:cxn ang="0">
                  <a:pos x="27" y="42"/>
                </a:cxn>
                <a:cxn ang="0">
                  <a:pos x="25" y="42"/>
                </a:cxn>
                <a:cxn ang="0">
                  <a:pos x="22" y="41"/>
                </a:cxn>
                <a:cxn ang="0">
                  <a:pos x="19" y="39"/>
                </a:cxn>
                <a:cxn ang="0">
                  <a:pos x="17" y="37"/>
                </a:cxn>
                <a:cxn ang="0">
                  <a:pos x="16" y="34"/>
                </a:cxn>
                <a:cxn ang="0">
                  <a:pos x="15" y="30"/>
                </a:cxn>
                <a:cxn ang="0">
                  <a:pos x="14" y="25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2" y="11"/>
                </a:cxn>
                <a:cxn ang="0">
                  <a:pos x="25" y="11"/>
                </a:cxn>
                <a:cxn ang="0">
                  <a:pos x="28" y="11"/>
                </a:cxn>
                <a:cxn ang="0">
                  <a:pos x="31" y="12"/>
                </a:cxn>
                <a:cxn ang="0">
                  <a:pos x="33" y="15"/>
                </a:cxn>
                <a:cxn ang="0">
                  <a:pos x="34" y="20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7" y="13"/>
                </a:cxn>
                <a:cxn ang="0">
                  <a:pos x="44" y="10"/>
                </a:cxn>
                <a:cxn ang="0">
                  <a:pos x="42" y="7"/>
                </a:cxn>
                <a:cxn ang="0">
                  <a:pos x="39" y="5"/>
                </a:cxn>
                <a:cxn ang="0">
                  <a:pos x="36" y="3"/>
                </a:cxn>
                <a:cxn ang="0">
                  <a:pos x="31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" y="37"/>
                </a:cxn>
                <a:cxn ang="0">
                  <a:pos x="4" y="41"/>
                </a:cxn>
                <a:cxn ang="0">
                  <a:pos x="7" y="45"/>
                </a:cxn>
                <a:cxn ang="0">
                  <a:pos x="10" y="48"/>
                </a:cxn>
                <a:cxn ang="0">
                  <a:pos x="14" y="50"/>
                </a:cxn>
                <a:cxn ang="0">
                  <a:pos x="19" y="51"/>
                </a:cxn>
                <a:cxn ang="0">
                  <a:pos x="25" y="51"/>
                </a:cxn>
                <a:cxn ang="0">
                  <a:pos x="31" y="51"/>
                </a:cxn>
                <a:cxn ang="0">
                  <a:pos x="36" y="49"/>
                </a:cxn>
                <a:cxn ang="0">
                  <a:pos x="40" y="47"/>
                </a:cxn>
                <a:cxn ang="0">
                  <a:pos x="43" y="44"/>
                </a:cxn>
                <a:cxn ang="0">
                  <a:pos x="46" y="41"/>
                </a:cxn>
                <a:cxn ang="0">
                  <a:pos x="47" y="38"/>
                </a:cxn>
                <a:cxn ang="0">
                  <a:pos x="48" y="35"/>
                </a:cxn>
                <a:cxn ang="0">
                  <a:pos x="49" y="32"/>
                </a:cxn>
                <a:cxn ang="0">
                  <a:pos x="34" y="32"/>
                </a:cxn>
              </a:cxnLst>
              <a:rect l="0" t="0" r="r" b="b"/>
              <a:pathLst>
                <a:path w="49" h="51">
                  <a:moveTo>
                    <a:pt x="34" y="32"/>
                  </a:moveTo>
                  <a:lnTo>
                    <a:pt x="34" y="35"/>
                  </a:lnTo>
                  <a:lnTo>
                    <a:pt x="32" y="38"/>
                  </a:lnTo>
                  <a:lnTo>
                    <a:pt x="31" y="40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2" y="41"/>
                  </a:lnTo>
                  <a:lnTo>
                    <a:pt x="19" y="39"/>
                  </a:lnTo>
                  <a:lnTo>
                    <a:pt x="17" y="37"/>
                  </a:lnTo>
                  <a:lnTo>
                    <a:pt x="16" y="34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3" y="15"/>
                  </a:lnTo>
                  <a:lnTo>
                    <a:pt x="3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4" y="10"/>
                  </a:lnTo>
                  <a:lnTo>
                    <a:pt x="42" y="7"/>
                  </a:lnTo>
                  <a:lnTo>
                    <a:pt x="39" y="5"/>
                  </a:lnTo>
                  <a:lnTo>
                    <a:pt x="36" y="3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6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7" y="45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5" y="51"/>
                  </a:lnTo>
                  <a:lnTo>
                    <a:pt x="31" y="51"/>
                  </a:lnTo>
                  <a:lnTo>
                    <a:pt x="36" y="49"/>
                  </a:lnTo>
                  <a:lnTo>
                    <a:pt x="40" y="47"/>
                  </a:lnTo>
                  <a:lnTo>
                    <a:pt x="43" y="44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8" y="35"/>
                  </a:lnTo>
                  <a:lnTo>
                    <a:pt x="49" y="32"/>
                  </a:lnTo>
                  <a:lnTo>
                    <a:pt x="34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4" name="Freeform 2086"/>
            <p:cNvSpPr>
              <a:spLocks/>
            </p:cNvSpPr>
            <p:nvPr/>
          </p:nvSpPr>
          <p:spPr bwMode="auto">
            <a:xfrm>
              <a:off x="3690" y="434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4" y="46"/>
                </a:cxn>
                <a:cxn ang="0">
                  <a:pos x="33" y="16"/>
                </a:cxn>
                <a:cxn ang="0">
                  <a:pos x="33" y="46"/>
                </a:cxn>
                <a:cxn ang="0">
                  <a:pos x="48" y="46"/>
                </a:cxn>
                <a:cxn ang="0">
                  <a:pos x="48" y="0"/>
                </a:cxn>
                <a:cxn ang="0">
                  <a:pos x="33" y="0"/>
                </a:cxn>
                <a:cxn ang="0">
                  <a:pos x="14" y="30"/>
                </a:cxn>
              </a:cxnLst>
              <a:rect l="0" t="0" r="r" b="b"/>
              <a:pathLst>
                <a:path w="48" h="46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4" y="46"/>
                  </a:lnTo>
                  <a:lnTo>
                    <a:pt x="33" y="16"/>
                  </a:lnTo>
                  <a:lnTo>
                    <a:pt x="33" y="46"/>
                  </a:lnTo>
                  <a:lnTo>
                    <a:pt x="48" y="46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5" name="Freeform 2087"/>
            <p:cNvSpPr>
              <a:spLocks/>
            </p:cNvSpPr>
            <p:nvPr/>
          </p:nvSpPr>
          <p:spPr bwMode="auto">
            <a:xfrm>
              <a:off x="3705" y="434"/>
              <a:ext cx="12" cy="12"/>
            </a:xfrm>
            <a:custGeom>
              <a:avLst/>
              <a:gdLst/>
              <a:ahLst/>
              <a:cxnLst>
                <a:cxn ang="0">
                  <a:pos x="35" y="32"/>
                </a:cxn>
                <a:cxn ang="0">
                  <a:pos x="34" y="35"/>
                </a:cxn>
                <a:cxn ang="0">
                  <a:pos x="33" y="38"/>
                </a:cxn>
                <a:cxn ang="0">
                  <a:pos x="32" y="40"/>
                </a:cxn>
                <a:cxn ang="0">
                  <a:pos x="29" y="41"/>
                </a:cxn>
                <a:cxn ang="0">
                  <a:pos x="27" y="42"/>
                </a:cxn>
                <a:cxn ang="0">
                  <a:pos x="25" y="42"/>
                </a:cxn>
                <a:cxn ang="0">
                  <a:pos x="22" y="41"/>
                </a:cxn>
                <a:cxn ang="0">
                  <a:pos x="18" y="39"/>
                </a:cxn>
                <a:cxn ang="0">
                  <a:pos x="17" y="37"/>
                </a:cxn>
                <a:cxn ang="0">
                  <a:pos x="15" y="34"/>
                </a:cxn>
                <a:cxn ang="0">
                  <a:pos x="15" y="30"/>
                </a:cxn>
                <a:cxn ang="0">
                  <a:pos x="14" y="25"/>
                </a:cxn>
                <a:cxn ang="0">
                  <a:pos x="15" y="21"/>
                </a:cxn>
                <a:cxn ang="0">
                  <a:pos x="15" y="17"/>
                </a:cxn>
                <a:cxn ang="0">
                  <a:pos x="17" y="15"/>
                </a:cxn>
                <a:cxn ang="0">
                  <a:pos x="18" y="13"/>
                </a:cxn>
                <a:cxn ang="0">
                  <a:pos x="22" y="11"/>
                </a:cxn>
                <a:cxn ang="0">
                  <a:pos x="25" y="11"/>
                </a:cxn>
                <a:cxn ang="0">
                  <a:pos x="28" y="11"/>
                </a:cxn>
                <a:cxn ang="0">
                  <a:pos x="30" y="12"/>
                </a:cxn>
                <a:cxn ang="0">
                  <a:pos x="33" y="15"/>
                </a:cxn>
                <a:cxn ang="0">
                  <a:pos x="35" y="20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7" y="13"/>
                </a:cxn>
                <a:cxn ang="0">
                  <a:pos x="45" y="10"/>
                </a:cxn>
                <a:cxn ang="0">
                  <a:pos x="43" y="7"/>
                </a:cxn>
                <a:cxn ang="0">
                  <a:pos x="40" y="5"/>
                </a:cxn>
                <a:cxn ang="0">
                  <a:pos x="36" y="3"/>
                </a:cxn>
                <a:cxn ang="0">
                  <a:pos x="32" y="2"/>
                </a:cxn>
                <a:cxn ang="0">
                  <a:pos x="25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6"/>
                </a:cxn>
                <a:cxn ang="0">
                  <a:pos x="5" y="10"/>
                </a:cxn>
                <a:cxn ang="0">
                  <a:pos x="2" y="13"/>
                </a:cxn>
                <a:cxn ang="0">
                  <a:pos x="1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7"/>
                </a:cxn>
                <a:cxn ang="0">
                  <a:pos x="4" y="41"/>
                </a:cxn>
                <a:cxn ang="0">
                  <a:pos x="6" y="45"/>
                </a:cxn>
                <a:cxn ang="0">
                  <a:pos x="10" y="48"/>
                </a:cxn>
                <a:cxn ang="0">
                  <a:pos x="14" y="50"/>
                </a:cxn>
                <a:cxn ang="0">
                  <a:pos x="19" y="51"/>
                </a:cxn>
                <a:cxn ang="0">
                  <a:pos x="25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0" y="47"/>
                </a:cxn>
                <a:cxn ang="0">
                  <a:pos x="44" y="44"/>
                </a:cxn>
                <a:cxn ang="0">
                  <a:pos x="46" y="41"/>
                </a:cxn>
                <a:cxn ang="0">
                  <a:pos x="47" y="38"/>
                </a:cxn>
                <a:cxn ang="0">
                  <a:pos x="48" y="35"/>
                </a:cxn>
                <a:cxn ang="0">
                  <a:pos x="49" y="32"/>
                </a:cxn>
                <a:cxn ang="0">
                  <a:pos x="35" y="32"/>
                </a:cxn>
              </a:cxnLst>
              <a:rect l="0" t="0" r="r" b="b"/>
              <a:pathLst>
                <a:path w="49" h="51">
                  <a:moveTo>
                    <a:pt x="35" y="32"/>
                  </a:moveTo>
                  <a:lnTo>
                    <a:pt x="34" y="35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2" y="41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3" y="15"/>
                  </a:lnTo>
                  <a:lnTo>
                    <a:pt x="35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5" y="10"/>
                  </a:lnTo>
                  <a:lnTo>
                    <a:pt x="43" y="7"/>
                  </a:lnTo>
                  <a:lnTo>
                    <a:pt x="40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6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6" y="45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0" y="47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7" y="38"/>
                  </a:lnTo>
                  <a:lnTo>
                    <a:pt x="48" y="35"/>
                  </a:lnTo>
                  <a:lnTo>
                    <a:pt x="49" y="32"/>
                  </a:lnTo>
                  <a:lnTo>
                    <a:pt x="35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6" name="Freeform 2088"/>
            <p:cNvSpPr>
              <a:spLocks/>
            </p:cNvSpPr>
            <p:nvPr/>
          </p:nvSpPr>
          <p:spPr bwMode="auto">
            <a:xfrm>
              <a:off x="3718" y="434"/>
              <a:ext cx="12" cy="12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5" y="46"/>
                </a:cxn>
                <a:cxn ang="0">
                  <a:pos x="30" y="46"/>
                </a:cxn>
                <a:cxn ang="0">
                  <a:pos x="30" y="9"/>
                </a:cxn>
                <a:cxn ang="0">
                  <a:pos x="46" y="9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5" y="9"/>
                </a:cxn>
              </a:cxnLst>
              <a:rect l="0" t="0" r="r" b="b"/>
              <a:pathLst>
                <a:path w="46" h="46">
                  <a:moveTo>
                    <a:pt x="15" y="9"/>
                  </a:moveTo>
                  <a:lnTo>
                    <a:pt x="15" y="46"/>
                  </a:lnTo>
                  <a:lnTo>
                    <a:pt x="30" y="46"/>
                  </a:lnTo>
                  <a:lnTo>
                    <a:pt x="30" y="9"/>
                  </a:lnTo>
                  <a:lnTo>
                    <a:pt x="46" y="9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7" name="Freeform 2089"/>
            <p:cNvSpPr>
              <a:spLocks noEditPoints="1"/>
            </p:cNvSpPr>
            <p:nvPr/>
          </p:nvSpPr>
          <p:spPr bwMode="auto">
            <a:xfrm>
              <a:off x="3731" y="434"/>
              <a:ext cx="13" cy="12"/>
            </a:xfrm>
            <a:custGeom>
              <a:avLst/>
              <a:gdLst/>
              <a:ahLst/>
              <a:cxnLst>
                <a:cxn ang="0">
                  <a:pos x="37" y="36"/>
                </a:cxn>
                <a:cxn ang="0">
                  <a:pos x="35" y="39"/>
                </a:cxn>
                <a:cxn ang="0">
                  <a:pos x="33" y="40"/>
                </a:cxn>
                <a:cxn ang="0">
                  <a:pos x="29" y="42"/>
                </a:cxn>
                <a:cxn ang="0">
                  <a:pos x="26" y="42"/>
                </a:cxn>
                <a:cxn ang="0">
                  <a:pos x="23" y="42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7" y="37"/>
                </a:cxn>
                <a:cxn ang="0">
                  <a:pos x="15" y="33"/>
                </a:cxn>
                <a:cxn ang="0">
                  <a:pos x="15" y="30"/>
                </a:cxn>
                <a:cxn ang="0">
                  <a:pos x="52" y="30"/>
                </a:cxn>
                <a:cxn ang="0">
                  <a:pos x="52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1" y="4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3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4" y="40"/>
                </a:cxn>
                <a:cxn ang="0">
                  <a:pos x="7" y="45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3" y="51"/>
                </a:cxn>
                <a:cxn ang="0">
                  <a:pos x="25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4" y="47"/>
                </a:cxn>
                <a:cxn ang="0">
                  <a:pos x="47" y="44"/>
                </a:cxn>
                <a:cxn ang="0">
                  <a:pos x="49" y="40"/>
                </a:cxn>
                <a:cxn ang="0">
                  <a:pos x="51" y="36"/>
                </a:cxn>
                <a:cxn ang="0">
                  <a:pos x="37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4" y="12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7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2" h="51">
                  <a:moveTo>
                    <a:pt x="37" y="36"/>
                  </a:moveTo>
                  <a:lnTo>
                    <a:pt x="35" y="39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7" y="37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52" y="30"/>
                  </a:lnTo>
                  <a:lnTo>
                    <a:pt x="52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4" y="40"/>
                  </a:lnTo>
                  <a:lnTo>
                    <a:pt x="7" y="45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25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4" y="47"/>
                  </a:lnTo>
                  <a:lnTo>
                    <a:pt x="47" y="44"/>
                  </a:lnTo>
                  <a:lnTo>
                    <a:pt x="49" y="40"/>
                  </a:lnTo>
                  <a:lnTo>
                    <a:pt x="51" y="36"/>
                  </a:lnTo>
                  <a:lnTo>
                    <a:pt x="37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4" y="12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8" name="Freeform 2090"/>
            <p:cNvSpPr>
              <a:spLocks/>
            </p:cNvSpPr>
            <p:nvPr/>
          </p:nvSpPr>
          <p:spPr bwMode="auto">
            <a:xfrm>
              <a:off x="3746" y="434"/>
              <a:ext cx="16" cy="12"/>
            </a:xfrm>
            <a:custGeom>
              <a:avLst/>
              <a:gdLst/>
              <a:ahLst/>
              <a:cxnLst>
                <a:cxn ang="0">
                  <a:pos x="27" y="46"/>
                </a:cxn>
                <a:cxn ang="0">
                  <a:pos x="37" y="46"/>
                </a:cxn>
                <a:cxn ang="0">
                  <a:pos x="49" y="14"/>
                </a:cxn>
                <a:cxn ang="0">
                  <a:pos x="50" y="14"/>
                </a:cxn>
                <a:cxn ang="0">
                  <a:pos x="49" y="17"/>
                </a:cxn>
                <a:cxn ang="0">
                  <a:pos x="49" y="46"/>
                </a:cxn>
                <a:cxn ang="0">
                  <a:pos x="63" y="46"/>
                </a:cxn>
                <a:cxn ang="0">
                  <a:pos x="63" y="0"/>
                </a:cxn>
                <a:cxn ang="0">
                  <a:pos x="45" y="0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4" y="46"/>
                </a:cxn>
                <a:cxn ang="0">
                  <a:pos x="14" y="17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27" y="46"/>
                </a:cxn>
              </a:cxnLst>
              <a:rect l="0" t="0" r="r" b="b"/>
              <a:pathLst>
                <a:path w="63" h="46">
                  <a:moveTo>
                    <a:pt x="27" y="46"/>
                  </a:moveTo>
                  <a:lnTo>
                    <a:pt x="37" y="46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49" y="17"/>
                  </a:lnTo>
                  <a:lnTo>
                    <a:pt x="49" y="46"/>
                  </a:lnTo>
                  <a:lnTo>
                    <a:pt x="63" y="46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4" y="46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9" name="Freeform 2091"/>
            <p:cNvSpPr>
              <a:spLocks/>
            </p:cNvSpPr>
            <p:nvPr/>
          </p:nvSpPr>
          <p:spPr bwMode="auto">
            <a:xfrm>
              <a:off x="3770" y="434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5" y="46"/>
                </a:cxn>
                <a:cxn ang="0">
                  <a:pos x="35" y="16"/>
                </a:cxn>
                <a:cxn ang="0">
                  <a:pos x="35" y="46"/>
                </a:cxn>
                <a:cxn ang="0">
                  <a:pos x="49" y="46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4" y="30"/>
                </a:cxn>
              </a:cxnLst>
              <a:rect l="0" t="0" r="r" b="b"/>
              <a:pathLst>
                <a:path w="49" h="46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5" y="46"/>
                  </a:lnTo>
                  <a:lnTo>
                    <a:pt x="35" y="16"/>
                  </a:lnTo>
                  <a:lnTo>
                    <a:pt x="35" y="46"/>
                  </a:lnTo>
                  <a:lnTo>
                    <a:pt x="49" y="46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0" name="Freeform 2092"/>
            <p:cNvSpPr>
              <a:spLocks/>
            </p:cNvSpPr>
            <p:nvPr/>
          </p:nvSpPr>
          <p:spPr bwMode="auto">
            <a:xfrm>
              <a:off x="3785" y="434"/>
              <a:ext cx="12" cy="12"/>
            </a:xfrm>
            <a:custGeom>
              <a:avLst/>
              <a:gdLst/>
              <a:ahLst/>
              <a:cxnLst>
                <a:cxn ang="0">
                  <a:pos x="1" y="38"/>
                </a:cxn>
                <a:cxn ang="0">
                  <a:pos x="4" y="45"/>
                </a:cxn>
                <a:cxn ang="0">
                  <a:pos x="10" y="49"/>
                </a:cxn>
                <a:cxn ang="0">
                  <a:pos x="20" y="51"/>
                </a:cxn>
                <a:cxn ang="0">
                  <a:pos x="29" y="51"/>
                </a:cxn>
                <a:cxn ang="0">
                  <a:pos x="38" y="50"/>
                </a:cxn>
                <a:cxn ang="0">
                  <a:pos x="44" y="46"/>
                </a:cxn>
                <a:cxn ang="0">
                  <a:pos x="47" y="40"/>
                </a:cxn>
                <a:cxn ang="0">
                  <a:pos x="47" y="33"/>
                </a:cxn>
                <a:cxn ang="0">
                  <a:pos x="43" y="27"/>
                </a:cxn>
                <a:cxn ang="0">
                  <a:pos x="38" y="25"/>
                </a:cxn>
                <a:cxn ang="0">
                  <a:pos x="45" y="21"/>
                </a:cxn>
                <a:cxn ang="0">
                  <a:pos x="47" y="15"/>
                </a:cxn>
                <a:cxn ang="0">
                  <a:pos x="44" y="7"/>
                </a:cxn>
                <a:cxn ang="0">
                  <a:pos x="39" y="3"/>
                </a:cxn>
                <a:cxn ang="0">
                  <a:pos x="25" y="0"/>
                </a:cxn>
                <a:cxn ang="0">
                  <a:pos x="9" y="4"/>
                </a:cxn>
                <a:cxn ang="0">
                  <a:pos x="4" y="9"/>
                </a:cxn>
                <a:cxn ang="0">
                  <a:pos x="1" y="18"/>
                </a:cxn>
                <a:cxn ang="0">
                  <a:pos x="15" y="14"/>
                </a:cxn>
                <a:cxn ang="0">
                  <a:pos x="21" y="11"/>
                </a:cxn>
                <a:cxn ang="0">
                  <a:pos x="27" y="11"/>
                </a:cxn>
                <a:cxn ang="0">
                  <a:pos x="32" y="13"/>
                </a:cxn>
                <a:cxn ang="0">
                  <a:pos x="32" y="19"/>
                </a:cxn>
                <a:cxn ang="0">
                  <a:pos x="28" y="21"/>
                </a:cxn>
                <a:cxn ang="0">
                  <a:pos x="20" y="21"/>
                </a:cxn>
                <a:cxn ang="0">
                  <a:pos x="25" y="30"/>
                </a:cxn>
                <a:cxn ang="0">
                  <a:pos x="32" y="32"/>
                </a:cxn>
                <a:cxn ang="0">
                  <a:pos x="33" y="36"/>
                </a:cxn>
                <a:cxn ang="0">
                  <a:pos x="30" y="41"/>
                </a:cxn>
                <a:cxn ang="0">
                  <a:pos x="24" y="42"/>
                </a:cxn>
                <a:cxn ang="0">
                  <a:pos x="15" y="39"/>
                </a:cxn>
                <a:cxn ang="0">
                  <a:pos x="13" y="34"/>
                </a:cxn>
              </a:cxnLst>
              <a:rect l="0" t="0" r="r" b="b"/>
              <a:pathLst>
                <a:path w="48" h="51">
                  <a:moveTo>
                    <a:pt x="0" y="34"/>
                  </a:moveTo>
                  <a:lnTo>
                    <a:pt x="1" y="38"/>
                  </a:lnTo>
                  <a:lnTo>
                    <a:pt x="2" y="42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10" y="49"/>
                  </a:lnTo>
                  <a:lnTo>
                    <a:pt x="14" y="50"/>
                  </a:lnTo>
                  <a:lnTo>
                    <a:pt x="20" y="51"/>
                  </a:lnTo>
                  <a:lnTo>
                    <a:pt x="24" y="51"/>
                  </a:lnTo>
                  <a:lnTo>
                    <a:pt x="29" y="51"/>
                  </a:lnTo>
                  <a:lnTo>
                    <a:pt x="34" y="51"/>
                  </a:lnTo>
                  <a:lnTo>
                    <a:pt x="38" y="50"/>
                  </a:lnTo>
                  <a:lnTo>
                    <a:pt x="41" y="48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7" y="40"/>
                  </a:lnTo>
                  <a:lnTo>
                    <a:pt x="48" y="37"/>
                  </a:lnTo>
                  <a:lnTo>
                    <a:pt x="47" y="33"/>
                  </a:lnTo>
                  <a:lnTo>
                    <a:pt x="46" y="29"/>
                  </a:lnTo>
                  <a:lnTo>
                    <a:pt x="43" y="2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6" y="18"/>
                  </a:lnTo>
                  <a:lnTo>
                    <a:pt x="47" y="15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3" y="16"/>
                  </a:lnTo>
                  <a:lnTo>
                    <a:pt x="32" y="19"/>
                  </a:lnTo>
                  <a:lnTo>
                    <a:pt x="30" y="20"/>
                  </a:lnTo>
                  <a:lnTo>
                    <a:pt x="28" y="21"/>
                  </a:lnTo>
                  <a:lnTo>
                    <a:pt x="25" y="21"/>
                  </a:lnTo>
                  <a:lnTo>
                    <a:pt x="20" y="21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29" y="30"/>
                  </a:lnTo>
                  <a:lnTo>
                    <a:pt x="32" y="32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9"/>
                  </a:lnTo>
                  <a:lnTo>
                    <a:pt x="30" y="41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19" y="41"/>
                  </a:lnTo>
                  <a:lnTo>
                    <a:pt x="15" y="39"/>
                  </a:lnTo>
                  <a:lnTo>
                    <a:pt x="14" y="37"/>
                  </a:lnTo>
                  <a:lnTo>
                    <a:pt x="13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1" name="Freeform 2093"/>
            <p:cNvSpPr>
              <a:spLocks/>
            </p:cNvSpPr>
            <p:nvPr/>
          </p:nvSpPr>
          <p:spPr bwMode="auto">
            <a:xfrm>
              <a:off x="3799" y="434"/>
              <a:ext cx="16" cy="12"/>
            </a:xfrm>
            <a:custGeom>
              <a:avLst/>
              <a:gdLst/>
              <a:ahLst/>
              <a:cxnLst>
                <a:cxn ang="0">
                  <a:pos x="27" y="46"/>
                </a:cxn>
                <a:cxn ang="0">
                  <a:pos x="36" y="4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49" y="17"/>
                </a:cxn>
                <a:cxn ang="0">
                  <a:pos x="49" y="46"/>
                </a:cxn>
                <a:cxn ang="0">
                  <a:pos x="64" y="46"/>
                </a:cxn>
                <a:cxn ang="0">
                  <a:pos x="64" y="0"/>
                </a:cxn>
                <a:cxn ang="0">
                  <a:pos x="45" y="0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5" y="46"/>
                </a:cxn>
                <a:cxn ang="0">
                  <a:pos x="15" y="17"/>
                </a:cxn>
                <a:cxn ang="0">
                  <a:pos x="14" y="14"/>
                </a:cxn>
                <a:cxn ang="0">
                  <a:pos x="15" y="14"/>
                </a:cxn>
                <a:cxn ang="0">
                  <a:pos x="27" y="46"/>
                </a:cxn>
              </a:cxnLst>
              <a:rect l="0" t="0" r="r" b="b"/>
              <a:pathLst>
                <a:path w="64" h="46">
                  <a:moveTo>
                    <a:pt x="27" y="46"/>
                  </a:moveTo>
                  <a:lnTo>
                    <a:pt x="36" y="4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49" y="46"/>
                  </a:lnTo>
                  <a:lnTo>
                    <a:pt x="64" y="46"/>
                  </a:lnTo>
                  <a:lnTo>
                    <a:pt x="64" y="0"/>
                  </a:lnTo>
                  <a:lnTo>
                    <a:pt x="45" y="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5" y="46"/>
                  </a:lnTo>
                  <a:lnTo>
                    <a:pt x="15" y="17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2" name="Freeform 2094"/>
            <p:cNvSpPr>
              <a:spLocks noEditPoints="1"/>
            </p:cNvSpPr>
            <p:nvPr/>
          </p:nvSpPr>
          <p:spPr bwMode="auto">
            <a:xfrm>
              <a:off x="3817" y="434"/>
              <a:ext cx="13" cy="12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4" y="39"/>
                </a:cxn>
                <a:cxn ang="0">
                  <a:pos x="32" y="40"/>
                </a:cxn>
                <a:cxn ang="0">
                  <a:pos x="29" y="42"/>
                </a:cxn>
                <a:cxn ang="0">
                  <a:pos x="26" y="42"/>
                </a:cxn>
                <a:cxn ang="0">
                  <a:pos x="23" y="42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7" y="37"/>
                </a:cxn>
                <a:cxn ang="0">
                  <a:pos x="15" y="33"/>
                </a:cxn>
                <a:cxn ang="0">
                  <a:pos x="15" y="30"/>
                </a:cxn>
                <a:cxn ang="0">
                  <a:pos x="52" y="30"/>
                </a:cxn>
                <a:cxn ang="0">
                  <a:pos x="52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0" y="4"/>
                </a:cxn>
                <a:cxn ang="0">
                  <a:pos x="34" y="2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3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7" y="45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3" y="51"/>
                </a:cxn>
                <a:cxn ang="0">
                  <a:pos x="25" y="51"/>
                </a:cxn>
                <a:cxn ang="0">
                  <a:pos x="32" y="51"/>
                </a:cxn>
                <a:cxn ang="0">
                  <a:pos x="39" y="49"/>
                </a:cxn>
                <a:cxn ang="0">
                  <a:pos x="44" y="47"/>
                </a:cxn>
                <a:cxn ang="0">
                  <a:pos x="47" y="44"/>
                </a:cxn>
                <a:cxn ang="0">
                  <a:pos x="49" y="40"/>
                </a:cxn>
                <a:cxn ang="0">
                  <a:pos x="51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6" y="18"/>
                </a:cxn>
                <a:cxn ang="0">
                  <a:pos x="36" y="22"/>
                </a:cxn>
                <a:cxn ang="0">
                  <a:pos x="15" y="22"/>
                </a:cxn>
              </a:cxnLst>
              <a:rect l="0" t="0" r="r" b="b"/>
              <a:pathLst>
                <a:path w="52" h="51">
                  <a:moveTo>
                    <a:pt x="36" y="36"/>
                  </a:moveTo>
                  <a:lnTo>
                    <a:pt x="34" y="39"/>
                  </a:lnTo>
                  <a:lnTo>
                    <a:pt x="32" y="40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7" y="37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52" y="30"/>
                  </a:lnTo>
                  <a:lnTo>
                    <a:pt x="52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9" y="49"/>
                  </a:lnTo>
                  <a:lnTo>
                    <a:pt x="44" y="47"/>
                  </a:lnTo>
                  <a:lnTo>
                    <a:pt x="47" y="44"/>
                  </a:lnTo>
                  <a:lnTo>
                    <a:pt x="49" y="40"/>
                  </a:lnTo>
                  <a:lnTo>
                    <a:pt x="51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6" y="18"/>
                  </a:lnTo>
                  <a:lnTo>
                    <a:pt x="36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3" name="Freeform 2095"/>
            <p:cNvSpPr>
              <a:spLocks noEditPoints="1"/>
            </p:cNvSpPr>
            <p:nvPr/>
          </p:nvSpPr>
          <p:spPr bwMode="auto">
            <a:xfrm>
              <a:off x="3832" y="434"/>
              <a:ext cx="13" cy="1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67"/>
                </a:cxn>
                <a:cxn ang="0">
                  <a:pos x="14" y="67"/>
                </a:cxn>
                <a:cxn ang="0">
                  <a:pos x="14" y="45"/>
                </a:cxn>
                <a:cxn ang="0">
                  <a:pos x="18" y="48"/>
                </a:cxn>
                <a:cxn ang="0">
                  <a:pos x="22" y="50"/>
                </a:cxn>
                <a:cxn ang="0">
                  <a:pos x="26" y="51"/>
                </a:cxn>
                <a:cxn ang="0">
                  <a:pos x="28" y="51"/>
                </a:cxn>
                <a:cxn ang="0">
                  <a:pos x="34" y="51"/>
                </a:cxn>
                <a:cxn ang="0">
                  <a:pos x="38" y="49"/>
                </a:cxn>
                <a:cxn ang="0">
                  <a:pos x="41" y="47"/>
                </a:cxn>
                <a:cxn ang="0">
                  <a:pos x="45" y="44"/>
                </a:cxn>
                <a:cxn ang="0">
                  <a:pos x="47" y="41"/>
                </a:cxn>
                <a:cxn ang="0">
                  <a:pos x="49" y="36"/>
                </a:cxn>
                <a:cxn ang="0">
                  <a:pos x="50" y="32"/>
                </a:cxn>
                <a:cxn ang="0">
                  <a:pos x="50" y="26"/>
                </a:cxn>
                <a:cxn ang="0">
                  <a:pos x="50" y="21"/>
                </a:cxn>
                <a:cxn ang="0">
                  <a:pos x="49" y="16"/>
                </a:cxn>
                <a:cxn ang="0">
                  <a:pos x="47" y="12"/>
                </a:cxn>
                <a:cxn ang="0">
                  <a:pos x="45" y="8"/>
                </a:cxn>
                <a:cxn ang="0">
                  <a:pos x="42" y="5"/>
                </a:cxn>
                <a:cxn ang="0">
                  <a:pos x="38" y="3"/>
                </a:cxn>
                <a:cxn ang="0">
                  <a:pos x="34" y="2"/>
                </a:cxn>
                <a:cxn ang="0">
                  <a:pos x="28" y="0"/>
                </a:cxn>
                <a:cxn ang="0">
                  <a:pos x="25" y="0"/>
                </a:cxn>
                <a:cxn ang="0">
                  <a:pos x="21" y="2"/>
                </a:cxn>
                <a:cxn ang="0">
                  <a:pos x="17" y="5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3" y="3"/>
                </a:cxn>
                <a:cxn ang="0">
                  <a:pos x="0" y="3"/>
                </a:cxn>
                <a:cxn ang="0">
                  <a:pos x="13" y="26"/>
                </a:cxn>
                <a:cxn ang="0">
                  <a:pos x="13" y="22"/>
                </a:cxn>
                <a:cxn ang="0">
                  <a:pos x="14" y="18"/>
                </a:cxn>
                <a:cxn ang="0">
                  <a:pos x="15" y="15"/>
                </a:cxn>
                <a:cxn ang="0">
                  <a:pos x="17" y="13"/>
                </a:cxn>
                <a:cxn ang="0">
                  <a:pos x="21" y="11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2" y="13"/>
                </a:cxn>
                <a:cxn ang="0">
                  <a:pos x="33" y="15"/>
                </a:cxn>
                <a:cxn ang="0">
                  <a:pos x="35" y="18"/>
                </a:cxn>
                <a:cxn ang="0">
                  <a:pos x="36" y="22"/>
                </a:cxn>
                <a:cxn ang="0">
                  <a:pos x="36" y="26"/>
                </a:cxn>
                <a:cxn ang="0">
                  <a:pos x="35" y="32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29" y="41"/>
                </a:cxn>
                <a:cxn ang="0">
                  <a:pos x="27" y="42"/>
                </a:cxn>
                <a:cxn ang="0">
                  <a:pos x="24" y="42"/>
                </a:cxn>
                <a:cxn ang="0">
                  <a:pos x="21" y="42"/>
                </a:cxn>
                <a:cxn ang="0">
                  <a:pos x="19" y="41"/>
                </a:cxn>
                <a:cxn ang="0">
                  <a:pos x="17" y="39"/>
                </a:cxn>
                <a:cxn ang="0">
                  <a:pos x="15" y="37"/>
                </a:cxn>
                <a:cxn ang="0">
                  <a:pos x="14" y="32"/>
                </a:cxn>
                <a:cxn ang="0">
                  <a:pos x="13" y="26"/>
                </a:cxn>
              </a:cxnLst>
              <a:rect l="0" t="0" r="r" b="b"/>
              <a:pathLst>
                <a:path w="50" h="67">
                  <a:moveTo>
                    <a:pt x="0" y="3"/>
                  </a:moveTo>
                  <a:lnTo>
                    <a:pt x="0" y="67"/>
                  </a:lnTo>
                  <a:lnTo>
                    <a:pt x="14" y="67"/>
                  </a:lnTo>
                  <a:lnTo>
                    <a:pt x="14" y="45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4" y="51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5" y="44"/>
                  </a:lnTo>
                  <a:lnTo>
                    <a:pt x="47" y="41"/>
                  </a:lnTo>
                  <a:lnTo>
                    <a:pt x="49" y="36"/>
                  </a:lnTo>
                  <a:lnTo>
                    <a:pt x="50" y="32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5" y="8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2"/>
                  </a:lnTo>
                  <a:lnTo>
                    <a:pt x="17" y="5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3"/>
                  </a:lnTo>
                  <a:lnTo>
                    <a:pt x="0" y="3"/>
                  </a:lnTo>
                  <a:close/>
                  <a:moveTo>
                    <a:pt x="13" y="26"/>
                  </a:moveTo>
                  <a:lnTo>
                    <a:pt x="13" y="22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2" y="13"/>
                  </a:lnTo>
                  <a:lnTo>
                    <a:pt x="33" y="15"/>
                  </a:lnTo>
                  <a:lnTo>
                    <a:pt x="35" y="18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5" y="32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9" y="41"/>
                  </a:lnTo>
                  <a:lnTo>
                    <a:pt x="17" y="39"/>
                  </a:lnTo>
                  <a:lnTo>
                    <a:pt x="15" y="37"/>
                  </a:lnTo>
                  <a:lnTo>
                    <a:pt x="14" y="32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4" name="Freeform 2096"/>
            <p:cNvSpPr>
              <a:spLocks noEditPoints="1"/>
            </p:cNvSpPr>
            <p:nvPr/>
          </p:nvSpPr>
          <p:spPr bwMode="auto">
            <a:xfrm>
              <a:off x="3847" y="434"/>
              <a:ext cx="13" cy="12"/>
            </a:xfrm>
            <a:custGeom>
              <a:avLst/>
              <a:gdLst/>
              <a:ahLst/>
              <a:cxnLst>
                <a:cxn ang="0">
                  <a:pos x="36" y="36"/>
                </a:cxn>
                <a:cxn ang="0">
                  <a:pos x="35" y="39"/>
                </a:cxn>
                <a:cxn ang="0">
                  <a:pos x="33" y="40"/>
                </a:cxn>
                <a:cxn ang="0">
                  <a:pos x="30" y="42"/>
                </a:cxn>
                <a:cxn ang="0">
                  <a:pos x="27" y="42"/>
                </a:cxn>
                <a:cxn ang="0">
                  <a:pos x="23" y="42"/>
                </a:cxn>
                <a:cxn ang="0">
                  <a:pos x="20" y="41"/>
                </a:cxn>
                <a:cxn ang="0">
                  <a:pos x="18" y="39"/>
                </a:cxn>
                <a:cxn ang="0">
                  <a:pos x="17" y="37"/>
                </a:cxn>
                <a:cxn ang="0">
                  <a:pos x="15" y="33"/>
                </a:cxn>
                <a:cxn ang="0">
                  <a:pos x="15" y="30"/>
                </a:cxn>
                <a:cxn ang="0">
                  <a:pos x="52" y="30"/>
                </a:cxn>
                <a:cxn ang="0">
                  <a:pos x="51" y="27"/>
                </a:cxn>
                <a:cxn ang="0">
                  <a:pos x="51" y="21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1" y="4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6" y="3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1" y="20"/>
                </a:cxn>
                <a:cxn ang="0">
                  <a:pos x="0" y="26"/>
                </a:cxn>
                <a:cxn ang="0">
                  <a:pos x="1" y="34"/>
                </a:cxn>
                <a:cxn ang="0">
                  <a:pos x="3" y="40"/>
                </a:cxn>
                <a:cxn ang="0">
                  <a:pos x="7" y="45"/>
                </a:cxn>
                <a:cxn ang="0">
                  <a:pos x="10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2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4"/>
                </a:cxn>
                <a:cxn ang="0">
                  <a:pos x="49" y="40"/>
                </a:cxn>
                <a:cxn ang="0">
                  <a:pos x="50" y="36"/>
                </a:cxn>
                <a:cxn ang="0">
                  <a:pos x="36" y="36"/>
                </a:cxn>
                <a:cxn ang="0">
                  <a:pos x="15" y="22"/>
                </a:cxn>
                <a:cxn ang="0">
                  <a:pos x="16" y="18"/>
                </a:cxn>
                <a:cxn ang="0">
                  <a:pos x="17" y="15"/>
                </a:cxn>
                <a:cxn ang="0">
                  <a:pos x="18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0" y="11"/>
                </a:cxn>
                <a:cxn ang="0">
                  <a:pos x="33" y="12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7" y="18"/>
                </a:cxn>
                <a:cxn ang="0">
                  <a:pos x="37" y="22"/>
                </a:cxn>
                <a:cxn ang="0">
                  <a:pos x="15" y="22"/>
                </a:cxn>
              </a:cxnLst>
              <a:rect l="0" t="0" r="r" b="b"/>
              <a:pathLst>
                <a:path w="52" h="51">
                  <a:moveTo>
                    <a:pt x="36" y="36"/>
                  </a:moveTo>
                  <a:lnTo>
                    <a:pt x="35" y="39"/>
                  </a:lnTo>
                  <a:lnTo>
                    <a:pt x="33" y="40"/>
                  </a:lnTo>
                  <a:lnTo>
                    <a:pt x="30" y="42"/>
                  </a:lnTo>
                  <a:lnTo>
                    <a:pt x="27" y="42"/>
                  </a:lnTo>
                  <a:lnTo>
                    <a:pt x="23" y="42"/>
                  </a:lnTo>
                  <a:lnTo>
                    <a:pt x="20" y="41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52" y="30"/>
                  </a:lnTo>
                  <a:lnTo>
                    <a:pt x="51" y="27"/>
                  </a:lnTo>
                  <a:lnTo>
                    <a:pt x="51" y="21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4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2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4"/>
                  </a:lnTo>
                  <a:lnTo>
                    <a:pt x="49" y="40"/>
                  </a:lnTo>
                  <a:lnTo>
                    <a:pt x="50" y="36"/>
                  </a:lnTo>
                  <a:lnTo>
                    <a:pt x="36" y="36"/>
                  </a:lnTo>
                  <a:close/>
                  <a:moveTo>
                    <a:pt x="15" y="22"/>
                  </a:moveTo>
                  <a:lnTo>
                    <a:pt x="16" y="18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0" y="11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5" name="Freeform 2097"/>
            <p:cNvSpPr>
              <a:spLocks/>
            </p:cNvSpPr>
            <p:nvPr/>
          </p:nvSpPr>
          <p:spPr bwMode="auto">
            <a:xfrm>
              <a:off x="3862" y="434"/>
              <a:ext cx="11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1" y="27"/>
                </a:cxn>
                <a:cxn ang="0">
                  <a:pos x="31" y="46"/>
                </a:cxn>
                <a:cxn ang="0">
                  <a:pos x="45" y="46"/>
                </a:cxn>
                <a:cxn ang="0">
                  <a:pos x="45" y="0"/>
                </a:cxn>
                <a:cxn ang="0">
                  <a:pos x="31" y="0"/>
                </a:cxn>
                <a:cxn ang="0">
                  <a:pos x="31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4" y="46"/>
                </a:cxn>
                <a:cxn ang="0">
                  <a:pos x="14" y="27"/>
                </a:cxn>
              </a:cxnLst>
              <a:rect l="0" t="0" r="r" b="b"/>
              <a:pathLst>
                <a:path w="45" h="46">
                  <a:moveTo>
                    <a:pt x="14" y="27"/>
                  </a:moveTo>
                  <a:lnTo>
                    <a:pt x="31" y="27"/>
                  </a:lnTo>
                  <a:lnTo>
                    <a:pt x="31" y="46"/>
                  </a:lnTo>
                  <a:lnTo>
                    <a:pt x="45" y="46"/>
                  </a:lnTo>
                  <a:lnTo>
                    <a:pt x="45" y="0"/>
                  </a:lnTo>
                  <a:lnTo>
                    <a:pt x="31" y="0"/>
                  </a:lnTo>
                  <a:lnTo>
                    <a:pt x="31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4" y="46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6" name="Freeform 2098"/>
            <p:cNvSpPr>
              <a:spLocks/>
            </p:cNvSpPr>
            <p:nvPr/>
          </p:nvSpPr>
          <p:spPr bwMode="auto">
            <a:xfrm>
              <a:off x="3876" y="434"/>
              <a:ext cx="12" cy="12"/>
            </a:xfrm>
            <a:custGeom>
              <a:avLst/>
              <a:gdLst/>
              <a:ahLst/>
              <a:cxnLst>
                <a:cxn ang="0">
                  <a:pos x="15" y="3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16" y="46"/>
                </a:cxn>
                <a:cxn ang="0">
                  <a:pos x="35" y="16"/>
                </a:cxn>
                <a:cxn ang="0">
                  <a:pos x="35" y="46"/>
                </a:cxn>
                <a:cxn ang="0">
                  <a:pos x="49" y="46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5" y="30"/>
                </a:cxn>
              </a:cxnLst>
              <a:rect l="0" t="0" r="r" b="b"/>
              <a:pathLst>
                <a:path w="49" h="46">
                  <a:moveTo>
                    <a:pt x="15" y="3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6" y="46"/>
                  </a:lnTo>
                  <a:lnTo>
                    <a:pt x="35" y="16"/>
                  </a:lnTo>
                  <a:lnTo>
                    <a:pt x="35" y="46"/>
                  </a:lnTo>
                  <a:lnTo>
                    <a:pt x="49" y="46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7" name="Freeform 2099"/>
            <p:cNvSpPr>
              <a:spLocks noEditPoints="1"/>
            </p:cNvSpPr>
            <p:nvPr/>
          </p:nvSpPr>
          <p:spPr bwMode="auto">
            <a:xfrm>
              <a:off x="3891" y="434"/>
              <a:ext cx="11" cy="12"/>
            </a:xfrm>
            <a:custGeom>
              <a:avLst/>
              <a:gdLst/>
              <a:ahLst/>
              <a:cxnLst>
                <a:cxn ang="0">
                  <a:pos x="27" y="30"/>
                </a:cxn>
                <a:cxn ang="0">
                  <a:pos x="31" y="30"/>
                </a:cxn>
                <a:cxn ang="0">
                  <a:pos x="31" y="46"/>
                </a:cxn>
                <a:cxn ang="0">
                  <a:pos x="45" y="46"/>
                </a:cxn>
                <a:cxn ang="0">
                  <a:pos x="45" y="0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9" y="2"/>
                </a:cxn>
                <a:cxn ang="0">
                  <a:pos x="6" y="4"/>
                </a:cxn>
                <a:cxn ang="0">
                  <a:pos x="3" y="6"/>
                </a:cxn>
                <a:cxn ang="0">
                  <a:pos x="1" y="10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3" y="24"/>
                </a:cxn>
                <a:cxn ang="0">
                  <a:pos x="5" y="26"/>
                </a:cxn>
                <a:cxn ang="0">
                  <a:pos x="7" y="28"/>
                </a:cxn>
                <a:cxn ang="0">
                  <a:pos x="10" y="29"/>
                </a:cxn>
                <a:cxn ang="0">
                  <a:pos x="14" y="30"/>
                </a:cxn>
                <a:cxn ang="0">
                  <a:pos x="1" y="46"/>
                </a:cxn>
                <a:cxn ang="0">
                  <a:pos x="17" y="46"/>
                </a:cxn>
                <a:cxn ang="0">
                  <a:pos x="27" y="30"/>
                </a:cxn>
                <a:cxn ang="0">
                  <a:pos x="31" y="9"/>
                </a:cxn>
                <a:cxn ang="0">
                  <a:pos x="31" y="21"/>
                </a:cxn>
                <a:cxn ang="0">
                  <a:pos x="24" y="21"/>
                </a:cxn>
                <a:cxn ang="0">
                  <a:pos x="20" y="21"/>
                </a:cxn>
                <a:cxn ang="0">
                  <a:pos x="18" y="20"/>
                </a:cxn>
                <a:cxn ang="0">
                  <a:pos x="16" y="18"/>
                </a:cxn>
                <a:cxn ang="0">
                  <a:pos x="15" y="15"/>
                </a:cxn>
                <a:cxn ang="0">
                  <a:pos x="16" y="12"/>
                </a:cxn>
                <a:cxn ang="0">
                  <a:pos x="19" y="10"/>
                </a:cxn>
                <a:cxn ang="0">
                  <a:pos x="21" y="9"/>
                </a:cxn>
                <a:cxn ang="0">
                  <a:pos x="24" y="9"/>
                </a:cxn>
                <a:cxn ang="0">
                  <a:pos x="31" y="9"/>
                </a:cxn>
              </a:cxnLst>
              <a:rect l="0" t="0" r="r" b="b"/>
              <a:pathLst>
                <a:path w="45" h="46">
                  <a:moveTo>
                    <a:pt x="27" y="30"/>
                  </a:moveTo>
                  <a:lnTo>
                    <a:pt x="31" y="30"/>
                  </a:lnTo>
                  <a:lnTo>
                    <a:pt x="31" y="46"/>
                  </a:lnTo>
                  <a:lnTo>
                    <a:pt x="45" y="46"/>
                  </a:lnTo>
                  <a:lnTo>
                    <a:pt x="45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6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4" y="30"/>
                  </a:lnTo>
                  <a:lnTo>
                    <a:pt x="1" y="46"/>
                  </a:lnTo>
                  <a:lnTo>
                    <a:pt x="17" y="46"/>
                  </a:lnTo>
                  <a:lnTo>
                    <a:pt x="27" y="30"/>
                  </a:lnTo>
                  <a:close/>
                  <a:moveTo>
                    <a:pt x="31" y="9"/>
                  </a:moveTo>
                  <a:lnTo>
                    <a:pt x="31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5" y="15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1" y="9"/>
                  </a:lnTo>
                  <a:lnTo>
                    <a:pt x="24" y="9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8" name="Freeform 2100"/>
            <p:cNvSpPr>
              <a:spLocks noEditPoints="1"/>
            </p:cNvSpPr>
            <p:nvPr/>
          </p:nvSpPr>
          <p:spPr bwMode="auto">
            <a:xfrm>
              <a:off x="3581" y="460"/>
              <a:ext cx="15" cy="1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60"/>
                </a:cxn>
                <a:cxn ang="0">
                  <a:pos x="12" y="60"/>
                </a:cxn>
                <a:cxn ang="0">
                  <a:pos x="12" y="48"/>
                </a:cxn>
                <a:cxn ang="0">
                  <a:pos x="49" y="48"/>
                </a:cxn>
                <a:cxn ang="0">
                  <a:pos x="49" y="60"/>
                </a:cxn>
                <a:cxn ang="0">
                  <a:pos x="61" y="60"/>
                </a:cxn>
                <a:cxn ang="0">
                  <a:pos x="61" y="37"/>
                </a:cxn>
                <a:cxn ang="0">
                  <a:pos x="54" y="37"/>
                </a:cxn>
                <a:cxn ang="0">
                  <a:pos x="54" y="0"/>
                </a:cxn>
                <a:cxn ang="0">
                  <a:pos x="13" y="0"/>
                </a:cxn>
                <a:cxn ang="0">
                  <a:pos x="13" y="9"/>
                </a:cxn>
                <a:cxn ang="0">
                  <a:pos x="12" y="17"/>
                </a:cxn>
                <a:cxn ang="0">
                  <a:pos x="11" y="25"/>
                </a:cxn>
                <a:cxn ang="0">
                  <a:pos x="9" y="31"/>
                </a:cxn>
                <a:cxn ang="0">
                  <a:pos x="6" y="37"/>
                </a:cxn>
                <a:cxn ang="0">
                  <a:pos x="0" y="37"/>
                </a:cxn>
                <a:cxn ang="0">
                  <a:pos x="40" y="9"/>
                </a:cxn>
                <a:cxn ang="0">
                  <a:pos x="40" y="37"/>
                </a:cxn>
                <a:cxn ang="0">
                  <a:pos x="21" y="37"/>
                </a:cxn>
                <a:cxn ang="0">
                  <a:pos x="23" y="33"/>
                </a:cxn>
                <a:cxn ang="0">
                  <a:pos x="25" y="28"/>
                </a:cxn>
                <a:cxn ang="0">
                  <a:pos x="26" y="22"/>
                </a:cxn>
                <a:cxn ang="0">
                  <a:pos x="27" y="14"/>
                </a:cxn>
                <a:cxn ang="0">
                  <a:pos x="27" y="9"/>
                </a:cxn>
                <a:cxn ang="0">
                  <a:pos x="40" y="9"/>
                </a:cxn>
              </a:cxnLst>
              <a:rect l="0" t="0" r="r" b="b"/>
              <a:pathLst>
                <a:path w="61" h="60">
                  <a:moveTo>
                    <a:pt x="0" y="37"/>
                  </a:moveTo>
                  <a:lnTo>
                    <a:pt x="0" y="60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49" y="48"/>
                  </a:lnTo>
                  <a:lnTo>
                    <a:pt x="49" y="60"/>
                  </a:lnTo>
                  <a:lnTo>
                    <a:pt x="61" y="60"/>
                  </a:lnTo>
                  <a:lnTo>
                    <a:pt x="61" y="37"/>
                  </a:lnTo>
                  <a:lnTo>
                    <a:pt x="54" y="37"/>
                  </a:lnTo>
                  <a:lnTo>
                    <a:pt x="54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12" y="17"/>
                  </a:lnTo>
                  <a:lnTo>
                    <a:pt x="11" y="25"/>
                  </a:lnTo>
                  <a:lnTo>
                    <a:pt x="9" y="31"/>
                  </a:lnTo>
                  <a:lnTo>
                    <a:pt x="6" y="37"/>
                  </a:lnTo>
                  <a:lnTo>
                    <a:pt x="0" y="37"/>
                  </a:lnTo>
                  <a:close/>
                  <a:moveTo>
                    <a:pt x="40" y="9"/>
                  </a:moveTo>
                  <a:lnTo>
                    <a:pt x="40" y="37"/>
                  </a:lnTo>
                  <a:lnTo>
                    <a:pt x="21" y="37"/>
                  </a:lnTo>
                  <a:lnTo>
                    <a:pt x="23" y="33"/>
                  </a:lnTo>
                  <a:lnTo>
                    <a:pt x="25" y="28"/>
                  </a:lnTo>
                  <a:lnTo>
                    <a:pt x="26" y="22"/>
                  </a:lnTo>
                  <a:lnTo>
                    <a:pt x="27" y="14"/>
                  </a:lnTo>
                  <a:lnTo>
                    <a:pt x="27" y="9"/>
                  </a:lnTo>
                  <a:lnTo>
                    <a:pt x="40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9" name="Freeform 2101"/>
            <p:cNvSpPr>
              <a:spLocks/>
            </p:cNvSpPr>
            <p:nvPr/>
          </p:nvSpPr>
          <p:spPr bwMode="auto">
            <a:xfrm>
              <a:off x="3597" y="460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" y="48"/>
                </a:cxn>
                <a:cxn ang="0">
                  <a:pos x="6" y="48"/>
                </a:cxn>
                <a:cxn ang="0">
                  <a:pos x="10" y="48"/>
                </a:cxn>
                <a:cxn ang="0">
                  <a:pos x="14" y="47"/>
                </a:cxn>
                <a:cxn ang="0">
                  <a:pos x="17" y="45"/>
                </a:cxn>
                <a:cxn ang="0">
                  <a:pos x="19" y="43"/>
                </a:cxn>
                <a:cxn ang="0">
                  <a:pos x="22" y="39"/>
                </a:cxn>
                <a:cxn ang="0">
                  <a:pos x="23" y="34"/>
                </a:cxn>
                <a:cxn ang="0">
                  <a:pos x="24" y="28"/>
                </a:cxn>
                <a:cxn ang="0">
                  <a:pos x="25" y="20"/>
                </a:cxn>
                <a:cxn ang="0">
                  <a:pos x="25" y="9"/>
                </a:cxn>
                <a:cxn ang="0">
                  <a:pos x="37" y="9"/>
                </a:cxn>
                <a:cxn ang="0">
                  <a:pos x="37" y="48"/>
                </a:cxn>
                <a:cxn ang="0">
                  <a:pos x="51" y="48"/>
                </a:cxn>
                <a:cxn ang="0">
                  <a:pos x="51" y="0"/>
                </a:cxn>
                <a:cxn ang="0">
                  <a:pos x="12" y="0"/>
                </a:cxn>
                <a:cxn ang="0">
                  <a:pos x="11" y="20"/>
                </a:cxn>
                <a:cxn ang="0">
                  <a:pos x="11" y="29"/>
                </a:cxn>
                <a:cxn ang="0">
                  <a:pos x="9" y="34"/>
                </a:cxn>
                <a:cxn ang="0">
                  <a:pos x="8" y="36"/>
                </a:cxn>
                <a:cxn ang="0">
                  <a:pos x="7" y="37"/>
                </a:cxn>
                <a:cxn ang="0">
                  <a:pos x="4" y="37"/>
                </a:cxn>
                <a:cxn ang="0">
                  <a:pos x="2" y="37"/>
                </a:cxn>
                <a:cxn ang="0">
                  <a:pos x="1" y="37"/>
                </a:cxn>
                <a:cxn ang="0">
                  <a:pos x="0" y="37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" y="48"/>
                  </a:lnTo>
                  <a:lnTo>
                    <a:pt x="6" y="48"/>
                  </a:lnTo>
                  <a:lnTo>
                    <a:pt x="10" y="48"/>
                  </a:lnTo>
                  <a:lnTo>
                    <a:pt x="14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22" y="39"/>
                  </a:lnTo>
                  <a:lnTo>
                    <a:pt x="23" y="34"/>
                  </a:lnTo>
                  <a:lnTo>
                    <a:pt x="24" y="28"/>
                  </a:lnTo>
                  <a:lnTo>
                    <a:pt x="25" y="20"/>
                  </a:lnTo>
                  <a:lnTo>
                    <a:pt x="25" y="9"/>
                  </a:lnTo>
                  <a:lnTo>
                    <a:pt x="37" y="9"/>
                  </a:lnTo>
                  <a:lnTo>
                    <a:pt x="37" y="48"/>
                  </a:lnTo>
                  <a:lnTo>
                    <a:pt x="51" y="48"/>
                  </a:lnTo>
                  <a:lnTo>
                    <a:pt x="51" y="0"/>
                  </a:lnTo>
                  <a:lnTo>
                    <a:pt x="12" y="0"/>
                  </a:lnTo>
                  <a:lnTo>
                    <a:pt x="11" y="20"/>
                  </a:lnTo>
                  <a:lnTo>
                    <a:pt x="11" y="29"/>
                  </a:lnTo>
                  <a:lnTo>
                    <a:pt x="9" y="34"/>
                  </a:lnTo>
                  <a:lnTo>
                    <a:pt x="8" y="36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0" name="Freeform 2102"/>
            <p:cNvSpPr>
              <a:spLocks/>
            </p:cNvSpPr>
            <p:nvPr/>
          </p:nvSpPr>
          <p:spPr bwMode="auto">
            <a:xfrm>
              <a:off x="3613" y="460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4" y="16"/>
                </a:cxn>
                <a:cxn ang="0">
                  <a:pos x="34" y="48"/>
                </a:cxn>
                <a:cxn ang="0">
                  <a:pos x="49" y="48"/>
                </a:cxn>
                <a:cxn ang="0">
                  <a:pos x="49" y="0"/>
                </a:cxn>
                <a:cxn ang="0">
                  <a:pos x="33" y="0"/>
                </a:cxn>
                <a:cxn ang="0">
                  <a:pos x="14" y="30"/>
                </a:cxn>
              </a:cxnLst>
              <a:rect l="0" t="0" r="r" b="b"/>
              <a:pathLst>
                <a:path w="49" h="48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4" y="16"/>
                  </a:lnTo>
                  <a:lnTo>
                    <a:pt x="34" y="48"/>
                  </a:lnTo>
                  <a:lnTo>
                    <a:pt x="49" y="48"/>
                  </a:lnTo>
                  <a:lnTo>
                    <a:pt x="49" y="0"/>
                  </a:lnTo>
                  <a:lnTo>
                    <a:pt x="33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1" name="Freeform 2103"/>
            <p:cNvSpPr>
              <a:spLocks/>
            </p:cNvSpPr>
            <p:nvPr/>
          </p:nvSpPr>
          <p:spPr bwMode="auto">
            <a:xfrm>
              <a:off x="3627" y="460"/>
              <a:ext cx="11" cy="12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5" y="48"/>
                </a:cxn>
                <a:cxn ang="0">
                  <a:pos x="29" y="48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5" y="9"/>
                </a:cxn>
              </a:cxnLst>
              <a:rect l="0" t="0" r="r" b="b"/>
              <a:pathLst>
                <a:path w="46" h="48">
                  <a:moveTo>
                    <a:pt x="15" y="9"/>
                  </a:moveTo>
                  <a:lnTo>
                    <a:pt x="15" y="48"/>
                  </a:lnTo>
                  <a:lnTo>
                    <a:pt x="29" y="48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2" name="Freeform 2104"/>
            <p:cNvSpPr>
              <a:spLocks noEditPoints="1"/>
            </p:cNvSpPr>
            <p:nvPr/>
          </p:nvSpPr>
          <p:spPr bwMode="auto">
            <a:xfrm>
              <a:off x="3639" y="460"/>
              <a:ext cx="13" cy="13"/>
            </a:xfrm>
            <a:custGeom>
              <a:avLst/>
              <a:gdLst/>
              <a:ahLst/>
              <a:cxnLst>
                <a:cxn ang="0">
                  <a:pos x="35" y="35"/>
                </a:cxn>
                <a:cxn ang="0">
                  <a:pos x="34" y="38"/>
                </a:cxn>
                <a:cxn ang="0">
                  <a:pos x="32" y="40"/>
                </a:cxn>
                <a:cxn ang="0">
                  <a:pos x="29" y="41"/>
                </a:cxn>
                <a:cxn ang="0">
                  <a:pos x="26" y="41"/>
                </a:cxn>
                <a:cxn ang="0">
                  <a:pos x="23" y="41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17" y="36"/>
                </a:cxn>
                <a:cxn ang="0">
                  <a:pos x="15" y="32"/>
                </a:cxn>
                <a:cxn ang="0">
                  <a:pos x="15" y="29"/>
                </a:cxn>
                <a:cxn ang="0">
                  <a:pos x="51" y="29"/>
                </a:cxn>
                <a:cxn ang="0">
                  <a:pos x="51" y="26"/>
                </a:cxn>
                <a:cxn ang="0">
                  <a:pos x="51" y="20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1" y="3"/>
                </a:cxn>
                <a:cxn ang="0">
                  <a:pos x="34" y="1"/>
                </a:cxn>
                <a:cxn ang="0">
                  <a:pos x="26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8" y="7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6" y="44"/>
                </a:cxn>
                <a:cxn ang="0">
                  <a:pos x="10" y="47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2" y="51"/>
                </a:cxn>
                <a:cxn ang="0">
                  <a:pos x="25" y="51"/>
                </a:cxn>
                <a:cxn ang="0">
                  <a:pos x="32" y="51"/>
                </a:cxn>
                <a:cxn ang="0">
                  <a:pos x="40" y="49"/>
                </a:cxn>
                <a:cxn ang="0">
                  <a:pos x="43" y="46"/>
                </a:cxn>
                <a:cxn ang="0">
                  <a:pos x="46" y="43"/>
                </a:cxn>
                <a:cxn ang="0">
                  <a:pos x="49" y="39"/>
                </a:cxn>
                <a:cxn ang="0">
                  <a:pos x="50" y="35"/>
                </a:cxn>
                <a:cxn ang="0">
                  <a:pos x="35" y="35"/>
                </a:cxn>
                <a:cxn ang="0">
                  <a:pos x="15" y="21"/>
                </a:cxn>
                <a:cxn ang="0">
                  <a:pos x="15" y="17"/>
                </a:cxn>
                <a:cxn ang="0">
                  <a:pos x="17" y="14"/>
                </a:cxn>
                <a:cxn ang="0">
                  <a:pos x="18" y="12"/>
                </a:cxn>
                <a:cxn ang="0">
                  <a:pos x="20" y="11"/>
                </a:cxn>
                <a:cxn ang="0">
                  <a:pos x="24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2" y="11"/>
                </a:cxn>
                <a:cxn ang="0">
                  <a:pos x="34" y="13"/>
                </a:cxn>
                <a:cxn ang="0">
                  <a:pos x="35" y="15"/>
                </a:cxn>
                <a:cxn ang="0">
                  <a:pos x="36" y="17"/>
                </a:cxn>
                <a:cxn ang="0">
                  <a:pos x="36" y="21"/>
                </a:cxn>
                <a:cxn ang="0">
                  <a:pos x="15" y="21"/>
                </a:cxn>
              </a:cxnLst>
              <a:rect l="0" t="0" r="r" b="b"/>
              <a:pathLst>
                <a:path w="51" h="51">
                  <a:moveTo>
                    <a:pt x="35" y="35"/>
                  </a:moveTo>
                  <a:lnTo>
                    <a:pt x="34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7" y="36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1" y="20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4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0" y="47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40" y="49"/>
                  </a:lnTo>
                  <a:lnTo>
                    <a:pt x="43" y="46"/>
                  </a:lnTo>
                  <a:lnTo>
                    <a:pt x="46" y="43"/>
                  </a:lnTo>
                  <a:lnTo>
                    <a:pt x="49" y="39"/>
                  </a:lnTo>
                  <a:lnTo>
                    <a:pt x="50" y="35"/>
                  </a:lnTo>
                  <a:lnTo>
                    <a:pt x="35" y="35"/>
                  </a:lnTo>
                  <a:close/>
                  <a:moveTo>
                    <a:pt x="15" y="21"/>
                  </a:moveTo>
                  <a:lnTo>
                    <a:pt x="15" y="17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2" y="11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7"/>
                  </a:lnTo>
                  <a:lnTo>
                    <a:pt x="36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3" name="Freeform 2105"/>
            <p:cNvSpPr>
              <a:spLocks/>
            </p:cNvSpPr>
            <p:nvPr/>
          </p:nvSpPr>
          <p:spPr bwMode="auto">
            <a:xfrm>
              <a:off x="3653" y="460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10" y="48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19" y="43"/>
                </a:cxn>
                <a:cxn ang="0">
                  <a:pos x="21" y="39"/>
                </a:cxn>
                <a:cxn ang="0">
                  <a:pos x="23" y="34"/>
                </a:cxn>
                <a:cxn ang="0">
                  <a:pos x="24" y="28"/>
                </a:cxn>
                <a:cxn ang="0">
                  <a:pos x="24" y="20"/>
                </a:cxn>
                <a:cxn ang="0">
                  <a:pos x="25" y="9"/>
                </a:cxn>
                <a:cxn ang="0">
                  <a:pos x="38" y="9"/>
                </a:cxn>
                <a:cxn ang="0">
                  <a:pos x="38" y="48"/>
                </a:cxn>
                <a:cxn ang="0">
                  <a:pos x="52" y="48"/>
                </a:cxn>
                <a:cxn ang="0">
                  <a:pos x="52" y="0"/>
                </a:cxn>
                <a:cxn ang="0">
                  <a:pos x="11" y="0"/>
                </a:cxn>
                <a:cxn ang="0">
                  <a:pos x="11" y="20"/>
                </a:cxn>
                <a:cxn ang="0">
                  <a:pos x="10" y="29"/>
                </a:cxn>
                <a:cxn ang="0">
                  <a:pos x="9" y="34"/>
                </a:cxn>
                <a:cxn ang="0">
                  <a:pos x="8" y="36"/>
                </a:cxn>
                <a:cxn ang="0">
                  <a:pos x="6" y="37"/>
                </a:cxn>
                <a:cxn ang="0">
                  <a:pos x="5" y="37"/>
                </a:cxn>
                <a:cxn ang="0">
                  <a:pos x="2" y="37"/>
                </a:cxn>
                <a:cxn ang="0">
                  <a:pos x="1" y="37"/>
                </a:cxn>
                <a:cxn ang="0">
                  <a:pos x="0" y="37"/>
                </a:cxn>
                <a:cxn ang="0">
                  <a:pos x="0" y="48"/>
                </a:cxn>
              </a:cxnLst>
              <a:rect l="0" t="0" r="r" b="b"/>
              <a:pathLst>
                <a:path w="52" h="48">
                  <a:moveTo>
                    <a:pt x="0" y="48"/>
                  </a:moveTo>
                  <a:lnTo>
                    <a:pt x="3" y="48"/>
                  </a:lnTo>
                  <a:lnTo>
                    <a:pt x="6" y="48"/>
                  </a:lnTo>
                  <a:lnTo>
                    <a:pt x="10" y="48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19" y="43"/>
                  </a:lnTo>
                  <a:lnTo>
                    <a:pt x="21" y="39"/>
                  </a:lnTo>
                  <a:lnTo>
                    <a:pt x="23" y="34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5" y="9"/>
                  </a:lnTo>
                  <a:lnTo>
                    <a:pt x="38" y="9"/>
                  </a:lnTo>
                  <a:lnTo>
                    <a:pt x="38" y="48"/>
                  </a:lnTo>
                  <a:lnTo>
                    <a:pt x="52" y="48"/>
                  </a:lnTo>
                  <a:lnTo>
                    <a:pt x="52" y="0"/>
                  </a:lnTo>
                  <a:lnTo>
                    <a:pt x="11" y="0"/>
                  </a:lnTo>
                  <a:lnTo>
                    <a:pt x="11" y="20"/>
                  </a:lnTo>
                  <a:lnTo>
                    <a:pt x="10" y="29"/>
                  </a:lnTo>
                  <a:lnTo>
                    <a:pt x="9" y="34"/>
                  </a:lnTo>
                  <a:lnTo>
                    <a:pt x="8" y="36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4" name="Freeform 2106"/>
            <p:cNvSpPr>
              <a:spLocks noEditPoints="1"/>
            </p:cNvSpPr>
            <p:nvPr/>
          </p:nvSpPr>
          <p:spPr bwMode="auto">
            <a:xfrm>
              <a:off x="3670" y="460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26" y="48"/>
                </a:cxn>
                <a:cxn ang="0">
                  <a:pos x="33" y="47"/>
                </a:cxn>
                <a:cxn ang="0">
                  <a:pos x="38" y="44"/>
                </a:cxn>
                <a:cxn ang="0">
                  <a:pos x="40" y="42"/>
                </a:cxn>
                <a:cxn ang="0">
                  <a:pos x="42" y="39"/>
                </a:cxn>
                <a:cxn ang="0">
                  <a:pos x="43" y="36"/>
                </a:cxn>
                <a:cxn ang="0">
                  <a:pos x="43" y="32"/>
                </a:cxn>
                <a:cxn ang="0">
                  <a:pos x="43" y="27"/>
                </a:cxn>
                <a:cxn ang="0">
                  <a:pos x="41" y="23"/>
                </a:cxn>
                <a:cxn ang="0">
                  <a:pos x="38" y="20"/>
                </a:cxn>
                <a:cxn ang="0">
                  <a:pos x="35" y="18"/>
                </a:cxn>
                <a:cxn ang="0">
                  <a:pos x="28" y="17"/>
                </a:cxn>
                <a:cxn ang="0">
                  <a:pos x="23" y="16"/>
                </a:cxn>
                <a:cxn ang="0">
                  <a:pos x="13" y="16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13" y="26"/>
                </a:cxn>
                <a:cxn ang="0">
                  <a:pos x="19" y="26"/>
                </a:cxn>
                <a:cxn ang="0">
                  <a:pos x="23" y="26"/>
                </a:cxn>
                <a:cxn ang="0">
                  <a:pos x="26" y="27"/>
                </a:cxn>
                <a:cxn ang="0">
                  <a:pos x="27" y="27"/>
                </a:cxn>
                <a:cxn ang="0">
                  <a:pos x="28" y="28"/>
                </a:cxn>
                <a:cxn ang="0">
                  <a:pos x="29" y="30"/>
                </a:cxn>
                <a:cxn ang="0">
                  <a:pos x="29" y="32"/>
                </a:cxn>
                <a:cxn ang="0">
                  <a:pos x="28" y="34"/>
                </a:cxn>
                <a:cxn ang="0">
                  <a:pos x="27" y="36"/>
                </a:cxn>
                <a:cxn ang="0">
                  <a:pos x="24" y="37"/>
                </a:cxn>
                <a:cxn ang="0">
                  <a:pos x="21" y="37"/>
                </a:cxn>
                <a:cxn ang="0">
                  <a:pos x="13" y="37"/>
                </a:cxn>
                <a:cxn ang="0">
                  <a:pos x="13" y="26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48"/>
                  </a:lnTo>
                  <a:lnTo>
                    <a:pt x="26" y="48"/>
                  </a:lnTo>
                  <a:lnTo>
                    <a:pt x="33" y="47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2" y="39"/>
                  </a:lnTo>
                  <a:lnTo>
                    <a:pt x="43" y="36"/>
                  </a:lnTo>
                  <a:lnTo>
                    <a:pt x="43" y="32"/>
                  </a:lnTo>
                  <a:lnTo>
                    <a:pt x="43" y="27"/>
                  </a:lnTo>
                  <a:lnTo>
                    <a:pt x="41" y="23"/>
                  </a:lnTo>
                  <a:lnTo>
                    <a:pt x="38" y="20"/>
                  </a:lnTo>
                  <a:lnTo>
                    <a:pt x="35" y="18"/>
                  </a:lnTo>
                  <a:lnTo>
                    <a:pt x="28" y="17"/>
                  </a:lnTo>
                  <a:lnTo>
                    <a:pt x="23" y="16"/>
                  </a:lnTo>
                  <a:lnTo>
                    <a:pt x="13" y="16"/>
                  </a:lnTo>
                  <a:lnTo>
                    <a:pt x="13" y="0"/>
                  </a:lnTo>
                  <a:lnTo>
                    <a:pt x="0" y="0"/>
                  </a:lnTo>
                  <a:close/>
                  <a:moveTo>
                    <a:pt x="13" y="26"/>
                  </a:moveTo>
                  <a:lnTo>
                    <a:pt x="19" y="26"/>
                  </a:lnTo>
                  <a:lnTo>
                    <a:pt x="23" y="26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8" y="28"/>
                  </a:lnTo>
                  <a:lnTo>
                    <a:pt x="29" y="30"/>
                  </a:lnTo>
                  <a:lnTo>
                    <a:pt x="29" y="32"/>
                  </a:lnTo>
                  <a:lnTo>
                    <a:pt x="28" y="34"/>
                  </a:lnTo>
                  <a:lnTo>
                    <a:pt x="27" y="36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3" y="37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5" name="Freeform 2107"/>
            <p:cNvSpPr>
              <a:spLocks/>
            </p:cNvSpPr>
            <p:nvPr/>
          </p:nvSpPr>
          <p:spPr bwMode="auto">
            <a:xfrm>
              <a:off x="3683" y="460"/>
              <a:ext cx="11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1" y="27"/>
                </a:cxn>
                <a:cxn ang="0">
                  <a:pos x="31" y="48"/>
                </a:cxn>
                <a:cxn ang="0">
                  <a:pos x="45" y="48"/>
                </a:cxn>
                <a:cxn ang="0">
                  <a:pos x="45" y="0"/>
                </a:cxn>
                <a:cxn ang="0">
                  <a:pos x="31" y="0"/>
                </a:cxn>
                <a:cxn ang="0">
                  <a:pos x="31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5" h="48">
                  <a:moveTo>
                    <a:pt x="14" y="27"/>
                  </a:moveTo>
                  <a:lnTo>
                    <a:pt x="31" y="27"/>
                  </a:lnTo>
                  <a:lnTo>
                    <a:pt x="31" y="48"/>
                  </a:lnTo>
                  <a:lnTo>
                    <a:pt x="45" y="48"/>
                  </a:lnTo>
                  <a:lnTo>
                    <a:pt x="45" y="0"/>
                  </a:lnTo>
                  <a:lnTo>
                    <a:pt x="31" y="0"/>
                  </a:lnTo>
                  <a:lnTo>
                    <a:pt x="31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6" name="Freeform 2108"/>
            <p:cNvSpPr>
              <a:spLocks noEditPoints="1"/>
            </p:cNvSpPr>
            <p:nvPr/>
          </p:nvSpPr>
          <p:spPr bwMode="auto">
            <a:xfrm>
              <a:off x="3696" y="460"/>
              <a:ext cx="13" cy="13"/>
            </a:xfrm>
            <a:custGeom>
              <a:avLst/>
              <a:gdLst/>
              <a:ahLst/>
              <a:cxnLst>
                <a:cxn ang="0">
                  <a:pos x="26" y="51"/>
                </a:cxn>
                <a:cxn ang="0">
                  <a:pos x="31" y="51"/>
                </a:cxn>
                <a:cxn ang="0">
                  <a:pos x="36" y="50"/>
                </a:cxn>
                <a:cxn ang="0">
                  <a:pos x="40" y="47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50" y="36"/>
                </a:cxn>
                <a:cxn ang="0">
                  <a:pos x="51" y="31"/>
                </a:cxn>
                <a:cxn ang="0">
                  <a:pos x="52" y="25"/>
                </a:cxn>
                <a:cxn ang="0">
                  <a:pos x="51" y="19"/>
                </a:cxn>
                <a:cxn ang="0">
                  <a:pos x="50" y="14"/>
                </a:cxn>
                <a:cxn ang="0">
                  <a:pos x="47" y="10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6" y="2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4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2" y="36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1" y="47"/>
                </a:cxn>
                <a:cxn ang="0">
                  <a:pos x="16" y="50"/>
                </a:cxn>
                <a:cxn ang="0">
                  <a:pos x="21" y="51"/>
                </a:cxn>
                <a:cxn ang="0">
                  <a:pos x="26" y="51"/>
                </a:cxn>
                <a:cxn ang="0">
                  <a:pos x="26" y="41"/>
                </a:cxn>
                <a:cxn ang="0">
                  <a:pos x="23" y="40"/>
                </a:cxn>
                <a:cxn ang="0">
                  <a:pos x="20" y="39"/>
                </a:cxn>
                <a:cxn ang="0">
                  <a:pos x="18" y="38"/>
                </a:cxn>
                <a:cxn ang="0">
                  <a:pos x="17" y="35"/>
                </a:cxn>
                <a:cxn ang="0">
                  <a:pos x="14" y="30"/>
                </a:cxn>
                <a:cxn ang="0">
                  <a:pos x="14" y="25"/>
                </a:cxn>
                <a:cxn ang="0">
                  <a:pos x="14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3" y="12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7" y="20"/>
                </a:cxn>
                <a:cxn ang="0">
                  <a:pos x="37" y="25"/>
                </a:cxn>
                <a:cxn ang="0">
                  <a:pos x="37" y="30"/>
                </a:cxn>
                <a:cxn ang="0">
                  <a:pos x="35" y="35"/>
                </a:cxn>
                <a:cxn ang="0">
                  <a:pos x="34" y="37"/>
                </a:cxn>
                <a:cxn ang="0">
                  <a:pos x="32" y="39"/>
                </a:cxn>
                <a:cxn ang="0">
                  <a:pos x="29" y="40"/>
                </a:cxn>
                <a:cxn ang="0">
                  <a:pos x="26" y="41"/>
                </a:cxn>
              </a:cxnLst>
              <a:rect l="0" t="0" r="r" b="b"/>
              <a:pathLst>
                <a:path w="52" h="51">
                  <a:moveTo>
                    <a:pt x="26" y="51"/>
                  </a:moveTo>
                  <a:lnTo>
                    <a:pt x="31" y="51"/>
                  </a:lnTo>
                  <a:lnTo>
                    <a:pt x="36" y="50"/>
                  </a:lnTo>
                  <a:lnTo>
                    <a:pt x="40" y="47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2" y="25"/>
                  </a:lnTo>
                  <a:lnTo>
                    <a:pt x="51" y="19"/>
                  </a:lnTo>
                  <a:lnTo>
                    <a:pt x="50" y="14"/>
                  </a:lnTo>
                  <a:lnTo>
                    <a:pt x="47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1" y="47"/>
                  </a:lnTo>
                  <a:lnTo>
                    <a:pt x="16" y="50"/>
                  </a:lnTo>
                  <a:lnTo>
                    <a:pt x="21" y="51"/>
                  </a:lnTo>
                  <a:lnTo>
                    <a:pt x="26" y="51"/>
                  </a:lnTo>
                  <a:close/>
                  <a:moveTo>
                    <a:pt x="26" y="41"/>
                  </a:moveTo>
                  <a:lnTo>
                    <a:pt x="23" y="40"/>
                  </a:lnTo>
                  <a:lnTo>
                    <a:pt x="20" y="39"/>
                  </a:lnTo>
                  <a:lnTo>
                    <a:pt x="18" y="38"/>
                  </a:lnTo>
                  <a:lnTo>
                    <a:pt x="17" y="35"/>
                  </a:lnTo>
                  <a:lnTo>
                    <a:pt x="14" y="30"/>
                  </a:lnTo>
                  <a:lnTo>
                    <a:pt x="14" y="25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3" y="12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7" y="20"/>
                  </a:lnTo>
                  <a:lnTo>
                    <a:pt x="37" y="25"/>
                  </a:lnTo>
                  <a:lnTo>
                    <a:pt x="37" y="30"/>
                  </a:lnTo>
                  <a:lnTo>
                    <a:pt x="35" y="35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29" y="40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7" name="Freeform 2109"/>
            <p:cNvSpPr>
              <a:spLocks/>
            </p:cNvSpPr>
            <p:nvPr/>
          </p:nvSpPr>
          <p:spPr bwMode="auto">
            <a:xfrm>
              <a:off x="3711" y="460"/>
              <a:ext cx="12" cy="13"/>
            </a:xfrm>
            <a:custGeom>
              <a:avLst/>
              <a:gdLst/>
              <a:ahLst/>
              <a:cxnLst>
                <a:cxn ang="0">
                  <a:pos x="35" y="31"/>
                </a:cxn>
                <a:cxn ang="0">
                  <a:pos x="34" y="34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30" y="40"/>
                </a:cxn>
                <a:cxn ang="0">
                  <a:pos x="28" y="41"/>
                </a:cxn>
                <a:cxn ang="0">
                  <a:pos x="25" y="41"/>
                </a:cxn>
                <a:cxn ang="0">
                  <a:pos x="23" y="41"/>
                </a:cxn>
                <a:cxn ang="0">
                  <a:pos x="19" y="38"/>
                </a:cxn>
                <a:cxn ang="0">
                  <a:pos x="18" y="36"/>
                </a:cxn>
                <a:cxn ang="0">
                  <a:pos x="16" y="33"/>
                </a:cxn>
                <a:cxn ang="0">
                  <a:pos x="15" y="29"/>
                </a:cxn>
                <a:cxn ang="0">
                  <a:pos x="15" y="24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1" y="11"/>
                </a:cxn>
                <a:cxn ang="0">
                  <a:pos x="33" y="14"/>
                </a:cxn>
                <a:cxn ang="0">
                  <a:pos x="35" y="19"/>
                </a:cxn>
                <a:cxn ang="0">
                  <a:pos x="48" y="19"/>
                </a:cxn>
                <a:cxn ang="0">
                  <a:pos x="47" y="15"/>
                </a:cxn>
                <a:cxn ang="0">
                  <a:pos x="46" y="12"/>
                </a:cxn>
                <a:cxn ang="0">
                  <a:pos x="45" y="9"/>
                </a:cxn>
                <a:cxn ang="0">
                  <a:pos x="43" y="6"/>
                </a:cxn>
                <a:cxn ang="0">
                  <a:pos x="40" y="4"/>
                </a:cxn>
                <a:cxn ang="0">
                  <a:pos x="36" y="2"/>
                </a:cxn>
                <a:cxn ang="0">
                  <a:pos x="32" y="1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3" y="3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1" y="36"/>
                </a:cxn>
                <a:cxn ang="0">
                  <a:pos x="3" y="40"/>
                </a:cxn>
                <a:cxn ang="0">
                  <a:pos x="6" y="44"/>
                </a:cxn>
                <a:cxn ang="0">
                  <a:pos x="11" y="47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5" y="51"/>
                </a:cxn>
                <a:cxn ang="0">
                  <a:pos x="31" y="51"/>
                </a:cxn>
                <a:cxn ang="0">
                  <a:pos x="36" y="49"/>
                </a:cxn>
                <a:cxn ang="0">
                  <a:pos x="40" y="46"/>
                </a:cxn>
                <a:cxn ang="0">
                  <a:pos x="43" y="43"/>
                </a:cxn>
                <a:cxn ang="0">
                  <a:pos x="46" y="40"/>
                </a:cxn>
                <a:cxn ang="0">
                  <a:pos x="47" y="37"/>
                </a:cxn>
                <a:cxn ang="0">
                  <a:pos x="48" y="34"/>
                </a:cxn>
                <a:cxn ang="0">
                  <a:pos x="48" y="31"/>
                </a:cxn>
                <a:cxn ang="0">
                  <a:pos x="35" y="31"/>
                </a:cxn>
              </a:cxnLst>
              <a:rect l="0" t="0" r="r" b="b"/>
              <a:pathLst>
                <a:path w="48" h="51">
                  <a:moveTo>
                    <a:pt x="35" y="31"/>
                  </a:moveTo>
                  <a:lnTo>
                    <a:pt x="34" y="34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30" y="40"/>
                  </a:lnTo>
                  <a:lnTo>
                    <a:pt x="28" y="41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19" y="38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29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5" y="19"/>
                  </a:lnTo>
                  <a:lnTo>
                    <a:pt x="48" y="19"/>
                  </a:lnTo>
                  <a:lnTo>
                    <a:pt x="47" y="15"/>
                  </a:lnTo>
                  <a:lnTo>
                    <a:pt x="46" y="12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6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11" y="47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1" y="51"/>
                  </a:lnTo>
                  <a:lnTo>
                    <a:pt x="36" y="49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40"/>
                  </a:lnTo>
                  <a:lnTo>
                    <a:pt x="47" y="37"/>
                  </a:lnTo>
                  <a:lnTo>
                    <a:pt x="48" y="34"/>
                  </a:lnTo>
                  <a:lnTo>
                    <a:pt x="48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8" name="Freeform 2110"/>
            <p:cNvSpPr>
              <a:spLocks/>
            </p:cNvSpPr>
            <p:nvPr/>
          </p:nvSpPr>
          <p:spPr bwMode="auto">
            <a:xfrm>
              <a:off x="3724" y="460"/>
              <a:ext cx="12" cy="12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6" y="48"/>
                </a:cxn>
                <a:cxn ang="0">
                  <a:pos x="30" y="48"/>
                </a:cxn>
                <a:cxn ang="0">
                  <a:pos x="30" y="9"/>
                </a:cxn>
                <a:cxn ang="0">
                  <a:pos x="46" y="9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6" y="9"/>
                </a:cxn>
              </a:cxnLst>
              <a:rect l="0" t="0" r="r" b="b"/>
              <a:pathLst>
                <a:path w="46" h="48">
                  <a:moveTo>
                    <a:pt x="16" y="9"/>
                  </a:moveTo>
                  <a:lnTo>
                    <a:pt x="16" y="48"/>
                  </a:lnTo>
                  <a:lnTo>
                    <a:pt x="30" y="48"/>
                  </a:lnTo>
                  <a:lnTo>
                    <a:pt x="30" y="9"/>
                  </a:lnTo>
                  <a:lnTo>
                    <a:pt x="46" y="9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9" name="Freeform 2111"/>
            <p:cNvSpPr>
              <a:spLocks/>
            </p:cNvSpPr>
            <p:nvPr/>
          </p:nvSpPr>
          <p:spPr bwMode="auto">
            <a:xfrm>
              <a:off x="3737" y="460"/>
              <a:ext cx="13" cy="12"/>
            </a:xfrm>
            <a:custGeom>
              <a:avLst/>
              <a:gdLst/>
              <a:ahLst/>
              <a:cxnLst>
                <a:cxn ang="0">
                  <a:pos x="15" y="3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6" y="48"/>
                </a:cxn>
                <a:cxn ang="0">
                  <a:pos x="35" y="16"/>
                </a:cxn>
                <a:cxn ang="0">
                  <a:pos x="35" y="48"/>
                </a:cxn>
                <a:cxn ang="0">
                  <a:pos x="49" y="48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5" y="30"/>
                </a:cxn>
              </a:cxnLst>
              <a:rect l="0" t="0" r="r" b="b"/>
              <a:pathLst>
                <a:path w="49" h="48">
                  <a:moveTo>
                    <a:pt x="15" y="3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6" y="48"/>
                  </a:lnTo>
                  <a:lnTo>
                    <a:pt x="35" y="16"/>
                  </a:lnTo>
                  <a:lnTo>
                    <a:pt x="35" y="48"/>
                  </a:lnTo>
                  <a:lnTo>
                    <a:pt x="49" y="48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0" name="Freeform 2112"/>
            <p:cNvSpPr>
              <a:spLocks/>
            </p:cNvSpPr>
            <p:nvPr/>
          </p:nvSpPr>
          <p:spPr bwMode="auto">
            <a:xfrm>
              <a:off x="3758" y="460"/>
              <a:ext cx="12" cy="13"/>
            </a:xfrm>
            <a:custGeom>
              <a:avLst/>
              <a:gdLst/>
              <a:ahLst/>
              <a:cxnLst>
                <a:cxn ang="0">
                  <a:pos x="35" y="31"/>
                </a:cxn>
                <a:cxn ang="0">
                  <a:pos x="35" y="34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30" y="40"/>
                </a:cxn>
                <a:cxn ang="0">
                  <a:pos x="28" y="41"/>
                </a:cxn>
                <a:cxn ang="0">
                  <a:pos x="26" y="41"/>
                </a:cxn>
                <a:cxn ang="0">
                  <a:pos x="22" y="41"/>
                </a:cxn>
                <a:cxn ang="0">
                  <a:pos x="19" y="38"/>
                </a:cxn>
                <a:cxn ang="0">
                  <a:pos x="17" y="36"/>
                </a:cxn>
                <a:cxn ang="0">
                  <a:pos x="16" y="33"/>
                </a:cxn>
                <a:cxn ang="0">
                  <a:pos x="15" y="29"/>
                </a:cxn>
                <a:cxn ang="0">
                  <a:pos x="14" y="24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2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2" y="11"/>
                </a:cxn>
                <a:cxn ang="0">
                  <a:pos x="34" y="14"/>
                </a:cxn>
                <a:cxn ang="0">
                  <a:pos x="35" y="19"/>
                </a:cxn>
                <a:cxn ang="0">
                  <a:pos x="48" y="19"/>
                </a:cxn>
                <a:cxn ang="0">
                  <a:pos x="48" y="15"/>
                </a:cxn>
                <a:cxn ang="0">
                  <a:pos x="47" y="12"/>
                </a:cxn>
                <a:cxn ang="0">
                  <a:pos x="45" y="9"/>
                </a:cxn>
                <a:cxn ang="0">
                  <a:pos x="43" y="6"/>
                </a:cxn>
                <a:cxn ang="0">
                  <a:pos x="40" y="4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19" y="1"/>
                </a:cxn>
                <a:cxn ang="0">
                  <a:pos x="13" y="3"/>
                </a:cxn>
                <a:cxn ang="0">
                  <a:pos x="8" y="5"/>
                </a:cxn>
                <a:cxn ang="0">
                  <a:pos x="5" y="9"/>
                </a:cxn>
                <a:cxn ang="0">
                  <a:pos x="3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7" y="44"/>
                </a:cxn>
                <a:cxn ang="0">
                  <a:pos x="10" y="47"/>
                </a:cxn>
                <a:cxn ang="0">
                  <a:pos x="14" y="50"/>
                </a:cxn>
                <a:cxn ang="0">
                  <a:pos x="19" y="51"/>
                </a:cxn>
                <a:cxn ang="0">
                  <a:pos x="26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1" y="46"/>
                </a:cxn>
                <a:cxn ang="0">
                  <a:pos x="44" y="43"/>
                </a:cxn>
                <a:cxn ang="0">
                  <a:pos x="46" y="40"/>
                </a:cxn>
                <a:cxn ang="0">
                  <a:pos x="47" y="37"/>
                </a:cxn>
                <a:cxn ang="0">
                  <a:pos x="48" y="34"/>
                </a:cxn>
                <a:cxn ang="0">
                  <a:pos x="49" y="31"/>
                </a:cxn>
                <a:cxn ang="0">
                  <a:pos x="35" y="31"/>
                </a:cxn>
              </a:cxnLst>
              <a:rect l="0" t="0" r="r" b="b"/>
              <a:pathLst>
                <a:path w="49" h="51">
                  <a:moveTo>
                    <a:pt x="35" y="31"/>
                  </a:moveTo>
                  <a:lnTo>
                    <a:pt x="35" y="34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30" y="40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2" y="41"/>
                  </a:lnTo>
                  <a:lnTo>
                    <a:pt x="19" y="38"/>
                  </a:lnTo>
                  <a:lnTo>
                    <a:pt x="17" y="36"/>
                  </a:lnTo>
                  <a:lnTo>
                    <a:pt x="16" y="33"/>
                  </a:lnTo>
                  <a:lnTo>
                    <a:pt x="15" y="29"/>
                  </a:lnTo>
                  <a:lnTo>
                    <a:pt x="14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5" y="19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7" y="12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3" y="3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0" y="47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1" y="46"/>
                  </a:lnTo>
                  <a:lnTo>
                    <a:pt x="44" y="43"/>
                  </a:lnTo>
                  <a:lnTo>
                    <a:pt x="46" y="40"/>
                  </a:lnTo>
                  <a:lnTo>
                    <a:pt x="47" y="37"/>
                  </a:lnTo>
                  <a:lnTo>
                    <a:pt x="48" y="34"/>
                  </a:lnTo>
                  <a:lnTo>
                    <a:pt x="49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1" name="Freeform 2113"/>
            <p:cNvSpPr>
              <a:spLocks noEditPoints="1"/>
            </p:cNvSpPr>
            <p:nvPr/>
          </p:nvSpPr>
          <p:spPr bwMode="auto">
            <a:xfrm>
              <a:off x="3771" y="460"/>
              <a:ext cx="13" cy="13"/>
            </a:xfrm>
            <a:custGeom>
              <a:avLst/>
              <a:gdLst/>
              <a:ahLst/>
              <a:cxnLst>
                <a:cxn ang="0">
                  <a:pos x="27" y="51"/>
                </a:cxn>
                <a:cxn ang="0">
                  <a:pos x="32" y="51"/>
                </a:cxn>
                <a:cxn ang="0">
                  <a:pos x="37" y="50"/>
                </a:cxn>
                <a:cxn ang="0">
                  <a:pos x="41" y="47"/>
                </a:cxn>
                <a:cxn ang="0">
                  <a:pos x="45" y="44"/>
                </a:cxn>
                <a:cxn ang="0">
                  <a:pos x="48" y="41"/>
                </a:cxn>
                <a:cxn ang="0">
                  <a:pos x="50" y="36"/>
                </a:cxn>
                <a:cxn ang="0">
                  <a:pos x="52" y="31"/>
                </a:cxn>
                <a:cxn ang="0">
                  <a:pos x="52" y="25"/>
                </a:cxn>
                <a:cxn ang="0">
                  <a:pos x="52" y="19"/>
                </a:cxn>
                <a:cxn ang="0">
                  <a:pos x="50" y="14"/>
                </a:cxn>
                <a:cxn ang="0">
                  <a:pos x="48" y="10"/>
                </a:cxn>
                <a:cxn ang="0">
                  <a:pos x="45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6" y="2"/>
                </a:cxn>
                <a:cxn ang="0">
                  <a:pos x="12" y="3"/>
                </a:cxn>
                <a:cxn ang="0">
                  <a:pos x="8" y="6"/>
                </a:cxn>
                <a:cxn ang="0">
                  <a:pos x="5" y="9"/>
                </a:cxn>
                <a:cxn ang="0">
                  <a:pos x="3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1"/>
                </a:cxn>
                <a:cxn ang="0">
                  <a:pos x="2" y="36"/>
                </a:cxn>
                <a:cxn ang="0">
                  <a:pos x="5" y="41"/>
                </a:cxn>
                <a:cxn ang="0">
                  <a:pos x="8" y="44"/>
                </a:cxn>
                <a:cxn ang="0">
                  <a:pos x="11" y="47"/>
                </a:cxn>
                <a:cxn ang="0">
                  <a:pos x="16" y="50"/>
                </a:cxn>
                <a:cxn ang="0">
                  <a:pos x="22" y="51"/>
                </a:cxn>
                <a:cxn ang="0">
                  <a:pos x="27" y="51"/>
                </a:cxn>
                <a:cxn ang="0">
                  <a:pos x="27" y="41"/>
                </a:cxn>
                <a:cxn ang="0">
                  <a:pos x="24" y="40"/>
                </a:cxn>
                <a:cxn ang="0">
                  <a:pos x="21" y="39"/>
                </a:cxn>
                <a:cxn ang="0">
                  <a:pos x="18" y="38"/>
                </a:cxn>
                <a:cxn ang="0">
                  <a:pos x="17" y="35"/>
                </a:cxn>
                <a:cxn ang="0">
                  <a:pos x="15" y="30"/>
                </a:cxn>
                <a:cxn ang="0">
                  <a:pos x="15" y="25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24" y="10"/>
                </a:cxn>
                <a:cxn ang="0">
                  <a:pos x="27" y="10"/>
                </a:cxn>
                <a:cxn ang="0">
                  <a:pos x="30" y="10"/>
                </a:cxn>
                <a:cxn ang="0">
                  <a:pos x="34" y="12"/>
                </a:cxn>
                <a:cxn ang="0">
                  <a:pos x="35" y="14"/>
                </a:cxn>
                <a:cxn ang="0">
                  <a:pos x="37" y="16"/>
                </a:cxn>
                <a:cxn ang="0">
                  <a:pos x="38" y="20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6" y="35"/>
                </a:cxn>
                <a:cxn ang="0">
                  <a:pos x="35" y="37"/>
                </a:cxn>
                <a:cxn ang="0">
                  <a:pos x="33" y="39"/>
                </a:cxn>
                <a:cxn ang="0">
                  <a:pos x="30" y="40"/>
                </a:cxn>
                <a:cxn ang="0">
                  <a:pos x="27" y="41"/>
                </a:cxn>
              </a:cxnLst>
              <a:rect l="0" t="0" r="r" b="b"/>
              <a:pathLst>
                <a:path w="52" h="51">
                  <a:moveTo>
                    <a:pt x="27" y="51"/>
                  </a:moveTo>
                  <a:lnTo>
                    <a:pt x="32" y="51"/>
                  </a:lnTo>
                  <a:lnTo>
                    <a:pt x="37" y="50"/>
                  </a:lnTo>
                  <a:lnTo>
                    <a:pt x="41" y="47"/>
                  </a:lnTo>
                  <a:lnTo>
                    <a:pt x="45" y="44"/>
                  </a:lnTo>
                  <a:lnTo>
                    <a:pt x="48" y="41"/>
                  </a:lnTo>
                  <a:lnTo>
                    <a:pt x="50" y="36"/>
                  </a:lnTo>
                  <a:lnTo>
                    <a:pt x="52" y="31"/>
                  </a:lnTo>
                  <a:lnTo>
                    <a:pt x="52" y="25"/>
                  </a:lnTo>
                  <a:lnTo>
                    <a:pt x="52" y="19"/>
                  </a:lnTo>
                  <a:lnTo>
                    <a:pt x="50" y="14"/>
                  </a:lnTo>
                  <a:lnTo>
                    <a:pt x="48" y="10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2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3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1" y="47"/>
                  </a:lnTo>
                  <a:lnTo>
                    <a:pt x="16" y="50"/>
                  </a:lnTo>
                  <a:lnTo>
                    <a:pt x="22" y="51"/>
                  </a:lnTo>
                  <a:lnTo>
                    <a:pt x="27" y="51"/>
                  </a:lnTo>
                  <a:close/>
                  <a:moveTo>
                    <a:pt x="27" y="41"/>
                  </a:moveTo>
                  <a:lnTo>
                    <a:pt x="24" y="40"/>
                  </a:lnTo>
                  <a:lnTo>
                    <a:pt x="21" y="39"/>
                  </a:lnTo>
                  <a:lnTo>
                    <a:pt x="18" y="38"/>
                  </a:lnTo>
                  <a:lnTo>
                    <a:pt x="17" y="35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4" y="12"/>
                  </a:lnTo>
                  <a:lnTo>
                    <a:pt x="35" y="14"/>
                  </a:lnTo>
                  <a:lnTo>
                    <a:pt x="37" y="16"/>
                  </a:lnTo>
                  <a:lnTo>
                    <a:pt x="38" y="20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6" y="35"/>
                  </a:lnTo>
                  <a:lnTo>
                    <a:pt x="35" y="37"/>
                  </a:lnTo>
                  <a:lnTo>
                    <a:pt x="33" y="39"/>
                  </a:lnTo>
                  <a:lnTo>
                    <a:pt x="30" y="40"/>
                  </a:lnTo>
                  <a:lnTo>
                    <a:pt x="27" y="4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2" name="Freeform 2114"/>
            <p:cNvSpPr>
              <a:spLocks noEditPoints="1"/>
            </p:cNvSpPr>
            <p:nvPr/>
          </p:nvSpPr>
          <p:spPr bwMode="auto">
            <a:xfrm>
              <a:off x="3786" y="460"/>
              <a:ext cx="13" cy="13"/>
            </a:xfrm>
            <a:custGeom>
              <a:avLst/>
              <a:gdLst/>
              <a:ahLst/>
              <a:cxnLst>
                <a:cxn ang="0">
                  <a:pos x="36" y="35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1"/>
                </a:cxn>
                <a:cxn ang="0">
                  <a:pos x="24" y="41"/>
                </a:cxn>
                <a:cxn ang="0">
                  <a:pos x="21" y="40"/>
                </a:cxn>
                <a:cxn ang="0">
                  <a:pos x="20" y="38"/>
                </a:cxn>
                <a:cxn ang="0">
                  <a:pos x="18" y="36"/>
                </a:cxn>
                <a:cxn ang="0">
                  <a:pos x="16" y="32"/>
                </a:cxn>
                <a:cxn ang="0">
                  <a:pos x="16" y="29"/>
                </a:cxn>
                <a:cxn ang="0">
                  <a:pos x="52" y="29"/>
                </a:cxn>
                <a:cxn ang="0">
                  <a:pos x="52" y="26"/>
                </a:cxn>
                <a:cxn ang="0">
                  <a:pos x="51" y="20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1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3" y="4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7" y="44"/>
                </a:cxn>
                <a:cxn ang="0">
                  <a:pos x="11" y="47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4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4" y="46"/>
                </a:cxn>
                <a:cxn ang="0">
                  <a:pos x="46" y="43"/>
                </a:cxn>
                <a:cxn ang="0">
                  <a:pos x="49" y="39"/>
                </a:cxn>
                <a:cxn ang="0">
                  <a:pos x="51" y="35"/>
                </a:cxn>
                <a:cxn ang="0">
                  <a:pos x="36" y="35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7" y="10"/>
                </a:cxn>
                <a:cxn ang="0">
                  <a:pos x="30" y="10"/>
                </a:cxn>
                <a:cxn ang="0">
                  <a:pos x="33" y="11"/>
                </a:cxn>
                <a:cxn ang="0">
                  <a:pos x="35" y="13"/>
                </a:cxn>
                <a:cxn ang="0">
                  <a:pos x="36" y="15"/>
                </a:cxn>
                <a:cxn ang="0">
                  <a:pos x="37" y="17"/>
                </a:cxn>
                <a:cxn ang="0">
                  <a:pos x="37" y="21"/>
                </a:cxn>
                <a:cxn ang="0">
                  <a:pos x="16" y="21"/>
                </a:cxn>
              </a:cxnLst>
              <a:rect l="0" t="0" r="r" b="b"/>
              <a:pathLst>
                <a:path w="52" h="51">
                  <a:moveTo>
                    <a:pt x="36" y="35"/>
                  </a:move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24" y="41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51" y="20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7" y="44"/>
                  </a:lnTo>
                  <a:lnTo>
                    <a:pt x="11" y="47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4" y="46"/>
                  </a:lnTo>
                  <a:lnTo>
                    <a:pt x="46" y="43"/>
                  </a:lnTo>
                  <a:lnTo>
                    <a:pt x="49" y="39"/>
                  </a:lnTo>
                  <a:lnTo>
                    <a:pt x="51" y="35"/>
                  </a:lnTo>
                  <a:lnTo>
                    <a:pt x="36" y="35"/>
                  </a:lnTo>
                  <a:close/>
                  <a:moveTo>
                    <a:pt x="16" y="21"/>
                  </a:moveTo>
                  <a:lnTo>
                    <a:pt x="17" y="17"/>
                  </a:lnTo>
                  <a:lnTo>
                    <a:pt x="18" y="14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3" y="11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3" name="Freeform 2115"/>
            <p:cNvSpPr>
              <a:spLocks noEditPoints="1"/>
            </p:cNvSpPr>
            <p:nvPr/>
          </p:nvSpPr>
          <p:spPr bwMode="auto">
            <a:xfrm>
              <a:off x="3800" y="460"/>
              <a:ext cx="15" cy="1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60"/>
                </a:cxn>
                <a:cxn ang="0">
                  <a:pos x="14" y="60"/>
                </a:cxn>
                <a:cxn ang="0">
                  <a:pos x="14" y="48"/>
                </a:cxn>
                <a:cxn ang="0">
                  <a:pos x="49" y="48"/>
                </a:cxn>
                <a:cxn ang="0">
                  <a:pos x="49" y="60"/>
                </a:cxn>
                <a:cxn ang="0">
                  <a:pos x="62" y="60"/>
                </a:cxn>
                <a:cxn ang="0">
                  <a:pos x="63" y="37"/>
                </a:cxn>
                <a:cxn ang="0">
                  <a:pos x="54" y="37"/>
                </a:cxn>
                <a:cxn ang="0">
                  <a:pos x="54" y="0"/>
                </a:cxn>
                <a:cxn ang="0">
                  <a:pos x="15" y="0"/>
                </a:cxn>
                <a:cxn ang="0">
                  <a:pos x="15" y="9"/>
                </a:cxn>
                <a:cxn ang="0">
                  <a:pos x="14" y="17"/>
                </a:cxn>
                <a:cxn ang="0">
                  <a:pos x="13" y="25"/>
                </a:cxn>
                <a:cxn ang="0">
                  <a:pos x="10" y="31"/>
                </a:cxn>
                <a:cxn ang="0">
                  <a:pos x="6" y="37"/>
                </a:cxn>
                <a:cxn ang="0">
                  <a:pos x="0" y="37"/>
                </a:cxn>
                <a:cxn ang="0">
                  <a:pos x="41" y="9"/>
                </a:cxn>
                <a:cxn ang="0">
                  <a:pos x="41" y="37"/>
                </a:cxn>
                <a:cxn ang="0">
                  <a:pos x="22" y="37"/>
                </a:cxn>
                <a:cxn ang="0">
                  <a:pos x="24" y="33"/>
                </a:cxn>
                <a:cxn ang="0">
                  <a:pos x="26" y="28"/>
                </a:cxn>
                <a:cxn ang="0">
                  <a:pos x="27" y="22"/>
                </a:cxn>
                <a:cxn ang="0">
                  <a:pos x="27" y="14"/>
                </a:cxn>
                <a:cxn ang="0">
                  <a:pos x="27" y="9"/>
                </a:cxn>
                <a:cxn ang="0">
                  <a:pos x="41" y="9"/>
                </a:cxn>
              </a:cxnLst>
              <a:rect l="0" t="0" r="r" b="b"/>
              <a:pathLst>
                <a:path w="63" h="60">
                  <a:moveTo>
                    <a:pt x="0" y="37"/>
                  </a:moveTo>
                  <a:lnTo>
                    <a:pt x="1" y="60"/>
                  </a:lnTo>
                  <a:lnTo>
                    <a:pt x="14" y="60"/>
                  </a:lnTo>
                  <a:lnTo>
                    <a:pt x="14" y="48"/>
                  </a:lnTo>
                  <a:lnTo>
                    <a:pt x="49" y="48"/>
                  </a:lnTo>
                  <a:lnTo>
                    <a:pt x="49" y="60"/>
                  </a:lnTo>
                  <a:lnTo>
                    <a:pt x="62" y="60"/>
                  </a:lnTo>
                  <a:lnTo>
                    <a:pt x="63" y="37"/>
                  </a:lnTo>
                  <a:lnTo>
                    <a:pt x="54" y="37"/>
                  </a:lnTo>
                  <a:lnTo>
                    <a:pt x="54" y="0"/>
                  </a:lnTo>
                  <a:lnTo>
                    <a:pt x="15" y="0"/>
                  </a:lnTo>
                  <a:lnTo>
                    <a:pt x="15" y="9"/>
                  </a:lnTo>
                  <a:lnTo>
                    <a:pt x="14" y="17"/>
                  </a:lnTo>
                  <a:lnTo>
                    <a:pt x="13" y="25"/>
                  </a:lnTo>
                  <a:lnTo>
                    <a:pt x="10" y="31"/>
                  </a:lnTo>
                  <a:lnTo>
                    <a:pt x="6" y="37"/>
                  </a:lnTo>
                  <a:lnTo>
                    <a:pt x="0" y="37"/>
                  </a:lnTo>
                  <a:close/>
                  <a:moveTo>
                    <a:pt x="41" y="9"/>
                  </a:moveTo>
                  <a:lnTo>
                    <a:pt x="41" y="37"/>
                  </a:lnTo>
                  <a:lnTo>
                    <a:pt x="22" y="37"/>
                  </a:lnTo>
                  <a:lnTo>
                    <a:pt x="24" y="33"/>
                  </a:lnTo>
                  <a:lnTo>
                    <a:pt x="26" y="28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27" y="9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4" name="Freeform 2116"/>
            <p:cNvSpPr>
              <a:spLocks/>
            </p:cNvSpPr>
            <p:nvPr/>
          </p:nvSpPr>
          <p:spPr bwMode="auto">
            <a:xfrm>
              <a:off x="3817" y="460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33" y="16"/>
                </a:cxn>
                <a:cxn ang="0">
                  <a:pos x="33" y="48"/>
                </a:cxn>
                <a:cxn ang="0">
                  <a:pos x="48" y="48"/>
                </a:cxn>
                <a:cxn ang="0">
                  <a:pos x="48" y="0"/>
                </a:cxn>
                <a:cxn ang="0">
                  <a:pos x="33" y="0"/>
                </a:cxn>
                <a:cxn ang="0">
                  <a:pos x="14" y="30"/>
                </a:cxn>
              </a:cxnLst>
              <a:rect l="0" t="0" r="r" b="b"/>
              <a:pathLst>
                <a:path w="48" h="48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33" y="16"/>
                  </a:lnTo>
                  <a:lnTo>
                    <a:pt x="33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5" name="Freeform 2117"/>
            <p:cNvSpPr>
              <a:spLocks/>
            </p:cNvSpPr>
            <p:nvPr/>
          </p:nvSpPr>
          <p:spPr bwMode="auto">
            <a:xfrm>
              <a:off x="3832" y="460"/>
              <a:ext cx="12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2" y="27"/>
                </a:cxn>
                <a:cxn ang="0">
                  <a:pos x="32" y="48"/>
                </a:cxn>
                <a:cxn ang="0">
                  <a:pos x="46" y="48"/>
                </a:cxn>
                <a:cxn ang="0">
                  <a:pos x="46" y="0"/>
                </a:cxn>
                <a:cxn ang="0">
                  <a:pos x="32" y="0"/>
                </a:cxn>
                <a:cxn ang="0">
                  <a:pos x="32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6" h="48">
                  <a:moveTo>
                    <a:pt x="14" y="27"/>
                  </a:moveTo>
                  <a:lnTo>
                    <a:pt x="32" y="27"/>
                  </a:lnTo>
                  <a:lnTo>
                    <a:pt x="32" y="48"/>
                  </a:lnTo>
                  <a:lnTo>
                    <a:pt x="46" y="48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6" name="Freeform 2118"/>
            <p:cNvSpPr>
              <a:spLocks noEditPoints="1"/>
            </p:cNvSpPr>
            <p:nvPr/>
          </p:nvSpPr>
          <p:spPr bwMode="auto">
            <a:xfrm>
              <a:off x="3846" y="460"/>
              <a:ext cx="13" cy="13"/>
            </a:xfrm>
            <a:custGeom>
              <a:avLst/>
              <a:gdLst/>
              <a:ahLst/>
              <a:cxnLst>
                <a:cxn ang="0">
                  <a:pos x="36" y="35"/>
                </a:cxn>
                <a:cxn ang="0">
                  <a:pos x="35" y="38"/>
                </a:cxn>
                <a:cxn ang="0">
                  <a:pos x="32" y="40"/>
                </a:cxn>
                <a:cxn ang="0">
                  <a:pos x="30" y="41"/>
                </a:cxn>
                <a:cxn ang="0">
                  <a:pos x="26" y="41"/>
                </a:cxn>
                <a:cxn ang="0">
                  <a:pos x="23" y="41"/>
                </a:cxn>
                <a:cxn ang="0">
                  <a:pos x="20" y="40"/>
                </a:cxn>
                <a:cxn ang="0">
                  <a:pos x="18" y="38"/>
                </a:cxn>
                <a:cxn ang="0">
                  <a:pos x="17" y="36"/>
                </a:cxn>
                <a:cxn ang="0">
                  <a:pos x="15" y="32"/>
                </a:cxn>
                <a:cxn ang="0">
                  <a:pos x="14" y="29"/>
                </a:cxn>
                <a:cxn ang="0">
                  <a:pos x="51" y="29"/>
                </a:cxn>
                <a:cxn ang="0">
                  <a:pos x="51" y="26"/>
                </a:cxn>
                <a:cxn ang="0">
                  <a:pos x="50" y="20"/>
                </a:cxn>
                <a:cxn ang="0">
                  <a:pos x="47" y="11"/>
                </a:cxn>
                <a:cxn ang="0">
                  <a:pos x="45" y="7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6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6" y="44"/>
                </a:cxn>
                <a:cxn ang="0">
                  <a:pos x="10" y="47"/>
                </a:cxn>
                <a:cxn ang="0">
                  <a:pos x="14" y="50"/>
                </a:cxn>
                <a:cxn ang="0">
                  <a:pos x="18" y="51"/>
                </a:cxn>
                <a:cxn ang="0">
                  <a:pos x="22" y="51"/>
                </a:cxn>
                <a:cxn ang="0">
                  <a:pos x="25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6"/>
                </a:cxn>
                <a:cxn ang="0">
                  <a:pos x="46" y="43"/>
                </a:cxn>
                <a:cxn ang="0">
                  <a:pos x="48" y="39"/>
                </a:cxn>
                <a:cxn ang="0">
                  <a:pos x="50" y="35"/>
                </a:cxn>
                <a:cxn ang="0">
                  <a:pos x="36" y="35"/>
                </a:cxn>
                <a:cxn ang="0">
                  <a:pos x="14" y="21"/>
                </a:cxn>
                <a:cxn ang="0">
                  <a:pos x="15" y="17"/>
                </a:cxn>
                <a:cxn ang="0">
                  <a:pos x="17" y="14"/>
                </a:cxn>
                <a:cxn ang="0">
                  <a:pos x="18" y="12"/>
                </a:cxn>
                <a:cxn ang="0">
                  <a:pos x="20" y="11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30" y="10"/>
                </a:cxn>
                <a:cxn ang="0">
                  <a:pos x="33" y="11"/>
                </a:cxn>
                <a:cxn ang="0">
                  <a:pos x="34" y="13"/>
                </a:cxn>
                <a:cxn ang="0">
                  <a:pos x="36" y="15"/>
                </a:cxn>
                <a:cxn ang="0">
                  <a:pos x="36" y="17"/>
                </a:cxn>
                <a:cxn ang="0">
                  <a:pos x="37" y="21"/>
                </a:cxn>
                <a:cxn ang="0">
                  <a:pos x="14" y="21"/>
                </a:cxn>
              </a:cxnLst>
              <a:rect l="0" t="0" r="r" b="b"/>
              <a:pathLst>
                <a:path w="51" h="51">
                  <a:moveTo>
                    <a:pt x="36" y="35"/>
                  </a:moveTo>
                  <a:lnTo>
                    <a:pt x="35" y="38"/>
                  </a:lnTo>
                  <a:lnTo>
                    <a:pt x="32" y="40"/>
                  </a:lnTo>
                  <a:lnTo>
                    <a:pt x="30" y="41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7" y="36"/>
                  </a:lnTo>
                  <a:lnTo>
                    <a:pt x="15" y="32"/>
                  </a:lnTo>
                  <a:lnTo>
                    <a:pt x="14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0" y="20"/>
                  </a:lnTo>
                  <a:lnTo>
                    <a:pt x="47" y="11"/>
                  </a:lnTo>
                  <a:lnTo>
                    <a:pt x="45" y="7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0" y="47"/>
                  </a:lnTo>
                  <a:lnTo>
                    <a:pt x="14" y="50"/>
                  </a:lnTo>
                  <a:lnTo>
                    <a:pt x="18" y="51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6"/>
                  </a:lnTo>
                  <a:lnTo>
                    <a:pt x="46" y="43"/>
                  </a:lnTo>
                  <a:lnTo>
                    <a:pt x="48" y="39"/>
                  </a:lnTo>
                  <a:lnTo>
                    <a:pt x="50" y="35"/>
                  </a:lnTo>
                  <a:lnTo>
                    <a:pt x="36" y="35"/>
                  </a:lnTo>
                  <a:close/>
                  <a:moveTo>
                    <a:pt x="14" y="21"/>
                  </a:moveTo>
                  <a:lnTo>
                    <a:pt x="15" y="17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3" y="11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7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7" name="Freeform 2119"/>
            <p:cNvSpPr>
              <a:spLocks/>
            </p:cNvSpPr>
            <p:nvPr/>
          </p:nvSpPr>
          <p:spPr bwMode="auto">
            <a:xfrm>
              <a:off x="3861" y="460"/>
              <a:ext cx="12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2" y="27"/>
                </a:cxn>
                <a:cxn ang="0">
                  <a:pos x="32" y="48"/>
                </a:cxn>
                <a:cxn ang="0">
                  <a:pos x="46" y="48"/>
                </a:cxn>
                <a:cxn ang="0">
                  <a:pos x="46" y="0"/>
                </a:cxn>
                <a:cxn ang="0">
                  <a:pos x="32" y="0"/>
                </a:cxn>
                <a:cxn ang="0">
                  <a:pos x="32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6" h="48">
                  <a:moveTo>
                    <a:pt x="14" y="27"/>
                  </a:moveTo>
                  <a:lnTo>
                    <a:pt x="32" y="27"/>
                  </a:lnTo>
                  <a:lnTo>
                    <a:pt x="32" y="48"/>
                  </a:lnTo>
                  <a:lnTo>
                    <a:pt x="46" y="48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8" name="Freeform 2120"/>
            <p:cNvSpPr>
              <a:spLocks/>
            </p:cNvSpPr>
            <p:nvPr/>
          </p:nvSpPr>
          <p:spPr bwMode="auto">
            <a:xfrm>
              <a:off x="3876" y="460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4" y="16"/>
                </a:cxn>
                <a:cxn ang="0">
                  <a:pos x="34" y="48"/>
                </a:cxn>
                <a:cxn ang="0">
                  <a:pos x="48" y="48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14" y="30"/>
                </a:cxn>
              </a:cxnLst>
              <a:rect l="0" t="0" r="r" b="b"/>
              <a:pathLst>
                <a:path w="48" h="48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4" y="16"/>
                  </a:lnTo>
                  <a:lnTo>
                    <a:pt x="34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34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20" name="Group 2121"/>
          <p:cNvGrpSpPr>
            <a:grpSpLocks/>
          </p:cNvGrpSpPr>
          <p:nvPr/>
        </p:nvGrpSpPr>
        <p:grpSpPr bwMode="auto">
          <a:xfrm>
            <a:off x="5549232" y="791373"/>
            <a:ext cx="1476413" cy="1062045"/>
            <a:chOff x="3066" y="456"/>
            <a:chExt cx="930" cy="669"/>
          </a:xfrm>
        </p:grpSpPr>
        <p:sp>
          <p:nvSpPr>
            <p:cNvPr id="1509" name="Freeform 2122"/>
            <p:cNvSpPr>
              <a:spLocks noEditPoints="1"/>
            </p:cNvSpPr>
            <p:nvPr/>
          </p:nvSpPr>
          <p:spPr bwMode="auto">
            <a:xfrm>
              <a:off x="3890" y="460"/>
              <a:ext cx="11" cy="12"/>
            </a:xfrm>
            <a:custGeom>
              <a:avLst/>
              <a:gdLst/>
              <a:ahLst/>
              <a:cxnLst>
                <a:cxn ang="0">
                  <a:pos x="26" y="30"/>
                </a:cxn>
                <a:cxn ang="0">
                  <a:pos x="31" y="30"/>
                </a:cxn>
                <a:cxn ang="0">
                  <a:pos x="31" y="48"/>
                </a:cxn>
                <a:cxn ang="0">
                  <a:pos x="45" y="48"/>
                </a:cxn>
                <a:cxn ang="0">
                  <a:pos x="45" y="0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5" y="4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2" y="24"/>
                </a:cxn>
                <a:cxn ang="0">
                  <a:pos x="5" y="26"/>
                </a:cxn>
                <a:cxn ang="0">
                  <a:pos x="7" y="28"/>
                </a:cxn>
                <a:cxn ang="0">
                  <a:pos x="10" y="29"/>
                </a:cxn>
                <a:cxn ang="0">
                  <a:pos x="13" y="30"/>
                </a:cxn>
                <a:cxn ang="0">
                  <a:pos x="0" y="48"/>
                </a:cxn>
                <a:cxn ang="0">
                  <a:pos x="17" y="48"/>
                </a:cxn>
                <a:cxn ang="0">
                  <a:pos x="26" y="30"/>
                </a:cxn>
                <a:cxn ang="0">
                  <a:pos x="31" y="9"/>
                </a:cxn>
                <a:cxn ang="0">
                  <a:pos x="31" y="21"/>
                </a:cxn>
                <a:cxn ang="0">
                  <a:pos x="24" y="21"/>
                </a:cxn>
                <a:cxn ang="0">
                  <a:pos x="20" y="21"/>
                </a:cxn>
                <a:cxn ang="0">
                  <a:pos x="17" y="20"/>
                </a:cxn>
                <a:cxn ang="0">
                  <a:pos x="16" y="18"/>
                </a:cxn>
                <a:cxn ang="0">
                  <a:pos x="15" y="15"/>
                </a:cxn>
                <a:cxn ang="0">
                  <a:pos x="16" y="12"/>
                </a:cxn>
                <a:cxn ang="0">
                  <a:pos x="18" y="10"/>
                </a:cxn>
                <a:cxn ang="0">
                  <a:pos x="21" y="9"/>
                </a:cxn>
                <a:cxn ang="0">
                  <a:pos x="24" y="9"/>
                </a:cxn>
                <a:cxn ang="0">
                  <a:pos x="31" y="9"/>
                </a:cxn>
              </a:cxnLst>
              <a:rect l="0" t="0" r="r" b="b"/>
              <a:pathLst>
                <a:path w="45" h="48">
                  <a:moveTo>
                    <a:pt x="26" y="30"/>
                  </a:moveTo>
                  <a:lnTo>
                    <a:pt x="31" y="30"/>
                  </a:lnTo>
                  <a:lnTo>
                    <a:pt x="31" y="48"/>
                  </a:lnTo>
                  <a:lnTo>
                    <a:pt x="45" y="48"/>
                  </a:lnTo>
                  <a:lnTo>
                    <a:pt x="45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3" y="30"/>
                  </a:lnTo>
                  <a:lnTo>
                    <a:pt x="0" y="48"/>
                  </a:lnTo>
                  <a:lnTo>
                    <a:pt x="17" y="48"/>
                  </a:lnTo>
                  <a:lnTo>
                    <a:pt x="26" y="30"/>
                  </a:lnTo>
                  <a:close/>
                  <a:moveTo>
                    <a:pt x="31" y="9"/>
                  </a:moveTo>
                  <a:lnTo>
                    <a:pt x="31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7" y="20"/>
                  </a:lnTo>
                  <a:lnTo>
                    <a:pt x="16" y="18"/>
                  </a:lnTo>
                  <a:lnTo>
                    <a:pt x="15" y="15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9"/>
                  </a:lnTo>
                  <a:lnTo>
                    <a:pt x="24" y="9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0" name="Freeform 2123"/>
            <p:cNvSpPr>
              <a:spLocks/>
            </p:cNvSpPr>
            <p:nvPr/>
          </p:nvSpPr>
          <p:spPr bwMode="auto">
            <a:xfrm>
              <a:off x="3910" y="456"/>
              <a:ext cx="6" cy="2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11"/>
                </a:cxn>
                <a:cxn ang="0">
                  <a:pos x="3" y="21"/>
                </a:cxn>
                <a:cxn ang="0">
                  <a:pos x="1" y="31"/>
                </a:cxn>
                <a:cxn ang="0">
                  <a:pos x="0" y="42"/>
                </a:cxn>
                <a:cxn ang="0">
                  <a:pos x="1" y="53"/>
                </a:cxn>
                <a:cxn ang="0">
                  <a:pos x="3" y="63"/>
                </a:cxn>
                <a:cxn ang="0">
                  <a:pos x="8" y="73"/>
                </a:cxn>
                <a:cxn ang="0">
                  <a:pos x="13" y="83"/>
                </a:cxn>
                <a:cxn ang="0">
                  <a:pos x="25" y="83"/>
                </a:cxn>
                <a:cxn ang="0">
                  <a:pos x="20" y="74"/>
                </a:cxn>
                <a:cxn ang="0">
                  <a:pos x="17" y="63"/>
                </a:cxn>
                <a:cxn ang="0">
                  <a:pos x="14" y="52"/>
                </a:cxn>
                <a:cxn ang="0">
                  <a:pos x="13" y="42"/>
                </a:cxn>
                <a:cxn ang="0">
                  <a:pos x="14" y="32"/>
                </a:cxn>
                <a:cxn ang="0">
                  <a:pos x="17" y="21"/>
                </a:cxn>
                <a:cxn ang="0">
                  <a:pos x="20" y="10"/>
                </a:cxn>
                <a:cxn ang="0">
                  <a:pos x="25" y="0"/>
                </a:cxn>
                <a:cxn ang="0">
                  <a:pos x="13" y="0"/>
                </a:cxn>
              </a:cxnLst>
              <a:rect l="0" t="0" r="r" b="b"/>
              <a:pathLst>
                <a:path w="25" h="83">
                  <a:moveTo>
                    <a:pt x="13" y="0"/>
                  </a:moveTo>
                  <a:lnTo>
                    <a:pt x="8" y="11"/>
                  </a:lnTo>
                  <a:lnTo>
                    <a:pt x="3" y="21"/>
                  </a:lnTo>
                  <a:lnTo>
                    <a:pt x="1" y="31"/>
                  </a:lnTo>
                  <a:lnTo>
                    <a:pt x="0" y="42"/>
                  </a:lnTo>
                  <a:lnTo>
                    <a:pt x="1" y="53"/>
                  </a:lnTo>
                  <a:lnTo>
                    <a:pt x="3" y="63"/>
                  </a:lnTo>
                  <a:lnTo>
                    <a:pt x="8" y="73"/>
                  </a:lnTo>
                  <a:lnTo>
                    <a:pt x="13" y="83"/>
                  </a:lnTo>
                  <a:lnTo>
                    <a:pt x="25" y="83"/>
                  </a:lnTo>
                  <a:lnTo>
                    <a:pt x="20" y="74"/>
                  </a:lnTo>
                  <a:lnTo>
                    <a:pt x="17" y="63"/>
                  </a:lnTo>
                  <a:lnTo>
                    <a:pt x="14" y="52"/>
                  </a:lnTo>
                  <a:lnTo>
                    <a:pt x="13" y="42"/>
                  </a:lnTo>
                  <a:lnTo>
                    <a:pt x="14" y="32"/>
                  </a:lnTo>
                  <a:lnTo>
                    <a:pt x="17" y="21"/>
                  </a:lnTo>
                  <a:lnTo>
                    <a:pt x="20" y="10"/>
                  </a:lnTo>
                  <a:lnTo>
                    <a:pt x="2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1" name="Freeform 2124"/>
            <p:cNvSpPr>
              <a:spLocks/>
            </p:cNvSpPr>
            <p:nvPr/>
          </p:nvSpPr>
          <p:spPr bwMode="auto">
            <a:xfrm>
              <a:off x="3919" y="456"/>
              <a:ext cx="15" cy="17"/>
            </a:xfrm>
            <a:custGeom>
              <a:avLst/>
              <a:gdLst/>
              <a:ahLst/>
              <a:cxnLst>
                <a:cxn ang="0">
                  <a:pos x="46" y="44"/>
                </a:cxn>
                <a:cxn ang="0">
                  <a:pos x="45" y="48"/>
                </a:cxn>
                <a:cxn ang="0">
                  <a:pos x="43" y="52"/>
                </a:cxn>
                <a:cxn ang="0">
                  <a:pos x="40" y="53"/>
                </a:cxn>
                <a:cxn ang="0">
                  <a:pos x="38" y="55"/>
                </a:cxn>
                <a:cxn ang="0">
                  <a:pos x="35" y="56"/>
                </a:cxn>
                <a:cxn ang="0">
                  <a:pos x="32" y="56"/>
                </a:cxn>
                <a:cxn ang="0">
                  <a:pos x="28" y="55"/>
                </a:cxn>
                <a:cxn ang="0">
                  <a:pos x="25" y="54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8" y="47"/>
                </a:cxn>
                <a:cxn ang="0">
                  <a:pos x="17" y="43"/>
                </a:cxn>
                <a:cxn ang="0">
                  <a:pos x="16" y="39"/>
                </a:cxn>
                <a:cxn ang="0">
                  <a:pos x="16" y="35"/>
                </a:cxn>
                <a:cxn ang="0">
                  <a:pos x="17" y="28"/>
                </a:cxn>
                <a:cxn ang="0">
                  <a:pos x="18" y="23"/>
                </a:cxn>
                <a:cxn ang="0">
                  <a:pos x="20" y="19"/>
                </a:cxn>
                <a:cxn ang="0">
                  <a:pos x="22" y="16"/>
                </a:cxn>
                <a:cxn ang="0">
                  <a:pos x="28" y="12"/>
                </a:cxn>
                <a:cxn ang="0">
                  <a:pos x="31" y="12"/>
                </a:cxn>
                <a:cxn ang="0">
                  <a:pos x="35" y="12"/>
                </a:cxn>
                <a:cxn ang="0">
                  <a:pos x="39" y="14"/>
                </a:cxn>
                <a:cxn ang="0">
                  <a:pos x="42" y="16"/>
                </a:cxn>
                <a:cxn ang="0">
                  <a:pos x="44" y="18"/>
                </a:cxn>
                <a:cxn ang="0">
                  <a:pos x="45" y="21"/>
                </a:cxn>
                <a:cxn ang="0">
                  <a:pos x="46" y="24"/>
                </a:cxn>
                <a:cxn ang="0">
                  <a:pos x="61" y="24"/>
                </a:cxn>
                <a:cxn ang="0">
                  <a:pos x="60" y="20"/>
                </a:cxn>
                <a:cxn ang="0">
                  <a:pos x="59" y="16"/>
                </a:cxn>
                <a:cxn ang="0">
                  <a:pos x="57" y="12"/>
                </a:cxn>
                <a:cxn ang="0">
                  <a:pos x="54" y="8"/>
                </a:cxn>
                <a:cxn ang="0">
                  <a:pos x="51" y="5"/>
                </a:cxn>
                <a:cxn ang="0">
                  <a:pos x="46" y="2"/>
                </a:cxn>
                <a:cxn ang="0">
                  <a:pos x="38" y="0"/>
                </a:cxn>
                <a:cxn ang="0">
                  <a:pos x="31" y="0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9"/>
                </a:cxn>
                <a:cxn ang="0">
                  <a:pos x="4" y="16"/>
                </a:cxn>
                <a:cxn ang="0">
                  <a:pos x="2" y="20"/>
                </a:cxn>
                <a:cxn ang="0">
                  <a:pos x="1" y="24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5" y="57"/>
                </a:cxn>
                <a:cxn ang="0">
                  <a:pos x="9" y="61"/>
                </a:cxn>
                <a:cxn ang="0">
                  <a:pos x="14" y="65"/>
                </a:cxn>
                <a:cxn ang="0">
                  <a:pos x="19" y="68"/>
                </a:cxn>
                <a:cxn ang="0">
                  <a:pos x="25" y="69"/>
                </a:cxn>
                <a:cxn ang="0">
                  <a:pos x="31" y="69"/>
                </a:cxn>
                <a:cxn ang="0">
                  <a:pos x="39" y="69"/>
                </a:cxn>
                <a:cxn ang="0">
                  <a:pos x="46" y="67"/>
                </a:cxn>
                <a:cxn ang="0">
                  <a:pos x="51" y="63"/>
                </a:cxn>
                <a:cxn ang="0">
                  <a:pos x="55" y="60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1" y="48"/>
                </a:cxn>
                <a:cxn ang="0">
                  <a:pos x="61" y="44"/>
                </a:cxn>
                <a:cxn ang="0">
                  <a:pos x="46" y="44"/>
                </a:cxn>
              </a:cxnLst>
              <a:rect l="0" t="0" r="r" b="b"/>
              <a:pathLst>
                <a:path w="61" h="69">
                  <a:moveTo>
                    <a:pt x="46" y="44"/>
                  </a:moveTo>
                  <a:lnTo>
                    <a:pt x="45" y="48"/>
                  </a:lnTo>
                  <a:lnTo>
                    <a:pt x="43" y="52"/>
                  </a:lnTo>
                  <a:lnTo>
                    <a:pt x="40" y="53"/>
                  </a:lnTo>
                  <a:lnTo>
                    <a:pt x="38" y="55"/>
                  </a:lnTo>
                  <a:lnTo>
                    <a:pt x="35" y="56"/>
                  </a:lnTo>
                  <a:lnTo>
                    <a:pt x="32" y="56"/>
                  </a:lnTo>
                  <a:lnTo>
                    <a:pt x="28" y="55"/>
                  </a:lnTo>
                  <a:lnTo>
                    <a:pt x="25" y="54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8" y="47"/>
                  </a:lnTo>
                  <a:lnTo>
                    <a:pt x="17" y="43"/>
                  </a:lnTo>
                  <a:lnTo>
                    <a:pt x="16" y="39"/>
                  </a:lnTo>
                  <a:lnTo>
                    <a:pt x="16" y="35"/>
                  </a:lnTo>
                  <a:lnTo>
                    <a:pt x="17" y="28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9" y="14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5" y="21"/>
                  </a:lnTo>
                  <a:lnTo>
                    <a:pt x="46" y="24"/>
                  </a:lnTo>
                  <a:lnTo>
                    <a:pt x="61" y="24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2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9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5" y="57"/>
                  </a:lnTo>
                  <a:lnTo>
                    <a:pt x="9" y="61"/>
                  </a:lnTo>
                  <a:lnTo>
                    <a:pt x="14" y="65"/>
                  </a:lnTo>
                  <a:lnTo>
                    <a:pt x="19" y="68"/>
                  </a:lnTo>
                  <a:lnTo>
                    <a:pt x="25" y="69"/>
                  </a:lnTo>
                  <a:lnTo>
                    <a:pt x="31" y="69"/>
                  </a:lnTo>
                  <a:lnTo>
                    <a:pt x="39" y="69"/>
                  </a:lnTo>
                  <a:lnTo>
                    <a:pt x="46" y="67"/>
                  </a:lnTo>
                  <a:lnTo>
                    <a:pt x="51" y="63"/>
                  </a:lnTo>
                  <a:lnTo>
                    <a:pt x="55" y="60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1" y="48"/>
                  </a:lnTo>
                  <a:lnTo>
                    <a:pt x="61" y="44"/>
                  </a:lnTo>
                  <a:lnTo>
                    <a:pt x="46" y="4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2" name="Freeform 2125"/>
            <p:cNvSpPr>
              <a:spLocks/>
            </p:cNvSpPr>
            <p:nvPr/>
          </p:nvSpPr>
          <p:spPr bwMode="auto">
            <a:xfrm>
              <a:off x="3937" y="456"/>
              <a:ext cx="14" cy="16"/>
            </a:xfrm>
            <a:custGeom>
              <a:avLst/>
              <a:gdLst/>
              <a:ahLst/>
              <a:cxnLst>
                <a:cxn ang="0">
                  <a:pos x="15" y="43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7"/>
                </a:cxn>
                <a:cxn ang="0">
                  <a:pos x="15" y="67"/>
                </a:cxn>
                <a:cxn ang="0">
                  <a:pos x="41" y="24"/>
                </a:cxn>
                <a:cxn ang="0">
                  <a:pos x="41" y="67"/>
                </a:cxn>
                <a:cxn ang="0">
                  <a:pos x="57" y="67"/>
                </a:cxn>
                <a:cxn ang="0">
                  <a:pos x="57" y="0"/>
                </a:cxn>
                <a:cxn ang="0">
                  <a:pos x="41" y="0"/>
                </a:cxn>
                <a:cxn ang="0">
                  <a:pos x="15" y="43"/>
                </a:cxn>
              </a:cxnLst>
              <a:rect l="0" t="0" r="r" b="b"/>
              <a:pathLst>
                <a:path w="57" h="67">
                  <a:moveTo>
                    <a:pt x="15" y="43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15" y="67"/>
                  </a:lnTo>
                  <a:lnTo>
                    <a:pt x="41" y="24"/>
                  </a:lnTo>
                  <a:lnTo>
                    <a:pt x="41" y="67"/>
                  </a:lnTo>
                  <a:lnTo>
                    <a:pt x="57" y="67"/>
                  </a:lnTo>
                  <a:lnTo>
                    <a:pt x="57" y="0"/>
                  </a:lnTo>
                  <a:lnTo>
                    <a:pt x="41" y="0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3" name="Freeform 2126"/>
            <p:cNvSpPr>
              <a:spLocks noEditPoints="1"/>
            </p:cNvSpPr>
            <p:nvPr/>
          </p:nvSpPr>
          <p:spPr bwMode="auto">
            <a:xfrm>
              <a:off x="3953" y="456"/>
              <a:ext cx="18" cy="20"/>
            </a:xfrm>
            <a:custGeom>
              <a:avLst/>
              <a:gdLst/>
              <a:ahLst/>
              <a:cxnLst>
                <a:cxn ang="0">
                  <a:pos x="64" y="53"/>
                </a:cxn>
                <a:cxn ang="0">
                  <a:pos x="64" y="0"/>
                </a:cxn>
                <a:cxn ang="0">
                  <a:pos x="17" y="0"/>
                </a:cxn>
                <a:cxn ang="0">
                  <a:pos x="17" y="16"/>
                </a:cxn>
                <a:cxn ang="0">
                  <a:pos x="16" y="26"/>
                </a:cxn>
                <a:cxn ang="0">
                  <a:pos x="15" y="36"/>
                </a:cxn>
                <a:cxn ang="0">
                  <a:pos x="12" y="45"/>
                </a:cxn>
                <a:cxn ang="0">
                  <a:pos x="6" y="53"/>
                </a:cxn>
                <a:cxn ang="0">
                  <a:pos x="0" y="53"/>
                </a:cxn>
                <a:cxn ang="0">
                  <a:pos x="1" y="81"/>
                </a:cxn>
                <a:cxn ang="0">
                  <a:pos x="15" y="81"/>
                </a:cxn>
                <a:cxn ang="0">
                  <a:pos x="15" y="67"/>
                </a:cxn>
                <a:cxn ang="0">
                  <a:pos x="58" y="67"/>
                </a:cxn>
                <a:cxn ang="0">
                  <a:pos x="58" y="81"/>
                </a:cxn>
                <a:cxn ang="0">
                  <a:pos x="73" y="81"/>
                </a:cxn>
                <a:cxn ang="0">
                  <a:pos x="73" y="53"/>
                </a:cxn>
                <a:cxn ang="0">
                  <a:pos x="64" y="53"/>
                </a:cxn>
                <a:cxn ang="0">
                  <a:pos x="48" y="13"/>
                </a:cxn>
                <a:cxn ang="0">
                  <a:pos x="48" y="53"/>
                </a:cxn>
                <a:cxn ang="0">
                  <a:pos x="24" y="53"/>
                </a:cxn>
                <a:cxn ang="0">
                  <a:pos x="27" y="47"/>
                </a:cxn>
                <a:cxn ang="0">
                  <a:pos x="29" y="40"/>
                </a:cxn>
                <a:cxn ang="0">
                  <a:pos x="30" y="31"/>
                </a:cxn>
                <a:cxn ang="0">
                  <a:pos x="31" y="21"/>
                </a:cxn>
                <a:cxn ang="0">
                  <a:pos x="31" y="13"/>
                </a:cxn>
                <a:cxn ang="0">
                  <a:pos x="48" y="13"/>
                </a:cxn>
              </a:cxnLst>
              <a:rect l="0" t="0" r="r" b="b"/>
              <a:pathLst>
                <a:path w="73" h="81">
                  <a:moveTo>
                    <a:pt x="64" y="53"/>
                  </a:moveTo>
                  <a:lnTo>
                    <a:pt x="64" y="0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16" y="26"/>
                  </a:lnTo>
                  <a:lnTo>
                    <a:pt x="15" y="36"/>
                  </a:lnTo>
                  <a:lnTo>
                    <a:pt x="12" y="45"/>
                  </a:lnTo>
                  <a:lnTo>
                    <a:pt x="6" y="53"/>
                  </a:lnTo>
                  <a:lnTo>
                    <a:pt x="0" y="53"/>
                  </a:lnTo>
                  <a:lnTo>
                    <a:pt x="1" y="81"/>
                  </a:lnTo>
                  <a:lnTo>
                    <a:pt x="15" y="81"/>
                  </a:lnTo>
                  <a:lnTo>
                    <a:pt x="15" y="67"/>
                  </a:lnTo>
                  <a:lnTo>
                    <a:pt x="58" y="67"/>
                  </a:lnTo>
                  <a:lnTo>
                    <a:pt x="58" y="81"/>
                  </a:lnTo>
                  <a:lnTo>
                    <a:pt x="73" y="81"/>
                  </a:lnTo>
                  <a:lnTo>
                    <a:pt x="73" y="53"/>
                  </a:lnTo>
                  <a:lnTo>
                    <a:pt x="64" y="53"/>
                  </a:lnTo>
                  <a:close/>
                  <a:moveTo>
                    <a:pt x="48" y="13"/>
                  </a:moveTo>
                  <a:lnTo>
                    <a:pt x="48" y="53"/>
                  </a:lnTo>
                  <a:lnTo>
                    <a:pt x="24" y="53"/>
                  </a:lnTo>
                  <a:lnTo>
                    <a:pt x="27" y="47"/>
                  </a:lnTo>
                  <a:lnTo>
                    <a:pt x="29" y="40"/>
                  </a:lnTo>
                  <a:lnTo>
                    <a:pt x="30" y="31"/>
                  </a:lnTo>
                  <a:lnTo>
                    <a:pt x="31" y="21"/>
                  </a:lnTo>
                  <a:lnTo>
                    <a:pt x="31" y="13"/>
                  </a:lnTo>
                  <a:lnTo>
                    <a:pt x="48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4" name="Freeform 2127"/>
            <p:cNvSpPr>
              <a:spLocks/>
            </p:cNvSpPr>
            <p:nvPr/>
          </p:nvSpPr>
          <p:spPr bwMode="auto">
            <a:xfrm>
              <a:off x="3972" y="456"/>
              <a:ext cx="16" cy="17"/>
            </a:xfrm>
            <a:custGeom>
              <a:avLst/>
              <a:gdLst/>
              <a:ahLst/>
              <a:cxnLst>
                <a:cxn ang="0">
                  <a:pos x="46" y="44"/>
                </a:cxn>
                <a:cxn ang="0">
                  <a:pos x="45" y="48"/>
                </a:cxn>
                <a:cxn ang="0">
                  <a:pos x="43" y="52"/>
                </a:cxn>
                <a:cxn ang="0">
                  <a:pos x="41" y="53"/>
                </a:cxn>
                <a:cxn ang="0">
                  <a:pos x="39" y="55"/>
                </a:cxn>
                <a:cxn ang="0">
                  <a:pos x="36" y="56"/>
                </a:cxn>
                <a:cxn ang="0">
                  <a:pos x="33" y="56"/>
                </a:cxn>
                <a:cxn ang="0">
                  <a:pos x="28" y="55"/>
                </a:cxn>
                <a:cxn ang="0">
                  <a:pos x="25" y="54"/>
                </a:cxn>
                <a:cxn ang="0">
                  <a:pos x="22" y="52"/>
                </a:cxn>
                <a:cxn ang="0">
                  <a:pos x="20" y="50"/>
                </a:cxn>
                <a:cxn ang="0">
                  <a:pos x="18" y="47"/>
                </a:cxn>
                <a:cxn ang="0">
                  <a:pos x="17" y="43"/>
                </a:cxn>
                <a:cxn ang="0">
                  <a:pos x="16" y="39"/>
                </a:cxn>
                <a:cxn ang="0">
                  <a:pos x="16" y="35"/>
                </a:cxn>
                <a:cxn ang="0">
                  <a:pos x="16" y="28"/>
                </a:cxn>
                <a:cxn ang="0">
                  <a:pos x="18" y="23"/>
                </a:cxn>
                <a:cxn ang="0">
                  <a:pos x="20" y="19"/>
                </a:cxn>
                <a:cxn ang="0">
                  <a:pos x="22" y="16"/>
                </a:cxn>
                <a:cxn ang="0">
                  <a:pos x="27" y="12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40" y="14"/>
                </a:cxn>
                <a:cxn ang="0">
                  <a:pos x="42" y="16"/>
                </a:cxn>
                <a:cxn ang="0">
                  <a:pos x="43" y="18"/>
                </a:cxn>
                <a:cxn ang="0">
                  <a:pos x="45" y="21"/>
                </a:cxn>
                <a:cxn ang="0">
                  <a:pos x="46" y="24"/>
                </a:cxn>
                <a:cxn ang="0">
                  <a:pos x="60" y="24"/>
                </a:cxn>
                <a:cxn ang="0">
                  <a:pos x="60" y="20"/>
                </a:cxn>
                <a:cxn ang="0">
                  <a:pos x="59" y="16"/>
                </a:cxn>
                <a:cxn ang="0">
                  <a:pos x="57" y="12"/>
                </a:cxn>
                <a:cxn ang="0">
                  <a:pos x="54" y="8"/>
                </a:cxn>
                <a:cxn ang="0">
                  <a:pos x="50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8" y="2"/>
                </a:cxn>
                <a:cxn ang="0">
                  <a:pos x="13" y="4"/>
                </a:cxn>
                <a:cxn ang="0">
                  <a:pos x="8" y="9"/>
                </a:cxn>
                <a:cxn ang="0">
                  <a:pos x="3" y="16"/>
                </a:cxn>
                <a:cxn ang="0">
                  <a:pos x="2" y="20"/>
                </a:cxn>
                <a:cxn ang="0">
                  <a:pos x="1" y="24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5" y="57"/>
                </a:cxn>
                <a:cxn ang="0">
                  <a:pos x="9" y="61"/>
                </a:cxn>
                <a:cxn ang="0">
                  <a:pos x="14" y="65"/>
                </a:cxn>
                <a:cxn ang="0">
                  <a:pos x="19" y="68"/>
                </a:cxn>
                <a:cxn ang="0">
                  <a:pos x="25" y="69"/>
                </a:cxn>
                <a:cxn ang="0">
                  <a:pos x="32" y="69"/>
                </a:cxn>
                <a:cxn ang="0">
                  <a:pos x="40" y="69"/>
                </a:cxn>
                <a:cxn ang="0">
                  <a:pos x="46" y="67"/>
                </a:cxn>
                <a:cxn ang="0">
                  <a:pos x="51" y="63"/>
                </a:cxn>
                <a:cxn ang="0">
                  <a:pos x="55" y="60"/>
                </a:cxn>
                <a:cxn ang="0">
                  <a:pos x="57" y="56"/>
                </a:cxn>
                <a:cxn ang="0">
                  <a:pos x="59" y="52"/>
                </a:cxn>
                <a:cxn ang="0">
                  <a:pos x="61" y="48"/>
                </a:cxn>
                <a:cxn ang="0">
                  <a:pos x="61" y="44"/>
                </a:cxn>
                <a:cxn ang="0">
                  <a:pos x="46" y="44"/>
                </a:cxn>
              </a:cxnLst>
              <a:rect l="0" t="0" r="r" b="b"/>
              <a:pathLst>
                <a:path w="61" h="69">
                  <a:moveTo>
                    <a:pt x="46" y="44"/>
                  </a:moveTo>
                  <a:lnTo>
                    <a:pt x="45" y="48"/>
                  </a:lnTo>
                  <a:lnTo>
                    <a:pt x="43" y="52"/>
                  </a:lnTo>
                  <a:lnTo>
                    <a:pt x="41" y="53"/>
                  </a:lnTo>
                  <a:lnTo>
                    <a:pt x="39" y="55"/>
                  </a:lnTo>
                  <a:lnTo>
                    <a:pt x="36" y="56"/>
                  </a:lnTo>
                  <a:lnTo>
                    <a:pt x="33" y="56"/>
                  </a:lnTo>
                  <a:lnTo>
                    <a:pt x="28" y="55"/>
                  </a:lnTo>
                  <a:lnTo>
                    <a:pt x="25" y="54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8" y="47"/>
                  </a:lnTo>
                  <a:lnTo>
                    <a:pt x="17" y="43"/>
                  </a:lnTo>
                  <a:lnTo>
                    <a:pt x="16" y="39"/>
                  </a:lnTo>
                  <a:lnTo>
                    <a:pt x="16" y="35"/>
                  </a:lnTo>
                  <a:lnTo>
                    <a:pt x="16" y="28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7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4"/>
                  </a:lnTo>
                  <a:lnTo>
                    <a:pt x="42" y="16"/>
                  </a:lnTo>
                  <a:lnTo>
                    <a:pt x="43" y="18"/>
                  </a:lnTo>
                  <a:lnTo>
                    <a:pt x="45" y="21"/>
                  </a:lnTo>
                  <a:lnTo>
                    <a:pt x="46" y="24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2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8" y="9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5" y="57"/>
                  </a:lnTo>
                  <a:lnTo>
                    <a:pt x="9" y="61"/>
                  </a:lnTo>
                  <a:lnTo>
                    <a:pt x="14" y="65"/>
                  </a:lnTo>
                  <a:lnTo>
                    <a:pt x="19" y="68"/>
                  </a:lnTo>
                  <a:lnTo>
                    <a:pt x="25" y="69"/>
                  </a:lnTo>
                  <a:lnTo>
                    <a:pt x="32" y="69"/>
                  </a:lnTo>
                  <a:lnTo>
                    <a:pt x="40" y="69"/>
                  </a:lnTo>
                  <a:lnTo>
                    <a:pt x="46" y="67"/>
                  </a:lnTo>
                  <a:lnTo>
                    <a:pt x="51" y="63"/>
                  </a:lnTo>
                  <a:lnTo>
                    <a:pt x="55" y="60"/>
                  </a:lnTo>
                  <a:lnTo>
                    <a:pt x="57" y="56"/>
                  </a:lnTo>
                  <a:lnTo>
                    <a:pt x="59" y="52"/>
                  </a:lnTo>
                  <a:lnTo>
                    <a:pt x="61" y="48"/>
                  </a:lnTo>
                  <a:lnTo>
                    <a:pt x="61" y="44"/>
                  </a:lnTo>
                  <a:lnTo>
                    <a:pt x="46" y="4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5" name="Freeform 2128"/>
            <p:cNvSpPr>
              <a:spLocks/>
            </p:cNvSpPr>
            <p:nvPr/>
          </p:nvSpPr>
          <p:spPr bwMode="auto">
            <a:xfrm>
              <a:off x="3990" y="456"/>
              <a:ext cx="6" cy="20"/>
            </a:xfrm>
            <a:custGeom>
              <a:avLst/>
              <a:gdLst/>
              <a:ahLst/>
              <a:cxnLst>
                <a:cxn ang="0">
                  <a:pos x="10" y="83"/>
                </a:cxn>
                <a:cxn ang="0">
                  <a:pos x="18" y="71"/>
                </a:cxn>
                <a:cxn ang="0">
                  <a:pos x="22" y="59"/>
                </a:cxn>
                <a:cxn ang="0">
                  <a:pos x="24" y="50"/>
                </a:cxn>
                <a:cxn ang="0">
                  <a:pos x="25" y="42"/>
                </a:cxn>
                <a:cxn ang="0">
                  <a:pos x="24" y="34"/>
                </a:cxn>
                <a:cxn ang="0">
                  <a:pos x="22" y="24"/>
                </a:cxn>
                <a:cxn ang="0">
                  <a:pos x="18" y="13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3" y="10"/>
                </a:cxn>
                <a:cxn ang="0">
                  <a:pos x="7" y="21"/>
                </a:cxn>
                <a:cxn ang="0">
                  <a:pos x="9" y="32"/>
                </a:cxn>
                <a:cxn ang="0">
                  <a:pos x="10" y="42"/>
                </a:cxn>
                <a:cxn ang="0">
                  <a:pos x="9" y="52"/>
                </a:cxn>
                <a:cxn ang="0">
                  <a:pos x="7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10" y="83"/>
                </a:cxn>
              </a:cxnLst>
              <a:rect l="0" t="0" r="r" b="b"/>
              <a:pathLst>
                <a:path w="25" h="83">
                  <a:moveTo>
                    <a:pt x="10" y="83"/>
                  </a:moveTo>
                  <a:lnTo>
                    <a:pt x="18" y="71"/>
                  </a:lnTo>
                  <a:lnTo>
                    <a:pt x="22" y="59"/>
                  </a:lnTo>
                  <a:lnTo>
                    <a:pt x="24" y="50"/>
                  </a:lnTo>
                  <a:lnTo>
                    <a:pt x="25" y="42"/>
                  </a:lnTo>
                  <a:lnTo>
                    <a:pt x="24" y="34"/>
                  </a:lnTo>
                  <a:lnTo>
                    <a:pt x="22" y="24"/>
                  </a:lnTo>
                  <a:lnTo>
                    <a:pt x="18" y="1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3" y="10"/>
                  </a:lnTo>
                  <a:lnTo>
                    <a:pt x="7" y="21"/>
                  </a:lnTo>
                  <a:lnTo>
                    <a:pt x="9" y="32"/>
                  </a:lnTo>
                  <a:lnTo>
                    <a:pt x="10" y="42"/>
                  </a:lnTo>
                  <a:lnTo>
                    <a:pt x="9" y="52"/>
                  </a:lnTo>
                  <a:lnTo>
                    <a:pt x="7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10" y="8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6" name="Freeform 2129"/>
            <p:cNvSpPr>
              <a:spLocks/>
            </p:cNvSpPr>
            <p:nvPr/>
          </p:nvSpPr>
          <p:spPr bwMode="auto">
            <a:xfrm>
              <a:off x="3595" y="487"/>
              <a:ext cx="11" cy="12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6" y="48"/>
                </a:cxn>
                <a:cxn ang="0">
                  <a:pos x="30" y="48"/>
                </a:cxn>
                <a:cxn ang="0">
                  <a:pos x="30" y="9"/>
                </a:cxn>
                <a:cxn ang="0">
                  <a:pos x="46" y="9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6" y="9"/>
                </a:cxn>
              </a:cxnLst>
              <a:rect l="0" t="0" r="r" b="b"/>
              <a:pathLst>
                <a:path w="46" h="48">
                  <a:moveTo>
                    <a:pt x="16" y="9"/>
                  </a:moveTo>
                  <a:lnTo>
                    <a:pt x="16" y="48"/>
                  </a:lnTo>
                  <a:lnTo>
                    <a:pt x="30" y="48"/>
                  </a:lnTo>
                  <a:lnTo>
                    <a:pt x="30" y="9"/>
                  </a:lnTo>
                  <a:lnTo>
                    <a:pt x="46" y="9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7" name="Freeform 2130"/>
            <p:cNvSpPr>
              <a:spLocks noEditPoints="1"/>
            </p:cNvSpPr>
            <p:nvPr/>
          </p:nvSpPr>
          <p:spPr bwMode="auto">
            <a:xfrm>
              <a:off x="3607" y="486"/>
              <a:ext cx="13" cy="13"/>
            </a:xfrm>
            <a:custGeom>
              <a:avLst/>
              <a:gdLst/>
              <a:ahLst/>
              <a:cxnLst>
                <a:cxn ang="0">
                  <a:pos x="36" y="35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1"/>
                </a:cxn>
                <a:cxn ang="0">
                  <a:pos x="24" y="41"/>
                </a:cxn>
                <a:cxn ang="0">
                  <a:pos x="21" y="40"/>
                </a:cxn>
                <a:cxn ang="0">
                  <a:pos x="19" y="38"/>
                </a:cxn>
                <a:cxn ang="0">
                  <a:pos x="18" y="36"/>
                </a:cxn>
                <a:cxn ang="0">
                  <a:pos x="16" y="32"/>
                </a:cxn>
                <a:cxn ang="0">
                  <a:pos x="16" y="29"/>
                </a:cxn>
                <a:cxn ang="0">
                  <a:pos x="51" y="29"/>
                </a:cxn>
                <a:cxn ang="0">
                  <a:pos x="51" y="26"/>
                </a:cxn>
                <a:cxn ang="0">
                  <a:pos x="51" y="20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1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1" y="4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7" y="44"/>
                </a:cxn>
                <a:cxn ang="0">
                  <a:pos x="10" y="48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3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3" y="47"/>
                </a:cxn>
                <a:cxn ang="0">
                  <a:pos x="46" y="43"/>
                </a:cxn>
                <a:cxn ang="0">
                  <a:pos x="49" y="40"/>
                </a:cxn>
                <a:cxn ang="0">
                  <a:pos x="50" y="35"/>
                </a:cxn>
                <a:cxn ang="0">
                  <a:pos x="36" y="35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7" y="10"/>
                </a:cxn>
                <a:cxn ang="0">
                  <a:pos x="30" y="10"/>
                </a:cxn>
                <a:cxn ang="0">
                  <a:pos x="33" y="11"/>
                </a:cxn>
                <a:cxn ang="0">
                  <a:pos x="35" y="13"/>
                </a:cxn>
                <a:cxn ang="0">
                  <a:pos x="36" y="15"/>
                </a:cxn>
                <a:cxn ang="0">
                  <a:pos x="37" y="18"/>
                </a:cxn>
                <a:cxn ang="0">
                  <a:pos x="37" y="21"/>
                </a:cxn>
                <a:cxn ang="0">
                  <a:pos x="16" y="21"/>
                </a:cxn>
              </a:cxnLst>
              <a:rect l="0" t="0" r="r" b="b"/>
              <a:pathLst>
                <a:path w="51" h="51">
                  <a:moveTo>
                    <a:pt x="36" y="35"/>
                  </a:move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24" y="41"/>
                  </a:lnTo>
                  <a:lnTo>
                    <a:pt x="21" y="40"/>
                  </a:lnTo>
                  <a:lnTo>
                    <a:pt x="19" y="38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51" y="20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7" y="44"/>
                  </a:lnTo>
                  <a:lnTo>
                    <a:pt x="10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3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3" y="47"/>
                  </a:lnTo>
                  <a:lnTo>
                    <a:pt x="46" y="43"/>
                  </a:lnTo>
                  <a:lnTo>
                    <a:pt x="49" y="40"/>
                  </a:lnTo>
                  <a:lnTo>
                    <a:pt x="50" y="35"/>
                  </a:lnTo>
                  <a:lnTo>
                    <a:pt x="36" y="35"/>
                  </a:lnTo>
                  <a:close/>
                  <a:moveTo>
                    <a:pt x="16" y="21"/>
                  </a:moveTo>
                  <a:lnTo>
                    <a:pt x="17" y="17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3" y="11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7" y="18"/>
                  </a:lnTo>
                  <a:lnTo>
                    <a:pt x="37" y="21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8" name="Freeform 2131"/>
            <p:cNvSpPr>
              <a:spLocks/>
            </p:cNvSpPr>
            <p:nvPr/>
          </p:nvSpPr>
          <p:spPr bwMode="auto">
            <a:xfrm>
              <a:off x="3621" y="487"/>
              <a:ext cx="13" cy="12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11" y="48"/>
                </a:cxn>
                <a:cxn ang="0">
                  <a:pos x="14" y="47"/>
                </a:cxn>
                <a:cxn ang="0">
                  <a:pos x="17" y="46"/>
                </a:cxn>
                <a:cxn ang="0">
                  <a:pos x="20" y="44"/>
                </a:cxn>
                <a:cxn ang="0">
                  <a:pos x="22" y="39"/>
                </a:cxn>
                <a:cxn ang="0">
                  <a:pos x="24" y="34"/>
                </a:cxn>
                <a:cxn ang="0">
                  <a:pos x="25" y="28"/>
                </a:cxn>
                <a:cxn ang="0">
                  <a:pos x="25" y="20"/>
                </a:cxn>
                <a:cxn ang="0">
                  <a:pos x="26" y="9"/>
                </a:cxn>
                <a:cxn ang="0">
                  <a:pos x="38" y="9"/>
                </a:cxn>
                <a:cxn ang="0">
                  <a:pos x="38" y="48"/>
                </a:cxn>
                <a:cxn ang="0">
                  <a:pos x="52" y="48"/>
                </a:cxn>
                <a:cxn ang="0">
                  <a:pos x="52" y="0"/>
                </a:cxn>
                <a:cxn ang="0">
                  <a:pos x="12" y="0"/>
                </a:cxn>
                <a:cxn ang="0">
                  <a:pos x="12" y="20"/>
                </a:cxn>
                <a:cxn ang="0">
                  <a:pos x="11" y="29"/>
                </a:cxn>
                <a:cxn ang="0">
                  <a:pos x="9" y="34"/>
                </a:cxn>
                <a:cxn ang="0">
                  <a:pos x="8" y="36"/>
                </a:cxn>
                <a:cxn ang="0">
                  <a:pos x="6" y="37"/>
                </a:cxn>
                <a:cxn ang="0">
                  <a:pos x="5" y="37"/>
                </a:cxn>
                <a:cxn ang="0">
                  <a:pos x="3" y="37"/>
                </a:cxn>
                <a:cxn ang="0">
                  <a:pos x="1" y="37"/>
                </a:cxn>
                <a:cxn ang="0">
                  <a:pos x="0" y="37"/>
                </a:cxn>
                <a:cxn ang="0">
                  <a:pos x="0" y="48"/>
                </a:cxn>
              </a:cxnLst>
              <a:rect l="0" t="0" r="r" b="b"/>
              <a:pathLst>
                <a:path w="52" h="48">
                  <a:moveTo>
                    <a:pt x="0" y="48"/>
                  </a:moveTo>
                  <a:lnTo>
                    <a:pt x="3" y="48"/>
                  </a:lnTo>
                  <a:lnTo>
                    <a:pt x="6" y="48"/>
                  </a:lnTo>
                  <a:lnTo>
                    <a:pt x="11" y="48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20" y="44"/>
                  </a:lnTo>
                  <a:lnTo>
                    <a:pt x="22" y="39"/>
                  </a:lnTo>
                  <a:lnTo>
                    <a:pt x="24" y="34"/>
                  </a:lnTo>
                  <a:lnTo>
                    <a:pt x="25" y="28"/>
                  </a:lnTo>
                  <a:lnTo>
                    <a:pt x="25" y="20"/>
                  </a:lnTo>
                  <a:lnTo>
                    <a:pt x="26" y="9"/>
                  </a:lnTo>
                  <a:lnTo>
                    <a:pt x="38" y="9"/>
                  </a:lnTo>
                  <a:lnTo>
                    <a:pt x="38" y="48"/>
                  </a:lnTo>
                  <a:lnTo>
                    <a:pt x="52" y="48"/>
                  </a:lnTo>
                  <a:lnTo>
                    <a:pt x="52" y="0"/>
                  </a:lnTo>
                  <a:lnTo>
                    <a:pt x="12" y="0"/>
                  </a:lnTo>
                  <a:lnTo>
                    <a:pt x="12" y="20"/>
                  </a:lnTo>
                  <a:lnTo>
                    <a:pt x="11" y="29"/>
                  </a:lnTo>
                  <a:lnTo>
                    <a:pt x="9" y="34"/>
                  </a:lnTo>
                  <a:lnTo>
                    <a:pt x="8" y="36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9" name="Freeform 2132"/>
            <p:cNvSpPr>
              <a:spLocks noEditPoints="1"/>
            </p:cNvSpPr>
            <p:nvPr/>
          </p:nvSpPr>
          <p:spPr bwMode="auto">
            <a:xfrm>
              <a:off x="3636" y="486"/>
              <a:ext cx="13" cy="13"/>
            </a:xfrm>
            <a:custGeom>
              <a:avLst/>
              <a:gdLst/>
              <a:ahLst/>
              <a:cxnLst>
                <a:cxn ang="0">
                  <a:pos x="35" y="35"/>
                </a:cxn>
                <a:cxn ang="0">
                  <a:pos x="34" y="38"/>
                </a:cxn>
                <a:cxn ang="0">
                  <a:pos x="32" y="40"/>
                </a:cxn>
                <a:cxn ang="0">
                  <a:pos x="29" y="41"/>
                </a:cxn>
                <a:cxn ang="0">
                  <a:pos x="26" y="41"/>
                </a:cxn>
                <a:cxn ang="0">
                  <a:pos x="23" y="41"/>
                </a:cxn>
                <a:cxn ang="0">
                  <a:pos x="20" y="40"/>
                </a:cxn>
                <a:cxn ang="0">
                  <a:pos x="19" y="38"/>
                </a:cxn>
                <a:cxn ang="0">
                  <a:pos x="17" y="36"/>
                </a:cxn>
                <a:cxn ang="0">
                  <a:pos x="15" y="32"/>
                </a:cxn>
                <a:cxn ang="0">
                  <a:pos x="15" y="29"/>
                </a:cxn>
                <a:cxn ang="0">
                  <a:pos x="52" y="29"/>
                </a:cxn>
                <a:cxn ang="0">
                  <a:pos x="52" y="26"/>
                </a:cxn>
                <a:cxn ang="0">
                  <a:pos x="51" y="20"/>
                </a:cxn>
                <a:cxn ang="0">
                  <a:pos x="47" y="11"/>
                </a:cxn>
                <a:cxn ang="0">
                  <a:pos x="44" y="7"/>
                </a:cxn>
                <a:cxn ang="0">
                  <a:pos x="40" y="3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19" y="51"/>
                </a:cxn>
                <a:cxn ang="0">
                  <a:pos x="23" y="51"/>
                </a:cxn>
                <a:cxn ang="0">
                  <a:pos x="25" y="51"/>
                </a:cxn>
                <a:cxn ang="0">
                  <a:pos x="32" y="51"/>
                </a:cxn>
                <a:cxn ang="0">
                  <a:pos x="39" y="49"/>
                </a:cxn>
                <a:cxn ang="0">
                  <a:pos x="43" y="47"/>
                </a:cxn>
                <a:cxn ang="0">
                  <a:pos x="45" y="43"/>
                </a:cxn>
                <a:cxn ang="0">
                  <a:pos x="48" y="40"/>
                </a:cxn>
                <a:cxn ang="0">
                  <a:pos x="51" y="35"/>
                </a:cxn>
                <a:cxn ang="0">
                  <a:pos x="35" y="35"/>
                </a:cxn>
                <a:cxn ang="0">
                  <a:pos x="15" y="21"/>
                </a:cxn>
                <a:cxn ang="0">
                  <a:pos x="16" y="17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0" y="11"/>
                </a:cxn>
                <a:cxn ang="0">
                  <a:pos x="24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2" y="11"/>
                </a:cxn>
                <a:cxn ang="0">
                  <a:pos x="34" y="13"/>
                </a:cxn>
                <a:cxn ang="0">
                  <a:pos x="35" y="15"/>
                </a:cxn>
                <a:cxn ang="0">
                  <a:pos x="36" y="18"/>
                </a:cxn>
                <a:cxn ang="0">
                  <a:pos x="36" y="21"/>
                </a:cxn>
                <a:cxn ang="0">
                  <a:pos x="15" y="21"/>
                </a:cxn>
              </a:cxnLst>
              <a:rect l="0" t="0" r="r" b="b"/>
              <a:pathLst>
                <a:path w="52" h="51">
                  <a:moveTo>
                    <a:pt x="35" y="35"/>
                  </a:moveTo>
                  <a:lnTo>
                    <a:pt x="34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20" y="40"/>
                  </a:lnTo>
                  <a:lnTo>
                    <a:pt x="19" y="38"/>
                  </a:lnTo>
                  <a:lnTo>
                    <a:pt x="17" y="36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51" y="20"/>
                  </a:lnTo>
                  <a:lnTo>
                    <a:pt x="47" y="11"/>
                  </a:lnTo>
                  <a:lnTo>
                    <a:pt x="44" y="7"/>
                  </a:lnTo>
                  <a:lnTo>
                    <a:pt x="40" y="3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1"/>
                  </a:lnTo>
                  <a:lnTo>
                    <a:pt x="23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9" y="49"/>
                  </a:lnTo>
                  <a:lnTo>
                    <a:pt x="43" y="47"/>
                  </a:lnTo>
                  <a:lnTo>
                    <a:pt x="45" y="43"/>
                  </a:lnTo>
                  <a:lnTo>
                    <a:pt x="48" y="40"/>
                  </a:lnTo>
                  <a:lnTo>
                    <a:pt x="51" y="35"/>
                  </a:lnTo>
                  <a:lnTo>
                    <a:pt x="35" y="35"/>
                  </a:lnTo>
                  <a:close/>
                  <a:moveTo>
                    <a:pt x="15" y="21"/>
                  </a:moveTo>
                  <a:lnTo>
                    <a:pt x="16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2" y="11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6" y="18"/>
                  </a:lnTo>
                  <a:lnTo>
                    <a:pt x="36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0" name="Freeform 2133"/>
            <p:cNvSpPr>
              <a:spLocks/>
            </p:cNvSpPr>
            <p:nvPr/>
          </p:nvSpPr>
          <p:spPr bwMode="auto">
            <a:xfrm>
              <a:off x="3652" y="487"/>
              <a:ext cx="11" cy="12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4" y="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29" y="48"/>
                </a:cxn>
                <a:cxn ang="0">
                  <a:pos x="46" y="48"/>
                </a:cxn>
                <a:cxn ang="0">
                  <a:pos x="25" y="22"/>
                </a:cxn>
                <a:cxn ang="0">
                  <a:pos x="45" y="0"/>
                </a:cxn>
                <a:cxn ang="0">
                  <a:pos x="29" y="0"/>
                </a:cxn>
                <a:cxn ang="0">
                  <a:pos x="14" y="19"/>
                </a:cxn>
              </a:cxnLst>
              <a:rect l="0" t="0" r="r" b="b"/>
              <a:pathLst>
                <a:path w="46" h="48">
                  <a:moveTo>
                    <a:pt x="14" y="19"/>
                  </a:moveTo>
                  <a:lnTo>
                    <a:pt x="14" y="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29" y="48"/>
                  </a:lnTo>
                  <a:lnTo>
                    <a:pt x="46" y="48"/>
                  </a:lnTo>
                  <a:lnTo>
                    <a:pt x="25" y="22"/>
                  </a:lnTo>
                  <a:lnTo>
                    <a:pt x="45" y="0"/>
                  </a:lnTo>
                  <a:lnTo>
                    <a:pt x="29" y="0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1" name="Freeform 2134"/>
            <p:cNvSpPr>
              <a:spLocks noEditPoints="1"/>
            </p:cNvSpPr>
            <p:nvPr/>
          </p:nvSpPr>
          <p:spPr bwMode="auto">
            <a:xfrm>
              <a:off x="3664" y="486"/>
              <a:ext cx="13" cy="13"/>
            </a:xfrm>
            <a:custGeom>
              <a:avLst/>
              <a:gdLst/>
              <a:ahLst/>
              <a:cxnLst>
                <a:cxn ang="0">
                  <a:pos x="25" y="51"/>
                </a:cxn>
                <a:cxn ang="0">
                  <a:pos x="31" y="51"/>
                </a:cxn>
                <a:cxn ang="0">
                  <a:pos x="35" y="50"/>
                </a:cxn>
                <a:cxn ang="0">
                  <a:pos x="40" y="48"/>
                </a:cxn>
                <a:cxn ang="0">
                  <a:pos x="44" y="44"/>
                </a:cxn>
                <a:cxn ang="0">
                  <a:pos x="48" y="41"/>
                </a:cxn>
                <a:cxn ang="0">
                  <a:pos x="50" y="36"/>
                </a:cxn>
                <a:cxn ang="0">
                  <a:pos x="51" y="31"/>
                </a:cxn>
                <a:cxn ang="0">
                  <a:pos x="52" y="25"/>
                </a:cxn>
                <a:cxn ang="0">
                  <a:pos x="51" y="19"/>
                </a:cxn>
                <a:cxn ang="0">
                  <a:pos x="50" y="14"/>
                </a:cxn>
                <a:cxn ang="0">
                  <a:pos x="48" y="10"/>
                </a:cxn>
                <a:cxn ang="0">
                  <a:pos x="44" y="6"/>
                </a:cxn>
                <a:cxn ang="0">
                  <a:pos x="40" y="4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2" y="3"/>
                </a:cxn>
                <a:cxn ang="0">
                  <a:pos x="8" y="6"/>
                </a:cxn>
                <a:cxn ang="0">
                  <a:pos x="4" y="9"/>
                </a:cxn>
                <a:cxn ang="0">
                  <a:pos x="2" y="14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2" y="36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5" y="51"/>
                </a:cxn>
                <a:cxn ang="0">
                  <a:pos x="25" y="41"/>
                </a:cxn>
                <a:cxn ang="0">
                  <a:pos x="22" y="41"/>
                </a:cxn>
                <a:cxn ang="0">
                  <a:pos x="19" y="39"/>
                </a:cxn>
                <a:cxn ang="0">
                  <a:pos x="17" y="38"/>
                </a:cxn>
                <a:cxn ang="0">
                  <a:pos x="16" y="35"/>
                </a:cxn>
                <a:cxn ang="0">
                  <a:pos x="15" y="30"/>
                </a:cxn>
                <a:cxn ang="0">
                  <a:pos x="14" y="25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2" y="10"/>
                </a:cxn>
                <a:cxn ang="0">
                  <a:pos x="25" y="10"/>
                </a:cxn>
                <a:cxn ang="0">
                  <a:pos x="28" y="10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6" y="20"/>
                </a:cxn>
                <a:cxn ang="0">
                  <a:pos x="36" y="25"/>
                </a:cxn>
                <a:cxn ang="0">
                  <a:pos x="36" y="30"/>
                </a:cxn>
                <a:cxn ang="0">
                  <a:pos x="35" y="35"/>
                </a:cxn>
                <a:cxn ang="0">
                  <a:pos x="33" y="38"/>
                </a:cxn>
                <a:cxn ang="0">
                  <a:pos x="31" y="39"/>
                </a:cxn>
                <a:cxn ang="0">
                  <a:pos x="29" y="41"/>
                </a:cxn>
                <a:cxn ang="0">
                  <a:pos x="25" y="41"/>
                </a:cxn>
              </a:cxnLst>
              <a:rect l="0" t="0" r="r" b="b"/>
              <a:pathLst>
                <a:path w="52" h="51">
                  <a:moveTo>
                    <a:pt x="25" y="51"/>
                  </a:moveTo>
                  <a:lnTo>
                    <a:pt x="31" y="51"/>
                  </a:lnTo>
                  <a:lnTo>
                    <a:pt x="35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8" y="41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2" y="25"/>
                  </a:lnTo>
                  <a:lnTo>
                    <a:pt x="51" y="19"/>
                  </a:lnTo>
                  <a:lnTo>
                    <a:pt x="50" y="14"/>
                  </a:lnTo>
                  <a:lnTo>
                    <a:pt x="48" y="10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3"/>
                  </a:lnTo>
                  <a:lnTo>
                    <a:pt x="8" y="6"/>
                  </a:lnTo>
                  <a:lnTo>
                    <a:pt x="4" y="9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5" y="51"/>
                  </a:lnTo>
                  <a:close/>
                  <a:moveTo>
                    <a:pt x="25" y="41"/>
                  </a:moveTo>
                  <a:lnTo>
                    <a:pt x="22" y="41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6" y="35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5" y="10"/>
                  </a:lnTo>
                  <a:lnTo>
                    <a:pt x="28" y="10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30"/>
                  </a:lnTo>
                  <a:lnTo>
                    <a:pt x="35" y="35"/>
                  </a:lnTo>
                  <a:lnTo>
                    <a:pt x="33" y="38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5" y="4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2" name="Freeform 2135"/>
            <p:cNvSpPr>
              <a:spLocks/>
            </p:cNvSpPr>
            <p:nvPr/>
          </p:nvSpPr>
          <p:spPr bwMode="auto">
            <a:xfrm>
              <a:off x="3679" y="487"/>
              <a:ext cx="16" cy="12"/>
            </a:xfrm>
            <a:custGeom>
              <a:avLst/>
              <a:gdLst/>
              <a:ahLst/>
              <a:cxnLst>
                <a:cxn ang="0">
                  <a:pos x="27" y="48"/>
                </a:cxn>
                <a:cxn ang="0">
                  <a:pos x="37" y="48"/>
                </a:cxn>
                <a:cxn ang="0">
                  <a:pos x="49" y="14"/>
                </a:cxn>
                <a:cxn ang="0">
                  <a:pos x="50" y="14"/>
                </a:cxn>
                <a:cxn ang="0">
                  <a:pos x="49" y="17"/>
                </a:cxn>
                <a:cxn ang="0">
                  <a:pos x="49" y="48"/>
                </a:cxn>
                <a:cxn ang="0">
                  <a:pos x="63" y="48"/>
                </a:cxn>
                <a:cxn ang="0">
                  <a:pos x="63" y="0"/>
                </a:cxn>
                <a:cxn ang="0">
                  <a:pos x="45" y="0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17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27" y="48"/>
                </a:cxn>
              </a:cxnLst>
              <a:rect l="0" t="0" r="r" b="b"/>
              <a:pathLst>
                <a:path w="63" h="48">
                  <a:moveTo>
                    <a:pt x="27" y="48"/>
                  </a:moveTo>
                  <a:lnTo>
                    <a:pt x="37" y="48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49" y="17"/>
                  </a:lnTo>
                  <a:lnTo>
                    <a:pt x="49" y="48"/>
                  </a:lnTo>
                  <a:lnTo>
                    <a:pt x="63" y="48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7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3" name="Freeform 2136"/>
            <p:cNvSpPr>
              <a:spLocks/>
            </p:cNvSpPr>
            <p:nvPr/>
          </p:nvSpPr>
          <p:spPr bwMode="auto">
            <a:xfrm>
              <a:off x="3698" y="487"/>
              <a:ext cx="16" cy="12"/>
            </a:xfrm>
            <a:custGeom>
              <a:avLst/>
              <a:gdLst/>
              <a:ahLst/>
              <a:cxnLst>
                <a:cxn ang="0">
                  <a:pos x="27" y="48"/>
                </a:cxn>
                <a:cxn ang="0">
                  <a:pos x="37" y="48"/>
                </a:cxn>
                <a:cxn ang="0">
                  <a:pos x="49" y="14"/>
                </a:cxn>
                <a:cxn ang="0">
                  <a:pos x="50" y="14"/>
                </a:cxn>
                <a:cxn ang="0">
                  <a:pos x="49" y="17"/>
                </a:cxn>
                <a:cxn ang="0">
                  <a:pos x="49" y="48"/>
                </a:cxn>
                <a:cxn ang="0">
                  <a:pos x="64" y="48"/>
                </a:cxn>
                <a:cxn ang="0">
                  <a:pos x="64" y="0"/>
                </a:cxn>
                <a:cxn ang="0">
                  <a:pos x="45" y="0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15" y="17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27" y="48"/>
                </a:cxn>
              </a:cxnLst>
              <a:rect l="0" t="0" r="r" b="b"/>
              <a:pathLst>
                <a:path w="64" h="48">
                  <a:moveTo>
                    <a:pt x="27" y="48"/>
                  </a:moveTo>
                  <a:lnTo>
                    <a:pt x="37" y="48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49" y="17"/>
                  </a:lnTo>
                  <a:lnTo>
                    <a:pt x="49" y="48"/>
                  </a:lnTo>
                  <a:lnTo>
                    <a:pt x="64" y="48"/>
                  </a:lnTo>
                  <a:lnTo>
                    <a:pt x="64" y="0"/>
                  </a:lnTo>
                  <a:lnTo>
                    <a:pt x="45" y="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7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4" name="Freeform 2137"/>
            <p:cNvSpPr>
              <a:spLocks/>
            </p:cNvSpPr>
            <p:nvPr/>
          </p:nvSpPr>
          <p:spPr bwMode="auto">
            <a:xfrm>
              <a:off x="3716" y="487"/>
              <a:ext cx="12" cy="16"/>
            </a:xfrm>
            <a:custGeom>
              <a:avLst/>
              <a:gdLst/>
              <a:ahLst/>
              <a:cxnLst>
                <a:cxn ang="0">
                  <a:pos x="8" y="65"/>
                </a:cxn>
                <a:cxn ang="0">
                  <a:pos x="12" y="65"/>
                </a:cxn>
                <a:cxn ang="0">
                  <a:pos x="18" y="65"/>
                </a:cxn>
                <a:cxn ang="0">
                  <a:pos x="22" y="65"/>
                </a:cxn>
                <a:cxn ang="0">
                  <a:pos x="25" y="64"/>
                </a:cxn>
                <a:cxn ang="0">
                  <a:pos x="28" y="62"/>
                </a:cxn>
                <a:cxn ang="0">
                  <a:pos x="30" y="60"/>
                </a:cxn>
                <a:cxn ang="0">
                  <a:pos x="32" y="55"/>
                </a:cxn>
                <a:cxn ang="0">
                  <a:pos x="34" y="50"/>
                </a:cxn>
                <a:cxn ang="0">
                  <a:pos x="51" y="0"/>
                </a:cxn>
                <a:cxn ang="0">
                  <a:pos x="36" y="0"/>
                </a:cxn>
                <a:cxn ang="0">
                  <a:pos x="27" y="30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20" y="47"/>
                </a:cxn>
                <a:cxn ang="0">
                  <a:pos x="19" y="49"/>
                </a:cxn>
                <a:cxn ang="0">
                  <a:pos x="19" y="52"/>
                </a:cxn>
                <a:cxn ang="0">
                  <a:pos x="17" y="54"/>
                </a:cxn>
                <a:cxn ang="0">
                  <a:pos x="15" y="55"/>
                </a:cxn>
                <a:cxn ang="0">
                  <a:pos x="12" y="56"/>
                </a:cxn>
                <a:cxn ang="0">
                  <a:pos x="10" y="56"/>
                </a:cxn>
                <a:cxn ang="0">
                  <a:pos x="8" y="55"/>
                </a:cxn>
                <a:cxn ang="0">
                  <a:pos x="8" y="65"/>
                </a:cxn>
              </a:cxnLst>
              <a:rect l="0" t="0" r="r" b="b"/>
              <a:pathLst>
                <a:path w="51" h="65">
                  <a:moveTo>
                    <a:pt x="8" y="65"/>
                  </a:moveTo>
                  <a:lnTo>
                    <a:pt x="12" y="65"/>
                  </a:lnTo>
                  <a:lnTo>
                    <a:pt x="18" y="65"/>
                  </a:lnTo>
                  <a:lnTo>
                    <a:pt x="22" y="65"/>
                  </a:lnTo>
                  <a:lnTo>
                    <a:pt x="25" y="64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2" y="55"/>
                  </a:lnTo>
                  <a:lnTo>
                    <a:pt x="34" y="5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27" y="3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9" y="52"/>
                  </a:lnTo>
                  <a:lnTo>
                    <a:pt x="17" y="54"/>
                  </a:lnTo>
                  <a:lnTo>
                    <a:pt x="15" y="55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8" y="55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5" name="Freeform 2138"/>
            <p:cNvSpPr>
              <a:spLocks/>
            </p:cNvSpPr>
            <p:nvPr/>
          </p:nvSpPr>
          <p:spPr bwMode="auto">
            <a:xfrm>
              <a:off x="3730" y="487"/>
              <a:ext cx="11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1" y="27"/>
                </a:cxn>
                <a:cxn ang="0">
                  <a:pos x="31" y="48"/>
                </a:cxn>
                <a:cxn ang="0">
                  <a:pos x="46" y="48"/>
                </a:cxn>
                <a:cxn ang="0">
                  <a:pos x="46" y="0"/>
                </a:cxn>
                <a:cxn ang="0">
                  <a:pos x="31" y="0"/>
                </a:cxn>
                <a:cxn ang="0">
                  <a:pos x="31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6" h="48">
                  <a:moveTo>
                    <a:pt x="14" y="27"/>
                  </a:moveTo>
                  <a:lnTo>
                    <a:pt x="31" y="27"/>
                  </a:lnTo>
                  <a:lnTo>
                    <a:pt x="31" y="48"/>
                  </a:lnTo>
                  <a:lnTo>
                    <a:pt x="46" y="48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6" name="Freeform 2139"/>
            <p:cNvSpPr>
              <a:spLocks/>
            </p:cNvSpPr>
            <p:nvPr/>
          </p:nvSpPr>
          <p:spPr bwMode="auto">
            <a:xfrm>
              <a:off x="3744" y="487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5" y="16"/>
                </a:cxn>
                <a:cxn ang="0">
                  <a:pos x="35" y="48"/>
                </a:cxn>
                <a:cxn ang="0">
                  <a:pos x="49" y="48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4" y="30"/>
                </a:cxn>
              </a:cxnLst>
              <a:rect l="0" t="0" r="r" b="b"/>
              <a:pathLst>
                <a:path w="49" h="48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5" y="16"/>
                  </a:lnTo>
                  <a:lnTo>
                    <a:pt x="35" y="48"/>
                  </a:lnTo>
                  <a:lnTo>
                    <a:pt x="49" y="48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7" name="Freeform 2140"/>
            <p:cNvSpPr>
              <a:spLocks/>
            </p:cNvSpPr>
            <p:nvPr/>
          </p:nvSpPr>
          <p:spPr bwMode="auto">
            <a:xfrm>
              <a:off x="3760" y="487"/>
              <a:ext cx="11" cy="12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3" y="19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3" y="48"/>
                </a:cxn>
                <a:cxn ang="0">
                  <a:pos x="13" y="26"/>
                </a:cxn>
                <a:cxn ang="0">
                  <a:pos x="14" y="26"/>
                </a:cxn>
                <a:cxn ang="0">
                  <a:pos x="30" y="48"/>
                </a:cxn>
                <a:cxn ang="0">
                  <a:pos x="46" y="48"/>
                </a:cxn>
                <a:cxn ang="0">
                  <a:pos x="26" y="22"/>
                </a:cxn>
                <a:cxn ang="0">
                  <a:pos x="45" y="0"/>
                </a:cxn>
                <a:cxn ang="0">
                  <a:pos x="30" y="0"/>
                </a:cxn>
                <a:cxn ang="0">
                  <a:pos x="14" y="19"/>
                </a:cxn>
              </a:cxnLst>
              <a:rect l="0" t="0" r="r" b="b"/>
              <a:pathLst>
                <a:path w="46" h="48">
                  <a:moveTo>
                    <a:pt x="14" y="19"/>
                  </a:moveTo>
                  <a:lnTo>
                    <a:pt x="13" y="1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3" y="48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30" y="48"/>
                  </a:lnTo>
                  <a:lnTo>
                    <a:pt x="46" y="48"/>
                  </a:lnTo>
                  <a:lnTo>
                    <a:pt x="26" y="2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8" name="Freeform 2141"/>
            <p:cNvSpPr>
              <a:spLocks noEditPoints="1"/>
            </p:cNvSpPr>
            <p:nvPr/>
          </p:nvSpPr>
          <p:spPr bwMode="auto">
            <a:xfrm>
              <a:off x="3772" y="486"/>
              <a:ext cx="12" cy="13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19" y="12"/>
                </a:cxn>
                <a:cxn ang="0">
                  <a:pos x="23" y="10"/>
                </a:cxn>
                <a:cxn ang="0">
                  <a:pos x="27" y="10"/>
                </a:cxn>
                <a:cxn ang="0">
                  <a:pos x="32" y="12"/>
                </a:cxn>
                <a:cxn ang="0">
                  <a:pos x="33" y="16"/>
                </a:cxn>
                <a:cxn ang="0">
                  <a:pos x="33" y="18"/>
                </a:cxn>
                <a:cxn ang="0">
                  <a:pos x="31" y="20"/>
                </a:cxn>
                <a:cxn ang="0">
                  <a:pos x="25" y="21"/>
                </a:cxn>
                <a:cxn ang="0">
                  <a:pos x="12" y="24"/>
                </a:cxn>
                <a:cxn ang="0">
                  <a:pos x="4" y="28"/>
                </a:cxn>
                <a:cxn ang="0">
                  <a:pos x="1" y="33"/>
                </a:cxn>
                <a:cxn ang="0">
                  <a:pos x="1" y="41"/>
                </a:cxn>
                <a:cxn ang="0">
                  <a:pos x="5" y="48"/>
                </a:cxn>
                <a:cxn ang="0">
                  <a:pos x="12" y="51"/>
                </a:cxn>
                <a:cxn ang="0">
                  <a:pos x="22" y="51"/>
                </a:cxn>
                <a:cxn ang="0">
                  <a:pos x="30" y="48"/>
                </a:cxn>
                <a:cxn ang="0">
                  <a:pos x="34" y="44"/>
                </a:cxn>
                <a:cxn ang="0">
                  <a:pos x="49" y="50"/>
                </a:cxn>
                <a:cxn ang="0">
                  <a:pos x="48" y="48"/>
                </a:cxn>
                <a:cxn ang="0">
                  <a:pos x="47" y="42"/>
                </a:cxn>
                <a:cxn ang="0">
                  <a:pos x="47" y="18"/>
                </a:cxn>
                <a:cxn ang="0">
                  <a:pos x="44" y="7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12" y="3"/>
                </a:cxn>
                <a:cxn ang="0">
                  <a:pos x="6" y="8"/>
                </a:cxn>
                <a:cxn ang="0">
                  <a:pos x="3" y="17"/>
                </a:cxn>
                <a:cxn ang="0">
                  <a:pos x="33" y="29"/>
                </a:cxn>
                <a:cxn ang="0">
                  <a:pos x="32" y="35"/>
                </a:cxn>
                <a:cxn ang="0">
                  <a:pos x="29" y="39"/>
                </a:cxn>
                <a:cxn ang="0">
                  <a:pos x="23" y="41"/>
                </a:cxn>
                <a:cxn ang="0">
                  <a:pos x="17" y="40"/>
                </a:cxn>
                <a:cxn ang="0">
                  <a:pos x="15" y="36"/>
                </a:cxn>
                <a:cxn ang="0">
                  <a:pos x="19" y="30"/>
                </a:cxn>
                <a:cxn ang="0">
                  <a:pos x="24" y="29"/>
                </a:cxn>
                <a:cxn ang="0">
                  <a:pos x="33" y="26"/>
                </a:cxn>
              </a:cxnLst>
              <a:rect l="0" t="0" r="r" b="b"/>
              <a:pathLst>
                <a:path w="49" h="51">
                  <a:moveTo>
                    <a:pt x="16" y="17"/>
                  </a:moveTo>
                  <a:lnTo>
                    <a:pt x="16" y="15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2" y="12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5" y="21"/>
                  </a:lnTo>
                  <a:lnTo>
                    <a:pt x="19" y="22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1"/>
                  </a:lnTo>
                  <a:lnTo>
                    <a:pt x="17" y="51"/>
                  </a:lnTo>
                  <a:lnTo>
                    <a:pt x="22" y="51"/>
                  </a:lnTo>
                  <a:lnTo>
                    <a:pt x="26" y="50"/>
                  </a:lnTo>
                  <a:lnTo>
                    <a:pt x="30" y="48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5" y="50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48" y="48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39"/>
                  </a:lnTo>
                  <a:lnTo>
                    <a:pt x="47" y="18"/>
                  </a:lnTo>
                  <a:lnTo>
                    <a:pt x="47" y="13"/>
                  </a:lnTo>
                  <a:lnTo>
                    <a:pt x="44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3"/>
                  </a:lnTo>
                  <a:lnTo>
                    <a:pt x="9" y="5"/>
                  </a:lnTo>
                  <a:lnTo>
                    <a:pt x="6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16" y="17"/>
                  </a:lnTo>
                  <a:close/>
                  <a:moveTo>
                    <a:pt x="33" y="29"/>
                  </a:moveTo>
                  <a:lnTo>
                    <a:pt x="33" y="32"/>
                  </a:lnTo>
                  <a:lnTo>
                    <a:pt x="32" y="35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6" y="40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5" y="36"/>
                  </a:lnTo>
                  <a:lnTo>
                    <a:pt x="16" y="32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9" y="28"/>
                  </a:lnTo>
                  <a:lnTo>
                    <a:pt x="33" y="26"/>
                  </a:lnTo>
                  <a:lnTo>
                    <a:pt x="33" y="2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9" name="Freeform 2142"/>
            <p:cNvSpPr>
              <a:spLocks/>
            </p:cNvSpPr>
            <p:nvPr/>
          </p:nvSpPr>
          <p:spPr bwMode="auto">
            <a:xfrm>
              <a:off x="3786" y="487"/>
              <a:ext cx="14" cy="15"/>
            </a:xfrm>
            <a:custGeom>
              <a:avLst/>
              <a:gdLst/>
              <a:ahLst/>
              <a:cxnLst>
                <a:cxn ang="0">
                  <a:pos x="15" y="37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42" y="48"/>
                </a:cxn>
                <a:cxn ang="0">
                  <a:pos x="42" y="60"/>
                </a:cxn>
                <a:cxn ang="0">
                  <a:pos x="53" y="60"/>
                </a:cxn>
                <a:cxn ang="0">
                  <a:pos x="54" y="37"/>
                </a:cxn>
                <a:cxn ang="0">
                  <a:pos x="47" y="37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33" y="37"/>
                </a:cxn>
                <a:cxn ang="0">
                  <a:pos x="15" y="37"/>
                </a:cxn>
              </a:cxnLst>
              <a:rect l="0" t="0" r="r" b="b"/>
              <a:pathLst>
                <a:path w="54" h="60">
                  <a:moveTo>
                    <a:pt x="15" y="37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42" y="60"/>
                  </a:lnTo>
                  <a:lnTo>
                    <a:pt x="53" y="60"/>
                  </a:lnTo>
                  <a:lnTo>
                    <a:pt x="54" y="37"/>
                  </a:lnTo>
                  <a:lnTo>
                    <a:pt x="47" y="37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33" y="3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0" name="Freeform 2143"/>
            <p:cNvSpPr>
              <a:spLocks/>
            </p:cNvSpPr>
            <p:nvPr/>
          </p:nvSpPr>
          <p:spPr bwMode="auto">
            <a:xfrm>
              <a:off x="3802" y="487"/>
              <a:ext cx="12" cy="12"/>
            </a:xfrm>
            <a:custGeom>
              <a:avLst/>
              <a:gdLst/>
              <a:ahLst/>
              <a:cxnLst>
                <a:cxn ang="0">
                  <a:pos x="15" y="3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6" y="48"/>
                </a:cxn>
                <a:cxn ang="0">
                  <a:pos x="35" y="16"/>
                </a:cxn>
                <a:cxn ang="0">
                  <a:pos x="35" y="48"/>
                </a:cxn>
                <a:cxn ang="0">
                  <a:pos x="49" y="48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15" y="30"/>
                </a:cxn>
              </a:cxnLst>
              <a:rect l="0" t="0" r="r" b="b"/>
              <a:pathLst>
                <a:path w="49" h="48">
                  <a:moveTo>
                    <a:pt x="15" y="3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6" y="48"/>
                  </a:lnTo>
                  <a:lnTo>
                    <a:pt x="35" y="16"/>
                  </a:lnTo>
                  <a:lnTo>
                    <a:pt x="35" y="48"/>
                  </a:lnTo>
                  <a:lnTo>
                    <a:pt x="49" y="48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1" name="Freeform 2144"/>
            <p:cNvSpPr>
              <a:spLocks noEditPoints="1"/>
            </p:cNvSpPr>
            <p:nvPr/>
          </p:nvSpPr>
          <p:spPr bwMode="auto">
            <a:xfrm>
              <a:off x="3816" y="486"/>
              <a:ext cx="13" cy="13"/>
            </a:xfrm>
            <a:custGeom>
              <a:avLst/>
              <a:gdLst/>
              <a:ahLst/>
              <a:cxnLst>
                <a:cxn ang="0">
                  <a:pos x="25" y="51"/>
                </a:cxn>
                <a:cxn ang="0">
                  <a:pos x="31" y="51"/>
                </a:cxn>
                <a:cxn ang="0">
                  <a:pos x="35" y="50"/>
                </a:cxn>
                <a:cxn ang="0">
                  <a:pos x="40" y="48"/>
                </a:cxn>
                <a:cxn ang="0">
                  <a:pos x="45" y="44"/>
                </a:cxn>
                <a:cxn ang="0">
                  <a:pos x="48" y="41"/>
                </a:cxn>
                <a:cxn ang="0">
                  <a:pos x="50" y="36"/>
                </a:cxn>
                <a:cxn ang="0">
                  <a:pos x="51" y="31"/>
                </a:cxn>
                <a:cxn ang="0">
                  <a:pos x="52" y="25"/>
                </a:cxn>
                <a:cxn ang="0">
                  <a:pos x="51" y="19"/>
                </a:cxn>
                <a:cxn ang="0">
                  <a:pos x="50" y="14"/>
                </a:cxn>
                <a:cxn ang="0">
                  <a:pos x="48" y="10"/>
                </a:cxn>
                <a:cxn ang="0">
                  <a:pos x="45" y="6"/>
                </a:cxn>
                <a:cxn ang="0">
                  <a:pos x="40" y="4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2" y="3"/>
                </a:cxn>
                <a:cxn ang="0">
                  <a:pos x="8" y="6"/>
                </a:cxn>
                <a:cxn ang="0">
                  <a:pos x="5" y="9"/>
                </a:cxn>
                <a:cxn ang="0">
                  <a:pos x="2" y="14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2" y="36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5" y="51"/>
                </a:cxn>
                <a:cxn ang="0">
                  <a:pos x="25" y="41"/>
                </a:cxn>
                <a:cxn ang="0">
                  <a:pos x="22" y="41"/>
                </a:cxn>
                <a:cxn ang="0">
                  <a:pos x="19" y="39"/>
                </a:cxn>
                <a:cxn ang="0">
                  <a:pos x="18" y="38"/>
                </a:cxn>
                <a:cxn ang="0">
                  <a:pos x="16" y="35"/>
                </a:cxn>
                <a:cxn ang="0">
                  <a:pos x="15" y="30"/>
                </a:cxn>
                <a:cxn ang="0">
                  <a:pos x="14" y="25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9" y="12"/>
                </a:cxn>
                <a:cxn ang="0">
                  <a:pos x="22" y="10"/>
                </a:cxn>
                <a:cxn ang="0">
                  <a:pos x="25" y="10"/>
                </a:cxn>
                <a:cxn ang="0">
                  <a:pos x="29" y="10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5" y="16"/>
                </a:cxn>
                <a:cxn ang="0">
                  <a:pos x="36" y="20"/>
                </a:cxn>
                <a:cxn ang="0">
                  <a:pos x="36" y="25"/>
                </a:cxn>
                <a:cxn ang="0">
                  <a:pos x="36" y="30"/>
                </a:cxn>
                <a:cxn ang="0">
                  <a:pos x="35" y="35"/>
                </a:cxn>
                <a:cxn ang="0">
                  <a:pos x="33" y="38"/>
                </a:cxn>
                <a:cxn ang="0">
                  <a:pos x="31" y="39"/>
                </a:cxn>
                <a:cxn ang="0">
                  <a:pos x="29" y="41"/>
                </a:cxn>
                <a:cxn ang="0">
                  <a:pos x="25" y="41"/>
                </a:cxn>
              </a:cxnLst>
              <a:rect l="0" t="0" r="r" b="b"/>
              <a:pathLst>
                <a:path w="52" h="51">
                  <a:moveTo>
                    <a:pt x="25" y="51"/>
                  </a:moveTo>
                  <a:lnTo>
                    <a:pt x="31" y="51"/>
                  </a:lnTo>
                  <a:lnTo>
                    <a:pt x="35" y="50"/>
                  </a:lnTo>
                  <a:lnTo>
                    <a:pt x="40" y="48"/>
                  </a:lnTo>
                  <a:lnTo>
                    <a:pt x="45" y="44"/>
                  </a:lnTo>
                  <a:lnTo>
                    <a:pt x="48" y="41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2" y="25"/>
                  </a:lnTo>
                  <a:lnTo>
                    <a:pt x="51" y="19"/>
                  </a:lnTo>
                  <a:lnTo>
                    <a:pt x="50" y="14"/>
                  </a:lnTo>
                  <a:lnTo>
                    <a:pt x="48" y="10"/>
                  </a:lnTo>
                  <a:lnTo>
                    <a:pt x="45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5" y="51"/>
                  </a:lnTo>
                  <a:close/>
                  <a:moveTo>
                    <a:pt x="25" y="41"/>
                  </a:moveTo>
                  <a:lnTo>
                    <a:pt x="22" y="41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6" y="35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5" y="10"/>
                  </a:lnTo>
                  <a:lnTo>
                    <a:pt x="29" y="10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5" y="16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30"/>
                  </a:lnTo>
                  <a:lnTo>
                    <a:pt x="35" y="35"/>
                  </a:lnTo>
                  <a:lnTo>
                    <a:pt x="33" y="38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5" y="4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2" name="Freeform 2145"/>
            <p:cNvSpPr>
              <a:spLocks/>
            </p:cNvSpPr>
            <p:nvPr/>
          </p:nvSpPr>
          <p:spPr bwMode="auto">
            <a:xfrm>
              <a:off x="3831" y="487"/>
              <a:ext cx="12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1" y="27"/>
                </a:cxn>
                <a:cxn ang="0">
                  <a:pos x="31" y="48"/>
                </a:cxn>
                <a:cxn ang="0">
                  <a:pos x="46" y="48"/>
                </a:cxn>
                <a:cxn ang="0">
                  <a:pos x="46" y="0"/>
                </a:cxn>
                <a:cxn ang="0">
                  <a:pos x="31" y="0"/>
                </a:cxn>
                <a:cxn ang="0">
                  <a:pos x="31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6" h="48">
                  <a:moveTo>
                    <a:pt x="14" y="27"/>
                  </a:moveTo>
                  <a:lnTo>
                    <a:pt x="31" y="27"/>
                  </a:lnTo>
                  <a:lnTo>
                    <a:pt x="31" y="48"/>
                  </a:lnTo>
                  <a:lnTo>
                    <a:pt x="46" y="48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3" name="Freeform 2146"/>
            <p:cNvSpPr>
              <a:spLocks/>
            </p:cNvSpPr>
            <p:nvPr/>
          </p:nvSpPr>
          <p:spPr bwMode="auto">
            <a:xfrm>
              <a:off x="3846" y="487"/>
              <a:ext cx="11" cy="12"/>
            </a:xfrm>
            <a:custGeom>
              <a:avLst/>
              <a:gdLst/>
              <a:ahLst/>
              <a:cxnLst>
                <a:cxn ang="0">
                  <a:pos x="14" y="27"/>
                </a:cxn>
                <a:cxn ang="0">
                  <a:pos x="32" y="27"/>
                </a:cxn>
                <a:cxn ang="0">
                  <a:pos x="32" y="48"/>
                </a:cxn>
                <a:cxn ang="0">
                  <a:pos x="46" y="48"/>
                </a:cxn>
                <a:cxn ang="0">
                  <a:pos x="46" y="0"/>
                </a:cxn>
                <a:cxn ang="0">
                  <a:pos x="32" y="0"/>
                </a:cxn>
                <a:cxn ang="0">
                  <a:pos x="32" y="17"/>
                </a:cxn>
                <a:cxn ang="0">
                  <a:pos x="14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27"/>
                </a:cxn>
              </a:cxnLst>
              <a:rect l="0" t="0" r="r" b="b"/>
              <a:pathLst>
                <a:path w="46" h="48">
                  <a:moveTo>
                    <a:pt x="14" y="27"/>
                  </a:moveTo>
                  <a:lnTo>
                    <a:pt x="32" y="27"/>
                  </a:lnTo>
                  <a:lnTo>
                    <a:pt x="32" y="48"/>
                  </a:lnTo>
                  <a:lnTo>
                    <a:pt x="46" y="48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2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4" name="Freeform 2147"/>
            <p:cNvSpPr>
              <a:spLocks noEditPoints="1"/>
            </p:cNvSpPr>
            <p:nvPr/>
          </p:nvSpPr>
          <p:spPr bwMode="auto">
            <a:xfrm>
              <a:off x="3860" y="487"/>
              <a:ext cx="1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8"/>
                </a:cxn>
                <a:cxn ang="0">
                  <a:pos x="27" y="48"/>
                </a:cxn>
                <a:cxn ang="0">
                  <a:pos x="33" y="47"/>
                </a:cxn>
                <a:cxn ang="0">
                  <a:pos x="38" y="45"/>
                </a:cxn>
                <a:cxn ang="0">
                  <a:pos x="41" y="42"/>
                </a:cxn>
                <a:cxn ang="0">
                  <a:pos x="42" y="40"/>
                </a:cxn>
                <a:cxn ang="0">
                  <a:pos x="44" y="37"/>
                </a:cxn>
                <a:cxn ang="0">
                  <a:pos x="44" y="32"/>
                </a:cxn>
                <a:cxn ang="0">
                  <a:pos x="43" y="27"/>
                </a:cxn>
                <a:cxn ang="0">
                  <a:pos x="42" y="23"/>
                </a:cxn>
                <a:cxn ang="0">
                  <a:pos x="39" y="20"/>
                </a:cxn>
                <a:cxn ang="0">
                  <a:pos x="36" y="18"/>
                </a:cxn>
                <a:cxn ang="0">
                  <a:pos x="29" y="17"/>
                </a:cxn>
                <a:cxn ang="0">
                  <a:pos x="24" y="16"/>
                </a:cxn>
                <a:cxn ang="0">
                  <a:pos x="14" y="1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14" y="26"/>
                </a:cxn>
                <a:cxn ang="0">
                  <a:pos x="20" y="26"/>
                </a:cxn>
                <a:cxn ang="0">
                  <a:pos x="24" y="26"/>
                </a:cxn>
                <a:cxn ang="0">
                  <a:pos x="26" y="27"/>
                </a:cxn>
                <a:cxn ang="0">
                  <a:pos x="29" y="28"/>
                </a:cxn>
                <a:cxn ang="0">
                  <a:pos x="30" y="32"/>
                </a:cxn>
                <a:cxn ang="0">
                  <a:pos x="29" y="35"/>
                </a:cxn>
                <a:cxn ang="0">
                  <a:pos x="27" y="36"/>
                </a:cxn>
                <a:cxn ang="0">
                  <a:pos x="24" y="37"/>
                </a:cxn>
                <a:cxn ang="0">
                  <a:pos x="21" y="37"/>
                </a:cxn>
                <a:cxn ang="0">
                  <a:pos x="14" y="37"/>
                </a:cxn>
                <a:cxn ang="0">
                  <a:pos x="14" y="26"/>
                </a:cxn>
                <a:cxn ang="0">
                  <a:pos x="49" y="0"/>
                </a:cxn>
                <a:cxn ang="0">
                  <a:pos x="49" y="48"/>
                </a:cxn>
                <a:cxn ang="0">
                  <a:pos x="63" y="48"/>
                </a:cxn>
                <a:cxn ang="0">
                  <a:pos x="63" y="0"/>
                </a:cxn>
                <a:cxn ang="0">
                  <a:pos x="49" y="0"/>
                </a:cxn>
              </a:cxnLst>
              <a:rect l="0" t="0" r="r" b="b"/>
              <a:pathLst>
                <a:path w="63" h="48">
                  <a:moveTo>
                    <a:pt x="0" y="0"/>
                  </a:moveTo>
                  <a:lnTo>
                    <a:pt x="0" y="48"/>
                  </a:lnTo>
                  <a:lnTo>
                    <a:pt x="27" y="48"/>
                  </a:lnTo>
                  <a:lnTo>
                    <a:pt x="33" y="47"/>
                  </a:lnTo>
                  <a:lnTo>
                    <a:pt x="38" y="45"/>
                  </a:lnTo>
                  <a:lnTo>
                    <a:pt x="41" y="42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4" y="32"/>
                  </a:lnTo>
                  <a:lnTo>
                    <a:pt x="43" y="27"/>
                  </a:lnTo>
                  <a:lnTo>
                    <a:pt x="42" y="23"/>
                  </a:lnTo>
                  <a:lnTo>
                    <a:pt x="39" y="20"/>
                  </a:lnTo>
                  <a:lnTo>
                    <a:pt x="36" y="18"/>
                  </a:lnTo>
                  <a:lnTo>
                    <a:pt x="29" y="17"/>
                  </a:lnTo>
                  <a:lnTo>
                    <a:pt x="24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0" y="0"/>
                  </a:lnTo>
                  <a:close/>
                  <a:moveTo>
                    <a:pt x="14" y="26"/>
                  </a:moveTo>
                  <a:lnTo>
                    <a:pt x="20" y="26"/>
                  </a:lnTo>
                  <a:lnTo>
                    <a:pt x="24" y="26"/>
                  </a:lnTo>
                  <a:lnTo>
                    <a:pt x="26" y="27"/>
                  </a:lnTo>
                  <a:lnTo>
                    <a:pt x="29" y="28"/>
                  </a:lnTo>
                  <a:lnTo>
                    <a:pt x="30" y="32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4" y="37"/>
                  </a:lnTo>
                  <a:lnTo>
                    <a:pt x="14" y="26"/>
                  </a:lnTo>
                  <a:close/>
                  <a:moveTo>
                    <a:pt x="49" y="0"/>
                  </a:moveTo>
                  <a:lnTo>
                    <a:pt x="49" y="48"/>
                  </a:lnTo>
                  <a:lnTo>
                    <a:pt x="63" y="48"/>
                  </a:lnTo>
                  <a:lnTo>
                    <a:pt x="63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5" name="Freeform 2148"/>
            <p:cNvSpPr>
              <a:spLocks/>
            </p:cNvSpPr>
            <p:nvPr/>
          </p:nvSpPr>
          <p:spPr bwMode="auto">
            <a:xfrm>
              <a:off x="3877" y="487"/>
              <a:ext cx="13" cy="12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18" y="0"/>
                </a:cxn>
                <a:cxn ang="0">
                  <a:pos x="1" y="0"/>
                </a:cxn>
                <a:cxn ang="0">
                  <a:pos x="19" y="22"/>
                </a:cxn>
                <a:cxn ang="0">
                  <a:pos x="0" y="48"/>
                </a:cxn>
                <a:cxn ang="0">
                  <a:pos x="17" y="48"/>
                </a:cxn>
                <a:cxn ang="0">
                  <a:pos x="27" y="31"/>
                </a:cxn>
                <a:cxn ang="0">
                  <a:pos x="36" y="48"/>
                </a:cxn>
                <a:cxn ang="0">
                  <a:pos x="52" y="48"/>
                </a:cxn>
                <a:cxn ang="0">
                  <a:pos x="35" y="22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27" y="14"/>
                </a:cxn>
              </a:cxnLst>
              <a:rect l="0" t="0" r="r" b="b"/>
              <a:pathLst>
                <a:path w="52" h="48">
                  <a:moveTo>
                    <a:pt x="27" y="14"/>
                  </a:moveTo>
                  <a:lnTo>
                    <a:pt x="18" y="0"/>
                  </a:lnTo>
                  <a:lnTo>
                    <a:pt x="1" y="0"/>
                  </a:lnTo>
                  <a:lnTo>
                    <a:pt x="19" y="22"/>
                  </a:lnTo>
                  <a:lnTo>
                    <a:pt x="0" y="48"/>
                  </a:lnTo>
                  <a:lnTo>
                    <a:pt x="17" y="48"/>
                  </a:lnTo>
                  <a:lnTo>
                    <a:pt x="27" y="31"/>
                  </a:lnTo>
                  <a:lnTo>
                    <a:pt x="36" y="48"/>
                  </a:lnTo>
                  <a:lnTo>
                    <a:pt x="52" y="48"/>
                  </a:lnTo>
                  <a:lnTo>
                    <a:pt x="35" y="22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6" name="Freeform 2149"/>
            <p:cNvSpPr>
              <a:spLocks/>
            </p:cNvSpPr>
            <p:nvPr/>
          </p:nvSpPr>
          <p:spPr bwMode="auto">
            <a:xfrm>
              <a:off x="3897" y="486"/>
              <a:ext cx="12" cy="13"/>
            </a:xfrm>
            <a:custGeom>
              <a:avLst/>
              <a:gdLst/>
              <a:ahLst/>
              <a:cxnLst>
                <a:cxn ang="0">
                  <a:pos x="35" y="31"/>
                </a:cxn>
                <a:cxn ang="0">
                  <a:pos x="34" y="34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30" y="40"/>
                </a:cxn>
                <a:cxn ang="0">
                  <a:pos x="28" y="41"/>
                </a:cxn>
                <a:cxn ang="0">
                  <a:pos x="25" y="41"/>
                </a:cxn>
                <a:cxn ang="0">
                  <a:pos x="22" y="41"/>
                </a:cxn>
                <a:cxn ang="0">
                  <a:pos x="18" y="38"/>
                </a:cxn>
                <a:cxn ang="0">
                  <a:pos x="17" y="36"/>
                </a:cxn>
                <a:cxn ang="0">
                  <a:pos x="16" y="33"/>
                </a:cxn>
                <a:cxn ang="0">
                  <a:pos x="15" y="30"/>
                </a:cxn>
                <a:cxn ang="0">
                  <a:pos x="14" y="24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8" y="12"/>
                </a:cxn>
                <a:cxn ang="0">
                  <a:pos x="22" y="10"/>
                </a:cxn>
                <a:cxn ang="0">
                  <a:pos x="25" y="10"/>
                </a:cxn>
                <a:cxn ang="0">
                  <a:pos x="29" y="10"/>
                </a:cxn>
                <a:cxn ang="0">
                  <a:pos x="32" y="11"/>
                </a:cxn>
                <a:cxn ang="0">
                  <a:pos x="34" y="14"/>
                </a:cxn>
                <a:cxn ang="0">
                  <a:pos x="35" y="19"/>
                </a:cxn>
                <a:cxn ang="0">
                  <a:pos x="48" y="19"/>
                </a:cxn>
                <a:cxn ang="0">
                  <a:pos x="48" y="15"/>
                </a:cxn>
                <a:cxn ang="0">
                  <a:pos x="47" y="12"/>
                </a:cxn>
                <a:cxn ang="0">
                  <a:pos x="45" y="9"/>
                </a:cxn>
                <a:cxn ang="0">
                  <a:pos x="43" y="6"/>
                </a:cxn>
                <a:cxn ang="0">
                  <a:pos x="40" y="4"/>
                </a:cxn>
                <a:cxn ang="0">
                  <a:pos x="37" y="2"/>
                </a:cxn>
                <a:cxn ang="0">
                  <a:pos x="32" y="1"/>
                </a:cxn>
                <a:cxn ang="0">
                  <a:pos x="26" y="0"/>
                </a:cxn>
                <a:cxn ang="0">
                  <a:pos x="18" y="1"/>
                </a:cxn>
                <a:cxn ang="0">
                  <a:pos x="13" y="3"/>
                </a:cxn>
                <a:cxn ang="0">
                  <a:pos x="8" y="5"/>
                </a:cxn>
                <a:cxn ang="0">
                  <a:pos x="5" y="9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7" y="44"/>
                </a:cxn>
                <a:cxn ang="0">
                  <a:pos x="10" y="48"/>
                </a:cxn>
                <a:cxn ang="0">
                  <a:pos x="14" y="50"/>
                </a:cxn>
                <a:cxn ang="0">
                  <a:pos x="19" y="51"/>
                </a:cxn>
                <a:cxn ang="0">
                  <a:pos x="25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1" y="47"/>
                </a:cxn>
                <a:cxn ang="0">
                  <a:pos x="44" y="43"/>
                </a:cxn>
                <a:cxn ang="0">
                  <a:pos x="46" y="40"/>
                </a:cxn>
                <a:cxn ang="0">
                  <a:pos x="47" y="37"/>
                </a:cxn>
                <a:cxn ang="0">
                  <a:pos x="48" y="34"/>
                </a:cxn>
                <a:cxn ang="0">
                  <a:pos x="49" y="31"/>
                </a:cxn>
                <a:cxn ang="0">
                  <a:pos x="35" y="31"/>
                </a:cxn>
              </a:cxnLst>
              <a:rect l="0" t="0" r="r" b="b"/>
              <a:pathLst>
                <a:path w="49" h="51">
                  <a:moveTo>
                    <a:pt x="35" y="31"/>
                  </a:moveTo>
                  <a:lnTo>
                    <a:pt x="34" y="34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30" y="40"/>
                  </a:lnTo>
                  <a:lnTo>
                    <a:pt x="28" y="41"/>
                  </a:lnTo>
                  <a:lnTo>
                    <a:pt x="25" y="41"/>
                  </a:lnTo>
                  <a:lnTo>
                    <a:pt x="22" y="41"/>
                  </a:lnTo>
                  <a:lnTo>
                    <a:pt x="18" y="38"/>
                  </a:lnTo>
                  <a:lnTo>
                    <a:pt x="17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4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2" y="10"/>
                  </a:lnTo>
                  <a:lnTo>
                    <a:pt x="25" y="10"/>
                  </a:lnTo>
                  <a:lnTo>
                    <a:pt x="29" y="10"/>
                  </a:lnTo>
                  <a:lnTo>
                    <a:pt x="32" y="11"/>
                  </a:lnTo>
                  <a:lnTo>
                    <a:pt x="34" y="14"/>
                  </a:lnTo>
                  <a:lnTo>
                    <a:pt x="35" y="19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7" y="12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8" y="5"/>
                  </a:lnTo>
                  <a:lnTo>
                    <a:pt x="5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1" y="47"/>
                  </a:lnTo>
                  <a:lnTo>
                    <a:pt x="44" y="43"/>
                  </a:lnTo>
                  <a:lnTo>
                    <a:pt x="46" y="40"/>
                  </a:lnTo>
                  <a:lnTo>
                    <a:pt x="47" y="37"/>
                  </a:lnTo>
                  <a:lnTo>
                    <a:pt x="48" y="34"/>
                  </a:lnTo>
                  <a:lnTo>
                    <a:pt x="49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7" name="Freeform 2150"/>
            <p:cNvSpPr>
              <a:spLocks/>
            </p:cNvSpPr>
            <p:nvPr/>
          </p:nvSpPr>
          <p:spPr bwMode="auto">
            <a:xfrm>
              <a:off x="3911" y="487"/>
              <a:ext cx="12" cy="12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34" y="16"/>
                </a:cxn>
                <a:cxn ang="0">
                  <a:pos x="34" y="48"/>
                </a:cxn>
                <a:cxn ang="0">
                  <a:pos x="48" y="48"/>
                </a:cxn>
                <a:cxn ang="0">
                  <a:pos x="48" y="0"/>
                </a:cxn>
                <a:cxn ang="0">
                  <a:pos x="34" y="0"/>
                </a:cxn>
                <a:cxn ang="0">
                  <a:pos x="14" y="30"/>
                </a:cxn>
              </a:cxnLst>
              <a:rect l="0" t="0" r="r" b="b"/>
              <a:pathLst>
                <a:path w="48" h="48">
                  <a:moveTo>
                    <a:pt x="14" y="3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34" y="16"/>
                  </a:lnTo>
                  <a:lnTo>
                    <a:pt x="34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34" y="0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8" name="Freeform 2151"/>
            <p:cNvSpPr>
              <a:spLocks/>
            </p:cNvSpPr>
            <p:nvPr/>
          </p:nvSpPr>
          <p:spPr bwMode="auto">
            <a:xfrm>
              <a:off x="3926" y="486"/>
              <a:ext cx="12" cy="13"/>
            </a:xfrm>
            <a:custGeom>
              <a:avLst/>
              <a:gdLst/>
              <a:ahLst/>
              <a:cxnLst>
                <a:cxn ang="0">
                  <a:pos x="35" y="31"/>
                </a:cxn>
                <a:cxn ang="0">
                  <a:pos x="34" y="34"/>
                </a:cxn>
                <a:cxn ang="0">
                  <a:pos x="33" y="37"/>
                </a:cxn>
                <a:cxn ang="0">
                  <a:pos x="32" y="39"/>
                </a:cxn>
                <a:cxn ang="0">
                  <a:pos x="30" y="40"/>
                </a:cxn>
                <a:cxn ang="0">
                  <a:pos x="28" y="41"/>
                </a:cxn>
                <a:cxn ang="0">
                  <a:pos x="26" y="41"/>
                </a:cxn>
                <a:cxn ang="0">
                  <a:pos x="23" y="41"/>
                </a:cxn>
                <a:cxn ang="0">
                  <a:pos x="19" y="38"/>
                </a:cxn>
                <a:cxn ang="0">
                  <a:pos x="18" y="36"/>
                </a:cxn>
                <a:cxn ang="0">
                  <a:pos x="16" y="33"/>
                </a:cxn>
                <a:cxn ang="0">
                  <a:pos x="15" y="30"/>
                </a:cxn>
                <a:cxn ang="0">
                  <a:pos x="15" y="24"/>
                </a:cxn>
                <a:cxn ang="0">
                  <a:pos x="15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23" y="10"/>
                </a:cxn>
                <a:cxn ang="0">
                  <a:pos x="26" y="10"/>
                </a:cxn>
                <a:cxn ang="0">
                  <a:pos x="29" y="10"/>
                </a:cxn>
                <a:cxn ang="0">
                  <a:pos x="31" y="11"/>
                </a:cxn>
                <a:cxn ang="0">
                  <a:pos x="33" y="14"/>
                </a:cxn>
                <a:cxn ang="0">
                  <a:pos x="35" y="19"/>
                </a:cxn>
                <a:cxn ang="0">
                  <a:pos x="48" y="19"/>
                </a:cxn>
                <a:cxn ang="0">
                  <a:pos x="48" y="15"/>
                </a:cxn>
                <a:cxn ang="0">
                  <a:pos x="47" y="12"/>
                </a:cxn>
                <a:cxn ang="0">
                  <a:pos x="45" y="9"/>
                </a:cxn>
                <a:cxn ang="0">
                  <a:pos x="43" y="6"/>
                </a:cxn>
                <a:cxn ang="0">
                  <a:pos x="40" y="4"/>
                </a:cxn>
                <a:cxn ang="0">
                  <a:pos x="36" y="2"/>
                </a:cxn>
                <a:cxn ang="0">
                  <a:pos x="32" y="1"/>
                </a:cxn>
                <a:cxn ang="0">
                  <a:pos x="26" y="0"/>
                </a:cxn>
                <a:cxn ang="0">
                  <a:pos x="19" y="1"/>
                </a:cxn>
                <a:cxn ang="0">
                  <a:pos x="14" y="3"/>
                </a:cxn>
                <a:cxn ang="0">
                  <a:pos x="8" y="5"/>
                </a:cxn>
                <a:cxn ang="0">
                  <a:pos x="5" y="9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1" y="36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10" y="48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6" y="51"/>
                </a:cxn>
                <a:cxn ang="0">
                  <a:pos x="32" y="51"/>
                </a:cxn>
                <a:cxn ang="0">
                  <a:pos x="37" y="49"/>
                </a:cxn>
                <a:cxn ang="0">
                  <a:pos x="40" y="47"/>
                </a:cxn>
                <a:cxn ang="0">
                  <a:pos x="43" y="43"/>
                </a:cxn>
                <a:cxn ang="0">
                  <a:pos x="46" y="40"/>
                </a:cxn>
                <a:cxn ang="0">
                  <a:pos x="47" y="37"/>
                </a:cxn>
                <a:cxn ang="0">
                  <a:pos x="48" y="34"/>
                </a:cxn>
                <a:cxn ang="0">
                  <a:pos x="49" y="31"/>
                </a:cxn>
                <a:cxn ang="0">
                  <a:pos x="35" y="31"/>
                </a:cxn>
              </a:cxnLst>
              <a:rect l="0" t="0" r="r" b="b"/>
              <a:pathLst>
                <a:path w="49" h="51">
                  <a:moveTo>
                    <a:pt x="35" y="31"/>
                  </a:moveTo>
                  <a:lnTo>
                    <a:pt x="34" y="34"/>
                  </a:lnTo>
                  <a:lnTo>
                    <a:pt x="33" y="37"/>
                  </a:lnTo>
                  <a:lnTo>
                    <a:pt x="32" y="39"/>
                  </a:lnTo>
                  <a:lnTo>
                    <a:pt x="30" y="40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19" y="38"/>
                  </a:lnTo>
                  <a:lnTo>
                    <a:pt x="18" y="36"/>
                  </a:lnTo>
                  <a:lnTo>
                    <a:pt x="16" y="33"/>
                  </a:lnTo>
                  <a:lnTo>
                    <a:pt x="15" y="30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5" y="19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7" y="12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8" y="5"/>
                  </a:lnTo>
                  <a:lnTo>
                    <a:pt x="5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6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0" y="47"/>
                  </a:lnTo>
                  <a:lnTo>
                    <a:pt x="43" y="43"/>
                  </a:lnTo>
                  <a:lnTo>
                    <a:pt x="46" y="40"/>
                  </a:lnTo>
                  <a:lnTo>
                    <a:pt x="47" y="37"/>
                  </a:lnTo>
                  <a:lnTo>
                    <a:pt x="48" y="34"/>
                  </a:lnTo>
                  <a:lnTo>
                    <a:pt x="49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9" name="Freeform 2152"/>
            <p:cNvSpPr>
              <a:spLocks/>
            </p:cNvSpPr>
            <p:nvPr/>
          </p:nvSpPr>
          <p:spPr bwMode="auto">
            <a:xfrm>
              <a:off x="3939" y="487"/>
              <a:ext cx="12" cy="12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6" y="48"/>
                </a:cxn>
                <a:cxn ang="0">
                  <a:pos x="30" y="48"/>
                </a:cxn>
                <a:cxn ang="0">
                  <a:pos x="30" y="9"/>
                </a:cxn>
                <a:cxn ang="0">
                  <a:pos x="46" y="9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6" y="9"/>
                </a:cxn>
              </a:cxnLst>
              <a:rect l="0" t="0" r="r" b="b"/>
              <a:pathLst>
                <a:path w="46" h="48">
                  <a:moveTo>
                    <a:pt x="16" y="9"/>
                  </a:moveTo>
                  <a:lnTo>
                    <a:pt x="16" y="48"/>
                  </a:lnTo>
                  <a:lnTo>
                    <a:pt x="30" y="48"/>
                  </a:lnTo>
                  <a:lnTo>
                    <a:pt x="30" y="9"/>
                  </a:lnTo>
                  <a:lnTo>
                    <a:pt x="46" y="9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0" name="Freeform 2153"/>
            <p:cNvSpPr>
              <a:spLocks noEditPoints="1"/>
            </p:cNvSpPr>
            <p:nvPr/>
          </p:nvSpPr>
          <p:spPr bwMode="auto">
            <a:xfrm>
              <a:off x="3952" y="486"/>
              <a:ext cx="13" cy="13"/>
            </a:xfrm>
            <a:custGeom>
              <a:avLst/>
              <a:gdLst/>
              <a:ahLst/>
              <a:cxnLst>
                <a:cxn ang="0">
                  <a:pos x="37" y="35"/>
                </a:cxn>
                <a:cxn ang="0">
                  <a:pos x="35" y="38"/>
                </a:cxn>
                <a:cxn ang="0">
                  <a:pos x="33" y="40"/>
                </a:cxn>
                <a:cxn ang="0">
                  <a:pos x="30" y="41"/>
                </a:cxn>
                <a:cxn ang="0">
                  <a:pos x="27" y="41"/>
                </a:cxn>
                <a:cxn ang="0">
                  <a:pos x="24" y="41"/>
                </a:cxn>
                <a:cxn ang="0">
                  <a:pos x="22" y="40"/>
                </a:cxn>
                <a:cxn ang="0">
                  <a:pos x="20" y="38"/>
                </a:cxn>
                <a:cxn ang="0">
                  <a:pos x="18" y="36"/>
                </a:cxn>
                <a:cxn ang="0">
                  <a:pos x="16" y="32"/>
                </a:cxn>
                <a:cxn ang="0">
                  <a:pos x="16" y="29"/>
                </a:cxn>
                <a:cxn ang="0">
                  <a:pos x="52" y="29"/>
                </a:cxn>
                <a:cxn ang="0">
                  <a:pos x="52" y="26"/>
                </a:cxn>
                <a:cxn ang="0">
                  <a:pos x="51" y="20"/>
                </a:cxn>
                <a:cxn ang="0">
                  <a:pos x="48" y="11"/>
                </a:cxn>
                <a:cxn ang="0">
                  <a:pos x="45" y="7"/>
                </a:cxn>
                <a:cxn ang="0">
                  <a:pos x="41" y="3"/>
                </a:cxn>
                <a:cxn ang="0">
                  <a:pos x="35" y="1"/>
                </a:cxn>
                <a:cxn ang="0">
                  <a:pos x="28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3" y="4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2" y="14"/>
                </a:cxn>
                <a:cxn ang="0">
                  <a:pos x="1" y="19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3" y="39"/>
                </a:cxn>
                <a:cxn ang="0">
                  <a:pos x="7" y="44"/>
                </a:cxn>
                <a:cxn ang="0">
                  <a:pos x="11" y="48"/>
                </a:cxn>
                <a:cxn ang="0">
                  <a:pos x="16" y="50"/>
                </a:cxn>
                <a:cxn ang="0">
                  <a:pos x="20" y="51"/>
                </a:cxn>
                <a:cxn ang="0">
                  <a:pos x="24" y="51"/>
                </a:cxn>
                <a:cxn ang="0">
                  <a:pos x="26" y="51"/>
                </a:cxn>
                <a:cxn ang="0">
                  <a:pos x="33" y="51"/>
                </a:cxn>
                <a:cxn ang="0">
                  <a:pos x="40" y="49"/>
                </a:cxn>
                <a:cxn ang="0">
                  <a:pos x="44" y="47"/>
                </a:cxn>
                <a:cxn ang="0">
                  <a:pos x="47" y="43"/>
                </a:cxn>
                <a:cxn ang="0">
                  <a:pos x="49" y="40"/>
                </a:cxn>
                <a:cxn ang="0">
                  <a:pos x="51" y="35"/>
                </a:cxn>
                <a:cxn ang="0">
                  <a:pos x="37" y="35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8" y="14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5" y="10"/>
                </a:cxn>
                <a:cxn ang="0">
                  <a:pos x="27" y="10"/>
                </a:cxn>
                <a:cxn ang="0">
                  <a:pos x="30" y="10"/>
                </a:cxn>
                <a:cxn ang="0">
                  <a:pos x="33" y="11"/>
                </a:cxn>
                <a:cxn ang="0">
                  <a:pos x="35" y="13"/>
                </a:cxn>
                <a:cxn ang="0">
                  <a:pos x="36" y="15"/>
                </a:cxn>
                <a:cxn ang="0">
                  <a:pos x="37" y="18"/>
                </a:cxn>
                <a:cxn ang="0">
                  <a:pos x="37" y="21"/>
                </a:cxn>
                <a:cxn ang="0">
                  <a:pos x="16" y="21"/>
                </a:cxn>
              </a:cxnLst>
              <a:rect l="0" t="0" r="r" b="b"/>
              <a:pathLst>
                <a:path w="52" h="51">
                  <a:moveTo>
                    <a:pt x="37" y="35"/>
                  </a:moveTo>
                  <a:lnTo>
                    <a:pt x="35" y="38"/>
                  </a:lnTo>
                  <a:lnTo>
                    <a:pt x="33" y="40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24" y="41"/>
                  </a:lnTo>
                  <a:lnTo>
                    <a:pt x="22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6" y="29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51" y="20"/>
                  </a:lnTo>
                  <a:lnTo>
                    <a:pt x="48" y="11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3" y="39"/>
                  </a:lnTo>
                  <a:lnTo>
                    <a:pt x="7" y="44"/>
                  </a:lnTo>
                  <a:lnTo>
                    <a:pt x="11" y="48"/>
                  </a:lnTo>
                  <a:lnTo>
                    <a:pt x="16" y="50"/>
                  </a:lnTo>
                  <a:lnTo>
                    <a:pt x="20" y="51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33" y="51"/>
                  </a:lnTo>
                  <a:lnTo>
                    <a:pt x="40" y="49"/>
                  </a:lnTo>
                  <a:lnTo>
                    <a:pt x="44" y="47"/>
                  </a:lnTo>
                  <a:lnTo>
                    <a:pt x="47" y="43"/>
                  </a:lnTo>
                  <a:lnTo>
                    <a:pt x="49" y="40"/>
                  </a:lnTo>
                  <a:lnTo>
                    <a:pt x="51" y="35"/>
                  </a:lnTo>
                  <a:lnTo>
                    <a:pt x="37" y="35"/>
                  </a:lnTo>
                  <a:close/>
                  <a:moveTo>
                    <a:pt x="16" y="21"/>
                  </a:moveTo>
                  <a:lnTo>
                    <a:pt x="17" y="17"/>
                  </a:lnTo>
                  <a:lnTo>
                    <a:pt x="18" y="14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3" y="11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7" y="18"/>
                  </a:lnTo>
                  <a:lnTo>
                    <a:pt x="37" y="21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1" name="Freeform 2154"/>
            <p:cNvSpPr>
              <a:spLocks/>
            </p:cNvSpPr>
            <p:nvPr/>
          </p:nvSpPr>
          <p:spPr bwMode="auto">
            <a:xfrm>
              <a:off x="3967" y="487"/>
              <a:ext cx="16" cy="12"/>
            </a:xfrm>
            <a:custGeom>
              <a:avLst/>
              <a:gdLst/>
              <a:ahLst/>
              <a:cxnLst>
                <a:cxn ang="0">
                  <a:pos x="27" y="48"/>
                </a:cxn>
                <a:cxn ang="0">
                  <a:pos x="37" y="48"/>
                </a:cxn>
                <a:cxn ang="0">
                  <a:pos x="49" y="14"/>
                </a:cxn>
                <a:cxn ang="0">
                  <a:pos x="50" y="14"/>
                </a:cxn>
                <a:cxn ang="0">
                  <a:pos x="49" y="17"/>
                </a:cxn>
                <a:cxn ang="0">
                  <a:pos x="49" y="48"/>
                </a:cxn>
                <a:cxn ang="0">
                  <a:pos x="64" y="48"/>
                </a:cxn>
                <a:cxn ang="0">
                  <a:pos x="64" y="0"/>
                </a:cxn>
                <a:cxn ang="0">
                  <a:pos x="45" y="0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15" y="17"/>
                </a:cxn>
                <a:cxn ang="0">
                  <a:pos x="14" y="14"/>
                </a:cxn>
                <a:cxn ang="0">
                  <a:pos x="15" y="14"/>
                </a:cxn>
                <a:cxn ang="0">
                  <a:pos x="27" y="48"/>
                </a:cxn>
              </a:cxnLst>
              <a:rect l="0" t="0" r="r" b="b"/>
              <a:pathLst>
                <a:path w="64" h="48">
                  <a:moveTo>
                    <a:pt x="27" y="48"/>
                  </a:moveTo>
                  <a:lnTo>
                    <a:pt x="37" y="48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49" y="17"/>
                  </a:lnTo>
                  <a:lnTo>
                    <a:pt x="49" y="48"/>
                  </a:lnTo>
                  <a:lnTo>
                    <a:pt x="64" y="48"/>
                  </a:lnTo>
                  <a:lnTo>
                    <a:pt x="64" y="0"/>
                  </a:lnTo>
                  <a:lnTo>
                    <a:pt x="45" y="0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15" y="17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27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2" name="Freeform 2155"/>
            <p:cNvSpPr>
              <a:spLocks/>
            </p:cNvSpPr>
            <p:nvPr/>
          </p:nvSpPr>
          <p:spPr bwMode="auto">
            <a:xfrm>
              <a:off x="3409" y="518"/>
              <a:ext cx="442" cy="386"/>
            </a:xfrm>
            <a:custGeom>
              <a:avLst/>
              <a:gdLst/>
              <a:ahLst/>
              <a:cxnLst>
                <a:cxn ang="0">
                  <a:pos x="88" y="1546"/>
                </a:cxn>
                <a:cxn ang="0">
                  <a:pos x="1679" y="1546"/>
                </a:cxn>
                <a:cxn ang="0">
                  <a:pos x="1691" y="1545"/>
                </a:cxn>
                <a:cxn ang="0">
                  <a:pos x="1703" y="1543"/>
                </a:cxn>
                <a:cxn ang="0">
                  <a:pos x="1715" y="1538"/>
                </a:cxn>
                <a:cxn ang="0">
                  <a:pos x="1727" y="1532"/>
                </a:cxn>
                <a:cxn ang="0">
                  <a:pos x="1737" y="1525"/>
                </a:cxn>
                <a:cxn ang="0">
                  <a:pos x="1745" y="1516"/>
                </a:cxn>
                <a:cxn ang="0">
                  <a:pos x="1753" y="1506"/>
                </a:cxn>
                <a:cxn ang="0">
                  <a:pos x="1759" y="1494"/>
                </a:cxn>
                <a:cxn ang="0">
                  <a:pos x="1763" y="1483"/>
                </a:cxn>
                <a:cxn ang="0">
                  <a:pos x="1766" y="1471"/>
                </a:cxn>
                <a:cxn ang="0">
                  <a:pos x="1767" y="1458"/>
                </a:cxn>
                <a:cxn ang="0">
                  <a:pos x="1767" y="89"/>
                </a:cxn>
                <a:cxn ang="0">
                  <a:pos x="1766" y="76"/>
                </a:cxn>
                <a:cxn ang="0">
                  <a:pos x="1763" y="63"/>
                </a:cxn>
                <a:cxn ang="0">
                  <a:pos x="1759" y="52"/>
                </a:cxn>
                <a:cxn ang="0">
                  <a:pos x="1753" y="41"/>
                </a:cxn>
                <a:cxn ang="0">
                  <a:pos x="1745" y="31"/>
                </a:cxn>
                <a:cxn ang="0">
                  <a:pos x="1737" y="21"/>
                </a:cxn>
                <a:cxn ang="0">
                  <a:pos x="1727" y="14"/>
                </a:cxn>
                <a:cxn ang="0">
                  <a:pos x="1715" y="8"/>
                </a:cxn>
                <a:cxn ang="0">
                  <a:pos x="1703" y="4"/>
                </a:cxn>
                <a:cxn ang="0">
                  <a:pos x="1691" y="1"/>
                </a:cxn>
                <a:cxn ang="0">
                  <a:pos x="1679" y="0"/>
                </a:cxn>
                <a:cxn ang="0">
                  <a:pos x="88" y="0"/>
                </a:cxn>
                <a:cxn ang="0">
                  <a:pos x="75" y="1"/>
                </a:cxn>
                <a:cxn ang="0">
                  <a:pos x="63" y="4"/>
                </a:cxn>
                <a:cxn ang="0">
                  <a:pos x="52" y="8"/>
                </a:cxn>
                <a:cxn ang="0">
                  <a:pos x="40" y="14"/>
                </a:cxn>
                <a:cxn ang="0">
                  <a:pos x="30" y="21"/>
                </a:cxn>
                <a:cxn ang="0">
                  <a:pos x="22" y="31"/>
                </a:cxn>
                <a:cxn ang="0">
                  <a:pos x="14" y="41"/>
                </a:cxn>
                <a:cxn ang="0">
                  <a:pos x="8" y="52"/>
                </a:cxn>
                <a:cxn ang="0">
                  <a:pos x="4" y="63"/>
                </a:cxn>
                <a:cxn ang="0">
                  <a:pos x="1" y="76"/>
                </a:cxn>
                <a:cxn ang="0">
                  <a:pos x="0" y="89"/>
                </a:cxn>
                <a:cxn ang="0">
                  <a:pos x="0" y="1458"/>
                </a:cxn>
                <a:cxn ang="0">
                  <a:pos x="1" y="1471"/>
                </a:cxn>
                <a:cxn ang="0">
                  <a:pos x="4" y="1483"/>
                </a:cxn>
                <a:cxn ang="0">
                  <a:pos x="8" y="1494"/>
                </a:cxn>
                <a:cxn ang="0">
                  <a:pos x="14" y="1506"/>
                </a:cxn>
                <a:cxn ang="0">
                  <a:pos x="22" y="1516"/>
                </a:cxn>
                <a:cxn ang="0">
                  <a:pos x="30" y="1525"/>
                </a:cxn>
                <a:cxn ang="0">
                  <a:pos x="40" y="1532"/>
                </a:cxn>
                <a:cxn ang="0">
                  <a:pos x="52" y="1538"/>
                </a:cxn>
                <a:cxn ang="0">
                  <a:pos x="63" y="1543"/>
                </a:cxn>
                <a:cxn ang="0">
                  <a:pos x="75" y="1545"/>
                </a:cxn>
                <a:cxn ang="0">
                  <a:pos x="88" y="1546"/>
                </a:cxn>
              </a:cxnLst>
              <a:rect l="0" t="0" r="r" b="b"/>
              <a:pathLst>
                <a:path w="1767" h="1546">
                  <a:moveTo>
                    <a:pt x="88" y="1546"/>
                  </a:moveTo>
                  <a:lnTo>
                    <a:pt x="1679" y="1546"/>
                  </a:lnTo>
                  <a:lnTo>
                    <a:pt x="1691" y="1545"/>
                  </a:lnTo>
                  <a:lnTo>
                    <a:pt x="1703" y="1543"/>
                  </a:lnTo>
                  <a:lnTo>
                    <a:pt x="1715" y="1538"/>
                  </a:lnTo>
                  <a:lnTo>
                    <a:pt x="1727" y="1532"/>
                  </a:lnTo>
                  <a:lnTo>
                    <a:pt x="1737" y="1525"/>
                  </a:lnTo>
                  <a:lnTo>
                    <a:pt x="1745" y="1516"/>
                  </a:lnTo>
                  <a:lnTo>
                    <a:pt x="1753" y="1506"/>
                  </a:lnTo>
                  <a:lnTo>
                    <a:pt x="1759" y="1494"/>
                  </a:lnTo>
                  <a:lnTo>
                    <a:pt x="1763" y="1483"/>
                  </a:lnTo>
                  <a:lnTo>
                    <a:pt x="1766" y="1471"/>
                  </a:lnTo>
                  <a:lnTo>
                    <a:pt x="1767" y="1458"/>
                  </a:lnTo>
                  <a:lnTo>
                    <a:pt x="1767" y="89"/>
                  </a:lnTo>
                  <a:lnTo>
                    <a:pt x="1766" y="76"/>
                  </a:lnTo>
                  <a:lnTo>
                    <a:pt x="1763" y="63"/>
                  </a:lnTo>
                  <a:lnTo>
                    <a:pt x="1759" y="52"/>
                  </a:lnTo>
                  <a:lnTo>
                    <a:pt x="1753" y="41"/>
                  </a:lnTo>
                  <a:lnTo>
                    <a:pt x="1745" y="31"/>
                  </a:lnTo>
                  <a:lnTo>
                    <a:pt x="1737" y="21"/>
                  </a:lnTo>
                  <a:lnTo>
                    <a:pt x="1727" y="14"/>
                  </a:lnTo>
                  <a:lnTo>
                    <a:pt x="1715" y="8"/>
                  </a:lnTo>
                  <a:lnTo>
                    <a:pt x="1703" y="4"/>
                  </a:lnTo>
                  <a:lnTo>
                    <a:pt x="1691" y="1"/>
                  </a:lnTo>
                  <a:lnTo>
                    <a:pt x="1679" y="0"/>
                  </a:lnTo>
                  <a:lnTo>
                    <a:pt x="88" y="0"/>
                  </a:lnTo>
                  <a:lnTo>
                    <a:pt x="75" y="1"/>
                  </a:lnTo>
                  <a:lnTo>
                    <a:pt x="63" y="4"/>
                  </a:lnTo>
                  <a:lnTo>
                    <a:pt x="52" y="8"/>
                  </a:lnTo>
                  <a:lnTo>
                    <a:pt x="40" y="14"/>
                  </a:lnTo>
                  <a:lnTo>
                    <a:pt x="30" y="21"/>
                  </a:lnTo>
                  <a:lnTo>
                    <a:pt x="22" y="31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3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0" y="1458"/>
                  </a:lnTo>
                  <a:lnTo>
                    <a:pt x="1" y="1471"/>
                  </a:lnTo>
                  <a:lnTo>
                    <a:pt x="4" y="1483"/>
                  </a:lnTo>
                  <a:lnTo>
                    <a:pt x="8" y="1494"/>
                  </a:lnTo>
                  <a:lnTo>
                    <a:pt x="14" y="1506"/>
                  </a:lnTo>
                  <a:lnTo>
                    <a:pt x="22" y="1516"/>
                  </a:lnTo>
                  <a:lnTo>
                    <a:pt x="30" y="1525"/>
                  </a:lnTo>
                  <a:lnTo>
                    <a:pt x="40" y="1532"/>
                  </a:lnTo>
                  <a:lnTo>
                    <a:pt x="52" y="1538"/>
                  </a:lnTo>
                  <a:lnTo>
                    <a:pt x="63" y="1543"/>
                  </a:lnTo>
                  <a:lnTo>
                    <a:pt x="75" y="1545"/>
                  </a:lnTo>
                  <a:lnTo>
                    <a:pt x="88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3" name="Freeform 2156"/>
            <p:cNvSpPr>
              <a:spLocks/>
            </p:cNvSpPr>
            <p:nvPr/>
          </p:nvSpPr>
          <p:spPr bwMode="auto">
            <a:xfrm>
              <a:off x="3431" y="902"/>
              <a:ext cx="398" cy="4"/>
            </a:xfrm>
            <a:custGeom>
              <a:avLst/>
              <a:gdLst/>
              <a:ahLst/>
              <a:cxnLst>
                <a:cxn ang="0">
                  <a:pos x="1592" y="17"/>
                </a:cxn>
                <a:cxn ang="0">
                  <a:pos x="1591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591" y="17"/>
                </a:cxn>
                <a:cxn ang="0">
                  <a:pos x="1592" y="17"/>
                </a:cxn>
                <a:cxn ang="0">
                  <a:pos x="1591" y="17"/>
                </a:cxn>
                <a:cxn ang="0">
                  <a:pos x="1591" y="17"/>
                </a:cxn>
                <a:cxn ang="0">
                  <a:pos x="1592" y="17"/>
                </a:cxn>
              </a:cxnLst>
              <a:rect l="0" t="0" r="r" b="b"/>
              <a:pathLst>
                <a:path w="1592" h="17">
                  <a:moveTo>
                    <a:pt x="1592" y="17"/>
                  </a:moveTo>
                  <a:lnTo>
                    <a:pt x="1591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591" y="17"/>
                  </a:lnTo>
                  <a:lnTo>
                    <a:pt x="1592" y="17"/>
                  </a:lnTo>
                  <a:lnTo>
                    <a:pt x="1591" y="17"/>
                  </a:lnTo>
                  <a:lnTo>
                    <a:pt x="1591" y="17"/>
                  </a:lnTo>
                  <a:lnTo>
                    <a:pt x="1592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4" name="Freeform 2157"/>
            <p:cNvSpPr>
              <a:spLocks/>
            </p:cNvSpPr>
            <p:nvPr/>
          </p:nvSpPr>
          <p:spPr bwMode="auto">
            <a:xfrm>
              <a:off x="3829" y="902"/>
              <a:ext cx="3" cy="4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13" y="0"/>
                </a:cxn>
                <a:cxn ang="0">
                  <a:pos x="0" y="1"/>
                </a:cxn>
                <a:cxn ang="0">
                  <a:pos x="2" y="18"/>
                </a:cxn>
                <a:cxn ang="0">
                  <a:pos x="14" y="17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5" y="17"/>
                </a:cxn>
              </a:cxnLst>
              <a:rect l="0" t="0" r="r" b="b"/>
              <a:pathLst>
                <a:path w="15" h="18">
                  <a:moveTo>
                    <a:pt x="15" y="17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2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5" name="Freeform 2158"/>
            <p:cNvSpPr>
              <a:spLocks/>
            </p:cNvSpPr>
            <p:nvPr/>
          </p:nvSpPr>
          <p:spPr bwMode="auto">
            <a:xfrm>
              <a:off x="3832" y="901"/>
              <a:ext cx="4" cy="5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3" y="19"/>
                </a:cxn>
                <a:cxn ang="0">
                  <a:pos x="15" y="16"/>
                </a:cxn>
                <a:cxn ang="0">
                  <a:pos x="16" y="15"/>
                </a:cxn>
                <a:cxn ang="0">
                  <a:pos x="15" y="16"/>
                </a:cxn>
                <a:cxn ang="0">
                  <a:pos x="15" y="15"/>
                </a:cxn>
                <a:cxn ang="0">
                  <a:pos x="16" y="15"/>
                </a:cxn>
              </a:cxnLst>
              <a:rect l="0" t="0" r="r" b="b"/>
              <a:pathLst>
                <a:path w="16" h="19">
                  <a:moveTo>
                    <a:pt x="16" y="15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3" y="19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6" name="Freeform 2159"/>
            <p:cNvSpPr>
              <a:spLocks/>
            </p:cNvSpPr>
            <p:nvPr/>
          </p:nvSpPr>
          <p:spPr bwMode="auto">
            <a:xfrm>
              <a:off x="3834" y="900"/>
              <a:ext cx="5" cy="5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0"/>
                </a:cxn>
                <a:cxn ang="0">
                  <a:pos x="18" y="16"/>
                </a:cxn>
                <a:cxn ang="0">
                  <a:pos x="19" y="15"/>
                </a:cxn>
                <a:cxn ang="0">
                  <a:pos x="18" y="16"/>
                </a:cxn>
                <a:cxn ang="0">
                  <a:pos x="19" y="15"/>
                </a:cxn>
                <a:cxn ang="0">
                  <a:pos x="19" y="15"/>
                </a:cxn>
              </a:cxnLst>
              <a:rect l="0" t="0" r="r" b="b"/>
              <a:pathLst>
                <a:path w="19" h="20">
                  <a:moveTo>
                    <a:pt x="19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0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7" name="Freeform 2160"/>
            <p:cNvSpPr>
              <a:spLocks/>
            </p:cNvSpPr>
            <p:nvPr/>
          </p:nvSpPr>
          <p:spPr bwMode="auto">
            <a:xfrm>
              <a:off x="3837" y="899"/>
              <a:ext cx="5" cy="5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0" y="14"/>
                </a:cxn>
              </a:cxnLst>
              <a:rect l="0" t="0" r="r" b="b"/>
              <a:pathLst>
                <a:path w="20" h="20">
                  <a:moveTo>
                    <a:pt x="20" y="14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8" name="Freeform 2161"/>
            <p:cNvSpPr>
              <a:spLocks/>
            </p:cNvSpPr>
            <p:nvPr/>
          </p:nvSpPr>
          <p:spPr bwMode="auto">
            <a:xfrm>
              <a:off x="3840" y="897"/>
              <a:ext cx="5" cy="5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10" y="21"/>
                </a:cxn>
                <a:cxn ang="0">
                  <a:pos x="21" y="13"/>
                </a:cxn>
                <a:cxn ang="0">
                  <a:pos x="22" y="12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22" y="12"/>
                </a:cxn>
              </a:cxnLst>
              <a:rect l="0" t="0" r="r" b="b"/>
              <a:pathLst>
                <a:path w="22" h="21">
                  <a:moveTo>
                    <a:pt x="22" y="12"/>
                  </a:moveTo>
                  <a:lnTo>
                    <a:pt x="11" y="0"/>
                  </a:lnTo>
                  <a:lnTo>
                    <a:pt x="0" y="7"/>
                  </a:lnTo>
                  <a:lnTo>
                    <a:pt x="10" y="21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9" name="Freeform 2162"/>
            <p:cNvSpPr>
              <a:spLocks/>
            </p:cNvSpPr>
            <p:nvPr/>
          </p:nvSpPr>
          <p:spPr bwMode="auto">
            <a:xfrm>
              <a:off x="3842" y="895"/>
              <a:ext cx="5" cy="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12" y="20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lnTo>
                    <a:pt x="9" y="0"/>
                  </a:lnTo>
                  <a:lnTo>
                    <a:pt x="0" y="9"/>
                  </a:lnTo>
                  <a:lnTo>
                    <a:pt x="12" y="20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0" name="Freeform 2163"/>
            <p:cNvSpPr>
              <a:spLocks/>
            </p:cNvSpPr>
            <p:nvPr/>
          </p:nvSpPr>
          <p:spPr bwMode="auto">
            <a:xfrm>
              <a:off x="3844" y="893"/>
              <a:ext cx="5" cy="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13" y="21"/>
                </a:cxn>
                <a:cxn ang="0">
                  <a:pos x="20" y="11"/>
                </a:cxn>
                <a:cxn ang="0">
                  <a:pos x="21" y="10"/>
                </a:cxn>
                <a:cxn ang="0">
                  <a:pos x="20" y="11"/>
                </a:cxn>
                <a:cxn ang="0">
                  <a:pos x="21" y="10"/>
                </a:cxn>
                <a:cxn ang="0">
                  <a:pos x="21" y="10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13" y="21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1" name="Freeform 2164"/>
            <p:cNvSpPr>
              <a:spLocks/>
            </p:cNvSpPr>
            <p:nvPr/>
          </p:nvSpPr>
          <p:spPr bwMode="auto">
            <a:xfrm>
              <a:off x="3846" y="890"/>
              <a:ext cx="5" cy="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4" y="20"/>
                </a:cxn>
                <a:cxn ang="0">
                  <a:pos x="20" y="8"/>
                </a:cxn>
                <a:cxn ang="0">
                  <a:pos x="20" y="7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7"/>
                </a:cxn>
              </a:cxnLst>
              <a:rect l="0" t="0" r="r" b="b"/>
              <a:pathLst>
                <a:path w="20" h="20">
                  <a:moveTo>
                    <a:pt x="20" y="7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4" y="20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2" name="Freeform 2165"/>
            <p:cNvSpPr>
              <a:spLocks/>
            </p:cNvSpPr>
            <p:nvPr/>
          </p:nvSpPr>
          <p:spPr bwMode="auto">
            <a:xfrm>
              <a:off x="3847" y="888"/>
              <a:ext cx="5" cy="4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15" y="17"/>
                </a:cxn>
                <a:cxn ang="0">
                  <a:pos x="20" y="6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lnTo>
                    <a:pt x="4" y="0"/>
                  </a:lnTo>
                  <a:lnTo>
                    <a:pt x="0" y="12"/>
                  </a:lnTo>
                  <a:lnTo>
                    <a:pt x="15" y="1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3" name="Freeform 2166"/>
            <p:cNvSpPr>
              <a:spLocks/>
            </p:cNvSpPr>
            <p:nvPr/>
          </p:nvSpPr>
          <p:spPr bwMode="auto">
            <a:xfrm>
              <a:off x="3848" y="885"/>
              <a:ext cx="5" cy="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16" y="16"/>
                </a:cxn>
                <a:cxn ang="0">
                  <a:pos x="20" y="3"/>
                </a:cxn>
                <a:cxn ang="0">
                  <a:pos x="20" y="2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2"/>
                </a:cxn>
              </a:cxnLst>
              <a:rect l="0" t="0" r="r" b="b"/>
              <a:pathLst>
                <a:path w="20" h="16">
                  <a:moveTo>
                    <a:pt x="20" y="2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16" y="16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4" name="Freeform 2167"/>
            <p:cNvSpPr>
              <a:spLocks/>
            </p:cNvSpPr>
            <p:nvPr/>
          </p:nvSpPr>
          <p:spPr bwMode="auto">
            <a:xfrm>
              <a:off x="3849" y="882"/>
              <a:ext cx="4" cy="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3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7" y="13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5" name="Freeform 2168"/>
            <p:cNvSpPr>
              <a:spLocks/>
            </p:cNvSpPr>
            <p:nvPr/>
          </p:nvSpPr>
          <p:spPr bwMode="auto">
            <a:xfrm>
              <a:off x="3849" y="539"/>
              <a:ext cx="4" cy="34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"/>
                </a:cxn>
                <a:cxn ang="0">
                  <a:pos x="0" y="1370"/>
                </a:cxn>
                <a:cxn ang="0">
                  <a:pos x="18" y="1370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8" h="1370">
                  <a:moveTo>
                    <a:pt x="18" y="0"/>
                  </a:moveTo>
                  <a:lnTo>
                    <a:pt x="0" y="1"/>
                  </a:lnTo>
                  <a:lnTo>
                    <a:pt x="0" y="1370"/>
                  </a:lnTo>
                  <a:lnTo>
                    <a:pt x="18" y="137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6" name="Freeform 2169"/>
            <p:cNvSpPr>
              <a:spLocks/>
            </p:cNvSpPr>
            <p:nvPr/>
          </p:nvSpPr>
          <p:spPr bwMode="auto">
            <a:xfrm>
              <a:off x="3849" y="536"/>
              <a:ext cx="4" cy="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2"/>
                </a:cxn>
                <a:cxn ang="0">
                  <a:pos x="0" y="14"/>
                </a:cxn>
                <a:cxn ang="0">
                  <a:pos x="18" y="13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lnTo>
                    <a:pt x="0" y="2"/>
                  </a:lnTo>
                  <a:lnTo>
                    <a:pt x="0" y="14"/>
                  </a:lnTo>
                  <a:lnTo>
                    <a:pt x="18" y="1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7" name="Freeform 2170"/>
            <p:cNvSpPr>
              <a:spLocks/>
            </p:cNvSpPr>
            <p:nvPr/>
          </p:nvSpPr>
          <p:spPr bwMode="auto">
            <a:xfrm>
              <a:off x="3848" y="533"/>
              <a:ext cx="5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"/>
                </a:cxn>
                <a:cxn ang="0">
                  <a:pos x="3" y="17"/>
                </a:cxn>
                <a:cxn ang="0">
                  <a:pos x="20" y="14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0" h="17">
                  <a:moveTo>
                    <a:pt x="16" y="0"/>
                  </a:moveTo>
                  <a:lnTo>
                    <a:pt x="0" y="4"/>
                  </a:lnTo>
                  <a:lnTo>
                    <a:pt x="3" y="17"/>
                  </a:lnTo>
                  <a:lnTo>
                    <a:pt x="20" y="14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8" name="Freeform 2171"/>
            <p:cNvSpPr>
              <a:spLocks/>
            </p:cNvSpPr>
            <p:nvPr/>
          </p:nvSpPr>
          <p:spPr bwMode="auto">
            <a:xfrm>
              <a:off x="3847" y="530"/>
              <a:ext cx="5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6"/>
                </a:cxn>
                <a:cxn ang="0">
                  <a:pos x="4" y="18"/>
                </a:cxn>
                <a:cxn ang="0">
                  <a:pos x="20" y="13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0" h="18">
                  <a:moveTo>
                    <a:pt x="15" y="0"/>
                  </a:moveTo>
                  <a:lnTo>
                    <a:pt x="0" y="6"/>
                  </a:lnTo>
                  <a:lnTo>
                    <a:pt x="4" y="18"/>
                  </a:lnTo>
                  <a:lnTo>
                    <a:pt x="20" y="13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9" name="Freeform 2172"/>
            <p:cNvSpPr>
              <a:spLocks/>
            </p:cNvSpPr>
            <p:nvPr/>
          </p:nvSpPr>
          <p:spPr bwMode="auto">
            <a:xfrm>
              <a:off x="3846" y="526"/>
              <a:ext cx="5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9"/>
                </a:cxn>
                <a:cxn ang="0">
                  <a:pos x="6" y="19"/>
                </a:cxn>
                <a:cxn ang="0">
                  <a:pos x="20" y="1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3" y="0"/>
                </a:cxn>
              </a:cxnLst>
              <a:rect l="0" t="0" r="r" b="b"/>
              <a:pathLst>
                <a:path w="20" h="19">
                  <a:moveTo>
                    <a:pt x="13" y="0"/>
                  </a:moveTo>
                  <a:lnTo>
                    <a:pt x="0" y="9"/>
                  </a:lnTo>
                  <a:lnTo>
                    <a:pt x="6" y="19"/>
                  </a:lnTo>
                  <a:lnTo>
                    <a:pt x="20" y="1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0" name="Freeform 2173"/>
            <p:cNvSpPr>
              <a:spLocks/>
            </p:cNvSpPr>
            <p:nvPr/>
          </p:nvSpPr>
          <p:spPr bwMode="auto">
            <a:xfrm>
              <a:off x="3844" y="524"/>
              <a:ext cx="5" cy="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1"/>
                </a:cxn>
                <a:cxn ang="0">
                  <a:pos x="7" y="21"/>
                </a:cxn>
                <a:cxn ang="0">
                  <a:pos x="20" y="11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0"/>
                </a:cxn>
              </a:cxnLst>
              <a:rect l="0" t="0" r="r" b="b"/>
              <a:pathLst>
                <a:path w="20" h="21">
                  <a:moveTo>
                    <a:pt x="12" y="0"/>
                  </a:moveTo>
                  <a:lnTo>
                    <a:pt x="0" y="11"/>
                  </a:lnTo>
                  <a:lnTo>
                    <a:pt x="7" y="21"/>
                  </a:lnTo>
                  <a:lnTo>
                    <a:pt x="20" y="1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1" name="Freeform 2174"/>
            <p:cNvSpPr>
              <a:spLocks/>
            </p:cNvSpPr>
            <p:nvPr/>
          </p:nvSpPr>
          <p:spPr bwMode="auto">
            <a:xfrm>
              <a:off x="3842" y="521"/>
              <a:ext cx="5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3"/>
                </a:cxn>
                <a:cxn ang="0">
                  <a:pos x="9" y="22"/>
                </a:cxn>
                <a:cxn ang="0">
                  <a:pos x="20" y="1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0" y="13"/>
                  </a:lnTo>
                  <a:lnTo>
                    <a:pt x="9" y="22"/>
                  </a:lnTo>
                  <a:lnTo>
                    <a:pt x="20" y="1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2" name="Freeform 2175"/>
            <p:cNvSpPr>
              <a:spLocks/>
            </p:cNvSpPr>
            <p:nvPr/>
          </p:nvSpPr>
          <p:spPr bwMode="auto">
            <a:xfrm>
              <a:off x="3840" y="519"/>
              <a:ext cx="5" cy="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11" y="22"/>
                </a:cxn>
                <a:cxn ang="0">
                  <a:pos x="21" y="8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1" h="22">
                  <a:moveTo>
                    <a:pt x="10" y="0"/>
                  </a:moveTo>
                  <a:lnTo>
                    <a:pt x="0" y="13"/>
                  </a:lnTo>
                  <a:lnTo>
                    <a:pt x="11" y="22"/>
                  </a:lnTo>
                  <a:lnTo>
                    <a:pt x="21" y="8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3" name="Freeform 2176"/>
            <p:cNvSpPr>
              <a:spLocks/>
            </p:cNvSpPr>
            <p:nvPr/>
          </p:nvSpPr>
          <p:spPr bwMode="auto">
            <a:xfrm>
              <a:off x="3837" y="518"/>
              <a:ext cx="5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5"/>
                </a:cxn>
                <a:cxn ang="0">
                  <a:pos x="11" y="21"/>
                </a:cxn>
                <a:cxn ang="0">
                  <a:pos x="20" y="7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20" h="21">
                  <a:moveTo>
                    <a:pt x="7" y="0"/>
                  </a:moveTo>
                  <a:lnTo>
                    <a:pt x="0" y="15"/>
                  </a:lnTo>
                  <a:lnTo>
                    <a:pt x="11" y="21"/>
                  </a:lnTo>
                  <a:lnTo>
                    <a:pt x="20" y="7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4" name="Freeform 2177"/>
            <p:cNvSpPr>
              <a:spLocks/>
            </p:cNvSpPr>
            <p:nvPr/>
          </p:nvSpPr>
          <p:spPr bwMode="auto">
            <a:xfrm>
              <a:off x="3835" y="516"/>
              <a:ext cx="4" cy="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5"/>
                </a:cxn>
                <a:cxn ang="0">
                  <a:pos x="11" y="20"/>
                </a:cxn>
                <a:cxn ang="0">
                  <a:pos x="17" y="4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lnTo>
                    <a:pt x="0" y="15"/>
                  </a:lnTo>
                  <a:lnTo>
                    <a:pt x="11" y="20"/>
                  </a:lnTo>
                  <a:lnTo>
                    <a:pt x="17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5" name="Freeform 2178"/>
            <p:cNvSpPr>
              <a:spLocks/>
            </p:cNvSpPr>
            <p:nvPr/>
          </p:nvSpPr>
          <p:spPr bwMode="auto">
            <a:xfrm>
              <a:off x="3831" y="516"/>
              <a:ext cx="5" cy="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6"/>
                </a:cxn>
                <a:cxn ang="0">
                  <a:pos x="12" y="19"/>
                </a:cxn>
                <a:cxn ang="0">
                  <a:pos x="16" y="3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6" h="19">
                  <a:moveTo>
                    <a:pt x="3" y="0"/>
                  </a:moveTo>
                  <a:lnTo>
                    <a:pt x="0" y="16"/>
                  </a:lnTo>
                  <a:lnTo>
                    <a:pt x="12" y="19"/>
                  </a:lnTo>
                  <a:lnTo>
                    <a:pt x="1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6" name="Freeform 2179"/>
            <p:cNvSpPr>
              <a:spLocks/>
            </p:cNvSpPr>
            <p:nvPr/>
          </p:nvSpPr>
          <p:spPr bwMode="auto">
            <a:xfrm>
              <a:off x="3829" y="515"/>
              <a:ext cx="3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6"/>
                </a:cxn>
                <a:cxn ang="0">
                  <a:pos x="13" y="17"/>
                </a:cxn>
                <a:cxn ang="0">
                  <a:pos x="14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4" h="17">
                  <a:moveTo>
                    <a:pt x="1" y="0"/>
                  </a:moveTo>
                  <a:lnTo>
                    <a:pt x="0" y="16"/>
                  </a:lnTo>
                  <a:lnTo>
                    <a:pt x="13" y="17"/>
                  </a:lnTo>
                  <a:lnTo>
                    <a:pt x="1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7" name="Freeform 2180"/>
            <p:cNvSpPr>
              <a:spLocks/>
            </p:cNvSpPr>
            <p:nvPr/>
          </p:nvSpPr>
          <p:spPr bwMode="auto">
            <a:xfrm>
              <a:off x="3431" y="515"/>
              <a:ext cx="39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6"/>
                </a:cxn>
                <a:cxn ang="0">
                  <a:pos x="1592" y="16"/>
                </a:cxn>
                <a:cxn ang="0">
                  <a:pos x="159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92" h="16">
                  <a:moveTo>
                    <a:pt x="0" y="0"/>
                  </a:moveTo>
                  <a:lnTo>
                    <a:pt x="1" y="16"/>
                  </a:lnTo>
                  <a:lnTo>
                    <a:pt x="1592" y="16"/>
                  </a:lnTo>
                  <a:lnTo>
                    <a:pt x="159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8" name="Freeform 2181"/>
            <p:cNvSpPr>
              <a:spLocks/>
            </p:cNvSpPr>
            <p:nvPr/>
          </p:nvSpPr>
          <p:spPr bwMode="auto">
            <a:xfrm>
              <a:off x="3428" y="515"/>
              <a:ext cx="3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7"/>
                </a:cxn>
                <a:cxn ang="0">
                  <a:pos x="14" y="16"/>
                </a:cxn>
                <a:cxn ang="0">
                  <a:pos x="13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lnTo>
                    <a:pt x="2" y="17"/>
                  </a:lnTo>
                  <a:lnTo>
                    <a:pt x="14" y="16"/>
                  </a:lnTo>
                  <a:lnTo>
                    <a:pt x="1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9" name="Freeform 2182"/>
            <p:cNvSpPr>
              <a:spLocks/>
            </p:cNvSpPr>
            <p:nvPr/>
          </p:nvSpPr>
          <p:spPr bwMode="auto">
            <a:xfrm>
              <a:off x="3424" y="516"/>
              <a:ext cx="5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19"/>
                </a:cxn>
                <a:cxn ang="0">
                  <a:pos x="16" y="16"/>
                </a:cxn>
                <a:cxn ang="0">
                  <a:pos x="13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6" h="19">
                  <a:moveTo>
                    <a:pt x="0" y="3"/>
                  </a:moveTo>
                  <a:lnTo>
                    <a:pt x="4" y="19"/>
                  </a:lnTo>
                  <a:lnTo>
                    <a:pt x="16" y="16"/>
                  </a:lnTo>
                  <a:lnTo>
                    <a:pt x="13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0" name="Freeform 2183"/>
            <p:cNvSpPr>
              <a:spLocks/>
            </p:cNvSpPr>
            <p:nvPr/>
          </p:nvSpPr>
          <p:spPr bwMode="auto">
            <a:xfrm>
              <a:off x="3421" y="516"/>
              <a:ext cx="5" cy="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20"/>
                </a:cxn>
                <a:cxn ang="0">
                  <a:pos x="18" y="15"/>
                </a:cxn>
                <a:cxn ang="0">
                  <a:pos x="13" y="0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5"/>
                </a:cxn>
              </a:cxnLst>
              <a:rect l="0" t="0" r="r" b="b"/>
              <a:pathLst>
                <a:path w="18" h="20">
                  <a:moveTo>
                    <a:pt x="0" y="5"/>
                  </a:moveTo>
                  <a:lnTo>
                    <a:pt x="7" y="20"/>
                  </a:lnTo>
                  <a:lnTo>
                    <a:pt x="18" y="15"/>
                  </a:lnTo>
                  <a:lnTo>
                    <a:pt x="1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1" name="Freeform 2184"/>
            <p:cNvSpPr>
              <a:spLocks/>
            </p:cNvSpPr>
            <p:nvPr/>
          </p:nvSpPr>
          <p:spPr bwMode="auto">
            <a:xfrm>
              <a:off x="3418" y="518"/>
              <a:ext cx="5" cy="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0" y="20"/>
                </a:cxn>
                <a:cxn ang="0">
                  <a:pos x="21" y="14"/>
                </a:cxn>
                <a:cxn ang="0">
                  <a:pos x="13" y="0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r" b="b"/>
              <a:pathLst>
                <a:path w="21" h="20">
                  <a:moveTo>
                    <a:pt x="0" y="6"/>
                  </a:moveTo>
                  <a:lnTo>
                    <a:pt x="10" y="20"/>
                  </a:lnTo>
                  <a:lnTo>
                    <a:pt x="21" y="14"/>
                  </a:lnTo>
                  <a:lnTo>
                    <a:pt x="13" y="0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2" name="Freeform 2185"/>
            <p:cNvSpPr>
              <a:spLocks/>
            </p:cNvSpPr>
            <p:nvPr/>
          </p:nvSpPr>
          <p:spPr bwMode="auto">
            <a:xfrm>
              <a:off x="3416" y="519"/>
              <a:ext cx="5" cy="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22"/>
                </a:cxn>
                <a:cxn ang="0">
                  <a:pos x="21" y="13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lnTo>
                    <a:pt x="10" y="22"/>
                  </a:lnTo>
                  <a:lnTo>
                    <a:pt x="21" y="13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3" name="Freeform 2186"/>
            <p:cNvSpPr>
              <a:spLocks/>
            </p:cNvSpPr>
            <p:nvPr/>
          </p:nvSpPr>
          <p:spPr bwMode="auto">
            <a:xfrm>
              <a:off x="3413" y="521"/>
              <a:ext cx="5" cy="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2" y="22"/>
                </a:cxn>
                <a:cxn ang="0">
                  <a:pos x="21" y="13"/>
                </a:cxn>
                <a:cxn ang="0">
                  <a:pos x="10" y="0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1" y="11"/>
                </a:cxn>
                <a:cxn ang="0">
                  <a:pos x="0" y="11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lnTo>
                    <a:pt x="12" y="22"/>
                  </a:lnTo>
                  <a:lnTo>
                    <a:pt x="21" y="13"/>
                  </a:lnTo>
                  <a:lnTo>
                    <a:pt x="10" y="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4" name="Freeform 2187"/>
            <p:cNvSpPr>
              <a:spLocks/>
            </p:cNvSpPr>
            <p:nvPr/>
          </p:nvSpPr>
          <p:spPr bwMode="auto">
            <a:xfrm>
              <a:off x="3411" y="524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20"/>
                </a:cxn>
                <a:cxn ang="0">
                  <a:pos x="21" y="10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1"/>
                </a:cxn>
              </a:cxnLst>
              <a:rect l="0" t="0" r="r" b="b"/>
              <a:pathLst>
                <a:path w="21" h="20">
                  <a:moveTo>
                    <a:pt x="0" y="11"/>
                  </a:moveTo>
                  <a:lnTo>
                    <a:pt x="13" y="20"/>
                  </a:lnTo>
                  <a:lnTo>
                    <a:pt x="21" y="1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5" name="Freeform 2188"/>
            <p:cNvSpPr>
              <a:spLocks/>
            </p:cNvSpPr>
            <p:nvPr/>
          </p:nvSpPr>
          <p:spPr bwMode="auto">
            <a:xfrm>
              <a:off x="3409" y="527"/>
              <a:ext cx="6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8"/>
                </a:cxn>
                <a:cxn ang="0">
                  <a:pos x="21" y="8"/>
                </a:cxn>
                <a:cxn ang="0">
                  <a:pos x="7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2"/>
                </a:cxn>
              </a:cxnLst>
              <a:rect l="0" t="0" r="r" b="b"/>
              <a:pathLst>
                <a:path w="21" h="18">
                  <a:moveTo>
                    <a:pt x="0" y="12"/>
                  </a:moveTo>
                  <a:lnTo>
                    <a:pt x="15" y="18"/>
                  </a:lnTo>
                  <a:lnTo>
                    <a:pt x="21" y="8"/>
                  </a:lnTo>
                  <a:lnTo>
                    <a:pt x="7" y="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6" name="Freeform 2189"/>
            <p:cNvSpPr>
              <a:spLocks/>
            </p:cNvSpPr>
            <p:nvPr/>
          </p:nvSpPr>
          <p:spPr bwMode="auto">
            <a:xfrm>
              <a:off x="3408" y="530"/>
              <a:ext cx="5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5" y="17"/>
                </a:cxn>
                <a:cxn ang="0">
                  <a:pos x="20" y="5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0" h="17">
                  <a:moveTo>
                    <a:pt x="0" y="13"/>
                  </a:moveTo>
                  <a:lnTo>
                    <a:pt x="15" y="17"/>
                  </a:lnTo>
                  <a:lnTo>
                    <a:pt x="20" y="5"/>
                  </a:lnTo>
                  <a:lnTo>
                    <a:pt x="4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7" name="Freeform 2190"/>
            <p:cNvSpPr>
              <a:spLocks/>
            </p:cNvSpPr>
            <p:nvPr/>
          </p:nvSpPr>
          <p:spPr bwMode="auto">
            <a:xfrm>
              <a:off x="3407" y="533"/>
              <a:ext cx="5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6" y="16"/>
                </a:cxn>
                <a:cxn ang="0">
                  <a:pos x="19" y="3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4"/>
                </a:cxn>
              </a:cxnLst>
              <a:rect l="0" t="0" r="r" b="b"/>
              <a:pathLst>
                <a:path w="19" h="16">
                  <a:moveTo>
                    <a:pt x="0" y="14"/>
                  </a:moveTo>
                  <a:lnTo>
                    <a:pt x="16" y="16"/>
                  </a:lnTo>
                  <a:lnTo>
                    <a:pt x="19" y="3"/>
                  </a:lnTo>
                  <a:lnTo>
                    <a:pt x="3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8" name="Freeform 2191"/>
            <p:cNvSpPr>
              <a:spLocks/>
            </p:cNvSpPr>
            <p:nvPr/>
          </p:nvSpPr>
          <p:spPr bwMode="auto">
            <a:xfrm>
              <a:off x="3407" y="536"/>
              <a:ext cx="4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7" y="13"/>
                </a:cxn>
                <a:cxn ang="0">
                  <a:pos x="18" y="1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lnTo>
                    <a:pt x="17" y="13"/>
                  </a:lnTo>
                  <a:lnTo>
                    <a:pt x="18" y="1"/>
                  </a:lnTo>
                  <a:lnTo>
                    <a:pt x="2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9" name="Freeform 2192"/>
            <p:cNvSpPr>
              <a:spLocks/>
            </p:cNvSpPr>
            <p:nvPr/>
          </p:nvSpPr>
          <p:spPr bwMode="auto">
            <a:xfrm>
              <a:off x="3407" y="540"/>
              <a:ext cx="4" cy="342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7" y="1369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369"/>
                </a:cxn>
                <a:cxn ang="0">
                  <a:pos x="0" y="1370"/>
                </a:cxn>
                <a:cxn ang="0">
                  <a:pos x="0" y="1369"/>
                </a:cxn>
                <a:cxn ang="0">
                  <a:pos x="0" y="1369"/>
                </a:cxn>
                <a:cxn ang="0">
                  <a:pos x="0" y="1370"/>
                </a:cxn>
              </a:cxnLst>
              <a:rect l="0" t="0" r="r" b="b"/>
              <a:pathLst>
                <a:path w="17" h="1370">
                  <a:moveTo>
                    <a:pt x="0" y="1370"/>
                  </a:moveTo>
                  <a:lnTo>
                    <a:pt x="17" y="136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369"/>
                  </a:lnTo>
                  <a:lnTo>
                    <a:pt x="0" y="1370"/>
                  </a:lnTo>
                  <a:lnTo>
                    <a:pt x="0" y="1369"/>
                  </a:lnTo>
                  <a:lnTo>
                    <a:pt x="0" y="1369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0" name="Freeform 2193"/>
            <p:cNvSpPr>
              <a:spLocks/>
            </p:cNvSpPr>
            <p:nvPr/>
          </p:nvSpPr>
          <p:spPr bwMode="auto">
            <a:xfrm>
              <a:off x="3407" y="882"/>
              <a:ext cx="4" cy="3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18" y="12"/>
                </a:cxn>
                <a:cxn ang="0">
                  <a:pos x="17" y="0"/>
                </a:cxn>
                <a:cxn ang="0">
                  <a:pos x="0" y="1"/>
                </a:cxn>
                <a:cxn ang="0">
                  <a:pos x="2" y="13"/>
                </a:cxn>
                <a:cxn ang="0">
                  <a:pos x="2" y="14"/>
                </a:cxn>
                <a:cxn ang="0">
                  <a:pos x="2" y="13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18" h="14">
                  <a:moveTo>
                    <a:pt x="2" y="14"/>
                  </a:moveTo>
                  <a:lnTo>
                    <a:pt x="18" y="12"/>
                  </a:lnTo>
                  <a:lnTo>
                    <a:pt x="17" y="0"/>
                  </a:lnTo>
                  <a:lnTo>
                    <a:pt x="0" y="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1" name="Freeform 2194"/>
            <p:cNvSpPr>
              <a:spLocks/>
            </p:cNvSpPr>
            <p:nvPr/>
          </p:nvSpPr>
          <p:spPr bwMode="auto">
            <a:xfrm>
              <a:off x="3407" y="885"/>
              <a:ext cx="5" cy="4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9" y="12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7"/>
                </a:cxn>
              </a:cxnLst>
              <a:rect l="0" t="0" r="r" b="b"/>
              <a:pathLst>
                <a:path w="19" h="17">
                  <a:moveTo>
                    <a:pt x="3" y="17"/>
                  </a:moveTo>
                  <a:lnTo>
                    <a:pt x="19" y="12"/>
                  </a:lnTo>
                  <a:lnTo>
                    <a:pt x="16" y="0"/>
                  </a:lnTo>
                  <a:lnTo>
                    <a:pt x="0" y="3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2" name="Freeform 2195"/>
            <p:cNvSpPr>
              <a:spLocks/>
            </p:cNvSpPr>
            <p:nvPr/>
          </p:nvSpPr>
          <p:spPr bwMode="auto">
            <a:xfrm>
              <a:off x="3408" y="888"/>
              <a:ext cx="5" cy="4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20" y="12"/>
                </a:cxn>
                <a:cxn ang="0">
                  <a:pos x="15" y="0"/>
                </a:cxn>
                <a:cxn ang="0">
                  <a:pos x="0" y="6"/>
                </a:cxn>
                <a:cxn ang="0">
                  <a:pos x="4" y="17"/>
                </a:cxn>
                <a:cxn ang="0">
                  <a:pos x="5" y="18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5" y="18"/>
                </a:cxn>
              </a:cxnLst>
              <a:rect l="0" t="0" r="r" b="b"/>
              <a:pathLst>
                <a:path w="20" h="18">
                  <a:moveTo>
                    <a:pt x="5" y="18"/>
                  </a:moveTo>
                  <a:lnTo>
                    <a:pt x="20" y="12"/>
                  </a:lnTo>
                  <a:lnTo>
                    <a:pt x="15" y="0"/>
                  </a:lnTo>
                  <a:lnTo>
                    <a:pt x="0" y="6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3" name="Freeform 2196"/>
            <p:cNvSpPr>
              <a:spLocks/>
            </p:cNvSpPr>
            <p:nvPr/>
          </p:nvSpPr>
          <p:spPr bwMode="auto">
            <a:xfrm>
              <a:off x="3409" y="890"/>
              <a:ext cx="6" cy="5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20" y="12"/>
                </a:cxn>
                <a:cxn ang="0">
                  <a:pos x="14" y="0"/>
                </a:cxn>
                <a:cxn ang="0">
                  <a:pos x="0" y="8"/>
                </a:cxn>
                <a:cxn ang="0">
                  <a:pos x="6" y="20"/>
                </a:cxn>
                <a:cxn ang="0">
                  <a:pos x="6" y="21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6" y="21"/>
                </a:cxn>
              </a:cxnLst>
              <a:rect l="0" t="0" r="r" b="b"/>
              <a:pathLst>
                <a:path w="20" h="21">
                  <a:moveTo>
                    <a:pt x="6" y="21"/>
                  </a:moveTo>
                  <a:lnTo>
                    <a:pt x="20" y="12"/>
                  </a:lnTo>
                  <a:lnTo>
                    <a:pt x="14" y="0"/>
                  </a:lnTo>
                  <a:lnTo>
                    <a:pt x="0" y="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4" name="Freeform 2197"/>
            <p:cNvSpPr>
              <a:spLocks/>
            </p:cNvSpPr>
            <p:nvPr/>
          </p:nvSpPr>
          <p:spPr bwMode="auto">
            <a:xfrm>
              <a:off x="3411" y="893"/>
              <a:ext cx="5" cy="5"/>
            </a:xfrm>
            <a:custGeom>
              <a:avLst/>
              <a:gdLst/>
              <a:ahLst/>
              <a:cxnLst>
                <a:cxn ang="0">
                  <a:pos x="9" y="22"/>
                </a:cxn>
                <a:cxn ang="0">
                  <a:pos x="21" y="11"/>
                </a:cxn>
                <a:cxn ang="0">
                  <a:pos x="13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9" y="22"/>
                </a:cxn>
                <a:cxn ang="0">
                  <a:pos x="8" y="21"/>
                </a:cxn>
                <a:cxn ang="0">
                  <a:pos x="9" y="21"/>
                </a:cxn>
                <a:cxn ang="0">
                  <a:pos x="9" y="22"/>
                </a:cxn>
              </a:cxnLst>
              <a:rect l="0" t="0" r="r" b="b"/>
              <a:pathLst>
                <a:path w="21" h="22">
                  <a:moveTo>
                    <a:pt x="9" y="22"/>
                  </a:moveTo>
                  <a:lnTo>
                    <a:pt x="21" y="11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5" name="Freeform 2198"/>
            <p:cNvSpPr>
              <a:spLocks/>
            </p:cNvSpPr>
            <p:nvPr/>
          </p:nvSpPr>
          <p:spPr bwMode="auto">
            <a:xfrm>
              <a:off x="3413" y="895"/>
              <a:ext cx="5" cy="5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20" y="9"/>
                </a:cxn>
                <a:cxn ang="0">
                  <a:pos x="11" y="0"/>
                </a:cxn>
                <a:cxn ang="0">
                  <a:pos x="0" y="12"/>
                </a:cxn>
                <a:cxn ang="0">
                  <a:pos x="9" y="20"/>
                </a:cxn>
                <a:cxn ang="0">
                  <a:pos x="9" y="21"/>
                </a:cxn>
                <a:cxn ang="0">
                  <a:pos x="9" y="20"/>
                </a:cxn>
                <a:cxn ang="0">
                  <a:pos x="9" y="21"/>
                </a:cxn>
                <a:cxn ang="0">
                  <a:pos x="9" y="21"/>
                </a:cxn>
              </a:cxnLst>
              <a:rect l="0" t="0" r="r" b="b"/>
              <a:pathLst>
                <a:path w="20" h="21">
                  <a:moveTo>
                    <a:pt x="9" y="21"/>
                  </a:moveTo>
                  <a:lnTo>
                    <a:pt x="20" y="9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6" name="Freeform 2199"/>
            <p:cNvSpPr>
              <a:spLocks/>
            </p:cNvSpPr>
            <p:nvPr/>
          </p:nvSpPr>
          <p:spPr bwMode="auto">
            <a:xfrm>
              <a:off x="3416" y="897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1" y="8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1" y="21"/>
                </a:cxn>
              </a:cxnLst>
              <a:rect l="0" t="0" r="r" b="b"/>
              <a:pathLst>
                <a:path w="21" h="21">
                  <a:moveTo>
                    <a:pt x="11" y="21"/>
                  </a:moveTo>
                  <a:lnTo>
                    <a:pt x="21" y="8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7" name="Freeform 2200"/>
            <p:cNvSpPr>
              <a:spLocks/>
            </p:cNvSpPr>
            <p:nvPr/>
          </p:nvSpPr>
          <p:spPr bwMode="auto">
            <a:xfrm>
              <a:off x="3418" y="899"/>
              <a:ext cx="5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20" y="6"/>
                </a:cxn>
                <a:cxn ang="0">
                  <a:pos x="9" y="0"/>
                </a:cxn>
                <a:cxn ang="0">
                  <a:pos x="0" y="14"/>
                </a:cxn>
                <a:cxn ang="0">
                  <a:pos x="12" y="20"/>
                </a:cxn>
                <a:cxn ang="0">
                  <a:pos x="13" y="21"/>
                </a:cxn>
                <a:cxn ang="0">
                  <a:pos x="12" y="20"/>
                </a:cxn>
                <a:cxn ang="0">
                  <a:pos x="13" y="20"/>
                </a:cxn>
                <a:cxn ang="0">
                  <a:pos x="13" y="21"/>
                </a:cxn>
              </a:cxnLst>
              <a:rect l="0" t="0" r="r" b="b"/>
              <a:pathLst>
                <a:path w="20" h="21">
                  <a:moveTo>
                    <a:pt x="13" y="21"/>
                  </a:moveTo>
                  <a:lnTo>
                    <a:pt x="20" y="6"/>
                  </a:lnTo>
                  <a:lnTo>
                    <a:pt x="9" y="0"/>
                  </a:lnTo>
                  <a:lnTo>
                    <a:pt x="0" y="14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8" name="Freeform 2201"/>
            <p:cNvSpPr>
              <a:spLocks/>
            </p:cNvSpPr>
            <p:nvPr/>
          </p:nvSpPr>
          <p:spPr bwMode="auto">
            <a:xfrm>
              <a:off x="3421" y="900"/>
              <a:ext cx="5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7" y="5"/>
                </a:cxn>
                <a:cxn ang="0">
                  <a:pos x="6" y="0"/>
                </a:cxn>
                <a:cxn ang="0">
                  <a:pos x="0" y="16"/>
                </a:cxn>
                <a:cxn ang="0">
                  <a:pos x="11" y="20"/>
                </a:cxn>
                <a:cxn ang="0">
                  <a:pos x="13" y="21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3" y="21"/>
                </a:cxn>
              </a:cxnLst>
              <a:rect l="0" t="0" r="r" b="b"/>
              <a:pathLst>
                <a:path w="17" h="21">
                  <a:moveTo>
                    <a:pt x="13" y="21"/>
                  </a:moveTo>
                  <a:lnTo>
                    <a:pt x="17" y="5"/>
                  </a:lnTo>
                  <a:lnTo>
                    <a:pt x="6" y="0"/>
                  </a:lnTo>
                  <a:lnTo>
                    <a:pt x="0" y="16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9" name="Freeform 2202"/>
            <p:cNvSpPr>
              <a:spLocks/>
            </p:cNvSpPr>
            <p:nvPr/>
          </p:nvSpPr>
          <p:spPr bwMode="auto">
            <a:xfrm>
              <a:off x="3425" y="901"/>
              <a:ext cx="4" cy="5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15" y="2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12" y="19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3" y="19"/>
                </a:cxn>
              </a:cxnLst>
              <a:rect l="0" t="0" r="r" b="b"/>
              <a:pathLst>
                <a:path w="15" h="19">
                  <a:moveTo>
                    <a:pt x="13" y="19"/>
                  </a:moveTo>
                  <a:lnTo>
                    <a:pt x="15" y="2"/>
                  </a:lnTo>
                  <a:lnTo>
                    <a:pt x="3" y="0"/>
                  </a:lnTo>
                  <a:lnTo>
                    <a:pt x="0" y="16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0" name="Freeform 2203"/>
            <p:cNvSpPr>
              <a:spLocks/>
            </p:cNvSpPr>
            <p:nvPr/>
          </p:nvSpPr>
          <p:spPr bwMode="auto">
            <a:xfrm>
              <a:off x="3428" y="902"/>
              <a:ext cx="3" cy="4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3" y="1"/>
                </a:cxn>
                <a:cxn ang="0">
                  <a:pos x="1" y="0"/>
                </a:cxn>
                <a:cxn ang="0">
                  <a:pos x="0" y="17"/>
                </a:cxn>
                <a:cxn ang="0">
                  <a:pos x="12" y="18"/>
                </a:cxn>
                <a:cxn ang="0">
                  <a:pos x="13" y="18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3" y="18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lnTo>
                    <a:pt x="13" y="1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1" name="Freeform 2204"/>
            <p:cNvSpPr>
              <a:spLocks noEditPoints="1"/>
            </p:cNvSpPr>
            <p:nvPr/>
          </p:nvSpPr>
          <p:spPr bwMode="auto">
            <a:xfrm>
              <a:off x="3526" y="533"/>
              <a:ext cx="24" cy="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100"/>
                </a:cxn>
                <a:cxn ang="0">
                  <a:pos x="24" y="100"/>
                </a:cxn>
                <a:cxn ang="0">
                  <a:pos x="30" y="81"/>
                </a:cxn>
                <a:cxn ang="0">
                  <a:pos x="67" y="81"/>
                </a:cxn>
                <a:cxn ang="0">
                  <a:pos x="73" y="100"/>
                </a:cxn>
                <a:cxn ang="0">
                  <a:pos x="98" y="100"/>
                </a:cxn>
                <a:cxn ang="0">
                  <a:pos x="61" y="0"/>
                </a:cxn>
                <a:cxn ang="0">
                  <a:pos x="37" y="0"/>
                </a:cxn>
                <a:cxn ang="0">
                  <a:pos x="36" y="65"/>
                </a:cxn>
                <a:cxn ang="0">
                  <a:pos x="49" y="27"/>
                </a:cxn>
                <a:cxn ang="0">
                  <a:pos x="61" y="65"/>
                </a:cxn>
                <a:cxn ang="0">
                  <a:pos x="36" y="65"/>
                </a:cxn>
              </a:cxnLst>
              <a:rect l="0" t="0" r="r" b="b"/>
              <a:pathLst>
                <a:path w="98" h="100">
                  <a:moveTo>
                    <a:pt x="37" y="0"/>
                  </a:moveTo>
                  <a:lnTo>
                    <a:pt x="0" y="100"/>
                  </a:lnTo>
                  <a:lnTo>
                    <a:pt x="24" y="100"/>
                  </a:lnTo>
                  <a:lnTo>
                    <a:pt x="30" y="81"/>
                  </a:lnTo>
                  <a:lnTo>
                    <a:pt x="67" y="81"/>
                  </a:lnTo>
                  <a:lnTo>
                    <a:pt x="73" y="100"/>
                  </a:lnTo>
                  <a:lnTo>
                    <a:pt x="98" y="100"/>
                  </a:lnTo>
                  <a:lnTo>
                    <a:pt x="61" y="0"/>
                  </a:lnTo>
                  <a:lnTo>
                    <a:pt x="37" y="0"/>
                  </a:lnTo>
                  <a:close/>
                  <a:moveTo>
                    <a:pt x="36" y="65"/>
                  </a:moveTo>
                  <a:lnTo>
                    <a:pt x="49" y="27"/>
                  </a:lnTo>
                  <a:lnTo>
                    <a:pt x="61" y="65"/>
                  </a:lnTo>
                  <a:lnTo>
                    <a:pt x="36" y="6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2" name="Freeform 2205"/>
            <p:cNvSpPr>
              <a:spLocks noEditPoints="1"/>
            </p:cNvSpPr>
            <p:nvPr/>
          </p:nvSpPr>
          <p:spPr bwMode="auto">
            <a:xfrm>
              <a:off x="3552" y="533"/>
              <a:ext cx="22" cy="25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54" y="99"/>
                </a:cxn>
                <a:cxn ang="0">
                  <a:pos x="67" y="97"/>
                </a:cxn>
                <a:cxn ang="0">
                  <a:pos x="77" y="91"/>
                </a:cxn>
                <a:cxn ang="0">
                  <a:pos x="85" y="80"/>
                </a:cxn>
                <a:cxn ang="0">
                  <a:pos x="85" y="66"/>
                </a:cxn>
                <a:cxn ang="0">
                  <a:pos x="80" y="56"/>
                </a:cxn>
                <a:cxn ang="0">
                  <a:pos x="70" y="48"/>
                </a:cxn>
                <a:cxn ang="0">
                  <a:pos x="64" y="46"/>
                </a:cxn>
                <a:cxn ang="0">
                  <a:pos x="75" y="39"/>
                </a:cxn>
                <a:cxn ang="0">
                  <a:pos x="79" y="34"/>
                </a:cxn>
                <a:cxn ang="0">
                  <a:pos x="80" y="26"/>
                </a:cxn>
                <a:cxn ang="0">
                  <a:pos x="79" y="18"/>
                </a:cxn>
                <a:cxn ang="0">
                  <a:pos x="74" y="9"/>
                </a:cxn>
                <a:cxn ang="0">
                  <a:pos x="65" y="3"/>
                </a:cxn>
                <a:cxn ang="0">
                  <a:pos x="50" y="0"/>
                </a:cxn>
                <a:cxn ang="0">
                  <a:pos x="23" y="20"/>
                </a:cxn>
                <a:cxn ang="0">
                  <a:pos x="48" y="20"/>
                </a:cxn>
                <a:cxn ang="0">
                  <a:pos x="52" y="22"/>
                </a:cxn>
                <a:cxn ang="0">
                  <a:pos x="56" y="27"/>
                </a:cxn>
                <a:cxn ang="0">
                  <a:pos x="56" y="33"/>
                </a:cxn>
                <a:cxn ang="0">
                  <a:pos x="53" y="38"/>
                </a:cxn>
                <a:cxn ang="0">
                  <a:pos x="48" y="39"/>
                </a:cxn>
                <a:cxn ang="0">
                  <a:pos x="23" y="40"/>
                </a:cxn>
                <a:cxn ang="0">
                  <a:pos x="23" y="58"/>
                </a:cxn>
                <a:cxn ang="0">
                  <a:pos x="51" y="58"/>
                </a:cxn>
                <a:cxn ang="0">
                  <a:pos x="58" y="62"/>
                </a:cxn>
                <a:cxn ang="0">
                  <a:pos x="60" y="67"/>
                </a:cxn>
                <a:cxn ang="0">
                  <a:pos x="60" y="73"/>
                </a:cxn>
                <a:cxn ang="0">
                  <a:pos x="57" y="77"/>
                </a:cxn>
                <a:cxn ang="0">
                  <a:pos x="51" y="80"/>
                </a:cxn>
                <a:cxn ang="0">
                  <a:pos x="23" y="81"/>
                </a:cxn>
              </a:cxnLst>
              <a:rect l="0" t="0" r="r" b="b"/>
              <a:pathLst>
                <a:path w="86" h="100">
                  <a:moveTo>
                    <a:pt x="0" y="0"/>
                  </a:moveTo>
                  <a:lnTo>
                    <a:pt x="0" y="100"/>
                  </a:lnTo>
                  <a:lnTo>
                    <a:pt x="47" y="100"/>
                  </a:lnTo>
                  <a:lnTo>
                    <a:pt x="54" y="99"/>
                  </a:lnTo>
                  <a:lnTo>
                    <a:pt x="60" y="99"/>
                  </a:lnTo>
                  <a:lnTo>
                    <a:pt x="67" y="97"/>
                  </a:lnTo>
                  <a:lnTo>
                    <a:pt x="72" y="95"/>
                  </a:lnTo>
                  <a:lnTo>
                    <a:pt x="77" y="91"/>
                  </a:lnTo>
                  <a:lnTo>
                    <a:pt x="82" y="86"/>
                  </a:lnTo>
                  <a:lnTo>
                    <a:pt x="85" y="80"/>
                  </a:lnTo>
                  <a:lnTo>
                    <a:pt x="86" y="72"/>
                  </a:lnTo>
                  <a:lnTo>
                    <a:pt x="85" y="66"/>
                  </a:lnTo>
                  <a:lnTo>
                    <a:pt x="83" y="60"/>
                  </a:lnTo>
                  <a:lnTo>
                    <a:pt x="80" y="56"/>
                  </a:lnTo>
                  <a:lnTo>
                    <a:pt x="77" y="53"/>
                  </a:lnTo>
                  <a:lnTo>
                    <a:pt x="70" y="48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70" y="43"/>
                  </a:lnTo>
                  <a:lnTo>
                    <a:pt x="75" y="39"/>
                  </a:lnTo>
                  <a:lnTo>
                    <a:pt x="77" y="37"/>
                  </a:lnTo>
                  <a:lnTo>
                    <a:pt x="79" y="34"/>
                  </a:lnTo>
                  <a:lnTo>
                    <a:pt x="79" y="30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9" y="18"/>
                  </a:lnTo>
                  <a:lnTo>
                    <a:pt x="77" y="14"/>
                  </a:lnTo>
                  <a:lnTo>
                    <a:pt x="74" y="9"/>
                  </a:lnTo>
                  <a:lnTo>
                    <a:pt x="70" y="5"/>
                  </a:lnTo>
                  <a:lnTo>
                    <a:pt x="65" y="3"/>
                  </a:lnTo>
                  <a:lnTo>
                    <a:pt x="58" y="1"/>
                  </a:lnTo>
                  <a:lnTo>
                    <a:pt x="50" y="0"/>
                  </a:lnTo>
                  <a:lnTo>
                    <a:pt x="0" y="0"/>
                  </a:lnTo>
                  <a:close/>
                  <a:moveTo>
                    <a:pt x="23" y="20"/>
                  </a:moveTo>
                  <a:lnTo>
                    <a:pt x="44" y="20"/>
                  </a:lnTo>
                  <a:lnTo>
                    <a:pt x="48" y="20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6" y="30"/>
                  </a:lnTo>
                  <a:lnTo>
                    <a:pt x="56" y="33"/>
                  </a:lnTo>
                  <a:lnTo>
                    <a:pt x="54" y="36"/>
                  </a:lnTo>
                  <a:lnTo>
                    <a:pt x="53" y="38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5" y="40"/>
                  </a:lnTo>
                  <a:lnTo>
                    <a:pt x="23" y="40"/>
                  </a:lnTo>
                  <a:lnTo>
                    <a:pt x="23" y="20"/>
                  </a:lnTo>
                  <a:close/>
                  <a:moveTo>
                    <a:pt x="23" y="58"/>
                  </a:moveTo>
                  <a:lnTo>
                    <a:pt x="45" y="58"/>
                  </a:lnTo>
                  <a:lnTo>
                    <a:pt x="51" y="58"/>
                  </a:lnTo>
                  <a:lnTo>
                    <a:pt x="56" y="60"/>
                  </a:lnTo>
                  <a:lnTo>
                    <a:pt x="58" y="62"/>
                  </a:lnTo>
                  <a:lnTo>
                    <a:pt x="59" y="64"/>
                  </a:lnTo>
                  <a:lnTo>
                    <a:pt x="60" y="67"/>
                  </a:lnTo>
                  <a:lnTo>
                    <a:pt x="60" y="70"/>
                  </a:lnTo>
                  <a:lnTo>
                    <a:pt x="60" y="73"/>
                  </a:lnTo>
                  <a:lnTo>
                    <a:pt x="59" y="75"/>
                  </a:lnTo>
                  <a:lnTo>
                    <a:pt x="57" y="77"/>
                  </a:lnTo>
                  <a:lnTo>
                    <a:pt x="56" y="79"/>
                  </a:lnTo>
                  <a:lnTo>
                    <a:pt x="51" y="80"/>
                  </a:lnTo>
                  <a:lnTo>
                    <a:pt x="48" y="81"/>
                  </a:lnTo>
                  <a:lnTo>
                    <a:pt x="23" y="81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3" name="Freeform 2206"/>
            <p:cNvSpPr>
              <a:spLocks/>
            </p:cNvSpPr>
            <p:nvPr/>
          </p:nvSpPr>
          <p:spPr bwMode="auto">
            <a:xfrm>
              <a:off x="3578" y="533"/>
              <a:ext cx="22" cy="25"/>
            </a:xfrm>
            <a:custGeom>
              <a:avLst/>
              <a:gdLst/>
              <a:ahLst/>
              <a:cxnLst>
                <a:cxn ang="0">
                  <a:pos x="23" y="65"/>
                </a:cxn>
                <a:cxn ang="0">
                  <a:pos x="23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3" y="100"/>
                </a:cxn>
                <a:cxn ang="0">
                  <a:pos x="63" y="35"/>
                </a:cxn>
                <a:cxn ang="0">
                  <a:pos x="63" y="100"/>
                </a:cxn>
                <a:cxn ang="0">
                  <a:pos x="87" y="100"/>
                </a:cxn>
                <a:cxn ang="0">
                  <a:pos x="87" y="0"/>
                </a:cxn>
                <a:cxn ang="0">
                  <a:pos x="63" y="0"/>
                </a:cxn>
                <a:cxn ang="0">
                  <a:pos x="23" y="65"/>
                </a:cxn>
              </a:cxnLst>
              <a:rect l="0" t="0" r="r" b="b"/>
              <a:pathLst>
                <a:path w="87" h="100">
                  <a:moveTo>
                    <a:pt x="23" y="65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3" y="100"/>
                  </a:lnTo>
                  <a:lnTo>
                    <a:pt x="63" y="35"/>
                  </a:lnTo>
                  <a:lnTo>
                    <a:pt x="63" y="100"/>
                  </a:lnTo>
                  <a:lnTo>
                    <a:pt x="87" y="100"/>
                  </a:lnTo>
                  <a:lnTo>
                    <a:pt x="87" y="0"/>
                  </a:lnTo>
                  <a:lnTo>
                    <a:pt x="63" y="0"/>
                  </a:lnTo>
                  <a:lnTo>
                    <a:pt x="23" y="6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4" name="Freeform 2207"/>
            <p:cNvSpPr>
              <a:spLocks/>
            </p:cNvSpPr>
            <p:nvPr/>
          </p:nvSpPr>
          <p:spPr bwMode="auto">
            <a:xfrm>
              <a:off x="3604" y="533"/>
              <a:ext cx="23" cy="26"/>
            </a:xfrm>
            <a:custGeom>
              <a:avLst/>
              <a:gdLst/>
              <a:ahLst/>
              <a:cxnLst>
                <a:cxn ang="0">
                  <a:pos x="69" y="73"/>
                </a:cxn>
                <a:cxn ang="0">
                  <a:pos x="63" y="82"/>
                </a:cxn>
                <a:cxn ang="0">
                  <a:pos x="55" y="85"/>
                </a:cxn>
                <a:cxn ang="0">
                  <a:pos x="44" y="85"/>
                </a:cxn>
                <a:cxn ang="0">
                  <a:pos x="36" y="80"/>
                </a:cxn>
                <a:cxn ang="0">
                  <a:pos x="30" y="72"/>
                </a:cxn>
                <a:cxn ang="0">
                  <a:pos x="25" y="60"/>
                </a:cxn>
                <a:cxn ang="0">
                  <a:pos x="26" y="42"/>
                </a:cxn>
                <a:cxn ang="0">
                  <a:pos x="32" y="28"/>
                </a:cxn>
                <a:cxn ang="0">
                  <a:pos x="40" y="21"/>
                </a:cxn>
                <a:cxn ang="0">
                  <a:pos x="47" y="20"/>
                </a:cxn>
                <a:cxn ang="0">
                  <a:pos x="54" y="20"/>
                </a:cxn>
                <a:cxn ang="0">
                  <a:pos x="64" y="24"/>
                </a:cxn>
                <a:cxn ang="0">
                  <a:pos x="68" y="31"/>
                </a:cxn>
                <a:cxn ang="0">
                  <a:pos x="93" y="36"/>
                </a:cxn>
                <a:cxn ang="0">
                  <a:pos x="91" y="25"/>
                </a:cxn>
                <a:cxn ang="0">
                  <a:pos x="84" y="13"/>
                </a:cxn>
                <a:cxn ang="0">
                  <a:pos x="69" y="3"/>
                </a:cxn>
                <a:cxn ang="0">
                  <a:pos x="60" y="1"/>
                </a:cxn>
                <a:cxn ang="0">
                  <a:pos x="48" y="0"/>
                </a:cxn>
                <a:cxn ang="0">
                  <a:pos x="37" y="1"/>
                </a:cxn>
                <a:cxn ang="0">
                  <a:pos x="20" y="7"/>
                </a:cxn>
                <a:cxn ang="0">
                  <a:pos x="13" y="14"/>
                </a:cxn>
                <a:cxn ang="0">
                  <a:pos x="6" y="24"/>
                </a:cxn>
                <a:cxn ang="0">
                  <a:pos x="2" y="37"/>
                </a:cxn>
                <a:cxn ang="0">
                  <a:pos x="0" y="54"/>
                </a:cxn>
                <a:cxn ang="0">
                  <a:pos x="1" y="68"/>
                </a:cxn>
                <a:cxn ang="0">
                  <a:pos x="4" y="79"/>
                </a:cxn>
                <a:cxn ang="0">
                  <a:pos x="9" y="87"/>
                </a:cxn>
                <a:cxn ang="0">
                  <a:pos x="15" y="94"/>
                </a:cxn>
                <a:cxn ang="0">
                  <a:pos x="31" y="102"/>
                </a:cxn>
                <a:cxn ang="0">
                  <a:pos x="49" y="104"/>
                </a:cxn>
                <a:cxn ang="0">
                  <a:pos x="61" y="103"/>
                </a:cxn>
                <a:cxn ang="0">
                  <a:pos x="70" y="101"/>
                </a:cxn>
                <a:cxn ang="0">
                  <a:pos x="84" y="91"/>
                </a:cxn>
                <a:cxn ang="0">
                  <a:pos x="91" y="79"/>
                </a:cxn>
                <a:cxn ang="0">
                  <a:pos x="94" y="67"/>
                </a:cxn>
              </a:cxnLst>
              <a:rect l="0" t="0" r="r" b="b"/>
              <a:pathLst>
                <a:path w="94" h="104">
                  <a:moveTo>
                    <a:pt x="70" y="67"/>
                  </a:moveTo>
                  <a:lnTo>
                    <a:pt x="69" y="73"/>
                  </a:lnTo>
                  <a:lnTo>
                    <a:pt x="65" y="79"/>
                  </a:lnTo>
                  <a:lnTo>
                    <a:pt x="63" y="82"/>
                  </a:lnTo>
                  <a:lnTo>
                    <a:pt x="59" y="84"/>
                  </a:lnTo>
                  <a:lnTo>
                    <a:pt x="55" y="85"/>
                  </a:lnTo>
                  <a:lnTo>
                    <a:pt x="50" y="85"/>
                  </a:lnTo>
                  <a:lnTo>
                    <a:pt x="44" y="85"/>
                  </a:lnTo>
                  <a:lnTo>
                    <a:pt x="40" y="83"/>
                  </a:lnTo>
                  <a:lnTo>
                    <a:pt x="36" y="80"/>
                  </a:lnTo>
                  <a:lnTo>
                    <a:pt x="32" y="77"/>
                  </a:lnTo>
                  <a:lnTo>
                    <a:pt x="30" y="72"/>
                  </a:lnTo>
                  <a:lnTo>
                    <a:pt x="28" y="67"/>
                  </a:lnTo>
                  <a:lnTo>
                    <a:pt x="25" y="60"/>
                  </a:lnTo>
                  <a:lnTo>
                    <a:pt x="25" y="53"/>
                  </a:lnTo>
                  <a:lnTo>
                    <a:pt x="26" y="42"/>
                  </a:lnTo>
                  <a:lnTo>
                    <a:pt x="29" y="34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1"/>
                  </a:lnTo>
                  <a:lnTo>
                    <a:pt x="43" y="20"/>
                  </a:lnTo>
                  <a:lnTo>
                    <a:pt x="47" y="20"/>
                  </a:lnTo>
                  <a:lnTo>
                    <a:pt x="49" y="19"/>
                  </a:lnTo>
                  <a:lnTo>
                    <a:pt x="54" y="20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6" y="27"/>
                  </a:lnTo>
                  <a:lnTo>
                    <a:pt x="68" y="31"/>
                  </a:lnTo>
                  <a:lnTo>
                    <a:pt x="70" y="36"/>
                  </a:lnTo>
                  <a:lnTo>
                    <a:pt x="93" y="36"/>
                  </a:lnTo>
                  <a:lnTo>
                    <a:pt x="92" y="31"/>
                  </a:lnTo>
                  <a:lnTo>
                    <a:pt x="91" y="25"/>
                  </a:lnTo>
                  <a:lnTo>
                    <a:pt x="88" y="19"/>
                  </a:lnTo>
                  <a:lnTo>
                    <a:pt x="84" y="13"/>
                  </a:lnTo>
                  <a:lnTo>
                    <a:pt x="77" y="7"/>
                  </a:lnTo>
                  <a:lnTo>
                    <a:pt x="69" y="3"/>
                  </a:lnTo>
                  <a:lnTo>
                    <a:pt x="65" y="2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7" y="1"/>
                  </a:lnTo>
                  <a:lnTo>
                    <a:pt x="29" y="3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3" y="14"/>
                  </a:lnTo>
                  <a:lnTo>
                    <a:pt x="9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7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1" y="61"/>
                  </a:lnTo>
                  <a:lnTo>
                    <a:pt x="1" y="68"/>
                  </a:lnTo>
                  <a:lnTo>
                    <a:pt x="3" y="74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9" y="87"/>
                  </a:lnTo>
                  <a:lnTo>
                    <a:pt x="12" y="91"/>
                  </a:lnTo>
                  <a:lnTo>
                    <a:pt x="15" y="94"/>
                  </a:lnTo>
                  <a:lnTo>
                    <a:pt x="22" y="99"/>
                  </a:lnTo>
                  <a:lnTo>
                    <a:pt x="31" y="102"/>
                  </a:lnTo>
                  <a:lnTo>
                    <a:pt x="40" y="104"/>
                  </a:lnTo>
                  <a:lnTo>
                    <a:pt x="49" y="104"/>
                  </a:lnTo>
                  <a:lnTo>
                    <a:pt x="55" y="104"/>
                  </a:lnTo>
                  <a:lnTo>
                    <a:pt x="61" y="103"/>
                  </a:lnTo>
                  <a:lnTo>
                    <a:pt x="66" y="102"/>
                  </a:lnTo>
                  <a:lnTo>
                    <a:pt x="70" y="101"/>
                  </a:lnTo>
                  <a:lnTo>
                    <a:pt x="79" y="96"/>
                  </a:lnTo>
                  <a:lnTo>
                    <a:pt x="84" y="91"/>
                  </a:lnTo>
                  <a:lnTo>
                    <a:pt x="89" y="85"/>
                  </a:lnTo>
                  <a:lnTo>
                    <a:pt x="91" y="79"/>
                  </a:lnTo>
                  <a:lnTo>
                    <a:pt x="93" y="73"/>
                  </a:lnTo>
                  <a:lnTo>
                    <a:pt x="94" y="67"/>
                  </a:lnTo>
                  <a:lnTo>
                    <a:pt x="70" y="6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5" name="Freeform 2208"/>
            <p:cNvSpPr>
              <a:spLocks/>
            </p:cNvSpPr>
            <p:nvPr/>
          </p:nvSpPr>
          <p:spPr bwMode="auto">
            <a:xfrm>
              <a:off x="3629" y="533"/>
              <a:ext cx="21" cy="25"/>
            </a:xfrm>
            <a:custGeom>
              <a:avLst/>
              <a:gdLst/>
              <a:ahLst/>
              <a:cxnLst>
                <a:cxn ang="0">
                  <a:pos x="30" y="20"/>
                </a:cxn>
                <a:cxn ang="0">
                  <a:pos x="30" y="100"/>
                </a:cxn>
                <a:cxn ang="0">
                  <a:pos x="53" y="100"/>
                </a:cxn>
                <a:cxn ang="0">
                  <a:pos x="53" y="20"/>
                </a:cxn>
                <a:cxn ang="0">
                  <a:pos x="84" y="20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30" y="20"/>
                </a:cxn>
              </a:cxnLst>
              <a:rect l="0" t="0" r="r" b="b"/>
              <a:pathLst>
                <a:path w="84" h="100">
                  <a:moveTo>
                    <a:pt x="30" y="20"/>
                  </a:moveTo>
                  <a:lnTo>
                    <a:pt x="30" y="100"/>
                  </a:lnTo>
                  <a:lnTo>
                    <a:pt x="53" y="100"/>
                  </a:lnTo>
                  <a:lnTo>
                    <a:pt x="53" y="20"/>
                  </a:lnTo>
                  <a:lnTo>
                    <a:pt x="84" y="20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6" name="Freeform 2209"/>
            <p:cNvSpPr>
              <a:spLocks/>
            </p:cNvSpPr>
            <p:nvPr/>
          </p:nvSpPr>
          <p:spPr bwMode="auto">
            <a:xfrm>
              <a:off x="3653" y="533"/>
              <a:ext cx="20" cy="25"/>
            </a:xfrm>
            <a:custGeom>
              <a:avLst/>
              <a:gdLst/>
              <a:ahLst/>
              <a:cxnLst>
                <a:cxn ang="0">
                  <a:pos x="23" y="40"/>
                </a:cxn>
                <a:cxn ang="0">
                  <a:pos x="23" y="20"/>
                </a:cxn>
                <a:cxn ang="0">
                  <a:pos x="78" y="20"/>
                </a:cxn>
                <a:cxn ang="0">
                  <a:pos x="78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79" y="100"/>
                </a:cxn>
                <a:cxn ang="0">
                  <a:pos x="79" y="81"/>
                </a:cxn>
                <a:cxn ang="0">
                  <a:pos x="23" y="81"/>
                </a:cxn>
                <a:cxn ang="0">
                  <a:pos x="23" y="58"/>
                </a:cxn>
                <a:cxn ang="0">
                  <a:pos x="71" y="58"/>
                </a:cxn>
                <a:cxn ang="0">
                  <a:pos x="71" y="40"/>
                </a:cxn>
                <a:cxn ang="0">
                  <a:pos x="23" y="40"/>
                </a:cxn>
              </a:cxnLst>
              <a:rect l="0" t="0" r="r" b="b"/>
              <a:pathLst>
                <a:path w="79" h="100">
                  <a:moveTo>
                    <a:pt x="23" y="40"/>
                  </a:moveTo>
                  <a:lnTo>
                    <a:pt x="23" y="20"/>
                  </a:lnTo>
                  <a:lnTo>
                    <a:pt x="78" y="2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79" y="100"/>
                  </a:lnTo>
                  <a:lnTo>
                    <a:pt x="79" y="81"/>
                  </a:lnTo>
                  <a:lnTo>
                    <a:pt x="23" y="81"/>
                  </a:lnTo>
                  <a:lnTo>
                    <a:pt x="23" y="58"/>
                  </a:lnTo>
                  <a:lnTo>
                    <a:pt x="71" y="58"/>
                  </a:lnTo>
                  <a:lnTo>
                    <a:pt x="71" y="40"/>
                  </a:lnTo>
                  <a:lnTo>
                    <a:pt x="23" y="4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7" name="Freeform 2210"/>
            <p:cNvSpPr>
              <a:spLocks/>
            </p:cNvSpPr>
            <p:nvPr/>
          </p:nvSpPr>
          <p:spPr bwMode="auto">
            <a:xfrm>
              <a:off x="3676" y="533"/>
              <a:ext cx="21" cy="25"/>
            </a:xfrm>
            <a:custGeom>
              <a:avLst/>
              <a:gdLst/>
              <a:ahLst/>
              <a:cxnLst>
                <a:cxn ang="0">
                  <a:pos x="23" y="57"/>
                </a:cxn>
                <a:cxn ang="0">
                  <a:pos x="59" y="57"/>
                </a:cxn>
                <a:cxn ang="0">
                  <a:pos x="59" y="100"/>
                </a:cxn>
                <a:cxn ang="0">
                  <a:pos x="82" y="100"/>
                </a:cxn>
                <a:cxn ang="0">
                  <a:pos x="82" y="0"/>
                </a:cxn>
                <a:cxn ang="0">
                  <a:pos x="59" y="0"/>
                </a:cxn>
                <a:cxn ang="0">
                  <a:pos x="59" y="38"/>
                </a:cxn>
                <a:cxn ang="0">
                  <a:pos x="23" y="38"/>
                </a:cxn>
                <a:cxn ang="0">
                  <a:pos x="23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3" y="100"/>
                </a:cxn>
                <a:cxn ang="0">
                  <a:pos x="23" y="57"/>
                </a:cxn>
              </a:cxnLst>
              <a:rect l="0" t="0" r="r" b="b"/>
              <a:pathLst>
                <a:path w="82" h="100">
                  <a:moveTo>
                    <a:pt x="23" y="57"/>
                  </a:moveTo>
                  <a:lnTo>
                    <a:pt x="59" y="57"/>
                  </a:lnTo>
                  <a:lnTo>
                    <a:pt x="59" y="100"/>
                  </a:lnTo>
                  <a:lnTo>
                    <a:pt x="82" y="100"/>
                  </a:lnTo>
                  <a:lnTo>
                    <a:pt x="82" y="0"/>
                  </a:lnTo>
                  <a:lnTo>
                    <a:pt x="59" y="0"/>
                  </a:lnTo>
                  <a:lnTo>
                    <a:pt x="59" y="38"/>
                  </a:lnTo>
                  <a:lnTo>
                    <a:pt x="23" y="38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3" y="100"/>
                  </a:lnTo>
                  <a:lnTo>
                    <a:pt x="23" y="5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8" name="Rectangle 2211"/>
            <p:cNvSpPr>
              <a:spLocks noChangeArrowheads="1"/>
            </p:cNvSpPr>
            <p:nvPr/>
          </p:nvSpPr>
          <p:spPr bwMode="auto">
            <a:xfrm>
              <a:off x="3703" y="547"/>
              <a:ext cx="10" cy="4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9" name="Freeform 2212"/>
            <p:cNvSpPr>
              <a:spLocks/>
            </p:cNvSpPr>
            <p:nvPr/>
          </p:nvSpPr>
          <p:spPr bwMode="auto">
            <a:xfrm>
              <a:off x="3718" y="533"/>
              <a:ext cx="29" cy="25"/>
            </a:xfrm>
            <a:custGeom>
              <a:avLst/>
              <a:gdLst/>
              <a:ahLst/>
              <a:cxnLst>
                <a:cxn ang="0">
                  <a:pos x="49" y="100"/>
                </a:cxn>
                <a:cxn ang="0">
                  <a:pos x="64" y="100"/>
                </a:cxn>
                <a:cxn ang="0">
                  <a:pos x="90" y="29"/>
                </a:cxn>
                <a:cxn ang="0">
                  <a:pos x="90" y="29"/>
                </a:cxn>
                <a:cxn ang="0">
                  <a:pos x="90" y="100"/>
                </a:cxn>
                <a:cxn ang="0">
                  <a:pos x="113" y="100"/>
                </a:cxn>
                <a:cxn ang="0">
                  <a:pos x="113" y="0"/>
                </a:cxn>
                <a:cxn ang="0">
                  <a:pos x="81" y="0"/>
                </a:cxn>
                <a:cxn ang="0">
                  <a:pos x="56" y="69"/>
                </a:cxn>
                <a:cxn ang="0">
                  <a:pos x="33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3" y="10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49" y="100"/>
                </a:cxn>
              </a:cxnLst>
              <a:rect l="0" t="0" r="r" b="b"/>
              <a:pathLst>
                <a:path w="113" h="100">
                  <a:moveTo>
                    <a:pt x="49" y="100"/>
                  </a:moveTo>
                  <a:lnTo>
                    <a:pt x="64" y="100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100"/>
                  </a:lnTo>
                  <a:lnTo>
                    <a:pt x="113" y="100"/>
                  </a:lnTo>
                  <a:lnTo>
                    <a:pt x="113" y="0"/>
                  </a:lnTo>
                  <a:lnTo>
                    <a:pt x="81" y="0"/>
                  </a:lnTo>
                  <a:lnTo>
                    <a:pt x="56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3" y="10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49" y="10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0" name="Freeform 2213"/>
            <p:cNvSpPr>
              <a:spLocks/>
            </p:cNvSpPr>
            <p:nvPr/>
          </p:nvSpPr>
          <p:spPr bwMode="auto">
            <a:xfrm>
              <a:off x="3523" y="572"/>
              <a:ext cx="14" cy="21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55" y="17"/>
                </a:cxn>
                <a:cxn ang="0">
                  <a:pos x="55" y="0"/>
                </a:cxn>
                <a:cxn ang="0">
                  <a:pos x="0" y="0"/>
                </a:cxn>
                <a:cxn ang="0">
                  <a:pos x="0" y="83"/>
                </a:cxn>
                <a:cxn ang="0">
                  <a:pos x="19" y="83"/>
                </a:cxn>
                <a:cxn ang="0">
                  <a:pos x="19" y="17"/>
                </a:cxn>
              </a:cxnLst>
              <a:rect l="0" t="0" r="r" b="b"/>
              <a:pathLst>
                <a:path w="55" h="83">
                  <a:moveTo>
                    <a:pt x="19" y="17"/>
                  </a:moveTo>
                  <a:lnTo>
                    <a:pt x="55" y="17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19" y="83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1" name="Freeform 2214"/>
            <p:cNvSpPr>
              <a:spLocks noEditPoints="1"/>
            </p:cNvSpPr>
            <p:nvPr/>
          </p:nvSpPr>
          <p:spPr bwMode="auto">
            <a:xfrm>
              <a:off x="3534" y="577"/>
              <a:ext cx="16" cy="16"/>
            </a:xfrm>
            <a:custGeom>
              <a:avLst/>
              <a:gdLst/>
              <a:ahLst/>
              <a:cxnLst>
                <a:cxn ang="0">
                  <a:pos x="45" y="45"/>
                </a:cxn>
                <a:cxn ang="0">
                  <a:pos x="44" y="48"/>
                </a:cxn>
                <a:cxn ang="0">
                  <a:pos x="41" y="50"/>
                </a:cxn>
                <a:cxn ang="0">
                  <a:pos x="37" y="52"/>
                </a:cxn>
                <a:cxn ang="0">
                  <a:pos x="33" y="52"/>
                </a:cxn>
                <a:cxn ang="0">
                  <a:pos x="30" y="52"/>
                </a:cxn>
                <a:cxn ang="0">
                  <a:pos x="26" y="51"/>
                </a:cxn>
                <a:cxn ang="0">
                  <a:pos x="24" y="49"/>
                </a:cxn>
                <a:cxn ang="0">
                  <a:pos x="22" y="47"/>
                </a:cxn>
                <a:cxn ang="0">
                  <a:pos x="20" y="42"/>
                </a:cxn>
                <a:cxn ang="0">
                  <a:pos x="19" y="36"/>
                </a:cxn>
                <a:cxn ang="0">
                  <a:pos x="65" y="36"/>
                </a:cxn>
                <a:cxn ang="0">
                  <a:pos x="65" y="33"/>
                </a:cxn>
                <a:cxn ang="0">
                  <a:pos x="65" y="29"/>
                </a:cxn>
                <a:cxn ang="0">
                  <a:pos x="65" y="24"/>
                </a:cxn>
                <a:cxn ang="0">
                  <a:pos x="63" y="19"/>
                </a:cxn>
                <a:cxn ang="0">
                  <a:pos x="61" y="13"/>
                </a:cxn>
                <a:cxn ang="0">
                  <a:pos x="57" y="8"/>
                </a:cxn>
                <a:cxn ang="0">
                  <a:pos x="51" y="4"/>
                </a:cxn>
                <a:cxn ang="0">
                  <a:pos x="47" y="2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5" y="4"/>
                </a:cxn>
                <a:cxn ang="0">
                  <a:pos x="10" y="8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2" y="24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5" y="50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4" y="63"/>
                </a:cxn>
                <a:cxn ang="0">
                  <a:pos x="29" y="64"/>
                </a:cxn>
                <a:cxn ang="0">
                  <a:pos x="33" y="64"/>
                </a:cxn>
                <a:cxn ang="0">
                  <a:pos x="41" y="63"/>
                </a:cxn>
                <a:cxn ang="0">
                  <a:pos x="50" y="61"/>
                </a:cxn>
                <a:cxn ang="0">
                  <a:pos x="55" y="58"/>
                </a:cxn>
                <a:cxn ang="0">
                  <a:pos x="59" y="55"/>
                </a:cxn>
                <a:cxn ang="0">
                  <a:pos x="62" y="50"/>
                </a:cxn>
                <a:cxn ang="0">
                  <a:pos x="64" y="45"/>
                </a:cxn>
                <a:cxn ang="0">
                  <a:pos x="45" y="45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4" y="15"/>
                </a:cxn>
                <a:cxn ang="0">
                  <a:pos x="26" y="13"/>
                </a:cxn>
                <a:cxn ang="0">
                  <a:pos x="31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2" y="14"/>
                </a:cxn>
                <a:cxn ang="0">
                  <a:pos x="43" y="16"/>
                </a:cxn>
                <a:cxn ang="0">
                  <a:pos x="45" y="18"/>
                </a:cxn>
                <a:cxn ang="0">
                  <a:pos x="46" y="22"/>
                </a:cxn>
                <a:cxn ang="0">
                  <a:pos x="46" y="26"/>
                </a:cxn>
                <a:cxn ang="0">
                  <a:pos x="19" y="26"/>
                </a:cxn>
              </a:cxnLst>
              <a:rect l="0" t="0" r="r" b="b"/>
              <a:pathLst>
                <a:path w="65" h="64">
                  <a:moveTo>
                    <a:pt x="45" y="45"/>
                  </a:moveTo>
                  <a:lnTo>
                    <a:pt x="44" y="48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3" y="52"/>
                  </a:lnTo>
                  <a:lnTo>
                    <a:pt x="30" y="52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20" y="42"/>
                  </a:lnTo>
                  <a:lnTo>
                    <a:pt x="19" y="36"/>
                  </a:lnTo>
                  <a:lnTo>
                    <a:pt x="65" y="36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5" y="24"/>
                  </a:lnTo>
                  <a:lnTo>
                    <a:pt x="63" y="19"/>
                  </a:lnTo>
                  <a:lnTo>
                    <a:pt x="61" y="13"/>
                  </a:lnTo>
                  <a:lnTo>
                    <a:pt x="57" y="8"/>
                  </a:lnTo>
                  <a:lnTo>
                    <a:pt x="51" y="4"/>
                  </a:lnTo>
                  <a:lnTo>
                    <a:pt x="47" y="2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4" y="63"/>
                  </a:lnTo>
                  <a:lnTo>
                    <a:pt x="29" y="64"/>
                  </a:lnTo>
                  <a:lnTo>
                    <a:pt x="33" y="64"/>
                  </a:lnTo>
                  <a:lnTo>
                    <a:pt x="41" y="63"/>
                  </a:lnTo>
                  <a:lnTo>
                    <a:pt x="50" y="61"/>
                  </a:lnTo>
                  <a:lnTo>
                    <a:pt x="55" y="58"/>
                  </a:lnTo>
                  <a:lnTo>
                    <a:pt x="59" y="55"/>
                  </a:lnTo>
                  <a:lnTo>
                    <a:pt x="62" y="50"/>
                  </a:lnTo>
                  <a:lnTo>
                    <a:pt x="64" y="45"/>
                  </a:lnTo>
                  <a:lnTo>
                    <a:pt x="45" y="45"/>
                  </a:lnTo>
                  <a:close/>
                  <a:moveTo>
                    <a:pt x="19" y="26"/>
                  </a:moveTo>
                  <a:lnTo>
                    <a:pt x="20" y="21"/>
                  </a:lnTo>
                  <a:lnTo>
                    <a:pt x="22" y="18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31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2" name="Freeform 2215"/>
            <p:cNvSpPr>
              <a:spLocks/>
            </p:cNvSpPr>
            <p:nvPr/>
          </p:nvSpPr>
          <p:spPr bwMode="auto">
            <a:xfrm>
              <a:off x="3553" y="578"/>
              <a:ext cx="15" cy="15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40" y="34"/>
                </a:cxn>
                <a:cxn ang="0">
                  <a:pos x="40" y="60"/>
                </a:cxn>
                <a:cxn ang="0">
                  <a:pos x="57" y="60"/>
                </a:cxn>
                <a:cxn ang="0">
                  <a:pos x="57" y="0"/>
                </a:cxn>
                <a:cxn ang="0">
                  <a:pos x="40" y="0"/>
                </a:cxn>
                <a:cxn ang="0">
                  <a:pos x="40" y="22"/>
                </a:cxn>
                <a:cxn ang="0">
                  <a:pos x="18" y="2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8" y="60"/>
                </a:cxn>
                <a:cxn ang="0">
                  <a:pos x="18" y="34"/>
                </a:cxn>
              </a:cxnLst>
              <a:rect l="0" t="0" r="r" b="b"/>
              <a:pathLst>
                <a:path w="57" h="60">
                  <a:moveTo>
                    <a:pt x="18" y="34"/>
                  </a:moveTo>
                  <a:lnTo>
                    <a:pt x="40" y="34"/>
                  </a:lnTo>
                  <a:lnTo>
                    <a:pt x="40" y="60"/>
                  </a:lnTo>
                  <a:lnTo>
                    <a:pt x="57" y="60"/>
                  </a:lnTo>
                  <a:lnTo>
                    <a:pt x="57" y="0"/>
                  </a:lnTo>
                  <a:lnTo>
                    <a:pt x="40" y="0"/>
                  </a:lnTo>
                  <a:lnTo>
                    <a:pt x="40" y="22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8" y="6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3" name="Freeform 2216"/>
            <p:cNvSpPr>
              <a:spLocks noEditPoints="1"/>
            </p:cNvSpPr>
            <p:nvPr/>
          </p:nvSpPr>
          <p:spPr bwMode="auto">
            <a:xfrm>
              <a:off x="3571" y="577"/>
              <a:ext cx="16" cy="16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44" y="48"/>
                </a:cxn>
                <a:cxn ang="0">
                  <a:pos x="41" y="50"/>
                </a:cxn>
                <a:cxn ang="0">
                  <a:pos x="37" y="52"/>
                </a:cxn>
                <a:cxn ang="0">
                  <a:pos x="34" y="52"/>
                </a:cxn>
                <a:cxn ang="0">
                  <a:pos x="30" y="52"/>
                </a:cxn>
                <a:cxn ang="0">
                  <a:pos x="27" y="51"/>
                </a:cxn>
                <a:cxn ang="0">
                  <a:pos x="24" y="49"/>
                </a:cxn>
                <a:cxn ang="0">
                  <a:pos x="22" y="47"/>
                </a:cxn>
                <a:cxn ang="0">
                  <a:pos x="20" y="42"/>
                </a:cxn>
                <a:cxn ang="0">
                  <a:pos x="19" y="36"/>
                </a:cxn>
                <a:cxn ang="0">
                  <a:pos x="66" y="36"/>
                </a:cxn>
                <a:cxn ang="0">
                  <a:pos x="65" y="33"/>
                </a:cxn>
                <a:cxn ang="0">
                  <a:pos x="65" y="29"/>
                </a:cxn>
                <a:cxn ang="0">
                  <a:pos x="65" y="24"/>
                </a:cxn>
                <a:cxn ang="0">
                  <a:pos x="63" y="19"/>
                </a:cxn>
                <a:cxn ang="0">
                  <a:pos x="61" y="13"/>
                </a:cxn>
                <a:cxn ang="0">
                  <a:pos x="56" y="8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5" y="4"/>
                </a:cxn>
                <a:cxn ang="0">
                  <a:pos x="10" y="8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1" y="42"/>
                </a:cxn>
                <a:cxn ang="0">
                  <a:pos x="2" y="46"/>
                </a:cxn>
                <a:cxn ang="0">
                  <a:pos x="4" y="50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5" y="63"/>
                </a:cxn>
                <a:cxn ang="0">
                  <a:pos x="29" y="64"/>
                </a:cxn>
                <a:cxn ang="0">
                  <a:pos x="33" y="64"/>
                </a:cxn>
                <a:cxn ang="0">
                  <a:pos x="41" y="63"/>
                </a:cxn>
                <a:cxn ang="0">
                  <a:pos x="50" y="61"/>
                </a:cxn>
                <a:cxn ang="0">
                  <a:pos x="54" y="58"/>
                </a:cxn>
                <a:cxn ang="0">
                  <a:pos x="58" y="55"/>
                </a:cxn>
                <a:cxn ang="0">
                  <a:pos x="62" y="50"/>
                </a:cxn>
                <a:cxn ang="0">
                  <a:pos x="64" y="45"/>
                </a:cxn>
                <a:cxn ang="0">
                  <a:pos x="46" y="45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4" y="15"/>
                </a:cxn>
                <a:cxn ang="0">
                  <a:pos x="26" y="13"/>
                </a:cxn>
                <a:cxn ang="0">
                  <a:pos x="31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2" y="14"/>
                </a:cxn>
                <a:cxn ang="0">
                  <a:pos x="43" y="16"/>
                </a:cxn>
                <a:cxn ang="0">
                  <a:pos x="45" y="18"/>
                </a:cxn>
                <a:cxn ang="0">
                  <a:pos x="46" y="22"/>
                </a:cxn>
                <a:cxn ang="0">
                  <a:pos x="46" y="26"/>
                </a:cxn>
                <a:cxn ang="0">
                  <a:pos x="19" y="26"/>
                </a:cxn>
              </a:cxnLst>
              <a:rect l="0" t="0" r="r" b="b"/>
              <a:pathLst>
                <a:path w="66" h="64">
                  <a:moveTo>
                    <a:pt x="46" y="45"/>
                  </a:moveTo>
                  <a:lnTo>
                    <a:pt x="44" y="48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0" y="52"/>
                  </a:lnTo>
                  <a:lnTo>
                    <a:pt x="27" y="51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20" y="42"/>
                  </a:lnTo>
                  <a:lnTo>
                    <a:pt x="19" y="36"/>
                  </a:lnTo>
                  <a:lnTo>
                    <a:pt x="66" y="36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5" y="24"/>
                  </a:lnTo>
                  <a:lnTo>
                    <a:pt x="63" y="19"/>
                  </a:lnTo>
                  <a:lnTo>
                    <a:pt x="61" y="13"/>
                  </a:lnTo>
                  <a:lnTo>
                    <a:pt x="56" y="8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0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5" y="63"/>
                  </a:lnTo>
                  <a:lnTo>
                    <a:pt x="29" y="64"/>
                  </a:lnTo>
                  <a:lnTo>
                    <a:pt x="33" y="64"/>
                  </a:lnTo>
                  <a:lnTo>
                    <a:pt x="41" y="63"/>
                  </a:lnTo>
                  <a:lnTo>
                    <a:pt x="50" y="61"/>
                  </a:lnTo>
                  <a:lnTo>
                    <a:pt x="54" y="58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4" y="45"/>
                  </a:lnTo>
                  <a:lnTo>
                    <a:pt x="46" y="45"/>
                  </a:lnTo>
                  <a:close/>
                  <a:moveTo>
                    <a:pt x="19" y="26"/>
                  </a:moveTo>
                  <a:lnTo>
                    <a:pt x="20" y="21"/>
                  </a:lnTo>
                  <a:lnTo>
                    <a:pt x="22" y="18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31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4" name="Freeform 2217"/>
            <p:cNvSpPr>
              <a:spLocks noEditPoints="1"/>
            </p:cNvSpPr>
            <p:nvPr/>
          </p:nvSpPr>
          <p:spPr bwMode="auto">
            <a:xfrm>
              <a:off x="3590" y="577"/>
              <a:ext cx="16" cy="2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83"/>
                </a:cxn>
                <a:cxn ang="0">
                  <a:pos x="18" y="83"/>
                </a:cxn>
                <a:cxn ang="0">
                  <a:pos x="18" y="56"/>
                </a:cxn>
                <a:cxn ang="0">
                  <a:pos x="23" y="60"/>
                </a:cxn>
                <a:cxn ang="0">
                  <a:pos x="28" y="63"/>
                </a:cxn>
                <a:cxn ang="0">
                  <a:pos x="34" y="64"/>
                </a:cxn>
                <a:cxn ang="0">
                  <a:pos x="37" y="64"/>
                </a:cxn>
                <a:cxn ang="0">
                  <a:pos x="43" y="63"/>
                </a:cxn>
                <a:cxn ang="0">
                  <a:pos x="48" y="62"/>
                </a:cxn>
                <a:cxn ang="0">
                  <a:pos x="53" y="59"/>
                </a:cxn>
                <a:cxn ang="0">
                  <a:pos x="56" y="55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5"/>
                </a:cxn>
                <a:cxn ang="0">
                  <a:pos x="62" y="18"/>
                </a:cxn>
                <a:cxn ang="0">
                  <a:pos x="60" y="13"/>
                </a:cxn>
                <a:cxn ang="0">
                  <a:pos x="56" y="8"/>
                </a:cxn>
                <a:cxn ang="0">
                  <a:pos x="53" y="5"/>
                </a:cxn>
                <a:cxn ang="0">
                  <a:pos x="48" y="2"/>
                </a:cxn>
                <a:cxn ang="0">
                  <a:pos x="43" y="0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2" y="4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7" y="2"/>
                </a:cxn>
                <a:cxn ang="0">
                  <a:pos x="0" y="2"/>
                </a:cxn>
                <a:cxn ang="0">
                  <a:pos x="17" y="31"/>
                </a:cxn>
                <a:cxn ang="0">
                  <a:pos x="17" y="26"/>
                </a:cxn>
                <a:cxn ang="0">
                  <a:pos x="18" y="21"/>
                </a:cxn>
                <a:cxn ang="0">
                  <a:pos x="20" y="18"/>
                </a:cxn>
                <a:cxn ang="0">
                  <a:pos x="22" y="15"/>
                </a:cxn>
                <a:cxn ang="0">
                  <a:pos x="26" y="12"/>
                </a:cxn>
                <a:cxn ang="0">
                  <a:pos x="31" y="12"/>
                </a:cxn>
                <a:cxn ang="0">
                  <a:pos x="36" y="12"/>
                </a:cxn>
                <a:cxn ang="0">
                  <a:pos x="40" y="15"/>
                </a:cxn>
                <a:cxn ang="0">
                  <a:pos x="42" y="18"/>
                </a:cxn>
                <a:cxn ang="0">
                  <a:pos x="44" y="21"/>
                </a:cxn>
                <a:cxn ang="0">
                  <a:pos x="45" y="26"/>
                </a:cxn>
                <a:cxn ang="0">
                  <a:pos x="45" y="31"/>
                </a:cxn>
                <a:cxn ang="0">
                  <a:pos x="45" y="40"/>
                </a:cxn>
                <a:cxn ang="0">
                  <a:pos x="42" y="46"/>
                </a:cxn>
                <a:cxn ang="0">
                  <a:pos x="40" y="49"/>
                </a:cxn>
                <a:cxn ang="0">
                  <a:pos x="38" y="51"/>
                </a:cxn>
                <a:cxn ang="0">
                  <a:pos x="35" y="52"/>
                </a:cxn>
                <a:cxn ang="0">
                  <a:pos x="31" y="52"/>
                </a:cxn>
                <a:cxn ang="0">
                  <a:pos x="27" y="52"/>
                </a:cxn>
                <a:cxn ang="0">
                  <a:pos x="24" y="51"/>
                </a:cxn>
                <a:cxn ang="0">
                  <a:pos x="22" y="49"/>
                </a:cxn>
                <a:cxn ang="0">
                  <a:pos x="20" y="46"/>
                </a:cxn>
                <a:cxn ang="0">
                  <a:pos x="18" y="40"/>
                </a:cxn>
                <a:cxn ang="0">
                  <a:pos x="17" y="31"/>
                </a:cxn>
              </a:cxnLst>
              <a:rect l="0" t="0" r="r" b="b"/>
              <a:pathLst>
                <a:path w="64" h="83">
                  <a:moveTo>
                    <a:pt x="0" y="2"/>
                  </a:moveTo>
                  <a:lnTo>
                    <a:pt x="0" y="83"/>
                  </a:lnTo>
                  <a:lnTo>
                    <a:pt x="18" y="83"/>
                  </a:lnTo>
                  <a:lnTo>
                    <a:pt x="18" y="56"/>
                  </a:lnTo>
                  <a:lnTo>
                    <a:pt x="23" y="60"/>
                  </a:lnTo>
                  <a:lnTo>
                    <a:pt x="28" y="63"/>
                  </a:lnTo>
                  <a:lnTo>
                    <a:pt x="34" y="64"/>
                  </a:lnTo>
                  <a:lnTo>
                    <a:pt x="37" y="64"/>
                  </a:lnTo>
                  <a:lnTo>
                    <a:pt x="43" y="63"/>
                  </a:lnTo>
                  <a:lnTo>
                    <a:pt x="48" y="62"/>
                  </a:lnTo>
                  <a:lnTo>
                    <a:pt x="53" y="59"/>
                  </a:lnTo>
                  <a:lnTo>
                    <a:pt x="56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2" y="4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17" y="31"/>
                  </a:moveTo>
                  <a:lnTo>
                    <a:pt x="17" y="26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2"/>
                  </a:lnTo>
                  <a:lnTo>
                    <a:pt x="40" y="15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5" y="26"/>
                  </a:lnTo>
                  <a:lnTo>
                    <a:pt x="45" y="31"/>
                  </a:lnTo>
                  <a:lnTo>
                    <a:pt x="45" y="40"/>
                  </a:lnTo>
                  <a:lnTo>
                    <a:pt x="42" y="46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18" y="40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5" name="Freeform 2218"/>
            <p:cNvSpPr>
              <a:spLocks/>
            </p:cNvSpPr>
            <p:nvPr/>
          </p:nvSpPr>
          <p:spPr bwMode="auto">
            <a:xfrm>
              <a:off x="3609" y="578"/>
              <a:ext cx="15" cy="15"/>
            </a:xfrm>
            <a:custGeom>
              <a:avLst/>
              <a:gdLst/>
              <a:ahLst/>
              <a:cxnLst>
                <a:cxn ang="0">
                  <a:pos x="19" y="39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20" y="60"/>
                </a:cxn>
                <a:cxn ang="0">
                  <a:pos x="44" y="21"/>
                </a:cxn>
                <a:cxn ang="0">
                  <a:pos x="44" y="60"/>
                </a:cxn>
                <a:cxn ang="0">
                  <a:pos x="63" y="60"/>
                </a:cxn>
                <a:cxn ang="0">
                  <a:pos x="63" y="0"/>
                </a:cxn>
                <a:cxn ang="0">
                  <a:pos x="43" y="0"/>
                </a:cxn>
                <a:cxn ang="0">
                  <a:pos x="19" y="39"/>
                </a:cxn>
              </a:cxnLst>
              <a:rect l="0" t="0" r="r" b="b"/>
              <a:pathLst>
                <a:path w="63" h="60">
                  <a:moveTo>
                    <a:pt x="19" y="39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0" y="60"/>
                  </a:lnTo>
                  <a:lnTo>
                    <a:pt x="44" y="21"/>
                  </a:lnTo>
                  <a:lnTo>
                    <a:pt x="44" y="60"/>
                  </a:lnTo>
                  <a:lnTo>
                    <a:pt x="63" y="60"/>
                  </a:lnTo>
                  <a:lnTo>
                    <a:pt x="63" y="0"/>
                  </a:lnTo>
                  <a:lnTo>
                    <a:pt x="43" y="0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6" name="Freeform 2219"/>
            <p:cNvSpPr>
              <a:spLocks noEditPoints="1"/>
            </p:cNvSpPr>
            <p:nvPr/>
          </p:nvSpPr>
          <p:spPr bwMode="auto">
            <a:xfrm>
              <a:off x="3628" y="577"/>
              <a:ext cx="16" cy="2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83"/>
                </a:cxn>
                <a:cxn ang="0">
                  <a:pos x="18" y="83"/>
                </a:cxn>
                <a:cxn ang="0">
                  <a:pos x="18" y="56"/>
                </a:cxn>
                <a:cxn ang="0">
                  <a:pos x="23" y="60"/>
                </a:cxn>
                <a:cxn ang="0">
                  <a:pos x="28" y="63"/>
                </a:cxn>
                <a:cxn ang="0">
                  <a:pos x="34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8" y="62"/>
                </a:cxn>
                <a:cxn ang="0">
                  <a:pos x="52" y="59"/>
                </a:cxn>
                <a:cxn ang="0">
                  <a:pos x="56" y="55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3" y="39"/>
                </a:cxn>
                <a:cxn ang="0">
                  <a:pos x="64" y="32"/>
                </a:cxn>
                <a:cxn ang="0">
                  <a:pos x="63" y="25"/>
                </a:cxn>
                <a:cxn ang="0">
                  <a:pos x="62" y="18"/>
                </a:cxn>
                <a:cxn ang="0">
                  <a:pos x="59" y="13"/>
                </a:cxn>
                <a:cxn ang="0">
                  <a:pos x="56" y="8"/>
                </a:cxn>
                <a:cxn ang="0">
                  <a:pos x="53" y="5"/>
                </a:cxn>
                <a:cxn ang="0">
                  <a:pos x="48" y="2"/>
                </a:cxn>
                <a:cxn ang="0">
                  <a:pos x="43" y="0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2" y="4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7" y="2"/>
                </a:cxn>
                <a:cxn ang="0">
                  <a:pos x="0" y="2"/>
                </a:cxn>
                <a:cxn ang="0">
                  <a:pos x="17" y="31"/>
                </a:cxn>
                <a:cxn ang="0">
                  <a:pos x="17" y="26"/>
                </a:cxn>
                <a:cxn ang="0">
                  <a:pos x="18" y="21"/>
                </a:cxn>
                <a:cxn ang="0">
                  <a:pos x="20" y="18"/>
                </a:cxn>
                <a:cxn ang="0">
                  <a:pos x="22" y="15"/>
                </a:cxn>
                <a:cxn ang="0">
                  <a:pos x="26" y="12"/>
                </a:cxn>
                <a:cxn ang="0">
                  <a:pos x="31" y="12"/>
                </a:cxn>
                <a:cxn ang="0">
                  <a:pos x="36" y="12"/>
                </a:cxn>
                <a:cxn ang="0">
                  <a:pos x="40" y="15"/>
                </a:cxn>
                <a:cxn ang="0">
                  <a:pos x="42" y="18"/>
                </a:cxn>
                <a:cxn ang="0">
                  <a:pos x="44" y="21"/>
                </a:cxn>
                <a:cxn ang="0">
                  <a:pos x="45" y="26"/>
                </a:cxn>
                <a:cxn ang="0">
                  <a:pos x="45" y="31"/>
                </a:cxn>
                <a:cxn ang="0">
                  <a:pos x="45" y="40"/>
                </a:cxn>
                <a:cxn ang="0">
                  <a:pos x="42" y="46"/>
                </a:cxn>
                <a:cxn ang="0">
                  <a:pos x="40" y="49"/>
                </a:cxn>
                <a:cxn ang="0">
                  <a:pos x="38" y="51"/>
                </a:cxn>
                <a:cxn ang="0">
                  <a:pos x="35" y="52"/>
                </a:cxn>
                <a:cxn ang="0">
                  <a:pos x="31" y="52"/>
                </a:cxn>
                <a:cxn ang="0">
                  <a:pos x="27" y="52"/>
                </a:cxn>
                <a:cxn ang="0">
                  <a:pos x="24" y="51"/>
                </a:cxn>
                <a:cxn ang="0">
                  <a:pos x="22" y="49"/>
                </a:cxn>
                <a:cxn ang="0">
                  <a:pos x="20" y="46"/>
                </a:cxn>
                <a:cxn ang="0">
                  <a:pos x="18" y="40"/>
                </a:cxn>
                <a:cxn ang="0">
                  <a:pos x="17" y="31"/>
                </a:cxn>
              </a:cxnLst>
              <a:rect l="0" t="0" r="r" b="b"/>
              <a:pathLst>
                <a:path w="64" h="83">
                  <a:moveTo>
                    <a:pt x="0" y="2"/>
                  </a:moveTo>
                  <a:lnTo>
                    <a:pt x="0" y="83"/>
                  </a:lnTo>
                  <a:lnTo>
                    <a:pt x="18" y="83"/>
                  </a:lnTo>
                  <a:lnTo>
                    <a:pt x="18" y="56"/>
                  </a:lnTo>
                  <a:lnTo>
                    <a:pt x="23" y="60"/>
                  </a:lnTo>
                  <a:lnTo>
                    <a:pt x="28" y="63"/>
                  </a:lnTo>
                  <a:lnTo>
                    <a:pt x="34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8" y="62"/>
                  </a:lnTo>
                  <a:lnTo>
                    <a:pt x="52" y="59"/>
                  </a:lnTo>
                  <a:lnTo>
                    <a:pt x="56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3" y="39"/>
                  </a:lnTo>
                  <a:lnTo>
                    <a:pt x="64" y="32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59" y="13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2" y="4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17" y="31"/>
                  </a:moveTo>
                  <a:lnTo>
                    <a:pt x="17" y="26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6" y="12"/>
                  </a:lnTo>
                  <a:lnTo>
                    <a:pt x="40" y="15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5" y="26"/>
                  </a:lnTo>
                  <a:lnTo>
                    <a:pt x="45" y="31"/>
                  </a:lnTo>
                  <a:lnTo>
                    <a:pt x="45" y="40"/>
                  </a:lnTo>
                  <a:lnTo>
                    <a:pt x="42" y="46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18" y="40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7" name="Freeform 2220"/>
            <p:cNvSpPr>
              <a:spLocks noEditPoints="1"/>
            </p:cNvSpPr>
            <p:nvPr/>
          </p:nvSpPr>
          <p:spPr bwMode="auto">
            <a:xfrm>
              <a:off x="3646" y="577"/>
              <a:ext cx="17" cy="16"/>
            </a:xfrm>
            <a:custGeom>
              <a:avLst/>
              <a:gdLst/>
              <a:ahLst/>
              <a:cxnLst>
                <a:cxn ang="0">
                  <a:pos x="34" y="64"/>
                </a:cxn>
                <a:cxn ang="0">
                  <a:pos x="40" y="64"/>
                </a:cxn>
                <a:cxn ang="0">
                  <a:pos x="46" y="62"/>
                </a:cxn>
                <a:cxn ang="0">
                  <a:pos x="52" y="60"/>
                </a:cxn>
                <a:cxn ang="0">
                  <a:pos x="56" y="56"/>
                </a:cxn>
                <a:cxn ang="0">
                  <a:pos x="60" y="52"/>
                </a:cxn>
                <a:cxn ang="0">
                  <a:pos x="64" y="46"/>
                </a:cxn>
                <a:cxn ang="0">
                  <a:pos x="66" y="40"/>
                </a:cxn>
                <a:cxn ang="0">
                  <a:pos x="67" y="31"/>
                </a:cxn>
                <a:cxn ang="0">
                  <a:pos x="66" y="24"/>
                </a:cxn>
                <a:cxn ang="0">
                  <a:pos x="64" y="17"/>
                </a:cxn>
                <a:cxn ang="0">
                  <a:pos x="60" y="12"/>
                </a:cxn>
                <a:cxn ang="0">
                  <a:pos x="57" y="8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0" y="7"/>
                </a:cxn>
                <a:cxn ang="0">
                  <a:pos x="6" y="11"/>
                </a:cxn>
                <a:cxn ang="0">
                  <a:pos x="3" y="17"/>
                </a:cxn>
                <a:cxn ang="0">
                  <a:pos x="1" y="23"/>
                </a:cxn>
                <a:cxn ang="0">
                  <a:pos x="0" y="31"/>
                </a:cxn>
                <a:cxn ang="0">
                  <a:pos x="1" y="40"/>
                </a:cxn>
                <a:cxn ang="0">
                  <a:pos x="3" y="46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5" y="60"/>
                </a:cxn>
                <a:cxn ang="0">
                  <a:pos x="21" y="62"/>
                </a:cxn>
                <a:cxn ang="0">
                  <a:pos x="27" y="64"/>
                </a:cxn>
                <a:cxn ang="0">
                  <a:pos x="34" y="64"/>
                </a:cxn>
                <a:cxn ang="0">
                  <a:pos x="34" y="52"/>
                </a:cxn>
                <a:cxn ang="0">
                  <a:pos x="29" y="52"/>
                </a:cxn>
                <a:cxn ang="0">
                  <a:pos x="26" y="50"/>
                </a:cxn>
                <a:cxn ang="0">
                  <a:pos x="24" y="48"/>
                </a:cxn>
                <a:cxn ang="0">
                  <a:pos x="22" y="45"/>
                </a:cxn>
                <a:cxn ang="0">
                  <a:pos x="20" y="39"/>
                </a:cxn>
                <a:cxn ang="0">
                  <a:pos x="20" y="31"/>
                </a:cxn>
                <a:cxn ang="0">
                  <a:pos x="20" y="25"/>
                </a:cxn>
                <a:cxn ang="0">
                  <a:pos x="21" y="20"/>
                </a:cxn>
                <a:cxn ang="0">
                  <a:pos x="23" y="17"/>
                </a:cxn>
                <a:cxn ang="0">
                  <a:pos x="25" y="14"/>
                </a:cxn>
                <a:cxn ang="0">
                  <a:pos x="30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2" y="14"/>
                </a:cxn>
                <a:cxn ang="0">
                  <a:pos x="44" y="17"/>
                </a:cxn>
                <a:cxn ang="0">
                  <a:pos x="46" y="20"/>
                </a:cxn>
                <a:cxn ang="0">
                  <a:pos x="47" y="25"/>
                </a:cxn>
                <a:cxn ang="0">
                  <a:pos x="47" y="31"/>
                </a:cxn>
                <a:cxn ang="0">
                  <a:pos x="47" y="39"/>
                </a:cxn>
                <a:cxn ang="0">
                  <a:pos x="45" y="45"/>
                </a:cxn>
                <a:cxn ang="0">
                  <a:pos x="44" y="48"/>
                </a:cxn>
                <a:cxn ang="0">
                  <a:pos x="41" y="50"/>
                </a:cxn>
                <a:cxn ang="0">
                  <a:pos x="38" y="52"/>
                </a:cxn>
                <a:cxn ang="0">
                  <a:pos x="34" y="52"/>
                </a:cxn>
              </a:cxnLst>
              <a:rect l="0" t="0" r="r" b="b"/>
              <a:pathLst>
                <a:path w="67" h="64">
                  <a:moveTo>
                    <a:pt x="34" y="64"/>
                  </a:moveTo>
                  <a:lnTo>
                    <a:pt x="40" y="64"/>
                  </a:lnTo>
                  <a:lnTo>
                    <a:pt x="46" y="62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6"/>
                  </a:lnTo>
                  <a:lnTo>
                    <a:pt x="66" y="40"/>
                  </a:lnTo>
                  <a:lnTo>
                    <a:pt x="67" y="31"/>
                  </a:lnTo>
                  <a:lnTo>
                    <a:pt x="66" y="24"/>
                  </a:lnTo>
                  <a:lnTo>
                    <a:pt x="64" y="17"/>
                  </a:lnTo>
                  <a:lnTo>
                    <a:pt x="60" y="12"/>
                  </a:lnTo>
                  <a:lnTo>
                    <a:pt x="57" y="8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4" y="64"/>
                  </a:lnTo>
                  <a:close/>
                  <a:moveTo>
                    <a:pt x="34" y="52"/>
                  </a:moveTo>
                  <a:lnTo>
                    <a:pt x="29" y="52"/>
                  </a:lnTo>
                  <a:lnTo>
                    <a:pt x="26" y="50"/>
                  </a:lnTo>
                  <a:lnTo>
                    <a:pt x="24" y="48"/>
                  </a:lnTo>
                  <a:lnTo>
                    <a:pt x="22" y="45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0" y="25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6" y="20"/>
                  </a:lnTo>
                  <a:lnTo>
                    <a:pt x="47" y="25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45" y="45"/>
                  </a:lnTo>
                  <a:lnTo>
                    <a:pt x="44" y="48"/>
                  </a:lnTo>
                  <a:lnTo>
                    <a:pt x="41" y="50"/>
                  </a:lnTo>
                  <a:lnTo>
                    <a:pt x="38" y="5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8" name="Freeform 2221"/>
            <p:cNvSpPr>
              <a:spLocks noEditPoints="1"/>
            </p:cNvSpPr>
            <p:nvPr/>
          </p:nvSpPr>
          <p:spPr bwMode="auto">
            <a:xfrm>
              <a:off x="3665" y="578"/>
              <a:ext cx="15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35" y="60"/>
                </a:cxn>
                <a:cxn ang="0">
                  <a:pos x="41" y="60"/>
                </a:cxn>
                <a:cxn ang="0">
                  <a:pos x="45" y="59"/>
                </a:cxn>
                <a:cxn ang="0">
                  <a:pos x="49" y="58"/>
                </a:cxn>
                <a:cxn ang="0">
                  <a:pos x="52" y="57"/>
                </a:cxn>
                <a:cxn ang="0">
                  <a:pos x="54" y="55"/>
                </a:cxn>
                <a:cxn ang="0">
                  <a:pos x="56" y="52"/>
                </a:cxn>
                <a:cxn ang="0">
                  <a:pos x="57" y="49"/>
                </a:cxn>
                <a:cxn ang="0">
                  <a:pos x="58" y="45"/>
                </a:cxn>
                <a:cxn ang="0">
                  <a:pos x="58" y="42"/>
                </a:cxn>
                <a:cxn ang="0">
                  <a:pos x="57" y="39"/>
                </a:cxn>
                <a:cxn ang="0">
                  <a:pos x="56" y="35"/>
                </a:cxn>
                <a:cxn ang="0">
                  <a:pos x="54" y="33"/>
                </a:cxn>
                <a:cxn ang="0">
                  <a:pos x="50" y="30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7"/>
                </a:cxn>
                <a:cxn ang="0">
                  <a:pos x="52" y="24"/>
                </a:cxn>
                <a:cxn ang="0">
                  <a:pos x="55" y="20"/>
                </a:cxn>
                <a:cxn ang="0">
                  <a:pos x="56" y="14"/>
                </a:cxn>
                <a:cxn ang="0">
                  <a:pos x="55" y="10"/>
                </a:cxn>
                <a:cxn ang="0">
                  <a:pos x="53" y="6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18" y="12"/>
                </a:cxn>
                <a:cxn ang="0">
                  <a:pos x="27" y="12"/>
                </a:cxn>
                <a:cxn ang="0">
                  <a:pos x="31" y="12"/>
                </a:cxn>
                <a:cxn ang="0">
                  <a:pos x="34" y="13"/>
                </a:cxn>
                <a:cxn ang="0">
                  <a:pos x="37" y="15"/>
                </a:cxn>
                <a:cxn ang="0">
                  <a:pos x="38" y="18"/>
                </a:cxn>
                <a:cxn ang="0">
                  <a:pos x="37" y="19"/>
                </a:cxn>
                <a:cxn ang="0">
                  <a:pos x="37" y="21"/>
                </a:cxn>
                <a:cxn ang="0">
                  <a:pos x="34" y="22"/>
                </a:cxn>
                <a:cxn ang="0">
                  <a:pos x="33" y="22"/>
                </a:cxn>
                <a:cxn ang="0">
                  <a:pos x="30" y="23"/>
                </a:cxn>
                <a:cxn ang="0">
                  <a:pos x="27" y="23"/>
                </a:cxn>
                <a:cxn ang="0">
                  <a:pos x="18" y="23"/>
                </a:cxn>
                <a:cxn ang="0">
                  <a:pos x="18" y="12"/>
                </a:cxn>
                <a:cxn ang="0">
                  <a:pos x="18" y="34"/>
                </a:cxn>
                <a:cxn ang="0">
                  <a:pos x="29" y="34"/>
                </a:cxn>
                <a:cxn ang="0">
                  <a:pos x="34" y="35"/>
                </a:cxn>
                <a:cxn ang="0">
                  <a:pos x="38" y="37"/>
                </a:cxn>
                <a:cxn ang="0">
                  <a:pos x="39" y="39"/>
                </a:cxn>
                <a:cxn ang="0">
                  <a:pos x="40" y="42"/>
                </a:cxn>
                <a:cxn ang="0">
                  <a:pos x="39" y="44"/>
                </a:cxn>
                <a:cxn ang="0">
                  <a:pos x="38" y="46"/>
                </a:cxn>
                <a:cxn ang="0">
                  <a:pos x="34" y="47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18" y="34"/>
                </a:cxn>
              </a:cxnLst>
              <a:rect l="0" t="0" r="r" b="b"/>
              <a:pathLst>
                <a:path w="58" h="60">
                  <a:moveTo>
                    <a:pt x="0" y="0"/>
                  </a:moveTo>
                  <a:lnTo>
                    <a:pt x="0" y="60"/>
                  </a:lnTo>
                  <a:lnTo>
                    <a:pt x="35" y="60"/>
                  </a:lnTo>
                  <a:lnTo>
                    <a:pt x="41" y="60"/>
                  </a:lnTo>
                  <a:lnTo>
                    <a:pt x="45" y="59"/>
                  </a:lnTo>
                  <a:lnTo>
                    <a:pt x="49" y="58"/>
                  </a:lnTo>
                  <a:lnTo>
                    <a:pt x="52" y="57"/>
                  </a:lnTo>
                  <a:lnTo>
                    <a:pt x="54" y="55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8" y="45"/>
                  </a:lnTo>
                  <a:lnTo>
                    <a:pt x="58" y="42"/>
                  </a:lnTo>
                  <a:lnTo>
                    <a:pt x="57" y="39"/>
                  </a:lnTo>
                  <a:lnTo>
                    <a:pt x="56" y="35"/>
                  </a:lnTo>
                  <a:lnTo>
                    <a:pt x="54" y="33"/>
                  </a:lnTo>
                  <a:lnTo>
                    <a:pt x="50" y="30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7"/>
                  </a:lnTo>
                  <a:lnTo>
                    <a:pt x="52" y="24"/>
                  </a:lnTo>
                  <a:lnTo>
                    <a:pt x="55" y="20"/>
                  </a:lnTo>
                  <a:lnTo>
                    <a:pt x="56" y="14"/>
                  </a:lnTo>
                  <a:lnTo>
                    <a:pt x="55" y="10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8" y="12"/>
                  </a:moveTo>
                  <a:lnTo>
                    <a:pt x="27" y="12"/>
                  </a:lnTo>
                  <a:lnTo>
                    <a:pt x="31" y="12"/>
                  </a:lnTo>
                  <a:lnTo>
                    <a:pt x="34" y="13"/>
                  </a:lnTo>
                  <a:lnTo>
                    <a:pt x="37" y="15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0" y="23"/>
                  </a:lnTo>
                  <a:lnTo>
                    <a:pt x="27" y="23"/>
                  </a:lnTo>
                  <a:lnTo>
                    <a:pt x="18" y="23"/>
                  </a:lnTo>
                  <a:lnTo>
                    <a:pt x="18" y="12"/>
                  </a:lnTo>
                  <a:close/>
                  <a:moveTo>
                    <a:pt x="18" y="34"/>
                  </a:moveTo>
                  <a:lnTo>
                    <a:pt x="29" y="34"/>
                  </a:lnTo>
                  <a:lnTo>
                    <a:pt x="34" y="35"/>
                  </a:lnTo>
                  <a:lnTo>
                    <a:pt x="38" y="37"/>
                  </a:lnTo>
                  <a:lnTo>
                    <a:pt x="39" y="39"/>
                  </a:lnTo>
                  <a:lnTo>
                    <a:pt x="40" y="42"/>
                  </a:lnTo>
                  <a:lnTo>
                    <a:pt x="39" y="44"/>
                  </a:lnTo>
                  <a:lnTo>
                    <a:pt x="38" y="46"/>
                  </a:lnTo>
                  <a:lnTo>
                    <a:pt x="34" y="47"/>
                  </a:lnTo>
                  <a:lnTo>
                    <a:pt x="29" y="48"/>
                  </a:lnTo>
                  <a:lnTo>
                    <a:pt x="18" y="48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9" name="Freeform 2222"/>
            <p:cNvSpPr>
              <a:spLocks noEditPoints="1"/>
            </p:cNvSpPr>
            <p:nvPr/>
          </p:nvSpPr>
          <p:spPr bwMode="auto">
            <a:xfrm>
              <a:off x="3682" y="577"/>
              <a:ext cx="16" cy="16"/>
            </a:xfrm>
            <a:custGeom>
              <a:avLst/>
              <a:gdLst/>
              <a:ahLst/>
              <a:cxnLst>
                <a:cxn ang="0">
                  <a:pos x="21" y="18"/>
                </a:cxn>
                <a:cxn ang="0">
                  <a:pos x="23" y="14"/>
                </a:cxn>
                <a:cxn ang="0">
                  <a:pos x="29" y="12"/>
                </a:cxn>
                <a:cxn ang="0">
                  <a:pos x="34" y="12"/>
                </a:cxn>
                <a:cxn ang="0">
                  <a:pos x="39" y="14"/>
                </a:cxn>
                <a:cxn ang="0">
                  <a:pos x="41" y="17"/>
                </a:cxn>
                <a:cxn ang="0">
                  <a:pos x="41" y="20"/>
                </a:cxn>
                <a:cxn ang="0">
                  <a:pos x="41" y="23"/>
                </a:cxn>
                <a:cxn ang="0">
                  <a:pos x="39" y="25"/>
                </a:cxn>
                <a:cxn ang="0">
                  <a:pos x="31" y="27"/>
                </a:cxn>
                <a:cxn ang="0">
                  <a:pos x="14" y="29"/>
                </a:cxn>
                <a:cxn ang="0">
                  <a:pos x="4" y="35"/>
                </a:cxn>
                <a:cxn ang="0">
                  <a:pos x="1" y="42"/>
                </a:cxn>
                <a:cxn ang="0">
                  <a:pos x="1" y="52"/>
                </a:cxn>
                <a:cxn ang="0">
                  <a:pos x="6" y="60"/>
                </a:cxn>
                <a:cxn ang="0">
                  <a:pos x="15" y="64"/>
                </a:cxn>
                <a:cxn ang="0">
                  <a:pos x="27" y="64"/>
                </a:cxn>
                <a:cxn ang="0">
                  <a:pos x="37" y="60"/>
                </a:cxn>
                <a:cxn ang="0">
                  <a:pos x="42" y="56"/>
                </a:cxn>
                <a:cxn ang="0">
                  <a:pos x="62" y="62"/>
                </a:cxn>
                <a:cxn ang="0">
                  <a:pos x="60" y="60"/>
                </a:cxn>
                <a:cxn ang="0">
                  <a:pos x="58" y="54"/>
                </a:cxn>
                <a:cxn ang="0">
                  <a:pos x="59" y="22"/>
                </a:cxn>
                <a:cxn ang="0">
                  <a:pos x="58" y="16"/>
                </a:cxn>
                <a:cxn ang="0">
                  <a:pos x="55" y="8"/>
                </a:cxn>
                <a:cxn ang="0">
                  <a:pos x="47" y="2"/>
                </a:cxn>
                <a:cxn ang="0">
                  <a:pos x="32" y="0"/>
                </a:cxn>
                <a:cxn ang="0">
                  <a:pos x="15" y="3"/>
                </a:cxn>
                <a:cxn ang="0">
                  <a:pos x="7" y="9"/>
                </a:cxn>
                <a:cxn ang="0">
                  <a:pos x="3" y="21"/>
                </a:cxn>
                <a:cxn ang="0">
                  <a:pos x="41" y="37"/>
                </a:cxn>
                <a:cxn ang="0">
                  <a:pos x="40" y="45"/>
                </a:cxn>
                <a:cxn ang="0">
                  <a:pos x="36" y="49"/>
                </a:cxn>
                <a:cxn ang="0">
                  <a:pos x="28" y="52"/>
                </a:cxn>
                <a:cxn ang="0">
                  <a:pos x="23" y="51"/>
                </a:cxn>
                <a:cxn ang="0">
                  <a:pos x="18" y="45"/>
                </a:cxn>
                <a:cxn ang="0">
                  <a:pos x="19" y="41"/>
                </a:cxn>
                <a:cxn ang="0">
                  <a:pos x="23" y="39"/>
                </a:cxn>
                <a:cxn ang="0">
                  <a:pos x="30" y="36"/>
                </a:cxn>
                <a:cxn ang="0">
                  <a:pos x="41" y="33"/>
                </a:cxn>
              </a:cxnLst>
              <a:rect l="0" t="0" r="r" b="b"/>
              <a:pathLst>
                <a:path w="62" h="64">
                  <a:moveTo>
                    <a:pt x="21" y="21"/>
                  </a:moveTo>
                  <a:lnTo>
                    <a:pt x="21" y="18"/>
                  </a:lnTo>
                  <a:lnTo>
                    <a:pt x="22" y="16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7" y="13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3"/>
                  </a:lnTo>
                  <a:lnTo>
                    <a:pt x="40" y="24"/>
                  </a:lnTo>
                  <a:lnTo>
                    <a:pt x="39" y="25"/>
                  </a:lnTo>
                  <a:lnTo>
                    <a:pt x="37" y="26"/>
                  </a:lnTo>
                  <a:lnTo>
                    <a:pt x="31" y="27"/>
                  </a:lnTo>
                  <a:lnTo>
                    <a:pt x="23" y="28"/>
                  </a:lnTo>
                  <a:lnTo>
                    <a:pt x="14" y="29"/>
                  </a:lnTo>
                  <a:lnTo>
                    <a:pt x="7" y="32"/>
                  </a:lnTo>
                  <a:lnTo>
                    <a:pt x="4" y="35"/>
                  </a:lnTo>
                  <a:lnTo>
                    <a:pt x="2" y="39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7"/>
                  </a:lnTo>
                  <a:lnTo>
                    <a:pt x="6" y="60"/>
                  </a:lnTo>
                  <a:lnTo>
                    <a:pt x="10" y="62"/>
                  </a:lnTo>
                  <a:lnTo>
                    <a:pt x="15" y="64"/>
                  </a:lnTo>
                  <a:lnTo>
                    <a:pt x="22" y="64"/>
                  </a:lnTo>
                  <a:lnTo>
                    <a:pt x="27" y="64"/>
                  </a:lnTo>
                  <a:lnTo>
                    <a:pt x="33" y="62"/>
                  </a:lnTo>
                  <a:lnTo>
                    <a:pt x="37" y="60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3" y="62"/>
                  </a:lnTo>
                  <a:lnTo>
                    <a:pt x="62" y="62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57"/>
                  </a:lnTo>
                  <a:lnTo>
                    <a:pt x="58" y="54"/>
                  </a:lnTo>
                  <a:lnTo>
                    <a:pt x="58" y="50"/>
                  </a:lnTo>
                  <a:lnTo>
                    <a:pt x="59" y="22"/>
                  </a:lnTo>
                  <a:lnTo>
                    <a:pt x="59" y="19"/>
                  </a:lnTo>
                  <a:lnTo>
                    <a:pt x="58" y="16"/>
                  </a:lnTo>
                  <a:lnTo>
                    <a:pt x="57" y="12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7" y="2"/>
                  </a:lnTo>
                  <a:lnTo>
                    <a:pt x="41" y="1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21"/>
                  </a:lnTo>
                  <a:lnTo>
                    <a:pt x="21" y="21"/>
                  </a:lnTo>
                  <a:close/>
                  <a:moveTo>
                    <a:pt x="41" y="37"/>
                  </a:moveTo>
                  <a:lnTo>
                    <a:pt x="41" y="42"/>
                  </a:lnTo>
                  <a:lnTo>
                    <a:pt x="40" y="45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3" y="51"/>
                  </a:lnTo>
                  <a:lnTo>
                    <a:pt x="19" y="49"/>
                  </a:lnTo>
                  <a:lnTo>
                    <a:pt x="18" y="45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27" y="37"/>
                  </a:lnTo>
                  <a:lnTo>
                    <a:pt x="30" y="36"/>
                  </a:lnTo>
                  <a:lnTo>
                    <a:pt x="36" y="35"/>
                  </a:lnTo>
                  <a:lnTo>
                    <a:pt x="41" y="33"/>
                  </a:lnTo>
                  <a:lnTo>
                    <a:pt x="41" y="3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0" name="Freeform 2223"/>
            <p:cNvSpPr>
              <a:spLocks/>
            </p:cNvSpPr>
            <p:nvPr/>
          </p:nvSpPr>
          <p:spPr bwMode="auto">
            <a:xfrm>
              <a:off x="3701" y="578"/>
              <a:ext cx="14" cy="15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39" y="34"/>
                </a:cxn>
                <a:cxn ang="0">
                  <a:pos x="39" y="60"/>
                </a:cxn>
                <a:cxn ang="0">
                  <a:pos x="58" y="60"/>
                </a:cxn>
                <a:cxn ang="0">
                  <a:pos x="58" y="0"/>
                </a:cxn>
                <a:cxn ang="0">
                  <a:pos x="39" y="0"/>
                </a:cxn>
                <a:cxn ang="0">
                  <a:pos x="39" y="22"/>
                </a:cxn>
                <a:cxn ang="0">
                  <a:pos x="18" y="2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8" y="60"/>
                </a:cxn>
                <a:cxn ang="0">
                  <a:pos x="18" y="34"/>
                </a:cxn>
              </a:cxnLst>
              <a:rect l="0" t="0" r="r" b="b"/>
              <a:pathLst>
                <a:path w="58" h="60">
                  <a:moveTo>
                    <a:pt x="18" y="34"/>
                  </a:moveTo>
                  <a:lnTo>
                    <a:pt x="39" y="34"/>
                  </a:lnTo>
                  <a:lnTo>
                    <a:pt x="39" y="60"/>
                  </a:lnTo>
                  <a:lnTo>
                    <a:pt x="58" y="60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39" y="22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8" y="6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1" name="Freeform 2224"/>
            <p:cNvSpPr>
              <a:spLocks/>
            </p:cNvSpPr>
            <p:nvPr/>
          </p:nvSpPr>
          <p:spPr bwMode="auto">
            <a:xfrm>
              <a:off x="3719" y="578"/>
              <a:ext cx="15" cy="1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9" y="60"/>
                </a:cxn>
                <a:cxn ang="0">
                  <a:pos x="44" y="21"/>
                </a:cxn>
                <a:cxn ang="0">
                  <a:pos x="44" y="60"/>
                </a:cxn>
                <a:cxn ang="0">
                  <a:pos x="61" y="6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18" y="39"/>
                </a:cxn>
              </a:cxnLst>
              <a:rect l="0" t="0" r="r" b="b"/>
              <a:pathLst>
                <a:path w="61" h="60">
                  <a:moveTo>
                    <a:pt x="18" y="39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9" y="60"/>
                  </a:lnTo>
                  <a:lnTo>
                    <a:pt x="44" y="21"/>
                  </a:lnTo>
                  <a:lnTo>
                    <a:pt x="44" y="60"/>
                  </a:lnTo>
                  <a:lnTo>
                    <a:pt x="61" y="60"/>
                  </a:lnTo>
                  <a:lnTo>
                    <a:pt x="61" y="0"/>
                  </a:lnTo>
                  <a:lnTo>
                    <a:pt x="43" y="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2" name="Freeform 2225"/>
            <p:cNvSpPr>
              <a:spLocks noEditPoints="1"/>
            </p:cNvSpPr>
            <p:nvPr/>
          </p:nvSpPr>
          <p:spPr bwMode="auto">
            <a:xfrm>
              <a:off x="3737" y="577"/>
              <a:ext cx="16" cy="16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44" y="48"/>
                </a:cxn>
                <a:cxn ang="0">
                  <a:pos x="41" y="50"/>
                </a:cxn>
                <a:cxn ang="0">
                  <a:pos x="37" y="52"/>
                </a:cxn>
                <a:cxn ang="0">
                  <a:pos x="34" y="52"/>
                </a:cxn>
                <a:cxn ang="0">
                  <a:pos x="30" y="52"/>
                </a:cxn>
                <a:cxn ang="0">
                  <a:pos x="27" y="51"/>
                </a:cxn>
                <a:cxn ang="0">
                  <a:pos x="24" y="49"/>
                </a:cxn>
                <a:cxn ang="0">
                  <a:pos x="22" y="47"/>
                </a:cxn>
                <a:cxn ang="0">
                  <a:pos x="20" y="42"/>
                </a:cxn>
                <a:cxn ang="0">
                  <a:pos x="20" y="36"/>
                </a:cxn>
                <a:cxn ang="0">
                  <a:pos x="66" y="36"/>
                </a:cxn>
                <a:cxn ang="0">
                  <a:pos x="66" y="33"/>
                </a:cxn>
                <a:cxn ang="0">
                  <a:pos x="65" y="29"/>
                </a:cxn>
                <a:cxn ang="0">
                  <a:pos x="65" y="24"/>
                </a:cxn>
                <a:cxn ang="0">
                  <a:pos x="63" y="19"/>
                </a:cxn>
                <a:cxn ang="0">
                  <a:pos x="61" y="13"/>
                </a:cxn>
                <a:cxn ang="0">
                  <a:pos x="57" y="8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5" y="4"/>
                </a:cxn>
                <a:cxn ang="0">
                  <a:pos x="11" y="8"/>
                </a:cxn>
                <a:cxn ang="0">
                  <a:pos x="7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1" y="42"/>
                </a:cxn>
                <a:cxn ang="0">
                  <a:pos x="2" y="46"/>
                </a:cxn>
                <a:cxn ang="0">
                  <a:pos x="4" y="50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5" y="63"/>
                </a:cxn>
                <a:cxn ang="0">
                  <a:pos x="29" y="64"/>
                </a:cxn>
                <a:cxn ang="0">
                  <a:pos x="33" y="64"/>
                </a:cxn>
                <a:cxn ang="0">
                  <a:pos x="42" y="63"/>
                </a:cxn>
                <a:cxn ang="0">
                  <a:pos x="50" y="61"/>
                </a:cxn>
                <a:cxn ang="0">
                  <a:pos x="56" y="58"/>
                </a:cxn>
                <a:cxn ang="0">
                  <a:pos x="59" y="55"/>
                </a:cxn>
                <a:cxn ang="0">
                  <a:pos x="62" y="50"/>
                </a:cxn>
                <a:cxn ang="0">
                  <a:pos x="64" y="45"/>
                </a:cxn>
                <a:cxn ang="0">
                  <a:pos x="46" y="45"/>
                </a:cxn>
                <a:cxn ang="0">
                  <a:pos x="20" y="26"/>
                </a:cxn>
                <a:cxn ang="0">
                  <a:pos x="21" y="21"/>
                </a:cxn>
                <a:cxn ang="0">
                  <a:pos x="22" y="18"/>
                </a:cxn>
                <a:cxn ang="0">
                  <a:pos x="24" y="15"/>
                </a:cxn>
                <a:cxn ang="0">
                  <a:pos x="27" y="13"/>
                </a:cxn>
                <a:cxn ang="0">
                  <a:pos x="31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2" y="14"/>
                </a:cxn>
                <a:cxn ang="0">
                  <a:pos x="43" y="16"/>
                </a:cxn>
                <a:cxn ang="0">
                  <a:pos x="45" y="18"/>
                </a:cxn>
                <a:cxn ang="0">
                  <a:pos x="46" y="22"/>
                </a:cxn>
                <a:cxn ang="0">
                  <a:pos x="46" y="26"/>
                </a:cxn>
                <a:cxn ang="0">
                  <a:pos x="20" y="26"/>
                </a:cxn>
              </a:cxnLst>
              <a:rect l="0" t="0" r="r" b="b"/>
              <a:pathLst>
                <a:path w="66" h="64">
                  <a:moveTo>
                    <a:pt x="46" y="45"/>
                  </a:moveTo>
                  <a:lnTo>
                    <a:pt x="44" y="48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0" y="52"/>
                  </a:lnTo>
                  <a:lnTo>
                    <a:pt x="27" y="51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20" y="42"/>
                  </a:lnTo>
                  <a:lnTo>
                    <a:pt x="20" y="36"/>
                  </a:lnTo>
                  <a:lnTo>
                    <a:pt x="66" y="36"/>
                  </a:lnTo>
                  <a:lnTo>
                    <a:pt x="66" y="33"/>
                  </a:lnTo>
                  <a:lnTo>
                    <a:pt x="65" y="29"/>
                  </a:lnTo>
                  <a:lnTo>
                    <a:pt x="65" y="24"/>
                  </a:lnTo>
                  <a:lnTo>
                    <a:pt x="63" y="19"/>
                  </a:lnTo>
                  <a:lnTo>
                    <a:pt x="61" y="13"/>
                  </a:lnTo>
                  <a:lnTo>
                    <a:pt x="57" y="8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7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4" y="50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5" y="63"/>
                  </a:lnTo>
                  <a:lnTo>
                    <a:pt x="29" y="64"/>
                  </a:lnTo>
                  <a:lnTo>
                    <a:pt x="33" y="64"/>
                  </a:lnTo>
                  <a:lnTo>
                    <a:pt x="42" y="63"/>
                  </a:lnTo>
                  <a:lnTo>
                    <a:pt x="50" y="61"/>
                  </a:lnTo>
                  <a:lnTo>
                    <a:pt x="56" y="58"/>
                  </a:lnTo>
                  <a:lnTo>
                    <a:pt x="59" y="55"/>
                  </a:lnTo>
                  <a:lnTo>
                    <a:pt x="62" y="50"/>
                  </a:lnTo>
                  <a:lnTo>
                    <a:pt x="64" y="45"/>
                  </a:lnTo>
                  <a:lnTo>
                    <a:pt x="46" y="45"/>
                  </a:lnTo>
                  <a:close/>
                  <a:moveTo>
                    <a:pt x="20" y="26"/>
                  </a:moveTo>
                  <a:lnTo>
                    <a:pt x="21" y="21"/>
                  </a:lnTo>
                  <a:lnTo>
                    <a:pt x="22" y="18"/>
                  </a:lnTo>
                  <a:lnTo>
                    <a:pt x="24" y="15"/>
                  </a:lnTo>
                  <a:lnTo>
                    <a:pt x="27" y="13"/>
                  </a:lnTo>
                  <a:lnTo>
                    <a:pt x="31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3" name="Freeform 2226"/>
            <p:cNvSpPr>
              <a:spLocks/>
            </p:cNvSpPr>
            <p:nvPr/>
          </p:nvSpPr>
          <p:spPr bwMode="auto">
            <a:xfrm>
              <a:off x="3472" y="611"/>
              <a:ext cx="15" cy="15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18" y="25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18" y="61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37" y="61"/>
                </a:cxn>
                <a:cxn ang="0">
                  <a:pos x="59" y="61"/>
                </a:cxn>
                <a:cxn ang="0">
                  <a:pos x="33" y="29"/>
                </a:cxn>
                <a:cxn ang="0">
                  <a:pos x="58" y="0"/>
                </a:cxn>
                <a:cxn ang="0">
                  <a:pos x="37" y="0"/>
                </a:cxn>
                <a:cxn ang="0">
                  <a:pos x="18" y="25"/>
                </a:cxn>
              </a:cxnLst>
              <a:rect l="0" t="0" r="r" b="b"/>
              <a:pathLst>
                <a:path w="59" h="61">
                  <a:moveTo>
                    <a:pt x="18" y="25"/>
                  </a:moveTo>
                  <a:lnTo>
                    <a:pt x="18" y="25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18" y="61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37" y="61"/>
                  </a:lnTo>
                  <a:lnTo>
                    <a:pt x="59" y="61"/>
                  </a:lnTo>
                  <a:lnTo>
                    <a:pt x="33" y="29"/>
                  </a:lnTo>
                  <a:lnTo>
                    <a:pt x="58" y="0"/>
                  </a:lnTo>
                  <a:lnTo>
                    <a:pt x="37" y="0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4" name="Freeform 2227"/>
            <p:cNvSpPr>
              <a:spLocks noEditPoints="1"/>
            </p:cNvSpPr>
            <p:nvPr/>
          </p:nvSpPr>
          <p:spPr bwMode="auto">
            <a:xfrm>
              <a:off x="3487" y="610"/>
              <a:ext cx="17" cy="16"/>
            </a:xfrm>
            <a:custGeom>
              <a:avLst/>
              <a:gdLst/>
              <a:ahLst/>
              <a:cxnLst>
                <a:cxn ang="0">
                  <a:pos x="32" y="65"/>
                </a:cxn>
                <a:cxn ang="0">
                  <a:pos x="40" y="65"/>
                </a:cxn>
                <a:cxn ang="0">
                  <a:pos x="46" y="63"/>
                </a:cxn>
                <a:cxn ang="0">
                  <a:pos x="51" y="61"/>
                </a:cxn>
                <a:cxn ang="0">
                  <a:pos x="56" y="56"/>
                </a:cxn>
                <a:cxn ang="0">
                  <a:pos x="60" y="52"/>
                </a:cxn>
                <a:cxn ang="0">
                  <a:pos x="63" y="47"/>
                </a:cxn>
                <a:cxn ang="0">
                  <a:pos x="65" y="40"/>
                </a:cxn>
                <a:cxn ang="0">
                  <a:pos x="65" y="32"/>
                </a:cxn>
                <a:cxn ang="0">
                  <a:pos x="65" y="25"/>
                </a:cxn>
                <a:cxn ang="0">
                  <a:pos x="63" y="18"/>
                </a:cxn>
                <a:cxn ang="0">
                  <a:pos x="60" y="13"/>
                </a:cxn>
                <a:cxn ang="0">
                  <a:pos x="56" y="9"/>
                </a:cxn>
                <a:cxn ang="0">
                  <a:pos x="51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2"/>
                </a:cxn>
                <a:cxn ang="0">
                  <a:pos x="1" y="40"/>
                </a:cxn>
                <a:cxn ang="0">
                  <a:pos x="2" y="47"/>
                </a:cxn>
                <a:cxn ang="0">
                  <a:pos x="5" y="52"/>
                </a:cxn>
                <a:cxn ang="0">
                  <a:pos x="9" y="56"/>
                </a:cxn>
                <a:cxn ang="0">
                  <a:pos x="14" y="61"/>
                </a:cxn>
                <a:cxn ang="0">
                  <a:pos x="19" y="63"/>
                </a:cxn>
                <a:cxn ang="0">
                  <a:pos x="26" y="65"/>
                </a:cxn>
                <a:cxn ang="0">
                  <a:pos x="32" y="65"/>
                </a:cxn>
                <a:cxn ang="0">
                  <a:pos x="32" y="52"/>
                </a:cxn>
                <a:cxn ang="0">
                  <a:pos x="28" y="52"/>
                </a:cxn>
                <a:cxn ang="0">
                  <a:pos x="25" y="50"/>
                </a:cxn>
                <a:cxn ang="0">
                  <a:pos x="22" y="48"/>
                </a:cxn>
                <a:cxn ang="0">
                  <a:pos x="21" y="45"/>
                </a:cxn>
                <a:cxn ang="0">
                  <a:pos x="19" y="39"/>
                </a:cxn>
                <a:cxn ang="0">
                  <a:pos x="18" y="32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4" y="16"/>
                </a:cxn>
                <a:cxn ang="0">
                  <a:pos x="28" y="13"/>
                </a:cxn>
                <a:cxn ang="0">
                  <a:pos x="32" y="13"/>
                </a:cxn>
                <a:cxn ang="0">
                  <a:pos x="37" y="13"/>
                </a:cxn>
                <a:cxn ang="0">
                  <a:pos x="42" y="16"/>
                </a:cxn>
                <a:cxn ang="0">
                  <a:pos x="44" y="18"/>
                </a:cxn>
                <a:cxn ang="0">
                  <a:pos x="45" y="21"/>
                </a:cxn>
                <a:cxn ang="0">
                  <a:pos x="47" y="26"/>
                </a:cxn>
                <a:cxn ang="0">
                  <a:pos x="47" y="32"/>
                </a:cxn>
                <a:cxn ang="0">
                  <a:pos x="47" y="39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0"/>
                </a:cxn>
                <a:cxn ang="0">
                  <a:pos x="37" y="52"/>
                </a:cxn>
                <a:cxn ang="0">
                  <a:pos x="32" y="52"/>
                </a:cxn>
              </a:cxnLst>
              <a:rect l="0" t="0" r="r" b="b"/>
              <a:pathLst>
                <a:path w="65" h="65">
                  <a:moveTo>
                    <a:pt x="32" y="65"/>
                  </a:moveTo>
                  <a:lnTo>
                    <a:pt x="40" y="65"/>
                  </a:lnTo>
                  <a:lnTo>
                    <a:pt x="46" y="63"/>
                  </a:lnTo>
                  <a:lnTo>
                    <a:pt x="51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7"/>
                  </a:lnTo>
                  <a:lnTo>
                    <a:pt x="65" y="40"/>
                  </a:lnTo>
                  <a:lnTo>
                    <a:pt x="65" y="32"/>
                  </a:lnTo>
                  <a:lnTo>
                    <a:pt x="65" y="25"/>
                  </a:lnTo>
                  <a:lnTo>
                    <a:pt x="63" y="18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14" y="61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2" y="65"/>
                  </a:lnTo>
                  <a:close/>
                  <a:moveTo>
                    <a:pt x="32" y="52"/>
                  </a:moveTo>
                  <a:lnTo>
                    <a:pt x="28" y="52"/>
                  </a:lnTo>
                  <a:lnTo>
                    <a:pt x="25" y="50"/>
                  </a:lnTo>
                  <a:lnTo>
                    <a:pt x="22" y="48"/>
                  </a:lnTo>
                  <a:lnTo>
                    <a:pt x="21" y="45"/>
                  </a:lnTo>
                  <a:lnTo>
                    <a:pt x="19" y="39"/>
                  </a:lnTo>
                  <a:lnTo>
                    <a:pt x="18" y="32"/>
                  </a:lnTo>
                  <a:lnTo>
                    <a:pt x="19" y="26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7" y="13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5" y="2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47" y="39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5" name="Freeform 2228"/>
            <p:cNvSpPr>
              <a:spLocks/>
            </p:cNvSpPr>
            <p:nvPr/>
          </p:nvSpPr>
          <p:spPr bwMode="auto">
            <a:xfrm>
              <a:off x="3507" y="611"/>
              <a:ext cx="14" cy="15"/>
            </a:xfrm>
            <a:custGeom>
              <a:avLst/>
              <a:gdLst/>
              <a:ahLst/>
              <a:cxnLst>
                <a:cxn ang="0">
                  <a:pos x="19" y="35"/>
                </a:cxn>
                <a:cxn ang="0">
                  <a:pos x="40" y="35"/>
                </a:cxn>
                <a:cxn ang="0">
                  <a:pos x="40" y="61"/>
                </a:cxn>
                <a:cxn ang="0">
                  <a:pos x="57" y="61"/>
                </a:cxn>
                <a:cxn ang="0">
                  <a:pos x="57" y="0"/>
                </a:cxn>
                <a:cxn ang="0">
                  <a:pos x="40" y="0"/>
                </a:cxn>
                <a:cxn ang="0">
                  <a:pos x="40" y="23"/>
                </a:cxn>
                <a:cxn ang="0">
                  <a:pos x="19" y="23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19" y="61"/>
                </a:cxn>
                <a:cxn ang="0">
                  <a:pos x="19" y="35"/>
                </a:cxn>
              </a:cxnLst>
              <a:rect l="0" t="0" r="r" b="b"/>
              <a:pathLst>
                <a:path w="57" h="61">
                  <a:moveTo>
                    <a:pt x="19" y="35"/>
                  </a:moveTo>
                  <a:lnTo>
                    <a:pt x="40" y="35"/>
                  </a:lnTo>
                  <a:lnTo>
                    <a:pt x="40" y="61"/>
                  </a:lnTo>
                  <a:lnTo>
                    <a:pt x="57" y="61"/>
                  </a:lnTo>
                  <a:lnTo>
                    <a:pt x="57" y="0"/>
                  </a:lnTo>
                  <a:lnTo>
                    <a:pt x="40" y="0"/>
                  </a:lnTo>
                  <a:lnTo>
                    <a:pt x="40" y="23"/>
                  </a:lnTo>
                  <a:lnTo>
                    <a:pt x="19" y="23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19" y="61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6" name="Freeform 2229"/>
            <p:cNvSpPr>
              <a:spLocks/>
            </p:cNvSpPr>
            <p:nvPr/>
          </p:nvSpPr>
          <p:spPr bwMode="auto">
            <a:xfrm>
              <a:off x="3523" y="611"/>
              <a:ext cx="15" cy="15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20" y="61"/>
                </a:cxn>
                <a:cxn ang="0">
                  <a:pos x="37" y="61"/>
                </a:cxn>
                <a:cxn ang="0">
                  <a:pos x="37" y="13"/>
                </a:cxn>
                <a:cxn ang="0">
                  <a:pos x="58" y="13"/>
                </a:cxn>
                <a:cxn ang="0">
                  <a:pos x="5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20" y="13"/>
                </a:cxn>
              </a:cxnLst>
              <a:rect l="0" t="0" r="r" b="b"/>
              <a:pathLst>
                <a:path w="58" h="61">
                  <a:moveTo>
                    <a:pt x="20" y="13"/>
                  </a:moveTo>
                  <a:lnTo>
                    <a:pt x="20" y="61"/>
                  </a:lnTo>
                  <a:lnTo>
                    <a:pt x="37" y="61"/>
                  </a:lnTo>
                  <a:lnTo>
                    <a:pt x="37" y="13"/>
                  </a:lnTo>
                  <a:lnTo>
                    <a:pt x="58" y="13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7" name="Freeform 2230"/>
            <p:cNvSpPr>
              <a:spLocks noEditPoints="1"/>
            </p:cNvSpPr>
            <p:nvPr/>
          </p:nvSpPr>
          <p:spPr bwMode="auto">
            <a:xfrm>
              <a:off x="3540" y="610"/>
              <a:ext cx="16" cy="2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84"/>
                </a:cxn>
                <a:cxn ang="0">
                  <a:pos x="18" y="84"/>
                </a:cxn>
                <a:cxn ang="0">
                  <a:pos x="18" y="56"/>
                </a:cxn>
                <a:cxn ang="0">
                  <a:pos x="23" y="61"/>
                </a:cxn>
                <a:cxn ang="0">
                  <a:pos x="28" y="64"/>
                </a:cxn>
                <a:cxn ang="0">
                  <a:pos x="34" y="65"/>
                </a:cxn>
                <a:cxn ang="0">
                  <a:pos x="37" y="65"/>
                </a:cxn>
                <a:cxn ang="0">
                  <a:pos x="43" y="65"/>
                </a:cxn>
                <a:cxn ang="0">
                  <a:pos x="48" y="63"/>
                </a:cxn>
                <a:cxn ang="0">
                  <a:pos x="53" y="60"/>
                </a:cxn>
                <a:cxn ang="0">
                  <a:pos x="57" y="55"/>
                </a:cxn>
                <a:cxn ang="0">
                  <a:pos x="60" y="51"/>
                </a:cxn>
                <a:cxn ang="0">
                  <a:pos x="62" y="45"/>
                </a:cxn>
                <a:cxn ang="0">
                  <a:pos x="63" y="39"/>
                </a:cxn>
                <a:cxn ang="0">
                  <a:pos x="64" y="33"/>
                </a:cxn>
                <a:cxn ang="0">
                  <a:pos x="63" y="26"/>
                </a:cxn>
                <a:cxn ang="0">
                  <a:pos x="62" y="19"/>
                </a:cxn>
                <a:cxn ang="0">
                  <a:pos x="60" y="14"/>
                </a:cxn>
                <a:cxn ang="0">
                  <a:pos x="57" y="10"/>
                </a:cxn>
                <a:cxn ang="0">
                  <a:pos x="53" y="5"/>
                </a:cxn>
                <a:cxn ang="0">
                  <a:pos x="48" y="2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8" y="1"/>
                </a:cxn>
                <a:cxn ang="0">
                  <a:pos x="22" y="4"/>
                </a:cxn>
                <a:cxn ang="0">
                  <a:pos x="17" y="10"/>
                </a:cxn>
                <a:cxn ang="0">
                  <a:pos x="17" y="10"/>
                </a:cxn>
                <a:cxn ang="0">
                  <a:pos x="17" y="2"/>
                </a:cxn>
                <a:cxn ang="0">
                  <a:pos x="0" y="2"/>
                </a:cxn>
                <a:cxn ang="0">
                  <a:pos x="17" y="32"/>
                </a:cxn>
                <a:cxn ang="0">
                  <a:pos x="18" y="27"/>
                </a:cxn>
                <a:cxn ang="0">
                  <a:pos x="19" y="22"/>
                </a:cxn>
                <a:cxn ang="0">
                  <a:pos x="20" y="19"/>
                </a:cxn>
                <a:cxn ang="0">
                  <a:pos x="22" y="16"/>
                </a:cxn>
                <a:cxn ang="0">
                  <a:pos x="27" y="14"/>
                </a:cxn>
                <a:cxn ang="0">
                  <a:pos x="32" y="13"/>
                </a:cxn>
                <a:cxn ang="0">
                  <a:pos x="36" y="14"/>
                </a:cxn>
                <a:cxn ang="0">
                  <a:pos x="41" y="16"/>
                </a:cxn>
                <a:cxn ang="0">
                  <a:pos x="43" y="19"/>
                </a:cxn>
                <a:cxn ang="0">
                  <a:pos x="44" y="22"/>
                </a:cxn>
                <a:cxn ang="0">
                  <a:pos x="45" y="27"/>
                </a:cxn>
                <a:cxn ang="0">
                  <a:pos x="46" y="32"/>
                </a:cxn>
                <a:cxn ang="0">
                  <a:pos x="45" y="40"/>
                </a:cxn>
                <a:cxn ang="0">
                  <a:pos x="43" y="46"/>
                </a:cxn>
                <a:cxn ang="0">
                  <a:pos x="41" y="49"/>
                </a:cxn>
                <a:cxn ang="0">
                  <a:pos x="38" y="51"/>
                </a:cxn>
                <a:cxn ang="0">
                  <a:pos x="35" y="52"/>
                </a:cxn>
                <a:cxn ang="0">
                  <a:pos x="32" y="52"/>
                </a:cxn>
                <a:cxn ang="0">
                  <a:pos x="27" y="52"/>
                </a:cxn>
                <a:cxn ang="0">
                  <a:pos x="24" y="51"/>
                </a:cxn>
                <a:cxn ang="0">
                  <a:pos x="22" y="49"/>
                </a:cxn>
                <a:cxn ang="0">
                  <a:pos x="20" y="46"/>
                </a:cxn>
                <a:cxn ang="0">
                  <a:pos x="18" y="40"/>
                </a:cxn>
                <a:cxn ang="0">
                  <a:pos x="17" y="32"/>
                </a:cxn>
              </a:cxnLst>
              <a:rect l="0" t="0" r="r" b="b"/>
              <a:pathLst>
                <a:path w="64" h="84">
                  <a:moveTo>
                    <a:pt x="0" y="2"/>
                  </a:moveTo>
                  <a:lnTo>
                    <a:pt x="0" y="84"/>
                  </a:lnTo>
                  <a:lnTo>
                    <a:pt x="18" y="84"/>
                  </a:lnTo>
                  <a:lnTo>
                    <a:pt x="18" y="56"/>
                  </a:lnTo>
                  <a:lnTo>
                    <a:pt x="23" y="61"/>
                  </a:lnTo>
                  <a:lnTo>
                    <a:pt x="28" y="64"/>
                  </a:lnTo>
                  <a:lnTo>
                    <a:pt x="34" y="65"/>
                  </a:lnTo>
                  <a:lnTo>
                    <a:pt x="37" y="65"/>
                  </a:lnTo>
                  <a:lnTo>
                    <a:pt x="43" y="65"/>
                  </a:lnTo>
                  <a:lnTo>
                    <a:pt x="48" y="63"/>
                  </a:lnTo>
                  <a:lnTo>
                    <a:pt x="53" y="60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2" y="45"/>
                  </a:lnTo>
                  <a:lnTo>
                    <a:pt x="63" y="39"/>
                  </a:lnTo>
                  <a:lnTo>
                    <a:pt x="64" y="33"/>
                  </a:lnTo>
                  <a:lnTo>
                    <a:pt x="63" y="26"/>
                  </a:lnTo>
                  <a:lnTo>
                    <a:pt x="62" y="19"/>
                  </a:lnTo>
                  <a:lnTo>
                    <a:pt x="60" y="14"/>
                  </a:lnTo>
                  <a:lnTo>
                    <a:pt x="57" y="10"/>
                  </a:lnTo>
                  <a:lnTo>
                    <a:pt x="53" y="5"/>
                  </a:lnTo>
                  <a:lnTo>
                    <a:pt x="48" y="2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8" y="1"/>
                  </a:lnTo>
                  <a:lnTo>
                    <a:pt x="22" y="4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17" y="32"/>
                  </a:moveTo>
                  <a:lnTo>
                    <a:pt x="18" y="27"/>
                  </a:lnTo>
                  <a:lnTo>
                    <a:pt x="19" y="22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7" y="14"/>
                  </a:lnTo>
                  <a:lnTo>
                    <a:pt x="32" y="13"/>
                  </a:lnTo>
                  <a:lnTo>
                    <a:pt x="36" y="14"/>
                  </a:lnTo>
                  <a:lnTo>
                    <a:pt x="41" y="16"/>
                  </a:lnTo>
                  <a:lnTo>
                    <a:pt x="43" y="19"/>
                  </a:lnTo>
                  <a:lnTo>
                    <a:pt x="44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5" y="40"/>
                  </a:lnTo>
                  <a:lnTo>
                    <a:pt x="43" y="46"/>
                  </a:lnTo>
                  <a:lnTo>
                    <a:pt x="41" y="49"/>
                  </a:lnTo>
                  <a:lnTo>
                    <a:pt x="38" y="51"/>
                  </a:lnTo>
                  <a:lnTo>
                    <a:pt x="35" y="52"/>
                  </a:lnTo>
                  <a:lnTo>
                    <a:pt x="32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18" y="4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8" name="Freeform 2231"/>
            <p:cNvSpPr>
              <a:spLocks noEditPoints="1"/>
            </p:cNvSpPr>
            <p:nvPr/>
          </p:nvSpPr>
          <p:spPr bwMode="auto">
            <a:xfrm>
              <a:off x="3558" y="610"/>
              <a:ext cx="17" cy="16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40" y="65"/>
                </a:cxn>
                <a:cxn ang="0">
                  <a:pos x="46" y="63"/>
                </a:cxn>
                <a:cxn ang="0">
                  <a:pos x="51" y="61"/>
                </a:cxn>
                <a:cxn ang="0">
                  <a:pos x="56" y="56"/>
                </a:cxn>
                <a:cxn ang="0">
                  <a:pos x="61" y="52"/>
                </a:cxn>
                <a:cxn ang="0">
                  <a:pos x="64" y="47"/>
                </a:cxn>
                <a:cxn ang="0">
                  <a:pos x="65" y="40"/>
                </a:cxn>
                <a:cxn ang="0">
                  <a:pos x="66" y="32"/>
                </a:cxn>
                <a:cxn ang="0">
                  <a:pos x="65" y="25"/>
                </a:cxn>
                <a:cxn ang="0">
                  <a:pos x="64" y="18"/>
                </a:cxn>
                <a:cxn ang="0">
                  <a:pos x="61" y="13"/>
                </a:cxn>
                <a:cxn ang="0">
                  <a:pos x="56" y="9"/>
                </a:cxn>
                <a:cxn ang="0">
                  <a:pos x="51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1" y="2"/>
                </a:cxn>
                <a:cxn ang="0">
                  <a:pos x="15" y="4"/>
                </a:cxn>
                <a:cxn ang="0">
                  <a:pos x="11" y="7"/>
                </a:cxn>
                <a:cxn ang="0">
                  <a:pos x="6" y="12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2" y="47"/>
                </a:cxn>
                <a:cxn ang="0">
                  <a:pos x="5" y="52"/>
                </a:cxn>
                <a:cxn ang="0">
                  <a:pos x="10" y="56"/>
                </a:cxn>
                <a:cxn ang="0">
                  <a:pos x="15" y="61"/>
                </a:cxn>
                <a:cxn ang="0">
                  <a:pos x="20" y="63"/>
                </a:cxn>
                <a:cxn ang="0">
                  <a:pos x="26" y="65"/>
                </a:cxn>
                <a:cxn ang="0">
                  <a:pos x="33" y="65"/>
                </a:cxn>
                <a:cxn ang="0">
                  <a:pos x="33" y="52"/>
                </a:cxn>
                <a:cxn ang="0">
                  <a:pos x="29" y="52"/>
                </a:cxn>
                <a:cxn ang="0">
                  <a:pos x="25" y="50"/>
                </a:cxn>
                <a:cxn ang="0">
                  <a:pos x="23" y="48"/>
                </a:cxn>
                <a:cxn ang="0">
                  <a:pos x="21" y="45"/>
                </a:cxn>
                <a:cxn ang="0">
                  <a:pos x="19" y="39"/>
                </a:cxn>
                <a:cxn ang="0">
                  <a:pos x="19" y="32"/>
                </a:cxn>
                <a:cxn ang="0">
                  <a:pos x="19" y="26"/>
                </a:cxn>
                <a:cxn ang="0">
                  <a:pos x="21" y="21"/>
                </a:cxn>
                <a:cxn ang="0">
                  <a:pos x="22" y="18"/>
                </a:cxn>
                <a:cxn ang="0">
                  <a:pos x="24" y="16"/>
                </a:cxn>
                <a:cxn ang="0">
                  <a:pos x="29" y="13"/>
                </a:cxn>
                <a:cxn ang="0">
                  <a:pos x="33" y="13"/>
                </a:cxn>
                <a:cxn ang="0">
                  <a:pos x="37" y="13"/>
                </a:cxn>
                <a:cxn ang="0">
                  <a:pos x="41" y="16"/>
                </a:cxn>
                <a:cxn ang="0">
                  <a:pos x="44" y="18"/>
                </a:cxn>
                <a:cxn ang="0">
                  <a:pos x="45" y="21"/>
                </a:cxn>
                <a:cxn ang="0">
                  <a:pos x="46" y="26"/>
                </a:cxn>
                <a:cxn ang="0">
                  <a:pos x="47" y="32"/>
                </a:cxn>
                <a:cxn ang="0">
                  <a:pos x="46" y="39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0" y="50"/>
                </a:cxn>
                <a:cxn ang="0">
                  <a:pos x="37" y="52"/>
                </a:cxn>
                <a:cxn ang="0">
                  <a:pos x="33" y="52"/>
                </a:cxn>
              </a:cxnLst>
              <a:rect l="0" t="0" r="r" b="b"/>
              <a:pathLst>
                <a:path w="66" h="65">
                  <a:moveTo>
                    <a:pt x="33" y="65"/>
                  </a:moveTo>
                  <a:lnTo>
                    <a:pt x="40" y="65"/>
                  </a:lnTo>
                  <a:lnTo>
                    <a:pt x="46" y="63"/>
                  </a:lnTo>
                  <a:lnTo>
                    <a:pt x="51" y="61"/>
                  </a:lnTo>
                  <a:lnTo>
                    <a:pt x="56" y="56"/>
                  </a:lnTo>
                  <a:lnTo>
                    <a:pt x="61" y="52"/>
                  </a:lnTo>
                  <a:lnTo>
                    <a:pt x="64" y="47"/>
                  </a:lnTo>
                  <a:lnTo>
                    <a:pt x="65" y="40"/>
                  </a:lnTo>
                  <a:lnTo>
                    <a:pt x="66" y="32"/>
                  </a:lnTo>
                  <a:lnTo>
                    <a:pt x="65" y="25"/>
                  </a:lnTo>
                  <a:lnTo>
                    <a:pt x="64" y="18"/>
                  </a:lnTo>
                  <a:lnTo>
                    <a:pt x="61" y="13"/>
                  </a:lnTo>
                  <a:lnTo>
                    <a:pt x="56" y="9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10" y="56"/>
                  </a:lnTo>
                  <a:lnTo>
                    <a:pt x="15" y="61"/>
                  </a:lnTo>
                  <a:lnTo>
                    <a:pt x="20" y="63"/>
                  </a:lnTo>
                  <a:lnTo>
                    <a:pt x="26" y="65"/>
                  </a:lnTo>
                  <a:lnTo>
                    <a:pt x="33" y="65"/>
                  </a:lnTo>
                  <a:close/>
                  <a:moveTo>
                    <a:pt x="33" y="52"/>
                  </a:moveTo>
                  <a:lnTo>
                    <a:pt x="29" y="52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9" y="39"/>
                  </a:lnTo>
                  <a:lnTo>
                    <a:pt x="19" y="32"/>
                  </a:lnTo>
                  <a:lnTo>
                    <a:pt x="19" y="26"/>
                  </a:lnTo>
                  <a:lnTo>
                    <a:pt x="21" y="21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9" y="13"/>
                  </a:lnTo>
                  <a:lnTo>
                    <a:pt x="33" y="13"/>
                  </a:lnTo>
                  <a:lnTo>
                    <a:pt x="37" y="13"/>
                  </a:lnTo>
                  <a:lnTo>
                    <a:pt x="41" y="16"/>
                  </a:lnTo>
                  <a:lnTo>
                    <a:pt x="44" y="18"/>
                  </a:lnTo>
                  <a:lnTo>
                    <a:pt x="45" y="21"/>
                  </a:lnTo>
                  <a:lnTo>
                    <a:pt x="46" y="26"/>
                  </a:lnTo>
                  <a:lnTo>
                    <a:pt x="47" y="32"/>
                  </a:lnTo>
                  <a:lnTo>
                    <a:pt x="46" y="39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9" name="Freeform 2232"/>
            <p:cNvSpPr>
              <a:spLocks/>
            </p:cNvSpPr>
            <p:nvPr/>
          </p:nvSpPr>
          <p:spPr bwMode="auto">
            <a:xfrm>
              <a:off x="3576" y="611"/>
              <a:ext cx="17" cy="15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3" y="62"/>
                </a:cxn>
                <a:cxn ang="0">
                  <a:pos x="7" y="62"/>
                </a:cxn>
                <a:cxn ang="0">
                  <a:pos x="12" y="62"/>
                </a:cxn>
                <a:cxn ang="0">
                  <a:pos x="16" y="61"/>
                </a:cxn>
                <a:cxn ang="0">
                  <a:pos x="20" y="59"/>
                </a:cxn>
                <a:cxn ang="0">
                  <a:pos x="24" y="55"/>
                </a:cxn>
                <a:cxn ang="0">
                  <a:pos x="27" y="51"/>
                </a:cxn>
                <a:cxn ang="0">
                  <a:pos x="29" y="45"/>
                </a:cxn>
                <a:cxn ang="0">
                  <a:pos x="30" y="37"/>
                </a:cxn>
                <a:cxn ang="0">
                  <a:pos x="31" y="26"/>
                </a:cxn>
                <a:cxn ang="0">
                  <a:pos x="31" y="13"/>
                </a:cxn>
                <a:cxn ang="0">
                  <a:pos x="48" y="13"/>
                </a:cxn>
                <a:cxn ang="0">
                  <a:pos x="48" y="61"/>
                </a:cxn>
                <a:cxn ang="0">
                  <a:pos x="65" y="61"/>
                </a:cxn>
                <a:cxn ang="0">
                  <a:pos x="65" y="0"/>
                </a:cxn>
                <a:cxn ang="0">
                  <a:pos x="14" y="0"/>
                </a:cxn>
                <a:cxn ang="0">
                  <a:pos x="13" y="26"/>
                </a:cxn>
                <a:cxn ang="0">
                  <a:pos x="13" y="37"/>
                </a:cxn>
                <a:cxn ang="0">
                  <a:pos x="11" y="44"/>
                </a:cxn>
                <a:cxn ang="0">
                  <a:pos x="9" y="46"/>
                </a:cxn>
                <a:cxn ang="0">
                  <a:pos x="8" y="47"/>
                </a:cxn>
                <a:cxn ang="0">
                  <a:pos x="6" y="48"/>
                </a:cxn>
                <a:cxn ang="0">
                  <a:pos x="3" y="48"/>
                </a:cxn>
                <a:cxn ang="0">
                  <a:pos x="2" y="48"/>
                </a:cxn>
                <a:cxn ang="0">
                  <a:pos x="0" y="48"/>
                </a:cxn>
                <a:cxn ang="0">
                  <a:pos x="0" y="61"/>
                </a:cxn>
              </a:cxnLst>
              <a:rect l="0" t="0" r="r" b="b"/>
              <a:pathLst>
                <a:path w="65" h="62">
                  <a:moveTo>
                    <a:pt x="0" y="61"/>
                  </a:moveTo>
                  <a:lnTo>
                    <a:pt x="3" y="62"/>
                  </a:lnTo>
                  <a:lnTo>
                    <a:pt x="7" y="62"/>
                  </a:lnTo>
                  <a:lnTo>
                    <a:pt x="12" y="62"/>
                  </a:lnTo>
                  <a:lnTo>
                    <a:pt x="16" y="61"/>
                  </a:lnTo>
                  <a:lnTo>
                    <a:pt x="20" y="59"/>
                  </a:lnTo>
                  <a:lnTo>
                    <a:pt x="24" y="55"/>
                  </a:lnTo>
                  <a:lnTo>
                    <a:pt x="27" y="51"/>
                  </a:lnTo>
                  <a:lnTo>
                    <a:pt x="29" y="45"/>
                  </a:lnTo>
                  <a:lnTo>
                    <a:pt x="30" y="37"/>
                  </a:lnTo>
                  <a:lnTo>
                    <a:pt x="31" y="26"/>
                  </a:lnTo>
                  <a:lnTo>
                    <a:pt x="31" y="13"/>
                  </a:lnTo>
                  <a:lnTo>
                    <a:pt x="48" y="13"/>
                  </a:lnTo>
                  <a:lnTo>
                    <a:pt x="48" y="61"/>
                  </a:lnTo>
                  <a:lnTo>
                    <a:pt x="65" y="61"/>
                  </a:lnTo>
                  <a:lnTo>
                    <a:pt x="65" y="0"/>
                  </a:lnTo>
                  <a:lnTo>
                    <a:pt x="14" y="0"/>
                  </a:lnTo>
                  <a:lnTo>
                    <a:pt x="13" y="26"/>
                  </a:lnTo>
                  <a:lnTo>
                    <a:pt x="13" y="37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8" y="47"/>
                  </a:lnTo>
                  <a:lnTo>
                    <a:pt x="6" y="48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0" name="Freeform 2233"/>
            <p:cNvSpPr>
              <a:spLocks noEditPoints="1"/>
            </p:cNvSpPr>
            <p:nvPr/>
          </p:nvSpPr>
          <p:spPr bwMode="auto">
            <a:xfrm>
              <a:off x="3596" y="611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3" y="61"/>
                </a:cxn>
                <a:cxn ang="0">
                  <a:pos x="38" y="61"/>
                </a:cxn>
                <a:cxn ang="0">
                  <a:pos x="42" y="60"/>
                </a:cxn>
                <a:cxn ang="0">
                  <a:pos x="45" y="59"/>
                </a:cxn>
                <a:cxn ang="0">
                  <a:pos x="48" y="56"/>
                </a:cxn>
                <a:cxn ang="0">
                  <a:pos x="51" y="54"/>
                </a:cxn>
                <a:cxn ang="0">
                  <a:pos x="53" y="51"/>
                </a:cxn>
                <a:cxn ang="0">
                  <a:pos x="54" y="47"/>
                </a:cxn>
                <a:cxn ang="0">
                  <a:pos x="55" y="42"/>
                </a:cxn>
                <a:cxn ang="0">
                  <a:pos x="54" y="35"/>
                </a:cxn>
                <a:cxn ang="0">
                  <a:pos x="52" y="30"/>
                </a:cxn>
                <a:cxn ang="0">
                  <a:pos x="48" y="27"/>
                </a:cxn>
                <a:cxn ang="0">
                  <a:pos x="44" y="24"/>
                </a:cxn>
                <a:cxn ang="0">
                  <a:pos x="36" y="22"/>
                </a:cxn>
                <a:cxn ang="0">
                  <a:pos x="29" y="22"/>
                </a:cxn>
                <a:cxn ang="0">
                  <a:pos x="18" y="2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18" y="34"/>
                </a:cxn>
                <a:cxn ang="0">
                  <a:pos x="26" y="34"/>
                </a:cxn>
                <a:cxn ang="0">
                  <a:pos x="29" y="34"/>
                </a:cxn>
                <a:cxn ang="0">
                  <a:pos x="32" y="35"/>
                </a:cxn>
                <a:cxn ang="0">
                  <a:pos x="34" y="36"/>
                </a:cxn>
                <a:cxn ang="0">
                  <a:pos x="35" y="37"/>
                </a:cxn>
                <a:cxn ang="0">
                  <a:pos x="36" y="39"/>
                </a:cxn>
                <a:cxn ang="0">
                  <a:pos x="37" y="41"/>
                </a:cxn>
                <a:cxn ang="0">
                  <a:pos x="36" y="45"/>
                </a:cxn>
                <a:cxn ang="0">
                  <a:pos x="34" y="47"/>
                </a:cxn>
                <a:cxn ang="0">
                  <a:pos x="31" y="48"/>
                </a:cxn>
                <a:cxn ang="0">
                  <a:pos x="26" y="48"/>
                </a:cxn>
                <a:cxn ang="0">
                  <a:pos x="18" y="48"/>
                </a:cxn>
                <a:cxn ang="0">
                  <a:pos x="18" y="34"/>
                </a:cxn>
              </a:cxnLst>
              <a:rect l="0" t="0" r="r" b="b"/>
              <a:pathLst>
                <a:path w="55" h="61">
                  <a:moveTo>
                    <a:pt x="0" y="0"/>
                  </a:moveTo>
                  <a:lnTo>
                    <a:pt x="0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42" y="60"/>
                  </a:lnTo>
                  <a:lnTo>
                    <a:pt x="45" y="59"/>
                  </a:lnTo>
                  <a:lnTo>
                    <a:pt x="48" y="56"/>
                  </a:lnTo>
                  <a:lnTo>
                    <a:pt x="51" y="54"/>
                  </a:lnTo>
                  <a:lnTo>
                    <a:pt x="53" y="51"/>
                  </a:lnTo>
                  <a:lnTo>
                    <a:pt x="54" y="47"/>
                  </a:lnTo>
                  <a:lnTo>
                    <a:pt x="55" y="42"/>
                  </a:lnTo>
                  <a:lnTo>
                    <a:pt x="54" y="35"/>
                  </a:lnTo>
                  <a:lnTo>
                    <a:pt x="52" y="30"/>
                  </a:lnTo>
                  <a:lnTo>
                    <a:pt x="48" y="27"/>
                  </a:lnTo>
                  <a:lnTo>
                    <a:pt x="44" y="24"/>
                  </a:lnTo>
                  <a:lnTo>
                    <a:pt x="36" y="22"/>
                  </a:lnTo>
                  <a:lnTo>
                    <a:pt x="29" y="22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0" y="0"/>
                  </a:lnTo>
                  <a:close/>
                  <a:moveTo>
                    <a:pt x="18" y="34"/>
                  </a:moveTo>
                  <a:lnTo>
                    <a:pt x="26" y="34"/>
                  </a:lnTo>
                  <a:lnTo>
                    <a:pt x="29" y="34"/>
                  </a:lnTo>
                  <a:lnTo>
                    <a:pt x="32" y="35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6" y="39"/>
                  </a:lnTo>
                  <a:lnTo>
                    <a:pt x="37" y="41"/>
                  </a:lnTo>
                  <a:lnTo>
                    <a:pt x="36" y="45"/>
                  </a:lnTo>
                  <a:lnTo>
                    <a:pt x="34" y="47"/>
                  </a:lnTo>
                  <a:lnTo>
                    <a:pt x="31" y="48"/>
                  </a:lnTo>
                  <a:lnTo>
                    <a:pt x="26" y="48"/>
                  </a:lnTo>
                  <a:lnTo>
                    <a:pt x="18" y="48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1" name="Freeform 2234"/>
            <p:cNvSpPr>
              <a:spLocks/>
            </p:cNvSpPr>
            <p:nvPr/>
          </p:nvSpPr>
          <p:spPr bwMode="auto">
            <a:xfrm>
              <a:off x="3613" y="611"/>
              <a:ext cx="14" cy="15"/>
            </a:xfrm>
            <a:custGeom>
              <a:avLst/>
              <a:gdLst/>
              <a:ahLst/>
              <a:cxnLst>
                <a:cxn ang="0">
                  <a:pos x="18" y="35"/>
                </a:cxn>
                <a:cxn ang="0">
                  <a:pos x="39" y="35"/>
                </a:cxn>
                <a:cxn ang="0">
                  <a:pos x="39" y="61"/>
                </a:cxn>
                <a:cxn ang="0">
                  <a:pos x="58" y="61"/>
                </a:cxn>
                <a:cxn ang="0">
                  <a:pos x="58" y="0"/>
                </a:cxn>
                <a:cxn ang="0">
                  <a:pos x="39" y="0"/>
                </a:cxn>
                <a:cxn ang="0">
                  <a:pos x="39" y="23"/>
                </a:cxn>
                <a:cxn ang="0">
                  <a:pos x="18" y="23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18" y="61"/>
                </a:cxn>
                <a:cxn ang="0">
                  <a:pos x="18" y="35"/>
                </a:cxn>
              </a:cxnLst>
              <a:rect l="0" t="0" r="r" b="b"/>
              <a:pathLst>
                <a:path w="58" h="61">
                  <a:moveTo>
                    <a:pt x="18" y="35"/>
                  </a:moveTo>
                  <a:lnTo>
                    <a:pt x="39" y="35"/>
                  </a:lnTo>
                  <a:lnTo>
                    <a:pt x="39" y="61"/>
                  </a:lnTo>
                  <a:lnTo>
                    <a:pt x="58" y="61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39" y="23"/>
                  </a:lnTo>
                  <a:lnTo>
                    <a:pt x="18" y="2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18" y="61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2" name="Freeform 2235"/>
            <p:cNvSpPr>
              <a:spLocks noEditPoints="1"/>
            </p:cNvSpPr>
            <p:nvPr/>
          </p:nvSpPr>
          <p:spPr bwMode="auto">
            <a:xfrm>
              <a:off x="3631" y="611"/>
              <a:ext cx="20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4" y="61"/>
                </a:cxn>
                <a:cxn ang="0">
                  <a:pos x="41" y="60"/>
                </a:cxn>
                <a:cxn ang="0">
                  <a:pos x="48" y="58"/>
                </a:cxn>
                <a:cxn ang="0">
                  <a:pos x="51" y="55"/>
                </a:cxn>
                <a:cxn ang="0">
                  <a:pos x="53" y="52"/>
                </a:cxn>
                <a:cxn ang="0">
                  <a:pos x="55" y="47"/>
                </a:cxn>
                <a:cxn ang="0">
                  <a:pos x="55" y="42"/>
                </a:cxn>
                <a:cxn ang="0">
                  <a:pos x="54" y="35"/>
                </a:cxn>
                <a:cxn ang="0">
                  <a:pos x="52" y="30"/>
                </a:cxn>
                <a:cxn ang="0">
                  <a:pos x="49" y="27"/>
                </a:cxn>
                <a:cxn ang="0">
                  <a:pos x="45" y="24"/>
                </a:cxn>
                <a:cxn ang="0">
                  <a:pos x="36" y="22"/>
                </a:cxn>
                <a:cxn ang="0">
                  <a:pos x="30" y="22"/>
                </a:cxn>
                <a:cxn ang="0">
                  <a:pos x="18" y="2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18" y="34"/>
                </a:cxn>
                <a:cxn ang="0">
                  <a:pos x="26" y="34"/>
                </a:cxn>
                <a:cxn ang="0">
                  <a:pos x="29" y="34"/>
                </a:cxn>
                <a:cxn ang="0">
                  <a:pos x="33" y="35"/>
                </a:cxn>
                <a:cxn ang="0">
                  <a:pos x="34" y="36"/>
                </a:cxn>
                <a:cxn ang="0">
                  <a:pos x="36" y="37"/>
                </a:cxn>
                <a:cxn ang="0">
                  <a:pos x="37" y="39"/>
                </a:cxn>
                <a:cxn ang="0">
                  <a:pos x="37" y="41"/>
                </a:cxn>
                <a:cxn ang="0">
                  <a:pos x="37" y="43"/>
                </a:cxn>
                <a:cxn ang="0">
                  <a:pos x="36" y="45"/>
                </a:cxn>
                <a:cxn ang="0">
                  <a:pos x="35" y="46"/>
                </a:cxn>
                <a:cxn ang="0">
                  <a:pos x="33" y="47"/>
                </a:cxn>
                <a:cxn ang="0">
                  <a:pos x="30" y="48"/>
                </a:cxn>
                <a:cxn ang="0">
                  <a:pos x="27" y="48"/>
                </a:cxn>
                <a:cxn ang="0">
                  <a:pos x="18" y="48"/>
                </a:cxn>
                <a:cxn ang="0">
                  <a:pos x="18" y="34"/>
                </a:cxn>
                <a:cxn ang="0">
                  <a:pos x="62" y="0"/>
                </a:cxn>
                <a:cxn ang="0">
                  <a:pos x="62" y="61"/>
                </a:cxn>
                <a:cxn ang="0">
                  <a:pos x="80" y="61"/>
                </a:cxn>
                <a:cxn ang="0">
                  <a:pos x="80" y="0"/>
                </a:cxn>
                <a:cxn ang="0">
                  <a:pos x="62" y="0"/>
                </a:cxn>
              </a:cxnLst>
              <a:rect l="0" t="0" r="r" b="b"/>
              <a:pathLst>
                <a:path w="80" h="61">
                  <a:moveTo>
                    <a:pt x="0" y="0"/>
                  </a:moveTo>
                  <a:lnTo>
                    <a:pt x="0" y="61"/>
                  </a:lnTo>
                  <a:lnTo>
                    <a:pt x="34" y="61"/>
                  </a:lnTo>
                  <a:lnTo>
                    <a:pt x="41" y="60"/>
                  </a:lnTo>
                  <a:lnTo>
                    <a:pt x="48" y="58"/>
                  </a:lnTo>
                  <a:lnTo>
                    <a:pt x="51" y="55"/>
                  </a:lnTo>
                  <a:lnTo>
                    <a:pt x="53" y="52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4" y="35"/>
                  </a:lnTo>
                  <a:lnTo>
                    <a:pt x="52" y="30"/>
                  </a:lnTo>
                  <a:lnTo>
                    <a:pt x="49" y="27"/>
                  </a:lnTo>
                  <a:lnTo>
                    <a:pt x="45" y="24"/>
                  </a:lnTo>
                  <a:lnTo>
                    <a:pt x="36" y="22"/>
                  </a:lnTo>
                  <a:lnTo>
                    <a:pt x="30" y="22"/>
                  </a:lnTo>
                  <a:lnTo>
                    <a:pt x="18" y="22"/>
                  </a:lnTo>
                  <a:lnTo>
                    <a:pt x="18" y="0"/>
                  </a:lnTo>
                  <a:lnTo>
                    <a:pt x="0" y="0"/>
                  </a:lnTo>
                  <a:close/>
                  <a:moveTo>
                    <a:pt x="18" y="34"/>
                  </a:moveTo>
                  <a:lnTo>
                    <a:pt x="26" y="34"/>
                  </a:lnTo>
                  <a:lnTo>
                    <a:pt x="29" y="34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6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6" y="45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18" y="48"/>
                  </a:lnTo>
                  <a:lnTo>
                    <a:pt x="18" y="34"/>
                  </a:lnTo>
                  <a:close/>
                  <a:moveTo>
                    <a:pt x="62" y="0"/>
                  </a:moveTo>
                  <a:lnTo>
                    <a:pt x="62" y="61"/>
                  </a:lnTo>
                  <a:lnTo>
                    <a:pt x="80" y="61"/>
                  </a:lnTo>
                  <a:lnTo>
                    <a:pt x="80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3" name="Freeform 2236"/>
            <p:cNvSpPr>
              <a:spLocks/>
            </p:cNvSpPr>
            <p:nvPr/>
          </p:nvSpPr>
          <p:spPr bwMode="auto">
            <a:xfrm>
              <a:off x="3653" y="611"/>
              <a:ext cx="16" cy="15"/>
            </a:xfrm>
            <a:custGeom>
              <a:avLst/>
              <a:gdLst/>
              <a:ahLst/>
              <a:cxnLst>
                <a:cxn ang="0">
                  <a:pos x="32" y="19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22" y="29"/>
                </a:cxn>
                <a:cxn ang="0">
                  <a:pos x="0" y="61"/>
                </a:cxn>
                <a:cxn ang="0">
                  <a:pos x="20" y="61"/>
                </a:cxn>
                <a:cxn ang="0">
                  <a:pos x="32" y="41"/>
                </a:cxn>
                <a:cxn ang="0">
                  <a:pos x="45" y="61"/>
                </a:cxn>
                <a:cxn ang="0">
                  <a:pos x="65" y="61"/>
                </a:cxn>
                <a:cxn ang="0">
                  <a:pos x="43" y="29"/>
                </a:cxn>
                <a:cxn ang="0">
                  <a:pos x="64" y="0"/>
                </a:cxn>
                <a:cxn ang="0">
                  <a:pos x="44" y="0"/>
                </a:cxn>
                <a:cxn ang="0">
                  <a:pos x="32" y="19"/>
                </a:cxn>
              </a:cxnLst>
              <a:rect l="0" t="0" r="r" b="b"/>
              <a:pathLst>
                <a:path w="65" h="61">
                  <a:moveTo>
                    <a:pt x="32" y="19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22" y="29"/>
                  </a:lnTo>
                  <a:lnTo>
                    <a:pt x="0" y="61"/>
                  </a:lnTo>
                  <a:lnTo>
                    <a:pt x="20" y="61"/>
                  </a:lnTo>
                  <a:lnTo>
                    <a:pt x="32" y="41"/>
                  </a:lnTo>
                  <a:lnTo>
                    <a:pt x="45" y="61"/>
                  </a:lnTo>
                  <a:lnTo>
                    <a:pt x="65" y="61"/>
                  </a:lnTo>
                  <a:lnTo>
                    <a:pt x="43" y="29"/>
                  </a:lnTo>
                  <a:lnTo>
                    <a:pt x="64" y="0"/>
                  </a:lnTo>
                  <a:lnTo>
                    <a:pt x="44" y="0"/>
                  </a:lnTo>
                  <a:lnTo>
                    <a:pt x="32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4" name="Freeform 2237"/>
            <p:cNvSpPr>
              <a:spLocks noEditPoints="1"/>
            </p:cNvSpPr>
            <p:nvPr/>
          </p:nvSpPr>
          <p:spPr bwMode="auto">
            <a:xfrm>
              <a:off x="3678" y="611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5" y="61"/>
                </a:cxn>
                <a:cxn ang="0">
                  <a:pos x="41" y="61"/>
                </a:cxn>
                <a:cxn ang="0">
                  <a:pos x="45" y="60"/>
                </a:cxn>
                <a:cxn ang="0">
                  <a:pos x="48" y="59"/>
                </a:cxn>
                <a:cxn ang="0">
                  <a:pos x="51" y="58"/>
                </a:cxn>
                <a:cxn ang="0">
                  <a:pos x="54" y="55"/>
                </a:cxn>
                <a:cxn ang="0">
                  <a:pos x="56" y="52"/>
                </a:cxn>
                <a:cxn ang="0">
                  <a:pos x="57" y="49"/>
                </a:cxn>
                <a:cxn ang="0">
                  <a:pos x="57" y="45"/>
                </a:cxn>
                <a:cxn ang="0">
                  <a:pos x="57" y="42"/>
                </a:cxn>
                <a:cxn ang="0">
                  <a:pos x="57" y="39"/>
                </a:cxn>
                <a:cxn ang="0">
                  <a:pos x="56" y="36"/>
                </a:cxn>
                <a:cxn ang="0">
                  <a:pos x="54" y="34"/>
                </a:cxn>
                <a:cxn ang="0">
                  <a:pos x="50" y="31"/>
                </a:cxn>
                <a:cxn ang="0">
                  <a:pos x="43" y="29"/>
                </a:cxn>
                <a:cxn ang="0">
                  <a:pos x="43" y="29"/>
                </a:cxn>
                <a:cxn ang="0">
                  <a:pos x="48" y="28"/>
                </a:cxn>
                <a:cxn ang="0">
                  <a:pos x="52" y="25"/>
                </a:cxn>
                <a:cxn ang="0">
                  <a:pos x="54" y="21"/>
                </a:cxn>
                <a:cxn ang="0">
                  <a:pos x="55" y="15"/>
                </a:cxn>
                <a:cxn ang="0">
                  <a:pos x="55" y="11"/>
                </a:cxn>
                <a:cxn ang="0">
                  <a:pos x="53" y="7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1" y="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18" y="13"/>
                </a:cxn>
                <a:cxn ang="0">
                  <a:pos x="27" y="13"/>
                </a:cxn>
                <a:cxn ang="0">
                  <a:pos x="31" y="13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6" y="19"/>
                </a:cxn>
                <a:cxn ang="0">
                  <a:pos x="36" y="20"/>
                </a:cxn>
                <a:cxn ang="0">
                  <a:pos x="35" y="22"/>
                </a:cxn>
                <a:cxn ang="0">
                  <a:pos x="34" y="23"/>
                </a:cxn>
                <a:cxn ang="0">
                  <a:pos x="33" y="23"/>
                </a:cxn>
                <a:cxn ang="0">
                  <a:pos x="29" y="24"/>
                </a:cxn>
                <a:cxn ang="0">
                  <a:pos x="27" y="24"/>
                </a:cxn>
                <a:cxn ang="0">
                  <a:pos x="18" y="24"/>
                </a:cxn>
                <a:cxn ang="0">
                  <a:pos x="18" y="13"/>
                </a:cxn>
                <a:cxn ang="0">
                  <a:pos x="18" y="35"/>
                </a:cxn>
                <a:cxn ang="0">
                  <a:pos x="28" y="35"/>
                </a:cxn>
                <a:cxn ang="0">
                  <a:pos x="33" y="36"/>
                </a:cxn>
                <a:cxn ang="0">
                  <a:pos x="37" y="37"/>
                </a:cxn>
                <a:cxn ang="0">
                  <a:pos x="39" y="39"/>
                </a:cxn>
                <a:cxn ang="0">
                  <a:pos x="39" y="42"/>
                </a:cxn>
                <a:cxn ang="0">
                  <a:pos x="39" y="44"/>
                </a:cxn>
                <a:cxn ang="0">
                  <a:pos x="37" y="46"/>
                </a:cxn>
                <a:cxn ang="0">
                  <a:pos x="34" y="48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18" y="35"/>
                </a:cxn>
              </a:cxnLst>
              <a:rect l="0" t="0" r="r" b="b"/>
              <a:pathLst>
                <a:path w="57" h="61">
                  <a:moveTo>
                    <a:pt x="0" y="0"/>
                  </a:moveTo>
                  <a:lnTo>
                    <a:pt x="0" y="61"/>
                  </a:lnTo>
                  <a:lnTo>
                    <a:pt x="35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8" y="59"/>
                  </a:lnTo>
                  <a:lnTo>
                    <a:pt x="51" y="58"/>
                  </a:lnTo>
                  <a:lnTo>
                    <a:pt x="54" y="55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0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8" y="28"/>
                  </a:lnTo>
                  <a:lnTo>
                    <a:pt x="52" y="25"/>
                  </a:lnTo>
                  <a:lnTo>
                    <a:pt x="54" y="21"/>
                  </a:lnTo>
                  <a:lnTo>
                    <a:pt x="55" y="15"/>
                  </a:lnTo>
                  <a:lnTo>
                    <a:pt x="55" y="11"/>
                  </a:lnTo>
                  <a:lnTo>
                    <a:pt x="53" y="7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8" y="13"/>
                  </a:moveTo>
                  <a:lnTo>
                    <a:pt x="27" y="13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18" y="24"/>
                  </a:lnTo>
                  <a:lnTo>
                    <a:pt x="18" y="13"/>
                  </a:lnTo>
                  <a:close/>
                  <a:moveTo>
                    <a:pt x="18" y="35"/>
                  </a:moveTo>
                  <a:lnTo>
                    <a:pt x="28" y="35"/>
                  </a:lnTo>
                  <a:lnTo>
                    <a:pt x="33" y="36"/>
                  </a:lnTo>
                  <a:lnTo>
                    <a:pt x="37" y="37"/>
                  </a:lnTo>
                  <a:lnTo>
                    <a:pt x="39" y="39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7" y="46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18" y="4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5" name="Freeform 2238"/>
            <p:cNvSpPr>
              <a:spLocks noEditPoints="1"/>
            </p:cNvSpPr>
            <p:nvPr/>
          </p:nvSpPr>
          <p:spPr bwMode="auto">
            <a:xfrm>
              <a:off x="3695" y="611"/>
              <a:ext cx="20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3" y="61"/>
                </a:cxn>
                <a:cxn ang="0">
                  <a:pos x="40" y="60"/>
                </a:cxn>
                <a:cxn ang="0">
                  <a:pos x="47" y="58"/>
                </a:cxn>
                <a:cxn ang="0">
                  <a:pos x="50" y="55"/>
                </a:cxn>
                <a:cxn ang="0">
                  <a:pos x="53" y="52"/>
                </a:cxn>
                <a:cxn ang="0">
                  <a:pos x="54" y="47"/>
                </a:cxn>
                <a:cxn ang="0">
                  <a:pos x="55" y="42"/>
                </a:cxn>
                <a:cxn ang="0">
                  <a:pos x="54" y="35"/>
                </a:cxn>
                <a:cxn ang="0">
                  <a:pos x="52" y="30"/>
                </a:cxn>
                <a:cxn ang="0">
                  <a:pos x="48" y="27"/>
                </a:cxn>
                <a:cxn ang="0">
                  <a:pos x="44" y="24"/>
                </a:cxn>
                <a:cxn ang="0">
                  <a:pos x="36" y="22"/>
                </a:cxn>
                <a:cxn ang="0">
                  <a:pos x="29" y="22"/>
                </a:cxn>
                <a:cxn ang="0">
                  <a:pos x="17" y="2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17" y="34"/>
                </a:cxn>
                <a:cxn ang="0">
                  <a:pos x="26" y="34"/>
                </a:cxn>
                <a:cxn ang="0">
                  <a:pos x="29" y="34"/>
                </a:cxn>
                <a:cxn ang="0">
                  <a:pos x="32" y="35"/>
                </a:cxn>
                <a:cxn ang="0">
                  <a:pos x="34" y="36"/>
                </a:cxn>
                <a:cxn ang="0">
                  <a:pos x="35" y="37"/>
                </a:cxn>
                <a:cxn ang="0">
                  <a:pos x="36" y="39"/>
                </a:cxn>
                <a:cxn ang="0">
                  <a:pos x="36" y="41"/>
                </a:cxn>
                <a:cxn ang="0">
                  <a:pos x="36" y="43"/>
                </a:cxn>
                <a:cxn ang="0">
                  <a:pos x="35" y="45"/>
                </a:cxn>
                <a:cxn ang="0">
                  <a:pos x="34" y="46"/>
                </a:cxn>
                <a:cxn ang="0">
                  <a:pos x="33" y="47"/>
                </a:cxn>
                <a:cxn ang="0">
                  <a:pos x="30" y="48"/>
                </a:cxn>
                <a:cxn ang="0">
                  <a:pos x="26" y="48"/>
                </a:cxn>
                <a:cxn ang="0">
                  <a:pos x="17" y="48"/>
                </a:cxn>
                <a:cxn ang="0">
                  <a:pos x="17" y="34"/>
                </a:cxn>
                <a:cxn ang="0">
                  <a:pos x="61" y="0"/>
                </a:cxn>
                <a:cxn ang="0">
                  <a:pos x="61" y="61"/>
                </a:cxn>
                <a:cxn ang="0">
                  <a:pos x="80" y="61"/>
                </a:cxn>
                <a:cxn ang="0">
                  <a:pos x="80" y="0"/>
                </a:cxn>
                <a:cxn ang="0">
                  <a:pos x="61" y="0"/>
                </a:cxn>
              </a:cxnLst>
              <a:rect l="0" t="0" r="r" b="b"/>
              <a:pathLst>
                <a:path w="80" h="61">
                  <a:moveTo>
                    <a:pt x="0" y="0"/>
                  </a:moveTo>
                  <a:lnTo>
                    <a:pt x="0" y="61"/>
                  </a:lnTo>
                  <a:lnTo>
                    <a:pt x="33" y="61"/>
                  </a:lnTo>
                  <a:lnTo>
                    <a:pt x="40" y="60"/>
                  </a:lnTo>
                  <a:lnTo>
                    <a:pt x="47" y="58"/>
                  </a:lnTo>
                  <a:lnTo>
                    <a:pt x="50" y="55"/>
                  </a:lnTo>
                  <a:lnTo>
                    <a:pt x="53" y="52"/>
                  </a:lnTo>
                  <a:lnTo>
                    <a:pt x="54" y="47"/>
                  </a:lnTo>
                  <a:lnTo>
                    <a:pt x="55" y="42"/>
                  </a:lnTo>
                  <a:lnTo>
                    <a:pt x="54" y="35"/>
                  </a:lnTo>
                  <a:lnTo>
                    <a:pt x="52" y="30"/>
                  </a:lnTo>
                  <a:lnTo>
                    <a:pt x="48" y="27"/>
                  </a:lnTo>
                  <a:lnTo>
                    <a:pt x="44" y="24"/>
                  </a:lnTo>
                  <a:lnTo>
                    <a:pt x="36" y="22"/>
                  </a:lnTo>
                  <a:lnTo>
                    <a:pt x="29" y="22"/>
                  </a:lnTo>
                  <a:lnTo>
                    <a:pt x="17" y="22"/>
                  </a:lnTo>
                  <a:lnTo>
                    <a:pt x="17" y="0"/>
                  </a:lnTo>
                  <a:lnTo>
                    <a:pt x="0" y="0"/>
                  </a:lnTo>
                  <a:close/>
                  <a:moveTo>
                    <a:pt x="17" y="34"/>
                  </a:moveTo>
                  <a:lnTo>
                    <a:pt x="26" y="34"/>
                  </a:lnTo>
                  <a:lnTo>
                    <a:pt x="29" y="34"/>
                  </a:lnTo>
                  <a:lnTo>
                    <a:pt x="32" y="35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8"/>
                  </a:lnTo>
                  <a:lnTo>
                    <a:pt x="26" y="48"/>
                  </a:lnTo>
                  <a:lnTo>
                    <a:pt x="17" y="48"/>
                  </a:lnTo>
                  <a:lnTo>
                    <a:pt x="17" y="34"/>
                  </a:lnTo>
                  <a:close/>
                  <a:moveTo>
                    <a:pt x="61" y="0"/>
                  </a:moveTo>
                  <a:lnTo>
                    <a:pt x="61" y="61"/>
                  </a:lnTo>
                  <a:lnTo>
                    <a:pt x="80" y="61"/>
                  </a:lnTo>
                  <a:lnTo>
                    <a:pt x="80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6" name="Freeform 2239"/>
            <p:cNvSpPr>
              <a:spLocks/>
            </p:cNvSpPr>
            <p:nvPr/>
          </p:nvSpPr>
          <p:spPr bwMode="auto">
            <a:xfrm>
              <a:off x="3717" y="610"/>
              <a:ext cx="16" cy="16"/>
            </a:xfrm>
            <a:custGeom>
              <a:avLst/>
              <a:gdLst/>
              <a:ahLst/>
              <a:cxnLst>
                <a:cxn ang="0">
                  <a:pos x="1" y="48"/>
                </a:cxn>
                <a:cxn ang="0">
                  <a:pos x="5" y="56"/>
                </a:cxn>
                <a:cxn ang="0">
                  <a:pos x="13" y="63"/>
                </a:cxn>
                <a:cxn ang="0">
                  <a:pos x="23" y="65"/>
                </a:cxn>
                <a:cxn ang="0">
                  <a:pos x="37" y="65"/>
                </a:cxn>
                <a:cxn ang="0">
                  <a:pos x="47" y="63"/>
                </a:cxn>
                <a:cxn ang="0">
                  <a:pos x="55" y="58"/>
                </a:cxn>
                <a:cxn ang="0">
                  <a:pos x="59" y="50"/>
                </a:cxn>
                <a:cxn ang="0">
                  <a:pos x="59" y="41"/>
                </a:cxn>
                <a:cxn ang="0">
                  <a:pos x="56" y="35"/>
                </a:cxn>
                <a:cxn ang="0">
                  <a:pos x="51" y="32"/>
                </a:cxn>
                <a:cxn ang="0">
                  <a:pos x="47" y="31"/>
                </a:cxn>
                <a:cxn ang="0">
                  <a:pos x="56" y="26"/>
                </a:cxn>
                <a:cxn ang="0">
                  <a:pos x="59" y="18"/>
                </a:cxn>
                <a:cxn ang="0">
                  <a:pos x="56" y="9"/>
                </a:cxn>
                <a:cxn ang="0">
                  <a:pos x="48" y="2"/>
                </a:cxn>
                <a:cxn ang="0">
                  <a:pos x="30" y="0"/>
                </a:cxn>
                <a:cxn ang="0">
                  <a:pos x="12" y="3"/>
                </a:cxn>
                <a:cxn ang="0">
                  <a:pos x="5" y="11"/>
                </a:cxn>
                <a:cxn ang="0">
                  <a:pos x="2" y="22"/>
                </a:cxn>
                <a:cxn ang="0">
                  <a:pos x="18" y="19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33" y="13"/>
                </a:cxn>
                <a:cxn ang="0">
                  <a:pos x="39" y="15"/>
                </a:cxn>
                <a:cxn ang="0">
                  <a:pos x="40" y="18"/>
                </a:cxn>
                <a:cxn ang="0">
                  <a:pos x="40" y="23"/>
                </a:cxn>
                <a:cxn ang="0">
                  <a:pos x="35" y="26"/>
                </a:cxn>
                <a:cxn ang="0">
                  <a:pos x="23" y="26"/>
                </a:cxn>
                <a:cxn ang="0">
                  <a:pos x="30" y="37"/>
                </a:cxn>
                <a:cxn ang="0">
                  <a:pos x="40" y="40"/>
                </a:cxn>
                <a:cxn ang="0">
                  <a:pos x="42" y="45"/>
                </a:cxn>
                <a:cxn ang="0">
                  <a:pos x="41" y="48"/>
                </a:cxn>
                <a:cxn ang="0">
                  <a:pos x="38" y="51"/>
                </a:cxn>
                <a:cxn ang="0">
                  <a:pos x="29" y="52"/>
                </a:cxn>
                <a:cxn ang="0">
                  <a:pos x="23" y="51"/>
                </a:cxn>
                <a:cxn ang="0">
                  <a:pos x="19" y="49"/>
                </a:cxn>
                <a:cxn ang="0">
                  <a:pos x="16" y="42"/>
                </a:cxn>
              </a:cxnLst>
              <a:rect l="0" t="0" r="r" b="b"/>
              <a:pathLst>
                <a:path w="60" h="65">
                  <a:moveTo>
                    <a:pt x="0" y="42"/>
                  </a:moveTo>
                  <a:lnTo>
                    <a:pt x="1" y="48"/>
                  </a:lnTo>
                  <a:lnTo>
                    <a:pt x="2" y="53"/>
                  </a:lnTo>
                  <a:lnTo>
                    <a:pt x="5" y="56"/>
                  </a:lnTo>
                  <a:lnTo>
                    <a:pt x="9" y="60"/>
                  </a:lnTo>
                  <a:lnTo>
                    <a:pt x="13" y="63"/>
                  </a:lnTo>
                  <a:lnTo>
                    <a:pt x="18" y="64"/>
                  </a:lnTo>
                  <a:lnTo>
                    <a:pt x="23" y="65"/>
                  </a:lnTo>
                  <a:lnTo>
                    <a:pt x="29" y="65"/>
                  </a:lnTo>
                  <a:lnTo>
                    <a:pt x="37" y="65"/>
                  </a:lnTo>
                  <a:lnTo>
                    <a:pt x="42" y="64"/>
                  </a:lnTo>
                  <a:lnTo>
                    <a:pt x="47" y="63"/>
                  </a:lnTo>
                  <a:lnTo>
                    <a:pt x="52" y="61"/>
                  </a:lnTo>
                  <a:lnTo>
                    <a:pt x="55" y="58"/>
                  </a:lnTo>
                  <a:lnTo>
                    <a:pt x="58" y="54"/>
                  </a:lnTo>
                  <a:lnTo>
                    <a:pt x="59" y="50"/>
                  </a:lnTo>
                  <a:lnTo>
                    <a:pt x="60" y="46"/>
                  </a:lnTo>
                  <a:lnTo>
                    <a:pt x="59" y="41"/>
                  </a:lnTo>
                  <a:lnTo>
                    <a:pt x="57" y="37"/>
                  </a:lnTo>
                  <a:lnTo>
                    <a:pt x="56" y="35"/>
                  </a:lnTo>
                  <a:lnTo>
                    <a:pt x="53" y="33"/>
                  </a:lnTo>
                  <a:lnTo>
                    <a:pt x="51" y="32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52" y="29"/>
                  </a:lnTo>
                  <a:lnTo>
                    <a:pt x="56" y="26"/>
                  </a:lnTo>
                  <a:lnTo>
                    <a:pt x="58" y="23"/>
                  </a:lnTo>
                  <a:lnTo>
                    <a:pt x="59" y="18"/>
                  </a:lnTo>
                  <a:lnTo>
                    <a:pt x="58" y="13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8" y="13"/>
                  </a:lnTo>
                  <a:lnTo>
                    <a:pt x="33" y="13"/>
                  </a:lnTo>
                  <a:lnTo>
                    <a:pt x="37" y="14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1" y="20"/>
                  </a:lnTo>
                  <a:lnTo>
                    <a:pt x="40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1" y="26"/>
                  </a:lnTo>
                  <a:lnTo>
                    <a:pt x="23" y="26"/>
                  </a:lnTo>
                  <a:lnTo>
                    <a:pt x="23" y="37"/>
                  </a:lnTo>
                  <a:lnTo>
                    <a:pt x="30" y="37"/>
                  </a:lnTo>
                  <a:lnTo>
                    <a:pt x="37" y="38"/>
                  </a:lnTo>
                  <a:lnTo>
                    <a:pt x="40" y="40"/>
                  </a:lnTo>
                  <a:lnTo>
                    <a:pt x="41" y="42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1" y="48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5" y="52"/>
                  </a:lnTo>
                  <a:lnTo>
                    <a:pt x="23" y="51"/>
                  </a:lnTo>
                  <a:lnTo>
                    <a:pt x="21" y="50"/>
                  </a:lnTo>
                  <a:lnTo>
                    <a:pt x="19" y="49"/>
                  </a:lnTo>
                  <a:lnTo>
                    <a:pt x="17" y="46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7" name="Freeform 2240"/>
            <p:cNvSpPr>
              <a:spLocks noEditPoints="1"/>
            </p:cNvSpPr>
            <p:nvPr/>
          </p:nvSpPr>
          <p:spPr bwMode="auto">
            <a:xfrm>
              <a:off x="3735" y="610"/>
              <a:ext cx="16" cy="16"/>
            </a:xfrm>
            <a:custGeom>
              <a:avLst/>
              <a:gdLst/>
              <a:ahLst/>
              <a:cxnLst>
                <a:cxn ang="0">
                  <a:pos x="34" y="65"/>
                </a:cxn>
                <a:cxn ang="0">
                  <a:pos x="40" y="65"/>
                </a:cxn>
                <a:cxn ang="0">
                  <a:pos x="46" y="63"/>
                </a:cxn>
                <a:cxn ang="0">
                  <a:pos x="52" y="61"/>
                </a:cxn>
                <a:cxn ang="0">
                  <a:pos x="56" y="56"/>
                </a:cxn>
                <a:cxn ang="0">
                  <a:pos x="60" y="52"/>
                </a:cxn>
                <a:cxn ang="0">
                  <a:pos x="63" y="47"/>
                </a:cxn>
                <a:cxn ang="0">
                  <a:pos x="66" y="40"/>
                </a:cxn>
                <a:cxn ang="0">
                  <a:pos x="67" y="32"/>
                </a:cxn>
                <a:cxn ang="0">
                  <a:pos x="66" y="25"/>
                </a:cxn>
                <a:cxn ang="0">
                  <a:pos x="63" y="18"/>
                </a:cxn>
                <a:cxn ang="0">
                  <a:pos x="60" y="13"/>
                </a:cxn>
                <a:cxn ang="0">
                  <a:pos x="56" y="9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2" y="2"/>
                </a:cxn>
                <a:cxn ang="0">
                  <a:pos x="16" y="4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2"/>
                </a:cxn>
                <a:cxn ang="0">
                  <a:pos x="1" y="40"/>
                </a:cxn>
                <a:cxn ang="0">
                  <a:pos x="3" y="47"/>
                </a:cxn>
                <a:cxn ang="0">
                  <a:pos x="6" y="52"/>
                </a:cxn>
                <a:cxn ang="0">
                  <a:pos x="10" y="56"/>
                </a:cxn>
                <a:cxn ang="0">
                  <a:pos x="14" y="61"/>
                </a:cxn>
                <a:cxn ang="0">
                  <a:pos x="21" y="63"/>
                </a:cxn>
                <a:cxn ang="0">
                  <a:pos x="27" y="65"/>
                </a:cxn>
                <a:cxn ang="0">
                  <a:pos x="34" y="65"/>
                </a:cxn>
                <a:cxn ang="0">
                  <a:pos x="34" y="52"/>
                </a:cxn>
                <a:cxn ang="0">
                  <a:pos x="29" y="52"/>
                </a:cxn>
                <a:cxn ang="0">
                  <a:pos x="26" y="50"/>
                </a:cxn>
                <a:cxn ang="0">
                  <a:pos x="24" y="48"/>
                </a:cxn>
                <a:cxn ang="0">
                  <a:pos x="22" y="45"/>
                </a:cxn>
                <a:cxn ang="0">
                  <a:pos x="20" y="39"/>
                </a:cxn>
                <a:cxn ang="0">
                  <a:pos x="20" y="32"/>
                </a:cxn>
                <a:cxn ang="0">
                  <a:pos x="20" y="26"/>
                </a:cxn>
                <a:cxn ang="0">
                  <a:pos x="21" y="21"/>
                </a:cxn>
                <a:cxn ang="0">
                  <a:pos x="23" y="18"/>
                </a:cxn>
                <a:cxn ang="0">
                  <a:pos x="25" y="16"/>
                </a:cxn>
                <a:cxn ang="0">
                  <a:pos x="30" y="13"/>
                </a:cxn>
                <a:cxn ang="0">
                  <a:pos x="34" y="13"/>
                </a:cxn>
                <a:cxn ang="0">
                  <a:pos x="38" y="13"/>
                </a:cxn>
                <a:cxn ang="0">
                  <a:pos x="42" y="16"/>
                </a:cxn>
                <a:cxn ang="0">
                  <a:pos x="44" y="18"/>
                </a:cxn>
                <a:cxn ang="0">
                  <a:pos x="46" y="21"/>
                </a:cxn>
                <a:cxn ang="0">
                  <a:pos x="47" y="26"/>
                </a:cxn>
                <a:cxn ang="0">
                  <a:pos x="47" y="32"/>
                </a:cxn>
                <a:cxn ang="0">
                  <a:pos x="47" y="39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0"/>
                </a:cxn>
                <a:cxn ang="0">
                  <a:pos x="38" y="52"/>
                </a:cxn>
                <a:cxn ang="0">
                  <a:pos x="34" y="52"/>
                </a:cxn>
              </a:cxnLst>
              <a:rect l="0" t="0" r="r" b="b"/>
              <a:pathLst>
                <a:path w="67" h="65">
                  <a:moveTo>
                    <a:pt x="34" y="65"/>
                  </a:moveTo>
                  <a:lnTo>
                    <a:pt x="40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7"/>
                  </a:lnTo>
                  <a:lnTo>
                    <a:pt x="66" y="40"/>
                  </a:lnTo>
                  <a:lnTo>
                    <a:pt x="67" y="32"/>
                  </a:lnTo>
                  <a:lnTo>
                    <a:pt x="66" y="25"/>
                  </a:lnTo>
                  <a:lnTo>
                    <a:pt x="63" y="18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0"/>
                  </a:lnTo>
                  <a:lnTo>
                    <a:pt x="3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4" y="65"/>
                  </a:lnTo>
                  <a:close/>
                  <a:moveTo>
                    <a:pt x="34" y="52"/>
                  </a:moveTo>
                  <a:lnTo>
                    <a:pt x="29" y="52"/>
                  </a:lnTo>
                  <a:lnTo>
                    <a:pt x="26" y="50"/>
                  </a:lnTo>
                  <a:lnTo>
                    <a:pt x="24" y="48"/>
                  </a:lnTo>
                  <a:lnTo>
                    <a:pt x="22" y="45"/>
                  </a:lnTo>
                  <a:lnTo>
                    <a:pt x="20" y="39"/>
                  </a:lnTo>
                  <a:lnTo>
                    <a:pt x="20" y="32"/>
                  </a:lnTo>
                  <a:lnTo>
                    <a:pt x="20" y="26"/>
                  </a:lnTo>
                  <a:lnTo>
                    <a:pt x="21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30" y="13"/>
                  </a:lnTo>
                  <a:lnTo>
                    <a:pt x="34" y="13"/>
                  </a:lnTo>
                  <a:lnTo>
                    <a:pt x="38" y="13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6" y="2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47" y="39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38" y="5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8" name="Freeform 2241"/>
            <p:cNvSpPr>
              <a:spLocks noEditPoints="1"/>
            </p:cNvSpPr>
            <p:nvPr/>
          </p:nvSpPr>
          <p:spPr bwMode="auto">
            <a:xfrm>
              <a:off x="3754" y="611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5" y="61"/>
                </a:cxn>
                <a:cxn ang="0">
                  <a:pos x="41" y="61"/>
                </a:cxn>
                <a:cxn ang="0">
                  <a:pos x="45" y="60"/>
                </a:cxn>
                <a:cxn ang="0">
                  <a:pos x="49" y="59"/>
                </a:cxn>
                <a:cxn ang="0">
                  <a:pos x="52" y="58"/>
                </a:cxn>
                <a:cxn ang="0">
                  <a:pos x="54" y="55"/>
                </a:cxn>
                <a:cxn ang="0">
                  <a:pos x="56" y="52"/>
                </a:cxn>
                <a:cxn ang="0">
                  <a:pos x="57" y="49"/>
                </a:cxn>
                <a:cxn ang="0">
                  <a:pos x="58" y="45"/>
                </a:cxn>
                <a:cxn ang="0">
                  <a:pos x="58" y="42"/>
                </a:cxn>
                <a:cxn ang="0">
                  <a:pos x="57" y="39"/>
                </a:cxn>
                <a:cxn ang="0">
                  <a:pos x="56" y="36"/>
                </a:cxn>
                <a:cxn ang="0">
                  <a:pos x="54" y="34"/>
                </a:cxn>
                <a:cxn ang="0">
                  <a:pos x="50" y="31"/>
                </a:cxn>
                <a:cxn ang="0">
                  <a:pos x="44" y="29"/>
                </a:cxn>
                <a:cxn ang="0">
                  <a:pos x="44" y="29"/>
                </a:cxn>
                <a:cxn ang="0">
                  <a:pos x="48" y="28"/>
                </a:cxn>
                <a:cxn ang="0">
                  <a:pos x="52" y="25"/>
                </a:cxn>
                <a:cxn ang="0">
                  <a:pos x="55" y="21"/>
                </a:cxn>
                <a:cxn ang="0">
                  <a:pos x="56" y="15"/>
                </a:cxn>
                <a:cxn ang="0">
                  <a:pos x="55" y="11"/>
                </a:cxn>
                <a:cxn ang="0">
                  <a:pos x="53" y="7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18" y="13"/>
                </a:cxn>
                <a:cxn ang="0">
                  <a:pos x="27" y="13"/>
                </a:cxn>
                <a:cxn ang="0">
                  <a:pos x="31" y="13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7" y="19"/>
                </a:cxn>
                <a:cxn ang="0">
                  <a:pos x="36" y="20"/>
                </a:cxn>
                <a:cxn ang="0">
                  <a:pos x="35" y="22"/>
                </a:cxn>
                <a:cxn ang="0">
                  <a:pos x="34" y="23"/>
                </a:cxn>
                <a:cxn ang="0">
                  <a:pos x="33" y="23"/>
                </a:cxn>
                <a:cxn ang="0">
                  <a:pos x="30" y="24"/>
                </a:cxn>
                <a:cxn ang="0">
                  <a:pos x="27" y="24"/>
                </a:cxn>
                <a:cxn ang="0">
                  <a:pos x="18" y="24"/>
                </a:cxn>
                <a:cxn ang="0">
                  <a:pos x="18" y="13"/>
                </a:cxn>
                <a:cxn ang="0">
                  <a:pos x="18" y="35"/>
                </a:cxn>
                <a:cxn ang="0">
                  <a:pos x="29" y="35"/>
                </a:cxn>
                <a:cxn ang="0">
                  <a:pos x="34" y="36"/>
                </a:cxn>
                <a:cxn ang="0">
                  <a:pos x="37" y="37"/>
                </a:cxn>
                <a:cxn ang="0">
                  <a:pos x="39" y="39"/>
                </a:cxn>
                <a:cxn ang="0">
                  <a:pos x="40" y="42"/>
                </a:cxn>
                <a:cxn ang="0">
                  <a:pos x="39" y="44"/>
                </a:cxn>
                <a:cxn ang="0">
                  <a:pos x="37" y="46"/>
                </a:cxn>
                <a:cxn ang="0">
                  <a:pos x="34" y="48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18" y="35"/>
                </a:cxn>
              </a:cxnLst>
              <a:rect l="0" t="0" r="r" b="b"/>
              <a:pathLst>
                <a:path w="58" h="61">
                  <a:moveTo>
                    <a:pt x="0" y="0"/>
                  </a:moveTo>
                  <a:lnTo>
                    <a:pt x="0" y="61"/>
                  </a:lnTo>
                  <a:lnTo>
                    <a:pt x="35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59"/>
                  </a:lnTo>
                  <a:lnTo>
                    <a:pt x="52" y="58"/>
                  </a:lnTo>
                  <a:lnTo>
                    <a:pt x="54" y="55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8" y="45"/>
                  </a:lnTo>
                  <a:lnTo>
                    <a:pt x="58" y="42"/>
                  </a:lnTo>
                  <a:lnTo>
                    <a:pt x="57" y="39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0" y="31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28"/>
                  </a:lnTo>
                  <a:lnTo>
                    <a:pt x="52" y="25"/>
                  </a:lnTo>
                  <a:lnTo>
                    <a:pt x="55" y="21"/>
                  </a:lnTo>
                  <a:lnTo>
                    <a:pt x="56" y="15"/>
                  </a:lnTo>
                  <a:lnTo>
                    <a:pt x="55" y="11"/>
                  </a:lnTo>
                  <a:lnTo>
                    <a:pt x="53" y="7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8" y="13"/>
                  </a:moveTo>
                  <a:lnTo>
                    <a:pt x="27" y="13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7" y="19"/>
                  </a:lnTo>
                  <a:lnTo>
                    <a:pt x="36" y="20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18" y="24"/>
                  </a:lnTo>
                  <a:lnTo>
                    <a:pt x="18" y="13"/>
                  </a:lnTo>
                  <a:close/>
                  <a:moveTo>
                    <a:pt x="18" y="35"/>
                  </a:moveTo>
                  <a:lnTo>
                    <a:pt x="29" y="35"/>
                  </a:lnTo>
                  <a:lnTo>
                    <a:pt x="34" y="36"/>
                  </a:lnTo>
                  <a:lnTo>
                    <a:pt x="37" y="37"/>
                  </a:lnTo>
                  <a:lnTo>
                    <a:pt x="39" y="39"/>
                  </a:lnTo>
                  <a:lnTo>
                    <a:pt x="40" y="42"/>
                  </a:lnTo>
                  <a:lnTo>
                    <a:pt x="39" y="44"/>
                  </a:lnTo>
                  <a:lnTo>
                    <a:pt x="37" y="46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18" y="4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9" name="Freeform 2242"/>
            <p:cNvSpPr>
              <a:spLocks noEditPoints="1"/>
            </p:cNvSpPr>
            <p:nvPr/>
          </p:nvSpPr>
          <p:spPr bwMode="auto">
            <a:xfrm>
              <a:off x="3771" y="610"/>
              <a:ext cx="16" cy="16"/>
            </a:xfrm>
            <a:custGeom>
              <a:avLst/>
              <a:gdLst/>
              <a:ahLst/>
              <a:cxnLst>
                <a:cxn ang="0">
                  <a:pos x="33" y="65"/>
                </a:cxn>
                <a:cxn ang="0">
                  <a:pos x="40" y="65"/>
                </a:cxn>
                <a:cxn ang="0">
                  <a:pos x="46" y="63"/>
                </a:cxn>
                <a:cxn ang="0">
                  <a:pos x="52" y="61"/>
                </a:cxn>
                <a:cxn ang="0">
                  <a:pos x="56" y="56"/>
                </a:cxn>
                <a:cxn ang="0">
                  <a:pos x="60" y="52"/>
                </a:cxn>
                <a:cxn ang="0">
                  <a:pos x="63" y="47"/>
                </a:cxn>
                <a:cxn ang="0">
                  <a:pos x="65" y="40"/>
                </a:cxn>
                <a:cxn ang="0">
                  <a:pos x="65" y="32"/>
                </a:cxn>
                <a:cxn ang="0">
                  <a:pos x="65" y="25"/>
                </a:cxn>
                <a:cxn ang="0">
                  <a:pos x="63" y="18"/>
                </a:cxn>
                <a:cxn ang="0">
                  <a:pos x="60" y="13"/>
                </a:cxn>
                <a:cxn ang="0">
                  <a:pos x="56" y="9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2"/>
                </a:cxn>
                <a:cxn ang="0">
                  <a:pos x="1" y="40"/>
                </a:cxn>
                <a:cxn ang="0">
                  <a:pos x="3" y="47"/>
                </a:cxn>
                <a:cxn ang="0">
                  <a:pos x="6" y="52"/>
                </a:cxn>
                <a:cxn ang="0">
                  <a:pos x="9" y="56"/>
                </a:cxn>
                <a:cxn ang="0">
                  <a:pos x="14" y="61"/>
                </a:cxn>
                <a:cxn ang="0">
                  <a:pos x="20" y="63"/>
                </a:cxn>
                <a:cxn ang="0">
                  <a:pos x="27" y="65"/>
                </a:cxn>
                <a:cxn ang="0">
                  <a:pos x="33" y="65"/>
                </a:cxn>
                <a:cxn ang="0">
                  <a:pos x="33" y="52"/>
                </a:cxn>
                <a:cxn ang="0">
                  <a:pos x="29" y="52"/>
                </a:cxn>
                <a:cxn ang="0">
                  <a:pos x="26" y="50"/>
                </a:cxn>
                <a:cxn ang="0">
                  <a:pos x="22" y="48"/>
                </a:cxn>
                <a:cxn ang="0">
                  <a:pos x="21" y="45"/>
                </a:cxn>
                <a:cxn ang="0">
                  <a:pos x="19" y="39"/>
                </a:cxn>
                <a:cxn ang="0">
                  <a:pos x="18" y="32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5" y="16"/>
                </a:cxn>
                <a:cxn ang="0">
                  <a:pos x="29" y="13"/>
                </a:cxn>
                <a:cxn ang="0">
                  <a:pos x="33" y="13"/>
                </a:cxn>
                <a:cxn ang="0">
                  <a:pos x="37" y="13"/>
                </a:cxn>
                <a:cxn ang="0">
                  <a:pos x="42" y="16"/>
                </a:cxn>
                <a:cxn ang="0">
                  <a:pos x="44" y="18"/>
                </a:cxn>
                <a:cxn ang="0">
                  <a:pos x="46" y="21"/>
                </a:cxn>
                <a:cxn ang="0">
                  <a:pos x="47" y="26"/>
                </a:cxn>
                <a:cxn ang="0">
                  <a:pos x="47" y="32"/>
                </a:cxn>
                <a:cxn ang="0">
                  <a:pos x="47" y="39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0"/>
                </a:cxn>
                <a:cxn ang="0">
                  <a:pos x="38" y="52"/>
                </a:cxn>
                <a:cxn ang="0">
                  <a:pos x="33" y="52"/>
                </a:cxn>
              </a:cxnLst>
              <a:rect l="0" t="0" r="r" b="b"/>
              <a:pathLst>
                <a:path w="65" h="65">
                  <a:moveTo>
                    <a:pt x="33" y="65"/>
                  </a:moveTo>
                  <a:lnTo>
                    <a:pt x="40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7"/>
                  </a:lnTo>
                  <a:lnTo>
                    <a:pt x="65" y="40"/>
                  </a:lnTo>
                  <a:lnTo>
                    <a:pt x="65" y="32"/>
                  </a:lnTo>
                  <a:lnTo>
                    <a:pt x="65" y="25"/>
                  </a:lnTo>
                  <a:lnTo>
                    <a:pt x="63" y="18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0"/>
                  </a:lnTo>
                  <a:lnTo>
                    <a:pt x="3" y="47"/>
                  </a:lnTo>
                  <a:lnTo>
                    <a:pt x="6" y="52"/>
                  </a:lnTo>
                  <a:lnTo>
                    <a:pt x="9" y="56"/>
                  </a:lnTo>
                  <a:lnTo>
                    <a:pt x="14" y="61"/>
                  </a:lnTo>
                  <a:lnTo>
                    <a:pt x="20" y="63"/>
                  </a:lnTo>
                  <a:lnTo>
                    <a:pt x="27" y="65"/>
                  </a:lnTo>
                  <a:lnTo>
                    <a:pt x="33" y="65"/>
                  </a:lnTo>
                  <a:close/>
                  <a:moveTo>
                    <a:pt x="33" y="52"/>
                  </a:moveTo>
                  <a:lnTo>
                    <a:pt x="29" y="52"/>
                  </a:lnTo>
                  <a:lnTo>
                    <a:pt x="26" y="50"/>
                  </a:lnTo>
                  <a:lnTo>
                    <a:pt x="22" y="48"/>
                  </a:lnTo>
                  <a:lnTo>
                    <a:pt x="21" y="45"/>
                  </a:lnTo>
                  <a:lnTo>
                    <a:pt x="19" y="39"/>
                  </a:lnTo>
                  <a:lnTo>
                    <a:pt x="18" y="32"/>
                  </a:lnTo>
                  <a:lnTo>
                    <a:pt x="19" y="26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5" y="16"/>
                  </a:lnTo>
                  <a:lnTo>
                    <a:pt x="29" y="13"/>
                  </a:lnTo>
                  <a:lnTo>
                    <a:pt x="33" y="13"/>
                  </a:lnTo>
                  <a:lnTo>
                    <a:pt x="37" y="13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6" y="2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47" y="39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38" y="52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0" name="Freeform 2243"/>
            <p:cNvSpPr>
              <a:spLocks noEditPoints="1"/>
            </p:cNvSpPr>
            <p:nvPr/>
          </p:nvSpPr>
          <p:spPr bwMode="auto">
            <a:xfrm>
              <a:off x="3790" y="611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1"/>
                </a:cxn>
                <a:cxn ang="0">
                  <a:pos x="35" y="61"/>
                </a:cxn>
                <a:cxn ang="0">
                  <a:pos x="40" y="61"/>
                </a:cxn>
                <a:cxn ang="0">
                  <a:pos x="44" y="60"/>
                </a:cxn>
                <a:cxn ang="0">
                  <a:pos x="48" y="59"/>
                </a:cxn>
                <a:cxn ang="0">
                  <a:pos x="52" y="58"/>
                </a:cxn>
                <a:cxn ang="0">
                  <a:pos x="54" y="55"/>
                </a:cxn>
                <a:cxn ang="0">
                  <a:pos x="56" y="52"/>
                </a:cxn>
                <a:cxn ang="0">
                  <a:pos x="57" y="49"/>
                </a:cxn>
                <a:cxn ang="0">
                  <a:pos x="58" y="45"/>
                </a:cxn>
                <a:cxn ang="0">
                  <a:pos x="57" y="42"/>
                </a:cxn>
                <a:cxn ang="0">
                  <a:pos x="57" y="39"/>
                </a:cxn>
                <a:cxn ang="0">
                  <a:pos x="56" y="36"/>
                </a:cxn>
                <a:cxn ang="0">
                  <a:pos x="54" y="34"/>
                </a:cxn>
                <a:cxn ang="0">
                  <a:pos x="50" y="31"/>
                </a:cxn>
                <a:cxn ang="0">
                  <a:pos x="43" y="29"/>
                </a:cxn>
                <a:cxn ang="0">
                  <a:pos x="43" y="29"/>
                </a:cxn>
                <a:cxn ang="0">
                  <a:pos x="48" y="28"/>
                </a:cxn>
                <a:cxn ang="0">
                  <a:pos x="52" y="25"/>
                </a:cxn>
                <a:cxn ang="0">
                  <a:pos x="54" y="21"/>
                </a:cxn>
                <a:cxn ang="0">
                  <a:pos x="55" y="15"/>
                </a:cxn>
                <a:cxn ang="0">
                  <a:pos x="55" y="11"/>
                </a:cxn>
                <a:cxn ang="0">
                  <a:pos x="53" y="7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18" y="13"/>
                </a:cxn>
                <a:cxn ang="0">
                  <a:pos x="27" y="13"/>
                </a:cxn>
                <a:cxn ang="0">
                  <a:pos x="31" y="13"/>
                </a:cxn>
                <a:cxn ang="0">
                  <a:pos x="34" y="14"/>
                </a:cxn>
                <a:cxn ang="0">
                  <a:pos x="36" y="16"/>
                </a:cxn>
                <a:cxn ang="0">
                  <a:pos x="36" y="19"/>
                </a:cxn>
                <a:cxn ang="0">
                  <a:pos x="36" y="20"/>
                </a:cxn>
                <a:cxn ang="0">
                  <a:pos x="35" y="22"/>
                </a:cxn>
                <a:cxn ang="0">
                  <a:pos x="34" y="23"/>
                </a:cxn>
                <a:cxn ang="0">
                  <a:pos x="33" y="23"/>
                </a:cxn>
                <a:cxn ang="0">
                  <a:pos x="30" y="24"/>
                </a:cxn>
                <a:cxn ang="0">
                  <a:pos x="27" y="24"/>
                </a:cxn>
                <a:cxn ang="0">
                  <a:pos x="18" y="24"/>
                </a:cxn>
                <a:cxn ang="0">
                  <a:pos x="18" y="13"/>
                </a:cxn>
                <a:cxn ang="0">
                  <a:pos x="18" y="35"/>
                </a:cxn>
                <a:cxn ang="0">
                  <a:pos x="28" y="35"/>
                </a:cxn>
                <a:cxn ang="0">
                  <a:pos x="33" y="36"/>
                </a:cxn>
                <a:cxn ang="0">
                  <a:pos x="37" y="37"/>
                </a:cxn>
                <a:cxn ang="0">
                  <a:pos x="38" y="39"/>
                </a:cxn>
                <a:cxn ang="0">
                  <a:pos x="38" y="42"/>
                </a:cxn>
                <a:cxn ang="0">
                  <a:pos x="38" y="44"/>
                </a:cxn>
                <a:cxn ang="0">
                  <a:pos x="37" y="46"/>
                </a:cxn>
                <a:cxn ang="0">
                  <a:pos x="34" y="48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18" y="35"/>
                </a:cxn>
              </a:cxnLst>
              <a:rect l="0" t="0" r="r" b="b"/>
              <a:pathLst>
                <a:path w="58" h="61">
                  <a:moveTo>
                    <a:pt x="0" y="0"/>
                  </a:moveTo>
                  <a:lnTo>
                    <a:pt x="0" y="61"/>
                  </a:lnTo>
                  <a:lnTo>
                    <a:pt x="35" y="61"/>
                  </a:lnTo>
                  <a:lnTo>
                    <a:pt x="40" y="61"/>
                  </a:lnTo>
                  <a:lnTo>
                    <a:pt x="44" y="60"/>
                  </a:lnTo>
                  <a:lnTo>
                    <a:pt x="48" y="59"/>
                  </a:lnTo>
                  <a:lnTo>
                    <a:pt x="52" y="58"/>
                  </a:lnTo>
                  <a:lnTo>
                    <a:pt x="54" y="55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8" y="45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0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8" y="28"/>
                  </a:lnTo>
                  <a:lnTo>
                    <a:pt x="52" y="25"/>
                  </a:lnTo>
                  <a:lnTo>
                    <a:pt x="54" y="21"/>
                  </a:lnTo>
                  <a:lnTo>
                    <a:pt x="55" y="15"/>
                  </a:lnTo>
                  <a:lnTo>
                    <a:pt x="55" y="11"/>
                  </a:lnTo>
                  <a:lnTo>
                    <a:pt x="53" y="7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0" y="0"/>
                  </a:lnTo>
                  <a:close/>
                  <a:moveTo>
                    <a:pt x="18" y="13"/>
                  </a:moveTo>
                  <a:lnTo>
                    <a:pt x="27" y="13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18" y="24"/>
                  </a:lnTo>
                  <a:lnTo>
                    <a:pt x="18" y="13"/>
                  </a:lnTo>
                  <a:close/>
                  <a:moveTo>
                    <a:pt x="18" y="35"/>
                  </a:moveTo>
                  <a:lnTo>
                    <a:pt x="28" y="35"/>
                  </a:lnTo>
                  <a:lnTo>
                    <a:pt x="33" y="36"/>
                  </a:lnTo>
                  <a:lnTo>
                    <a:pt x="37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6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18" y="4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1" name="Freeform 2244"/>
            <p:cNvSpPr>
              <a:spLocks/>
            </p:cNvSpPr>
            <p:nvPr/>
          </p:nvSpPr>
          <p:spPr bwMode="auto">
            <a:xfrm>
              <a:off x="3238" y="640"/>
              <a:ext cx="441" cy="386"/>
            </a:xfrm>
            <a:custGeom>
              <a:avLst/>
              <a:gdLst/>
              <a:ahLst/>
              <a:cxnLst>
                <a:cxn ang="0">
                  <a:pos x="89" y="1545"/>
                </a:cxn>
                <a:cxn ang="0">
                  <a:pos x="1679" y="1545"/>
                </a:cxn>
                <a:cxn ang="0">
                  <a:pos x="1691" y="1545"/>
                </a:cxn>
                <a:cxn ang="0">
                  <a:pos x="1704" y="1542"/>
                </a:cxn>
                <a:cxn ang="0">
                  <a:pos x="1716" y="1538"/>
                </a:cxn>
                <a:cxn ang="0">
                  <a:pos x="1727" y="1532"/>
                </a:cxn>
                <a:cxn ang="0">
                  <a:pos x="1737" y="1524"/>
                </a:cxn>
                <a:cxn ang="0">
                  <a:pos x="1745" y="1515"/>
                </a:cxn>
                <a:cxn ang="0">
                  <a:pos x="1754" y="1505"/>
                </a:cxn>
                <a:cxn ang="0">
                  <a:pos x="1760" y="1494"/>
                </a:cxn>
                <a:cxn ang="0">
                  <a:pos x="1764" y="1483"/>
                </a:cxn>
                <a:cxn ang="0">
                  <a:pos x="1767" y="1470"/>
                </a:cxn>
                <a:cxn ang="0">
                  <a:pos x="1767" y="1457"/>
                </a:cxn>
                <a:cxn ang="0">
                  <a:pos x="1767" y="87"/>
                </a:cxn>
                <a:cxn ang="0">
                  <a:pos x="1767" y="75"/>
                </a:cxn>
                <a:cxn ang="0">
                  <a:pos x="1764" y="63"/>
                </a:cxn>
                <a:cxn ang="0">
                  <a:pos x="1760" y="51"/>
                </a:cxn>
                <a:cxn ang="0">
                  <a:pos x="1754" y="40"/>
                </a:cxn>
                <a:cxn ang="0">
                  <a:pos x="1745" y="30"/>
                </a:cxn>
                <a:cxn ang="0">
                  <a:pos x="1737" y="21"/>
                </a:cxn>
                <a:cxn ang="0">
                  <a:pos x="1727" y="14"/>
                </a:cxn>
                <a:cxn ang="0">
                  <a:pos x="1716" y="8"/>
                </a:cxn>
                <a:cxn ang="0">
                  <a:pos x="1704" y="3"/>
                </a:cxn>
                <a:cxn ang="0">
                  <a:pos x="1691" y="1"/>
                </a:cxn>
                <a:cxn ang="0">
                  <a:pos x="1679" y="0"/>
                </a:cxn>
                <a:cxn ang="0">
                  <a:pos x="89" y="0"/>
                </a:cxn>
                <a:cxn ang="0">
                  <a:pos x="76" y="1"/>
                </a:cxn>
                <a:cxn ang="0">
                  <a:pos x="63" y="3"/>
                </a:cxn>
                <a:cxn ang="0">
                  <a:pos x="52" y="8"/>
                </a:cxn>
                <a:cxn ang="0">
                  <a:pos x="41" y="14"/>
                </a:cxn>
                <a:cxn ang="0">
                  <a:pos x="31" y="21"/>
                </a:cxn>
                <a:cxn ang="0">
                  <a:pos x="23" y="30"/>
                </a:cxn>
                <a:cxn ang="0">
                  <a:pos x="14" y="40"/>
                </a:cxn>
                <a:cxn ang="0">
                  <a:pos x="8" y="51"/>
                </a:cxn>
                <a:cxn ang="0">
                  <a:pos x="4" y="63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1457"/>
                </a:cxn>
                <a:cxn ang="0">
                  <a:pos x="1" y="1470"/>
                </a:cxn>
                <a:cxn ang="0">
                  <a:pos x="4" y="1483"/>
                </a:cxn>
                <a:cxn ang="0">
                  <a:pos x="8" y="1494"/>
                </a:cxn>
                <a:cxn ang="0">
                  <a:pos x="14" y="1505"/>
                </a:cxn>
                <a:cxn ang="0">
                  <a:pos x="23" y="1515"/>
                </a:cxn>
                <a:cxn ang="0">
                  <a:pos x="31" y="1524"/>
                </a:cxn>
                <a:cxn ang="0">
                  <a:pos x="41" y="1532"/>
                </a:cxn>
                <a:cxn ang="0">
                  <a:pos x="52" y="1538"/>
                </a:cxn>
                <a:cxn ang="0">
                  <a:pos x="63" y="1542"/>
                </a:cxn>
                <a:cxn ang="0">
                  <a:pos x="76" y="1545"/>
                </a:cxn>
                <a:cxn ang="0">
                  <a:pos x="89" y="1545"/>
                </a:cxn>
              </a:cxnLst>
              <a:rect l="0" t="0" r="r" b="b"/>
              <a:pathLst>
                <a:path w="1767" h="1545">
                  <a:moveTo>
                    <a:pt x="89" y="1545"/>
                  </a:moveTo>
                  <a:lnTo>
                    <a:pt x="1679" y="1545"/>
                  </a:lnTo>
                  <a:lnTo>
                    <a:pt x="1691" y="1545"/>
                  </a:lnTo>
                  <a:lnTo>
                    <a:pt x="1704" y="1542"/>
                  </a:lnTo>
                  <a:lnTo>
                    <a:pt x="1716" y="1538"/>
                  </a:lnTo>
                  <a:lnTo>
                    <a:pt x="1727" y="1532"/>
                  </a:lnTo>
                  <a:lnTo>
                    <a:pt x="1737" y="1524"/>
                  </a:lnTo>
                  <a:lnTo>
                    <a:pt x="1745" y="1515"/>
                  </a:lnTo>
                  <a:lnTo>
                    <a:pt x="1754" y="1505"/>
                  </a:lnTo>
                  <a:lnTo>
                    <a:pt x="1760" y="1494"/>
                  </a:lnTo>
                  <a:lnTo>
                    <a:pt x="1764" y="1483"/>
                  </a:lnTo>
                  <a:lnTo>
                    <a:pt x="1767" y="1470"/>
                  </a:lnTo>
                  <a:lnTo>
                    <a:pt x="1767" y="1457"/>
                  </a:lnTo>
                  <a:lnTo>
                    <a:pt x="1767" y="87"/>
                  </a:lnTo>
                  <a:lnTo>
                    <a:pt x="1767" y="75"/>
                  </a:lnTo>
                  <a:lnTo>
                    <a:pt x="1764" y="63"/>
                  </a:lnTo>
                  <a:lnTo>
                    <a:pt x="1760" y="51"/>
                  </a:lnTo>
                  <a:lnTo>
                    <a:pt x="1754" y="40"/>
                  </a:lnTo>
                  <a:lnTo>
                    <a:pt x="1745" y="30"/>
                  </a:lnTo>
                  <a:lnTo>
                    <a:pt x="1737" y="21"/>
                  </a:lnTo>
                  <a:lnTo>
                    <a:pt x="1727" y="14"/>
                  </a:lnTo>
                  <a:lnTo>
                    <a:pt x="1716" y="8"/>
                  </a:lnTo>
                  <a:lnTo>
                    <a:pt x="1704" y="3"/>
                  </a:lnTo>
                  <a:lnTo>
                    <a:pt x="1691" y="1"/>
                  </a:lnTo>
                  <a:lnTo>
                    <a:pt x="1679" y="0"/>
                  </a:lnTo>
                  <a:lnTo>
                    <a:pt x="89" y="0"/>
                  </a:lnTo>
                  <a:lnTo>
                    <a:pt x="76" y="1"/>
                  </a:lnTo>
                  <a:lnTo>
                    <a:pt x="63" y="3"/>
                  </a:lnTo>
                  <a:lnTo>
                    <a:pt x="52" y="8"/>
                  </a:lnTo>
                  <a:lnTo>
                    <a:pt x="41" y="14"/>
                  </a:lnTo>
                  <a:lnTo>
                    <a:pt x="31" y="21"/>
                  </a:lnTo>
                  <a:lnTo>
                    <a:pt x="23" y="30"/>
                  </a:lnTo>
                  <a:lnTo>
                    <a:pt x="14" y="40"/>
                  </a:lnTo>
                  <a:lnTo>
                    <a:pt x="8" y="51"/>
                  </a:lnTo>
                  <a:lnTo>
                    <a:pt x="4" y="63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1457"/>
                  </a:lnTo>
                  <a:lnTo>
                    <a:pt x="1" y="1470"/>
                  </a:lnTo>
                  <a:lnTo>
                    <a:pt x="4" y="1483"/>
                  </a:lnTo>
                  <a:lnTo>
                    <a:pt x="8" y="1494"/>
                  </a:lnTo>
                  <a:lnTo>
                    <a:pt x="14" y="1505"/>
                  </a:lnTo>
                  <a:lnTo>
                    <a:pt x="23" y="1515"/>
                  </a:lnTo>
                  <a:lnTo>
                    <a:pt x="31" y="1524"/>
                  </a:lnTo>
                  <a:lnTo>
                    <a:pt x="41" y="1532"/>
                  </a:lnTo>
                  <a:lnTo>
                    <a:pt x="52" y="1538"/>
                  </a:lnTo>
                  <a:lnTo>
                    <a:pt x="63" y="1542"/>
                  </a:lnTo>
                  <a:lnTo>
                    <a:pt x="76" y="1545"/>
                  </a:lnTo>
                  <a:lnTo>
                    <a:pt x="89" y="15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2" name="Freeform 2245"/>
            <p:cNvSpPr>
              <a:spLocks/>
            </p:cNvSpPr>
            <p:nvPr/>
          </p:nvSpPr>
          <p:spPr bwMode="auto">
            <a:xfrm>
              <a:off x="3260" y="1024"/>
              <a:ext cx="398" cy="5"/>
            </a:xfrm>
            <a:custGeom>
              <a:avLst/>
              <a:gdLst/>
              <a:ahLst/>
              <a:cxnLst>
                <a:cxn ang="0">
                  <a:pos x="1590" y="17"/>
                </a:cxn>
                <a:cxn ang="0">
                  <a:pos x="1590" y="0"/>
                </a:cxn>
                <a:cxn ang="0">
                  <a:pos x="0" y="0"/>
                </a:cxn>
                <a:cxn ang="0">
                  <a:pos x="0" y="17"/>
                </a:cxn>
                <a:cxn ang="0">
                  <a:pos x="1590" y="17"/>
                </a:cxn>
                <a:cxn ang="0">
                  <a:pos x="1590" y="17"/>
                </a:cxn>
                <a:cxn ang="0">
                  <a:pos x="1590" y="17"/>
                </a:cxn>
                <a:cxn ang="0">
                  <a:pos x="1590" y="17"/>
                </a:cxn>
                <a:cxn ang="0">
                  <a:pos x="1590" y="17"/>
                </a:cxn>
              </a:cxnLst>
              <a:rect l="0" t="0" r="r" b="b"/>
              <a:pathLst>
                <a:path w="1590" h="17">
                  <a:moveTo>
                    <a:pt x="1590" y="17"/>
                  </a:moveTo>
                  <a:lnTo>
                    <a:pt x="1590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590" y="17"/>
                  </a:lnTo>
                  <a:lnTo>
                    <a:pt x="1590" y="17"/>
                  </a:lnTo>
                  <a:lnTo>
                    <a:pt x="1590" y="17"/>
                  </a:lnTo>
                  <a:lnTo>
                    <a:pt x="1590" y="17"/>
                  </a:lnTo>
                  <a:lnTo>
                    <a:pt x="1590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3" name="Freeform 2246"/>
            <p:cNvSpPr>
              <a:spLocks/>
            </p:cNvSpPr>
            <p:nvPr/>
          </p:nvSpPr>
          <p:spPr bwMode="auto">
            <a:xfrm>
              <a:off x="3657" y="1024"/>
              <a:ext cx="4" cy="5"/>
            </a:xfrm>
            <a:custGeom>
              <a:avLst/>
              <a:gdLst/>
              <a:ahLst/>
              <a:cxnLst>
                <a:cxn ang="0">
                  <a:pos x="15" y="16"/>
                </a:cxn>
                <a:cxn ang="0">
                  <a:pos x="13" y="0"/>
                </a:cxn>
                <a:cxn ang="0">
                  <a:pos x="0" y="1"/>
                </a:cxn>
                <a:cxn ang="0">
                  <a:pos x="1" y="18"/>
                </a:cxn>
                <a:cxn ang="0">
                  <a:pos x="14" y="17"/>
                </a:cxn>
                <a:cxn ang="0">
                  <a:pos x="15" y="16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5" y="16"/>
                </a:cxn>
              </a:cxnLst>
              <a:rect l="0" t="0" r="r" b="b"/>
              <a:pathLst>
                <a:path w="15" h="18">
                  <a:moveTo>
                    <a:pt x="15" y="16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1" y="18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4" name="Freeform 2247"/>
            <p:cNvSpPr>
              <a:spLocks/>
            </p:cNvSpPr>
            <p:nvPr/>
          </p:nvSpPr>
          <p:spPr bwMode="auto">
            <a:xfrm>
              <a:off x="3660" y="1024"/>
              <a:ext cx="4" cy="4"/>
            </a:xfrm>
            <a:custGeom>
              <a:avLst/>
              <a:gdLst/>
              <a:ahLst/>
              <a:cxnLst>
                <a:cxn ang="0">
                  <a:pos x="17" y="16"/>
                </a:cxn>
                <a:cxn ang="0">
                  <a:pos x="13" y="0"/>
                </a:cxn>
                <a:cxn ang="0">
                  <a:pos x="0" y="3"/>
                </a:cxn>
                <a:cxn ang="0">
                  <a:pos x="3" y="18"/>
                </a:cxn>
                <a:cxn ang="0">
                  <a:pos x="16" y="16"/>
                </a:cxn>
                <a:cxn ang="0">
                  <a:pos x="17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7" y="16"/>
                </a:cxn>
              </a:cxnLst>
              <a:rect l="0" t="0" r="r" b="b"/>
              <a:pathLst>
                <a:path w="17" h="18">
                  <a:moveTo>
                    <a:pt x="17" y="16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3" y="18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5" name="Freeform 2248"/>
            <p:cNvSpPr>
              <a:spLocks/>
            </p:cNvSpPr>
            <p:nvPr/>
          </p:nvSpPr>
          <p:spPr bwMode="auto">
            <a:xfrm>
              <a:off x="3663" y="1023"/>
              <a:ext cx="5" cy="5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0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19" y="15"/>
                </a:cxn>
              </a:cxnLst>
              <a:rect l="0" t="0" r="r" b="b"/>
              <a:pathLst>
                <a:path w="19" h="20">
                  <a:moveTo>
                    <a:pt x="19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0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6" name="Freeform 2249"/>
            <p:cNvSpPr>
              <a:spLocks/>
            </p:cNvSpPr>
            <p:nvPr/>
          </p:nvSpPr>
          <p:spPr bwMode="auto">
            <a:xfrm>
              <a:off x="3666" y="1021"/>
              <a:ext cx="5" cy="5"/>
            </a:xfrm>
            <a:custGeom>
              <a:avLst/>
              <a:gdLst/>
              <a:ahLst/>
              <a:cxnLst>
                <a:cxn ang="0">
                  <a:pos x="19" y="13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19" y="14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19" y="13"/>
                </a:cxn>
              </a:cxnLst>
              <a:rect l="0" t="0" r="r" b="b"/>
              <a:pathLst>
                <a:path w="19" h="20">
                  <a:moveTo>
                    <a:pt x="19" y="13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7" name="Freeform 2250"/>
            <p:cNvSpPr>
              <a:spLocks/>
            </p:cNvSpPr>
            <p:nvPr/>
          </p:nvSpPr>
          <p:spPr bwMode="auto">
            <a:xfrm>
              <a:off x="3668" y="1020"/>
              <a:ext cx="5" cy="5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9" y="21"/>
                </a:cxn>
                <a:cxn ang="0">
                  <a:pos x="19" y="14"/>
                </a:cxn>
                <a:cxn ang="0">
                  <a:pos x="20" y="13"/>
                </a:cxn>
                <a:cxn ang="0">
                  <a:pos x="19" y="14"/>
                </a:cxn>
                <a:cxn ang="0">
                  <a:pos x="20" y="14"/>
                </a:cxn>
                <a:cxn ang="0">
                  <a:pos x="20" y="13"/>
                </a:cxn>
              </a:cxnLst>
              <a:rect l="0" t="0" r="r" b="b"/>
              <a:pathLst>
                <a:path w="20" h="21">
                  <a:moveTo>
                    <a:pt x="20" y="13"/>
                  </a:moveTo>
                  <a:lnTo>
                    <a:pt x="10" y="0"/>
                  </a:lnTo>
                  <a:lnTo>
                    <a:pt x="0" y="8"/>
                  </a:lnTo>
                  <a:lnTo>
                    <a:pt x="9" y="21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8" name="Freeform 2251"/>
            <p:cNvSpPr>
              <a:spLocks/>
            </p:cNvSpPr>
            <p:nvPr/>
          </p:nvSpPr>
          <p:spPr bwMode="auto">
            <a:xfrm>
              <a:off x="3671" y="1018"/>
              <a:ext cx="5" cy="5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11" y="21"/>
                </a:cxn>
                <a:cxn ang="0">
                  <a:pos x="21" y="12"/>
                </a:cxn>
                <a:cxn ang="0">
                  <a:pos x="22" y="10"/>
                </a:cxn>
                <a:cxn ang="0">
                  <a:pos x="21" y="12"/>
                </a:cxn>
                <a:cxn ang="0">
                  <a:pos x="22" y="12"/>
                </a:cxn>
                <a:cxn ang="0">
                  <a:pos x="22" y="10"/>
                </a:cxn>
              </a:cxnLst>
              <a:rect l="0" t="0" r="r" b="b"/>
              <a:pathLst>
                <a:path w="22" h="21">
                  <a:moveTo>
                    <a:pt x="22" y="10"/>
                  </a:moveTo>
                  <a:lnTo>
                    <a:pt x="9" y="0"/>
                  </a:lnTo>
                  <a:lnTo>
                    <a:pt x="0" y="9"/>
                  </a:lnTo>
                  <a:lnTo>
                    <a:pt x="11" y="21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9" name="Freeform 2252"/>
            <p:cNvSpPr>
              <a:spLocks/>
            </p:cNvSpPr>
            <p:nvPr/>
          </p:nvSpPr>
          <p:spPr bwMode="auto">
            <a:xfrm>
              <a:off x="3673" y="1015"/>
              <a:ext cx="5" cy="5"/>
            </a:xfrm>
            <a:custGeom>
              <a:avLst/>
              <a:gdLst/>
              <a:ahLst/>
              <a:cxnLst>
                <a:cxn ang="0">
                  <a:pos x="22" y="9"/>
                </a:cxn>
                <a:cxn ang="0">
                  <a:pos x="7" y="0"/>
                </a:cxn>
                <a:cxn ang="0">
                  <a:pos x="0" y="10"/>
                </a:cxn>
                <a:cxn ang="0">
                  <a:pos x="14" y="19"/>
                </a:cxn>
                <a:cxn ang="0">
                  <a:pos x="21" y="9"/>
                </a:cxn>
                <a:cxn ang="0">
                  <a:pos x="22" y="9"/>
                </a:cxn>
                <a:cxn ang="0">
                  <a:pos x="21" y="9"/>
                </a:cxn>
                <a:cxn ang="0">
                  <a:pos x="22" y="9"/>
                </a:cxn>
                <a:cxn ang="0">
                  <a:pos x="22" y="9"/>
                </a:cxn>
              </a:cxnLst>
              <a:rect l="0" t="0" r="r" b="b"/>
              <a:pathLst>
                <a:path w="22" h="19">
                  <a:moveTo>
                    <a:pt x="22" y="9"/>
                  </a:moveTo>
                  <a:lnTo>
                    <a:pt x="7" y="0"/>
                  </a:lnTo>
                  <a:lnTo>
                    <a:pt x="0" y="10"/>
                  </a:lnTo>
                  <a:lnTo>
                    <a:pt x="14" y="1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0" name="Freeform 2253"/>
            <p:cNvSpPr>
              <a:spLocks/>
            </p:cNvSpPr>
            <p:nvPr/>
          </p:nvSpPr>
          <p:spPr bwMode="auto">
            <a:xfrm>
              <a:off x="3674" y="1013"/>
              <a:ext cx="5" cy="5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15" y="19"/>
                </a:cxn>
                <a:cxn ang="0">
                  <a:pos x="21" y="8"/>
                </a:cxn>
                <a:cxn ang="0">
                  <a:pos x="21" y="7"/>
                </a:cxn>
                <a:cxn ang="0">
                  <a:pos x="21" y="8"/>
                </a:cxn>
                <a:cxn ang="0">
                  <a:pos x="21" y="7"/>
                </a:cxn>
                <a:cxn ang="0">
                  <a:pos x="21" y="7"/>
                </a:cxn>
              </a:cxnLst>
              <a:rect l="0" t="0" r="r" b="b"/>
              <a:pathLst>
                <a:path w="21" h="19">
                  <a:moveTo>
                    <a:pt x="21" y="7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15" y="1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1" name="Freeform 2254"/>
            <p:cNvSpPr>
              <a:spLocks/>
            </p:cNvSpPr>
            <p:nvPr/>
          </p:nvSpPr>
          <p:spPr bwMode="auto">
            <a:xfrm>
              <a:off x="3676" y="1010"/>
              <a:ext cx="5" cy="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4" y="0"/>
                </a:cxn>
                <a:cxn ang="0">
                  <a:pos x="0" y="11"/>
                </a:cxn>
                <a:cxn ang="0">
                  <a:pos x="15" y="17"/>
                </a:cxn>
                <a:cxn ang="0">
                  <a:pos x="19" y="5"/>
                </a:cxn>
                <a:cxn ang="0">
                  <a:pos x="20" y="4"/>
                </a:cxn>
                <a:cxn ang="0">
                  <a:pos x="19" y="5"/>
                </a:cxn>
                <a:cxn ang="0">
                  <a:pos x="20" y="5"/>
                </a:cxn>
                <a:cxn ang="0">
                  <a:pos x="20" y="4"/>
                </a:cxn>
              </a:cxnLst>
              <a:rect l="0" t="0" r="r" b="b"/>
              <a:pathLst>
                <a:path w="20" h="17">
                  <a:moveTo>
                    <a:pt x="20" y="4"/>
                  </a:moveTo>
                  <a:lnTo>
                    <a:pt x="4" y="0"/>
                  </a:lnTo>
                  <a:lnTo>
                    <a:pt x="0" y="11"/>
                  </a:lnTo>
                  <a:lnTo>
                    <a:pt x="15" y="17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2" name="Freeform 2255"/>
            <p:cNvSpPr>
              <a:spLocks/>
            </p:cNvSpPr>
            <p:nvPr/>
          </p:nvSpPr>
          <p:spPr bwMode="auto">
            <a:xfrm>
              <a:off x="3677" y="1007"/>
              <a:ext cx="5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16" y="17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19" h="17">
                  <a:moveTo>
                    <a:pt x="19" y="4"/>
                  </a:moveTo>
                  <a:lnTo>
                    <a:pt x="3" y="0"/>
                  </a:lnTo>
                  <a:lnTo>
                    <a:pt x="0" y="14"/>
                  </a:lnTo>
                  <a:lnTo>
                    <a:pt x="16" y="1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3" name="Freeform 2256"/>
            <p:cNvSpPr>
              <a:spLocks/>
            </p:cNvSpPr>
            <p:nvPr/>
          </p:nvSpPr>
          <p:spPr bwMode="auto">
            <a:xfrm>
              <a:off x="3677" y="1004"/>
              <a:ext cx="5" cy="4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17" y="15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" y="0"/>
                  </a:lnTo>
                  <a:lnTo>
                    <a:pt x="0" y="14"/>
                  </a:lnTo>
                  <a:lnTo>
                    <a:pt x="17" y="15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4" name="Freeform 2257"/>
            <p:cNvSpPr>
              <a:spLocks/>
            </p:cNvSpPr>
            <p:nvPr/>
          </p:nvSpPr>
          <p:spPr bwMode="auto">
            <a:xfrm>
              <a:off x="3677" y="662"/>
              <a:ext cx="5" cy="3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0"/>
                </a:cxn>
                <a:cxn ang="0">
                  <a:pos x="0" y="1370"/>
                </a:cxn>
                <a:cxn ang="0">
                  <a:pos x="17" y="137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370">
                  <a:moveTo>
                    <a:pt x="17" y="0"/>
                  </a:moveTo>
                  <a:lnTo>
                    <a:pt x="0" y="0"/>
                  </a:lnTo>
                  <a:lnTo>
                    <a:pt x="0" y="1370"/>
                  </a:lnTo>
                  <a:lnTo>
                    <a:pt x="17" y="137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5" name="Freeform 2258"/>
            <p:cNvSpPr>
              <a:spLocks/>
            </p:cNvSpPr>
            <p:nvPr/>
          </p:nvSpPr>
          <p:spPr bwMode="auto">
            <a:xfrm>
              <a:off x="3677" y="659"/>
              <a:ext cx="5" cy="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"/>
                </a:cxn>
                <a:cxn ang="0">
                  <a:pos x="1" y="15"/>
                </a:cxn>
                <a:cxn ang="0">
                  <a:pos x="18" y="14"/>
                </a:cxn>
                <a:cxn ang="0">
                  <a:pos x="17" y="1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6" y="0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0" y="3"/>
                  </a:lnTo>
                  <a:lnTo>
                    <a:pt x="1" y="15"/>
                  </a:lnTo>
                  <a:lnTo>
                    <a:pt x="18" y="14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6" name="Freeform 2259"/>
            <p:cNvSpPr>
              <a:spLocks/>
            </p:cNvSpPr>
            <p:nvPr/>
          </p:nvSpPr>
          <p:spPr bwMode="auto">
            <a:xfrm>
              <a:off x="3677" y="655"/>
              <a:ext cx="4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5"/>
                </a:cxn>
                <a:cxn ang="0">
                  <a:pos x="3" y="17"/>
                </a:cxn>
                <a:cxn ang="0">
                  <a:pos x="18" y="1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5" y="0"/>
                </a:cxn>
              </a:cxnLst>
              <a:rect l="0" t="0" r="r" b="b"/>
              <a:pathLst>
                <a:path w="18" h="17">
                  <a:moveTo>
                    <a:pt x="15" y="0"/>
                  </a:moveTo>
                  <a:lnTo>
                    <a:pt x="0" y="5"/>
                  </a:lnTo>
                  <a:lnTo>
                    <a:pt x="3" y="17"/>
                  </a:lnTo>
                  <a:lnTo>
                    <a:pt x="18" y="1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7" name="Freeform 2260"/>
            <p:cNvSpPr>
              <a:spLocks/>
            </p:cNvSpPr>
            <p:nvPr/>
          </p:nvSpPr>
          <p:spPr bwMode="auto">
            <a:xfrm>
              <a:off x="3676" y="652"/>
              <a:ext cx="4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7"/>
                </a:cxn>
                <a:cxn ang="0">
                  <a:pos x="4" y="19"/>
                </a:cxn>
                <a:cxn ang="0">
                  <a:pos x="19" y="13"/>
                </a:cxn>
                <a:cxn ang="0">
                  <a:pos x="15" y="2"/>
                </a:cxn>
                <a:cxn ang="0">
                  <a:pos x="15" y="0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lnTo>
                    <a:pt x="0" y="7"/>
                  </a:lnTo>
                  <a:lnTo>
                    <a:pt x="4" y="19"/>
                  </a:lnTo>
                  <a:lnTo>
                    <a:pt x="19" y="1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8" name="Freeform 2261"/>
            <p:cNvSpPr>
              <a:spLocks/>
            </p:cNvSpPr>
            <p:nvPr/>
          </p:nvSpPr>
          <p:spPr bwMode="auto">
            <a:xfrm>
              <a:off x="3674" y="649"/>
              <a:ext cx="5" cy="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0"/>
                </a:cxn>
                <a:cxn ang="0">
                  <a:pos x="7" y="20"/>
                </a:cxn>
                <a:cxn ang="0">
                  <a:pos x="21" y="1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4" y="0"/>
                </a:cxn>
              </a:cxnLst>
              <a:rect l="0" t="0" r="r" b="b"/>
              <a:pathLst>
                <a:path w="21" h="20">
                  <a:moveTo>
                    <a:pt x="14" y="0"/>
                  </a:moveTo>
                  <a:lnTo>
                    <a:pt x="0" y="10"/>
                  </a:lnTo>
                  <a:lnTo>
                    <a:pt x="7" y="20"/>
                  </a:lnTo>
                  <a:lnTo>
                    <a:pt x="21" y="1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9" name="Freeform 2262"/>
            <p:cNvSpPr>
              <a:spLocks/>
            </p:cNvSpPr>
            <p:nvPr/>
          </p:nvSpPr>
          <p:spPr bwMode="auto">
            <a:xfrm>
              <a:off x="3673" y="646"/>
              <a:ext cx="5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0"/>
                </a:cxn>
                <a:cxn ang="0">
                  <a:pos x="7" y="21"/>
                </a:cxn>
                <a:cxn ang="0">
                  <a:pos x="21" y="11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3" y="0"/>
                </a:cxn>
              </a:cxnLst>
              <a:rect l="0" t="0" r="r" b="b"/>
              <a:pathLst>
                <a:path w="21" h="21">
                  <a:moveTo>
                    <a:pt x="13" y="0"/>
                  </a:moveTo>
                  <a:lnTo>
                    <a:pt x="0" y="10"/>
                  </a:lnTo>
                  <a:lnTo>
                    <a:pt x="7" y="21"/>
                  </a:lnTo>
                  <a:lnTo>
                    <a:pt x="21" y="1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0" name="Freeform 2263"/>
            <p:cNvSpPr>
              <a:spLocks/>
            </p:cNvSpPr>
            <p:nvPr/>
          </p:nvSpPr>
          <p:spPr bwMode="auto">
            <a:xfrm>
              <a:off x="3671" y="644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9" y="21"/>
                </a:cxn>
                <a:cxn ang="0">
                  <a:pos x="21" y="10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0" y="13"/>
                  </a:lnTo>
                  <a:lnTo>
                    <a:pt x="9" y="21"/>
                  </a:lnTo>
                  <a:lnTo>
                    <a:pt x="21" y="10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1" name="Freeform 2264"/>
            <p:cNvSpPr>
              <a:spLocks/>
            </p:cNvSpPr>
            <p:nvPr/>
          </p:nvSpPr>
          <p:spPr bwMode="auto">
            <a:xfrm>
              <a:off x="3668" y="642"/>
              <a:ext cx="5" cy="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4"/>
                </a:cxn>
                <a:cxn ang="0">
                  <a:pos x="10" y="21"/>
                </a:cxn>
                <a:cxn ang="0">
                  <a:pos x="19" y="8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0" y="14"/>
                  </a:lnTo>
                  <a:lnTo>
                    <a:pt x="10" y="21"/>
                  </a:lnTo>
                  <a:lnTo>
                    <a:pt x="19" y="8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2" name="Freeform 2265"/>
            <p:cNvSpPr>
              <a:spLocks/>
            </p:cNvSpPr>
            <p:nvPr/>
          </p:nvSpPr>
          <p:spPr bwMode="auto">
            <a:xfrm>
              <a:off x="3666" y="640"/>
              <a:ext cx="5" cy="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5"/>
                </a:cxn>
                <a:cxn ang="0">
                  <a:pos x="11" y="21"/>
                </a:cxn>
                <a:cxn ang="0">
                  <a:pos x="19" y="6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9" h="21">
                  <a:moveTo>
                    <a:pt x="7" y="0"/>
                  </a:moveTo>
                  <a:lnTo>
                    <a:pt x="0" y="15"/>
                  </a:lnTo>
                  <a:lnTo>
                    <a:pt x="11" y="21"/>
                  </a:lnTo>
                  <a:lnTo>
                    <a:pt x="19" y="6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3" name="Freeform 2266"/>
            <p:cNvSpPr>
              <a:spLocks/>
            </p:cNvSpPr>
            <p:nvPr/>
          </p:nvSpPr>
          <p:spPr bwMode="auto">
            <a:xfrm>
              <a:off x="3663" y="639"/>
              <a:ext cx="4" cy="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6"/>
                </a:cxn>
                <a:cxn ang="0">
                  <a:pos x="12" y="20"/>
                </a:cxn>
                <a:cxn ang="0">
                  <a:pos x="18" y="5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5" y="1"/>
                </a:cxn>
                <a:cxn ang="0">
                  <a:pos x="5" y="0"/>
                </a:cxn>
              </a:cxnLst>
              <a:rect l="0" t="0" r="r" b="b"/>
              <a:pathLst>
                <a:path w="18" h="20">
                  <a:moveTo>
                    <a:pt x="5" y="0"/>
                  </a:moveTo>
                  <a:lnTo>
                    <a:pt x="0" y="16"/>
                  </a:lnTo>
                  <a:lnTo>
                    <a:pt x="12" y="20"/>
                  </a:lnTo>
                  <a:lnTo>
                    <a:pt x="18" y="5"/>
                  </a:lnTo>
                  <a:lnTo>
                    <a:pt x="6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4" name="Freeform 2267"/>
            <p:cNvSpPr>
              <a:spLocks/>
            </p:cNvSpPr>
            <p:nvPr/>
          </p:nvSpPr>
          <p:spPr bwMode="auto">
            <a:xfrm>
              <a:off x="3660" y="638"/>
              <a:ext cx="4" cy="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6"/>
                </a:cxn>
                <a:cxn ang="0">
                  <a:pos x="13" y="18"/>
                </a:cxn>
                <a:cxn ang="0">
                  <a:pos x="17" y="2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7" h="18">
                  <a:moveTo>
                    <a:pt x="3" y="0"/>
                  </a:moveTo>
                  <a:lnTo>
                    <a:pt x="0" y="16"/>
                  </a:lnTo>
                  <a:lnTo>
                    <a:pt x="13" y="18"/>
                  </a:lnTo>
                  <a:lnTo>
                    <a:pt x="1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5" name="Freeform 2268"/>
            <p:cNvSpPr>
              <a:spLocks/>
            </p:cNvSpPr>
            <p:nvPr/>
          </p:nvSpPr>
          <p:spPr bwMode="auto">
            <a:xfrm>
              <a:off x="3657" y="638"/>
              <a:ext cx="4" cy="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6"/>
                </a:cxn>
                <a:cxn ang="0">
                  <a:pos x="13" y="17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4" h="17">
                  <a:moveTo>
                    <a:pt x="1" y="0"/>
                  </a:moveTo>
                  <a:lnTo>
                    <a:pt x="0" y="16"/>
                  </a:lnTo>
                  <a:lnTo>
                    <a:pt x="13" y="17"/>
                  </a:lnTo>
                  <a:lnTo>
                    <a:pt x="14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6" name="Freeform 2269"/>
            <p:cNvSpPr>
              <a:spLocks/>
            </p:cNvSpPr>
            <p:nvPr/>
          </p:nvSpPr>
          <p:spPr bwMode="auto">
            <a:xfrm>
              <a:off x="3260" y="638"/>
              <a:ext cx="39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6"/>
                </a:cxn>
                <a:cxn ang="0">
                  <a:pos x="1591" y="16"/>
                </a:cxn>
                <a:cxn ang="0">
                  <a:pos x="159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91" h="16">
                  <a:moveTo>
                    <a:pt x="0" y="0"/>
                  </a:moveTo>
                  <a:lnTo>
                    <a:pt x="1" y="16"/>
                  </a:lnTo>
                  <a:lnTo>
                    <a:pt x="1591" y="16"/>
                  </a:lnTo>
                  <a:lnTo>
                    <a:pt x="159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7" name="Freeform 2270"/>
            <p:cNvSpPr>
              <a:spLocks/>
            </p:cNvSpPr>
            <p:nvPr/>
          </p:nvSpPr>
          <p:spPr bwMode="auto">
            <a:xfrm>
              <a:off x="3256" y="638"/>
              <a:ext cx="4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17"/>
                </a:cxn>
                <a:cxn ang="0">
                  <a:pos x="15" y="16"/>
                </a:cxn>
                <a:cxn ang="0">
                  <a:pos x="14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lnTo>
                    <a:pt x="3" y="17"/>
                  </a:lnTo>
                  <a:lnTo>
                    <a:pt x="15" y="16"/>
                  </a:lnTo>
                  <a:lnTo>
                    <a:pt x="14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8" name="Freeform 2271"/>
            <p:cNvSpPr>
              <a:spLocks/>
            </p:cNvSpPr>
            <p:nvPr/>
          </p:nvSpPr>
          <p:spPr bwMode="auto">
            <a:xfrm>
              <a:off x="3253" y="638"/>
              <a:ext cx="4" cy="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18"/>
                </a:cxn>
                <a:cxn ang="0">
                  <a:pos x="17" y="16"/>
                </a:cxn>
                <a:cxn ang="0">
                  <a:pos x="13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lnTo>
                    <a:pt x="4" y="18"/>
                  </a:lnTo>
                  <a:lnTo>
                    <a:pt x="17" y="16"/>
                  </a:lnTo>
                  <a:lnTo>
                    <a:pt x="1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9" name="Freeform 2272"/>
            <p:cNvSpPr>
              <a:spLocks/>
            </p:cNvSpPr>
            <p:nvPr/>
          </p:nvSpPr>
          <p:spPr bwMode="auto">
            <a:xfrm>
              <a:off x="3250" y="639"/>
              <a:ext cx="4" cy="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7" y="19"/>
                </a:cxn>
                <a:cxn ang="0">
                  <a:pos x="18" y="15"/>
                </a:cxn>
                <a:cxn ang="0">
                  <a:pos x="13" y="0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</a:cxnLst>
              <a:rect l="0" t="0" r="r" b="b"/>
              <a:pathLst>
                <a:path w="18" h="19">
                  <a:moveTo>
                    <a:pt x="0" y="4"/>
                  </a:moveTo>
                  <a:lnTo>
                    <a:pt x="7" y="19"/>
                  </a:lnTo>
                  <a:lnTo>
                    <a:pt x="18" y="15"/>
                  </a:lnTo>
                  <a:lnTo>
                    <a:pt x="13" y="0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0" name="Freeform 2273"/>
            <p:cNvSpPr>
              <a:spLocks/>
            </p:cNvSpPr>
            <p:nvPr/>
          </p:nvSpPr>
          <p:spPr bwMode="auto">
            <a:xfrm>
              <a:off x="3247" y="640"/>
              <a:ext cx="5" cy="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21"/>
                </a:cxn>
                <a:cxn ang="0">
                  <a:pos x="20" y="15"/>
                </a:cxn>
                <a:cxn ang="0">
                  <a:pos x="12" y="0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20" h="21">
                  <a:moveTo>
                    <a:pt x="0" y="7"/>
                  </a:moveTo>
                  <a:lnTo>
                    <a:pt x="9" y="21"/>
                  </a:lnTo>
                  <a:lnTo>
                    <a:pt x="20" y="15"/>
                  </a:lnTo>
                  <a:lnTo>
                    <a:pt x="12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1" name="Freeform 2274"/>
            <p:cNvSpPr>
              <a:spLocks/>
            </p:cNvSpPr>
            <p:nvPr/>
          </p:nvSpPr>
          <p:spPr bwMode="auto">
            <a:xfrm>
              <a:off x="3244" y="642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20"/>
                </a:cxn>
                <a:cxn ang="0">
                  <a:pos x="20" y="1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0" h="20">
                  <a:moveTo>
                    <a:pt x="0" y="8"/>
                  </a:moveTo>
                  <a:lnTo>
                    <a:pt x="10" y="20"/>
                  </a:lnTo>
                  <a:lnTo>
                    <a:pt x="20" y="13"/>
                  </a:lnTo>
                  <a:lnTo>
                    <a:pt x="10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2" name="Freeform 2275"/>
            <p:cNvSpPr>
              <a:spLocks/>
            </p:cNvSpPr>
            <p:nvPr/>
          </p:nvSpPr>
          <p:spPr bwMode="auto">
            <a:xfrm>
              <a:off x="3242" y="644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3" y="20"/>
                </a:cxn>
                <a:cxn ang="0">
                  <a:pos x="22" y="12"/>
                </a:cxn>
                <a:cxn ang="0">
                  <a:pos x="11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10"/>
                </a:cxn>
              </a:cxnLst>
              <a:rect l="0" t="0" r="r" b="b"/>
              <a:pathLst>
                <a:path w="22" h="20">
                  <a:moveTo>
                    <a:pt x="0" y="10"/>
                  </a:moveTo>
                  <a:lnTo>
                    <a:pt x="13" y="20"/>
                  </a:lnTo>
                  <a:lnTo>
                    <a:pt x="22" y="12"/>
                  </a:lnTo>
                  <a:lnTo>
                    <a:pt x="11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3" name="Freeform 2276"/>
            <p:cNvSpPr>
              <a:spLocks/>
            </p:cNvSpPr>
            <p:nvPr/>
          </p:nvSpPr>
          <p:spPr bwMode="auto">
            <a:xfrm>
              <a:off x="3240" y="647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21"/>
                </a:cxn>
                <a:cxn ang="0">
                  <a:pos x="22" y="10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1"/>
                </a:cxn>
              </a:cxnLst>
              <a:rect l="0" t="0" r="r" b="b"/>
              <a:pathLst>
                <a:path w="22" h="21">
                  <a:moveTo>
                    <a:pt x="0" y="11"/>
                  </a:moveTo>
                  <a:lnTo>
                    <a:pt x="14" y="21"/>
                  </a:lnTo>
                  <a:lnTo>
                    <a:pt x="22" y="1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4" name="Freeform 2277"/>
            <p:cNvSpPr>
              <a:spLocks/>
            </p:cNvSpPr>
            <p:nvPr/>
          </p:nvSpPr>
          <p:spPr bwMode="auto">
            <a:xfrm>
              <a:off x="3238" y="649"/>
              <a:ext cx="5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5" y="19"/>
                </a:cxn>
                <a:cxn ang="0">
                  <a:pos x="22" y="9"/>
                </a:cxn>
                <a:cxn ang="0">
                  <a:pos x="7" y="0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22" h="19">
                  <a:moveTo>
                    <a:pt x="0" y="13"/>
                  </a:moveTo>
                  <a:lnTo>
                    <a:pt x="15" y="19"/>
                  </a:lnTo>
                  <a:lnTo>
                    <a:pt x="22" y="9"/>
                  </a:lnTo>
                  <a:lnTo>
                    <a:pt x="7" y="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5" name="Freeform 2278"/>
            <p:cNvSpPr>
              <a:spLocks/>
            </p:cNvSpPr>
            <p:nvPr/>
          </p:nvSpPr>
          <p:spPr bwMode="auto">
            <a:xfrm>
              <a:off x="3237" y="652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7"/>
                </a:cxn>
                <a:cxn ang="0">
                  <a:pos x="19" y="5"/>
                </a:cxn>
                <a:cxn ang="0">
                  <a:pos x="4" y="0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" h="17">
                  <a:moveTo>
                    <a:pt x="0" y="12"/>
                  </a:moveTo>
                  <a:lnTo>
                    <a:pt x="15" y="17"/>
                  </a:lnTo>
                  <a:lnTo>
                    <a:pt x="19" y="5"/>
                  </a:lnTo>
                  <a:lnTo>
                    <a:pt x="4" y="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6" name="Freeform 2279"/>
            <p:cNvSpPr>
              <a:spLocks/>
            </p:cNvSpPr>
            <p:nvPr/>
          </p:nvSpPr>
          <p:spPr bwMode="auto">
            <a:xfrm>
              <a:off x="3236" y="655"/>
              <a:ext cx="5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6"/>
                </a:cxn>
                <a:cxn ang="0">
                  <a:pos x="19" y="4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9" h="16">
                  <a:moveTo>
                    <a:pt x="0" y="13"/>
                  </a:moveTo>
                  <a:lnTo>
                    <a:pt x="16" y="16"/>
                  </a:lnTo>
                  <a:lnTo>
                    <a:pt x="19" y="4"/>
                  </a:lnTo>
                  <a:lnTo>
                    <a:pt x="3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7" name="Freeform 2280"/>
            <p:cNvSpPr>
              <a:spLocks/>
            </p:cNvSpPr>
            <p:nvPr/>
          </p:nvSpPr>
          <p:spPr bwMode="auto">
            <a:xfrm>
              <a:off x="3236" y="659"/>
              <a:ext cx="4" cy="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4"/>
                </a:cxn>
                <a:cxn ang="0">
                  <a:pos x="17" y="2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7" h="14">
                  <a:moveTo>
                    <a:pt x="0" y="13"/>
                  </a:moveTo>
                  <a:lnTo>
                    <a:pt x="16" y="14"/>
                  </a:lnTo>
                  <a:lnTo>
                    <a:pt x="17" y="2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8" name="Freeform 2281"/>
            <p:cNvSpPr>
              <a:spLocks/>
            </p:cNvSpPr>
            <p:nvPr/>
          </p:nvSpPr>
          <p:spPr bwMode="auto">
            <a:xfrm>
              <a:off x="3236" y="662"/>
              <a:ext cx="4" cy="343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6" y="1370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</a:cxnLst>
              <a:rect l="0" t="0" r="r" b="b"/>
              <a:pathLst>
                <a:path w="16" h="1370">
                  <a:moveTo>
                    <a:pt x="0" y="1370"/>
                  </a:moveTo>
                  <a:lnTo>
                    <a:pt x="16" y="137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9" name="Freeform 2282"/>
            <p:cNvSpPr>
              <a:spLocks/>
            </p:cNvSpPr>
            <p:nvPr/>
          </p:nvSpPr>
          <p:spPr bwMode="auto">
            <a:xfrm>
              <a:off x="3236" y="1004"/>
              <a:ext cx="4" cy="4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7" y="14"/>
                </a:cxn>
                <a:cxn ang="0">
                  <a:pos x="16" y="0"/>
                </a:cxn>
                <a:cxn ang="0">
                  <a:pos x="0" y="1"/>
                </a:cxn>
                <a:cxn ang="0">
                  <a:pos x="1" y="15"/>
                </a:cxn>
                <a:cxn ang="0">
                  <a:pos x="1" y="16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1" y="16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lnTo>
                    <a:pt x="17" y="14"/>
                  </a:lnTo>
                  <a:lnTo>
                    <a:pt x="16" y="0"/>
                  </a:lnTo>
                  <a:lnTo>
                    <a:pt x="0" y="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0" name="Freeform 2283"/>
            <p:cNvSpPr>
              <a:spLocks/>
            </p:cNvSpPr>
            <p:nvPr/>
          </p:nvSpPr>
          <p:spPr bwMode="auto">
            <a:xfrm>
              <a:off x="3236" y="1007"/>
              <a:ext cx="5" cy="4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19" y="14"/>
                </a:cxn>
                <a:cxn ang="0">
                  <a:pos x="16" y="0"/>
                </a:cxn>
                <a:cxn ang="0">
                  <a:pos x="0" y="5"/>
                </a:cxn>
                <a:cxn ang="0">
                  <a:pos x="3" y="17"/>
                </a:cxn>
                <a:cxn ang="0">
                  <a:pos x="3" y="18"/>
                </a:cxn>
                <a:cxn ang="0">
                  <a:pos x="3" y="17"/>
                </a:cxn>
                <a:cxn ang="0">
                  <a:pos x="3" y="18"/>
                </a:cxn>
                <a:cxn ang="0">
                  <a:pos x="3" y="18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lnTo>
                    <a:pt x="19" y="14"/>
                  </a:lnTo>
                  <a:lnTo>
                    <a:pt x="16" y="0"/>
                  </a:lnTo>
                  <a:lnTo>
                    <a:pt x="0" y="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1" name="Freeform 2284"/>
            <p:cNvSpPr>
              <a:spLocks/>
            </p:cNvSpPr>
            <p:nvPr/>
          </p:nvSpPr>
          <p:spPr bwMode="auto">
            <a:xfrm>
              <a:off x="3237" y="1010"/>
              <a:ext cx="5" cy="5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11"/>
                </a:cxn>
                <a:cxn ang="0">
                  <a:pos x="15" y="0"/>
                </a:cxn>
                <a:cxn ang="0">
                  <a:pos x="0" y="5"/>
                </a:cxn>
                <a:cxn ang="0">
                  <a:pos x="4" y="17"/>
                </a:cxn>
                <a:cxn ang="0">
                  <a:pos x="5" y="18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5" y="18"/>
                </a:cxn>
              </a:cxnLst>
              <a:rect l="0" t="0" r="r" b="b"/>
              <a:pathLst>
                <a:path w="19" h="18">
                  <a:moveTo>
                    <a:pt x="5" y="18"/>
                  </a:moveTo>
                  <a:lnTo>
                    <a:pt x="19" y="11"/>
                  </a:lnTo>
                  <a:lnTo>
                    <a:pt x="15" y="0"/>
                  </a:lnTo>
                  <a:lnTo>
                    <a:pt x="0" y="5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2" name="Freeform 2285"/>
            <p:cNvSpPr>
              <a:spLocks/>
            </p:cNvSpPr>
            <p:nvPr/>
          </p:nvSpPr>
          <p:spPr bwMode="auto">
            <a:xfrm>
              <a:off x="3238" y="1013"/>
              <a:ext cx="5" cy="5"/>
            </a:xfrm>
            <a:custGeom>
              <a:avLst/>
              <a:gdLst/>
              <a:ahLst/>
              <a:cxnLst>
                <a:cxn ang="0">
                  <a:pos x="6" y="20"/>
                </a:cxn>
                <a:cxn ang="0">
                  <a:pos x="21" y="11"/>
                </a:cxn>
                <a:cxn ang="0">
                  <a:pos x="14" y="0"/>
                </a:cxn>
                <a:cxn ang="0">
                  <a:pos x="0" y="8"/>
                </a:cxn>
                <a:cxn ang="0">
                  <a:pos x="6" y="19"/>
                </a:cxn>
                <a:cxn ang="0">
                  <a:pos x="6" y="20"/>
                </a:cxn>
                <a:cxn ang="0">
                  <a:pos x="6" y="19"/>
                </a:cxn>
                <a:cxn ang="0">
                  <a:pos x="6" y="19"/>
                </a:cxn>
                <a:cxn ang="0">
                  <a:pos x="6" y="20"/>
                </a:cxn>
              </a:cxnLst>
              <a:rect l="0" t="0" r="r" b="b"/>
              <a:pathLst>
                <a:path w="21" h="20">
                  <a:moveTo>
                    <a:pt x="6" y="20"/>
                  </a:moveTo>
                  <a:lnTo>
                    <a:pt x="21" y="11"/>
                  </a:lnTo>
                  <a:lnTo>
                    <a:pt x="14" y="0"/>
                  </a:lnTo>
                  <a:lnTo>
                    <a:pt x="0" y="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3" name="Freeform 2286"/>
            <p:cNvSpPr>
              <a:spLocks/>
            </p:cNvSpPr>
            <p:nvPr/>
          </p:nvSpPr>
          <p:spPr bwMode="auto">
            <a:xfrm>
              <a:off x="3240" y="1015"/>
              <a:ext cx="5" cy="5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22" y="10"/>
                </a:cxn>
                <a:cxn ang="0">
                  <a:pos x="14" y="0"/>
                </a:cxn>
                <a:cxn ang="0">
                  <a:pos x="0" y="10"/>
                </a:cxn>
                <a:cxn ang="0">
                  <a:pos x="8" y="21"/>
                </a:cxn>
                <a:cxn ang="0">
                  <a:pos x="10" y="21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10" y="21"/>
                </a:cxn>
              </a:cxnLst>
              <a:rect l="0" t="0" r="r" b="b"/>
              <a:pathLst>
                <a:path w="22" h="21">
                  <a:moveTo>
                    <a:pt x="10" y="21"/>
                  </a:moveTo>
                  <a:lnTo>
                    <a:pt x="22" y="10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4" name="Freeform 2287"/>
            <p:cNvSpPr>
              <a:spLocks/>
            </p:cNvSpPr>
            <p:nvPr/>
          </p:nvSpPr>
          <p:spPr bwMode="auto">
            <a:xfrm>
              <a:off x="3242" y="1018"/>
              <a:ext cx="5" cy="5"/>
            </a:xfrm>
            <a:custGeom>
              <a:avLst/>
              <a:gdLst/>
              <a:ahLst/>
              <a:cxnLst>
                <a:cxn ang="0">
                  <a:pos x="9" y="22"/>
                </a:cxn>
                <a:cxn ang="0">
                  <a:pos x="20" y="9"/>
                </a:cxn>
                <a:cxn ang="0">
                  <a:pos x="11" y="0"/>
                </a:cxn>
                <a:cxn ang="0">
                  <a:pos x="0" y="12"/>
                </a:cxn>
                <a:cxn ang="0">
                  <a:pos x="9" y="21"/>
                </a:cxn>
                <a:cxn ang="0">
                  <a:pos x="9" y="22"/>
                </a:cxn>
                <a:cxn ang="0">
                  <a:pos x="9" y="21"/>
                </a:cxn>
                <a:cxn ang="0">
                  <a:pos x="9" y="21"/>
                </a:cxn>
                <a:cxn ang="0">
                  <a:pos x="9" y="22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lnTo>
                    <a:pt x="20" y="9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5" name="Freeform 2288"/>
            <p:cNvSpPr>
              <a:spLocks/>
            </p:cNvSpPr>
            <p:nvPr/>
          </p:nvSpPr>
          <p:spPr bwMode="auto">
            <a:xfrm>
              <a:off x="3244" y="1020"/>
              <a:ext cx="5" cy="5"/>
            </a:xfrm>
            <a:custGeom>
              <a:avLst/>
              <a:gdLst/>
              <a:ahLst/>
              <a:cxnLst>
                <a:cxn ang="0">
                  <a:pos x="11" y="22"/>
                </a:cxn>
                <a:cxn ang="0">
                  <a:pos x="20" y="8"/>
                </a:cxn>
                <a:cxn ang="0">
                  <a:pos x="10" y="0"/>
                </a:cxn>
                <a:cxn ang="0">
                  <a:pos x="0" y="14"/>
                </a:cxn>
                <a:cxn ang="0">
                  <a:pos x="10" y="21"/>
                </a:cxn>
                <a:cxn ang="0">
                  <a:pos x="11" y="22"/>
                </a:cxn>
                <a:cxn ang="0">
                  <a:pos x="10" y="21"/>
                </a:cxn>
                <a:cxn ang="0">
                  <a:pos x="10" y="22"/>
                </a:cxn>
                <a:cxn ang="0">
                  <a:pos x="11" y="22"/>
                </a:cxn>
              </a:cxnLst>
              <a:rect l="0" t="0" r="r" b="b"/>
              <a:pathLst>
                <a:path w="20" h="22">
                  <a:moveTo>
                    <a:pt x="11" y="22"/>
                  </a:moveTo>
                  <a:lnTo>
                    <a:pt x="20" y="8"/>
                  </a:lnTo>
                  <a:lnTo>
                    <a:pt x="10" y="0"/>
                  </a:lnTo>
                  <a:lnTo>
                    <a:pt x="0" y="14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6" name="Freeform 2289"/>
            <p:cNvSpPr>
              <a:spLocks/>
            </p:cNvSpPr>
            <p:nvPr/>
          </p:nvSpPr>
          <p:spPr bwMode="auto">
            <a:xfrm>
              <a:off x="3247" y="1021"/>
              <a:ext cx="5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9" y="5"/>
                </a:cxn>
                <a:cxn ang="0">
                  <a:pos x="8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12" y="20"/>
                </a:cxn>
              </a:cxnLst>
              <a:rect l="0" t="0" r="r" b="b"/>
              <a:pathLst>
                <a:path w="19" h="20">
                  <a:moveTo>
                    <a:pt x="12" y="20"/>
                  </a:moveTo>
                  <a:lnTo>
                    <a:pt x="19" y="5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7" name="Freeform 2290"/>
            <p:cNvSpPr>
              <a:spLocks/>
            </p:cNvSpPr>
            <p:nvPr/>
          </p:nvSpPr>
          <p:spPr bwMode="auto">
            <a:xfrm>
              <a:off x="3250" y="1023"/>
              <a:ext cx="4" cy="5"/>
            </a:xfrm>
            <a:custGeom>
              <a:avLst/>
              <a:gdLst/>
              <a:ahLst/>
              <a:cxnLst>
                <a:cxn ang="0">
                  <a:pos x="13" y="20"/>
                </a:cxn>
                <a:cxn ang="0">
                  <a:pos x="17" y="5"/>
                </a:cxn>
                <a:cxn ang="0">
                  <a:pos x="6" y="0"/>
                </a:cxn>
                <a:cxn ang="0">
                  <a:pos x="0" y="15"/>
                </a:cxn>
                <a:cxn ang="0">
                  <a:pos x="11" y="20"/>
                </a:cxn>
                <a:cxn ang="0">
                  <a:pos x="13" y="20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3" y="20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lnTo>
                    <a:pt x="17" y="5"/>
                  </a:lnTo>
                  <a:lnTo>
                    <a:pt x="6" y="0"/>
                  </a:lnTo>
                  <a:lnTo>
                    <a:pt x="0" y="15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8" name="Freeform 2291"/>
            <p:cNvSpPr>
              <a:spLocks/>
            </p:cNvSpPr>
            <p:nvPr/>
          </p:nvSpPr>
          <p:spPr bwMode="auto">
            <a:xfrm>
              <a:off x="3253" y="1024"/>
              <a:ext cx="4" cy="5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6" y="3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13" y="18"/>
                </a:cxn>
                <a:cxn ang="0">
                  <a:pos x="14" y="19"/>
                </a:cxn>
                <a:cxn ang="0">
                  <a:pos x="13" y="18"/>
                </a:cxn>
                <a:cxn ang="0">
                  <a:pos x="13" y="19"/>
                </a:cxn>
                <a:cxn ang="0">
                  <a:pos x="14" y="19"/>
                </a:cxn>
              </a:cxnLst>
              <a:rect l="0" t="0" r="r" b="b"/>
              <a:pathLst>
                <a:path w="16" h="19">
                  <a:moveTo>
                    <a:pt x="14" y="19"/>
                  </a:moveTo>
                  <a:lnTo>
                    <a:pt x="16" y="3"/>
                  </a:lnTo>
                  <a:lnTo>
                    <a:pt x="3" y="0"/>
                  </a:lnTo>
                  <a:lnTo>
                    <a:pt x="0" y="16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9" name="Freeform 2292"/>
            <p:cNvSpPr>
              <a:spLocks/>
            </p:cNvSpPr>
            <p:nvPr/>
          </p:nvSpPr>
          <p:spPr bwMode="auto">
            <a:xfrm>
              <a:off x="3257" y="1024"/>
              <a:ext cx="3" cy="5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3" y="1"/>
                </a:cxn>
                <a:cxn ang="0">
                  <a:pos x="1" y="0"/>
                </a:cxn>
                <a:cxn ang="0">
                  <a:pos x="0" y="17"/>
                </a:cxn>
                <a:cxn ang="0">
                  <a:pos x="12" y="18"/>
                </a:cxn>
                <a:cxn ang="0">
                  <a:pos x="13" y="18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3" y="18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lnTo>
                    <a:pt x="13" y="1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0" name="Freeform 2293"/>
            <p:cNvSpPr>
              <a:spLocks/>
            </p:cNvSpPr>
            <p:nvPr/>
          </p:nvSpPr>
          <p:spPr bwMode="auto">
            <a:xfrm>
              <a:off x="3371" y="660"/>
              <a:ext cx="21" cy="25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99"/>
                </a:cxn>
                <a:cxn ang="0">
                  <a:pos x="53" y="99"/>
                </a:cxn>
                <a:cxn ang="0">
                  <a:pos x="53" y="20"/>
                </a:cxn>
                <a:cxn ang="0">
                  <a:pos x="83" y="20"/>
                </a:cxn>
                <a:cxn ang="0">
                  <a:pos x="83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29" y="20"/>
                </a:cxn>
              </a:cxnLst>
              <a:rect l="0" t="0" r="r" b="b"/>
              <a:pathLst>
                <a:path w="83" h="99">
                  <a:moveTo>
                    <a:pt x="29" y="20"/>
                  </a:moveTo>
                  <a:lnTo>
                    <a:pt x="29" y="99"/>
                  </a:lnTo>
                  <a:lnTo>
                    <a:pt x="53" y="99"/>
                  </a:lnTo>
                  <a:lnTo>
                    <a:pt x="53" y="20"/>
                  </a:lnTo>
                  <a:lnTo>
                    <a:pt x="83" y="20"/>
                  </a:lnTo>
                  <a:lnTo>
                    <a:pt x="83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1" name="Freeform 2294"/>
            <p:cNvSpPr>
              <a:spLocks noEditPoints="1"/>
            </p:cNvSpPr>
            <p:nvPr/>
          </p:nvSpPr>
          <p:spPr bwMode="auto">
            <a:xfrm>
              <a:off x="3390" y="660"/>
              <a:ext cx="24" cy="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99"/>
                </a:cxn>
                <a:cxn ang="0">
                  <a:pos x="25" y="99"/>
                </a:cxn>
                <a:cxn ang="0">
                  <a:pos x="31" y="81"/>
                </a:cxn>
                <a:cxn ang="0">
                  <a:pos x="67" y="81"/>
                </a:cxn>
                <a:cxn ang="0">
                  <a:pos x="74" y="99"/>
                </a:cxn>
                <a:cxn ang="0">
                  <a:pos x="98" y="99"/>
                </a:cxn>
                <a:cxn ang="0">
                  <a:pos x="61" y="0"/>
                </a:cxn>
                <a:cxn ang="0">
                  <a:pos x="37" y="0"/>
                </a:cxn>
                <a:cxn ang="0">
                  <a:pos x="36" y="65"/>
                </a:cxn>
                <a:cxn ang="0">
                  <a:pos x="49" y="27"/>
                </a:cxn>
                <a:cxn ang="0">
                  <a:pos x="62" y="65"/>
                </a:cxn>
                <a:cxn ang="0">
                  <a:pos x="36" y="65"/>
                </a:cxn>
              </a:cxnLst>
              <a:rect l="0" t="0" r="r" b="b"/>
              <a:pathLst>
                <a:path w="98" h="99">
                  <a:moveTo>
                    <a:pt x="37" y="0"/>
                  </a:moveTo>
                  <a:lnTo>
                    <a:pt x="0" y="99"/>
                  </a:lnTo>
                  <a:lnTo>
                    <a:pt x="25" y="99"/>
                  </a:lnTo>
                  <a:lnTo>
                    <a:pt x="31" y="81"/>
                  </a:lnTo>
                  <a:lnTo>
                    <a:pt x="67" y="81"/>
                  </a:lnTo>
                  <a:lnTo>
                    <a:pt x="74" y="99"/>
                  </a:lnTo>
                  <a:lnTo>
                    <a:pt x="98" y="99"/>
                  </a:lnTo>
                  <a:lnTo>
                    <a:pt x="61" y="0"/>
                  </a:lnTo>
                  <a:lnTo>
                    <a:pt x="37" y="0"/>
                  </a:lnTo>
                  <a:close/>
                  <a:moveTo>
                    <a:pt x="36" y="65"/>
                  </a:moveTo>
                  <a:lnTo>
                    <a:pt x="49" y="27"/>
                  </a:lnTo>
                  <a:lnTo>
                    <a:pt x="62" y="65"/>
                  </a:lnTo>
                  <a:lnTo>
                    <a:pt x="36" y="6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2" name="Freeform 2295"/>
            <p:cNvSpPr>
              <a:spLocks noEditPoints="1"/>
            </p:cNvSpPr>
            <p:nvPr/>
          </p:nvSpPr>
          <p:spPr bwMode="auto">
            <a:xfrm>
              <a:off x="3417" y="660"/>
              <a:ext cx="20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66"/>
                </a:cxn>
                <a:cxn ang="0">
                  <a:pos x="46" y="66"/>
                </a:cxn>
                <a:cxn ang="0">
                  <a:pos x="51" y="66"/>
                </a:cxn>
                <a:cxn ang="0">
                  <a:pos x="57" y="65"/>
                </a:cxn>
                <a:cxn ang="0">
                  <a:pos x="63" y="64"/>
                </a:cxn>
                <a:cxn ang="0">
                  <a:pos x="70" y="60"/>
                </a:cxn>
                <a:cxn ang="0">
                  <a:pos x="75" y="56"/>
                </a:cxn>
                <a:cxn ang="0">
                  <a:pos x="80" y="51"/>
                </a:cxn>
                <a:cxn ang="0">
                  <a:pos x="82" y="47"/>
                </a:cxn>
                <a:cxn ang="0">
                  <a:pos x="83" y="43"/>
                </a:cxn>
                <a:cxn ang="0">
                  <a:pos x="84" y="38"/>
                </a:cxn>
                <a:cxn ang="0">
                  <a:pos x="84" y="33"/>
                </a:cxn>
                <a:cxn ang="0">
                  <a:pos x="83" y="24"/>
                </a:cxn>
                <a:cxn ang="0">
                  <a:pos x="81" y="18"/>
                </a:cxn>
                <a:cxn ang="0">
                  <a:pos x="78" y="11"/>
                </a:cxn>
                <a:cxn ang="0">
                  <a:pos x="73" y="7"/>
                </a:cxn>
                <a:cxn ang="0">
                  <a:pos x="68" y="4"/>
                </a:cxn>
                <a:cxn ang="0">
                  <a:pos x="60" y="2"/>
                </a:cxn>
                <a:cxn ang="0">
                  <a:pos x="54" y="1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4" y="20"/>
                </a:cxn>
                <a:cxn ang="0">
                  <a:pos x="42" y="20"/>
                </a:cxn>
                <a:cxn ang="0">
                  <a:pos x="47" y="20"/>
                </a:cxn>
                <a:cxn ang="0">
                  <a:pos x="52" y="22"/>
                </a:cxn>
                <a:cxn ang="0">
                  <a:pos x="55" y="23"/>
                </a:cxn>
                <a:cxn ang="0">
                  <a:pos x="57" y="25"/>
                </a:cxn>
                <a:cxn ang="0">
                  <a:pos x="58" y="28"/>
                </a:cxn>
                <a:cxn ang="0">
                  <a:pos x="58" y="33"/>
                </a:cxn>
                <a:cxn ang="0">
                  <a:pos x="58" y="36"/>
                </a:cxn>
                <a:cxn ang="0">
                  <a:pos x="57" y="39"/>
                </a:cxn>
                <a:cxn ang="0">
                  <a:pos x="56" y="41"/>
                </a:cxn>
                <a:cxn ang="0">
                  <a:pos x="54" y="43"/>
                </a:cxn>
                <a:cxn ang="0">
                  <a:pos x="52" y="44"/>
                </a:cxn>
                <a:cxn ang="0">
                  <a:pos x="49" y="45"/>
                </a:cxn>
                <a:cxn ang="0">
                  <a:pos x="46" y="46"/>
                </a:cxn>
                <a:cxn ang="0">
                  <a:pos x="42" y="46"/>
                </a:cxn>
                <a:cxn ang="0">
                  <a:pos x="24" y="46"/>
                </a:cxn>
                <a:cxn ang="0">
                  <a:pos x="24" y="20"/>
                </a:cxn>
              </a:cxnLst>
              <a:rect l="0" t="0" r="r" b="b"/>
              <a:pathLst>
                <a:path w="84" h="99">
                  <a:moveTo>
                    <a:pt x="0" y="0"/>
                  </a:moveTo>
                  <a:lnTo>
                    <a:pt x="0" y="99"/>
                  </a:lnTo>
                  <a:lnTo>
                    <a:pt x="24" y="99"/>
                  </a:lnTo>
                  <a:lnTo>
                    <a:pt x="24" y="66"/>
                  </a:lnTo>
                  <a:lnTo>
                    <a:pt x="46" y="66"/>
                  </a:lnTo>
                  <a:lnTo>
                    <a:pt x="51" y="66"/>
                  </a:lnTo>
                  <a:lnTo>
                    <a:pt x="57" y="65"/>
                  </a:lnTo>
                  <a:lnTo>
                    <a:pt x="63" y="64"/>
                  </a:lnTo>
                  <a:lnTo>
                    <a:pt x="70" y="60"/>
                  </a:lnTo>
                  <a:lnTo>
                    <a:pt x="75" y="56"/>
                  </a:lnTo>
                  <a:lnTo>
                    <a:pt x="80" y="51"/>
                  </a:lnTo>
                  <a:lnTo>
                    <a:pt x="82" y="47"/>
                  </a:lnTo>
                  <a:lnTo>
                    <a:pt x="83" y="43"/>
                  </a:lnTo>
                  <a:lnTo>
                    <a:pt x="84" y="38"/>
                  </a:lnTo>
                  <a:lnTo>
                    <a:pt x="84" y="33"/>
                  </a:lnTo>
                  <a:lnTo>
                    <a:pt x="83" y="24"/>
                  </a:lnTo>
                  <a:lnTo>
                    <a:pt x="81" y="18"/>
                  </a:lnTo>
                  <a:lnTo>
                    <a:pt x="78" y="11"/>
                  </a:lnTo>
                  <a:lnTo>
                    <a:pt x="73" y="7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4" y="1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4" y="20"/>
                  </a:moveTo>
                  <a:lnTo>
                    <a:pt x="42" y="20"/>
                  </a:lnTo>
                  <a:lnTo>
                    <a:pt x="47" y="20"/>
                  </a:lnTo>
                  <a:lnTo>
                    <a:pt x="52" y="22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8" y="28"/>
                  </a:lnTo>
                  <a:lnTo>
                    <a:pt x="58" y="33"/>
                  </a:lnTo>
                  <a:lnTo>
                    <a:pt x="58" y="36"/>
                  </a:lnTo>
                  <a:lnTo>
                    <a:pt x="57" y="39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6" y="46"/>
                  </a:lnTo>
                  <a:lnTo>
                    <a:pt x="42" y="46"/>
                  </a:lnTo>
                  <a:lnTo>
                    <a:pt x="24" y="46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3" name="Freeform 2296"/>
            <p:cNvSpPr>
              <a:spLocks/>
            </p:cNvSpPr>
            <p:nvPr/>
          </p:nvSpPr>
          <p:spPr bwMode="auto">
            <a:xfrm>
              <a:off x="3437" y="660"/>
              <a:ext cx="24" cy="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" y="100"/>
                </a:cxn>
                <a:cxn ang="0">
                  <a:pos x="14" y="100"/>
                </a:cxn>
                <a:cxn ang="0">
                  <a:pos x="19" y="99"/>
                </a:cxn>
                <a:cxn ang="0">
                  <a:pos x="24" y="98"/>
                </a:cxn>
                <a:cxn ang="0">
                  <a:pos x="28" y="95"/>
                </a:cxn>
                <a:cxn ang="0">
                  <a:pos x="32" y="93"/>
                </a:cxn>
                <a:cxn ang="0">
                  <a:pos x="36" y="90"/>
                </a:cxn>
                <a:cxn ang="0">
                  <a:pos x="38" y="86"/>
                </a:cxn>
                <a:cxn ang="0">
                  <a:pos x="42" y="79"/>
                </a:cxn>
                <a:cxn ang="0">
                  <a:pos x="44" y="71"/>
                </a:cxn>
                <a:cxn ang="0">
                  <a:pos x="45" y="62"/>
                </a:cxn>
                <a:cxn ang="0">
                  <a:pos x="45" y="54"/>
                </a:cxn>
                <a:cxn ang="0">
                  <a:pos x="46" y="20"/>
                </a:cxn>
                <a:cxn ang="0">
                  <a:pos x="73" y="20"/>
                </a:cxn>
                <a:cxn ang="0">
                  <a:pos x="73" y="99"/>
                </a:cxn>
                <a:cxn ang="0">
                  <a:pos x="97" y="99"/>
                </a:cxn>
                <a:cxn ang="0">
                  <a:pos x="97" y="0"/>
                </a:cxn>
                <a:cxn ang="0">
                  <a:pos x="23" y="0"/>
                </a:cxn>
                <a:cxn ang="0">
                  <a:pos x="23" y="48"/>
                </a:cxn>
                <a:cxn ang="0">
                  <a:pos x="22" y="54"/>
                </a:cxn>
                <a:cxn ang="0">
                  <a:pos x="22" y="60"/>
                </a:cxn>
                <a:cxn ang="0">
                  <a:pos x="21" y="67"/>
                </a:cxn>
                <a:cxn ang="0">
                  <a:pos x="19" y="72"/>
                </a:cxn>
                <a:cxn ang="0">
                  <a:pos x="17" y="76"/>
                </a:cxn>
                <a:cxn ang="0">
                  <a:pos x="13" y="79"/>
                </a:cxn>
                <a:cxn ang="0">
                  <a:pos x="7" y="81"/>
                </a:cxn>
                <a:cxn ang="0">
                  <a:pos x="0" y="81"/>
                </a:cxn>
                <a:cxn ang="0">
                  <a:pos x="0" y="99"/>
                </a:cxn>
              </a:cxnLst>
              <a:rect l="0" t="0" r="r" b="b"/>
              <a:pathLst>
                <a:path w="97" h="100">
                  <a:moveTo>
                    <a:pt x="0" y="99"/>
                  </a:moveTo>
                  <a:lnTo>
                    <a:pt x="7" y="100"/>
                  </a:lnTo>
                  <a:lnTo>
                    <a:pt x="14" y="100"/>
                  </a:lnTo>
                  <a:lnTo>
                    <a:pt x="19" y="99"/>
                  </a:lnTo>
                  <a:lnTo>
                    <a:pt x="24" y="98"/>
                  </a:lnTo>
                  <a:lnTo>
                    <a:pt x="28" y="95"/>
                  </a:lnTo>
                  <a:lnTo>
                    <a:pt x="32" y="93"/>
                  </a:lnTo>
                  <a:lnTo>
                    <a:pt x="36" y="90"/>
                  </a:lnTo>
                  <a:lnTo>
                    <a:pt x="38" y="86"/>
                  </a:lnTo>
                  <a:lnTo>
                    <a:pt x="42" y="79"/>
                  </a:lnTo>
                  <a:lnTo>
                    <a:pt x="44" y="71"/>
                  </a:lnTo>
                  <a:lnTo>
                    <a:pt x="45" y="62"/>
                  </a:lnTo>
                  <a:lnTo>
                    <a:pt x="45" y="54"/>
                  </a:lnTo>
                  <a:lnTo>
                    <a:pt x="46" y="20"/>
                  </a:lnTo>
                  <a:lnTo>
                    <a:pt x="73" y="20"/>
                  </a:lnTo>
                  <a:lnTo>
                    <a:pt x="73" y="99"/>
                  </a:lnTo>
                  <a:lnTo>
                    <a:pt x="97" y="99"/>
                  </a:lnTo>
                  <a:lnTo>
                    <a:pt x="97" y="0"/>
                  </a:lnTo>
                  <a:lnTo>
                    <a:pt x="23" y="0"/>
                  </a:lnTo>
                  <a:lnTo>
                    <a:pt x="23" y="48"/>
                  </a:lnTo>
                  <a:lnTo>
                    <a:pt x="22" y="54"/>
                  </a:lnTo>
                  <a:lnTo>
                    <a:pt x="22" y="60"/>
                  </a:lnTo>
                  <a:lnTo>
                    <a:pt x="21" y="67"/>
                  </a:lnTo>
                  <a:lnTo>
                    <a:pt x="19" y="72"/>
                  </a:lnTo>
                  <a:lnTo>
                    <a:pt x="17" y="76"/>
                  </a:lnTo>
                  <a:lnTo>
                    <a:pt x="13" y="79"/>
                  </a:lnTo>
                  <a:lnTo>
                    <a:pt x="7" y="81"/>
                  </a:lnTo>
                  <a:lnTo>
                    <a:pt x="0" y="81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4" name="Freeform 2297"/>
            <p:cNvSpPr>
              <a:spLocks noEditPoints="1"/>
            </p:cNvSpPr>
            <p:nvPr/>
          </p:nvSpPr>
          <p:spPr bwMode="auto">
            <a:xfrm>
              <a:off x="3466" y="660"/>
              <a:ext cx="25" cy="26"/>
            </a:xfrm>
            <a:custGeom>
              <a:avLst/>
              <a:gdLst/>
              <a:ahLst/>
              <a:cxnLst>
                <a:cxn ang="0">
                  <a:pos x="56" y="105"/>
                </a:cxn>
                <a:cxn ang="0">
                  <a:pos x="67" y="103"/>
                </a:cxn>
                <a:cxn ang="0">
                  <a:pos x="77" y="99"/>
                </a:cxn>
                <a:cxn ang="0">
                  <a:pos x="85" y="94"/>
                </a:cxn>
                <a:cxn ang="0">
                  <a:pos x="94" y="83"/>
                </a:cxn>
                <a:cxn ang="0">
                  <a:pos x="100" y="64"/>
                </a:cxn>
                <a:cxn ang="0">
                  <a:pos x="100" y="42"/>
                </a:cxn>
                <a:cxn ang="0">
                  <a:pos x="94" y="24"/>
                </a:cxn>
                <a:cxn ang="0">
                  <a:pos x="85" y="12"/>
                </a:cxn>
                <a:cxn ang="0">
                  <a:pos x="77" y="6"/>
                </a:cxn>
                <a:cxn ang="0">
                  <a:pos x="67" y="3"/>
                </a:cxn>
                <a:cxn ang="0">
                  <a:pos x="56" y="1"/>
                </a:cxn>
                <a:cxn ang="0">
                  <a:pos x="43" y="1"/>
                </a:cxn>
                <a:cxn ang="0">
                  <a:pos x="31" y="3"/>
                </a:cxn>
                <a:cxn ang="0">
                  <a:pos x="22" y="8"/>
                </a:cxn>
                <a:cxn ang="0">
                  <a:pos x="13" y="14"/>
                </a:cxn>
                <a:cxn ang="0">
                  <a:pos x="5" y="27"/>
                </a:cxn>
                <a:cxn ang="0">
                  <a:pos x="1" y="44"/>
                </a:cxn>
                <a:cxn ang="0">
                  <a:pos x="1" y="62"/>
                </a:cxn>
                <a:cxn ang="0">
                  <a:pos x="5" y="80"/>
                </a:cxn>
                <a:cxn ang="0">
                  <a:pos x="13" y="92"/>
                </a:cxn>
                <a:cxn ang="0">
                  <a:pos x="22" y="98"/>
                </a:cxn>
                <a:cxn ang="0">
                  <a:pos x="31" y="102"/>
                </a:cxn>
                <a:cxn ang="0">
                  <a:pos x="43" y="105"/>
                </a:cxn>
                <a:cxn ang="0">
                  <a:pos x="50" y="86"/>
                </a:cxn>
                <a:cxn ang="0">
                  <a:pos x="41" y="85"/>
                </a:cxn>
                <a:cxn ang="0">
                  <a:pos x="33" y="80"/>
                </a:cxn>
                <a:cxn ang="0">
                  <a:pos x="28" y="70"/>
                </a:cxn>
                <a:cxn ang="0">
                  <a:pos x="26" y="53"/>
                </a:cxn>
                <a:cxn ang="0">
                  <a:pos x="27" y="38"/>
                </a:cxn>
                <a:cxn ang="0">
                  <a:pos x="32" y="28"/>
                </a:cxn>
                <a:cxn ang="0">
                  <a:pos x="40" y="22"/>
                </a:cxn>
                <a:cxn ang="0">
                  <a:pos x="50" y="20"/>
                </a:cxn>
                <a:cxn ang="0">
                  <a:pos x="58" y="21"/>
                </a:cxn>
                <a:cxn ang="0">
                  <a:pos x="64" y="24"/>
                </a:cxn>
                <a:cxn ang="0">
                  <a:pos x="71" y="33"/>
                </a:cxn>
                <a:cxn ang="0">
                  <a:pos x="76" y="53"/>
                </a:cxn>
                <a:cxn ang="0">
                  <a:pos x="71" y="73"/>
                </a:cxn>
                <a:cxn ang="0">
                  <a:pos x="64" y="82"/>
                </a:cxn>
                <a:cxn ang="0">
                  <a:pos x="58" y="85"/>
                </a:cxn>
                <a:cxn ang="0">
                  <a:pos x="50" y="86"/>
                </a:cxn>
              </a:cxnLst>
              <a:rect l="0" t="0" r="r" b="b"/>
              <a:pathLst>
                <a:path w="100" h="105">
                  <a:moveTo>
                    <a:pt x="50" y="105"/>
                  </a:moveTo>
                  <a:lnTo>
                    <a:pt x="56" y="105"/>
                  </a:lnTo>
                  <a:lnTo>
                    <a:pt x="62" y="104"/>
                  </a:lnTo>
                  <a:lnTo>
                    <a:pt x="67" y="103"/>
                  </a:lnTo>
                  <a:lnTo>
                    <a:pt x="73" y="101"/>
                  </a:lnTo>
                  <a:lnTo>
                    <a:pt x="77" y="99"/>
                  </a:lnTo>
                  <a:lnTo>
                    <a:pt x="81" y="97"/>
                  </a:lnTo>
                  <a:lnTo>
                    <a:pt x="85" y="94"/>
                  </a:lnTo>
                  <a:lnTo>
                    <a:pt x="88" y="91"/>
                  </a:lnTo>
                  <a:lnTo>
                    <a:pt x="94" y="83"/>
                  </a:lnTo>
                  <a:lnTo>
                    <a:pt x="97" y="74"/>
                  </a:lnTo>
                  <a:lnTo>
                    <a:pt x="100" y="64"/>
                  </a:lnTo>
                  <a:lnTo>
                    <a:pt x="100" y="53"/>
                  </a:lnTo>
                  <a:lnTo>
                    <a:pt x="100" y="42"/>
                  </a:lnTo>
                  <a:lnTo>
                    <a:pt x="97" y="32"/>
                  </a:lnTo>
                  <a:lnTo>
                    <a:pt x="94" y="24"/>
                  </a:lnTo>
                  <a:lnTo>
                    <a:pt x="88" y="16"/>
                  </a:lnTo>
                  <a:lnTo>
                    <a:pt x="85" y="12"/>
                  </a:lnTo>
                  <a:lnTo>
                    <a:pt x="81" y="9"/>
                  </a:lnTo>
                  <a:lnTo>
                    <a:pt x="77" y="6"/>
                  </a:lnTo>
                  <a:lnTo>
                    <a:pt x="73" y="4"/>
                  </a:lnTo>
                  <a:lnTo>
                    <a:pt x="67" y="3"/>
                  </a:lnTo>
                  <a:lnTo>
                    <a:pt x="62" y="1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3" y="1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6" y="5"/>
                  </a:lnTo>
                  <a:lnTo>
                    <a:pt x="22" y="8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10" y="19"/>
                  </a:lnTo>
                  <a:lnTo>
                    <a:pt x="5" y="27"/>
                  </a:lnTo>
                  <a:lnTo>
                    <a:pt x="2" y="35"/>
                  </a:lnTo>
                  <a:lnTo>
                    <a:pt x="1" y="44"/>
                  </a:lnTo>
                  <a:lnTo>
                    <a:pt x="0" y="53"/>
                  </a:lnTo>
                  <a:lnTo>
                    <a:pt x="1" y="62"/>
                  </a:lnTo>
                  <a:lnTo>
                    <a:pt x="2" y="71"/>
                  </a:lnTo>
                  <a:lnTo>
                    <a:pt x="5" y="80"/>
                  </a:lnTo>
                  <a:lnTo>
                    <a:pt x="10" y="88"/>
                  </a:lnTo>
                  <a:lnTo>
                    <a:pt x="13" y="92"/>
                  </a:lnTo>
                  <a:lnTo>
                    <a:pt x="17" y="95"/>
                  </a:lnTo>
                  <a:lnTo>
                    <a:pt x="22" y="98"/>
                  </a:lnTo>
                  <a:lnTo>
                    <a:pt x="26" y="100"/>
                  </a:lnTo>
                  <a:lnTo>
                    <a:pt x="31" y="102"/>
                  </a:lnTo>
                  <a:lnTo>
                    <a:pt x="37" y="104"/>
                  </a:lnTo>
                  <a:lnTo>
                    <a:pt x="43" y="105"/>
                  </a:lnTo>
                  <a:lnTo>
                    <a:pt x="50" y="105"/>
                  </a:lnTo>
                  <a:close/>
                  <a:moveTo>
                    <a:pt x="50" y="86"/>
                  </a:moveTo>
                  <a:lnTo>
                    <a:pt x="45" y="86"/>
                  </a:lnTo>
                  <a:lnTo>
                    <a:pt x="41" y="85"/>
                  </a:lnTo>
                  <a:lnTo>
                    <a:pt x="37" y="83"/>
                  </a:lnTo>
                  <a:lnTo>
                    <a:pt x="33" y="80"/>
                  </a:lnTo>
                  <a:lnTo>
                    <a:pt x="30" y="75"/>
                  </a:lnTo>
                  <a:lnTo>
                    <a:pt x="28" y="70"/>
                  </a:lnTo>
                  <a:lnTo>
                    <a:pt x="26" y="62"/>
                  </a:lnTo>
                  <a:lnTo>
                    <a:pt x="26" y="53"/>
                  </a:lnTo>
                  <a:lnTo>
                    <a:pt x="26" y="45"/>
                  </a:lnTo>
                  <a:lnTo>
                    <a:pt x="27" y="38"/>
                  </a:lnTo>
                  <a:lnTo>
                    <a:pt x="29" y="33"/>
                  </a:lnTo>
                  <a:lnTo>
                    <a:pt x="32" y="28"/>
                  </a:lnTo>
                  <a:lnTo>
                    <a:pt x="36" y="25"/>
                  </a:lnTo>
                  <a:lnTo>
                    <a:pt x="40" y="22"/>
                  </a:lnTo>
                  <a:lnTo>
                    <a:pt x="45" y="21"/>
                  </a:lnTo>
                  <a:lnTo>
                    <a:pt x="50" y="20"/>
                  </a:lnTo>
                  <a:lnTo>
                    <a:pt x="54" y="21"/>
                  </a:lnTo>
                  <a:lnTo>
                    <a:pt x="58" y="21"/>
                  </a:lnTo>
                  <a:lnTo>
                    <a:pt x="61" y="23"/>
                  </a:lnTo>
                  <a:lnTo>
                    <a:pt x="64" y="24"/>
                  </a:lnTo>
                  <a:lnTo>
                    <a:pt x="68" y="28"/>
                  </a:lnTo>
                  <a:lnTo>
                    <a:pt x="71" y="33"/>
                  </a:lnTo>
                  <a:lnTo>
                    <a:pt x="75" y="44"/>
                  </a:lnTo>
                  <a:lnTo>
                    <a:pt x="76" y="53"/>
                  </a:lnTo>
                  <a:lnTo>
                    <a:pt x="75" y="61"/>
                  </a:lnTo>
                  <a:lnTo>
                    <a:pt x="71" y="73"/>
                  </a:lnTo>
                  <a:lnTo>
                    <a:pt x="68" y="78"/>
                  </a:lnTo>
                  <a:lnTo>
                    <a:pt x="64" y="82"/>
                  </a:lnTo>
                  <a:lnTo>
                    <a:pt x="61" y="84"/>
                  </a:lnTo>
                  <a:lnTo>
                    <a:pt x="58" y="85"/>
                  </a:lnTo>
                  <a:lnTo>
                    <a:pt x="54" y="86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5" name="Freeform 2298"/>
            <p:cNvSpPr>
              <a:spLocks/>
            </p:cNvSpPr>
            <p:nvPr/>
          </p:nvSpPr>
          <p:spPr bwMode="auto">
            <a:xfrm>
              <a:off x="3495" y="660"/>
              <a:ext cx="21" cy="25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60" y="57"/>
                </a:cxn>
                <a:cxn ang="0">
                  <a:pos x="60" y="99"/>
                </a:cxn>
                <a:cxn ang="0">
                  <a:pos x="83" y="99"/>
                </a:cxn>
                <a:cxn ang="0">
                  <a:pos x="83" y="0"/>
                </a:cxn>
                <a:cxn ang="0">
                  <a:pos x="60" y="0"/>
                </a:cxn>
                <a:cxn ang="0">
                  <a:pos x="60" y="38"/>
                </a:cxn>
                <a:cxn ang="0">
                  <a:pos x="24" y="38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24" y="57"/>
                </a:cxn>
              </a:cxnLst>
              <a:rect l="0" t="0" r="r" b="b"/>
              <a:pathLst>
                <a:path w="83" h="99">
                  <a:moveTo>
                    <a:pt x="24" y="57"/>
                  </a:moveTo>
                  <a:lnTo>
                    <a:pt x="60" y="57"/>
                  </a:lnTo>
                  <a:lnTo>
                    <a:pt x="60" y="99"/>
                  </a:lnTo>
                  <a:lnTo>
                    <a:pt x="83" y="99"/>
                  </a:lnTo>
                  <a:lnTo>
                    <a:pt x="83" y="0"/>
                  </a:lnTo>
                  <a:lnTo>
                    <a:pt x="60" y="0"/>
                  </a:lnTo>
                  <a:lnTo>
                    <a:pt x="60" y="38"/>
                  </a:lnTo>
                  <a:lnTo>
                    <a:pt x="24" y="38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4" y="99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6" name="Freeform 2299"/>
            <p:cNvSpPr>
              <a:spLocks/>
            </p:cNvSpPr>
            <p:nvPr/>
          </p:nvSpPr>
          <p:spPr bwMode="auto">
            <a:xfrm>
              <a:off x="3305" y="698"/>
              <a:ext cx="20" cy="22"/>
            </a:xfrm>
            <a:custGeom>
              <a:avLst/>
              <a:gdLst/>
              <a:ahLst/>
              <a:cxnLst>
                <a:cxn ang="0">
                  <a:pos x="59" y="61"/>
                </a:cxn>
                <a:cxn ang="0">
                  <a:pos x="53" y="69"/>
                </a:cxn>
                <a:cxn ang="0">
                  <a:pos x="46" y="72"/>
                </a:cxn>
                <a:cxn ang="0">
                  <a:pos x="37" y="72"/>
                </a:cxn>
                <a:cxn ang="0">
                  <a:pos x="30" y="68"/>
                </a:cxn>
                <a:cxn ang="0">
                  <a:pos x="25" y="60"/>
                </a:cxn>
                <a:cxn ang="0">
                  <a:pos x="22" y="51"/>
                </a:cxn>
                <a:cxn ang="0">
                  <a:pos x="23" y="36"/>
                </a:cxn>
                <a:cxn ang="0">
                  <a:pos x="27" y="24"/>
                </a:cxn>
                <a:cxn ang="0">
                  <a:pos x="33" y="19"/>
                </a:cxn>
                <a:cxn ang="0">
                  <a:pos x="39" y="17"/>
                </a:cxn>
                <a:cxn ang="0">
                  <a:pos x="45" y="17"/>
                </a:cxn>
                <a:cxn ang="0">
                  <a:pos x="54" y="21"/>
                </a:cxn>
                <a:cxn ang="0">
                  <a:pos x="58" y="27"/>
                </a:cxn>
                <a:cxn ang="0">
                  <a:pos x="78" y="31"/>
                </a:cxn>
                <a:cxn ang="0">
                  <a:pos x="76" y="22"/>
                </a:cxn>
                <a:cxn ang="0">
                  <a:pos x="70" y="11"/>
                </a:cxn>
                <a:cxn ang="0">
                  <a:pos x="59" y="3"/>
                </a:cxn>
                <a:cxn ang="0">
                  <a:pos x="40" y="0"/>
                </a:cxn>
                <a:cxn ang="0">
                  <a:pos x="31" y="1"/>
                </a:cxn>
                <a:cxn ang="0">
                  <a:pos x="18" y="7"/>
                </a:cxn>
                <a:cxn ang="0">
                  <a:pos x="12" y="12"/>
                </a:cxn>
                <a:cxn ang="0">
                  <a:pos x="6" y="21"/>
                </a:cxn>
                <a:cxn ang="0">
                  <a:pos x="3" y="32"/>
                </a:cxn>
                <a:cxn ang="0">
                  <a:pos x="0" y="46"/>
                </a:cxn>
                <a:cxn ang="0">
                  <a:pos x="5" y="67"/>
                </a:cxn>
                <a:cxn ang="0">
                  <a:pos x="13" y="79"/>
                </a:cxn>
                <a:cxn ang="0">
                  <a:pos x="26" y="86"/>
                </a:cxn>
                <a:cxn ang="0">
                  <a:pos x="41" y="88"/>
                </a:cxn>
                <a:cxn ang="0">
                  <a:pos x="60" y="85"/>
                </a:cxn>
                <a:cxn ang="0">
                  <a:pos x="71" y="77"/>
                </a:cxn>
                <a:cxn ang="0">
                  <a:pos x="77" y="67"/>
                </a:cxn>
                <a:cxn ang="0">
                  <a:pos x="79" y="56"/>
                </a:cxn>
              </a:cxnLst>
              <a:rect l="0" t="0" r="r" b="b"/>
              <a:pathLst>
                <a:path w="79" h="88">
                  <a:moveTo>
                    <a:pt x="60" y="56"/>
                  </a:moveTo>
                  <a:lnTo>
                    <a:pt x="59" y="61"/>
                  </a:lnTo>
                  <a:lnTo>
                    <a:pt x="56" y="67"/>
                  </a:lnTo>
                  <a:lnTo>
                    <a:pt x="53" y="69"/>
                  </a:lnTo>
                  <a:lnTo>
                    <a:pt x="50" y="71"/>
                  </a:lnTo>
                  <a:lnTo>
                    <a:pt x="46" y="72"/>
                  </a:lnTo>
                  <a:lnTo>
                    <a:pt x="42" y="72"/>
                  </a:lnTo>
                  <a:lnTo>
                    <a:pt x="37" y="72"/>
                  </a:lnTo>
                  <a:lnTo>
                    <a:pt x="33" y="70"/>
                  </a:lnTo>
                  <a:lnTo>
                    <a:pt x="30" y="68"/>
                  </a:lnTo>
                  <a:lnTo>
                    <a:pt x="27" y="65"/>
                  </a:lnTo>
                  <a:lnTo>
                    <a:pt x="25" y="60"/>
                  </a:lnTo>
                  <a:lnTo>
                    <a:pt x="23" y="56"/>
                  </a:lnTo>
                  <a:lnTo>
                    <a:pt x="22" y="51"/>
                  </a:lnTo>
                  <a:lnTo>
                    <a:pt x="22" y="45"/>
                  </a:lnTo>
                  <a:lnTo>
                    <a:pt x="23" y="36"/>
                  </a:lnTo>
                  <a:lnTo>
                    <a:pt x="24" y="29"/>
                  </a:lnTo>
                  <a:lnTo>
                    <a:pt x="27" y="24"/>
                  </a:lnTo>
                  <a:lnTo>
                    <a:pt x="30" y="21"/>
                  </a:lnTo>
                  <a:lnTo>
                    <a:pt x="33" y="19"/>
                  </a:lnTo>
                  <a:lnTo>
                    <a:pt x="36" y="18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5" y="17"/>
                  </a:lnTo>
                  <a:lnTo>
                    <a:pt x="51" y="19"/>
                  </a:lnTo>
                  <a:lnTo>
                    <a:pt x="54" y="21"/>
                  </a:lnTo>
                  <a:lnTo>
                    <a:pt x="56" y="23"/>
                  </a:lnTo>
                  <a:lnTo>
                    <a:pt x="58" y="27"/>
                  </a:lnTo>
                  <a:lnTo>
                    <a:pt x="59" y="31"/>
                  </a:lnTo>
                  <a:lnTo>
                    <a:pt x="78" y="31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4" y="17"/>
                  </a:lnTo>
                  <a:lnTo>
                    <a:pt x="70" y="11"/>
                  </a:lnTo>
                  <a:lnTo>
                    <a:pt x="65" y="7"/>
                  </a:lnTo>
                  <a:lnTo>
                    <a:pt x="59" y="3"/>
                  </a:lnTo>
                  <a:lnTo>
                    <a:pt x="50" y="1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8" y="7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9" y="17"/>
                  </a:lnTo>
                  <a:lnTo>
                    <a:pt x="6" y="21"/>
                  </a:lnTo>
                  <a:lnTo>
                    <a:pt x="4" y="26"/>
                  </a:lnTo>
                  <a:lnTo>
                    <a:pt x="3" y="32"/>
                  </a:lnTo>
                  <a:lnTo>
                    <a:pt x="1" y="38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5" y="67"/>
                  </a:lnTo>
                  <a:lnTo>
                    <a:pt x="8" y="74"/>
                  </a:lnTo>
                  <a:lnTo>
                    <a:pt x="13" y="79"/>
                  </a:lnTo>
                  <a:lnTo>
                    <a:pt x="19" y="83"/>
                  </a:lnTo>
                  <a:lnTo>
                    <a:pt x="26" y="86"/>
                  </a:lnTo>
                  <a:lnTo>
                    <a:pt x="33" y="88"/>
                  </a:lnTo>
                  <a:lnTo>
                    <a:pt x="41" y="88"/>
                  </a:lnTo>
                  <a:lnTo>
                    <a:pt x="51" y="87"/>
                  </a:lnTo>
                  <a:lnTo>
                    <a:pt x="60" y="85"/>
                  </a:lnTo>
                  <a:lnTo>
                    <a:pt x="66" y="82"/>
                  </a:lnTo>
                  <a:lnTo>
                    <a:pt x="71" y="77"/>
                  </a:lnTo>
                  <a:lnTo>
                    <a:pt x="74" y="72"/>
                  </a:lnTo>
                  <a:lnTo>
                    <a:pt x="77" y="67"/>
                  </a:lnTo>
                  <a:lnTo>
                    <a:pt x="78" y="61"/>
                  </a:lnTo>
                  <a:lnTo>
                    <a:pt x="79" y="56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7" name="Freeform 2300"/>
            <p:cNvSpPr>
              <a:spLocks/>
            </p:cNvSpPr>
            <p:nvPr/>
          </p:nvSpPr>
          <p:spPr bwMode="auto">
            <a:xfrm>
              <a:off x="3327" y="705"/>
              <a:ext cx="16" cy="15"/>
            </a:xfrm>
            <a:custGeom>
              <a:avLst/>
              <a:gdLst/>
              <a:ahLst/>
              <a:cxnLst>
                <a:cxn ang="0">
                  <a:pos x="19" y="39"/>
                </a:cxn>
                <a:cxn ang="0">
                  <a:pos x="19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20" y="60"/>
                </a:cxn>
                <a:cxn ang="0">
                  <a:pos x="44" y="21"/>
                </a:cxn>
                <a:cxn ang="0">
                  <a:pos x="44" y="60"/>
                </a:cxn>
                <a:cxn ang="0">
                  <a:pos x="61" y="6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19" y="39"/>
                </a:cxn>
              </a:cxnLst>
              <a:rect l="0" t="0" r="r" b="b"/>
              <a:pathLst>
                <a:path w="61" h="60">
                  <a:moveTo>
                    <a:pt x="19" y="39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20" y="60"/>
                  </a:lnTo>
                  <a:lnTo>
                    <a:pt x="44" y="21"/>
                  </a:lnTo>
                  <a:lnTo>
                    <a:pt x="44" y="60"/>
                  </a:lnTo>
                  <a:lnTo>
                    <a:pt x="61" y="60"/>
                  </a:lnTo>
                  <a:lnTo>
                    <a:pt x="61" y="0"/>
                  </a:lnTo>
                  <a:lnTo>
                    <a:pt x="43" y="0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8" name="Freeform 2301"/>
            <p:cNvSpPr>
              <a:spLocks/>
            </p:cNvSpPr>
            <p:nvPr/>
          </p:nvSpPr>
          <p:spPr bwMode="auto">
            <a:xfrm>
              <a:off x="3346" y="704"/>
              <a:ext cx="15" cy="16"/>
            </a:xfrm>
            <a:custGeom>
              <a:avLst/>
              <a:gdLst/>
              <a:ahLst/>
              <a:cxnLst>
                <a:cxn ang="0">
                  <a:pos x="44" y="39"/>
                </a:cxn>
                <a:cxn ang="0">
                  <a:pos x="44" y="43"/>
                </a:cxn>
                <a:cxn ang="0">
                  <a:pos x="41" y="47"/>
                </a:cxn>
                <a:cxn ang="0">
                  <a:pos x="39" y="49"/>
                </a:cxn>
                <a:cxn ang="0">
                  <a:pos x="37" y="51"/>
                </a:cxn>
                <a:cxn ang="0">
                  <a:pos x="35" y="52"/>
                </a:cxn>
                <a:cxn ang="0">
                  <a:pos x="32" y="52"/>
                </a:cxn>
                <a:cxn ang="0">
                  <a:pos x="28" y="52"/>
                </a:cxn>
                <a:cxn ang="0">
                  <a:pos x="24" y="49"/>
                </a:cxn>
                <a:cxn ang="0">
                  <a:pos x="22" y="46"/>
                </a:cxn>
                <a:cxn ang="0">
                  <a:pos x="20" y="43"/>
                </a:cxn>
                <a:cxn ang="0">
                  <a:pos x="19" y="37"/>
                </a:cxn>
                <a:cxn ang="0">
                  <a:pos x="18" y="30"/>
                </a:cxn>
                <a:cxn ang="0">
                  <a:pos x="19" y="24"/>
                </a:cxn>
                <a:cxn ang="0">
                  <a:pos x="20" y="20"/>
                </a:cxn>
                <a:cxn ang="0">
                  <a:pos x="22" y="17"/>
                </a:cxn>
                <a:cxn ang="0">
                  <a:pos x="24" y="14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9" y="14"/>
                </a:cxn>
                <a:cxn ang="0">
                  <a:pos x="43" y="17"/>
                </a:cxn>
                <a:cxn ang="0">
                  <a:pos x="44" y="23"/>
                </a:cxn>
                <a:cxn ang="0">
                  <a:pos x="61" y="23"/>
                </a:cxn>
                <a:cxn ang="0">
                  <a:pos x="60" y="19"/>
                </a:cxn>
                <a:cxn ang="0">
                  <a:pos x="59" y="15"/>
                </a:cxn>
                <a:cxn ang="0">
                  <a:pos x="57" y="11"/>
                </a:cxn>
                <a:cxn ang="0">
                  <a:pos x="54" y="7"/>
                </a:cxn>
                <a:cxn ang="0">
                  <a:pos x="51" y="4"/>
                </a:cxn>
                <a:cxn ang="0">
                  <a:pos x="46" y="2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4" y="1"/>
                </a:cxn>
                <a:cxn ang="0">
                  <a:pos x="16" y="3"/>
                </a:cxn>
                <a:cxn ang="0">
                  <a:pos x="11" y="6"/>
                </a:cxn>
                <a:cxn ang="0">
                  <a:pos x="7" y="10"/>
                </a:cxn>
                <a:cxn ang="0">
                  <a:pos x="4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1" y="39"/>
                </a:cxn>
                <a:cxn ang="0">
                  <a:pos x="2" y="46"/>
                </a:cxn>
                <a:cxn ang="0">
                  <a:pos x="5" y="51"/>
                </a:cxn>
                <a:cxn ang="0">
                  <a:pos x="9" y="56"/>
                </a:cxn>
                <a:cxn ang="0">
                  <a:pos x="13" y="59"/>
                </a:cxn>
                <a:cxn ang="0">
                  <a:pos x="19" y="62"/>
                </a:cxn>
                <a:cxn ang="0">
                  <a:pos x="25" y="63"/>
                </a:cxn>
                <a:cxn ang="0">
                  <a:pos x="32" y="64"/>
                </a:cxn>
                <a:cxn ang="0">
                  <a:pos x="39" y="63"/>
                </a:cxn>
                <a:cxn ang="0">
                  <a:pos x="46" y="61"/>
                </a:cxn>
                <a:cxn ang="0">
                  <a:pos x="51" y="59"/>
                </a:cxn>
                <a:cxn ang="0">
                  <a:pos x="55" y="55"/>
                </a:cxn>
                <a:cxn ang="0">
                  <a:pos x="58" y="51"/>
                </a:cxn>
                <a:cxn ang="0">
                  <a:pos x="60" y="47"/>
                </a:cxn>
                <a:cxn ang="0">
                  <a:pos x="61" y="43"/>
                </a:cxn>
                <a:cxn ang="0">
                  <a:pos x="62" y="39"/>
                </a:cxn>
                <a:cxn ang="0">
                  <a:pos x="44" y="39"/>
                </a:cxn>
              </a:cxnLst>
              <a:rect l="0" t="0" r="r" b="b"/>
              <a:pathLst>
                <a:path w="62" h="64">
                  <a:moveTo>
                    <a:pt x="44" y="39"/>
                  </a:moveTo>
                  <a:lnTo>
                    <a:pt x="44" y="43"/>
                  </a:lnTo>
                  <a:lnTo>
                    <a:pt x="41" y="47"/>
                  </a:lnTo>
                  <a:lnTo>
                    <a:pt x="39" y="49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49"/>
                  </a:lnTo>
                  <a:lnTo>
                    <a:pt x="22" y="46"/>
                  </a:lnTo>
                  <a:lnTo>
                    <a:pt x="20" y="43"/>
                  </a:lnTo>
                  <a:lnTo>
                    <a:pt x="19" y="37"/>
                  </a:lnTo>
                  <a:lnTo>
                    <a:pt x="18" y="30"/>
                  </a:lnTo>
                  <a:lnTo>
                    <a:pt x="19" y="24"/>
                  </a:lnTo>
                  <a:lnTo>
                    <a:pt x="20" y="20"/>
                  </a:lnTo>
                  <a:lnTo>
                    <a:pt x="22" y="17"/>
                  </a:lnTo>
                  <a:lnTo>
                    <a:pt x="24" y="14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9" y="14"/>
                  </a:lnTo>
                  <a:lnTo>
                    <a:pt x="43" y="17"/>
                  </a:lnTo>
                  <a:lnTo>
                    <a:pt x="44" y="23"/>
                  </a:lnTo>
                  <a:lnTo>
                    <a:pt x="61" y="23"/>
                  </a:lnTo>
                  <a:lnTo>
                    <a:pt x="60" y="19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4" y="7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4" y="1"/>
                  </a:lnTo>
                  <a:lnTo>
                    <a:pt x="16" y="3"/>
                  </a:lnTo>
                  <a:lnTo>
                    <a:pt x="11" y="6"/>
                  </a:lnTo>
                  <a:lnTo>
                    <a:pt x="7" y="10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3" y="59"/>
                  </a:lnTo>
                  <a:lnTo>
                    <a:pt x="19" y="62"/>
                  </a:lnTo>
                  <a:lnTo>
                    <a:pt x="25" y="63"/>
                  </a:lnTo>
                  <a:lnTo>
                    <a:pt x="32" y="64"/>
                  </a:lnTo>
                  <a:lnTo>
                    <a:pt x="39" y="63"/>
                  </a:lnTo>
                  <a:lnTo>
                    <a:pt x="46" y="61"/>
                  </a:lnTo>
                  <a:lnTo>
                    <a:pt x="51" y="59"/>
                  </a:lnTo>
                  <a:lnTo>
                    <a:pt x="55" y="55"/>
                  </a:lnTo>
                  <a:lnTo>
                    <a:pt x="58" y="51"/>
                  </a:lnTo>
                  <a:lnTo>
                    <a:pt x="60" y="47"/>
                  </a:lnTo>
                  <a:lnTo>
                    <a:pt x="61" y="43"/>
                  </a:lnTo>
                  <a:lnTo>
                    <a:pt x="62" y="39"/>
                  </a:lnTo>
                  <a:lnTo>
                    <a:pt x="44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9" name="Freeform 2302"/>
            <p:cNvSpPr>
              <a:spLocks/>
            </p:cNvSpPr>
            <p:nvPr/>
          </p:nvSpPr>
          <p:spPr bwMode="auto">
            <a:xfrm>
              <a:off x="3362" y="705"/>
              <a:ext cx="15" cy="15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60"/>
                </a:cxn>
                <a:cxn ang="0">
                  <a:pos x="38" y="60"/>
                </a:cxn>
                <a:cxn ang="0">
                  <a:pos x="38" y="12"/>
                </a:cxn>
                <a:cxn ang="0">
                  <a:pos x="58" y="12"/>
                </a:cxn>
                <a:cxn ang="0">
                  <a:pos x="58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0" y="12"/>
                </a:cxn>
              </a:cxnLst>
              <a:rect l="0" t="0" r="r" b="b"/>
              <a:pathLst>
                <a:path w="58" h="60">
                  <a:moveTo>
                    <a:pt x="20" y="12"/>
                  </a:moveTo>
                  <a:lnTo>
                    <a:pt x="20" y="60"/>
                  </a:lnTo>
                  <a:lnTo>
                    <a:pt x="38" y="60"/>
                  </a:lnTo>
                  <a:lnTo>
                    <a:pt x="38" y="12"/>
                  </a:lnTo>
                  <a:lnTo>
                    <a:pt x="58" y="12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0" name="Freeform 2303"/>
            <p:cNvSpPr>
              <a:spLocks noEditPoints="1"/>
            </p:cNvSpPr>
            <p:nvPr/>
          </p:nvSpPr>
          <p:spPr bwMode="auto">
            <a:xfrm>
              <a:off x="3379" y="704"/>
              <a:ext cx="16" cy="16"/>
            </a:xfrm>
            <a:custGeom>
              <a:avLst/>
              <a:gdLst/>
              <a:ahLst/>
              <a:cxnLst>
                <a:cxn ang="0">
                  <a:pos x="45" y="45"/>
                </a:cxn>
                <a:cxn ang="0">
                  <a:pos x="43" y="48"/>
                </a:cxn>
                <a:cxn ang="0">
                  <a:pos x="40" y="50"/>
                </a:cxn>
                <a:cxn ang="0">
                  <a:pos x="37" y="52"/>
                </a:cxn>
                <a:cxn ang="0">
                  <a:pos x="33" y="52"/>
                </a:cxn>
                <a:cxn ang="0">
                  <a:pos x="29" y="52"/>
                </a:cxn>
                <a:cxn ang="0">
                  <a:pos x="26" y="51"/>
                </a:cxn>
                <a:cxn ang="0">
                  <a:pos x="24" y="49"/>
                </a:cxn>
                <a:cxn ang="0">
                  <a:pos x="22" y="47"/>
                </a:cxn>
                <a:cxn ang="0">
                  <a:pos x="20" y="41"/>
                </a:cxn>
                <a:cxn ang="0">
                  <a:pos x="19" y="36"/>
                </a:cxn>
                <a:cxn ang="0">
                  <a:pos x="65" y="36"/>
                </a:cxn>
                <a:cxn ang="0">
                  <a:pos x="65" y="32"/>
                </a:cxn>
                <a:cxn ang="0">
                  <a:pos x="65" y="29"/>
                </a:cxn>
                <a:cxn ang="0">
                  <a:pos x="63" y="24"/>
                </a:cxn>
                <a:cxn ang="0">
                  <a:pos x="62" y="19"/>
                </a:cxn>
                <a:cxn ang="0">
                  <a:pos x="59" y="13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47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9" y="8"/>
                </a:cxn>
                <a:cxn ang="0">
                  <a:pos x="5" y="12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37"/>
                </a:cxn>
                <a:cxn ang="0">
                  <a:pos x="1" y="42"/>
                </a:cxn>
                <a:cxn ang="0">
                  <a:pos x="2" y="46"/>
                </a:cxn>
                <a:cxn ang="0">
                  <a:pos x="3" y="50"/>
                </a:cxn>
                <a:cxn ang="0">
                  <a:pos x="8" y="55"/>
                </a:cxn>
                <a:cxn ang="0">
                  <a:pos x="12" y="59"/>
                </a:cxn>
                <a:cxn ang="0">
                  <a:pos x="19" y="62"/>
                </a:cxn>
                <a:cxn ang="0">
                  <a:pos x="24" y="63"/>
                </a:cxn>
                <a:cxn ang="0">
                  <a:pos x="29" y="64"/>
                </a:cxn>
                <a:cxn ang="0">
                  <a:pos x="32" y="64"/>
                </a:cxn>
                <a:cxn ang="0">
                  <a:pos x="41" y="63"/>
                </a:cxn>
                <a:cxn ang="0">
                  <a:pos x="50" y="61"/>
                </a:cxn>
                <a:cxn ang="0">
                  <a:pos x="54" y="58"/>
                </a:cxn>
                <a:cxn ang="0">
                  <a:pos x="58" y="55"/>
                </a:cxn>
                <a:cxn ang="0">
                  <a:pos x="61" y="50"/>
                </a:cxn>
                <a:cxn ang="0">
                  <a:pos x="63" y="45"/>
                </a:cxn>
                <a:cxn ang="0">
                  <a:pos x="45" y="45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7"/>
                </a:cxn>
                <a:cxn ang="0">
                  <a:pos x="24" y="15"/>
                </a:cxn>
                <a:cxn ang="0">
                  <a:pos x="26" y="13"/>
                </a:cxn>
                <a:cxn ang="0">
                  <a:pos x="30" y="12"/>
                </a:cxn>
                <a:cxn ang="0">
                  <a:pos x="33" y="12"/>
                </a:cxn>
                <a:cxn ang="0">
                  <a:pos x="37" y="12"/>
                </a:cxn>
                <a:cxn ang="0">
                  <a:pos x="41" y="14"/>
                </a:cxn>
                <a:cxn ang="0">
                  <a:pos x="43" y="16"/>
                </a:cxn>
                <a:cxn ang="0">
                  <a:pos x="44" y="18"/>
                </a:cxn>
                <a:cxn ang="0">
                  <a:pos x="45" y="22"/>
                </a:cxn>
                <a:cxn ang="0">
                  <a:pos x="46" y="26"/>
                </a:cxn>
                <a:cxn ang="0">
                  <a:pos x="19" y="26"/>
                </a:cxn>
              </a:cxnLst>
              <a:rect l="0" t="0" r="r" b="b"/>
              <a:pathLst>
                <a:path w="65" h="64">
                  <a:moveTo>
                    <a:pt x="45" y="45"/>
                  </a:move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3" y="52"/>
                  </a:lnTo>
                  <a:lnTo>
                    <a:pt x="29" y="52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20" y="41"/>
                  </a:lnTo>
                  <a:lnTo>
                    <a:pt x="19" y="36"/>
                  </a:lnTo>
                  <a:lnTo>
                    <a:pt x="65" y="36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3" y="24"/>
                  </a:lnTo>
                  <a:lnTo>
                    <a:pt x="62" y="19"/>
                  </a:lnTo>
                  <a:lnTo>
                    <a:pt x="59" y="13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7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9" y="8"/>
                  </a:lnTo>
                  <a:lnTo>
                    <a:pt x="5" y="12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2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8" y="55"/>
                  </a:lnTo>
                  <a:lnTo>
                    <a:pt x="12" y="59"/>
                  </a:lnTo>
                  <a:lnTo>
                    <a:pt x="19" y="62"/>
                  </a:lnTo>
                  <a:lnTo>
                    <a:pt x="24" y="63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41" y="63"/>
                  </a:lnTo>
                  <a:lnTo>
                    <a:pt x="50" y="61"/>
                  </a:lnTo>
                  <a:lnTo>
                    <a:pt x="54" y="58"/>
                  </a:lnTo>
                  <a:lnTo>
                    <a:pt x="58" y="55"/>
                  </a:lnTo>
                  <a:lnTo>
                    <a:pt x="61" y="50"/>
                  </a:lnTo>
                  <a:lnTo>
                    <a:pt x="63" y="45"/>
                  </a:lnTo>
                  <a:lnTo>
                    <a:pt x="45" y="45"/>
                  </a:lnTo>
                  <a:close/>
                  <a:moveTo>
                    <a:pt x="19" y="26"/>
                  </a:moveTo>
                  <a:lnTo>
                    <a:pt x="20" y="21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30" y="12"/>
                  </a:lnTo>
                  <a:lnTo>
                    <a:pt x="33" y="12"/>
                  </a:lnTo>
                  <a:lnTo>
                    <a:pt x="37" y="12"/>
                  </a:lnTo>
                  <a:lnTo>
                    <a:pt x="41" y="14"/>
                  </a:lnTo>
                  <a:lnTo>
                    <a:pt x="43" y="16"/>
                  </a:lnTo>
                  <a:lnTo>
                    <a:pt x="44" y="18"/>
                  </a:lnTo>
                  <a:lnTo>
                    <a:pt x="45" y="22"/>
                  </a:lnTo>
                  <a:lnTo>
                    <a:pt x="46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1" name="Freeform 2304"/>
            <p:cNvSpPr>
              <a:spLocks/>
            </p:cNvSpPr>
            <p:nvPr/>
          </p:nvSpPr>
          <p:spPr bwMode="auto">
            <a:xfrm>
              <a:off x="3398" y="705"/>
              <a:ext cx="20" cy="15"/>
            </a:xfrm>
            <a:custGeom>
              <a:avLst/>
              <a:gdLst/>
              <a:ahLst/>
              <a:cxnLst>
                <a:cxn ang="0">
                  <a:pos x="33" y="60"/>
                </a:cxn>
                <a:cxn ang="0">
                  <a:pos x="46" y="60"/>
                </a:cxn>
                <a:cxn ang="0">
                  <a:pos x="62" y="18"/>
                </a:cxn>
                <a:cxn ang="0">
                  <a:pos x="62" y="18"/>
                </a:cxn>
                <a:cxn ang="0">
                  <a:pos x="62" y="21"/>
                </a:cxn>
                <a:cxn ang="0">
                  <a:pos x="62" y="60"/>
                </a:cxn>
                <a:cxn ang="0">
                  <a:pos x="79" y="60"/>
                </a:cxn>
                <a:cxn ang="0">
                  <a:pos x="79" y="0"/>
                </a:cxn>
                <a:cxn ang="0">
                  <a:pos x="56" y="0"/>
                </a:cxn>
                <a:cxn ang="0">
                  <a:pos x="40" y="42"/>
                </a:cxn>
                <a:cxn ang="0">
                  <a:pos x="40" y="42"/>
                </a:cxn>
                <a:cxn ang="0">
                  <a:pos x="23" y="0"/>
                </a:cxn>
                <a:cxn ang="0">
                  <a:pos x="0" y="0"/>
                </a:cxn>
                <a:cxn ang="0">
                  <a:pos x="0" y="60"/>
                </a:cxn>
                <a:cxn ang="0">
                  <a:pos x="17" y="60"/>
                </a:cxn>
                <a:cxn ang="0">
                  <a:pos x="17" y="21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33" y="60"/>
                </a:cxn>
              </a:cxnLst>
              <a:rect l="0" t="0" r="r" b="b"/>
              <a:pathLst>
                <a:path w="79" h="60">
                  <a:moveTo>
                    <a:pt x="33" y="60"/>
                  </a:moveTo>
                  <a:lnTo>
                    <a:pt x="46" y="60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2" y="60"/>
                  </a:lnTo>
                  <a:lnTo>
                    <a:pt x="79" y="60"/>
                  </a:lnTo>
                  <a:lnTo>
                    <a:pt x="79" y="0"/>
                  </a:lnTo>
                  <a:lnTo>
                    <a:pt x="56" y="0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17" y="60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33" y="6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2" name="Freeform 2305"/>
            <p:cNvSpPr>
              <a:spLocks noEditPoints="1"/>
            </p:cNvSpPr>
            <p:nvPr/>
          </p:nvSpPr>
          <p:spPr bwMode="auto">
            <a:xfrm>
              <a:off x="3421" y="704"/>
              <a:ext cx="15" cy="16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3" y="12"/>
                </a:cxn>
                <a:cxn ang="0">
                  <a:pos x="38" y="14"/>
                </a:cxn>
                <a:cxn ang="0">
                  <a:pos x="40" y="17"/>
                </a:cxn>
                <a:cxn ang="0">
                  <a:pos x="40" y="20"/>
                </a:cxn>
                <a:cxn ang="0">
                  <a:pos x="40" y="23"/>
                </a:cxn>
                <a:cxn ang="0">
                  <a:pos x="38" y="25"/>
                </a:cxn>
                <a:cxn ang="0">
                  <a:pos x="30" y="26"/>
                </a:cxn>
                <a:cxn ang="0">
                  <a:pos x="14" y="29"/>
                </a:cxn>
                <a:cxn ang="0">
                  <a:pos x="4" y="35"/>
                </a:cxn>
                <a:cxn ang="0">
                  <a:pos x="1" y="42"/>
                </a:cxn>
                <a:cxn ang="0">
                  <a:pos x="1" y="52"/>
                </a:cxn>
                <a:cxn ang="0">
                  <a:pos x="6" y="60"/>
                </a:cxn>
                <a:cxn ang="0">
                  <a:pos x="15" y="63"/>
                </a:cxn>
                <a:cxn ang="0">
                  <a:pos x="26" y="64"/>
                </a:cxn>
                <a:cxn ang="0">
                  <a:pos x="36" y="60"/>
                </a:cxn>
                <a:cxn ang="0">
                  <a:pos x="41" y="56"/>
                </a:cxn>
                <a:cxn ang="0">
                  <a:pos x="62" y="62"/>
                </a:cxn>
                <a:cxn ang="0">
                  <a:pos x="60" y="60"/>
                </a:cxn>
                <a:cxn ang="0">
                  <a:pos x="58" y="54"/>
                </a:cxn>
                <a:cxn ang="0">
                  <a:pos x="59" y="22"/>
                </a:cxn>
                <a:cxn ang="0">
                  <a:pos x="58" y="15"/>
                </a:cxn>
                <a:cxn ang="0">
                  <a:pos x="55" y="8"/>
                </a:cxn>
                <a:cxn ang="0">
                  <a:pos x="46" y="2"/>
                </a:cxn>
                <a:cxn ang="0">
                  <a:pos x="31" y="0"/>
                </a:cxn>
                <a:cxn ang="0">
                  <a:pos x="15" y="3"/>
                </a:cxn>
                <a:cxn ang="0">
                  <a:pos x="7" y="9"/>
                </a:cxn>
                <a:cxn ang="0">
                  <a:pos x="3" y="21"/>
                </a:cxn>
                <a:cxn ang="0">
                  <a:pos x="40" y="36"/>
                </a:cxn>
                <a:cxn ang="0">
                  <a:pos x="39" y="45"/>
                </a:cxn>
                <a:cxn ang="0">
                  <a:pos x="35" y="49"/>
                </a:cxn>
                <a:cxn ang="0">
                  <a:pos x="27" y="52"/>
                </a:cxn>
                <a:cxn ang="0">
                  <a:pos x="22" y="51"/>
                </a:cxn>
                <a:cxn ang="0">
                  <a:pos x="18" y="45"/>
                </a:cxn>
                <a:cxn ang="0">
                  <a:pos x="19" y="41"/>
                </a:cxn>
                <a:cxn ang="0">
                  <a:pos x="22" y="38"/>
                </a:cxn>
                <a:cxn ang="0">
                  <a:pos x="29" y="36"/>
                </a:cxn>
                <a:cxn ang="0">
                  <a:pos x="40" y="33"/>
                </a:cxn>
              </a:cxnLst>
              <a:rect l="0" t="0" r="r" b="b"/>
              <a:pathLst>
                <a:path w="62" h="64">
                  <a:moveTo>
                    <a:pt x="20" y="21"/>
                  </a:moveTo>
                  <a:lnTo>
                    <a:pt x="20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39" y="24"/>
                  </a:lnTo>
                  <a:lnTo>
                    <a:pt x="38" y="25"/>
                  </a:lnTo>
                  <a:lnTo>
                    <a:pt x="36" y="26"/>
                  </a:lnTo>
                  <a:lnTo>
                    <a:pt x="30" y="26"/>
                  </a:lnTo>
                  <a:lnTo>
                    <a:pt x="22" y="28"/>
                  </a:lnTo>
                  <a:lnTo>
                    <a:pt x="14" y="29"/>
                  </a:lnTo>
                  <a:lnTo>
                    <a:pt x="7" y="32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4" y="57"/>
                  </a:lnTo>
                  <a:lnTo>
                    <a:pt x="6" y="60"/>
                  </a:lnTo>
                  <a:lnTo>
                    <a:pt x="10" y="62"/>
                  </a:lnTo>
                  <a:lnTo>
                    <a:pt x="15" y="63"/>
                  </a:lnTo>
                  <a:lnTo>
                    <a:pt x="21" y="64"/>
                  </a:lnTo>
                  <a:lnTo>
                    <a:pt x="26" y="64"/>
                  </a:lnTo>
                  <a:lnTo>
                    <a:pt x="32" y="62"/>
                  </a:lnTo>
                  <a:lnTo>
                    <a:pt x="36" y="60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62"/>
                  </a:lnTo>
                  <a:lnTo>
                    <a:pt x="62" y="62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57"/>
                  </a:lnTo>
                  <a:lnTo>
                    <a:pt x="58" y="54"/>
                  </a:lnTo>
                  <a:lnTo>
                    <a:pt x="58" y="50"/>
                  </a:lnTo>
                  <a:lnTo>
                    <a:pt x="59" y="22"/>
                  </a:lnTo>
                  <a:lnTo>
                    <a:pt x="59" y="19"/>
                  </a:lnTo>
                  <a:lnTo>
                    <a:pt x="58" y="15"/>
                  </a:lnTo>
                  <a:lnTo>
                    <a:pt x="57" y="12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21"/>
                  </a:lnTo>
                  <a:lnTo>
                    <a:pt x="20" y="21"/>
                  </a:lnTo>
                  <a:close/>
                  <a:moveTo>
                    <a:pt x="40" y="36"/>
                  </a:moveTo>
                  <a:lnTo>
                    <a:pt x="40" y="41"/>
                  </a:lnTo>
                  <a:lnTo>
                    <a:pt x="39" y="45"/>
                  </a:lnTo>
                  <a:lnTo>
                    <a:pt x="37" y="47"/>
                  </a:lnTo>
                  <a:lnTo>
                    <a:pt x="35" y="49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2" y="51"/>
                  </a:lnTo>
                  <a:lnTo>
                    <a:pt x="19" y="49"/>
                  </a:lnTo>
                  <a:lnTo>
                    <a:pt x="18" y="45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21" y="39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6"/>
                  </a:lnTo>
                  <a:lnTo>
                    <a:pt x="35" y="35"/>
                  </a:lnTo>
                  <a:lnTo>
                    <a:pt x="40" y="33"/>
                  </a:lnTo>
                  <a:lnTo>
                    <a:pt x="40" y="3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3" name="Freeform 2306"/>
            <p:cNvSpPr>
              <a:spLocks noEditPoints="1"/>
            </p:cNvSpPr>
            <p:nvPr/>
          </p:nvSpPr>
          <p:spPr bwMode="auto">
            <a:xfrm>
              <a:off x="3446" y="704"/>
              <a:ext cx="16" cy="2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83"/>
                </a:cxn>
                <a:cxn ang="0">
                  <a:pos x="18" y="83"/>
                </a:cxn>
                <a:cxn ang="0">
                  <a:pos x="18" y="56"/>
                </a:cxn>
                <a:cxn ang="0">
                  <a:pos x="23" y="60"/>
                </a:cxn>
                <a:cxn ang="0">
                  <a:pos x="28" y="63"/>
                </a:cxn>
                <a:cxn ang="0">
                  <a:pos x="33" y="64"/>
                </a:cxn>
                <a:cxn ang="0">
                  <a:pos x="36" y="64"/>
                </a:cxn>
                <a:cxn ang="0">
                  <a:pos x="42" y="63"/>
                </a:cxn>
                <a:cxn ang="0">
                  <a:pos x="47" y="62"/>
                </a:cxn>
                <a:cxn ang="0">
                  <a:pos x="53" y="59"/>
                </a:cxn>
                <a:cxn ang="0">
                  <a:pos x="56" y="55"/>
                </a:cxn>
                <a:cxn ang="0">
                  <a:pos x="59" y="51"/>
                </a:cxn>
                <a:cxn ang="0">
                  <a:pos x="62" y="45"/>
                </a:cxn>
                <a:cxn ang="0">
                  <a:pos x="63" y="38"/>
                </a:cxn>
                <a:cxn ang="0">
                  <a:pos x="64" y="31"/>
                </a:cxn>
                <a:cxn ang="0">
                  <a:pos x="63" y="25"/>
                </a:cxn>
                <a:cxn ang="0">
                  <a:pos x="62" y="18"/>
                </a:cxn>
                <a:cxn ang="0">
                  <a:pos x="60" y="13"/>
                </a:cxn>
                <a:cxn ang="0">
                  <a:pos x="56" y="8"/>
                </a:cxn>
                <a:cxn ang="0">
                  <a:pos x="53" y="5"/>
                </a:cxn>
                <a:cxn ang="0">
                  <a:pos x="47" y="2"/>
                </a:cxn>
                <a:cxn ang="0">
                  <a:pos x="42" y="0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7" y="1"/>
                </a:cxn>
                <a:cxn ang="0">
                  <a:pos x="22" y="4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7" y="2"/>
                </a:cxn>
                <a:cxn ang="0">
                  <a:pos x="0" y="2"/>
                </a:cxn>
                <a:cxn ang="0">
                  <a:pos x="17" y="31"/>
                </a:cxn>
                <a:cxn ang="0">
                  <a:pos x="17" y="26"/>
                </a:cxn>
                <a:cxn ang="0">
                  <a:pos x="18" y="21"/>
                </a:cxn>
                <a:cxn ang="0">
                  <a:pos x="20" y="18"/>
                </a:cxn>
                <a:cxn ang="0">
                  <a:pos x="22" y="15"/>
                </a:cxn>
                <a:cxn ang="0">
                  <a:pos x="26" y="12"/>
                </a:cxn>
                <a:cxn ang="0">
                  <a:pos x="31" y="12"/>
                </a:cxn>
                <a:cxn ang="0">
                  <a:pos x="35" y="12"/>
                </a:cxn>
                <a:cxn ang="0">
                  <a:pos x="39" y="15"/>
                </a:cxn>
                <a:cxn ang="0">
                  <a:pos x="41" y="18"/>
                </a:cxn>
                <a:cxn ang="0">
                  <a:pos x="43" y="21"/>
                </a:cxn>
                <a:cxn ang="0">
                  <a:pos x="44" y="26"/>
                </a:cxn>
                <a:cxn ang="0">
                  <a:pos x="44" y="31"/>
                </a:cxn>
                <a:cxn ang="0">
                  <a:pos x="44" y="39"/>
                </a:cxn>
                <a:cxn ang="0">
                  <a:pos x="41" y="46"/>
                </a:cxn>
                <a:cxn ang="0">
                  <a:pos x="39" y="49"/>
                </a:cxn>
                <a:cxn ang="0">
                  <a:pos x="37" y="50"/>
                </a:cxn>
                <a:cxn ang="0">
                  <a:pos x="34" y="52"/>
                </a:cxn>
                <a:cxn ang="0">
                  <a:pos x="31" y="52"/>
                </a:cxn>
                <a:cxn ang="0">
                  <a:pos x="27" y="52"/>
                </a:cxn>
                <a:cxn ang="0">
                  <a:pos x="24" y="50"/>
                </a:cxn>
                <a:cxn ang="0">
                  <a:pos x="22" y="49"/>
                </a:cxn>
                <a:cxn ang="0">
                  <a:pos x="20" y="46"/>
                </a:cxn>
                <a:cxn ang="0">
                  <a:pos x="18" y="39"/>
                </a:cxn>
                <a:cxn ang="0">
                  <a:pos x="17" y="31"/>
                </a:cxn>
              </a:cxnLst>
              <a:rect l="0" t="0" r="r" b="b"/>
              <a:pathLst>
                <a:path w="64" h="83">
                  <a:moveTo>
                    <a:pt x="0" y="2"/>
                  </a:moveTo>
                  <a:lnTo>
                    <a:pt x="0" y="83"/>
                  </a:lnTo>
                  <a:lnTo>
                    <a:pt x="18" y="83"/>
                  </a:lnTo>
                  <a:lnTo>
                    <a:pt x="18" y="56"/>
                  </a:lnTo>
                  <a:lnTo>
                    <a:pt x="23" y="60"/>
                  </a:lnTo>
                  <a:lnTo>
                    <a:pt x="28" y="63"/>
                  </a:lnTo>
                  <a:lnTo>
                    <a:pt x="33" y="64"/>
                  </a:lnTo>
                  <a:lnTo>
                    <a:pt x="36" y="64"/>
                  </a:lnTo>
                  <a:lnTo>
                    <a:pt x="42" y="63"/>
                  </a:lnTo>
                  <a:lnTo>
                    <a:pt x="47" y="62"/>
                  </a:lnTo>
                  <a:lnTo>
                    <a:pt x="53" y="59"/>
                  </a:lnTo>
                  <a:lnTo>
                    <a:pt x="56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3" y="38"/>
                  </a:lnTo>
                  <a:lnTo>
                    <a:pt x="64" y="31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2" y="4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17" y="31"/>
                  </a:moveTo>
                  <a:lnTo>
                    <a:pt x="17" y="26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6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9" y="15"/>
                  </a:lnTo>
                  <a:lnTo>
                    <a:pt x="41" y="18"/>
                  </a:lnTo>
                  <a:lnTo>
                    <a:pt x="43" y="21"/>
                  </a:lnTo>
                  <a:lnTo>
                    <a:pt x="44" y="26"/>
                  </a:lnTo>
                  <a:lnTo>
                    <a:pt x="44" y="31"/>
                  </a:lnTo>
                  <a:lnTo>
                    <a:pt x="44" y="39"/>
                  </a:lnTo>
                  <a:lnTo>
                    <a:pt x="41" y="46"/>
                  </a:lnTo>
                  <a:lnTo>
                    <a:pt x="39" y="49"/>
                  </a:lnTo>
                  <a:lnTo>
                    <a:pt x="37" y="50"/>
                  </a:lnTo>
                  <a:lnTo>
                    <a:pt x="34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4" y="50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18" y="39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4" name="Freeform 2307"/>
            <p:cNvSpPr>
              <a:spLocks noEditPoints="1"/>
            </p:cNvSpPr>
            <p:nvPr/>
          </p:nvSpPr>
          <p:spPr bwMode="auto">
            <a:xfrm>
              <a:off x="3465" y="704"/>
              <a:ext cx="15" cy="16"/>
            </a:xfrm>
            <a:custGeom>
              <a:avLst/>
              <a:gdLst/>
              <a:ahLst/>
              <a:cxnLst>
                <a:cxn ang="0">
                  <a:pos x="19" y="18"/>
                </a:cxn>
                <a:cxn ang="0">
                  <a:pos x="22" y="14"/>
                </a:cxn>
                <a:cxn ang="0">
                  <a:pos x="28" y="12"/>
                </a:cxn>
                <a:cxn ang="0">
                  <a:pos x="33" y="12"/>
                </a:cxn>
                <a:cxn ang="0">
                  <a:pos x="38" y="14"/>
                </a:cxn>
                <a:cxn ang="0">
                  <a:pos x="40" y="17"/>
                </a:cxn>
                <a:cxn ang="0">
                  <a:pos x="40" y="20"/>
                </a:cxn>
                <a:cxn ang="0">
                  <a:pos x="40" y="23"/>
                </a:cxn>
                <a:cxn ang="0">
                  <a:pos x="38" y="25"/>
                </a:cxn>
                <a:cxn ang="0">
                  <a:pos x="31" y="26"/>
                </a:cxn>
                <a:cxn ang="0">
                  <a:pos x="14" y="29"/>
                </a:cxn>
                <a:cxn ang="0">
                  <a:pos x="4" y="35"/>
                </a:cxn>
                <a:cxn ang="0">
                  <a:pos x="0" y="42"/>
                </a:cxn>
                <a:cxn ang="0">
                  <a:pos x="0" y="52"/>
                </a:cxn>
                <a:cxn ang="0">
                  <a:pos x="5" y="60"/>
                </a:cxn>
                <a:cxn ang="0">
                  <a:pos x="14" y="63"/>
                </a:cxn>
                <a:cxn ang="0">
                  <a:pos x="27" y="64"/>
                </a:cxn>
                <a:cxn ang="0">
                  <a:pos x="37" y="60"/>
                </a:cxn>
                <a:cxn ang="0">
                  <a:pos x="41" y="56"/>
                </a:cxn>
                <a:cxn ang="0">
                  <a:pos x="61" y="62"/>
                </a:cxn>
                <a:cxn ang="0">
                  <a:pos x="59" y="60"/>
                </a:cxn>
                <a:cxn ang="0">
                  <a:pos x="58" y="54"/>
                </a:cxn>
                <a:cxn ang="0">
                  <a:pos x="58" y="22"/>
                </a:cxn>
                <a:cxn ang="0">
                  <a:pos x="58" y="15"/>
                </a:cxn>
                <a:cxn ang="0">
                  <a:pos x="54" y="8"/>
                </a:cxn>
                <a:cxn ang="0">
                  <a:pos x="46" y="2"/>
                </a:cxn>
                <a:cxn ang="0">
                  <a:pos x="31" y="0"/>
                </a:cxn>
                <a:cxn ang="0">
                  <a:pos x="14" y="3"/>
                </a:cxn>
                <a:cxn ang="0">
                  <a:pos x="6" y="9"/>
                </a:cxn>
                <a:cxn ang="0">
                  <a:pos x="2" y="21"/>
                </a:cxn>
                <a:cxn ang="0">
                  <a:pos x="41" y="36"/>
                </a:cxn>
                <a:cxn ang="0">
                  <a:pos x="39" y="45"/>
                </a:cxn>
                <a:cxn ang="0">
                  <a:pos x="36" y="49"/>
                </a:cxn>
                <a:cxn ang="0">
                  <a:pos x="28" y="52"/>
                </a:cxn>
                <a:cxn ang="0">
                  <a:pos x="21" y="51"/>
                </a:cxn>
                <a:cxn ang="0">
                  <a:pos x="18" y="45"/>
                </a:cxn>
                <a:cxn ang="0">
                  <a:pos x="19" y="41"/>
                </a:cxn>
                <a:cxn ang="0">
                  <a:pos x="21" y="38"/>
                </a:cxn>
                <a:cxn ang="0">
                  <a:pos x="29" y="36"/>
                </a:cxn>
                <a:cxn ang="0">
                  <a:pos x="41" y="33"/>
                </a:cxn>
              </a:cxnLst>
              <a:rect l="0" t="0" r="r" b="b"/>
              <a:pathLst>
                <a:path w="61" h="64">
                  <a:moveTo>
                    <a:pt x="19" y="21"/>
                  </a:moveTo>
                  <a:lnTo>
                    <a:pt x="19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3" y="13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6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39" y="24"/>
                  </a:lnTo>
                  <a:lnTo>
                    <a:pt x="38" y="25"/>
                  </a:lnTo>
                  <a:lnTo>
                    <a:pt x="36" y="26"/>
                  </a:lnTo>
                  <a:lnTo>
                    <a:pt x="31" y="26"/>
                  </a:lnTo>
                  <a:lnTo>
                    <a:pt x="21" y="28"/>
                  </a:lnTo>
                  <a:lnTo>
                    <a:pt x="14" y="29"/>
                  </a:lnTo>
                  <a:lnTo>
                    <a:pt x="7" y="32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14" y="63"/>
                  </a:lnTo>
                  <a:lnTo>
                    <a:pt x="20" y="64"/>
                  </a:lnTo>
                  <a:lnTo>
                    <a:pt x="27" y="64"/>
                  </a:lnTo>
                  <a:lnTo>
                    <a:pt x="32" y="62"/>
                  </a:lnTo>
                  <a:lnTo>
                    <a:pt x="37" y="60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3" y="62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0"/>
                  </a:lnTo>
                  <a:lnTo>
                    <a:pt x="58" y="57"/>
                  </a:lnTo>
                  <a:lnTo>
                    <a:pt x="58" y="54"/>
                  </a:lnTo>
                  <a:lnTo>
                    <a:pt x="58" y="50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5"/>
                  </a:lnTo>
                  <a:lnTo>
                    <a:pt x="56" y="12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9"/>
                  </a:lnTo>
                  <a:lnTo>
                    <a:pt x="4" y="14"/>
                  </a:lnTo>
                  <a:lnTo>
                    <a:pt x="2" y="21"/>
                  </a:lnTo>
                  <a:lnTo>
                    <a:pt x="19" y="21"/>
                  </a:lnTo>
                  <a:close/>
                  <a:moveTo>
                    <a:pt x="41" y="36"/>
                  </a:moveTo>
                  <a:lnTo>
                    <a:pt x="40" y="41"/>
                  </a:lnTo>
                  <a:lnTo>
                    <a:pt x="39" y="45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5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9" y="41"/>
                  </a:lnTo>
                  <a:lnTo>
                    <a:pt x="20" y="39"/>
                  </a:lnTo>
                  <a:lnTo>
                    <a:pt x="21" y="38"/>
                  </a:lnTo>
                  <a:lnTo>
                    <a:pt x="26" y="37"/>
                  </a:lnTo>
                  <a:lnTo>
                    <a:pt x="29" y="36"/>
                  </a:lnTo>
                  <a:lnTo>
                    <a:pt x="35" y="35"/>
                  </a:lnTo>
                  <a:lnTo>
                    <a:pt x="41" y="33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5" name="Freeform 2308"/>
            <p:cNvSpPr>
              <a:spLocks/>
            </p:cNvSpPr>
            <p:nvPr/>
          </p:nvSpPr>
          <p:spPr bwMode="auto">
            <a:xfrm>
              <a:off x="3482" y="704"/>
              <a:ext cx="16" cy="16"/>
            </a:xfrm>
            <a:custGeom>
              <a:avLst/>
              <a:gdLst/>
              <a:ahLst/>
              <a:cxnLst>
                <a:cxn ang="0">
                  <a:pos x="44" y="39"/>
                </a:cxn>
                <a:cxn ang="0">
                  <a:pos x="43" y="43"/>
                </a:cxn>
                <a:cxn ang="0">
                  <a:pos x="41" y="47"/>
                </a:cxn>
                <a:cxn ang="0">
                  <a:pos x="40" y="49"/>
                </a:cxn>
                <a:cxn ang="0">
                  <a:pos x="38" y="51"/>
                </a:cxn>
                <a:cxn ang="0">
                  <a:pos x="35" y="52"/>
                </a:cxn>
                <a:cxn ang="0">
                  <a:pos x="32" y="52"/>
                </a:cxn>
                <a:cxn ang="0">
                  <a:pos x="29" y="52"/>
                </a:cxn>
                <a:cxn ang="0">
                  <a:pos x="24" y="49"/>
                </a:cxn>
                <a:cxn ang="0">
                  <a:pos x="22" y="46"/>
                </a:cxn>
                <a:cxn ang="0">
                  <a:pos x="21" y="43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19" y="24"/>
                </a:cxn>
                <a:cxn ang="0">
                  <a:pos x="21" y="20"/>
                </a:cxn>
                <a:cxn ang="0">
                  <a:pos x="22" y="17"/>
                </a:cxn>
                <a:cxn ang="0">
                  <a:pos x="24" y="14"/>
                </a:cxn>
                <a:cxn ang="0">
                  <a:pos x="29" y="12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9" y="14"/>
                </a:cxn>
                <a:cxn ang="0">
                  <a:pos x="42" y="17"/>
                </a:cxn>
                <a:cxn ang="0">
                  <a:pos x="44" y="23"/>
                </a:cxn>
                <a:cxn ang="0">
                  <a:pos x="62" y="23"/>
                </a:cxn>
                <a:cxn ang="0">
                  <a:pos x="61" y="19"/>
                </a:cxn>
                <a:cxn ang="0">
                  <a:pos x="60" y="15"/>
                </a:cxn>
                <a:cxn ang="0">
                  <a:pos x="58" y="11"/>
                </a:cxn>
                <a:cxn ang="0">
                  <a:pos x="54" y="7"/>
                </a:cxn>
                <a:cxn ang="0">
                  <a:pos x="50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24" y="1"/>
                </a:cxn>
                <a:cxn ang="0">
                  <a:pos x="17" y="3"/>
                </a:cxn>
                <a:cxn ang="0">
                  <a:pos x="11" y="6"/>
                </a:cxn>
                <a:cxn ang="0">
                  <a:pos x="7" y="10"/>
                </a:cxn>
                <a:cxn ang="0">
                  <a:pos x="3" y="15"/>
                </a:cxn>
                <a:cxn ang="0">
                  <a:pos x="1" y="21"/>
                </a:cxn>
                <a:cxn ang="0">
                  <a:pos x="0" y="26"/>
                </a:cxn>
                <a:cxn ang="0">
                  <a:pos x="0" y="31"/>
                </a:cxn>
                <a:cxn ang="0">
                  <a:pos x="0" y="39"/>
                </a:cxn>
                <a:cxn ang="0">
                  <a:pos x="2" y="46"/>
                </a:cxn>
                <a:cxn ang="0">
                  <a:pos x="6" y="51"/>
                </a:cxn>
                <a:cxn ang="0">
                  <a:pos x="9" y="56"/>
                </a:cxn>
                <a:cxn ang="0">
                  <a:pos x="14" y="59"/>
                </a:cxn>
                <a:cxn ang="0">
                  <a:pos x="19" y="62"/>
                </a:cxn>
                <a:cxn ang="0">
                  <a:pos x="25" y="63"/>
                </a:cxn>
                <a:cxn ang="0">
                  <a:pos x="32" y="64"/>
                </a:cxn>
                <a:cxn ang="0">
                  <a:pos x="40" y="63"/>
                </a:cxn>
                <a:cxn ang="0">
                  <a:pos x="46" y="61"/>
                </a:cxn>
                <a:cxn ang="0">
                  <a:pos x="51" y="59"/>
                </a:cxn>
                <a:cxn ang="0">
                  <a:pos x="55" y="55"/>
                </a:cxn>
                <a:cxn ang="0">
                  <a:pos x="59" y="51"/>
                </a:cxn>
                <a:cxn ang="0">
                  <a:pos x="60" y="47"/>
                </a:cxn>
                <a:cxn ang="0">
                  <a:pos x="62" y="43"/>
                </a:cxn>
                <a:cxn ang="0">
                  <a:pos x="62" y="39"/>
                </a:cxn>
                <a:cxn ang="0">
                  <a:pos x="44" y="39"/>
                </a:cxn>
              </a:cxnLst>
              <a:rect l="0" t="0" r="r" b="b"/>
              <a:pathLst>
                <a:path w="62" h="64">
                  <a:moveTo>
                    <a:pt x="44" y="39"/>
                  </a:moveTo>
                  <a:lnTo>
                    <a:pt x="43" y="43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38" y="51"/>
                  </a:lnTo>
                  <a:lnTo>
                    <a:pt x="35" y="52"/>
                  </a:lnTo>
                  <a:lnTo>
                    <a:pt x="32" y="52"/>
                  </a:lnTo>
                  <a:lnTo>
                    <a:pt x="29" y="52"/>
                  </a:lnTo>
                  <a:lnTo>
                    <a:pt x="24" y="49"/>
                  </a:lnTo>
                  <a:lnTo>
                    <a:pt x="22" y="46"/>
                  </a:lnTo>
                  <a:lnTo>
                    <a:pt x="21" y="43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2" y="17"/>
                  </a:lnTo>
                  <a:lnTo>
                    <a:pt x="24" y="14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9" y="14"/>
                  </a:lnTo>
                  <a:lnTo>
                    <a:pt x="42" y="17"/>
                  </a:lnTo>
                  <a:lnTo>
                    <a:pt x="44" y="23"/>
                  </a:lnTo>
                  <a:lnTo>
                    <a:pt x="62" y="23"/>
                  </a:lnTo>
                  <a:lnTo>
                    <a:pt x="61" y="19"/>
                  </a:lnTo>
                  <a:lnTo>
                    <a:pt x="60" y="15"/>
                  </a:lnTo>
                  <a:lnTo>
                    <a:pt x="58" y="11"/>
                  </a:lnTo>
                  <a:lnTo>
                    <a:pt x="54" y="7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4" y="1"/>
                  </a:lnTo>
                  <a:lnTo>
                    <a:pt x="17" y="3"/>
                  </a:lnTo>
                  <a:lnTo>
                    <a:pt x="11" y="6"/>
                  </a:lnTo>
                  <a:lnTo>
                    <a:pt x="7" y="10"/>
                  </a:lnTo>
                  <a:lnTo>
                    <a:pt x="3" y="15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6" y="51"/>
                  </a:lnTo>
                  <a:lnTo>
                    <a:pt x="9" y="56"/>
                  </a:lnTo>
                  <a:lnTo>
                    <a:pt x="14" y="59"/>
                  </a:lnTo>
                  <a:lnTo>
                    <a:pt x="19" y="62"/>
                  </a:lnTo>
                  <a:lnTo>
                    <a:pt x="25" y="63"/>
                  </a:lnTo>
                  <a:lnTo>
                    <a:pt x="32" y="64"/>
                  </a:lnTo>
                  <a:lnTo>
                    <a:pt x="40" y="63"/>
                  </a:lnTo>
                  <a:lnTo>
                    <a:pt x="46" y="61"/>
                  </a:lnTo>
                  <a:lnTo>
                    <a:pt x="51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0" y="47"/>
                  </a:lnTo>
                  <a:lnTo>
                    <a:pt x="62" y="43"/>
                  </a:lnTo>
                  <a:lnTo>
                    <a:pt x="62" y="39"/>
                  </a:lnTo>
                  <a:lnTo>
                    <a:pt x="44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6" name="Freeform 2309"/>
            <p:cNvSpPr>
              <a:spLocks/>
            </p:cNvSpPr>
            <p:nvPr/>
          </p:nvSpPr>
          <p:spPr bwMode="auto">
            <a:xfrm>
              <a:off x="3500" y="705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1" y="26"/>
                </a:cxn>
                <a:cxn ang="0">
                  <a:pos x="2" y="29"/>
                </a:cxn>
                <a:cxn ang="0">
                  <a:pos x="4" y="32"/>
                </a:cxn>
                <a:cxn ang="0">
                  <a:pos x="7" y="34"/>
                </a:cxn>
                <a:cxn ang="0">
                  <a:pos x="11" y="36"/>
                </a:cxn>
                <a:cxn ang="0">
                  <a:pos x="16" y="37"/>
                </a:cxn>
                <a:cxn ang="0">
                  <a:pos x="23" y="37"/>
                </a:cxn>
                <a:cxn ang="0">
                  <a:pos x="30" y="37"/>
                </a:cxn>
                <a:cxn ang="0">
                  <a:pos x="37" y="37"/>
                </a:cxn>
                <a:cxn ang="0">
                  <a:pos x="37" y="60"/>
                </a:cxn>
                <a:cxn ang="0">
                  <a:pos x="55" y="60"/>
                </a:cxn>
                <a:cxn ang="0">
                  <a:pos x="55" y="0"/>
                </a:cxn>
                <a:cxn ang="0">
                  <a:pos x="37" y="0"/>
                </a:cxn>
                <a:cxn ang="0">
                  <a:pos x="37" y="25"/>
                </a:cxn>
                <a:cxn ang="0">
                  <a:pos x="31" y="25"/>
                </a:cxn>
                <a:cxn ang="0">
                  <a:pos x="27" y="25"/>
                </a:cxn>
                <a:cxn ang="0">
                  <a:pos x="23" y="25"/>
                </a:cxn>
                <a:cxn ang="0">
                  <a:pos x="21" y="25"/>
                </a:cxn>
                <a:cxn ang="0">
                  <a:pos x="19" y="24"/>
                </a:cxn>
                <a:cxn ang="0">
                  <a:pos x="18" y="22"/>
                </a:cxn>
                <a:cxn ang="0">
                  <a:pos x="18" y="20"/>
                </a:cxn>
                <a:cxn ang="0">
                  <a:pos x="17" y="17"/>
                </a:cxn>
                <a:cxn ang="0">
                  <a:pos x="17" y="0"/>
                </a:cxn>
                <a:cxn ang="0">
                  <a:pos x="0" y="0"/>
                </a:cxn>
              </a:cxnLst>
              <a:rect l="0" t="0" r="r" b="b"/>
              <a:pathLst>
                <a:path w="55" h="60">
                  <a:moveTo>
                    <a:pt x="0" y="0"/>
                  </a:move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11" y="36"/>
                  </a:lnTo>
                  <a:lnTo>
                    <a:pt x="16" y="37"/>
                  </a:lnTo>
                  <a:lnTo>
                    <a:pt x="23" y="37"/>
                  </a:lnTo>
                  <a:lnTo>
                    <a:pt x="30" y="37"/>
                  </a:lnTo>
                  <a:lnTo>
                    <a:pt x="37" y="37"/>
                  </a:lnTo>
                  <a:lnTo>
                    <a:pt x="37" y="60"/>
                  </a:lnTo>
                  <a:lnTo>
                    <a:pt x="55" y="60"/>
                  </a:lnTo>
                  <a:lnTo>
                    <a:pt x="55" y="0"/>
                  </a:lnTo>
                  <a:lnTo>
                    <a:pt x="37" y="0"/>
                  </a:lnTo>
                  <a:lnTo>
                    <a:pt x="37" y="25"/>
                  </a:lnTo>
                  <a:lnTo>
                    <a:pt x="31" y="25"/>
                  </a:lnTo>
                  <a:lnTo>
                    <a:pt x="27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19" y="24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7" y="17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7" name="Freeform 2310"/>
            <p:cNvSpPr>
              <a:spLocks noEditPoints="1"/>
            </p:cNvSpPr>
            <p:nvPr/>
          </p:nvSpPr>
          <p:spPr bwMode="auto">
            <a:xfrm>
              <a:off x="3517" y="704"/>
              <a:ext cx="16" cy="16"/>
            </a:xfrm>
            <a:custGeom>
              <a:avLst/>
              <a:gdLst/>
              <a:ahLst/>
              <a:cxnLst>
                <a:cxn ang="0">
                  <a:pos x="46" y="45"/>
                </a:cxn>
                <a:cxn ang="0">
                  <a:pos x="44" y="48"/>
                </a:cxn>
                <a:cxn ang="0">
                  <a:pos x="41" y="50"/>
                </a:cxn>
                <a:cxn ang="0">
                  <a:pos x="38" y="52"/>
                </a:cxn>
                <a:cxn ang="0">
                  <a:pos x="34" y="52"/>
                </a:cxn>
                <a:cxn ang="0">
                  <a:pos x="30" y="52"/>
                </a:cxn>
                <a:cxn ang="0">
                  <a:pos x="27" y="51"/>
                </a:cxn>
                <a:cxn ang="0">
                  <a:pos x="24" y="49"/>
                </a:cxn>
                <a:cxn ang="0">
                  <a:pos x="22" y="47"/>
                </a:cxn>
                <a:cxn ang="0">
                  <a:pos x="19" y="41"/>
                </a:cxn>
                <a:cxn ang="0">
                  <a:pos x="19" y="36"/>
                </a:cxn>
                <a:cxn ang="0">
                  <a:pos x="65" y="36"/>
                </a:cxn>
                <a:cxn ang="0">
                  <a:pos x="65" y="32"/>
                </a:cxn>
                <a:cxn ang="0">
                  <a:pos x="64" y="29"/>
                </a:cxn>
                <a:cxn ang="0">
                  <a:pos x="64" y="24"/>
                </a:cxn>
                <a:cxn ang="0">
                  <a:pos x="62" y="19"/>
                </a:cxn>
                <a:cxn ang="0">
                  <a:pos x="60" y="13"/>
                </a:cxn>
                <a:cxn ang="0">
                  <a:pos x="56" y="8"/>
                </a:cxn>
                <a:cxn ang="0">
                  <a:pos x="51" y="4"/>
                </a:cxn>
                <a:cxn ang="0">
                  <a:pos x="48" y="2"/>
                </a:cxn>
                <a:cxn ang="0">
                  <a:pos x="44" y="1"/>
                </a:cxn>
                <a:cxn ang="0">
                  <a:pos x="39" y="0"/>
                </a:cxn>
                <a:cxn ang="0">
                  <a:pos x="34" y="0"/>
                </a:cxn>
                <a:cxn ang="0">
                  <a:pos x="27" y="0"/>
                </a:cxn>
                <a:cxn ang="0">
                  <a:pos x="20" y="2"/>
                </a:cxn>
                <a:cxn ang="0">
                  <a:pos x="14" y="4"/>
                </a:cxn>
                <a:cxn ang="0">
                  <a:pos x="10" y="8"/>
                </a:cxn>
                <a:cxn ang="0">
                  <a:pos x="6" y="12"/>
                </a:cxn>
                <a:cxn ang="0">
                  <a:pos x="3" y="18"/>
                </a:cxn>
                <a:cxn ang="0">
                  <a:pos x="1" y="24"/>
                </a:cxn>
                <a:cxn ang="0">
                  <a:pos x="0" y="31"/>
                </a:cxn>
                <a:cxn ang="0">
                  <a:pos x="1" y="37"/>
                </a:cxn>
                <a:cxn ang="0">
                  <a:pos x="1" y="42"/>
                </a:cxn>
                <a:cxn ang="0">
                  <a:pos x="3" y="46"/>
                </a:cxn>
                <a:cxn ang="0">
                  <a:pos x="4" y="50"/>
                </a:cxn>
                <a:cxn ang="0">
                  <a:pos x="8" y="55"/>
                </a:cxn>
                <a:cxn ang="0">
                  <a:pos x="13" y="59"/>
                </a:cxn>
                <a:cxn ang="0">
                  <a:pos x="19" y="62"/>
                </a:cxn>
                <a:cxn ang="0">
                  <a:pos x="25" y="63"/>
                </a:cxn>
                <a:cxn ang="0">
                  <a:pos x="29" y="64"/>
                </a:cxn>
                <a:cxn ang="0">
                  <a:pos x="33" y="64"/>
                </a:cxn>
                <a:cxn ang="0">
                  <a:pos x="42" y="63"/>
                </a:cxn>
                <a:cxn ang="0">
                  <a:pos x="51" y="61"/>
                </a:cxn>
                <a:cxn ang="0">
                  <a:pos x="55" y="58"/>
                </a:cxn>
                <a:cxn ang="0">
                  <a:pos x="58" y="55"/>
                </a:cxn>
                <a:cxn ang="0">
                  <a:pos x="61" y="50"/>
                </a:cxn>
                <a:cxn ang="0">
                  <a:pos x="64" y="45"/>
                </a:cxn>
                <a:cxn ang="0">
                  <a:pos x="46" y="45"/>
                </a:cxn>
                <a:cxn ang="0">
                  <a:pos x="19" y="26"/>
                </a:cxn>
                <a:cxn ang="0">
                  <a:pos x="20" y="21"/>
                </a:cxn>
                <a:cxn ang="0">
                  <a:pos x="22" y="17"/>
                </a:cxn>
                <a:cxn ang="0">
                  <a:pos x="24" y="15"/>
                </a:cxn>
                <a:cxn ang="0">
                  <a:pos x="27" y="13"/>
                </a:cxn>
                <a:cxn ang="0">
                  <a:pos x="31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2" y="14"/>
                </a:cxn>
                <a:cxn ang="0">
                  <a:pos x="44" y="16"/>
                </a:cxn>
                <a:cxn ang="0">
                  <a:pos x="45" y="18"/>
                </a:cxn>
                <a:cxn ang="0">
                  <a:pos x="46" y="22"/>
                </a:cxn>
                <a:cxn ang="0">
                  <a:pos x="47" y="26"/>
                </a:cxn>
                <a:cxn ang="0">
                  <a:pos x="19" y="26"/>
                </a:cxn>
              </a:cxnLst>
              <a:rect l="0" t="0" r="r" b="b"/>
              <a:pathLst>
                <a:path w="65" h="64">
                  <a:moveTo>
                    <a:pt x="46" y="45"/>
                  </a:moveTo>
                  <a:lnTo>
                    <a:pt x="44" y="48"/>
                  </a:lnTo>
                  <a:lnTo>
                    <a:pt x="41" y="50"/>
                  </a:lnTo>
                  <a:lnTo>
                    <a:pt x="38" y="52"/>
                  </a:lnTo>
                  <a:lnTo>
                    <a:pt x="34" y="52"/>
                  </a:lnTo>
                  <a:lnTo>
                    <a:pt x="30" y="52"/>
                  </a:lnTo>
                  <a:lnTo>
                    <a:pt x="27" y="51"/>
                  </a:lnTo>
                  <a:lnTo>
                    <a:pt x="24" y="49"/>
                  </a:lnTo>
                  <a:lnTo>
                    <a:pt x="22" y="47"/>
                  </a:lnTo>
                  <a:lnTo>
                    <a:pt x="19" y="41"/>
                  </a:lnTo>
                  <a:lnTo>
                    <a:pt x="19" y="36"/>
                  </a:lnTo>
                  <a:lnTo>
                    <a:pt x="65" y="36"/>
                  </a:lnTo>
                  <a:lnTo>
                    <a:pt x="65" y="32"/>
                  </a:lnTo>
                  <a:lnTo>
                    <a:pt x="64" y="29"/>
                  </a:lnTo>
                  <a:lnTo>
                    <a:pt x="64" y="24"/>
                  </a:lnTo>
                  <a:lnTo>
                    <a:pt x="62" y="19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1" y="42"/>
                  </a:lnTo>
                  <a:lnTo>
                    <a:pt x="3" y="46"/>
                  </a:lnTo>
                  <a:lnTo>
                    <a:pt x="4" y="50"/>
                  </a:lnTo>
                  <a:lnTo>
                    <a:pt x="8" y="55"/>
                  </a:lnTo>
                  <a:lnTo>
                    <a:pt x="13" y="59"/>
                  </a:lnTo>
                  <a:lnTo>
                    <a:pt x="19" y="62"/>
                  </a:lnTo>
                  <a:lnTo>
                    <a:pt x="25" y="63"/>
                  </a:lnTo>
                  <a:lnTo>
                    <a:pt x="29" y="64"/>
                  </a:lnTo>
                  <a:lnTo>
                    <a:pt x="33" y="64"/>
                  </a:lnTo>
                  <a:lnTo>
                    <a:pt x="42" y="63"/>
                  </a:lnTo>
                  <a:lnTo>
                    <a:pt x="51" y="61"/>
                  </a:lnTo>
                  <a:lnTo>
                    <a:pt x="55" y="58"/>
                  </a:lnTo>
                  <a:lnTo>
                    <a:pt x="58" y="55"/>
                  </a:lnTo>
                  <a:lnTo>
                    <a:pt x="61" y="50"/>
                  </a:lnTo>
                  <a:lnTo>
                    <a:pt x="64" y="45"/>
                  </a:lnTo>
                  <a:lnTo>
                    <a:pt x="46" y="45"/>
                  </a:lnTo>
                  <a:close/>
                  <a:moveTo>
                    <a:pt x="19" y="26"/>
                  </a:moveTo>
                  <a:lnTo>
                    <a:pt x="20" y="21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7" y="13"/>
                  </a:lnTo>
                  <a:lnTo>
                    <a:pt x="31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6" y="22"/>
                  </a:lnTo>
                  <a:lnTo>
                    <a:pt x="47" y="26"/>
                  </a:lnTo>
                  <a:lnTo>
                    <a:pt x="19" y="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8" name="Freeform 2311"/>
            <p:cNvSpPr>
              <a:spLocks/>
            </p:cNvSpPr>
            <p:nvPr/>
          </p:nvSpPr>
          <p:spPr bwMode="auto">
            <a:xfrm>
              <a:off x="3534" y="705"/>
              <a:ext cx="15" cy="15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20" y="60"/>
                </a:cxn>
                <a:cxn ang="0">
                  <a:pos x="38" y="60"/>
                </a:cxn>
                <a:cxn ang="0">
                  <a:pos x="38" y="12"/>
                </a:cxn>
                <a:cxn ang="0">
                  <a:pos x="58" y="12"/>
                </a:cxn>
                <a:cxn ang="0">
                  <a:pos x="58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0" y="12"/>
                </a:cxn>
              </a:cxnLst>
              <a:rect l="0" t="0" r="r" b="b"/>
              <a:pathLst>
                <a:path w="58" h="60">
                  <a:moveTo>
                    <a:pt x="20" y="12"/>
                  </a:moveTo>
                  <a:lnTo>
                    <a:pt x="20" y="60"/>
                  </a:lnTo>
                  <a:lnTo>
                    <a:pt x="38" y="60"/>
                  </a:lnTo>
                  <a:lnTo>
                    <a:pt x="38" y="12"/>
                  </a:lnTo>
                  <a:lnTo>
                    <a:pt x="58" y="12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9" name="Freeform 2312"/>
            <p:cNvSpPr>
              <a:spLocks noEditPoints="1"/>
            </p:cNvSpPr>
            <p:nvPr/>
          </p:nvSpPr>
          <p:spPr bwMode="auto">
            <a:xfrm>
              <a:off x="3550" y="704"/>
              <a:ext cx="17" cy="16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40" y="63"/>
                </a:cxn>
                <a:cxn ang="0">
                  <a:pos x="46" y="62"/>
                </a:cxn>
                <a:cxn ang="0">
                  <a:pos x="52" y="60"/>
                </a:cxn>
                <a:cxn ang="0">
                  <a:pos x="56" y="56"/>
                </a:cxn>
                <a:cxn ang="0">
                  <a:pos x="60" y="52"/>
                </a:cxn>
                <a:cxn ang="0">
                  <a:pos x="63" y="46"/>
                </a:cxn>
                <a:cxn ang="0">
                  <a:pos x="65" y="39"/>
                </a:cxn>
                <a:cxn ang="0">
                  <a:pos x="66" y="31"/>
                </a:cxn>
                <a:cxn ang="0">
                  <a:pos x="65" y="24"/>
                </a:cxn>
                <a:cxn ang="0">
                  <a:pos x="63" y="17"/>
                </a:cxn>
                <a:cxn ang="0">
                  <a:pos x="60" y="12"/>
                </a:cxn>
                <a:cxn ang="0">
                  <a:pos x="56" y="7"/>
                </a:cxn>
                <a:cxn ang="0">
                  <a:pos x="52" y="4"/>
                </a:cxn>
                <a:cxn ang="0">
                  <a:pos x="46" y="2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1"/>
                </a:cxn>
                <a:cxn ang="0">
                  <a:pos x="15" y="4"/>
                </a:cxn>
                <a:cxn ang="0">
                  <a:pos x="10" y="7"/>
                </a:cxn>
                <a:cxn ang="0">
                  <a:pos x="6" y="11"/>
                </a:cxn>
                <a:cxn ang="0">
                  <a:pos x="3" y="17"/>
                </a:cxn>
                <a:cxn ang="0">
                  <a:pos x="1" y="23"/>
                </a:cxn>
                <a:cxn ang="0">
                  <a:pos x="0" y="31"/>
                </a:cxn>
                <a:cxn ang="0">
                  <a:pos x="1" y="39"/>
                </a:cxn>
                <a:cxn ang="0">
                  <a:pos x="3" y="46"/>
                </a:cxn>
                <a:cxn ang="0">
                  <a:pos x="6" y="52"/>
                </a:cxn>
                <a:cxn ang="0">
                  <a:pos x="9" y="56"/>
                </a:cxn>
                <a:cxn ang="0">
                  <a:pos x="14" y="60"/>
                </a:cxn>
                <a:cxn ang="0">
                  <a:pos x="20" y="62"/>
                </a:cxn>
                <a:cxn ang="0">
                  <a:pos x="26" y="63"/>
                </a:cxn>
                <a:cxn ang="0">
                  <a:pos x="32" y="64"/>
                </a:cxn>
                <a:cxn ang="0">
                  <a:pos x="32" y="52"/>
                </a:cxn>
                <a:cxn ang="0">
                  <a:pos x="28" y="52"/>
                </a:cxn>
                <a:cxn ang="0">
                  <a:pos x="25" y="50"/>
                </a:cxn>
                <a:cxn ang="0">
                  <a:pos x="22" y="48"/>
                </a:cxn>
                <a:cxn ang="0">
                  <a:pos x="21" y="45"/>
                </a:cxn>
                <a:cxn ang="0">
                  <a:pos x="19" y="38"/>
                </a:cxn>
                <a:cxn ang="0">
                  <a:pos x="18" y="31"/>
                </a:cxn>
                <a:cxn ang="0">
                  <a:pos x="19" y="25"/>
                </a:cxn>
                <a:cxn ang="0">
                  <a:pos x="20" y="20"/>
                </a:cxn>
                <a:cxn ang="0">
                  <a:pos x="22" y="17"/>
                </a:cxn>
                <a:cxn ang="0">
                  <a:pos x="24" y="14"/>
                </a:cxn>
                <a:cxn ang="0">
                  <a:pos x="29" y="12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42" y="14"/>
                </a:cxn>
                <a:cxn ang="0">
                  <a:pos x="44" y="17"/>
                </a:cxn>
                <a:cxn ang="0">
                  <a:pos x="46" y="20"/>
                </a:cxn>
                <a:cxn ang="0">
                  <a:pos x="47" y="25"/>
                </a:cxn>
                <a:cxn ang="0">
                  <a:pos x="47" y="31"/>
                </a:cxn>
                <a:cxn ang="0">
                  <a:pos x="47" y="37"/>
                </a:cxn>
                <a:cxn ang="0">
                  <a:pos x="45" y="45"/>
                </a:cxn>
                <a:cxn ang="0">
                  <a:pos x="43" y="48"/>
                </a:cxn>
                <a:cxn ang="0">
                  <a:pos x="41" y="50"/>
                </a:cxn>
                <a:cxn ang="0">
                  <a:pos x="37" y="52"/>
                </a:cxn>
                <a:cxn ang="0">
                  <a:pos x="32" y="52"/>
                </a:cxn>
              </a:cxnLst>
              <a:rect l="0" t="0" r="r" b="b"/>
              <a:pathLst>
                <a:path w="66" h="64">
                  <a:moveTo>
                    <a:pt x="32" y="64"/>
                  </a:moveTo>
                  <a:lnTo>
                    <a:pt x="40" y="63"/>
                  </a:lnTo>
                  <a:lnTo>
                    <a:pt x="46" y="62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39"/>
                  </a:lnTo>
                  <a:lnTo>
                    <a:pt x="66" y="31"/>
                  </a:lnTo>
                  <a:lnTo>
                    <a:pt x="65" y="24"/>
                  </a:lnTo>
                  <a:lnTo>
                    <a:pt x="63" y="17"/>
                  </a:lnTo>
                  <a:lnTo>
                    <a:pt x="60" y="12"/>
                  </a:lnTo>
                  <a:lnTo>
                    <a:pt x="56" y="7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5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3" y="46"/>
                  </a:lnTo>
                  <a:lnTo>
                    <a:pt x="6" y="52"/>
                  </a:lnTo>
                  <a:lnTo>
                    <a:pt x="9" y="56"/>
                  </a:lnTo>
                  <a:lnTo>
                    <a:pt x="14" y="60"/>
                  </a:lnTo>
                  <a:lnTo>
                    <a:pt x="20" y="62"/>
                  </a:lnTo>
                  <a:lnTo>
                    <a:pt x="26" y="63"/>
                  </a:lnTo>
                  <a:lnTo>
                    <a:pt x="32" y="64"/>
                  </a:lnTo>
                  <a:close/>
                  <a:moveTo>
                    <a:pt x="32" y="52"/>
                  </a:moveTo>
                  <a:lnTo>
                    <a:pt x="28" y="52"/>
                  </a:lnTo>
                  <a:lnTo>
                    <a:pt x="25" y="50"/>
                  </a:lnTo>
                  <a:lnTo>
                    <a:pt x="22" y="48"/>
                  </a:lnTo>
                  <a:lnTo>
                    <a:pt x="21" y="45"/>
                  </a:lnTo>
                  <a:lnTo>
                    <a:pt x="19" y="38"/>
                  </a:lnTo>
                  <a:lnTo>
                    <a:pt x="18" y="31"/>
                  </a:lnTo>
                  <a:lnTo>
                    <a:pt x="19" y="25"/>
                  </a:lnTo>
                  <a:lnTo>
                    <a:pt x="20" y="20"/>
                  </a:lnTo>
                  <a:lnTo>
                    <a:pt x="22" y="17"/>
                  </a:lnTo>
                  <a:lnTo>
                    <a:pt x="24" y="14"/>
                  </a:lnTo>
                  <a:lnTo>
                    <a:pt x="29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6" y="20"/>
                  </a:lnTo>
                  <a:lnTo>
                    <a:pt x="47" y="25"/>
                  </a:lnTo>
                  <a:lnTo>
                    <a:pt x="47" y="31"/>
                  </a:lnTo>
                  <a:lnTo>
                    <a:pt x="47" y="37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0" name="Freeform 2313"/>
            <p:cNvSpPr>
              <a:spLocks noEditPoints="1"/>
            </p:cNvSpPr>
            <p:nvPr/>
          </p:nvSpPr>
          <p:spPr bwMode="auto">
            <a:xfrm>
              <a:off x="3570" y="705"/>
              <a:ext cx="14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36" y="60"/>
                </a:cxn>
                <a:cxn ang="0">
                  <a:pos x="41" y="60"/>
                </a:cxn>
                <a:cxn ang="0">
                  <a:pos x="45" y="59"/>
                </a:cxn>
                <a:cxn ang="0">
                  <a:pos x="48" y="58"/>
                </a:cxn>
                <a:cxn ang="0">
                  <a:pos x="52" y="57"/>
                </a:cxn>
                <a:cxn ang="0">
                  <a:pos x="54" y="55"/>
                </a:cxn>
                <a:cxn ang="0">
                  <a:pos x="56" y="52"/>
                </a:cxn>
                <a:cxn ang="0">
                  <a:pos x="57" y="49"/>
                </a:cxn>
                <a:cxn ang="0">
                  <a:pos x="58" y="45"/>
                </a:cxn>
                <a:cxn ang="0">
                  <a:pos x="57" y="41"/>
                </a:cxn>
                <a:cxn ang="0">
                  <a:pos x="57" y="39"/>
                </a:cxn>
                <a:cxn ang="0">
                  <a:pos x="56" y="35"/>
                </a:cxn>
                <a:cxn ang="0">
                  <a:pos x="54" y="33"/>
                </a:cxn>
                <a:cxn ang="0">
                  <a:pos x="50" y="30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7"/>
                </a:cxn>
                <a:cxn ang="0">
                  <a:pos x="52" y="24"/>
                </a:cxn>
                <a:cxn ang="0">
                  <a:pos x="54" y="20"/>
                </a:cxn>
                <a:cxn ang="0">
                  <a:pos x="55" y="14"/>
                </a:cxn>
                <a:cxn ang="0">
                  <a:pos x="55" y="10"/>
                </a:cxn>
                <a:cxn ang="0">
                  <a:pos x="53" y="6"/>
                </a:cxn>
                <a:cxn ang="0">
                  <a:pos x="51" y="3"/>
                </a:cxn>
                <a:cxn ang="0">
                  <a:pos x="48" y="2"/>
                </a:cxn>
                <a:cxn ang="0">
                  <a:pos x="41" y="0"/>
                </a:cxn>
                <a:cxn ang="0">
                  <a:pos x="36" y="0"/>
                </a:cxn>
                <a:cxn ang="0">
                  <a:pos x="0" y="0"/>
                </a:cxn>
                <a:cxn ang="0">
                  <a:pos x="19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5" y="13"/>
                </a:cxn>
                <a:cxn ang="0">
                  <a:pos x="37" y="15"/>
                </a:cxn>
                <a:cxn ang="0">
                  <a:pos x="37" y="18"/>
                </a:cxn>
                <a:cxn ang="0">
                  <a:pos x="37" y="19"/>
                </a:cxn>
                <a:cxn ang="0">
                  <a:pos x="36" y="21"/>
                </a:cxn>
                <a:cxn ang="0">
                  <a:pos x="35" y="22"/>
                </a:cxn>
                <a:cxn ang="0">
                  <a:pos x="34" y="22"/>
                </a:cxn>
                <a:cxn ang="0">
                  <a:pos x="31" y="23"/>
                </a:cxn>
                <a:cxn ang="0">
                  <a:pos x="28" y="23"/>
                </a:cxn>
                <a:cxn ang="0">
                  <a:pos x="19" y="23"/>
                </a:cxn>
                <a:cxn ang="0">
                  <a:pos x="19" y="12"/>
                </a:cxn>
                <a:cxn ang="0">
                  <a:pos x="19" y="34"/>
                </a:cxn>
                <a:cxn ang="0">
                  <a:pos x="29" y="34"/>
                </a:cxn>
                <a:cxn ang="0">
                  <a:pos x="35" y="35"/>
                </a:cxn>
                <a:cxn ang="0">
                  <a:pos x="38" y="36"/>
                </a:cxn>
                <a:cxn ang="0">
                  <a:pos x="39" y="39"/>
                </a:cxn>
                <a:cxn ang="0">
                  <a:pos x="39" y="42"/>
                </a:cxn>
                <a:cxn ang="0">
                  <a:pos x="39" y="44"/>
                </a:cxn>
                <a:cxn ang="0">
                  <a:pos x="38" y="46"/>
                </a:cxn>
                <a:cxn ang="0">
                  <a:pos x="35" y="47"/>
                </a:cxn>
                <a:cxn ang="0">
                  <a:pos x="30" y="48"/>
                </a:cxn>
                <a:cxn ang="0">
                  <a:pos x="19" y="48"/>
                </a:cxn>
                <a:cxn ang="0">
                  <a:pos x="19" y="34"/>
                </a:cxn>
              </a:cxnLst>
              <a:rect l="0" t="0" r="r" b="b"/>
              <a:pathLst>
                <a:path w="58" h="60">
                  <a:moveTo>
                    <a:pt x="0" y="0"/>
                  </a:moveTo>
                  <a:lnTo>
                    <a:pt x="0" y="60"/>
                  </a:lnTo>
                  <a:lnTo>
                    <a:pt x="36" y="60"/>
                  </a:lnTo>
                  <a:lnTo>
                    <a:pt x="41" y="60"/>
                  </a:lnTo>
                  <a:lnTo>
                    <a:pt x="45" y="59"/>
                  </a:lnTo>
                  <a:lnTo>
                    <a:pt x="48" y="58"/>
                  </a:lnTo>
                  <a:lnTo>
                    <a:pt x="52" y="57"/>
                  </a:lnTo>
                  <a:lnTo>
                    <a:pt x="54" y="55"/>
                  </a:lnTo>
                  <a:lnTo>
                    <a:pt x="56" y="52"/>
                  </a:lnTo>
                  <a:lnTo>
                    <a:pt x="57" y="49"/>
                  </a:lnTo>
                  <a:lnTo>
                    <a:pt x="58" y="45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6" y="35"/>
                  </a:lnTo>
                  <a:lnTo>
                    <a:pt x="54" y="33"/>
                  </a:lnTo>
                  <a:lnTo>
                    <a:pt x="50" y="30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7"/>
                  </a:lnTo>
                  <a:lnTo>
                    <a:pt x="52" y="24"/>
                  </a:lnTo>
                  <a:lnTo>
                    <a:pt x="54" y="20"/>
                  </a:lnTo>
                  <a:lnTo>
                    <a:pt x="55" y="14"/>
                  </a:lnTo>
                  <a:lnTo>
                    <a:pt x="55" y="10"/>
                  </a:lnTo>
                  <a:lnTo>
                    <a:pt x="53" y="6"/>
                  </a:lnTo>
                  <a:lnTo>
                    <a:pt x="51" y="3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19" y="12"/>
                  </a:moveTo>
                  <a:lnTo>
                    <a:pt x="28" y="12"/>
                  </a:lnTo>
                  <a:lnTo>
                    <a:pt x="32" y="12"/>
                  </a:lnTo>
                  <a:lnTo>
                    <a:pt x="35" y="13"/>
                  </a:lnTo>
                  <a:lnTo>
                    <a:pt x="37" y="15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6" y="21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1" y="23"/>
                  </a:lnTo>
                  <a:lnTo>
                    <a:pt x="28" y="23"/>
                  </a:lnTo>
                  <a:lnTo>
                    <a:pt x="19" y="23"/>
                  </a:lnTo>
                  <a:lnTo>
                    <a:pt x="19" y="12"/>
                  </a:lnTo>
                  <a:close/>
                  <a:moveTo>
                    <a:pt x="19" y="34"/>
                  </a:moveTo>
                  <a:lnTo>
                    <a:pt x="29" y="34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39" y="39"/>
                  </a:lnTo>
                  <a:lnTo>
                    <a:pt x="39" y="42"/>
                  </a:lnTo>
                  <a:lnTo>
                    <a:pt x="39" y="44"/>
                  </a:lnTo>
                  <a:lnTo>
                    <a:pt x="38" y="46"/>
                  </a:lnTo>
                  <a:lnTo>
                    <a:pt x="35" y="47"/>
                  </a:lnTo>
                  <a:lnTo>
                    <a:pt x="30" y="48"/>
                  </a:lnTo>
                  <a:lnTo>
                    <a:pt x="19" y="48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1" name="Freeform 2314"/>
            <p:cNvSpPr>
              <a:spLocks/>
            </p:cNvSpPr>
            <p:nvPr/>
          </p:nvSpPr>
          <p:spPr bwMode="auto">
            <a:xfrm>
              <a:off x="3066" y="736"/>
              <a:ext cx="442" cy="387"/>
            </a:xfrm>
            <a:custGeom>
              <a:avLst/>
              <a:gdLst/>
              <a:ahLst/>
              <a:cxnLst>
                <a:cxn ang="0">
                  <a:pos x="87" y="1546"/>
                </a:cxn>
                <a:cxn ang="0">
                  <a:pos x="1679" y="1546"/>
                </a:cxn>
                <a:cxn ang="0">
                  <a:pos x="1691" y="1546"/>
                </a:cxn>
                <a:cxn ang="0">
                  <a:pos x="1703" y="1542"/>
                </a:cxn>
                <a:cxn ang="0">
                  <a:pos x="1715" y="1538"/>
                </a:cxn>
                <a:cxn ang="0">
                  <a:pos x="1726" y="1532"/>
                </a:cxn>
                <a:cxn ang="0">
                  <a:pos x="1736" y="1524"/>
                </a:cxn>
                <a:cxn ang="0">
                  <a:pos x="1745" y="1516"/>
                </a:cxn>
                <a:cxn ang="0">
                  <a:pos x="1752" y="1506"/>
                </a:cxn>
                <a:cxn ang="0">
                  <a:pos x="1758" y="1495"/>
                </a:cxn>
                <a:cxn ang="0">
                  <a:pos x="1763" y="1483"/>
                </a:cxn>
                <a:cxn ang="0">
                  <a:pos x="1765" y="1470"/>
                </a:cxn>
                <a:cxn ang="0">
                  <a:pos x="1766" y="1458"/>
                </a:cxn>
                <a:cxn ang="0">
                  <a:pos x="1766" y="88"/>
                </a:cxn>
                <a:cxn ang="0">
                  <a:pos x="1765" y="76"/>
                </a:cxn>
                <a:cxn ang="0">
                  <a:pos x="1763" y="63"/>
                </a:cxn>
                <a:cxn ang="0">
                  <a:pos x="1758" y="51"/>
                </a:cxn>
                <a:cxn ang="0">
                  <a:pos x="1752" y="41"/>
                </a:cxn>
                <a:cxn ang="0">
                  <a:pos x="1745" y="31"/>
                </a:cxn>
                <a:cxn ang="0">
                  <a:pos x="1736" y="22"/>
                </a:cxn>
                <a:cxn ang="0">
                  <a:pos x="1726" y="15"/>
                </a:cxn>
                <a:cxn ang="0">
                  <a:pos x="1715" y="8"/>
                </a:cxn>
                <a:cxn ang="0">
                  <a:pos x="1703" y="3"/>
                </a:cxn>
                <a:cxn ang="0">
                  <a:pos x="1691" y="1"/>
                </a:cxn>
                <a:cxn ang="0">
                  <a:pos x="1679" y="0"/>
                </a:cxn>
                <a:cxn ang="0">
                  <a:pos x="87" y="0"/>
                </a:cxn>
                <a:cxn ang="0">
                  <a:pos x="75" y="1"/>
                </a:cxn>
                <a:cxn ang="0">
                  <a:pos x="63" y="3"/>
                </a:cxn>
                <a:cxn ang="0">
                  <a:pos x="52" y="8"/>
                </a:cxn>
                <a:cxn ang="0">
                  <a:pos x="40" y="15"/>
                </a:cxn>
                <a:cxn ang="0">
                  <a:pos x="30" y="22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8" y="51"/>
                </a:cxn>
                <a:cxn ang="0">
                  <a:pos x="3" y="63"/>
                </a:cxn>
                <a:cxn ang="0">
                  <a:pos x="1" y="76"/>
                </a:cxn>
                <a:cxn ang="0">
                  <a:pos x="0" y="88"/>
                </a:cxn>
                <a:cxn ang="0">
                  <a:pos x="0" y="1458"/>
                </a:cxn>
                <a:cxn ang="0">
                  <a:pos x="1" y="1470"/>
                </a:cxn>
                <a:cxn ang="0">
                  <a:pos x="3" y="1483"/>
                </a:cxn>
                <a:cxn ang="0">
                  <a:pos x="8" y="1495"/>
                </a:cxn>
                <a:cxn ang="0">
                  <a:pos x="14" y="1506"/>
                </a:cxn>
                <a:cxn ang="0">
                  <a:pos x="21" y="1516"/>
                </a:cxn>
                <a:cxn ang="0">
                  <a:pos x="30" y="1524"/>
                </a:cxn>
                <a:cxn ang="0">
                  <a:pos x="40" y="1532"/>
                </a:cxn>
                <a:cxn ang="0">
                  <a:pos x="52" y="1538"/>
                </a:cxn>
                <a:cxn ang="0">
                  <a:pos x="63" y="1542"/>
                </a:cxn>
                <a:cxn ang="0">
                  <a:pos x="75" y="1546"/>
                </a:cxn>
                <a:cxn ang="0">
                  <a:pos x="87" y="1546"/>
                </a:cxn>
              </a:cxnLst>
              <a:rect l="0" t="0" r="r" b="b"/>
              <a:pathLst>
                <a:path w="1766" h="1546">
                  <a:moveTo>
                    <a:pt x="87" y="1546"/>
                  </a:moveTo>
                  <a:lnTo>
                    <a:pt x="1679" y="1546"/>
                  </a:lnTo>
                  <a:lnTo>
                    <a:pt x="1691" y="1546"/>
                  </a:lnTo>
                  <a:lnTo>
                    <a:pt x="1703" y="1542"/>
                  </a:lnTo>
                  <a:lnTo>
                    <a:pt x="1715" y="1538"/>
                  </a:lnTo>
                  <a:lnTo>
                    <a:pt x="1726" y="1532"/>
                  </a:lnTo>
                  <a:lnTo>
                    <a:pt x="1736" y="1524"/>
                  </a:lnTo>
                  <a:lnTo>
                    <a:pt x="1745" y="1516"/>
                  </a:lnTo>
                  <a:lnTo>
                    <a:pt x="1752" y="1506"/>
                  </a:lnTo>
                  <a:lnTo>
                    <a:pt x="1758" y="1495"/>
                  </a:lnTo>
                  <a:lnTo>
                    <a:pt x="1763" y="1483"/>
                  </a:lnTo>
                  <a:lnTo>
                    <a:pt x="1765" y="1470"/>
                  </a:lnTo>
                  <a:lnTo>
                    <a:pt x="1766" y="1458"/>
                  </a:lnTo>
                  <a:lnTo>
                    <a:pt x="1766" y="88"/>
                  </a:lnTo>
                  <a:lnTo>
                    <a:pt x="1765" y="76"/>
                  </a:lnTo>
                  <a:lnTo>
                    <a:pt x="1763" y="63"/>
                  </a:lnTo>
                  <a:lnTo>
                    <a:pt x="1758" y="51"/>
                  </a:lnTo>
                  <a:lnTo>
                    <a:pt x="1752" y="41"/>
                  </a:lnTo>
                  <a:lnTo>
                    <a:pt x="1745" y="31"/>
                  </a:lnTo>
                  <a:lnTo>
                    <a:pt x="1736" y="22"/>
                  </a:lnTo>
                  <a:lnTo>
                    <a:pt x="1726" y="15"/>
                  </a:lnTo>
                  <a:lnTo>
                    <a:pt x="1715" y="8"/>
                  </a:lnTo>
                  <a:lnTo>
                    <a:pt x="1703" y="3"/>
                  </a:lnTo>
                  <a:lnTo>
                    <a:pt x="1691" y="1"/>
                  </a:lnTo>
                  <a:lnTo>
                    <a:pt x="1679" y="0"/>
                  </a:lnTo>
                  <a:lnTo>
                    <a:pt x="87" y="0"/>
                  </a:lnTo>
                  <a:lnTo>
                    <a:pt x="75" y="1"/>
                  </a:lnTo>
                  <a:lnTo>
                    <a:pt x="63" y="3"/>
                  </a:lnTo>
                  <a:lnTo>
                    <a:pt x="52" y="8"/>
                  </a:lnTo>
                  <a:lnTo>
                    <a:pt x="40" y="15"/>
                  </a:lnTo>
                  <a:lnTo>
                    <a:pt x="30" y="22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3"/>
                  </a:lnTo>
                  <a:lnTo>
                    <a:pt x="1" y="76"/>
                  </a:lnTo>
                  <a:lnTo>
                    <a:pt x="0" y="88"/>
                  </a:lnTo>
                  <a:lnTo>
                    <a:pt x="0" y="1458"/>
                  </a:lnTo>
                  <a:lnTo>
                    <a:pt x="1" y="1470"/>
                  </a:lnTo>
                  <a:lnTo>
                    <a:pt x="3" y="1483"/>
                  </a:lnTo>
                  <a:lnTo>
                    <a:pt x="8" y="1495"/>
                  </a:lnTo>
                  <a:lnTo>
                    <a:pt x="14" y="1506"/>
                  </a:lnTo>
                  <a:lnTo>
                    <a:pt x="21" y="1516"/>
                  </a:lnTo>
                  <a:lnTo>
                    <a:pt x="30" y="1524"/>
                  </a:lnTo>
                  <a:lnTo>
                    <a:pt x="40" y="1532"/>
                  </a:lnTo>
                  <a:lnTo>
                    <a:pt x="52" y="1538"/>
                  </a:lnTo>
                  <a:lnTo>
                    <a:pt x="63" y="1542"/>
                  </a:lnTo>
                  <a:lnTo>
                    <a:pt x="75" y="1546"/>
                  </a:lnTo>
                  <a:lnTo>
                    <a:pt x="87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2" name="Freeform 2315"/>
            <p:cNvSpPr>
              <a:spLocks/>
            </p:cNvSpPr>
            <p:nvPr/>
          </p:nvSpPr>
          <p:spPr bwMode="auto">
            <a:xfrm>
              <a:off x="3088" y="1121"/>
              <a:ext cx="398" cy="4"/>
            </a:xfrm>
            <a:custGeom>
              <a:avLst/>
              <a:gdLst/>
              <a:ahLst/>
              <a:cxnLst>
                <a:cxn ang="0">
                  <a:pos x="1592" y="18"/>
                </a:cxn>
                <a:cxn ang="0">
                  <a:pos x="1592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1592" y="18"/>
                </a:cxn>
                <a:cxn ang="0">
                  <a:pos x="1592" y="18"/>
                </a:cxn>
                <a:cxn ang="0">
                  <a:pos x="1592" y="18"/>
                </a:cxn>
                <a:cxn ang="0">
                  <a:pos x="1592" y="18"/>
                </a:cxn>
                <a:cxn ang="0">
                  <a:pos x="1592" y="18"/>
                </a:cxn>
              </a:cxnLst>
              <a:rect l="0" t="0" r="r" b="b"/>
              <a:pathLst>
                <a:path w="1592" h="18">
                  <a:moveTo>
                    <a:pt x="1592" y="18"/>
                  </a:moveTo>
                  <a:lnTo>
                    <a:pt x="1592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592" y="18"/>
                  </a:lnTo>
                  <a:lnTo>
                    <a:pt x="1592" y="18"/>
                  </a:lnTo>
                  <a:lnTo>
                    <a:pt x="1592" y="18"/>
                  </a:lnTo>
                  <a:lnTo>
                    <a:pt x="1592" y="18"/>
                  </a:lnTo>
                  <a:lnTo>
                    <a:pt x="159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3" name="Freeform 2316"/>
            <p:cNvSpPr>
              <a:spLocks/>
            </p:cNvSpPr>
            <p:nvPr/>
          </p:nvSpPr>
          <p:spPr bwMode="auto">
            <a:xfrm>
              <a:off x="3485" y="1120"/>
              <a:ext cx="4" cy="5"/>
            </a:xfrm>
            <a:custGeom>
              <a:avLst/>
              <a:gdLst/>
              <a:ahLst/>
              <a:cxnLst>
                <a:cxn ang="0">
                  <a:pos x="15" y="18"/>
                </a:cxn>
                <a:cxn ang="0">
                  <a:pos x="12" y="0"/>
                </a:cxn>
                <a:cxn ang="0">
                  <a:pos x="0" y="1"/>
                </a:cxn>
                <a:cxn ang="0">
                  <a:pos x="1" y="19"/>
                </a:cxn>
                <a:cxn ang="0">
                  <a:pos x="14" y="18"/>
                </a:cxn>
                <a:cxn ang="0">
                  <a:pos x="15" y="18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5" y="18"/>
                </a:cxn>
              </a:cxnLst>
              <a:rect l="0" t="0" r="r" b="b"/>
              <a:pathLst>
                <a:path w="15" h="19">
                  <a:moveTo>
                    <a:pt x="15" y="18"/>
                  </a:moveTo>
                  <a:lnTo>
                    <a:pt x="12" y="0"/>
                  </a:lnTo>
                  <a:lnTo>
                    <a:pt x="0" y="1"/>
                  </a:lnTo>
                  <a:lnTo>
                    <a:pt x="1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4" name="Freeform 2317"/>
            <p:cNvSpPr>
              <a:spLocks/>
            </p:cNvSpPr>
            <p:nvPr/>
          </p:nvSpPr>
          <p:spPr bwMode="auto">
            <a:xfrm>
              <a:off x="3488" y="1120"/>
              <a:ext cx="5" cy="5"/>
            </a:xfrm>
            <a:custGeom>
              <a:avLst/>
              <a:gdLst/>
              <a:ahLst/>
              <a:cxnLst>
                <a:cxn ang="0">
                  <a:pos x="17" y="17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4" y="20"/>
                </a:cxn>
                <a:cxn ang="0">
                  <a:pos x="15" y="17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6" y="17"/>
                </a:cxn>
                <a:cxn ang="0">
                  <a:pos x="17" y="17"/>
                </a:cxn>
              </a:cxnLst>
              <a:rect l="0" t="0" r="r" b="b"/>
              <a:pathLst>
                <a:path w="17" h="20">
                  <a:moveTo>
                    <a:pt x="17" y="17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4" y="20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5" name="Freeform 2318"/>
            <p:cNvSpPr>
              <a:spLocks/>
            </p:cNvSpPr>
            <p:nvPr/>
          </p:nvSpPr>
          <p:spPr bwMode="auto">
            <a:xfrm>
              <a:off x="3491" y="1119"/>
              <a:ext cx="5" cy="5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1"/>
                </a:cxn>
                <a:cxn ang="0">
                  <a:pos x="18" y="16"/>
                </a:cxn>
                <a:cxn ang="0">
                  <a:pos x="19" y="16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9" y="16"/>
                </a:cxn>
              </a:cxnLst>
              <a:rect l="0" t="0" r="r" b="b"/>
              <a:pathLst>
                <a:path w="19" h="21">
                  <a:moveTo>
                    <a:pt x="19" y="16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1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6" name="Freeform 2319"/>
            <p:cNvSpPr>
              <a:spLocks/>
            </p:cNvSpPr>
            <p:nvPr/>
          </p:nvSpPr>
          <p:spPr bwMode="auto">
            <a:xfrm>
              <a:off x="3494" y="1118"/>
              <a:ext cx="5" cy="5"/>
            </a:xfrm>
            <a:custGeom>
              <a:avLst/>
              <a:gdLst/>
              <a:ahLst/>
              <a:cxnLst>
                <a:cxn ang="0">
                  <a:pos x="20" y="13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1"/>
                </a:cxn>
                <a:cxn ang="0">
                  <a:pos x="19" y="14"/>
                </a:cxn>
                <a:cxn ang="0">
                  <a:pos x="20" y="13"/>
                </a:cxn>
                <a:cxn ang="0">
                  <a:pos x="19" y="14"/>
                </a:cxn>
                <a:cxn ang="0">
                  <a:pos x="20" y="14"/>
                </a:cxn>
                <a:cxn ang="0">
                  <a:pos x="20" y="13"/>
                </a:cxn>
              </a:cxnLst>
              <a:rect l="0" t="0" r="r" b="b"/>
              <a:pathLst>
                <a:path w="20" h="21">
                  <a:moveTo>
                    <a:pt x="20" y="13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1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7" name="Freeform 2320"/>
            <p:cNvSpPr>
              <a:spLocks/>
            </p:cNvSpPr>
            <p:nvPr/>
          </p:nvSpPr>
          <p:spPr bwMode="auto">
            <a:xfrm>
              <a:off x="3496" y="1116"/>
              <a:ext cx="5" cy="5"/>
            </a:xfrm>
            <a:custGeom>
              <a:avLst/>
              <a:gdLst/>
              <a:ahLst/>
              <a:cxnLst>
                <a:cxn ang="0">
                  <a:pos x="20" y="12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9" y="20"/>
                </a:cxn>
                <a:cxn ang="0">
                  <a:pos x="19" y="13"/>
                </a:cxn>
                <a:cxn ang="0">
                  <a:pos x="20" y="12"/>
                </a:cxn>
                <a:cxn ang="0">
                  <a:pos x="19" y="13"/>
                </a:cxn>
                <a:cxn ang="0">
                  <a:pos x="20" y="13"/>
                </a:cxn>
                <a:cxn ang="0">
                  <a:pos x="20" y="12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9" y="20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8" name="Freeform 2321"/>
            <p:cNvSpPr>
              <a:spLocks/>
            </p:cNvSpPr>
            <p:nvPr/>
          </p:nvSpPr>
          <p:spPr bwMode="auto">
            <a:xfrm>
              <a:off x="3499" y="1114"/>
              <a:ext cx="5" cy="5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11" y="20"/>
                </a:cxn>
                <a:cxn ang="0">
                  <a:pos x="20" y="11"/>
                </a:cxn>
                <a:cxn ang="0">
                  <a:pos x="21" y="10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1" y="10"/>
                </a:cxn>
              </a:cxnLst>
              <a:rect l="0" t="0" r="r" b="b"/>
              <a:pathLst>
                <a:path w="21" h="20">
                  <a:moveTo>
                    <a:pt x="21" y="10"/>
                  </a:moveTo>
                  <a:lnTo>
                    <a:pt x="8" y="0"/>
                  </a:lnTo>
                  <a:lnTo>
                    <a:pt x="0" y="9"/>
                  </a:lnTo>
                  <a:lnTo>
                    <a:pt x="11" y="20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21" name="Group 2322"/>
          <p:cNvGrpSpPr>
            <a:grpSpLocks/>
          </p:cNvGrpSpPr>
          <p:nvPr/>
        </p:nvGrpSpPr>
        <p:grpSpPr bwMode="auto">
          <a:xfrm>
            <a:off x="5381265" y="1232786"/>
            <a:ext cx="873205" cy="3199071"/>
            <a:chOff x="2960" y="734"/>
            <a:chExt cx="550" cy="2015"/>
          </a:xfrm>
        </p:grpSpPr>
        <p:sp>
          <p:nvSpPr>
            <p:cNvPr id="1309" name="Freeform 2323"/>
            <p:cNvSpPr>
              <a:spLocks/>
            </p:cNvSpPr>
            <p:nvPr/>
          </p:nvSpPr>
          <p:spPr bwMode="auto">
            <a:xfrm>
              <a:off x="3501" y="1111"/>
              <a:ext cx="5" cy="5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7" y="0"/>
                </a:cxn>
                <a:cxn ang="0">
                  <a:pos x="0" y="10"/>
                </a:cxn>
                <a:cxn ang="0">
                  <a:pos x="13" y="19"/>
                </a:cxn>
                <a:cxn ang="0">
                  <a:pos x="20" y="9"/>
                </a:cxn>
                <a:cxn ang="0">
                  <a:pos x="21" y="9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21" y="9"/>
                </a:cxn>
              </a:cxnLst>
              <a:rect l="0" t="0" r="r" b="b"/>
              <a:pathLst>
                <a:path w="21" h="19">
                  <a:moveTo>
                    <a:pt x="21" y="9"/>
                  </a:moveTo>
                  <a:lnTo>
                    <a:pt x="7" y="0"/>
                  </a:lnTo>
                  <a:lnTo>
                    <a:pt x="0" y="10"/>
                  </a:lnTo>
                  <a:lnTo>
                    <a:pt x="13" y="1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0" name="Freeform 2324"/>
            <p:cNvSpPr>
              <a:spLocks/>
            </p:cNvSpPr>
            <p:nvPr/>
          </p:nvSpPr>
          <p:spPr bwMode="auto">
            <a:xfrm>
              <a:off x="3502" y="1109"/>
              <a:ext cx="6" cy="5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5" y="20"/>
                </a:cxn>
                <a:cxn ang="0">
                  <a:pos x="21" y="9"/>
                </a:cxn>
                <a:cxn ang="0">
                  <a:pos x="21" y="8"/>
                </a:cxn>
                <a:cxn ang="0">
                  <a:pos x="21" y="9"/>
                </a:cxn>
                <a:cxn ang="0">
                  <a:pos x="21" y="8"/>
                </a:cxn>
                <a:cxn ang="0">
                  <a:pos x="21" y="8"/>
                </a:cxn>
              </a:cxnLst>
              <a:rect l="0" t="0" r="r" b="b"/>
              <a:pathLst>
                <a:path w="21" h="20">
                  <a:moveTo>
                    <a:pt x="21" y="8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5" y="2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1" name="Freeform 2325"/>
            <p:cNvSpPr>
              <a:spLocks/>
            </p:cNvSpPr>
            <p:nvPr/>
          </p:nvSpPr>
          <p:spPr bwMode="auto">
            <a:xfrm>
              <a:off x="3504" y="1106"/>
              <a:ext cx="5" cy="5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4" y="0"/>
                </a:cxn>
                <a:cxn ang="0">
                  <a:pos x="0" y="11"/>
                </a:cxn>
                <a:cxn ang="0">
                  <a:pos x="15" y="18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</a:cxnLst>
              <a:rect l="0" t="0" r="r" b="b"/>
              <a:pathLst>
                <a:path w="19" h="18">
                  <a:moveTo>
                    <a:pt x="19" y="4"/>
                  </a:moveTo>
                  <a:lnTo>
                    <a:pt x="4" y="0"/>
                  </a:lnTo>
                  <a:lnTo>
                    <a:pt x="0" y="11"/>
                  </a:lnTo>
                  <a:lnTo>
                    <a:pt x="15" y="1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2" name="Freeform 2326"/>
            <p:cNvSpPr>
              <a:spLocks/>
            </p:cNvSpPr>
            <p:nvPr/>
          </p:nvSpPr>
          <p:spPr bwMode="auto">
            <a:xfrm>
              <a:off x="3505" y="1103"/>
              <a:ext cx="4" cy="4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15" y="16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19" h="16">
                  <a:moveTo>
                    <a:pt x="19" y="3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15" y="16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3" name="Freeform 2327"/>
            <p:cNvSpPr>
              <a:spLocks/>
            </p:cNvSpPr>
            <p:nvPr/>
          </p:nvSpPr>
          <p:spPr bwMode="auto">
            <a:xfrm>
              <a:off x="3505" y="1100"/>
              <a:ext cx="5" cy="4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17" y="14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18" h="14">
                  <a:moveTo>
                    <a:pt x="18" y="1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7" y="14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4" name="Freeform 2328"/>
            <p:cNvSpPr>
              <a:spLocks/>
            </p:cNvSpPr>
            <p:nvPr/>
          </p:nvSpPr>
          <p:spPr bwMode="auto">
            <a:xfrm>
              <a:off x="3506" y="758"/>
              <a:ext cx="4" cy="3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0"/>
                </a:cxn>
                <a:cxn ang="0">
                  <a:pos x="0" y="1370"/>
                </a:cxn>
                <a:cxn ang="0">
                  <a:pos x="17" y="137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370">
                  <a:moveTo>
                    <a:pt x="17" y="0"/>
                  </a:moveTo>
                  <a:lnTo>
                    <a:pt x="0" y="0"/>
                  </a:lnTo>
                  <a:lnTo>
                    <a:pt x="0" y="1370"/>
                  </a:lnTo>
                  <a:lnTo>
                    <a:pt x="17" y="137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5" name="Freeform 2329"/>
            <p:cNvSpPr>
              <a:spLocks/>
            </p:cNvSpPr>
            <p:nvPr/>
          </p:nvSpPr>
          <p:spPr bwMode="auto">
            <a:xfrm>
              <a:off x="3505" y="755"/>
              <a:ext cx="5" cy="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3"/>
                </a:cxn>
                <a:cxn ang="0">
                  <a:pos x="1" y="15"/>
                </a:cxn>
                <a:cxn ang="0">
                  <a:pos x="18" y="14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0"/>
                </a:cxn>
              </a:cxnLst>
              <a:rect l="0" t="0" r="r" b="b"/>
              <a:pathLst>
                <a:path w="18" h="15">
                  <a:moveTo>
                    <a:pt x="17" y="0"/>
                  </a:moveTo>
                  <a:lnTo>
                    <a:pt x="0" y="3"/>
                  </a:lnTo>
                  <a:lnTo>
                    <a:pt x="1" y="15"/>
                  </a:lnTo>
                  <a:lnTo>
                    <a:pt x="18" y="1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6" name="Freeform 2330"/>
            <p:cNvSpPr>
              <a:spLocks/>
            </p:cNvSpPr>
            <p:nvPr/>
          </p:nvSpPr>
          <p:spPr bwMode="auto">
            <a:xfrm>
              <a:off x="3505" y="752"/>
              <a:ext cx="4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5"/>
                </a:cxn>
                <a:cxn ang="0">
                  <a:pos x="2" y="17"/>
                </a:cxn>
                <a:cxn ang="0">
                  <a:pos x="19" y="13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7">
                  <a:moveTo>
                    <a:pt x="15" y="0"/>
                  </a:moveTo>
                  <a:lnTo>
                    <a:pt x="0" y="5"/>
                  </a:lnTo>
                  <a:lnTo>
                    <a:pt x="2" y="17"/>
                  </a:lnTo>
                  <a:lnTo>
                    <a:pt x="19" y="1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7" name="Freeform 2331"/>
            <p:cNvSpPr>
              <a:spLocks/>
            </p:cNvSpPr>
            <p:nvPr/>
          </p:nvSpPr>
          <p:spPr bwMode="auto">
            <a:xfrm>
              <a:off x="3504" y="748"/>
              <a:ext cx="5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7"/>
                </a:cxn>
                <a:cxn ang="0">
                  <a:pos x="4" y="20"/>
                </a:cxn>
                <a:cxn ang="0">
                  <a:pos x="19" y="14"/>
                </a:cxn>
                <a:cxn ang="0">
                  <a:pos x="15" y="2"/>
                </a:cxn>
                <a:cxn ang="0">
                  <a:pos x="15" y="0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9" h="20">
                  <a:moveTo>
                    <a:pt x="15" y="0"/>
                  </a:moveTo>
                  <a:lnTo>
                    <a:pt x="0" y="7"/>
                  </a:lnTo>
                  <a:lnTo>
                    <a:pt x="4" y="20"/>
                  </a:lnTo>
                  <a:lnTo>
                    <a:pt x="19" y="1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8" name="Freeform 2332"/>
            <p:cNvSpPr>
              <a:spLocks/>
            </p:cNvSpPr>
            <p:nvPr/>
          </p:nvSpPr>
          <p:spPr bwMode="auto">
            <a:xfrm>
              <a:off x="3502" y="745"/>
              <a:ext cx="6" cy="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9"/>
                </a:cxn>
                <a:cxn ang="0">
                  <a:pos x="6" y="19"/>
                </a:cxn>
                <a:cxn ang="0">
                  <a:pos x="21" y="11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1" h="19">
                  <a:moveTo>
                    <a:pt x="14" y="0"/>
                  </a:moveTo>
                  <a:lnTo>
                    <a:pt x="0" y="9"/>
                  </a:lnTo>
                  <a:lnTo>
                    <a:pt x="6" y="19"/>
                  </a:lnTo>
                  <a:lnTo>
                    <a:pt x="21" y="1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9" name="Freeform 2333"/>
            <p:cNvSpPr>
              <a:spLocks/>
            </p:cNvSpPr>
            <p:nvPr/>
          </p:nvSpPr>
          <p:spPr bwMode="auto">
            <a:xfrm>
              <a:off x="3501" y="742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0"/>
                </a:cxn>
                <a:cxn ang="0">
                  <a:pos x="7" y="20"/>
                </a:cxn>
                <a:cxn ang="0">
                  <a:pos x="20" y="11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0" h="20">
                  <a:moveTo>
                    <a:pt x="12" y="0"/>
                  </a:moveTo>
                  <a:lnTo>
                    <a:pt x="0" y="10"/>
                  </a:lnTo>
                  <a:lnTo>
                    <a:pt x="7" y="20"/>
                  </a:lnTo>
                  <a:lnTo>
                    <a:pt x="20" y="1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0" name="Freeform 2334"/>
            <p:cNvSpPr>
              <a:spLocks/>
            </p:cNvSpPr>
            <p:nvPr/>
          </p:nvSpPr>
          <p:spPr bwMode="auto">
            <a:xfrm>
              <a:off x="3499" y="740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8" y="21"/>
                </a:cxn>
                <a:cxn ang="0">
                  <a:pos x="20" y="10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0" y="0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lnTo>
                    <a:pt x="0" y="13"/>
                  </a:lnTo>
                  <a:lnTo>
                    <a:pt x="8" y="21"/>
                  </a:lnTo>
                  <a:lnTo>
                    <a:pt x="20" y="10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1" name="Freeform 2335"/>
            <p:cNvSpPr>
              <a:spLocks/>
            </p:cNvSpPr>
            <p:nvPr/>
          </p:nvSpPr>
          <p:spPr bwMode="auto">
            <a:xfrm>
              <a:off x="3496" y="738"/>
              <a:ext cx="5" cy="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5"/>
                </a:cxn>
                <a:cxn ang="0">
                  <a:pos x="10" y="22"/>
                </a:cxn>
                <a:cxn ang="0">
                  <a:pos x="19" y="9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0" y="15"/>
                  </a:lnTo>
                  <a:lnTo>
                    <a:pt x="10" y="22"/>
                  </a:lnTo>
                  <a:lnTo>
                    <a:pt x="19" y="9"/>
                  </a:lnTo>
                  <a:lnTo>
                    <a:pt x="9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2" name="Freeform 2336"/>
            <p:cNvSpPr>
              <a:spLocks/>
            </p:cNvSpPr>
            <p:nvPr/>
          </p:nvSpPr>
          <p:spPr bwMode="auto">
            <a:xfrm>
              <a:off x="3494" y="736"/>
              <a:ext cx="4" cy="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6"/>
                </a:cxn>
                <a:cxn ang="0">
                  <a:pos x="11" y="22"/>
                </a:cxn>
                <a:cxn ang="0">
                  <a:pos x="19" y="6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6" y="0"/>
                </a:cxn>
              </a:cxnLst>
              <a:rect l="0" t="0" r="r" b="b"/>
              <a:pathLst>
                <a:path w="19" h="22">
                  <a:moveTo>
                    <a:pt x="6" y="0"/>
                  </a:moveTo>
                  <a:lnTo>
                    <a:pt x="0" y="16"/>
                  </a:lnTo>
                  <a:lnTo>
                    <a:pt x="11" y="22"/>
                  </a:lnTo>
                  <a:lnTo>
                    <a:pt x="19" y="6"/>
                  </a:lnTo>
                  <a:lnTo>
                    <a:pt x="8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3" name="Freeform 2337"/>
            <p:cNvSpPr>
              <a:spLocks/>
            </p:cNvSpPr>
            <p:nvPr/>
          </p:nvSpPr>
          <p:spPr bwMode="auto">
            <a:xfrm>
              <a:off x="3491" y="735"/>
              <a:ext cx="4" cy="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15"/>
                </a:cxn>
                <a:cxn ang="0">
                  <a:pos x="12" y="20"/>
                </a:cxn>
                <a:cxn ang="0">
                  <a:pos x="17" y="4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lnTo>
                    <a:pt x="0" y="15"/>
                  </a:lnTo>
                  <a:lnTo>
                    <a:pt x="12" y="20"/>
                  </a:lnTo>
                  <a:lnTo>
                    <a:pt x="17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4" name="Freeform 2338"/>
            <p:cNvSpPr>
              <a:spLocks/>
            </p:cNvSpPr>
            <p:nvPr/>
          </p:nvSpPr>
          <p:spPr bwMode="auto">
            <a:xfrm>
              <a:off x="3488" y="735"/>
              <a:ext cx="4" cy="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6"/>
                </a:cxn>
                <a:cxn ang="0">
                  <a:pos x="12" y="18"/>
                </a:cxn>
                <a:cxn ang="0">
                  <a:pos x="16" y="3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lnTo>
                    <a:pt x="0" y="16"/>
                  </a:lnTo>
                  <a:lnTo>
                    <a:pt x="12" y="18"/>
                  </a:lnTo>
                  <a:lnTo>
                    <a:pt x="1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5" name="Freeform 2339"/>
            <p:cNvSpPr>
              <a:spLocks/>
            </p:cNvSpPr>
            <p:nvPr/>
          </p:nvSpPr>
          <p:spPr bwMode="auto">
            <a:xfrm>
              <a:off x="3485" y="734"/>
              <a:ext cx="4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6"/>
                </a:cxn>
                <a:cxn ang="0">
                  <a:pos x="12" y="17"/>
                </a:cxn>
                <a:cxn ang="0">
                  <a:pos x="14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4" h="17">
                  <a:moveTo>
                    <a:pt x="1" y="0"/>
                  </a:moveTo>
                  <a:lnTo>
                    <a:pt x="0" y="16"/>
                  </a:lnTo>
                  <a:lnTo>
                    <a:pt x="12" y="17"/>
                  </a:lnTo>
                  <a:lnTo>
                    <a:pt x="14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6" name="Freeform 2340"/>
            <p:cNvSpPr>
              <a:spLocks/>
            </p:cNvSpPr>
            <p:nvPr/>
          </p:nvSpPr>
          <p:spPr bwMode="auto">
            <a:xfrm>
              <a:off x="3088" y="734"/>
              <a:ext cx="39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1592" y="16"/>
                </a:cxn>
                <a:cxn ang="0">
                  <a:pos x="159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92" h="16">
                  <a:moveTo>
                    <a:pt x="0" y="0"/>
                  </a:moveTo>
                  <a:lnTo>
                    <a:pt x="0" y="16"/>
                  </a:lnTo>
                  <a:lnTo>
                    <a:pt x="1592" y="16"/>
                  </a:lnTo>
                  <a:lnTo>
                    <a:pt x="159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7" name="Freeform 2341"/>
            <p:cNvSpPr>
              <a:spLocks/>
            </p:cNvSpPr>
            <p:nvPr/>
          </p:nvSpPr>
          <p:spPr bwMode="auto">
            <a:xfrm>
              <a:off x="3084" y="734"/>
              <a:ext cx="4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17"/>
                </a:cxn>
                <a:cxn ang="0">
                  <a:pos x="15" y="16"/>
                </a:cxn>
                <a:cxn ang="0">
                  <a:pos x="14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lnTo>
                    <a:pt x="3" y="17"/>
                  </a:lnTo>
                  <a:lnTo>
                    <a:pt x="15" y="16"/>
                  </a:lnTo>
                  <a:lnTo>
                    <a:pt x="1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8" name="Freeform 2342"/>
            <p:cNvSpPr>
              <a:spLocks/>
            </p:cNvSpPr>
            <p:nvPr/>
          </p:nvSpPr>
          <p:spPr bwMode="auto">
            <a:xfrm>
              <a:off x="3081" y="735"/>
              <a:ext cx="4" cy="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18"/>
                </a:cxn>
                <a:cxn ang="0">
                  <a:pos x="17" y="16"/>
                </a:cxn>
                <a:cxn ang="0">
                  <a:pos x="13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lnTo>
                    <a:pt x="5" y="18"/>
                  </a:lnTo>
                  <a:lnTo>
                    <a:pt x="17" y="16"/>
                  </a:lnTo>
                  <a:lnTo>
                    <a:pt x="13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9" name="Freeform 2343"/>
            <p:cNvSpPr>
              <a:spLocks/>
            </p:cNvSpPr>
            <p:nvPr/>
          </p:nvSpPr>
          <p:spPr bwMode="auto">
            <a:xfrm>
              <a:off x="3078" y="735"/>
              <a:ext cx="4" cy="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20"/>
                </a:cxn>
                <a:cxn ang="0">
                  <a:pos x="18" y="15"/>
                </a:cxn>
                <a:cxn ang="0">
                  <a:pos x="12" y="0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8" h="20">
                  <a:moveTo>
                    <a:pt x="0" y="4"/>
                  </a:moveTo>
                  <a:lnTo>
                    <a:pt x="6" y="20"/>
                  </a:lnTo>
                  <a:lnTo>
                    <a:pt x="18" y="15"/>
                  </a:lnTo>
                  <a:lnTo>
                    <a:pt x="12" y="0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0" name="Freeform 2344"/>
            <p:cNvSpPr>
              <a:spLocks/>
            </p:cNvSpPr>
            <p:nvPr/>
          </p:nvSpPr>
          <p:spPr bwMode="auto">
            <a:xfrm>
              <a:off x="3075" y="736"/>
              <a:ext cx="5" cy="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22"/>
                </a:cxn>
                <a:cxn ang="0">
                  <a:pos x="21" y="16"/>
                </a:cxn>
                <a:cxn ang="0">
                  <a:pos x="13" y="0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21" h="22">
                  <a:moveTo>
                    <a:pt x="0" y="7"/>
                  </a:moveTo>
                  <a:lnTo>
                    <a:pt x="10" y="22"/>
                  </a:lnTo>
                  <a:lnTo>
                    <a:pt x="21" y="16"/>
                  </a:lnTo>
                  <a:lnTo>
                    <a:pt x="13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1" name="Freeform 2345"/>
            <p:cNvSpPr>
              <a:spLocks/>
            </p:cNvSpPr>
            <p:nvPr/>
          </p:nvSpPr>
          <p:spPr bwMode="auto">
            <a:xfrm>
              <a:off x="3072" y="738"/>
              <a:ext cx="5" cy="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1" y="21"/>
                </a:cxn>
                <a:cxn ang="0">
                  <a:pos x="22" y="14"/>
                </a:cxn>
                <a:cxn ang="0">
                  <a:pos x="11" y="0"/>
                </a:cxn>
                <a:cxn ang="0">
                  <a:pos x="1" y="8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9"/>
                </a:cxn>
                <a:cxn ang="0">
                  <a:pos x="0" y="9"/>
                </a:cxn>
              </a:cxnLst>
              <a:rect l="0" t="0" r="r" b="b"/>
              <a:pathLst>
                <a:path w="22" h="21">
                  <a:moveTo>
                    <a:pt x="0" y="9"/>
                  </a:moveTo>
                  <a:lnTo>
                    <a:pt x="11" y="21"/>
                  </a:lnTo>
                  <a:lnTo>
                    <a:pt x="22" y="14"/>
                  </a:lnTo>
                  <a:lnTo>
                    <a:pt x="11" y="0"/>
                  </a:lnTo>
                  <a:lnTo>
                    <a:pt x="1" y="8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2" name="Freeform 2346"/>
            <p:cNvSpPr>
              <a:spLocks/>
            </p:cNvSpPr>
            <p:nvPr/>
          </p:nvSpPr>
          <p:spPr bwMode="auto">
            <a:xfrm>
              <a:off x="3070" y="740"/>
              <a:ext cx="5" cy="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2" y="20"/>
                </a:cxn>
                <a:cxn ang="0">
                  <a:pos x="21" y="12"/>
                </a:cxn>
                <a:cxn ang="0">
                  <a:pos x="9" y="0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0" y="9"/>
                </a:cxn>
                <a:cxn ang="0">
                  <a:pos x="0" y="10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lnTo>
                    <a:pt x="12" y="20"/>
                  </a:lnTo>
                  <a:lnTo>
                    <a:pt x="21" y="12"/>
                  </a:lnTo>
                  <a:lnTo>
                    <a:pt x="9" y="0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3" name="Freeform 2347"/>
            <p:cNvSpPr>
              <a:spLocks/>
            </p:cNvSpPr>
            <p:nvPr/>
          </p:nvSpPr>
          <p:spPr bwMode="auto">
            <a:xfrm>
              <a:off x="3067" y="743"/>
              <a:ext cx="6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20"/>
                </a:cxn>
                <a:cxn ang="0">
                  <a:pos x="22" y="10"/>
                </a:cxn>
                <a:cxn ang="0">
                  <a:pos x="9" y="0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0" y="11"/>
                </a:cxn>
              </a:cxnLst>
              <a:rect l="0" t="0" r="r" b="b"/>
              <a:pathLst>
                <a:path w="22" h="20">
                  <a:moveTo>
                    <a:pt x="0" y="11"/>
                  </a:moveTo>
                  <a:lnTo>
                    <a:pt x="14" y="20"/>
                  </a:lnTo>
                  <a:lnTo>
                    <a:pt x="22" y="10"/>
                  </a:lnTo>
                  <a:lnTo>
                    <a:pt x="9" y="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4" name="Freeform 2348"/>
            <p:cNvSpPr>
              <a:spLocks/>
            </p:cNvSpPr>
            <p:nvPr/>
          </p:nvSpPr>
          <p:spPr bwMode="auto">
            <a:xfrm>
              <a:off x="3066" y="745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8"/>
                </a:cxn>
                <a:cxn ang="0">
                  <a:pos x="21" y="8"/>
                </a:cxn>
                <a:cxn ang="0">
                  <a:pos x="6" y="0"/>
                </a:cxn>
                <a:cxn ang="0">
                  <a:pos x="1" y="10"/>
                </a:cxn>
                <a:cxn ang="0">
                  <a:pos x="0" y="12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0" y="12"/>
                </a:cxn>
              </a:cxnLst>
              <a:rect l="0" t="0" r="r" b="b"/>
              <a:pathLst>
                <a:path w="21" h="18">
                  <a:moveTo>
                    <a:pt x="0" y="12"/>
                  </a:moveTo>
                  <a:lnTo>
                    <a:pt x="15" y="18"/>
                  </a:lnTo>
                  <a:lnTo>
                    <a:pt x="21" y="8"/>
                  </a:lnTo>
                  <a:lnTo>
                    <a:pt x="6" y="0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5" name="Freeform 2349"/>
            <p:cNvSpPr>
              <a:spLocks/>
            </p:cNvSpPr>
            <p:nvPr/>
          </p:nvSpPr>
          <p:spPr bwMode="auto">
            <a:xfrm>
              <a:off x="3065" y="749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8"/>
                </a:cxn>
                <a:cxn ang="0">
                  <a:pos x="19" y="5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lnTo>
                    <a:pt x="15" y="18"/>
                  </a:lnTo>
                  <a:lnTo>
                    <a:pt x="19" y="5"/>
                  </a:lnTo>
                  <a:lnTo>
                    <a:pt x="4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6" name="Freeform 2350"/>
            <p:cNvSpPr>
              <a:spLocks/>
            </p:cNvSpPr>
            <p:nvPr/>
          </p:nvSpPr>
          <p:spPr bwMode="auto">
            <a:xfrm>
              <a:off x="3064" y="752"/>
              <a:ext cx="5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6" y="17"/>
                </a:cxn>
                <a:cxn ang="0">
                  <a:pos x="18" y="5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18" h="17">
                  <a:moveTo>
                    <a:pt x="0" y="14"/>
                  </a:moveTo>
                  <a:lnTo>
                    <a:pt x="16" y="17"/>
                  </a:lnTo>
                  <a:lnTo>
                    <a:pt x="18" y="5"/>
                  </a:lnTo>
                  <a:lnTo>
                    <a:pt x="3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7" name="Freeform 2351"/>
            <p:cNvSpPr>
              <a:spLocks/>
            </p:cNvSpPr>
            <p:nvPr/>
          </p:nvSpPr>
          <p:spPr bwMode="auto">
            <a:xfrm>
              <a:off x="3064" y="755"/>
              <a:ext cx="4" cy="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6" y="14"/>
                </a:cxn>
                <a:cxn ang="0">
                  <a:pos x="17" y="2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17" h="14">
                  <a:moveTo>
                    <a:pt x="0" y="13"/>
                  </a:moveTo>
                  <a:lnTo>
                    <a:pt x="16" y="14"/>
                  </a:lnTo>
                  <a:lnTo>
                    <a:pt x="17" y="2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8" name="Freeform 2352"/>
            <p:cNvSpPr>
              <a:spLocks/>
            </p:cNvSpPr>
            <p:nvPr/>
          </p:nvSpPr>
          <p:spPr bwMode="auto">
            <a:xfrm>
              <a:off x="3064" y="758"/>
              <a:ext cx="4" cy="343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6" y="1370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  <a:cxn ang="0">
                  <a:pos x="0" y="1370"/>
                </a:cxn>
              </a:cxnLst>
              <a:rect l="0" t="0" r="r" b="b"/>
              <a:pathLst>
                <a:path w="16" h="1370">
                  <a:moveTo>
                    <a:pt x="0" y="1370"/>
                  </a:moveTo>
                  <a:lnTo>
                    <a:pt x="16" y="137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9" name="Freeform 2353"/>
            <p:cNvSpPr>
              <a:spLocks/>
            </p:cNvSpPr>
            <p:nvPr/>
          </p:nvSpPr>
          <p:spPr bwMode="auto">
            <a:xfrm>
              <a:off x="3064" y="1100"/>
              <a:ext cx="4" cy="4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7" y="13"/>
                </a:cxn>
                <a:cxn ang="0">
                  <a:pos x="16" y="0"/>
                </a:cxn>
                <a:cxn ang="0">
                  <a:pos x="0" y="1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15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lnTo>
                    <a:pt x="17" y="13"/>
                  </a:lnTo>
                  <a:lnTo>
                    <a:pt x="16" y="0"/>
                  </a:lnTo>
                  <a:lnTo>
                    <a:pt x="0" y="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0" name="Freeform 2354"/>
            <p:cNvSpPr>
              <a:spLocks/>
            </p:cNvSpPr>
            <p:nvPr/>
          </p:nvSpPr>
          <p:spPr bwMode="auto">
            <a:xfrm>
              <a:off x="3064" y="1103"/>
              <a:ext cx="5" cy="5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18" y="13"/>
                </a:cxn>
                <a:cxn ang="0">
                  <a:pos x="16" y="0"/>
                </a:cxn>
                <a:cxn ang="0">
                  <a:pos x="0" y="4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18" h="17">
                  <a:moveTo>
                    <a:pt x="3" y="17"/>
                  </a:moveTo>
                  <a:lnTo>
                    <a:pt x="18" y="13"/>
                  </a:lnTo>
                  <a:lnTo>
                    <a:pt x="16" y="0"/>
                  </a:lnTo>
                  <a:lnTo>
                    <a:pt x="0" y="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1" name="Freeform 2355"/>
            <p:cNvSpPr>
              <a:spLocks/>
            </p:cNvSpPr>
            <p:nvPr/>
          </p:nvSpPr>
          <p:spPr bwMode="auto">
            <a:xfrm>
              <a:off x="3065" y="1106"/>
              <a:ext cx="5" cy="5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19" y="11"/>
                </a:cxn>
                <a:cxn ang="0">
                  <a:pos x="15" y="0"/>
                </a:cxn>
                <a:cxn ang="0">
                  <a:pos x="0" y="5"/>
                </a:cxn>
                <a:cxn ang="0">
                  <a:pos x="4" y="18"/>
                </a:cxn>
                <a:cxn ang="0">
                  <a:pos x="5" y="19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5" y="19"/>
                </a:cxn>
              </a:cxnLst>
              <a:rect l="0" t="0" r="r" b="b"/>
              <a:pathLst>
                <a:path w="19" h="19">
                  <a:moveTo>
                    <a:pt x="5" y="19"/>
                  </a:moveTo>
                  <a:lnTo>
                    <a:pt x="19" y="11"/>
                  </a:lnTo>
                  <a:lnTo>
                    <a:pt x="15" y="0"/>
                  </a:lnTo>
                  <a:lnTo>
                    <a:pt x="0" y="5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2" name="Freeform 2356"/>
            <p:cNvSpPr>
              <a:spLocks/>
            </p:cNvSpPr>
            <p:nvPr/>
          </p:nvSpPr>
          <p:spPr bwMode="auto">
            <a:xfrm>
              <a:off x="3066" y="1109"/>
              <a:ext cx="5" cy="5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20" y="12"/>
                </a:cxn>
                <a:cxn ang="0">
                  <a:pos x="14" y="0"/>
                </a:cxn>
                <a:cxn ang="0">
                  <a:pos x="0" y="9"/>
                </a:cxn>
                <a:cxn ang="0">
                  <a:pos x="5" y="20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6" y="20"/>
                </a:cxn>
                <a:cxn ang="0">
                  <a:pos x="6" y="21"/>
                </a:cxn>
              </a:cxnLst>
              <a:rect l="0" t="0" r="r" b="b"/>
              <a:pathLst>
                <a:path w="20" h="21">
                  <a:moveTo>
                    <a:pt x="6" y="21"/>
                  </a:moveTo>
                  <a:lnTo>
                    <a:pt x="20" y="12"/>
                  </a:lnTo>
                  <a:lnTo>
                    <a:pt x="14" y="0"/>
                  </a:lnTo>
                  <a:lnTo>
                    <a:pt x="0" y="9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3" name="Freeform 2357"/>
            <p:cNvSpPr>
              <a:spLocks/>
            </p:cNvSpPr>
            <p:nvPr/>
          </p:nvSpPr>
          <p:spPr bwMode="auto">
            <a:xfrm>
              <a:off x="3068" y="1111"/>
              <a:ext cx="5" cy="6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21" y="10"/>
                </a:cxn>
                <a:cxn ang="0">
                  <a:pos x="13" y="0"/>
                </a:cxn>
                <a:cxn ang="0">
                  <a:pos x="0" y="10"/>
                </a:cxn>
                <a:cxn ang="0">
                  <a:pos x="8" y="20"/>
                </a:cxn>
                <a:cxn ang="0">
                  <a:pos x="9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9" y="20"/>
                </a:cxn>
              </a:cxnLst>
              <a:rect l="0" t="0" r="r" b="b"/>
              <a:pathLst>
                <a:path w="21" h="20">
                  <a:moveTo>
                    <a:pt x="9" y="20"/>
                  </a:moveTo>
                  <a:lnTo>
                    <a:pt x="21" y="10"/>
                  </a:lnTo>
                  <a:lnTo>
                    <a:pt x="13" y="0"/>
                  </a:lnTo>
                  <a:lnTo>
                    <a:pt x="0" y="1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4" name="Freeform 2358"/>
            <p:cNvSpPr>
              <a:spLocks/>
            </p:cNvSpPr>
            <p:nvPr/>
          </p:nvSpPr>
          <p:spPr bwMode="auto">
            <a:xfrm>
              <a:off x="3070" y="1114"/>
              <a:ext cx="5" cy="5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20" y="9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0"/>
                </a:cxn>
                <a:cxn ang="0">
                  <a:pos x="9" y="21"/>
                </a:cxn>
                <a:cxn ang="0">
                  <a:pos x="8" y="20"/>
                </a:cxn>
                <a:cxn ang="0">
                  <a:pos x="9" y="21"/>
                </a:cxn>
                <a:cxn ang="0">
                  <a:pos x="9" y="21"/>
                </a:cxn>
              </a:cxnLst>
              <a:rect l="0" t="0" r="r" b="b"/>
              <a:pathLst>
                <a:path w="20" h="21">
                  <a:moveTo>
                    <a:pt x="9" y="21"/>
                  </a:moveTo>
                  <a:lnTo>
                    <a:pt x="20" y="9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5" name="Freeform 2359"/>
            <p:cNvSpPr>
              <a:spLocks/>
            </p:cNvSpPr>
            <p:nvPr/>
          </p:nvSpPr>
          <p:spPr bwMode="auto">
            <a:xfrm>
              <a:off x="3072" y="1116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1" y="7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0" y="21"/>
                </a:cxn>
                <a:cxn ang="0">
                  <a:pos x="11" y="21"/>
                </a:cxn>
              </a:cxnLst>
              <a:rect l="0" t="0" r="r" b="b"/>
              <a:pathLst>
                <a:path w="21" h="21">
                  <a:moveTo>
                    <a:pt x="11" y="21"/>
                  </a:moveTo>
                  <a:lnTo>
                    <a:pt x="21" y="7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6" name="Freeform 2360"/>
            <p:cNvSpPr>
              <a:spLocks/>
            </p:cNvSpPr>
            <p:nvPr/>
          </p:nvSpPr>
          <p:spPr bwMode="auto">
            <a:xfrm>
              <a:off x="3075" y="1118"/>
              <a:ext cx="5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20" y="6"/>
                </a:cxn>
                <a:cxn ang="0">
                  <a:pos x="9" y="0"/>
                </a:cxn>
                <a:cxn ang="0">
                  <a:pos x="0" y="14"/>
                </a:cxn>
                <a:cxn ang="0">
                  <a:pos x="12" y="21"/>
                </a:cxn>
                <a:cxn ang="0">
                  <a:pos x="13" y="2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3" y="21"/>
                </a:cxn>
              </a:cxnLst>
              <a:rect l="0" t="0" r="r" b="b"/>
              <a:pathLst>
                <a:path w="20" h="21">
                  <a:moveTo>
                    <a:pt x="13" y="21"/>
                  </a:moveTo>
                  <a:lnTo>
                    <a:pt x="20" y="6"/>
                  </a:lnTo>
                  <a:lnTo>
                    <a:pt x="9" y="0"/>
                  </a:lnTo>
                  <a:lnTo>
                    <a:pt x="0" y="14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7" name="Freeform 2361"/>
            <p:cNvSpPr>
              <a:spLocks/>
            </p:cNvSpPr>
            <p:nvPr/>
          </p:nvSpPr>
          <p:spPr bwMode="auto">
            <a:xfrm>
              <a:off x="3078" y="1119"/>
              <a:ext cx="4" cy="5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7" y="5"/>
                </a:cxn>
                <a:cxn ang="0">
                  <a:pos x="6" y="0"/>
                </a:cxn>
                <a:cxn ang="0">
                  <a:pos x="0" y="16"/>
                </a:cxn>
                <a:cxn ang="0">
                  <a:pos x="11" y="21"/>
                </a:cxn>
                <a:cxn ang="0">
                  <a:pos x="13" y="21"/>
                </a:cxn>
                <a:cxn ang="0">
                  <a:pos x="11" y="21"/>
                </a:cxn>
                <a:cxn ang="0">
                  <a:pos x="12" y="21"/>
                </a:cxn>
                <a:cxn ang="0">
                  <a:pos x="13" y="21"/>
                </a:cxn>
              </a:cxnLst>
              <a:rect l="0" t="0" r="r" b="b"/>
              <a:pathLst>
                <a:path w="17" h="21">
                  <a:moveTo>
                    <a:pt x="13" y="21"/>
                  </a:moveTo>
                  <a:lnTo>
                    <a:pt x="17" y="5"/>
                  </a:lnTo>
                  <a:lnTo>
                    <a:pt x="6" y="0"/>
                  </a:lnTo>
                  <a:lnTo>
                    <a:pt x="0" y="16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8" name="Freeform 2362"/>
            <p:cNvSpPr>
              <a:spLocks/>
            </p:cNvSpPr>
            <p:nvPr/>
          </p:nvSpPr>
          <p:spPr bwMode="auto">
            <a:xfrm>
              <a:off x="3081" y="1120"/>
              <a:ext cx="4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15" y="3"/>
                </a:cxn>
                <a:cxn ang="0">
                  <a:pos x="3" y="0"/>
                </a:cxn>
                <a:cxn ang="0">
                  <a:pos x="0" y="17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</a:cxnLst>
              <a:rect l="0" t="0" r="r" b="b"/>
              <a:pathLst>
                <a:path w="15" h="20">
                  <a:moveTo>
                    <a:pt x="12" y="20"/>
                  </a:moveTo>
                  <a:lnTo>
                    <a:pt x="15" y="3"/>
                  </a:lnTo>
                  <a:lnTo>
                    <a:pt x="3" y="0"/>
                  </a:lnTo>
                  <a:lnTo>
                    <a:pt x="0" y="17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9" name="Freeform 2363"/>
            <p:cNvSpPr>
              <a:spLocks/>
            </p:cNvSpPr>
            <p:nvPr/>
          </p:nvSpPr>
          <p:spPr bwMode="auto">
            <a:xfrm>
              <a:off x="3085" y="1120"/>
              <a:ext cx="3" cy="5"/>
            </a:xfrm>
            <a:custGeom>
              <a:avLst/>
              <a:gdLst/>
              <a:ahLst/>
              <a:cxnLst>
                <a:cxn ang="0">
                  <a:pos x="13" y="19"/>
                </a:cxn>
                <a:cxn ang="0">
                  <a:pos x="14" y="1"/>
                </a:cxn>
                <a:cxn ang="0">
                  <a:pos x="2" y="0"/>
                </a:cxn>
                <a:cxn ang="0">
                  <a:pos x="0" y="18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3" y="19"/>
                </a:cxn>
              </a:cxnLst>
              <a:rect l="0" t="0" r="r" b="b"/>
              <a:pathLst>
                <a:path w="14" h="19">
                  <a:moveTo>
                    <a:pt x="13" y="19"/>
                  </a:moveTo>
                  <a:lnTo>
                    <a:pt x="14" y="1"/>
                  </a:lnTo>
                  <a:lnTo>
                    <a:pt x="2" y="0"/>
                  </a:lnTo>
                  <a:lnTo>
                    <a:pt x="0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0" name="Freeform 2364"/>
            <p:cNvSpPr>
              <a:spLocks/>
            </p:cNvSpPr>
            <p:nvPr/>
          </p:nvSpPr>
          <p:spPr bwMode="auto">
            <a:xfrm>
              <a:off x="3205" y="749"/>
              <a:ext cx="24" cy="27"/>
            </a:xfrm>
            <a:custGeom>
              <a:avLst/>
              <a:gdLst/>
              <a:ahLst/>
              <a:cxnLst>
                <a:cxn ang="0">
                  <a:pos x="69" y="73"/>
                </a:cxn>
                <a:cxn ang="0">
                  <a:pos x="62" y="82"/>
                </a:cxn>
                <a:cxn ang="0">
                  <a:pos x="55" y="85"/>
                </a:cxn>
                <a:cxn ang="0">
                  <a:pos x="43" y="85"/>
                </a:cxn>
                <a:cxn ang="0">
                  <a:pos x="34" y="81"/>
                </a:cxn>
                <a:cxn ang="0">
                  <a:pos x="28" y="72"/>
                </a:cxn>
                <a:cxn ang="0">
                  <a:pos x="25" y="60"/>
                </a:cxn>
                <a:cxn ang="0">
                  <a:pos x="26" y="42"/>
                </a:cxn>
                <a:cxn ang="0">
                  <a:pos x="31" y="28"/>
                </a:cxn>
                <a:cxn ang="0">
                  <a:pos x="38" y="22"/>
                </a:cxn>
                <a:cxn ang="0">
                  <a:pos x="46" y="20"/>
                </a:cxn>
                <a:cxn ang="0">
                  <a:pos x="54" y="20"/>
                </a:cxn>
                <a:cxn ang="0">
                  <a:pos x="63" y="24"/>
                </a:cxn>
                <a:cxn ang="0">
                  <a:pos x="68" y="31"/>
                </a:cxn>
                <a:cxn ang="0">
                  <a:pos x="92" y="37"/>
                </a:cxn>
                <a:cxn ang="0">
                  <a:pos x="89" y="25"/>
                </a:cxn>
                <a:cxn ang="0">
                  <a:pos x="82" y="12"/>
                </a:cxn>
                <a:cxn ang="0">
                  <a:pos x="69" y="3"/>
                </a:cxn>
                <a:cxn ang="0">
                  <a:pos x="60" y="1"/>
                </a:cxn>
                <a:cxn ang="0">
                  <a:pos x="48" y="0"/>
                </a:cxn>
                <a:cxn ang="0">
                  <a:pos x="36" y="1"/>
                </a:cxn>
                <a:cxn ang="0">
                  <a:pos x="20" y="7"/>
                </a:cxn>
                <a:cxn ang="0">
                  <a:pos x="12" y="15"/>
                </a:cxn>
                <a:cxn ang="0">
                  <a:pos x="6" y="24"/>
                </a:cxn>
                <a:cxn ang="0">
                  <a:pos x="2" y="37"/>
                </a:cxn>
                <a:cxn ang="0">
                  <a:pos x="0" y="54"/>
                </a:cxn>
                <a:cxn ang="0">
                  <a:pos x="1" y="68"/>
                </a:cxn>
                <a:cxn ang="0">
                  <a:pos x="4" y="79"/>
                </a:cxn>
                <a:cxn ang="0">
                  <a:pos x="9" y="87"/>
                </a:cxn>
                <a:cxn ang="0">
                  <a:pos x="15" y="94"/>
                </a:cxn>
                <a:cxn ang="0">
                  <a:pos x="30" y="102"/>
                </a:cxn>
                <a:cxn ang="0">
                  <a:pos x="49" y="105"/>
                </a:cxn>
                <a:cxn ang="0">
                  <a:pos x="60" y="104"/>
                </a:cxn>
                <a:cxn ang="0">
                  <a:pos x="70" y="101"/>
                </a:cxn>
                <a:cxn ang="0">
                  <a:pos x="83" y="92"/>
                </a:cxn>
                <a:cxn ang="0">
                  <a:pos x="90" y="79"/>
                </a:cxn>
                <a:cxn ang="0">
                  <a:pos x="93" y="67"/>
                </a:cxn>
              </a:cxnLst>
              <a:rect l="0" t="0" r="r" b="b"/>
              <a:pathLst>
                <a:path w="93" h="105">
                  <a:moveTo>
                    <a:pt x="70" y="67"/>
                  </a:moveTo>
                  <a:lnTo>
                    <a:pt x="69" y="73"/>
                  </a:lnTo>
                  <a:lnTo>
                    <a:pt x="65" y="79"/>
                  </a:lnTo>
                  <a:lnTo>
                    <a:pt x="62" y="82"/>
                  </a:lnTo>
                  <a:lnTo>
                    <a:pt x="59" y="84"/>
                  </a:lnTo>
                  <a:lnTo>
                    <a:pt x="55" y="85"/>
                  </a:lnTo>
                  <a:lnTo>
                    <a:pt x="50" y="86"/>
                  </a:lnTo>
                  <a:lnTo>
                    <a:pt x="43" y="85"/>
                  </a:lnTo>
                  <a:lnTo>
                    <a:pt x="38" y="83"/>
                  </a:lnTo>
                  <a:lnTo>
                    <a:pt x="34" y="81"/>
                  </a:lnTo>
                  <a:lnTo>
                    <a:pt x="31" y="77"/>
                  </a:lnTo>
                  <a:lnTo>
                    <a:pt x="28" y="72"/>
                  </a:lnTo>
                  <a:lnTo>
                    <a:pt x="26" y="67"/>
                  </a:lnTo>
                  <a:lnTo>
                    <a:pt x="25" y="60"/>
                  </a:lnTo>
                  <a:lnTo>
                    <a:pt x="25" y="53"/>
                  </a:lnTo>
                  <a:lnTo>
                    <a:pt x="26" y="42"/>
                  </a:lnTo>
                  <a:lnTo>
                    <a:pt x="28" y="34"/>
                  </a:lnTo>
                  <a:lnTo>
                    <a:pt x="31" y="28"/>
                  </a:lnTo>
                  <a:lnTo>
                    <a:pt x="34" y="24"/>
                  </a:lnTo>
                  <a:lnTo>
                    <a:pt x="38" y="22"/>
                  </a:lnTo>
                  <a:lnTo>
                    <a:pt x="42" y="20"/>
                  </a:lnTo>
                  <a:lnTo>
                    <a:pt x="46" y="20"/>
                  </a:lnTo>
                  <a:lnTo>
                    <a:pt x="49" y="20"/>
                  </a:lnTo>
                  <a:lnTo>
                    <a:pt x="54" y="20"/>
                  </a:lnTo>
                  <a:lnTo>
                    <a:pt x="60" y="22"/>
                  </a:lnTo>
                  <a:lnTo>
                    <a:pt x="63" y="24"/>
                  </a:lnTo>
                  <a:lnTo>
                    <a:pt x="66" y="27"/>
                  </a:lnTo>
                  <a:lnTo>
                    <a:pt x="68" y="31"/>
                  </a:lnTo>
                  <a:lnTo>
                    <a:pt x="69" y="37"/>
                  </a:lnTo>
                  <a:lnTo>
                    <a:pt x="92" y="37"/>
                  </a:lnTo>
                  <a:lnTo>
                    <a:pt x="91" y="31"/>
                  </a:lnTo>
                  <a:lnTo>
                    <a:pt x="89" y="25"/>
                  </a:lnTo>
                  <a:lnTo>
                    <a:pt x="87" y="19"/>
                  </a:lnTo>
                  <a:lnTo>
                    <a:pt x="82" y="12"/>
                  </a:lnTo>
                  <a:lnTo>
                    <a:pt x="77" y="7"/>
                  </a:lnTo>
                  <a:lnTo>
                    <a:pt x="69" y="3"/>
                  </a:lnTo>
                  <a:lnTo>
                    <a:pt x="65" y="2"/>
                  </a:lnTo>
                  <a:lnTo>
                    <a:pt x="60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8"/>
                  </a:lnTo>
                  <a:lnTo>
                    <a:pt x="2" y="74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9" y="87"/>
                  </a:lnTo>
                  <a:lnTo>
                    <a:pt x="11" y="91"/>
                  </a:lnTo>
                  <a:lnTo>
                    <a:pt x="15" y="94"/>
                  </a:lnTo>
                  <a:lnTo>
                    <a:pt x="22" y="99"/>
                  </a:lnTo>
                  <a:lnTo>
                    <a:pt x="30" y="102"/>
                  </a:lnTo>
                  <a:lnTo>
                    <a:pt x="38" y="104"/>
                  </a:lnTo>
                  <a:lnTo>
                    <a:pt x="49" y="105"/>
                  </a:lnTo>
                  <a:lnTo>
                    <a:pt x="55" y="104"/>
                  </a:lnTo>
                  <a:lnTo>
                    <a:pt x="60" y="104"/>
                  </a:lnTo>
                  <a:lnTo>
                    <a:pt x="65" y="102"/>
                  </a:lnTo>
                  <a:lnTo>
                    <a:pt x="70" y="101"/>
                  </a:lnTo>
                  <a:lnTo>
                    <a:pt x="77" y="97"/>
                  </a:lnTo>
                  <a:lnTo>
                    <a:pt x="83" y="92"/>
                  </a:lnTo>
                  <a:lnTo>
                    <a:pt x="87" y="86"/>
                  </a:lnTo>
                  <a:lnTo>
                    <a:pt x="90" y="79"/>
                  </a:lnTo>
                  <a:lnTo>
                    <a:pt x="92" y="73"/>
                  </a:lnTo>
                  <a:lnTo>
                    <a:pt x="93" y="67"/>
                  </a:lnTo>
                  <a:lnTo>
                    <a:pt x="70" y="6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1" name="Freeform 2365"/>
            <p:cNvSpPr>
              <a:spLocks/>
            </p:cNvSpPr>
            <p:nvPr/>
          </p:nvSpPr>
          <p:spPr bwMode="auto">
            <a:xfrm>
              <a:off x="3232" y="750"/>
              <a:ext cx="21" cy="25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61" y="19"/>
                </a:cxn>
                <a:cxn ang="0">
                  <a:pos x="61" y="99"/>
                </a:cxn>
                <a:cxn ang="0">
                  <a:pos x="84" y="99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23" y="99"/>
                </a:cxn>
                <a:cxn ang="0">
                  <a:pos x="23" y="19"/>
                </a:cxn>
              </a:cxnLst>
              <a:rect l="0" t="0" r="r" b="b"/>
              <a:pathLst>
                <a:path w="84" h="99">
                  <a:moveTo>
                    <a:pt x="23" y="19"/>
                  </a:moveTo>
                  <a:lnTo>
                    <a:pt x="61" y="19"/>
                  </a:lnTo>
                  <a:lnTo>
                    <a:pt x="61" y="99"/>
                  </a:lnTo>
                  <a:lnTo>
                    <a:pt x="84" y="9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23" y="9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2" name="Freeform 2366"/>
            <p:cNvSpPr>
              <a:spLocks noEditPoints="1"/>
            </p:cNvSpPr>
            <p:nvPr/>
          </p:nvSpPr>
          <p:spPr bwMode="auto">
            <a:xfrm>
              <a:off x="3256" y="750"/>
              <a:ext cx="24" cy="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99"/>
                </a:cxn>
                <a:cxn ang="0">
                  <a:pos x="24" y="99"/>
                </a:cxn>
                <a:cxn ang="0">
                  <a:pos x="31" y="81"/>
                </a:cxn>
                <a:cxn ang="0">
                  <a:pos x="67" y="81"/>
                </a:cxn>
                <a:cxn ang="0">
                  <a:pos x="73" y="99"/>
                </a:cxn>
                <a:cxn ang="0">
                  <a:pos x="98" y="99"/>
                </a:cxn>
                <a:cxn ang="0">
                  <a:pos x="61" y="0"/>
                </a:cxn>
                <a:cxn ang="0">
                  <a:pos x="37" y="0"/>
                </a:cxn>
                <a:cxn ang="0">
                  <a:pos x="36" y="64"/>
                </a:cxn>
                <a:cxn ang="0">
                  <a:pos x="49" y="26"/>
                </a:cxn>
                <a:cxn ang="0">
                  <a:pos x="62" y="64"/>
                </a:cxn>
                <a:cxn ang="0">
                  <a:pos x="36" y="64"/>
                </a:cxn>
              </a:cxnLst>
              <a:rect l="0" t="0" r="r" b="b"/>
              <a:pathLst>
                <a:path w="98" h="99">
                  <a:moveTo>
                    <a:pt x="37" y="0"/>
                  </a:moveTo>
                  <a:lnTo>
                    <a:pt x="0" y="99"/>
                  </a:lnTo>
                  <a:lnTo>
                    <a:pt x="24" y="99"/>
                  </a:lnTo>
                  <a:lnTo>
                    <a:pt x="31" y="81"/>
                  </a:lnTo>
                  <a:lnTo>
                    <a:pt x="67" y="81"/>
                  </a:lnTo>
                  <a:lnTo>
                    <a:pt x="73" y="99"/>
                  </a:lnTo>
                  <a:lnTo>
                    <a:pt x="98" y="99"/>
                  </a:lnTo>
                  <a:lnTo>
                    <a:pt x="61" y="0"/>
                  </a:lnTo>
                  <a:lnTo>
                    <a:pt x="37" y="0"/>
                  </a:lnTo>
                  <a:close/>
                  <a:moveTo>
                    <a:pt x="36" y="64"/>
                  </a:moveTo>
                  <a:lnTo>
                    <a:pt x="49" y="26"/>
                  </a:lnTo>
                  <a:lnTo>
                    <a:pt x="62" y="64"/>
                  </a:lnTo>
                  <a:lnTo>
                    <a:pt x="36" y="6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3" name="Freeform 2367"/>
            <p:cNvSpPr>
              <a:spLocks noEditPoints="1"/>
            </p:cNvSpPr>
            <p:nvPr/>
          </p:nvSpPr>
          <p:spPr bwMode="auto">
            <a:xfrm>
              <a:off x="3282" y="744"/>
              <a:ext cx="22" cy="31"/>
            </a:xfrm>
            <a:custGeom>
              <a:avLst/>
              <a:gdLst/>
              <a:ahLst/>
              <a:cxnLst>
                <a:cxn ang="0">
                  <a:pos x="23" y="88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123"/>
                </a:cxn>
                <a:cxn ang="0">
                  <a:pos x="23" y="123"/>
                </a:cxn>
                <a:cxn ang="0">
                  <a:pos x="63" y="58"/>
                </a:cxn>
                <a:cxn ang="0">
                  <a:pos x="63" y="123"/>
                </a:cxn>
                <a:cxn ang="0">
                  <a:pos x="86" y="123"/>
                </a:cxn>
                <a:cxn ang="0">
                  <a:pos x="86" y="24"/>
                </a:cxn>
                <a:cxn ang="0">
                  <a:pos x="63" y="24"/>
                </a:cxn>
                <a:cxn ang="0">
                  <a:pos x="23" y="88"/>
                </a:cxn>
                <a:cxn ang="0">
                  <a:pos x="15" y="0"/>
                </a:cxn>
                <a:cxn ang="0">
                  <a:pos x="16" y="5"/>
                </a:cxn>
                <a:cxn ang="0">
                  <a:pos x="19" y="10"/>
                </a:cxn>
                <a:cxn ang="0">
                  <a:pos x="22" y="13"/>
                </a:cxn>
                <a:cxn ang="0">
                  <a:pos x="27" y="16"/>
                </a:cxn>
                <a:cxn ang="0">
                  <a:pos x="35" y="18"/>
                </a:cxn>
                <a:cxn ang="0">
                  <a:pos x="44" y="19"/>
                </a:cxn>
                <a:cxn ang="0">
                  <a:pos x="50" y="18"/>
                </a:cxn>
                <a:cxn ang="0">
                  <a:pos x="59" y="16"/>
                </a:cxn>
                <a:cxn ang="0">
                  <a:pos x="63" y="14"/>
                </a:cxn>
                <a:cxn ang="0">
                  <a:pos x="67" y="10"/>
                </a:cxn>
                <a:cxn ang="0">
                  <a:pos x="70" y="6"/>
                </a:cxn>
                <a:cxn ang="0">
                  <a:pos x="71" y="0"/>
                </a:cxn>
                <a:cxn ang="0">
                  <a:pos x="56" y="0"/>
                </a:cxn>
                <a:cxn ang="0">
                  <a:pos x="55" y="3"/>
                </a:cxn>
                <a:cxn ang="0">
                  <a:pos x="53" y="6"/>
                </a:cxn>
                <a:cxn ang="0">
                  <a:pos x="49" y="8"/>
                </a:cxn>
                <a:cxn ang="0">
                  <a:pos x="44" y="9"/>
                </a:cxn>
                <a:cxn ang="0">
                  <a:pos x="37" y="8"/>
                </a:cxn>
                <a:cxn ang="0">
                  <a:pos x="33" y="6"/>
                </a:cxn>
                <a:cxn ang="0">
                  <a:pos x="31" y="3"/>
                </a:cxn>
                <a:cxn ang="0">
                  <a:pos x="31" y="0"/>
                </a:cxn>
                <a:cxn ang="0">
                  <a:pos x="15" y="0"/>
                </a:cxn>
              </a:cxnLst>
              <a:rect l="0" t="0" r="r" b="b"/>
              <a:pathLst>
                <a:path w="86" h="123">
                  <a:moveTo>
                    <a:pt x="23" y="88"/>
                  </a:moveTo>
                  <a:lnTo>
                    <a:pt x="23" y="24"/>
                  </a:lnTo>
                  <a:lnTo>
                    <a:pt x="0" y="24"/>
                  </a:lnTo>
                  <a:lnTo>
                    <a:pt x="0" y="123"/>
                  </a:lnTo>
                  <a:lnTo>
                    <a:pt x="23" y="123"/>
                  </a:lnTo>
                  <a:lnTo>
                    <a:pt x="63" y="58"/>
                  </a:lnTo>
                  <a:lnTo>
                    <a:pt x="63" y="123"/>
                  </a:lnTo>
                  <a:lnTo>
                    <a:pt x="86" y="123"/>
                  </a:lnTo>
                  <a:lnTo>
                    <a:pt x="86" y="24"/>
                  </a:lnTo>
                  <a:lnTo>
                    <a:pt x="63" y="24"/>
                  </a:lnTo>
                  <a:lnTo>
                    <a:pt x="23" y="88"/>
                  </a:lnTo>
                  <a:close/>
                  <a:moveTo>
                    <a:pt x="15" y="0"/>
                  </a:moveTo>
                  <a:lnTo>
                    <a:pt x="16" y="5"/>
                  </a:lnTo>
                  <a:lnTo>
                    <a:pt x="19" y="10"/>
                  </a:lnTo>
                  <a:lnTo>
                    <a:pt x="22" y="13"/>
                  </a:lnTo>
                  <a:lnTo>
                    <a:pt x="27" y="16"/>
                  </a:lnTo>
                  <a:lnTo>
                    <a:pt x="35" y="18"/>
                  </a:lnTo>
                  <a:lnTo>
                    <a:pt x="44" y="19"/>
                  </a:lnTo>
                  <a:lnTo>
                    <a:pt x="50" y="18"/>
                  </a:lnTo>
                  <a:lnTo>
                    <a:pt x="59" y="16"/>
                  </a:lnTo>
                  <a:lnTo>
                    <a:pt x="63" y="14"/>
                  </a:lnTo>
                  <a:lnTo>
                    <a:pt x="67" y="10"/>
                  </a:lnTo>
                  <a:lnTo>
                    <a:pt x="70" y="6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55" y="3"/>
                  </a:lnTo>
                  <a:lnTo>
                    <a:pt x="53" y="6"/>
                  </a:lnTo>
                  <a:lnTo>
                    <a:pt x="49" y="8"/>
                  </a:lnTo>
                  <a:lnTo>
                    <a:pt x="44" y="9"/>
                  </a:lnTo>
                  <a:lnTo>
                    <a:pt x="37" y="8"/>
                  </a:lnTo>
                  <a:lnTo>
                    <a:pt x="33" y="6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4" name="Freeform 2368"/>
            <p:cNvSpPr>
              <a:spLocks noEditPoints="1"/>
            </p:cNvSpPr>
            <p:nvPr/>
          </p:nvSpPr>
          <p:spPr bwMode="auto">
            <a:xfrm>
              <a:off x="3307" y="750"/>
              <a:ext cx="27" cy="30"/>
            </a:xfrm>
            <a:custGeom>
              <a:avLst/>
              <a:gdLst/>
              <a:ahLst/>
              <a:cxnLst>
                <a:cxn ang="0">
                  <a:pos x="97" y="80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4" y="23"/>
                </a:cxn>
                <a:cxn ang="0">
                  <a:pos x="24" y="38"/>
                </a:cxn>
                <a:cxn ang="0">
                  <a:pos x="21" y="52"/>
                </a:cxn>
                <a:cxn ang="0">
                  <a:pos x="19" y="59"/>
                </a:cxn>
                <a:cxn ang="0">
                  <a:pos x="17" y="67"/>
                </a:cxn>
                <a:cxn ang="0">
                  <a:pos x="13" y="74"/>
                </a:cxn>
                <a:cxn ang="0">
                  <a:pos x="10" y="80"/>
                </a:cxn>
                <a:cxn ang="0">
                  <a:pos x="0" y="80"/>
                </a:cxn>
                <a:cxn ang="0">
                  <a:pos x="1" y="122"/>
                </a:cxn>
                <a:cxn ang="0">
                  <a:pos x="21" y="122"/>
                </a:cxn>
                <a:cxn ang="0">
                  <a:pos x="21" y="99"/>
                </a:cxn>
                <a:cxn ang="0">
                  <a:pos x="88" y="99"/>
                </a:cxn>
                <a:cxn ang="0">
                  <a:pos x="88" y="122"/>
                </a:cxn>
                <a:cxn ang="0">
                  <a:pos x="109" y="122"/>
                </a:cxn>
                <a:cxn ang="0">
                  <a:pos x="110" y="80"/>
                </a:cxn>
                <a:cxn ang="0">
                  <a:pos x="97" y="80"/>
                </a:cxn>
                <a:cxn ang="0">
                  <a:pos x="73" y="19"/>
                </a:cxn>
                <a:cxn ang="0">
                  <a:pos x="73" y="80"/>
                </a:cxn>
                <a:cxn ang="0">
                  <a:pos x="34" y="80"/>
                </a:cxn>
                <a:cxn ang="0">
                  <a:pos x="37" y="75"/>
                </a:cxn>
                <a:cxn ang="0">
                  <a:pos x="40" y="70"/>
                </a:cxn>
                <a:cxn ang="0">
                  <a:pos x="41" y="65"/>
                </a:cxn>
                <a:cxn ang="0">
                  <a:pos x="43" y="58"/>
                </a:cxn>
                <a:cxn ang="0">
                  <a:pos x="46" y="46"/>
                </a:cxn>
                <a:cxn ang="0">
                  <a:pos x="47" y="31"/>
                </a:cxn>
                <a:cxn ang="0">
                  <a:pos x="47" y="19"/>
                </a:cxn>
                <a:cxn ang="0">
                  <a:pos x="73" y="19"/>
                </a:cxn>
              </a:cxnLst>
              <a:rect l="0" t="0" r="r" b="b"/>
              <a:pathLst>
                <a:path w="110" h="122">
                  <a:moveTo>
                    <a:pt x="97" y="80"/>
                  </a:moveTo>
                  <a:lnTo>
                    <a:pt x="97" y="0"/>
                  </a:lnTo>
                  <a:lnTo>
                    <a:pt x="24" y="0"/>
                  </a:lnTo>
                  <a:lnTo>
                    <a:pt x="24" y="23"/>
                  </a:lnTo>
                  <a:lnTo>
                    <a:pt x="24" y="38"/>
                  </a:lnTo>
                  <a:lnTo>
                    <a:pt x="21" y="52"/>
                  </a:lnTo>
                  <a:lnTo>
                    <a:pt x="19" y="59"/>
                  </a:lnTo>
                  <a:lnTo>
                    <a:pt x="17" y="67"/>
                  </a:lnTo>
                  <a:lnTo>
                    <a:pt x="13" y="74"/>
                  </a:lnTo>
                  <a:lnTo>
                    <a:pt x="10" y="80"/>
                  </a:lnTo>
                  <a:lnTo>
                    <a:pt x="0" y="80"/>
                  </a:lnTo>
                  <a:lnTo>
                    <a:pt x="1" y="122"/>
                  </a:lnTo>
                  <a:lnTo>
                    <a:pt x="21" y="122"/>
                  </a:lnTo>
                  <a:lnTo>
                    <a:pt x="21" y="99"/>
                  </a:lnTo>
                  <a:lnTo>
                    <a:pt x="88" y="99"/>
                  </a:lnTo>
                  <a:lnTo>
                    <a:pt x="88" y="122"/>
                  </a:lnTo>
                  <a:lnTo>
                    <a:pt x="109" y="122"/>
                  </a:lnTo>
                  <a:lnTo>
                    <a:pt x="110" y="80"/>
                  </a:lnTo>
                  <a:lnTo>
                    <a:pt x="97" y="80"/>
                  </a:lnTo>
                  <a:close/>
                  <a:moveTo>
                    <a:pt x="73" y="19"/>
                  </a:moveTo>
                  <a:lnTo>
                    <a:pt x="73" y="80"/>
                  </a:lnTo>
                  <a:lnTo>
                    <a:pt x="34" y="80"/>
                  </a:lnTo>
                  <a:lnTo>
                    <a:pt x="37" y="75"/>
                  </a:lnTo>
                  <a:lnTo>
                    <a:pt x="40" y="70"/>
                  </a:lnTo>
                  <a:lnTo>
                    <a:pt x="41" y="65"/>
                  </a:lnTo>
                  <a:lnTo>
                    <a:pt x="43" y="58"/>
                  </a:lnTo>
                  <a:lnTo>
                    <a:pt x="46" y="46"/>
                  </a:lnTo>
                  <a:lnTo>
                    <a:pt x="47" y="31"/>
                  </a:lnTo>
                  <a:lnTo>
                    <a:pt x="47" y="19"/>
                  </a:lnTo>
                  <a:lnTo>
                    <a:pt x="7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5" name="Freeform 2369"/>
            <p:cNvSpPr>
              <a:spLocks/>
            </p:cNvSpPr>
            <p:nvPr/>
          </p:nvSpPr>
          <p:spPr bwMode="auto">
            <a:xfrm>
              <a:off x="3338" y="750"/>
              <a:ext cx="20" cy="25"/>
            </a:xfrm>
            <a:custGeom>
              <a:avLst/>
              <a:gdLst/>
              <a:ahLst/>
              <a:cxnLst>
                <a:cxn ang="0">
                  <a:pos x="24" y="39"/>
                </a:cxn>
                <a:cxn ang="0">
                  <a:pos x="24" y="19"/>
                </a:cxn>
                <a:cxn ang="0">
                  <a:pos x="79" y="19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99"/>
                </a:cxn>
                <a:cxn ang="0">
                  <a:pos x="80" y="99"/>
                </a:cxn>
                <a:cxn ang="0">
                  <a:pos x="80" y="80"/>
                </a:cxn>
                <a:cxn ang="0">
                  <a:pos x="24" y="80"/>
                </a:cxn>
                <a:cxn ang="0">
                  <a:pos x="24" y="57"/>
                </a:cxn>
                <a:cxn ang="0">
                  <a:pos x="71" y="57"/>
                </a:cxn>
                <a:cxn ang="0">
                  <a:pos x="71" y="39"/>
                </a:cxn>
                <a:cxn ang="0">
                  <a:pos x="24" y="39"/>
                </a:cxn>
              </a:cxnLst>
              <a:rect l="0" t="0" r="r" b="b"/>
              <a:pathLst>
                <a:path w="80" h="99">
                  <a:moveTo>
                    <a:pt x="24" y="39"/>
                  </a:moveTo>
                  <a:lnTo>
                    <a:pt x="24" y="19"/>
                  </a:lnTo>
                  <a:lnTo>
                    <a:pt x="79" y="19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99"/>
                  </a:lnTo>
                  <a:lnTo>
                    <a:pt x="80" y="99"/>
                  </a:lnTo>
                  <a:lnTo>
                    <a:pt x="80" y="80"/>
                  </a:lnTo>
                  <a:lnTo>
                    <a:pt x="24" y="80"/>
                  </a:lnTo>
                  <a:lnTo>
                    <a:pt x="24" y="57"/>
                  </a:lnTo>
                  <a:lnTo>
                    <a:pt x="71" y="57"/>
                  </a:lnTo>
                  <a:lnTo>
                    <a:pt x="71" y="39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6" name="Freeform 2370"/>
            <p:cNvSpPr>
              <a:spLocks noEditPoints="1"/>
            </p:cNvSpPr>
            <p:nvPr/>
          </p:nvSpPr>
          <p:spPr bwMode="auto">
            <a:xfrm>
              <a:off x="3361" y="750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9"/>
                </a:cxn>
                <a:cxn ang="0">
                  <a:pos x="23" y="99"/>
                </a:cxn>
                <a:cxn ang="0">
                  <a:pos x="23" y="65"/>
                </a:cxn>
                <a:cxn ang="0">
                  <a:pos x="45" y="65"/>
                </a:cxn>
                <a:cxn ang="0">
                  <a:pos x="50" y="65"/>
                </a:cxn>
                <a:cxn ang="0">
                  <a:pos x="56" y="65"/>
                </a:cxn>
                <a:cxn ang="0">
                  <a:pos x="62" y="63"/>
                </a:cxn>
                <a:cxn ang="0">
                  <a:pos x="68" y="60"/>
                </a:cxn>
                <a:cxn ang="0">
                  <a:pos x="74" y="56"/>
                </a:cxn>
                <a:cxn ang="0">
                  <a:pos x="78" y="50"/>
                </a:cxn>
                <a:cxn ang="0">
                  <a:pos x="80" y="46"/>
                </a:cxn>
                <a:cxn ang="0">
                  <a:pos x="81" y="42"/>
                </a:cxn>
                <a:cxn ang="0">
                  <a:pos x="83" y="37"/>
                </a:cxn>
                <a:cxn ang="0">
                  <a:pos x="84" y="32"/>
                </a:cxn>
                <a:cxn ang="0">
                  <a:pos x="83" y="24"/>
                </a:cxn>
                <a:cxn ang="0">
                  <a:pos x="80" y="17"/>
                </a:cxn>
                <a:cxn ang="0">
                  <a:pos x="76" y="12"/>
                </a:cxn>
                <a:cxn ang="0">
                  <a:pos x="72" y="6"/>
                </a:cxn>
                <a:cxn ang="0">
                  <a:pos x="66" y="3"/>
                </a:cxn>
                <a:cxn ang="0">
                  <a:pos x="60" y="1"/>
                </a:cxn>
                <a:cxn ang="0">
                  <a:pos x="53" y="0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3" y="19"/>
                </a:cxn>
                <a:cxn ang="0">
                  <a:pos x="42" y="19"/>
                </a:cxn>
                <a:cxn ang="0">
                  <a:pos x="46" y="20"/>
                </a:cxn>
                <a:cxn ang="0">
                  <a:pos x="52" y="21"/>
                </a:cxn>
                <a:cxn ang="0">
                  <a:pos x="54" y="22"/>
                </a:cxn>
                <a:cxn ang="0">
                  <a:pos x="56" y="25"/>
                </a:cxn>
                <a:cxn ang="0">
                  <a:pos x="57" y="28"/>
                </a:cxn>
                <a:cxn ang="0">
                  <a:pos x="58" y="32"/>
                </a:cxn>
                <a:cxn ang="0">
                  <a:pos x="58" y="35"/>
                </a:cxn>
                <a:cxn ang="0">
                  <a:pos x="57" y="38"/>
                </a:cxn>
                <a:cxn ang="0">
                  <a:pos x="56" y="40"/>
                </a:cxn>
                <a:cxn ang="0">
                  <a:pos x="54" y="42"/>
                </a:cxn>
                <a:cxn ang="0">
                  <a:pos x="51" y="44"/>
                </a:cxn>
                <a:cxn ang="0">
                  <a:pos x="49" y="45"/>
                </a:cxn>
                <a:cxn ang="0">
                  <a:pos x="45" y="45"/>
                </a:cxn>
                <a:cxn ang="0">
                  <a:pos x="42" y="45"/>
                </a:cxn>
                <a:cxn ang="0">
                  <a:pos x="23" y="45"/>
                </a:cxn>
                <a:cxn ang="0">
                  <a:pos x="23" y="19"/>
                </a:cxn>
              </a:cxnLst>
              <a:rect l="0" t="0" r="r" b="b"/>
              <a:pathLst>
                <a:path w="84" h="99">
                  <a:moveTo>
                    <a:pt x="0" y="0"/>
                  </a:moveTo>
                  <a:lnTo>
                    <a:pt x="0" y="99"/>
                  </a:lnTo>
                  <a:lnTo>
                    <a:pt x="23" y="99"/>
                  </a:lnTo>
                  <a:lnTo>
                    <a:pt x="23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6" y="65"/>
                  </a:lnTo>
                  <a:lnTo>
                    <a:pt x="62" y="63"/>
                  </a:lnTo>
                  <a:lnTo>
                    <a:pt x="68" y="60"/>
                  </a:lnTo>
                  <a:lnTo>
                    <a:pt x="74" y="56"/>
                  </a:lnTo>
                  <a:lnTo>
                    <a:pt x="78" y="50"/>
                  </a:lnTo>
                  <a:lnTo>
                    <a:pt x="80" y="46"/>
                  </a:lnTo>
                  <a:lnTo>
                    <a:pt x="81" y="42"/>
                  </a:lnTo>
                  <a:lnTo>
                    <a:pt x="83" y="37"/>
                  </a:lnTo>
                  <a:lnTo>
                    <a:pt x="84" y="32"/>
                  </a:lnTo>
                  <a:lnTo>
                    <a:pt x="83" y="24"/>
                  </a:lnTo>
                  <a:lnTo>
                    <a:pt x="80" y="17"/>
                  </a:lnTo>
                  <a:lnTo>
                    <a:pt x="76" y="12"/>
                  </a:lnTo>
                  <a:lnTo>
                    <a:pt x="72" y="6"/>
                  </a:lnTo>
                  <a:lnTo>
                    <a:pt x="66" y="3"/>
                  </a:lnTo>
                  <a:lnTo>
                    <a:pt x="60" y="1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3" y="19"/>
                  </a:moveTo>
                  <a:lnTo>
                    <a:pt x="42" y="19"/>
                  </a:lnTo>
                  <a:lnTo>
                    <a:pt x="46" y="20"/>
                  </a:lnTo>
                  <a:lnTo>
                    <a:pt x="52" y="21"/>
                  </a:lnTo>
                  <a:lnTo>
                    <a:pt x="54" y="22"/>
                  </a:lnTo>
                  <a:lnTo>
                    <a:pt x="56" y="25"/>
                  </a:lnTo>
                  <a:lnTo>
                    <a:pt x="57" y="28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8"/>
                  </a:lnTo>
                  <a:lnTo>
                    <a:pt x="56" y="40"/>
                  </a:lnTo>
                  <a:lnTo>
                    <a:pt x="54" y="42"/>
                  </a:lnTo>
                  <a:lnTo>
                    <a:pt x="51" y="44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23" y="45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7" name="Freeform 2371"/>
            <p:cNvSpPr>
              <a:spLocks/>
            </p:cNvSpPr>
            <p:nvPr/>
          </p:nvSpPr>
          <p:spPr bwMode="auto">
            <a:xfrm>
              <a:off x="3151" y="788"/>
              <a:ext cx="20" cy="18"/>
            </a:xfrm>
            <a:custGeom>
              <a:avLst/>
              <a:gdLst/>
              <a:ahLst/>
              <a:cxnLst>
                <a:cxn ang="0">
                  <a:pos x="36" y="74"/>
                </a:cxn>
                <a:cxn ang="0">
                  <a:pos x="47" y="74"/>
                </a:cxn>
                <a:cxn ang="0">
                  <a:pos x="66" y="22"/>
                </a:cxn>
                <a:cxn ang="0">
                  <a:pos x="66" y="22"/>
                </a:cxn>
                <a:cxn ang="0">
                  <a:pos x="66" y="74"/>
                </a:cxn>
                <a:cxn ang="0">
                  <a:pos x="83" y="74"/>
                </a:cxn>
                <a:cxn ang="0">
                  <a:pos x="83" y="0"/>
                </a:cxn>
                <a:cxn ang="0">
                  <a:pos x="59" y="0"/>
                </a:cxn>
                <a:cxn ang="0">
                  <a:pos x="41" y="50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18" y="74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36" y="74"/>
                </a:cxn>
              </a:cxnLst>
              <a:rect l="0" t="0" r="r" b="b"/>
              <a:pathLst>
                <a:path w="83" h="74">
                  <a:moveTo>
                    <a:pt x="36" y="74"/>
                  </a:moveTo>
                  <a:lnTo>
                    <a:pt x="47" y="7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74"/>
                  </a:lnTo>
                  <a:lnTo>
                    <a:pt x="83" y="74"/>
                  </a:lnTo>
                  <a:lnTo>
                    <a:pt x="83" y="0"/>
                  </a:lnTo>
                  <a:lnTo>
                    <a:pt x="59" y="0"/>
                  </a:lnTo>
                  <a:lnTo>
                    <a:pt x="41" y="5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18" y="7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36" y="7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8" name="Freeform 2372"/>
            <p:cNvSpPr>
              <a:spLocks noEditPoints="1"/>
            </p:cNvSpPr>
            <p:nvPr/>
          </p:nvSpPr>
          <p:spPr bwMode="auto">
            <a:xfrm>
              <a:off x="3344" y="792"/>
              <a:ext cx="13" cy="15"/>
            </a:xfrm>
            <a:custGeom>
              <a:avLst/>
              <a:gdLst/>
              <a:ahLst/>
              <a:cxnLst>
                <a:cxn ang="0">
                  <a:pos x="17" y="16"/>
                </a:cxn>
                <a:cxn ang="0">
                  <a:pos x="19" y="13"/>
                </a:cxn>
                <a:cxn ang="0">
                  <a:pos x="24" y="11"/>
                </a:cxn>
                <a:cxn ang="0">
                  <a:pos x="28" y="11"/>
                </a:cxn>
                <a:cxn ang="0">
                  <a:pos x="33" y="12"/>
                </a:cxn>
                <a:cxn ang="0">
                  <a:pos x="34" y="15"/>
                </a:cxn>
                <a:cxn ang="0">
                  <a:pos x="35" y="18"/>
                </a:cxn>
                <a:cxn ang="0">
                  <a:pos x="35" y="20"/>
                </a:cxn>
                <a:cxn ang="0">
                  <a:pos x="33" y="22"/>
                </a:cxn>
                <a:cxn ang="0">
                  <a:pos x="26" y="24"/>
                </a:cxn>
                <a:cxn ang="0">
                  <a:pos x="12" y="26"/>
                </a:cxn>
                <a:cxn ang="0">
                  <a:pos x="3" y="31"/>
                </a:cxn>
                <a:cxn ang="0">
                  <a:pos x="0" y="37"/>
                </a:cxn>
                <a:cxn ang="0">
                  <a:pos x="0" y="46"/>
                </a:cxn>
                <a:cxn ang="0">
                  <a:pos x="5" y="53"/>
                </a:cxn>
                <a:cxn ang="0">
                  <a:pos x="12" y="56"/>
                </a:cxn>
                <a:cxn ang="0">
                  <a:pos x="23" y="56"/>
                </a:cxn>
                <a:cxn ang="0">
                  <a:pos x="32" y="53"/>
                </a:cxn>
                <a:cxn ang="0">
                  <a:pos x="35" y="50"/>
                </a:cxn>
                <a:cxn ang="0">
                  <a:pos x="54" y="55"/>
                </a:cxn>
                <a:cxn ang="0">
                  <a:pos x="52" y="53"/>
                </a:cxn>
                <a:cxn ang="0">
                  <a:pos x="51" y="48"/>
                </a:cxn>
                <a:cxn ang="0">
                  <a:pos x="51" y="19"/>
                </a:cxn>
                <a:cxn ang="0">
                  <a:pos x="51" y="14"/>
                </a:cxn>
                <a:cxn ang="0">
                  <a:pos x="47" y="7"/>
                </a:cxn>
                <a:cxn ang="0">
                  <a:pos x="40" y="2"/>
                </a:cxn>
                <a:cxn ang="0">
                  <a:pos x="27" y="0"/>
                </a:cxn>
                <a:cxn ang="0">
                  <a:pos x="13" y="3"/>
                </a:cxn>
                <a:cxn ang="0">
                  <a:pos x="6" y="8"/>
                </a:cxn>
                <a:cxn ang="0">
                  <a:pos x="2" y="19"/>
                </a:cxn>
                <a:cxn ang="0">
                  <a:pos x="35" y="32"/>
                </a:cxn>
                <a:cxn ang="0">
                  <a:pos x="34" y="39"/>
                </a:cxn>
                <a:cxn ang="0">
                  <a:pos x="31" y="43"/>
                </a:cxn>
                <a:cxn ang="0">
                  <a:pos x="24" y="46"/>
                </a:cxn>
                <a:cxn ang="0">
                  <a:pos x="19" y="45"/>
                </a:cxn>
                <a:cxn ang="0">
                  <a:pos x="16" y="39"/>
                </a:cxn>
                <a:cxn ang="0">
                  <a:pos x="19" y="34"/>
                </a:cxn>
                <a:cxn ang="0">
                  <a:pos x="25" y="32"/>
                </a:cxn>
                <a:cxn ang="0">
                  <a:pos x="35" y="29"/>
                </a:cxn>
              </a:cxnLst>
              <a:rect l="0" t="0" r="r" b="b"/>
              <a:pathLst>
                <a:path w="54" h="57">
                  <a:moveTo>
                    <a:pt x="17" y="19"/>
                  </a:moveTo>
                  <a:lnTo>
                    <a:pt x="17" y="16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4" y="21"/>
                  </a:lnTo>
                  <a:lnTo>
                    <a:pt x="33" y="22"/>
                  </a:lnTo>
                  <a:lnTo>
                    <a:pt x="31" y="23"/>
                  </a:lnTo>
                  <a:lnTo>
                    <a:pt x="26" y="24"/>
                  </a:lnTo>
                  <a:lnTo>
                    <a:pt x="19" y="24"/>
                  </a:lnTo>
                  <a:lnTo>
                    <a:pt x="12" y="26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8" y="55"/>
                  </a:lnTo>
                  <a:lnTo>
                    <a:pt x="12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7" y="55"/>
                  </a:lnTo>
                  <a:lnTo>
                    <a:pt x="32" y="53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7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2" y="53"/>
                  </a:lnTo>
                  <a:lnTo>
                    <a:pt x="51" y="51"/>
                  </a:lnTo>
                  <a:lnTo>
                    <a:pt x="51" y="48"/>
                  </a:lnTo>
                  <a:lnTo>
                    <a:pt x="51" y="43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50" y="11"/>
                  </a:lnTo>
                  <a:lnTo>
                    <a:pt x="47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3" y="3"/>
                  </a:lnTo>
                  <a:lnTo>
                    <a:pt x="9" y="5"/>
                  </a:lnTo>
                  <a:lnTo>
                    <a:pt x="6" y="8"/>
                  </a:lnTo>
                  <a:lnTo>
                    <a:pt x="3" y="13"/>
                  </a:lnTo>
                  <a:lnTo>
                    <a:pt x="2" y="19"/>
                  </a:lnTo>
                  <a:lnTo>
                    <a:pt x="17" y="19"/>
                  </a:lnTo>
                  <a:close/>
                  <a:moveTo>
                    <a:pt x="35" y="32"/>
                  </a:moveTo>
                  <a:lnTo>
                    <a:pt x="35" y="36"/>
                  </a:lnTo>
                  <a:lnTo>
                    <a:pt x="34" y="39"/>
                  </a:lnTo>
                  <a:lnTo>
                    <a:pt x="32" y="41"/>
                  </a:lnTo>
                  <a:lnTo>
                    <a:pt x="31" y="43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17" y="42"/>
                  </a:lnTo>
                  <a:lnTo>
                    <a:pt x="16" y="39"/>
                  </a:lnTo>
                  <a:lnTo>
                    <a:pt x="17" y="36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5" y="32"/>
                  </a:lnTo>
                  <a:lnTo>
                    <a:pt x="30" y="31"/>
                  </a:lnTo>
                  <a:lnTo>
                    <a:pt x="35" y="29"/>
                  </a:lnTo>
                  <a:lnTo>
                    <a:pt x="35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9" name="Freeform 2373"/>
            <p:cNvSpPr>
              <a:spLocks/>
            </p:cNvSpPr>
            <p:nvPr/>
          </p:nvSpPr>
          <p:spPr bwMode="auto">
            <a:xfrm>
              <a:off x="3360" y="793"/>
              <a:ext cx="13" cy="13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34" y="30"/>
                </a:cxn>
                <a:cxn ang="0">
                  <a:pos x="34" y="53"/>
                </a:cxn>
                <a:cxn ang="0">
                  <a:pos x="51" y="53"/>
                </a:cxn>
                <a:cxn ang="0">
                  <a:pos x="51" y="0"/>
                </a:cxn>
                <a:cxn ang="0">
                  <a:pos x="34" y="0"/>
                </a:cxn>
                <a:cxn ang="0">
                  <a:pos x="34" y="19"/>
                </a:cxn>
                <a:cxn ang="0">
                  <a:pos x="16" y="19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30"/>
                </a:cxn>
              </a:cxnLst>
              <a:rect l="0" t="0" r="r" b="b"/>
              <a:pathLst>
                <a:path w="51" h="53">
                  <a:moveTo>
                    <a:pt x="16" y="30"/>
                  </a:moveTo>
                  <a:lnTo>
                    <a:pt x="34" y="30"/>
                  </a:lnTo>
                  <a:lnTo>
                    <a:pt x="34" y="53"/>
                  </a:lnTo>
                  <a:lnTo>
                    <a:pt x="51" y="53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34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0" name="Freeform 2374"/>
            <p:cNvSpPr>
              <a:spLocks noEditPoints="1"/>
            </p:cNvSpPr>
            <p:nvPr/>
          </p:nvSpPr>
          <p:spPr bwMode="auto">
            <a:xfrm>
              <a:off x="3376" y="792"/>
              <a:ext cx="13" cy="15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20" y="13"/>
                </a:cxn>
                <a:cxn ang="0">
                  <a:pos x="24" y="11"/>
                </a:cxn>
                <a:cxn ang="0">
                  <a:pos x="30" y="11"/>
                </a:cxn>
                <a:cxn ang="0">
                  <a:pos x="34" y="12"/>
                </a:cxn>
                <a:cxn ang="0">
                  <a:pos x="36" y="15"/>
                </a:cxn>
                <a:cxn ang="0">
                  <a:pos x="36" y="18"/>
                </a:cxn>
                <a:cxn ang="0">
                  <a:pos x="36" y="20"/>
                </a:cxn>
                <a:cxn ang="0">
                  <a:pos x="34" y="22"/>
                </a:cxn>
                <a:cxn ang="0">
                  <a:pos x="28" y="24"/>
                </a:cxn>
                <a:cxn ang="0">
                  <a:pos x="12" y="26"/>
                </a:cxn>
                <a:cxn ang="0">
                  <a:pos x="4" y="31"/>
                </a:cxn>
                <a:cxn ang="0">
                  <a:pos x="1" y="37"/>
                </a:cxn>
                <a:cxn ang="0">
                  <a:pos x="1" y="46"/>
                </a:cxn>
                <a:cxn ang="0">
                  <a:pos x="5" y="53"/>
                </a:cxn>
                <a:cxn ang="0">
                  <a:pos x="13" y="56"/>
                </a:cxn>
                <a:cxn ang="0">
                  <a:pos x="23" y="56"/>
                </a:cxn>
                <a:cxn ang="0">
                  <a:pos x="33" y="53"/>
                </a:cxn>
                <a:cxn ang="0">
                  <a:pos x="37" y="50"/>
                </a:cxn>
                <a:cxn ang="0">
                  <a:pos x="54" y="55"/>
                </a:cxn>
                <a:cxn ang="0">
                  <a:pos x="53" y="53"/>
                </a:cxn>
                <a:cxn ang="0">
                  <a:pos x="51" y="48"/>
                </a:cxn>
                <a:cxn ang="0">
                  <a:pos x="52" y="19"/>
                </a:cxn>
                <a:cxn ang="0">
                  <a:pos x="51" y="14"/>
                </a:cxn>
                <a:cxn ang="0">
                  <a:pos x="49" y="7"/>
                </a:cxn>
                <a:cxn ang="0">
                  <a:pos x="41" y="2"/>
                </a:cxn>
                <a:cxn ang="0">
                  <a:pos x="28" y="0"/>
                </a:cxn>
                <a:cxn ang="0">
                  <a:pos x="13" y="3"/>
                </a:cxn>
                <a:cxn ang="0">
                  <a:pos x="6" y="8"/>
                </a:cxn>
                <a:cxn ang="0">
                  <a:pos x="3" y="19"/>
                </a:cxn>
                <a:cxn ang="0">
                  <a:pos x="36" y="32"/>
                </a:cxn>
                <a:cxn ang="0">
                  <a:pos x="35" y="39"/>
                </a:cxn>
                <a:cxn ang="0">
                  <a:pos x="32" y="43"/>
                </a:cxn>
                <a:cxn ang="0">
                  <a:pos x="24" y="46"/>
                </a:cxn>
                <a:cxn ang="0">
                  <a:pos x="19" y="45"/>
                </a:cxn>
                <a:cxn ang="0">
                  <a:pos x="16" y="39"/>
                </a:cxn>
                <a:cxn ang="0">
                  <a:pos x="19" y="34"/>
                </a:cxn>
                <a:cxn ang="0">
                  <a:pos x="26" y="32"/>
                </a:cxn>
                <a:cxn ang="0">
                  <a:pos x="36" y="29"/>
                </a:cxn>
              </a:cxnLst>
              <a:rect l="0" t="0" r="r" b="b"/>
              <a:pathLst>
                <a:path w="54" h="57">
                  <a:moveTo>
                    <a:pt x="17" y="19"/>
                  </a:moveTo>
                  <a:lnTo>
                    <a:pt x="18" y="16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8" y="10"/>
                  </a:lnTo>
                  <a:lnTo>
                    <a:pt x="30" y="11"/>
                  </a:lnTo>
                  <a:lnTo>
                    <a:pt x="33" y="11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1"/>
                  </a:lnTo>
                  <a:lnTo>
                    <a:pt x="34" y="22"/>
                  </a:lnTo>
                  <a:lnTo>
                    <a:pt x="32" y="23"/>
                  </a:lnTo>
                  <a:lnTo>
                    <a:pt x="28" y="24"/>
                  </a:lnTo>
                  <a:lnTo>
                    <a:pt x="19" y="24"/>
                  </a:lnTo>
                  <a:lnTo>
                    <a:pt x="12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2" y="33"/>
                  </a:lnTo>
                  <a:lnTo>
                    <a:pt x="1" y="37"/>
                  </a:lnTo>
                  <a:lnTo>
                    <a:pt x="0" y="41"/>
                  </a:lnTo>
                  <a:lnTo>
                    <a:pt x="1" y="46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8" y="55"/>
                  </a:lnTo>
                  <a:lnTo>
                    <a:pt x="13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9" y="55"/>
                  </a:lnTo>
                  <a:lnTo>
                    <a:pt x="33" y="53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8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3" y="53"/>
                  </a:lnTo>
                  <a:lnTo>
                    <a:pt x="52" y="51"/>
                  </a:lnTo>
                  <a:lnTo>
                    <a:pt x="51" y="48"/>
                  </a:lnTo>
                  <a:lnTo>
                    <a:pt x="51" y="43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1" y="14"/>
                  </a:lnTo>
                  <a:lnTo>
                    <a:pt x="50" y="11"/>
                  </a:lnTo>
                  <a:lnTo>
                    <a:pt x="49" y="7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3" y="3"/>
                  </a:lnTo>
                  <a:lnTo>
                    <a:pt x="9" y="5"/>
                  </a:lnTo>
                  <a:lnTo>
                    <a:pt x="6" y="8"/>
                  </a:lnTo>
                  <a:lnTo>
                    <a:pt x="4" y="13"/>
                  </a:lnTo>
                  <a:lnTo>
                    <a:pt x="3" y="19"/>
                  </a:lnTo>
                  <a:lnTo>
                    <a:pt x="17" y="19"/>
                  </a:lnTo>
                  <a:close/>
                  <a:moveTo>
                    <a:pt x="36" y="32"/>
                  </a:moveTo>
                  <a:lnTo>
                    <a:pt x="36" y="36"/>
                  </a:lnTo>
                  <a:lnTo>
                    <a:pt x="35" y="39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19" y="45"/>
                  </a:lnTo>
                  <a:lnTo>
                    <a:pt x="17" y="42"/>
                  </a:lnTo>
                  <a:lnTo>
                    <a:pt x="16" y="39"/>
                  </a:lnTo>
                  <a:lnTo>
                    <a:pt x="17" y="36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6" y="32"/>
                  </a:lnTo>
                  <a:lnTo>
                    <a:pt x="32" y="31"/>
                  </a:lnTo>
                  <a:lnTo>
                    <a:pt x="36" y="29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1" name="Freeform 2375"/>
            <p:cNvSpPr>
              <a:spLocks/>
            </p:cNvSpPr>
            <p:nvPr/>
          </p:nvSpPr>
          <p:spPr bwMode="auto">
            <a:xfrm>
              <a:off x="3391" y="793"/>
              <a:ext cx="14" cy="13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3" y="53"/>
                </a:cxn>
                <a:cxn ang="0">
                  <a:pos x="6" y="54"/>
                </a:cxn>
                <a:cxn ang="0">
                  <a:pos x="10" y="53"/>
                </a:cxn>
                <a:cxn ang="0">
                  <a:pos x="14" y="53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4" y="45"/>
                </a:cxn>
                <a:cxn ang="0">
                  <a:pos x="26" y="38"/>
                </a:cxn>
                <a:cxn ang="0">
                  <a:pos x="27" y="31"/>
                </a:cxn>
                <a:cxn ang="0">
                  <a:pos x="27" y="22"/>
                </a:cxn>
                <a:cxn ang="0">
                  <a:pos x="28" y="10"/>
                </a:cxn>
                <a:cxn ang="0">
                  <a:pos x="41" y="10"/>
                </a:cxn>
                <a:cxn ang="0">
                  <a:pos x="41" y="53"/>
                </a:cxn>
                <a:cxn ang="0">
                  <a:pos x="57" y="53"/>
                </a:cxn>
                <a:cxn ang="0">
                  <a:pos x="57" y="0"/>
                </a:cxn>
                <a:cxn ang="0">
                  <a:pos x="12" y="0"/>
                </a:cxn>
                <a:cxn ang="0">
                  <a:pos x="11" y="22"/>
                </a:cxn>
                <a:cxn ang="0">
                  <a:pos x="11" y="32"/>
                </a:cxn>
                <a:cxn ang="0">
                  <a:pos x="9" y="38"/>
                </a:cxn>
                <a:cxn ang="0">
                  <a:pos x="8" y="40"/>
                </a:cxn>
                <a:cxn ang="0">
                  <a:pos x="6" y="41"/>
                </a:cxn>
                <a:cxn ang="0">
                  <a:pos x="4" y="41"/>
                </a:cxn>
                <a:cxn ang="0">
                  <a:pos x="2" y="41"/>
                </a:cxn>
                <a:cxn ang="0">
                  <a:pos x="1" y="41"/>
                </a:cxn>
                <a:cxn ang="0">
                  <a:pos x="0" y="41"/>
                </a:cxn>
                <a:cxn ang="0">
                  <a:pos x="0" y="53"/>
                </a:cxn>
              </a:cxnLst>
              <a:rect l="0" t="0" r="r" b="b"/>
              <a:pathLst>
                <a:path w="57" h="54">
                  <a:moveTo>
                    <a:pt x="0" y="53"/>
                  </a:moveTo>
                  <a:lnTo>
                    <a:pt x="3" y="53"/>
                  </a:lnTo>
                  <a:lnTo>
                    <a:pt x="6" y="54"/>
                  </a:lnTo>
                  <a:lnTo>
                    <a:pt x="10" y="53"/>
                  </a:lnTo>
                  <a:lnTo>
                    <a:pt x="14" y="53"/>
                  </a:lnTo>
                  <a:lnTo>
                    <a:pt x="18" y="51"/>
                  </a:lnTo>
                  <a:lnTo>
                    <a:pt x="21" y="49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7" y="31"/>
                  </a:lnTo>
                  <a:lnTo>
                    <a:pt x="27" y="22"/>
                  </a:lnTo>
                  <a:lnTo>
                    <a:pt x="28" y="10"/>
                  </a:lnTo>
                  <a:lnTo>
                    <a:pt x="41" y="10"/>
                  </a:lnTo>
                  <a:lnTo>
                    <a:pt x="41" y="53"/>
                  </a:lnTo>
                  <a:lnTo>
                    <a:pt x="57" y="53"/>
                  </a:lnTo>
                  <a:lnTo>
                    <a:pt x="57" y="0"/>
                  </a:lnTo>
                  <a:lnTo>
                    <a:pt x="12" y="0"/>
                  </a:lnTo>
                  <a:lnTo>
                    <a:pt x="11" y="22"/>
                  </a:lnTo>
                  <a:lnTo>
                    <a:pt x="11" y="32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2" name="Freeform 2376"/>
            <p:cNvSpPr>
              <a:spLocks/>
            </p:cNvSpPr>
            <p:nvPr/>
          </p:nvSpPr>
          <p:spPr bwMode="auto">
            <a:xfrm>
              <a:off x="3408" y="793"/>
              <a:ext cx="14" cy="1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37" y="18"/>
                </a:cxn>
                <a:cxn ang="0">
                  <a:pos x="37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6" y="0"/>
                </a:cxn>
                <a:cxn ang="0">
                  <a:pos x="15" y="34"/>
                </a:cxn>
              </a:cxnLst>
              <a:rect l="0" t="0" r="r" b="b"/>
              <a:pathLst>
                <a:path w="54" h="53">
                  <a:moveTo>
                    <a:pt x="15" y="34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37" y="18"/>
                  </a:lnTo>
                  <a:lnTo>
                    <a:pt x="37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6" y="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3" name="Freeform 2377"/>
            <p:cNvSpPr>
              <a:spLocks/>
            </p:cNvSpPr>
            <p:nvPr/>
          </p:nvSpPr>
          <p:spPr bwMode="auto">
            <a:xfrm>
              <a:off x="3424" y="792"/>
              <a:ext cx="13" cy="15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4" y="50"/>
                </a:cxn>
                <a:cxn ang="0">
                  <a:pos x="11" y="54"/>
                </a:cxn>
                <a:cxn ang="0">
                  <a:pos x="21" y="56"/>
                </a:cxn>
                <a:cxn ang="0">
                  <a:pos x="31" y="56"/>
                </a:cxn>
                <a:cxn ang="0">
                  <a:pos x="42" y="55"/>
                </a:cxn>
                <a:cxn ang="0">
                  <a:pos x="49" y="51"/>
                </a:cxn>
                <a:cxn ang="0">
                  <a:pos x="52" y="45"/>
                </a:cxn>
                <a:cxn ang="0">
                  <a:pos x="52" y="35"/>
                </a:cxn>
                <a:cxn ang="0">
                  <a:pos x="47" y="28"/>
                </a:cxn>
                <a:cxn ang="0">
                  <a:pos x="42" y="26"/>
                </a:cxn>
                <a:cxn ang="0">
                  <a:pos x="49" y="22"/>
                </a:cxn>
                <a:cxn ang="0">
                  <a:pos x="52" y="15"/>
                </a:cxn>
                <a:cxn ang="0">
                  <a:pos x="49" y="7"/>
                </a:cxn>
                <a:cxn ang="0">
                  <a:pos x="43" y="2"/>
                </a:cxn>
                <a:cxn ang="0">
                  <a:pos x="26" y="0"/>
                </a:cxn>
                <a:cxn ang="0">
                  <a:pos x="10" y="3"/>
                </a:cxn>
                <a:cxn ang="0">
                  <a:pos x="4" y="9"/>
                </a:cxn>
                <a:cxn ang="0">
                  <a:pos x="1" y="19"/>
                </a:cxn>
                <a:cxn ang="0">
                  <a:pos x="16" y="16"/>
                </a:cxn>
                <a:cxn ang="0">
                  <a:pos x="18" y="13"/>
                </a:cxn>
                <a:cxn ang="0">
                  <a:pos x="22" y="11"/>
                </a:cxn>
                <a:cxn ang="0">
                  <a:pos x="29" y="11"/>
                </a:cxn>
                <a:cxn ang="0">
                  <a:pos x="34" y="14"/>
                </a:cxn>
                <a:cxn ang="0">
                  <a:pos x="34" y="19"/>
                </a:cxn>
                <a:cxn ang="0">
                  <a:pos x="30" y="22"/>
                </a:cxn>
                <a:cxn ang="0">
                  <a:pos x="21" y="22"/>
                </a:cxn>
                <a:cxn ang="0">
                  <a:pos x="27" y="32"/>
                </a:cxn>
                <a:cxn ang="0">
                  <a:pos x="34" y="34"/>
                </a:cxn>
                <a:cxn ang="0">
                  <a:pos x="37" y="39"/>
                </a:cxn>
                <a:cxn ang="0">
                  <a:pos x="32" y="45"/>
                </a:cxn>
                <a:cxn ang="0">
                  <a:pos x="25" y="46"/>
                </a:cxn>
                <a:cxn ang="0">
                  <a:pos x="17" y="42"/>
                </a:cxn>
                <a:cxn ang="0">
                  <a:pos x="14" y="36"/>
                </a:cxn>
              </a:cxnLst>
              <a:rect l="0" t="0" r="r" b="b"/>
              <a:pathLst>
                <a:path w="53" h="57">
                  <a:moveTo>
                    <a:pt x="0" y="36"/>
                  </a:moveTo>
                  <a:lnTo>
                    <a:pt x="0" y="41"/>
                  </a:lnTo>
                  <a:lnTo>
                    <a:pt x="2" y="46"/>
                  </a:lnTo>
                  <a:lnTo>
                    <a:pt x="4" y="50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1" y="56"/>
                  </a:lnTo>
                  <a:lnTo>
                    <a:pt x="26" y="57"/>
                  </a:lnTo>
                  <a:lnTo>
                    <a:pt x="31" y="56"/>
                  </a:lnTo>
                  <a:lnTo>
                    <a:pt x="37" y="56"/>
                  </a:lnTo>
                  <a:lnTo>
                    <a:pt x="42" y="55"/>
                  </a:lnTo>
                  <a:lnTo>
                    <a:pt x="46" y="53"/>
                  </a:lnTo>
                  <a:lnTo>
                    <a:pt x="49" y="51"/>
                  </a:lnTo>
                  <a:lnTo>
                    <a:pt x="51" y="48"/>
                  </a:lnTo>
                  <a:lnTo>
                    <a:pt x="52" y="45"/>
                  </a:lnTo>
                  <a:lnTo>
                    <a:pt x="53" y="39"/>
                  </a:lnTo>
                  <a:lnTo>
                    <a:pt x="52" y="35"/>
                  </a:lnTo>
                  <a:lnTo>
                    <a:pt x="50" y="31"/>
                  </a:lnTo>
                  <a:lnTo>
                    <a:pt x="47" y="28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6" y="25"/>
                  </a:lnTo>
                  <a:lnTo>
                    <a:pt x="49" y="22"/>
                  </a:lnTo>
                  <a:lnTo>
                    <a:pt x="51" y="19"/>
                  </a:lnTo>
                  <a:lnTo>
                    <a:pt x="52" y="15"/>
                  </a:lnTo>
                  <a:lnTo>
                    <a:pt x="51" y="10"/>
                  </a:lnTo>
                  <a:lnTo>
                    <a:pt x="49" y="7"/>
                  </a:lnTo>
                  <a:lnTo>
                    <a:pt x="46" y="4"/>
                  </a:lnTo>
                  <a:lnTo>
                    <a:pt x="43" y="2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5" y="10"/>
                  </a:lnTo>
                  <a:lnTo>
                    <a:pt x="29" y="11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6" y="17"/>
                  </a:lnTo>
                  <a:lnTo>
                    <a:pt x="34" y="19"/>
                  </a:lnTo>
                  <a:lnTo>
                    <a:pt x="33" y="21"/>
                  </a:lnTo>
                  <a:lnTo>
                    <a:pt x="30" y="22"/>
                  </a:lnTo>
                  <a:lnTo>
                    <a:pt x="27" y="22"/>
                  </a:lnTo>
                  <a:lnTo>
                    <a:pt x="21" y="22"/>
                  </a:lnTo>
                  <a:lnTo>
                    <a:pt x="21" y="32"/>
                  </a:lnTo>
                  <a:lnTo>
                    <a:pt x="27" y="32"/>
                  </a:lnTo>
                  <a:lnTo>
                    <a:pt x="31" y="32"/>
                  </a:lnTo>
                  <a:lnTo>
                    <a:pt x="34" y="34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6" y="42"/>
                  </a:lnTo>
                  <a:lnTo>
                    <a:pt x="32" y="45"/>
                  </a:lnTo>
                  <a:lnTo>
                    <a:pt x="29" y="46"/>
                  </a:lnTo>
                  <a:lnTo>
                    <a:pt x="25" y="46"/>
                  </a:lnTo>
                  <a:lnTo>
                    <a:pt x="20" y="45"/>
                  </a:lnTo>
                  <a:lnTo>
                    <a:pt x="17" y="42"/>
                  </a:lnTo>
                  <a:lnTo>
                    <a:pt x="15" y="39"/>
                  </a:lnTo>
                  <a:lnTo>
                    <a:pt x="1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4" name="Freeform 2378"/>
            <p:cNvSpPr>
              <a:spLocks/>
            </p:cNvSpPr>
            <p:nvPr/>
          </p:nvSpPr>
          <p:spPr bwMode="auto">
            <a:xfrm>
              <a:off x="3217" y="822"/>
              <a:ext cx="14" cy="14"/>
            </a:xfrm>
            <a:custGeom>
              <a:avLst/>
              <a:gdLst/>
              <a:ahLst/>
              <a:cxnLst>
                <a:cxn ang="0">
                  <a:pos x="38" y="35"/>
                </a:cxn>
                <a:cxn ang="0">
                  <a:pos x="37" y="38"/>
                </a:cxn>
                <a:cxn ang="0">
                  <a:pos x="36" y="42"/>
                </a:cxn>
                <a:cxn ang="0">
                  <a:pos x="34" y="43"/>
                </a:cxn>
                <a:cxn ang="0">
                  <a:pos x="33" y="45"/>
                </a:cxn>
                <a:cxn ang="0">
                  <a:pos x="30" y="45"/>
                </a:cxn>
                <a:cxn ang="0">
                  <a:pos x="28" y="46"/>
                </a:cxn>
                <a:cxn ang="0">
                  <a:pos x="24" y="45"/>
                </a:cxn>
                <a:cxn ang="0">
                  <a:pos x="21" y="43"/>
                </a:cxn>
                <a:cxn ang="0">
                  <a:pos x="19" y="41"/>
                </a:cxn>
                <a:cxn ang="0">
                  <a:pos x="17" y="37"/>
                </a:cxn>
                <a:cxn ang="0">
                  <a:pos x="16" y="33"/>
                </a:cxn>
                <a:cxn ang="0">
                  <a:pos x="16" y="26"/>
                </a:cxn>
                <a:cxn ang="0">
                  <a:pos x="16" y="21"/>
                </a:cxn>
                <a:cxn ang="0">
                  <a:pos x="17" y="17"/>
                </a:cxn>
                <a:cxn ang="0">
                  <a:pos x="19" y="14"/>
                </a:cxn>
                <a:cxn ang="0">
                  <a:pos x="21" y="12"/>
                </a:cxn>
                <a:cxn ang="0">
                  <a:pos x="24" y="10"/>
                </a:cxn>
                <a:cxn ang="0">
                  <a:pos x="28" y="10"/>
                </a:cxn>
                <a:cxn ang="0">
                  <a:pos x="31" y="10"/>
                </a:cxn>
                <a:cxn ang="0">
                  <a:pos x="34" y="12"/>
                </a:cxn>
                <a:cxn ang="0">
                  <a:pos x="36" y="15"/>
                </a:cxn>
                <a:cxn ang="0">
                  <a:pos x="38" y="20"/>
                </a:cxn>
                <a:cxn ang="0">
                  <a:pos x="54" y="20"/>
                </a:cxn>
                <a:cxn ang="0">
                  <a:pos x="53" y="16"/>
                </a:cxn>
                <a:cxn ang="0">
                  <a:pos x="52" y="13"/>
                </a:cxn>
                <a:cxn ang="0">
                  <a:pos x="50" y="9"/>
                </a:cxn>
                <a:cxn ang="0">
                  <a:pos x="48" y="6"/>
                </a:cxn>
                <a:cxn ang="0">
                  <a:pos x="44" y="3"/>
                </a:cxn>
                <a:cxn ang="0">
                  <a:pos x="39" y="1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1" y="0"/>
                </a:cxn>
                <a:cxn ang="0">
                  <a:pos x="14" y="2"/>
                </a:cxn>
                <a:cxn ang="0">
                  <a:pos x="9" y="5"/>
                </a:cxn>
                <a:cxn ang="0">
                  <a:pos x="5" y="9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2" y="40"/>
                </a:cxn>
                <a:cxn ang="0">
                  <a:pos x="4" y="45"/>
                </a:cxn>
                <a:cxn ang="0">
                  <a:pos x="7" y="49"/>
                </a:cxn>
                <a:cxn ang="0">
                  <a:pos x="11" y="52"/>
                </a:cxn>
                <a:cxn ang="0">
                  <a:pos x="16" y="54"/>
                </a:cxn>
                <a:cxn ang="0">
                  <a:pos x="21" y="56"/>
                </a:cxn>
                <a:cxn ang="0">
                  <a:pos x="27" y="56"/>
                </a:cxn>
                <a:cxn ang="0">
                  <a:pos x="34" y="56"/>
                </a:cxn>
                <a:cxn ang="0">
                  <a:pos x="40" y="54"/>
                </a:cxn>
                <a:cxn ang="0">
                  <a:pos x="44" y="52"/>
                </a:cxn>
                <a:cxn ang="0">
                  <a:pos x="48" y="48"/>
                </a:cxn>
                <a:cxn ang="0">
                  <a:pos x="51" y="45"/>
                </a:cxn>
                <a:cxn ang="0">
                  <a:pos x="53" y="41"/>
                </a:cxn>
                <a:cxn ang="0">
                  <a:pos x="54" y="38"/>
                </a:cxn>
                <a:cxn ang="0">
                  <a:pos x="54" y="35"/>
                </a:cxn>
                <a:cxn ang="0">
                  <a:pos x="38" y="35"/>
                </a:cxn>
              </a:cxnLst>
              <a:rect l="0" t="0" r="r" b="b"/>
              <a:pathLst>
                <a:path w="54" h="56">
                  <a:moveTo>
                    <a:pt x="38" y="35"/>
                  </a:moveTo>
                  <a:lnTo>
                    <a:pt x="37" y="38"/>
                  </a:lnTo>
                  <a:lnTo>
                    <a:pt x="36" y="42"/>
                  </a:lnTo>
                  <a:lnTo>
                    <a:pt x="34" y="43"/>
                  </a:lnTo>
                  <a:lnTo>
                    <a:pt x="33" y="45"/>
                  </a:lnTo>
                  <a:lnTo>
                    <a:pt x="30" y="45"/>
                  </a:lnTo>
                  <a:lnTo>
                    <a:pt x="28" y="46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7" y="37"/>
                  </a:lnTo>
                  <a:lnTo>
                    <a:pt x="16" y="33"/>
                  </a:lnTo>
                  <a:lnTo>
                    <a:pt x="16" y="26"/>
                  </a:lnTo>
                  <a:lnTo>
                    <a:pt x="16" y="21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4" y="12"/>
                  </a:lnTo>
                  <a:lnTo>
                    <a:pt x="36" y="15"/>
                  </a:lnTo>
                  <a:lnTo>
                    <a:pt x="38" y="20"/>
                  </a:lnTo>
                  <a:lnTo>
                    <a:pt x="54" y="20"/>
                  </a:lnTo>
                  <a:lnTo>
                    <a:pt x="53" y="16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8" y="6"/>
                  </a:lnTo>
                  <a:lnTo>
                    <a:pt x="44" y="3"/>
                  </a:lnTo>
                  <a:lnTo>
                    <a:pt x="39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11" y="52"/>
                  </a:lnTo>
                  <a:lnTo>
                    <a:pt x="16" y="54"/>
                  </a:lnTo>
                  <a:lnTo>
                    <a:pt x="21" y="56"/>
                  </a:lnTo>
                  <a:lnTo>
                    <a:pt x="27" y="56"/>
                  </a:lnTo>
                  <a:lnTo>
                    <a:pt x="34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1" y="45"/>
                  </a:lnTo>
                  <a:lnTo>
                    <a:pt x="53" y="41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5" name="Freeform 2379"/>
            <p:cNvSpPr>
              <a:spLocks noEditPoints="1"/>
            </p:cNvSpPr>
            <p:nvPr/>
          </p:nvSpPr>
          <p:spPr bwMode="auto">
            <a:xfrm>
              <a:off x="3233" y="822"/>
              <a:ext cx="14" cy="14"/>
            </a:xfrm>
            <a:custGeom>
              <a:avLst/>
              <a:gdLst/>
              <a:ahLst/>
              <a:cxnLst>
                <a:cxn ang="0">
                  <a:pos x="40" y="39"/>
                </a:cxn>
                <a:cxn ang="0">
                  <a:pos x="39" y="42"/>
                </a:cxn>
                <a:cxn ang="0">
                  <a:pos x="35" y="44"/>
                </a:cxn>
                <a:cxn ang="0">
                  <a:pos x="32" y="45"/>
                </a:cxn>
                <a:cxn ang="0">
                  <a:pos x="29" y="46"/>
                </a:cxn>
                <a:cxn ang="0">
                  <a:pos x="26" y="45"/>
                </a:cxn>
                <a:cxn ang="0">
                  <a:pos x="23" y="44"/>
                </a:cxn>
                <a:cxn ang="0">
                  <a:pos x="21" y="43"/>
                </a:cxn>
                <a:cxn ang="0">
                  <a:pos x="19" y="41"/>
                </a:cxn>
                <a:cxn ang="0">
                  <a:pos x="17" y="36"/>
                </a:cxn>
                <a:cxn ang="0">
                  <a:pos x="17" y="32"/>
                </a:cxn>
                <a:cxn ang="0">
                  <a:pos x="57" y="32"/>
                </a:cxn>
                <a:cxn ang="0">
                  <a:pos x="57" y="28"/>
                </a:cxn>
                <a:cxn ang="0">
                  <a:pos x="56" y="21"/>
                </a:cxn>
                <a:cxn ang="0">
                  <a:pos x="53" y="12"/>
                </a:cxn>
                <a:cxn ang="0">
                  <a:pos x="50" y="7"/>
                </a:cxn>
                <a:cxn ang="0">
                  <a:pos x="45" y="3"/>
                </a:cxn>
                <a:cxn ang="0">
                  <a:pos x="42" y="2"/>
                </a:cxn>
                <a:cxn ang="0">
                  <a:pos x="39" y="1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3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7"/>
                </a:cxn>
                <a:cxn ang="0">
                  <a:pos x="5" y="11"/>
                </a:cxn>
                <a:cxn ang="0">
                  <a:pos x="3" y="15"/>
                </a:cxn>
                <a:cxn ang="0">
                  <a:pos x="1" y="21"/>
                </a:cxn>
                <a:cxn ang="0">
                  <a:pos x="0" y="27"/>
                </a:cxn>
                <a:cxn ang="0">
                  <a:pos x="1" y="37"/>
                </a:cxn>
                <a:cxn ang="0">
                  <a:pos x="4" y="44"/>
                </a:cxn>
                <a:cxn ang="0">
                  <a:pos x="7" y="49"/>
                </a:cxn>
                <a:cxn ang="0">
                  <a:pos x="12" y="52"/>
                </a:cxn>
                <a:cxn ang="0">
                  <a:pos x="16" y="54"/>
                </a:cxn>
                <a:cxn ang="0">
                  <a:pos x="21" y="56"/>
                </a:cxn>
                <a:cxn ang="0">
                  <a:pos x="25" y="56"/>
                </a:cxn>
                <a:cxn ang="0">
                  <a:pos x="28" y="56"/>
                </a:cxn>
                <a:cxn ang="0">
                  <a:pos x="37" y="56"/>
                </a:cxn>
                <a:cxn ang="0">
                  <a:pos x="45" y="53"/>
                </a:cxn>
                <a:cxn ang="0">
                  <a:pos x="48" y="51"/>
                </a:cxn>
                <a:cxn ang="0">
                  <a:pos x="52" y="48"/>
                </a:cxn>
                <a:cxn ang="0">
                  <a:pos x="54" y="44"/>
                </a:cxn>
                <a:cxn ang="0">
                  <a:pos x="56" y="39"/>
                </a:cxn>
                <a:cxn ang="0">
                  <a:pos x="40" y="39"/>
                </a:cxn>
                <a:cxn ang="0">
                  <a:pos x="17" y="22"/>
                </a:cxn>
                <a:cxn ang="0">
                  <a:pos x="17" y="18"/>
                </a:cxn>
                <a:cxn ang="0">
                  <a:pos x="19" y="15"/>
                </a:cxn>
                <a:cxn ang="0">
                  <a:pos x="21" y="13"/>
                </a:cxn>
                <a:cxn ang="0">
                  <a:pos x="23" y="11"/>
                </a:cxn>
                <a:cxn ang="0">
                  <a:pos x="27" y="10"/>
                </a:cxn>
                <a:cxn ang="0">
                  <a:pos x="29" y="10"/>
                </a:cxn>
                <a:cxn ang="0">
                  <a:pos x="33" y="10"/>
                </a:cxn>
                <a:cxn ang="0">
                  <a:pos x="37" y="12"/>
                </a:cxn>
                <a:cxn ang="0">
                  <a:pos x="39" y="14"/>
                </a:cxn>
                <a:cxn ang="0">
                  <a:pos x="40" y="16"/>
                </a:cxn>
                <a:cxn ang="0">
                  <a:pos x="41" y="19"/>
                </a:cxn>
                <a:cxn ang="0">
                  <a:pos x="41" y="22"/>
                </a:cxn>
                <a:cxn ang="0">
                  <a:pos x="17" y="22"/>
                </a:cxn>
              </a:cxnLst>
              <a:rect l="0" t="0" r="r" b="b"/>
              <a:pathLst>
                <a:path w="57" h="56">
                  <a:moveTo>
                    <a:pt x="40" y="39"/>
                  </a:moveTo>
                  <a:lnTo>
                    <a:pt x="39" y="42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29" y="46"/>
                  </a:lnTo>
                  <a:lnTo>
                    <a:pt x="26" y="45"/>
                  </a:lnTo>
                  <a:lnTo>
                    <a:pt x="23" y="44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7" y="36"/>
                  </a:lnTo>
                  <a:lnTo>
                    <a:pt x="17" y="32"/>
                  </a:lnTo>
                  <a:lnTo>
                    <a:pt x="57" y="32"/>
                  </a:lnTo>
                  <a:lnTo>
                    <a:pt x="57" y="28"/>
                  </a:lnTo>
                  <a:lnTo>
                    <a:pt x="56" y="21"/>
                  </a:lnTo>
                  <a:lnTo>
                    <a:pt x="53" y="12"/>
                  </a:lnTo>
                  <a:lnTo>
                    <a:pt x="50" y="7"/>
                  </a:lnTo>
                  <a:lnTo>
                    <a:pt x="45" y="3"/>
                  </a:lnTo>
                  <a:lnTo>
                    <a:pt x="42" y="2"/>
                  </a:lnTo>
                  <a:lnTo>
                    <a:pt x="39" y="1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1" y="37"/>
                  </a:lnTo>
                  <a:lnTo>
                    <a:pt x="4" y="44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16" y="54"/>
                  </a:lnTo>
                  <a:lnTo>
                    <a:pt x="21" y="56"/>
                  </a:lnTo>
                  <a:lnTo>
                    <a:pt x="25" y="56"/>
                  </a:lnTo>
                  <a:lnTo>
                    <a:pt x="28" y="56"/>
                  </a:lnTo>
                  <a:lnTo>
                    <a:pt x="37" y="56"/>
                  </a:lnTo>
                  <a:lnTo>
                    <a:pt x="45" y="53"/>
                  </a:lnTo>
                  <a:lnTo>
                    <a:pt x="48" y="51"/>
                  </a:lnTo>
                  <a:lnTo>
                    <a:pt x="52" y="48"/>
                  </a:lnTo>
                  <a:lnTo>
                    <a:pt x="54" y="44"/>
                  </a:lnTo>
                  <a:lnTo>
                    <a:pt x="56" y="39"/>
                  </a:lnTo>
                  <a:lnTo>
                    <a:pt x="40" y="39"/>
                  </a:lnTo>
                  <a:close/>
                  <a:moveTo>
                    <a:pt x="17" y="22"/>
                  </a:moveTo>
                  <a:lnTo>
                    <a:pt x="17" y="18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9" y="14"/>
                  </a:lnTo>
                  <a:lnTo>
                    <a:pt x="40" y="16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17" y="2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6" name="Freeform 2380"/>
            <p:cNvSpPr>
              <a:spLocks/>
            </p:cNvSpPr>
            <p:nvPr/>
          </p:nvSpPr>
          <p:spPr bwMode="auto">
            <a:xfrm>
              <a:off x="3249" y="822"/>
              <a:ext cx="12" cy="13"/>
            </a:xfrm>
            <a:custGeom>
              <a:avLst/>
              <a:gdLst/>
              <a:ahLst/>
              <a:cxnLst>
                <a:cxn ang="0">
                  <a:pos x="17" y="11"/>
                </a:cxn>
                <a:cxn ang="0">
                  <a:pos x="17" y="53"/>
                </a:cxn>
                <a:cxn ang="0">
                  <a:pos x="33" y="53"/>
                </a:cxn>
                <a:cxn ang="0">
                  <a:pos x="33" y="11"/>
                </a:cxn>
                <a:cxn ang="0">
                  <a:pos x="50" y="11"/>
                </a:cxn>
                <a:cxn ang="0">
                  <a:pos x="50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17" y="11"/>
                </a:cxn>
              </a:cxnLst>
              <a:rect l="0" t="0" r="r" b="b"/>
              <a:pathLst>
                <a:path w="50" h="53">
                  <a:moveTo>
                    <a:pt x="17" y="11"/>
                  </a:moveTo>
                  <a:lnTo>
                    <a:pt x="17" y="53"/>
                  </a:lnTo>
                  <a:lnTo>
                    <a:pt x="33" y="53"/>
                  </a:lnTo>
                  <a:lnTo>
                    <a:pt x="33" y="11"/>
                  </a:lnTo>
                  <a:lnTo>
                    <a:pt x="50" y="11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7" name="Freeform 2381"/>
            <p:cNvSpPr>
              <a:spLocks/>
            </p:cNvSpPr>
            <p:nvPr/>
          </p:nvSpPr>
          <p:spPr bwMode="auto">
            <a:xfrm>
              <a:off x="3263" y="822"/>
              <a:ext cx="14" cy="13"/>
            </a:xfrm>
            <a:custGeom>
              <a:avLst/>
              <a:gdLst/>
              <a:ahLst/>
              <a:cxnLst>
                <a:cxn ang="0">
                  <a:pos x="15" y="35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39" y="19"/>
                </a:cxn>
                <a:cxn ang="0">
                  <a:pos x="39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8" y="0"/>
                </a:cxn>
                <a:cxn ang="0">
                  <a:pos x="15" y="35"/>
                </a:cxn>
              </a:cxnLst>
              <a:rect l="0" t="0" r="r" b="b"/>
              <a:pathLst>
                <a:path w="54" h="53">
                  <a:moveTo>
                    <a:pt x="15" y="35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39" y="19"/>
                  </a:lnTo>
                  <a:lnTo>
                    <a:pt x="39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8" name="Freeform 2382"/>
            <p:cNvSpPr>
              <a:spLocks noEditPoints="1"/>
            </p:cNvSpPr>
            <p:nvPr/>
          </p:nvSpPr>
          <p:spPr bwMode="auto">
            <a:xfrm>
              <a:off x="3285" y="817"/>
              <a:ext cx="19" cy="19"/>
            </a:xfrm>
            <a:custGeom>
              <a:avLst/>
              <a:gdLst/>
              <a:ahLst/>
              <a:cxnLst>
                <a:cxn ang="0">
                  <a:pos x="45" y="76"/>
                </a:cxn>
                <a:cxn ang="0">
                  <a:pos x="59" y="70"/>
                </a:cxn>
                <a:cxn ang="0">
                  <a:pos x="68" y="60"/>
                </a:cxn>
                <a:cxn ang="0">
                  <a:pos x="72" y="45"/>
                </a:cxn>
                <a:cxn ang="0">
                  <a:pos x="72" y="30"/>
                </a:cxn>
                <a:cxn ang="0">
                  <a:pos x="68" y="16"/>
                </a:cxn>
                <a:cxn ang="0">
                  <a:pos x="59" y="6"/>
                </a:cxn>
                <a:cxn ang="0">
                  <a:pos x="45" y="1"/>
                </a:cxn>
                <a:cxn ang="0">
                  <a:pos x="26" y="1"/>
                </a:cxn>
                <a:cxn ang="0">
                  <a:pos x="12" y="7"/>
                </a:cxn>
                <a:cxn ang="0">
                  <a:pos x="4" y="18"/>
                </a:cxn>
                <a:cxn ang="0">
                  <a:pos x="0" y="31"/>
                </a:cxn>
                <a:cxn ang="0">
                  <a:pos x="0" y="44"/>
                </a:cxn>
                <a:cxn ang="0">
                  <a:pos x="4" y="58"/>
                </a:cxn>
                <a:cxn ang="0">
                  <a:pos x="12" y="69"/>
                </a:cxn>
                <a:cxn ang="0">
                  <a:pos x="22" y="74"/>
                </a:cxn>
                <a:cxn ang="0">
                  <a:pos x="32" y="76"/>
                </a:cxn>
                <a:cxn ang="0">
                  <a:pos x="37" y="62"/>
                </a:cxn>
                <a:cxn ang="0">
                  <a:pos x="30" y="61"/>
                </a:cxn>
                <a:cxn ang="0">
                  <a:pos x="23" y="57"/>
                </a:cxn>
                <a:cxn ang="0">
                  <a:pos x="19" y="50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3" y="20"/>
                </a:cxn>
                <a:cxn ang="0">
                  <a:pos x="28" y="15"/>
                </a:cxn>
                <a:cxn ang="0">
                  <a:pos x="37" y="14"/>
                </a:cxn>
                <a:cxn ang="0">
                  <a:pos x="47" y="17"/>
                </a:cxn>
                <a:cxn ang="0">
                  <a:pos x="52" y="23"/>
                </a:cxn>
                <a:cxn ang="0">
                  <a:pos x="55" y="38"/>
                </a:cxn>
                <a:cxn ang="0">
                  <a:pos x="52" y="53"/>
                </a:cxn>
                <a:cxn ang="0">
                  <a:pos x="47" y="60"/>
                </a:cxn>
                <a:cxn ang="0">
                  <a:pos x="37" y="62"/>
                </a:cxn>
              </a:cxnLst>
              <a:rect l="0" t="0" r="r" b="b"/>
              <a:pathLst>
                <a:path w="73" h="76">
                  <a:moveTo>
                    <a:pt x="37" y="76"/>
                  </a:moveTo>
                  <a:lnTo>
                    <a:pt x="45" y="76"/>
                  </a:lnTo>
                  <a:lnTo>
                    <a:pt x="53" y="73"/>
                  </a:lnTo>
                  <a:lnTo>
                    <a:pt x="59" y="70"/>
                  </a:lnTo>
                  <a:lnTo>
                    <a:pt x="64" y="66"/>
                  </a:lnTo>
                  <a:lnTo>
                    <a:pt x="68" y="60"/>
                  </a:lnTo>
                  <a:lnTo>
                    <a:pt x="71" y="54"/>
                  </a:lnTo>
                  <a:lnTo>
                    <a:pt x="72" y="45"/>
                  </a:lnTo>
                  <a:lnTo>
                    <a:pt x="73" y="38"/>
                  </a:lnTo>
                  <a:lnTo>
                    <a:pt x="72" y="30"/>
                  </a:lnTo>
                  <a:lnTo>
                    <a:pt x="71" y="23"/>
                  </a:lnTo>
                  <a:lnTo>
                    <a:pt x="68" y="16"/>
                  </a:lnTo>
                  <a:lnTo>
                    <a:pt x="64" y="11"/>
                  </a:lnTo>
                  <a:lnTo>
                    <a:pt x="59" y="6"/>
                  </a:lnTo>
                  <a:lnTo>
                    <a:pt x="53" y="3"/>
                  </a:lnTo>
                  <a:lnTo>
                    <a:pt x="45" y="1"/>
                  </a:lnTo>
                  <a:lnTo>
                    <a:pt x="37" y="0"/>
                  </a:lnTo>
                  <a:lnTo>
                    <a:pt x="26" y="1"/>
                  </a:lnTo>
                  <a:lnTo>
                    <a:pt x="18" y="3"/>
                  </a:lnTo>
                  <a:lnTo>
                    <a:pt x="12" y="7"/>
                  </a:lnTo>
                  <a:lnTo>
                    <a:pt x="7" y="12"/>
                  </a:lnTo>
                  <a:lnTo>
                    <a:pt x="4" y="18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4" y="58"/>
                  </a:lnTo>
                  <a:lnTo>
                    <a:pt x="7" y="64"/>
                  </a:lnTo>
                  <a:lnTo>
                    <a:pt x="12" y="69"/>
                  </a:lnTo>
                  <a:lnTo>
                    <a:pt x="18" y="73"/>
                  </a:lnTo>
                  <a:lnTo>
                    <a:pt x="22" y="74"/>
                  </a:lnTo>
                  <a:lnTo>
                    <a:pt x="26" y="75"/>
                  </a:lnTo>
                  <a:lnTo>
                    <a:pt x="32" y="76"/>
                  </a:lnTo>
                  <a:lnTo>
                    <a:pt x="37" y="76"/>
                  </a:lnTo>
                  <a:close/>
                  <a:moveTo>
                    <a:pt x="37" y="62"/>
                  </a:moveTo>
                  <a:lnTo>
                    <a:pt x="33" y="62"/>
                  </a:lnTo>
                  <a:lnTo>
                    <a:pt x="30" y="61"/>
                  </a:lnTo>
                  <a:lnTo>
                    <a:pt x="26" y="60"/>
                  </a:lnTo>
                  <a:lnTo>
                    <a:pt x="23" y="57"/>
                  </a:lnTo>
                  <a:lnTo>
                    <a:pt x="21" y="54"/>
                  </a:lnTo>
                  <a:lnTo>
                    <a:pt x="19" y="50"/>
                  </a:lnTo>
                  <a:lnTo>
                    <a:pt x="18" y="44"/>
                  </a:lnTo>
                  <a:lnTo>
                    <a:pt x="18" y="38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20" y="23"/>
                  </a:lnTo>
                  <a:lnTo>
                    <a:pt x="23" y="20"/>
                  </a:lnTo>
                  <a:lnTo>
                    <a:pt x="25" y="17"/>
                  </a:lnTo>
                  <a:lnTo>
                    <a:pt x="28" y="15"/>
                  </a:lnTo>
                  <a:lnTo>
                    <a:pt x="33" y="14"/>
                  </a:lnTo>
                  <a:lnTo>
                    <a:pt x="37" y="14"/>
                  </a:lnTo>
                  <a:lnTo>
                    <a:pt x="42" y="14"/>
                  </a:lnTo>
                  <a:lnTo>
                    <a:pt x="47" y="17"/>
                  </a:lnTo>
                  <a:lnTo>
                    <a:pt x="50" y="20"/>
                  </a:lnTo>
                  <a:lnTo>
                    <a:pt x="52" y="23"/>
                  </a:lnTo>
                  <a:lnTo>
                    <a:pt x="54" y="31"/>
                  </a:lnTo>
                  <a:lnTo>
                    <a:pt x="55" y="38"/>
                  </a:lnTo>
                  <a:lnTo>
                    <a:pt x="54" y="44"/>
                  </a:lnTo>
                  <a:lnTo>
                    <a:pt x="52" y="53"/>
                  </a:lnTo>
                  <a:lnTo>
                    <a:pt x="50" y="56"/>
                  </a:lnTo>
                  <a:lnTo>
                    <a:pt x="47" y="60"/>
                  </a:lnTo>
                  <a:lnTo>
                    <a:pt x="42" y="62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9" name="Freeform 2383"/>
            <p:cNvSpPr>
              <a:spLocks/>
            </p:cNvSpPr>
            <p:nvPr/>
          </p:nvSpPr>
          <p:spPr bwMode="auto">
            <a:xfrm>
              <a:off x="3307" y="817"/>
              <a:ext cx="16" cy="18"/>
            </a:xfrm>
            <a:custGeom>
              <a:avLst/>
              <a:gdLst/>
              <a:ahLst/>
              <a:cxnLst>
                <a:cxn ang="0">
                  <a:pos x="17" y="30"/>
                </a:cxn>
                <a:cxn ang="0">
                  <a:pos x="17" y="3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17" y="72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42" y="72"/>
                </a:cxn>
                <a:cxn ang="0">
                  <a:pos x="64" y="72"/>
                </a:cxn>
                <a:cxn ang="0">
                  <a:pos x="33" y="33"/>
                </a:cxn>
                <a:cxn ang="0">
                  <a:pos x="62" y="0"/>
                </a:cxn>
                <a:cxn ang="0">
                  <a:pos x="42" y="0"/>
                </a:cxn>
                <a:cxn ang="0">
                  <a:pos x="17" y="30"/>
                </a:cxn>
              </a:cxnLst>
              <a:rect l="0" t="0" r="r" b="b"/>
              <a:pathLst>
                <a:path w="64" h="72">
                  <a:moveTo>
                    <a:pt x="17" y="30"/>
                  </a:moveTo>
                  <a:lnTo>
                    <a:pt x="17" y="3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7" y="72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42" y="72"/>
                  </a:lnTo>
                  <a:lnTo>
                    <a:pt x="64" y="72"/>
                  </a:lnTo>
                  <a:lnTo>
                    <a:pt x="33" y="33"/>
                  </a:lnTo>
                  <a:lnTo>
                    <a:pt x="62" y="0"/>
                  </a:lnTo>
                  <a:lnTo>
                    <a:pt x="42" y="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0" name="Freeform 2384"/>
            <p:cNvSpPr>
              <a:spLocks/>
            </p:cNvSpPr>
            <p:nvPr/>
          </p:nvSpPr>
          <p:spPr bwMode="auto">
            <a:xfrm>
              <a:off x="3324" y="817"/>
              <a:ext cx="17" cy="19"/>
            </a:xfrm>
            <a:custGeom>
              <a:avLst/>
              <a:gdLst/>
              <a:ahLst/>
              <a:cxnLst>
                <a:cxn ang="0">
                  <a:pos x="51" y="53"/>
                </a:cxn>
                <a:cxn ang="0">
                  <a:pos x="46" y="60"/>
                </a:cxn>
                <a:cxn ang="0">
                  <a:pos x="41" y="62"/>
                </a:cxn>
                <a:cxn ang="0">
                  <a:pos x="33" y="62"/>
                </a:cxn>
                <a:cxn ang="0">
                  <a:pos x="25" y="59"/>
                </a:cxn>
                <a:cxn ang="0">
                  <a:pos x="21" y="53"/>
                </a:cxn>
                <a:cxn ang="0">
                  <a:pos x="19" y="43"/>
                </a:cxn>
                <a:cxn ang="0">
                  <a:pos x="19" y="3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40" y="14"/>
                </a:cxn>
                <a:cxn ang="0">
                  <a:pos x="47" y="17"/>
                </a:cxn>
                <a:cxn ang="0">
                  <a:pos x="50" y="22"/>
                </a:cxn>
                <a:cxn ang="0">
                  <a:pos x="68" y="26"/>
                </a:cxn>
                <a:cxn ang="0">
                  <a:pos x="66" y="18"/>
                </a:cxn>
                <a:cxn ang="0">
                  <a:pos x="61" y="9"/>
                </a:cxn>
                <a:cxn ang="0">
                  <a:pos x="51" y="3"/>
                </a:cxn>
                <a:cxn ang="0">
                  <a:pos x="36" y="0"/>
                </a:cxn>
                <a:cxn ang="0">
                  <a:pos x="26" y="1"/>
                </a:cxn>
                <a:cxn ang="0">
                  <a:pos x="15" y="5"/>
                </a:cxn>
                <a:cxn ang="0">
                  <a:pos x="9" y="10"/>
                </a:cxn>
                <a:cxn ang="0">
                  <a:pos x="5" y="17"/>
                </a:cxn>
                <a:cxn ang="0">
                  <a:pos x="1" y="26"/>
                </a:cxn>
                <a:cxn ang="0">
                  <a:pos x="0" y="39"/>
                </a:cxn>
                <a:cxn ang="0">
                  <a:pos x="3" y="57"/>
                </a:cxn>
                <a:cxn ang="0">
                  <a:pos x="11" y="69"/>
                </a:cxn>
                <a:cxn ang="0">
                  <a:pos x="22" y="75"/>
                </a:cxn>
                <a:cxn ang="0">
                  <a:pos x="36" y="76"/>
                </a:cxn>
                <a:cxn ang="0">
                  <a:pos x="52" y="74"/>
                </a:cxn>
                <a:cxn ang="0">
                  <a:pos x="61" y="67"/>
                </a:cxn>
                <a:cxn ang="0">
                  <a:pos x="67" y="58"/>
                </a:cxn>
                <a:cxn ang="0">
                  <a:pos x="69" y="48"/>
                </a:cxn>
              </a:cxnLst>
              <a:rect l="0" t="0" r="r" b="b"/>
              <a:pathLst>
                <a:path w="69" h="76">
                  <a:moveTo>
                    <a:pt x="52" y="48"/>
                  </a:moveTo>
                  <a:lnTo>
                    <a:pt x="51" y="53"/>
                  </a:lnTo>
                  <a:lnTo>
                    <a:pt x="48" y="58"/>
                  </a:lnTo>
                  <a:lnTo>
                    <a:pt x="46" y="60"/>
                  </a:lnTo>
                  <a:lnTo>
                    <a:pt x="44" y="61"/>
                  </a:lnTo>
                  <a:lnTo>
                    <a:pt x="41" y="62"/>
                  </a:lnTo>
                  <a:lnTo>
                    <a:pt x="37" y="62"/>
                  </a:lnTo>
                  <a:lnTo>
                    <a:pt x="33" y="62"/>
                  </a:lnTo>
                  <a:lnTo>
                    <a:pt x="29" y="61"/>
                  </a:lnTo>
                  <a:lnTo>
                    <a:pt x="25" y="59"/>
                  </a:lnTo>
                  <a:lnTo>
                    <a:pt x="23" y="56"/>
                  </a:lnTo>
                  <a:lnTo>
                    <a:pt x="21" y="53"/>
                  </a:lnTo>
                  <a:lnTo>
                    <a:pt x="19" y="48"/>
                  </a:lnTo>
                  <a:lnTo>
                    <a:pt x="19" y="43"/>
                  </a:lnTo>
                  <a:lnTo>
                    <a:pt x="18" y="38"/>
                  </a:lnTo>
                  <a:lnTo>
                    <a:pt x="19" y="30"/>
                  </a:lnTo>
                  <a:lnTo>
                    <a:pt x="20" y="24"/>
                  </a:lnTo>
                  <a:lnTo>
                    <a:pt x="23" y="20"/>
                  </a:lnTo>
                  <a:lnTo>
                    <a:pt x="25" y="17"/>
                  </a:lnTo>
                  <a:lnTo>
                    <a:pt x="32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7" y="17"/>
                  </a:lnTo>
                  <a:lnTo>
                    <a:pt x="49" y="19"/>
                  </a:lnTo>
                  <a:lnTo>
                    <a:pt x="50" y="22"/>
                  </a:lnTo>
                  <a:lnTo>
                    <a:pt x="51" y="26"/>
                  </a:lnTo>
                  <a:lnTo>
                    <a:pt x="68" y="26"/>
                  </a:lnTo>
                  <a:lnTo>
                    <a:pt x="67" y="22"/>
                  </a:lnTo>
                  <a:lnTo>
                    <a:pt x="66" y="18"/>
                  </a:lnTo>
                  <a:lnTo>
                    <a:pt x="64" y="13"/>
                  </a:lnTo>
                  <a:lnTo>
                    <a:pt x="61" y="9"/>
                  </a:lnTo>
                  <a:lnTo>
                    <a:pt x="57" y="5"/>
                  </a:lnTo>
                  <a:lnTo>
                    <a:pt x="51" y="3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1" y="2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1" y="26"/>
                  </a:lnTo>
                  <a:lnTo>
                    <a:pt x="1" y="32"/>
                  </a:lnTo>
                  <a:lnTo>
                    <a:pt x="0" y="39"/>
                  </a:lnTo>
                  <a:lnTo>
                    <a:pt x="1" y="50"/>
                  </a:lnTo>
                  <a:lnTo>
                    <a:pt x="3" y="57"/>
                  </a:lnTo>
                  <a:lnTo>
                    <a:pt x="6" y="64"/>
                  </a:lnTo>
                  <a:lnTo>
                    <a:pt x="11" y="69"/>
                  </a:lnTo>
                  <a:lnTo>
                    <a:pt x="16" y="72"/>
                  </a:lnTo>
                  <a:lnTo>
                    <a:pt x="22" y="75"/>
                  </a:lnTo>
                  <a:lnTo>
                    <a:pt x="29" y="76"/>
                  </a:lnTo>
                  <a:lnTo>
                    <a:pt x="36" y="76"/>
                  </a:lnTo>
                  <a:lnTo>
                    <a:pt x="45" y="76"/>
                  </a:lnTo>
                  <a:lnTo>
                    <a:pt x="52" y="74"/>
                  </a:lnTo>
                  <a:lnTo>
                    <a:pt x="57" y="71"/>
                  </a:lnTo>
                  <a:lnTo>
                    <a:pt x="61" y="67"/>
                  </a:lnTo>
                  <a:lnTo>
                    <a:pt x="64" y="62"/>
                  </a:lnTo>
                  <a:lnTo>
                    <a:pt x="67" y="58"/>
                  </a:lnTo>
                  <a:lnTo>
                    <a:pt x="68" y="53"/>
                  </a:lnTo>
                  <a:lnTo>
                    <a:pt x="69" y="48"/>
                  </a:lnTo>
                  <a:lnTo>
                    <a:pt x="52" y="4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1" name="Rectangle 2385"/>
            <p:cNvSpPr>
              <a:spLocks noChangeArrowheads="1"/>
            </p:cNvSpPr>
            <p:nvPr/>
          </p:nvSpPr>
          <p:spPr bwMode="auto">
            <a:xfrm>
              <a:off x="3344" y="827"/>
              <a:ext cx="7" cy="3"/>
            </a:xfrm>
            <a:prstGeom prst="rect">
              <a:avLst/>
            </a:prstGeom>
            <a:solidFill>
              <a:srgbClr val="16141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2" name="Freeform 2386"/>
            <p:cNvSpPr>
              <a:spLocks/>
            </p:cNvSpPr>
            <p:nvPr/>
          </p:nvSpPr>
          <p:spPr bwMode="auto">
            <a:xfrm>
              <a:off x="3354" y="817"/>
              <a:ext cx="15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3" y="12"/>
                </a:cxn>
                <a:cxn ang="0">
                  <a:pos x="43" y="13"/>
                </a:cxn>
                <a:cxn ang="0">
                  <a:pos x="35" y="22"/>
                </a:cxn>
                <a:cxn ang="0">
                  <a:pos x="29" y="31"/>
                </a:cxn>
                <a:cxn ang="0">
                  <a:pos x="25" y="38"/>
                </a:cxn>
                <a:cxn ang="0">
                  <a:pos x="22" y="43"/>
                </a:cxn>
                <a:cxn ang="0">
                  <a:pos x="20" y="50"/>
                </a:cxn>
                <a:cxn ang="0">
                  <a:pos x="17" y="57"/>
                </a:cxn>
                <a:cxn ang="0">
                  <a:pos x="16" y="64"/>
                </a:cxn>
                <a:cxn ang="0">
                  <a:pos x="15" y="72"/>
                </a:cxn>
                <a:cxn ang="0">
                  <a:pos x="32" y="72"/>
                </a:cxn>
                <a:cxn ang="0">
                  <a:pos x="33" y="64"/>
                </a:cxn>
                <a:cxn ang="0">
                  <a:pos x="34" y="56"/>
                </a:cxn>
                <a:cxn ang="0">
                  <a:pos x="37" y="48"/>
                </a:cxn>
                <a:cxn ang="0">
                  <a:pos x="39" y="40"/>
                </a:cxn>
                <a:cxn ang="0">
                  <a:pos x="42" y="34"/>
                </a:cxn>
                <a:cxn ang="0">
                  <a:pos x="47" y="27"/>
                </a:cxn>
                <a:cxn ang="0">
                  <a:pos x="52" y="20"/>
                </a:cxn>
                <a:cxn ang="0">
                  <a:pos x="61" y="12"/>
                </a:cxn>
                <a:cxn ang="0">
                  <a:pos x="61" y="0"/>
                </a:cxn>
                <a:cxn ang="0">
                  <a:pos x="0" y="0"/>
                </a:cxn>
                <a:cxn ang="0">
                  <a:pos x="0" y="12"/>
                </a:cxn>
              </a:cxnLst>
              <a:rect l="0" t="0" r="r" b="b"/>
              <a:pathLst>
                <a:path w="61" h="72">
                  <a:moveTo>
                    <a:pt x="0" y="12"/>
                  </a:moveTo>
                  <a:lnTo>
                    <a:pt x="43" y="12"/>
                  </a:lnTo>
                  <a:lnTo>
                    <a:pt x="43" y="13"/>
                  </a:lnTo>
                  <a:lnTo>
                    <a:pt x="35" y="22"/>
                  </a:lnTo>
                  <a:lnTo>
                    <a:pt x="29" y="31"/>
                  </a:lnTo>
                  <a:lnTo>
                    <a:pt x="25" y="38"/>
                  </a:lnTo>
                  <a:lnTo>
                    <a:pt x="22" y="43"/>
                  </a:lnTo>
                  <a:lnTo>
                    <a:pt x="20" y="50"/>
                  </a:lnTo>
                  <a:lnTo>
                    <a:pt x="17" y="57"/>
                  </a:lnTo>
                  <a:lnTo>
                    <a:pt x="16" y="64"/>
                  </a:lnTo>
                  <a:lnTo>
                    <a:pt x="15" y="72"/>
                  </a:lnTo>
                  <a:lnTo>
                    <a:pt x="32" y="72"/>
                  </a:lnTo>
                  <a:lnTo>
                    <a:pt x="33" y="64"/>
                  </a:lnTo>
                  <a:lnTo>
                    <a:pt x="34" y="56"/>
                  </a:lnTo>
                  <a:lnTo>
                    <a:pt x="37" y="48"/>
                  </a:lnTo>
                  <a:lnTo>
                    <a:pt x="39" y="40"/>
                  </a:lnTo>
                  <a:lnTo>
                    <a:pt x="42" y="34"/>
                  </a:lnTo>
                  <a:lnTo>
                    <a:pt x="47" y="27"/>
                  </a:lnTo>
                  <a:lnTo>
                    <a:pt x="52" y="20"/>
                  </a:lnTo>
                  <a:lnTo>
                    <a:pt x="61" y="12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3" name="Freeform 2387"/>
            <p:cNvSpPr>
              <a:spLocks noEditPoints="1"/>
            </p:cNvSpPr>
            <p:nvPr/>
          </p:nvSpPr>
          <p:spPr bwMode="auto">
            <a:xfrm>
              <a:off x="3174" y="792"/>
              <a:ext cx="15" cy="15"/>
            </a:xfrm>
            <a:custGeom>
              <a:avLst/>
              <a:gdLst/>
              <a:ahLst/>
              <a:cxnLst>
                <a:cxn ang="0">
                  <a:pos x="29" y="57"/>
                </a:cxn>
                <a:cxn ang="0">
                  <a:pos x="35" y="56"/>
                </a:cxn>
                <a:cxn ang="0">
                  <a:pos x="41" y="55"/>
                </a:cxn>
                <a:cxn ang="0">
                  <a:pos x="45" y="53"/>
                </a:cxn>
                <a:cxn ang="0">
                  <a:pos x="50" y="50"/>
                </a:cxn>
                <a:cxn ang="0">
                  <a:pos x="53" y="46"/>
                </a:cxn>
                <a:cxn ang="0">
                  <a:pos x="55" y="40"/>
                </a:cxn>
                <a:cxn ang="0">
                  <a:pos x="57" y="34"/>
                </a:cxn>
                <a:cxn ang="0">
                  <a:pos x="58" y="28"/>
                </a:cxn>
                <a:cxn ang="0">
                  <a:pos x="57" y="21"/>
                </a:cxn>
                <a:cxn ang="0">
                  <a:pos x="55" y="15"/>
                </a:cxn>
                <a:cxn ang="0">
                  <a:pos x="53" y="11"/>
                </a:cxn>
                <a:cxn ang="0">
                  <a:pos x="50" y="7"/>
                </a:cxn>
                <a:cxn ang="0">
                  <a:pos x="45" y="4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29" y="0"/>
                </a:cxn>
                <a:cxn ang="0">
                  <a:pos x="24" y="0"/>
                </a:cxn>
                <a:cxn ang="0">
                  <a:pos x="19" y="1"/>
                </a:cxn>
                <a:cxn ang="0">
                  <a:pos x="13" y="3"/>
                </a:cxn>
                <a:cxn ang="0">
                  <a:pos x="9" y="6"/>
                </a:cxn>
                <a:cxn ang="0">
                  <a:pos x="5" y="10"/>
                </a:cxn>
                <a:cxn ang="0">
                  <a:pos x="2" y="15"/>
                </a:cxn>
                <a:cxn ang="0">
                  <a:pos x="1" y="21"/>
                </a:cxn>
                <a:cxn ang="0">
                  <a:pos x="0" y="28"/>
                </a:cxn>
                <a:cxn ang="0">
                  <a:pos x="1" y="34"/>
                </a:cxn>
                <a:cxn ang="0">
                  <a:pos x="2" y="40"/>
                </a:cxn>
                <a:cxn ang="0">
                  <a:pos x="5" y="46"/>
                </a:cxn>
                <a:cxn ang="0">
                  <a:pos x="8" y="50"/>
                </a:cxn>
                <a:cxn ang="0">
                  <a:pos x="12" y="53"/>
                </a:cxn>
                <a:cxn ang="0">
                  <a:pos x="18" y="55"/>
                </a:cxn>
                <a:cxn ang="0">
                  <a:pos x="23" y="56"/>
                </a:cxn>
                <a:cxn ang="0">
                  <a:pos x="29" y="57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3"/>
                </a:cxn>
                <a:cxn ang="0">
                  <a:pos x="21" y="41"/>
                </a:cxn>
                <a:cxn ang="0">
                  <a:pos x="19" y="39"/>
                </a:cxn>
                <a:cxn ang="0">
                  <a:pos x="17" y="33"/>
                </a:cxn>
                <a:cxn ang="0">
                  <a:pos x="17" y="28"/>
                </a:cxn>
                <a:cxn ang="0">
                  <a:pos x="17" y="22"/>
                </a:cxn>
                <a:cxn ang="0">
                  <a:pos x="18" y="18"/>
                </a:cxn>
                <a:cxn ang="0">
                  <a:pos x="20" y="15"/>
                </a:cxn>
                <a:cxn ang="0">
                  <a:pos x="22" y="13"/>
                </a:cxn>
                <a:cxn ang="0">
                  <a:pos x="26" y="11"/>
                </a:cxn>
                <a:cxn ang="0">
                  <a:pos x="29" y="10"/>
                </a:cxn>
                <a:cxn ang="0">
                  <a:pos x="33" y="11"/>
                </a:cxn>
                <a:cxn ang="0">
                  <a:pos x="37" y="13"/>
                </a:cxn>
                <a:cxn ang="0">
                  <a:pos x="39" y="15"/>
                </a:cxn>
                <a:cxn ang="0">
                  <a:pos x="40" y="18"/>
                </a:cxn>
                <a:cxn ang="0">
                  <a:pos x="41" y="22"/>
                </a:cxn>
                <a:cxn ang="0">
                  <a:pos x="42" y="28"/>
                </a:cxn>
                <a:cxn ang="0">
                  <a:pos x="41" y="33"/>
                </a:cxn>
                <a:cxn ang="0">
                  <a:pos x="40" y="39"/>
                </a:cxn>
                <a:cxn ang="0">
                  <a:pos x="38" y="41"/>
                </a:cxn>
                <a:cxn ang="0">
                  <a:pos x="36" y="43"/>
                </a:cxn>
                <a:cxn ang="0">
                  <a:pos x="33" y="46"/>
                </a:cxn>
                <a:cxn ang="0">
                  <a:pos x="29" y="46"/>
                </a:cxn>
              </a:cxnLst>
              <a:rect l="0" t="0" r="r" b="b"/>
              <a:pathLst>
                <a:path w="58" h="57">
                  <a:moveTo>
                    <a:pt x="29" y="57"/>
                  </a:moveTo>
                  <a:lnTo>
                    <a:pt x="35" y="56"/>
                  </a:lnTo>
                  <a:lnTo>
                    <a:pt x="41" y="55"/>
                  </a:lnTo>
                  <a:lnTo>
                    <a:pt x="45" y="53"/>
                  </a:lnTo>
                  <a:lnTo>
                    <a:pt x="50" y="50"/>
                  </a:lnTo>
                  <a:lnTo>
                    <a:pt x="53" y="46"/>
                  </a:lnTo>
                  <a:lnTo>
                    <a:pt x="55" y="40"/>
                  </a:lnTo>
                  <a:lnTo>
                    <a:pt x="57" y="34"/>
                  </a:lnTo>
                  <a:lnTo>
                    <a:pt x="58" y="28"/>
                  </a:lnTo>
                  <a:lnTo>
                    <a:pt x="57" y="21"/>
                  </a:lnTo>
                  <a:lnTo>
                    <a:pt x="55" y="15"/>
                  </a:lnTo>
                  <a:lnTo>
                    <a:pt x="53" y="11"/>
                  </a:lnTo>
                  <a:lnTo>
                    <a:pt x="50" y="7"/>
                  </a:lnTo>
                  <a:lnTo>
                    <a:pt x="45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1" y="21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3" y="56"/>
                  </a:lnTo>
                  <a:lnTo>
                    <a:pt x="29" y="57"/>
                  </a:lnTo>
                  <a:close/>
                  <a:moveTo>
                    <a:pt x="29" y="46"/>
                  </a:moveTo>
                  <a:lnTo>
                    <a:pt x="26" y="46"/>
                  </a:lnTo>
                  <a:lnTo>
                    <a:pt x="23" y="43"/>
                  </a:lnTo>
                  <a:lnTo>
                    <a:pt x="21" y="41"/>
                  </a:lnTo>
                  <a:lnTo>
                    <a:pt x="19" y="39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17" y="22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3" y="11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1" y="22"/>
                  </a:lnTo>
                  <a:lnTo>
                    <a:pt x="42" y="28"/>
                  </a:lnTo>
                  <a:lnTo>
                    <a:pt x="41" y="33"/>
                  </a:lnTo>
                  <a:lnTo>
                    <a:pt x="40" y="39"/>
                  </a:lnTo>
                  <a:lnTo>
                    <a:pt x="38" y="41"/>
                  </a:lnTo>
                  <a:lnTo>
                    <a:pt x="36" y="43"/>
                  </a:lnTo>
                  <a:lnTo>
                    <a:pt x="33" y="46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4" name="Freeform 2388"/>
            <p:cNvSpPr>
              <a:spLocks/>
            </p:cNvSpPr>
            <p:nvPr/>
          </p:nvSpPr>
          <p:spPr bwMode="auto">
            <a:xfrm>
              <a:off x="3191" y="793"/>
              <a:ext cx="13" cy="13"/>
            </a:xfrm>
            <a:custGeom>
              <a:avLst/>
              <a:gdLst/>
              <a:ahLst/>
              <a:cxnLst>
                <a:cxn ang="0">
                  <a:pos x="15" y="30"/>
                </a:cxn>
                <a:cxn ang="0">
                  <a:pos x="34" y="30"/>
                </a:cxn>
                <a:cxn ang="0">
                  <a:pos x="34" y="53"/>
                </a:cxn>
                <a:cxn ang="0">
                  <a:pos x="50" y="53"/>
                </a:cxn>
                <a:cxn ang="0">
                  <a:pos x="50" y="0"/>
                </a:cxn>
                <a:cxn ang="0">
                  <a:pos x="34" y="0"/>
                </a:cxn>
                <a:cxn ang="0">
                  <a:pos x="34" y="19"/>
                </a:cxn>
                <a:cxn ang="0">
                  <a:pos x="15" y="1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5" y="53"/>
                </a:cxn>
                <a:cxn ang="0">
                  <a:pos x="15" y="30"/>
                </a:cxn>
              </a:cxnLst>
              <a:rect l="0" t="0" r="r" b="b"/>
              <a:pathLst>
                <a:path w="50" h="53">
                  <a:moveTo>
                    <a:pt x="15" y="30"/>
                  </a:moveTo>
                  <a:lnTo>
                    <a:pt x="34" y="30"/>
                  </a:lnTo>
                  <a:lnTo>
                    <a:pt x="34" y="53"/>
                  </a:lnTo>
                  <a:lnTo>
                    <a:pt x="50" y="53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34" y="19"/>
                  </a:lnTo>
                  <a:lnTo>
                    <a:pt x="15" y="19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5" y="53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5" name="Freeform 2389"/>
            <p:cNvSpPr>
              <a:spLocks/>
            </p:cNvSpPr>
            <p:nvPr/>
          </p:nvSpPr>
          <p:spPr bwMode="auto">
            <a:xfrm>
              <a:off x="3207" y="793"/>
              <a:ext cx="14" cy="13"/>
            </a:xfrm>
            <a:custGeom>
              <a:avLst/>
              <a:gdLst/>
              <a:ahLst/>
              <a:cxnLst>
                <a:cxn ang="0">
                  <a:pos x="16" y="34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7" y="53"/>
                </a:cxn>
                <a:cxn ang="0">
                  <a:pos x="39" y="18"/>
                </a:cxn>
                <a:cxn ang="0">
                  <a:pos x="39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8" y="0"/>
                </a:cxn>
                <a:cxn ang="0">
                  <a:pos x="16" y="34"/>
                </a:cxn>
              </a:cxnLst>
              <a:rect l="0" t="0" r="r" b="b"/>
              <a:pathLst>
                <a:path w="54" h="53">
                  <a:moveTo>
                    <a:pt x="16" y="34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7" y="53"/>
                  </a:lnTo>
                  <a:lnTo>
                    <a:pt x="39" y="18"/>
                  </a:lnTo>
                  <a:lnTo>
                    <a:pt x="39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6" name="Freeform 2390"/>
            <p:cNvSpPr>
              <a:spLocks/>
            </p:cNvSpPr>
            <p:nvPr/>
          </p:nvSpPr>
          <p:spPr bwMode="auto">
            <a:xfrm>
              <a:off x="3223" y="793"/>
              <a:ext cx="13" cy="13"/>
            </a:xfrm>
            <a:custGeom>
              <a:avLst/>
              <a:gdLst/>
              <a:ahLst/>
              <a:cxnLst>
                <a:cxn ang="0">
                  <a:pos x="17" y="10"/>
                </a:cxn>
                <a:cxn ang="0">
                  <a:pos x="17" y="53"/>
                </a:cxn>
                <a:cxn ang="0">
                  <a:pos x="34" y="53"/>
                </a:cxn>
                <a:cxn ang="0">
                  <a:pos x="34" y="10"/>
                </a:cxn>
                <a:cxn ang="0">
                  <a:pos x="51" y="10"/>
                </a:cxn>
                <a:cxn ang="0">
                  <a:pos x="51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7" y="10"/>
                </a:cxn>
              </a:cxnLst>
              <a:rect l="0" t="0" r="r" b="b"/>
              <a:pathLst>
                <a:path w="51" h="53">
                  <a:moveTo>
                    <a:pt x="17" y="10"/>
                  </a:moveTo>
                  <a:lnTo>
                    <a:pt x="17" y="53"/>
                  </a:lnTo>
                  <a:lnTo>
                    <a:pt x="34" y="53"/>
                  </a:lnTo>
                  <a:lnTo>
                    <a:pt x="34" y="10"/>
                  </a:lnTo>
                  <a:lnTo>
                    <a:pt x="51" y="10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7" name="Freeform 2391"/>
            <p:cNvSpPr>
              <a:spLocks noEditPoints="1"/>
            </p:cNvSpPr>
            <p:nvPr/>
          </p:nvSpPr>
          <p:spPr bwMode="auto">
            <a:xfrm>
              <a:off x="3237" y="792"/>
              <a:ext cx="14" cy="15"/>
            </a:xfrm>
            <a:custGeom>
              <a:avLst/>
              <a:gdLst/>
              <a:ahLst/>
              <a:cxnLst>
                <a:cxn ang="0">
                  <a:pos x="30" y="57"/>
                </a:cxn>
                <a:cxn ang="0">
                  <a:pos x="35" y="56"/>
                </a:cxn>
                <a:cxn ang="0">
                  <a:pos x="41" y="55"/>
                </a:cxn>
                <a:cxn ang="0">
                  <a:pos x="46" y="53"/>
                </a:cxn>
                <a:cxn ang="0">
                  <a:pos x="50" y="50"/>
                </a:cxn>
                <a:cxn ang="0">
                  <a:pos x="53" y="46"/>
                </a:cxn>
                <a:cxn ang="0">
                  <a:pos x="56" y="40"/>
                </a:cxn>
                <a:cxn ang="0">
                  <a:pos x="57" y="34"/>
                </a:cxn>
                <a:cxn ang="0">
                  <a:pos x="58" y="28"/>
                </a:cxn>
                <a:cxn ang="0">
                  <a:pos x="57" y="21"/>
                </a:cxn>
                <a:cxn ang="0">
                  <a:pos x="56" y="15"/>
                </a:cxn>
                <a:cxn ang="0">
                  <a:pos x="53" y="11"/>
                </a:cxn>
                <a:cxn ang="0">
                  <a:pos x="50" y="7"/>
                </a:cxn>
                <a:cxn ang="0">
                  <a:pos x="46" y="4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1"/>
                </a:cxn>
                <a:cxn ang="0">
                  <a:pos x="13" y="3"/>
                </a:cxn>
                <a:cxn ang="0">
                  <a:pos x="9" y="6"/>
                </a:cxn>
                <a:cxn ang="0">
                  <a:pos x="5" y="10"/>
                </a:cxn>
                <a:cxn ang="0">
                  <a:pos x="3" y="15"/>
                </a:cxn>
                <a:cxn ang="0">
                  <a:pos x="1" y="21"/>
                </a:cxn>
                <a:cxn ang="0">
                  <a:pos x="0" y="28"/>
                </a:cxn>
                <a:cxn ang="0">
                  <a:pos x="1" y="34"/>
                </a:cxn>
                <a:cxn ang="0">
                  <a:pos x="2" y="40"/>
                </a:cxn>
                <a:cxn ang="0">
                  <a:pos x="5" y="46"/>
                </a:cxn>
                <a:cxn ang="0">
                  <a:pos x="8" y="50"/>
                </a:cxn>
                <a:cxn ang="0">
                  <a:pos x="13" y="53"/>
                </a:cxn>
                <a:cxn ang="0">
                  <a:pos x="17" y="55"/>
                </a:cxn>
                <a:cxn ang="0">
                  <a:pos x="24" y="56"/>
                </a:cxn>
                <a:cxn ang="0">
                  <a:pos x="30" y="57"/>
                </a:cxn>
                <a:cxn ang="0">
                  <a:pos x="30" y="46"/>
                </a:cxn>
                <a:cxn ang="0">
                  <a:pos x="26" y="46"/>
                </a:cxn>
                <a:cxn ang="0">
                  <a:pos x="23" y="43"/>
                </a:cxn>
                <a:cxn ang="0">
                  <a:pos x="21" y="41"/>
                </a:cxn>
                <a:cxn ang="0">
                  <a:pos x="18" y="39"/>
                </a:cxn>
                <a:cxn ang="0">
                  <a:pos x="17" y="33"/>
                </a:cxn>
                <a:cxn ang="0">
                  <a:pos x="16" y="28"/>
                </a:cxn>
                <a:cxn ang="0">
                  <a:pos x="17" y="22"/>
                </a:cxn>
                <a:cxn ang="0">
                  <a:pos x="18" y="18"/>
                </a:cxn>
                <a:cxn ang="0">
                  <a:pos x="19" y="15"/>
                </a:cxn>
                <a:cxn ang="0">
                  <a:pos x="22" y="13"/>
                </a:cxn>
                <a:cxn ang="0">
                  <a:pos x="26" y="11"/>
                </a:cxn>
                <a:cxn ang="0">
                  <a:pos x="30" y="10"/>
                </a:cxn>
                <a:cxn ang="0">
                  <a:pos x="33" y="11"/>
                </a:cxn>
                <a:cxn ang="0">
                  <a:pos x="37" y="13"/>
                </a:cxn>
                <a:cxn ang="0">
                  <a:pos x="39" y="15"/>
                </a:cxn>
                <a:cxn ang="0">
                  <a:pos x="40" y="18"/>
                </a:cxn>
                <a:cxn ang="0">
                  <a:pos x="41" y="22"/>
                </a:cxn>
                <a:cxn ang="0">
                  <a:pos x="42" y="28"/>
                </a:cxn>
                <a:cxn ang="0">
                  <a:pos x="41" y="33"/>
                </a:cxn>
                <a:cxn ang="0">
                  <a:pos x="40" y="39"/>
                </a:cxn>
                <a:cxn ang="0">
                  <a:pos x="38" y="41"/>
                </a:cxn>
                <a:cxn ang="0">
                  <a:pos x="36" y="43"/>
                </a:cxn>
                <a:cxn ang="0">
                  <a:pos x="33" y="46"/>
                </a:cxn>
                <a:cxn ang="0">
                  <a:pos x="30" y="46"/>
                </a:cxn>
              </a:cxnLst>
              <a:rect l="0" t="0" r="r" b="b"/>
              <a:pathLst>
                <a:path w="58" h="57">
                  <a:moveTo>
                    <a:pt x="30" y="57"/>
                  </a:moveTo>
                  <a:lnTo>
                    <a:pt x="35" y="56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3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8" y="28"/>
                  </a:lnTo>
                  <a:lnTo>
                    <a:pt x="57" y="21"/>
                  </a:lnTo>
                  <a:lnTo>
                    <a:pt x="56" y="15"/>
                  </a:lnTo>
                  <a:lnTo>
                    <a:pt x="53" y="11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21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4" y="56"/>
                  </a:lnTo>
                  <a:lnTo>
                    <a:pt x="30" y="57"/>
                  </a:lnTo>
                  <a:close/>
                  <a:moveTo>
                    <a:pt x="30" y="46"/>
                  </a:moveTo>
                  <a:lnTo>
                    <a:pt x="26" y="46"/>
                  </a:lnTo>
                  <a:lnTo>
                    <a:pt x="23" y="43"/>
                  </a:lnTo>
                  <a:lnTo>
                    <a:pt x="21" y="41"/>
                  </a:lnTo>
                  <a:lnTo>
                    <a:pt x="18" y="39"/>
                  </a:lnTo>
                  <a:lnTo>
                    <a:pt x="17" y="33"/>
                  </a:lnTo>
                  <a:lnTo>
                    <a:pt x="16" y="28"/>
                  </a:lnTo>
                  <a:lnTo>
                    <a:pt x="17" y="22"/>
                  </a:lnTo>
                  <a:lnTo>
                    <a:pt x="18" y="18"/>
                  </a:lnTo>
                  <a:lnTo>
                    <a:pt x="19" y="15"/>
                  </a:lnTo>
                  <a:lnTo>
                    <a:pt x="22" y="13"/>
                  </a:lnTo>
                  <a:lnTo>
                    <a:pt x="26" y="11"/>
                  </a:lnTo>
                  <a:lnTo>
                    <a:pt x="30" y="10"/>
                  </a:lnTo>
                  <a:lnTo>
                    <a:pt x="33" y="11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1" y="22"/>
                  </a:lnTo>
                  <a:lnTo>
                    <a:pt x="42" y="28"/>
                  </a:lnTo>
                  <a:lnTo>
                    <a:pt x="41" y="33"/>
                  </a:lnTo>
                  <a:lnTo>
                    <a:pt x="40" y="39"/>
                  </a:lnTo>
                  <a:lnTo>
                    <a:pt x="38" y="41"/>
                  </a:lnTo>
                  <a:lnTo>
                    <a:pt x="36" y="43"/>
                  </a:lnTo>
                  <a:lnTo>
                    <a:pt x="33" y="46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8" name="Freeform 2392"/>
            <p:cNvSpPr>
              <a:spLocks noEditPoints="1"/>
            </p:cNvSpPr>
            <p:nvPr/>
          </p:nvSpPr>
          <p:spPr bwMode="auto">
            <a:xfrm>
              <a:off x="3254" y="792"/>
              <a:ext cx="14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74"/>
                </a:cxn>
                <a:cxn ang="0">
                  <a:pos x="17" y="74"/>
                </a:cxn>
                <a:cxn ang="0">
                  <a:pos x="17" y="49"/>
                </a:cxn>
                <a:cxn ang="0">
                  <a:pos x="21" y="53"/>
                </a:cxn>
                <a:cxn ang="0">
                  <a:pos x="26" y="56"/>
                </a:cxn>
                <a:cxn ang="0">
                  <a:pos x="30" y="56"/>
                </a:cxn>
                <a:cxn ang="0">
                  <a:pos x="32" y="57"/>
                </a:cxn>
                <a:cxn ang="0">
                  <a:pos x="38" y="56"/>
                </a:cxn>
                <a:cxn ang="0">
                  <a:pos x="42" y="55"/>
                </a:cxn>
                <a:cxn ang="0">
                  <a:pos x="46" y="52"/>
                </a:cxn>
                <a:cxn ang="0">
                  <a:pos x="50" y="49"/>
                </a:cxn>
                <a:cxn ang="0">
                  <a:pos x="52" y="45"/>
                </a:cxn>
                <a:cxn ang="0">
                  <a:pos x="55" y="39"/>
                </a:cxn>
                <a:cxn ang="0">
                  <a:pos x="57" y="34"/>
                </a:cxn>
                <a:cxn ang="0">
                  <a:pos x="57" y="28"/>
                </a:cxn>
                <a:cxn ang="0">
                  <a:pos x="57" y="22"/>
                </a:cxn>
                <a:cxn ang="0">
                  <a:pos x="56" y="16"/>
                </a:cxn>
                <a:cxn ang="0">
                  <a:pos x="53" y="12"/>
                </a:cxn>
                <a:cxn ang="0">
                  <a:pos x="50" y="8"/>
                </a:cxn>
                <a:cxn ang="0">
                  <a:pos x="46" y="4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0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2"/>
                </a:cxn>
                <a:cxn ang="0">
                  <a:pos x="0" y="2"/>
                </a:cxn>
                <a:cxn ang="0">
                  <a:pos x="16" y="28"/>
                </a:cxn>
                <a:cxn ang="0">
                  <a:pos x="16" y="23"/>
                </a:cxn>
                <a:cxn ang="0">
                  <a:pos x="17" y="19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4" y="11"/>
                </a:cxn>
                <a:cxn ang="0">
                  <a:pos x="28" y="10"/>
                </a:cxn>
                <a:cxn ang="0">
                  <a:pos x="32" y="11"/>
                </a:cxn>
                <a:cxn ang="0">
                  <a:pos x="36" y="14"/>
                </a:cxn>
                <a:cxn ang="0">
                  <a:pos x="37" y="16"/>
                </a:cxn>
                <a:cxn ang="0">
                  <a:pos x="39" y="19"/>
                </a:cxn>
                <a:cxn ang="0">
                  <a:pos x="40" y="23"/>
                </a:cxn>
                <a:cxn ang="0">
                  <a:pos x="40" y="28"/>
                </a:cxn>
                <a:cxn ang="0">
                  <a:pos x="39" y="34"/>
                </a:cxn>
                <a:cxn ang="0">
                  <a:pos x="37" y="40"/>
                </a:cxn>
                <a:cxn ang="0">
                  <a:pos x="36" y="42"/>
                </a:cxn>
                <a:cxn ang="0">
                  <a:pos x="34" y="45"/>
                </a:cxn>
                <a:cxn ang="0">
                  <a:pos x="31" y="46"/>
                </a:cxn>
                <a:cxn ang="0">
                  <a:pos x="28" y="46"/>
                </a:cxn>
                <a:cxn ang="0">
                  <a:pos x="25" y="46"/>
                </a:cxn>
                <a:cxn ang="0">
                  <a:pos x="22" y="45"/>
                </a:cxn>
                <a:cxn ang="0">
                  <a:pos x="20" y="42"/>
                </a:cxn>
                <a:cxn ang="0">
                  <a:pos x="19" y="40"/>
                </a:cxn>
                <a:cxn ang="0">
                  <a:pos x="16" y="34"/>
                </a:cxn>
                <a:cxn ang="0">
                  <a:pos x="16" y="28"/>
                </a:cxn>
              </a:cxnLst>
              <a:rect l="0" t="0" r="r" b="b"/>
              <a:pathLst>
                <a:path w="57" h="74">
                  <a:moveTo>
                    <a:pt x="0" y="2"/>
                  </a:moveTo>
                  <a:lnTo>
                    <a:pt x="0" y="74"/>
                  </a:lnTo>
                  <a:lnTo>
                    <a:pt x="17" y="74"/>
                  </a:lnTo>
                  <a:lnTo>
                    <a:pt x="17" y="49"/>
                  </a:lnTo>
                  <a:lnTo>
                    <a:pt x="21" y="53"/>
                  </a:lnTo>
                  <a:lnTo>
                    <a:pt x="26" y="56"/>
                  </a:lnTo>
                  <a:lnTo>
                    <a:pt x="30" y="56"/>
                  </a:lnTo>
                  <a:lnTo>
                    <a:pt x="32" y="57"/>
                  </a:lnTo>
                  <a:lnTo>
                    <a:pt x="38" y="56"/>
                  </a:lnTo>
                  <a:lnTo>
                    <a:pt x="42" y="55"/>
                  </a:lnTo>
                  <a:lnTo>
                    <a:pt x="46" y="52"/>
                  </a:lnTo>
                  <a:lnTo>
                    <a:pt x="50" y="49"/>
                  </a:lnTo>
                  <a:lnTo>
                    <a:pt x="52" y="45"/>
                  </a:lnTo>
                  <a:lnTo>
                    <a:pt x="55" y="39"/>
                  </a:lnTo>
                  <a:lnTo>
                    <a:pt x="57" y="34"/>
                  </a:lnTo>
                  <a:lnTo>
                    <a:pt x="57" y="28"/>
                  </a:lnTo>
                  <a:lnTo>
                    <a:pt x="57" y="22"/>
                  </a:lnTo>
                  <a:lnTo>
                    <a:pt x="56" y="16"/>
                  </a:lnTo>
                  <a:lnTo>
                    <a:pt x="53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0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0" y="2"/>
                  </a:lnTo>
                  <a:close/>
                  <a:moveTo>
                    <a:pt x="16" y="28"/>
                  </a:moveTo>
                  <a:lnTo>
                    <a:pt x="16" y="23"/>
                  </a:lnTo>
                  <a:lnTo>
                    <a:pt x="17" y="19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4" y="11"/>
                  </a:lnTo>
                  <a:lnTo>
                    <a:pt x="28" y="10"/>
                  </a:lnTo>
                  <a:lnTo>
                    <a:pt x="32" y="11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9" y="19"/>
                  </a:lnTo>
                  <a:lnTo>
                    <a:pt x="40" y="23"/>
                  </a:lnTo>
                  <a:lnTo>
                    <a:pt x="40" y="28"/>
                  </a:lnTo>
                  <a:lnTo>
                    <a:pt x="39" y="34"/>
                  </a:lnTo>
                  <a:lnTo>
                    <a:pt x="37" y="40"/>
                  </a:lnTo>
                  <a:lnTo>
                    <a:pt x="36" y="42"/>
                  </a:lnTo>
                  <a:lnTo>
                    <a:pt x="34" y="45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5" y="46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9" y="40"/>
                  </a:lnTo>
                  <a:lnTo>
                    <a:pt x="16" y="34"/>
                  </a:lnTo>
                  <a:lnTo>
                    <a:pt x="16" y="2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9" name="Freeform 2393"/>
            <p:cNvSpPr>
              <a:spLocks/>
            </p:cNvSpPr>
            <p:nvPr/>
          </p:nvSpPr>
          <p:spPr bwMode="auto">
            <a:xfrm>
              <a:off x="3270" y="793"/>
              <a:ext cx="14" cy="13"/>
            </a:xfrm>
            <a:custGeom>
              <a:avLst/>
              <a:gdLst/>
              <a:ahLst/>
              <a:cxnLst>
                <a:cxn ang="0">
                  <a:pos x="16" y="34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7" y="53"/>
                </a:cxn>
                <a:cxn ang="0">
                  <a:pos x="39" y="18"/>
                </a:cxn>
                <a:cxn ang="0">
                  <a:pos x="39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7" y="0"/>
                </a:cxn>
                <a:cxn ang="0">
                  <a:pos x="16" y="34"/>
                </a:cxn>
              </a:cxnLst>
              <a:rect l="0" t="0" r="r" b="b"/>
              <a:pathLst>
                <a:path w="54" h="53">
                  <a:moveTo>
                    <a:pt x="16" y="34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7" y="53"/>
                  </a:lnTo>
                  <a:lnTo>
                    <a:pt x="39" y="18"/>
                  </a:lnTo>
                  <a:lnTo>
                    <a:pt x="39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0" name="Freeform 2394"/>
            <p:cNvSpPr>
              <a:spLocks/>
            </p:cNvSpPr>
            <p:nvPr/>
          </p:nvSpPr>
          <p:spPr bwMode="auto">
            <a:xfrm>
              <a:off x="3287" y="793"/>
              <a:ext cx="13" cy="13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35" y="30"/>
                </a:cxn>
                <a:cxn ang="0">
                  <a:pos x="35" y="53"/>
                </a:cxn>
                <a:cxn ang="0">
                  <a:pos x="51" y="53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35" y="19"/>
                </a:cxn>
                <a:cxn ang="0">
                  <a:pos x="16" y="19"/>
                </a:cxn>
                <a:cxn ang="0">
                  <a:pos x="16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30"/>
                </a:cxn>
              </a:cxnLst>
              <a:rect l="0" t="0" r="r" b="b"/>
              <a:pathLst>
                <a:path w="51" h="53">
                  <a:moveTo>
                    <a:pt x="16" y="30"/>
                  </a:moveTo>
                  <a:lnTo>
                    <a:pt x="35" y="30"/>
                  </a:lnTo>
                  <a:lnTo>
                    <a:pt x="35" y="53"/>
                  </a:lnTo>
                  <a:lnTo>
                    <a:pt x="51" y="53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35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1" name="Freeform 2395"/>
            <p:cNvSpPr>
              <a:spLocks/>
            </p:cNvSpPr>
            <p:nvPr/>
          </p:nvSpPr>
          <p:spPr bwMode="auto">
            <a:xfrm>
              <a:off x="3303" y="793"/>
              <a:ext cx="10" cy="13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40" y="10"/>
                </a:cxn>
                <a:cxn ang="0">
                  <a:pos x="40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16" y="10"/>
                </a:cxn>
              </a:cxnLst>
              <a:rect l="0" t="0" r="r" b="b"/>
              <a:pathLst>
                <a:path w="40" h="53">
                  <a:moveTo>
                    <a:pt x="16" y="10"/>
                  </a:moveTo>
                  <a:lnTo>
                    <a:pt x="40" y="1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2" name="Freeform 2396"/>
            <p:cNvSpPr>
              <a:spLocks/>
            </p:cNvSpPr>
            <p:nvPr/>
          </p:nvSpPr>
          <p:spPr bwMode="auto">
            <a:xfrm>
              <a:off x="3321" y="793"/>
              <a:ext cx="14" cy="1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16" y="53"/>
                </a:cxn>
                <a:cxn ang="0">
                  <a:pos x="38" y="18"/>
                </a:cxn>
                <a:cxn ang="0">
                  <a:pos x="38" y="53"/>
                </a:cxn>
                <a:cxn ang="0">
                  <a:pos x="54" y="53"/>
                </a:cxn>
                <a:cxn ang="0">
                  <a:pos x="54" y="0"/>
                </a:cxn>
                <a:cxn ang="0">
                  <a:pos x="36" y="0"/>
                </a:cxn>
                <a:cxn ang="0">
                  <a:pos x="15" y="34"/>
                </a:cxn>
              </a:cxnLst>
              <a:rect l="0" t="0" r="r" b="b"/>
              <a:pathLst>
                <a:path w="54" h="53">
                  <a:moveTo>
                    <a:pt x="15" y="34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53"/>
                  </a:lnTo>
                  <a:lnTo>
                    <a:pt x="38" y="18"/>
                  </a:lnTo>
                  <a:lnTo>
                    <a:pt x="38" y="53"/>
                  </a:lnTo>
                  <a:lnTo>
                    <a:pt x="54" y="53"/>
                  </a:lnTo>
                  <a:lnTo>
                    <a:pt x="54" y="0"/>
                  </a:lnTo>
                  <a:lnTo>
                    <a:pt x="36" y="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3" name="Freeform 2397"/>
            <p:cNvSpPr>
              <a:spLocks/>
            </p:cNvSpPr>
            <p:nvPr/>
          </p:nvSpPr>
          <p:spPr bwMode="auto">
            <a:xfrm>
              <a:off x="2962" y="850"/>
              <a:ext cx="442" cy="387"/>
            </a:xfrm>
            <a:custGeom>
              <a:avLst/>
              <a:gdLst/>
              <a:ahLst/>
              <a:cxnLst>
                <a:cxn ang="0">
                  <a:pos x="88" y="1546"/>
                </a:cxn>
                <a:cxn ang="0">
                  <a:pos x="1678" y="1546"/>
                </a:cxn>
                <a:cxn ang="0">
                  <a:pos x="1691" y="1545"/>
                </a:cxn>
                <a:cxn ang="0">
                  <a:pos x="1703" y="1542"/>
                </a:cxn>
                <a:cxn ang="0">
                  <a:pos x="1715" y="1538"/>
                </a:cxn>
                <a:cxn ang="0">
                  <a:pos x="1726" y="1532"/>
                </a:cxn>
                <a:cxn ang="0">
                  <a:pos x="1737" y="1524"/>
                </a:cxn>
                <a:cxn ang="0">
                  <a:pos x="1746" y="1516"/>
                </a:cxn>
                <a:cxn ang="0">
                  <a:pos x="1753" y="1506"/>
                </a:cxn>
                <a:cxn ang="0">
                  <a:pos x="1759" y="1494"/>
                </a:cxn>
                <a:cxn ang="0">
                  <a:pos x="1763" y="1483"/>
                </a:cxn>
                <a:cxn ang="0">
                  <a:pos x="1766" y="1470"/>
                </a:cxn>
                <a:cxn ang="0">
                  <a:pos x="1767" y="1458"/>
                </a:cxn>
                <a:cxn ang="0">
                  <a:pos x="1767" y="89"/>
                </a:cxn>
                <a:cxn ang="0">
                  <a:pos x="1766" y="76"/>
                </a:cxn>
                <a:cxn ang="0">
                  <a:pos x="1763" y="63"/>
                </a:cxn>
                <a:cxn ang="0">
                  <a:pos x="1759" y="51"/>
                </a:cxn>
                <a:cxn ang="0">
                  <a:pos x="1753" y="41"/>
                </a:cxn>
                <a:cxn ang="0">
                  <a:pos x="1746" y="31"/>
                </a:cxn>
                <a:cxn ang="0">
                  <a:pos x="1737" y="22"/>
                </a:cxn>
                <a:cxn ang="0">
                  <a:pos x="1726" y="14"/>
                </a:cxn>
                <a:cxn ang="0">
                  <a:pos x="1715" y="8"/>
                </a:cxn>
                <a:cxn ang="0">
                  <a:pos x="1703" y="4"/>
                </a:cxn>
                <a:cxn ang="0">
                  <a:pos x="1691" y="1"/>
                </a:cxn>
                <a:cxn ang="0">
                  <a:pos x="1678" y="0"/>
                </a:cxn>
                <a:cxn ang="0">
                  <a:pos x="88" y="0"/>
                </a:cxn>
                <a:cxn ang="0">
                  <a:pos x="75" y="1"/>
                </a:cxn>
                <a:cxn ang="0">
                  <a:pos x="63" y="4"/>
                </a:cxn>
                <a:cxn ang="0">
                  <a:pos x="52" y="8"/>
                </a:cxn>
                <a:cxn ang="0">
                  <a:pos x="40" y="14"/>
                </a:cxn>
                <a:cxn ang="0">
                  <a:pos x="30" y="22"/>
                </a:cxn>
                <a:cxn ang="0">
                  <a:pos x="22" y="31"/>
                </a:cxn>
                <a:cxn ang="0">
                  <a:pos x="14" y="41"/>
                </a:cxn>
                <a:cxn ang="0">
                  <a:pos x="8" y="51"/>
                </a:cxn>
                <a:cxn ang="0">
                  <a:pos x="4" y="63"/>
                </a:cxn>
                <a:cxn ang="0">
                  <a:pos x="1" y="76"/>
                </a:cxn>
                <a:cxn ang="0">
                  <a:pos x="0" y="89"/>
                </a:cxn>
                <a:cxn ang="0">
                  <a:pos x="0" y="1458"/>
                </a:cxn>
                <a:cxn ang="0">
                  <a:pos x="1" y="1470"/>
                </a:cxn>
                <a:cxn ang="0">
                  <a:pos x="4" y="1483"/>
                </a:cxn>
                <a:cxn ang="0">
                  <a:pos x="8" y="1494"/>
                </a:cxn>
                <a:cxn ang="0">
                  <a:pos x="14" y="1506"/>
                </a:cxn>
                <a:cxn ang="0">
                  <a:pos x="22" y="1516"/>
                </a:cxn>
                <a:cxn ang="0">
                  <a:pos x="30" y="1524"/>
                </a:cxn>
                <a:cxn ang="0">
                  <a:pos x="40" y="1532"/>
                </a:cxn>
                <a:cxn ang="0">
                  <a:pos x="52" y="1538"/>
                </a:cxn>
                <a:cxn ang="0">
                  <a:pos x="63" y="1542"/>
                </a:cxn>
                <a:cxn ang="0">
                  <a:pos x="75" y="1545"/>
                </a:cxn>
                <a:cxn ang="0">
                  <a:pos x="88" y="1546"/>
                </a:cxn>
              </a:cxnLst>
              <a:rect l="0" t="0" r="r" b="b"/>
              <a:pathLst>
                <a:path w="1767" h="1546">
                  <a:moveTo>
                    <a:pt x="88" y="1546"/>
                  </a:moveTo>
                  <a:lnTo>
                    <a:pt x="1678" y="1546"/>
                  </a:lnTo>
                  <a:lnTo>
                    <a:pt x="1691" y="1545"/>
                  </a:lnTo>
                  <a:lnTo>
                    <a:pt x="1703" y="1542"/>
                  </a:lnTo>
                  <a:lnTo>
                    <a:pt x="1715" y="1538"/>
                  </a:lnTo>
                  <a:lnTo>
                    <a:pt x="1726" y="1532"/>
                  </a:lnTo>
                  <a:lnTo>
                    <a:pt x="1737" y="1524"/>
                  </a:lnTo>
                  <a:lnTo>
                    <a:pt x="1746" y="1516"/>
                  </a:lnTo>
                  <a:lnTo>
                    <a:pt x="1753" y="1506"/>
                  </a:lnTo>
                  <a:lnTo>
                    <a:pt x="1759" y="1494"/>
                  </a:lnTo>
                  <a:lnTo>
                    <a:pt x="1763" y="1483"/>
                  </a:lnTo>
                  <a:lnTo>
                    <a:pt x="1766" y="1470"/>
                  </a:lnTo>
                  <a:lnTo>
                    <a:pt x="1767" y="1458"/>
                  </a:lnTo>
                  <a:lnTo>
                    <a:pt x="1767" y="89"/>
                  </a:lnTo>
                  <a:lnTo>
                    <a:pt x="1766" y="76"/>
                  </a:lnTo>
                  <a:lnTo>
                    <a:pt x="1763" y="63"/>
                  </a:lnTo>
                  <a:lnTo>
                    <a:pt x="1759" y="51"/>
                  </a:lnTo>
                  <a:lnTo>
                    <a:pt x="1753" y="41"/>
                  </a:lnTo>
                  <a:lnTo>
                    <a:pt x="1746" y="31"/>
                  </a:lnTo>
                  <a:lnTo>
                    <a:pt x="1737" y="22"/>
                  </a:lnTo>
                  <a:lnTo>
                    <a:pt x="1726" y="14"/>
                  </a:lnTo>
                  <a:lnTo>
                    <a:pt x="1715" y="8"/>
                  </a:lnTo>
                  <a:lnTo>
                    <a:pt x="1703" y="4"/>
                  </a:lnTo>
                  <a:lnTo>
                    <a:pt x="1691" y="1"/>
                  </a:lnTo>
                  <a:lnTo>
                    <a:pt x="1678" y="0"/>
                  </a:lnTo>
                  <a:lnTo>
                    <a:pt x="88" y="0"/>
                  </a:lnTo>
                  <a:lnTo>
                    <a:pt x="75" y="1"/>
                  </a:lnTo>
                  <a:lnTo>
                    <a:pt x="63" y="4"/>
                  </a:lnTo>
                  <a:lnTo>
                    <a:pt x="52" y="8"/>
                  </a:lnTo>
                  <a:lnTo>
                    <a:pt x="40" y="14"/>
                  </a:lnTo>
                  <a:lnTo>
                    <a:pt x="30" y="22"/>
                  </a:lnTo>
                  <a:lnTo>
                    <a:pt x="22" y="31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4" y="63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0" y="1458"/>
                  </a:lnTo>
                  <a:lnTo>
                    <a:pt x="1" y="1470"/>
                  </a:lnTo>
                  <a:lnTo>
                    <a:pt x="4" y="1483"/>
                  </a:lnTo>
                  <a:lnTo>
                    <a:pt x="8" y="1494"/>
                  </a:lnTo>
                  <a:lnTo>
                    <a:pt x="14" y="1506"/>
                  </a:lnTo>
                  <a:lnTo>
                    <a:pt x="22" y="1516"/>
                  </a:lnTo>
                  <a:lnTo>
                    <a:pt x="30" y="1524"/>
                  </a:lnTo>
                  <a:lnTo>
                    <a:pt x="40" y="1532"/>
                  </a:lnTo>
                  <a:lnTo>
                    <a:pt x="52" y="1538"/>
                  </a:lnTo>
                  <a:lnTo>
                    <a:pt x="63" y="1542"/>
                  </a:lnTo>
                  <a:lnTo>
                    <a:pt x="75" y="1545"/>
                  </a:lnTo>
                  <a:lnTo>
                    <a:pt x="88" y="15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4" name="Freeform 2398"/>
            <p:cNvSpPr>
              <a:spLocks/>
            </p:cNvSpPr>
            <p:nvPr/>
          </p:nvSpPr>
          <p:spPr bwMode="auto">
            <a:xfrm>
              <a:off x="2984" y="1235"/>
              <a:ext cx="398" cy="4"/>
            </a:xfrm>
            <a:custGeom>
              <a:avLst/>
              <a:gdLst/>
              <a:ahLst/>
              <a:cxnLst>
                <a:cxn ang="0">
                  <a:pos x="1592" y="18"/>
                </a:cxn>
                <a:cxn ang="0">
                  <a:pos x="1590" y="0"/>
                </a:cxn>
                <a:cxn ang="0">
                  <a:pos x="0" y="0"/>
                </a:cxn>
                <a:cxn ang="0">
                  <a:pos x="0" y="18"/>
                </a:cxn>
                <a:cxn ang="0">
                  <a:pos x="1590" y="18"/>
                </a:cxn>
                <a:cxn ang="0">
                  <a:pos x="1592" y="18"/>
                </a:cxn>
                <a:cxn ang="0">
                  <a:pos x="1590" y="18"/>
                </a:cxn>
                <a:cxn ang="0">
                  <a:pos x="1590" y="18"/>
                </a:cxn>
                <a:cxn ang="0">
                  <a:pos x="1592" y="18"/>
                </a:cxn>
              </a:cxnLst>
              <a:rect l="0" t="0" r="r" b="b"/>
              <a:pathLst>
                <a:path w="1592" h="18">
                  <a:moveTo>
                    <a:pt x="1592" y="18"/>
                  </a:moveTo>
                  <a:lnTo>
                    <a:pt x="1590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590" y="18"/>
                  </a:lnTo>
                  <a:lnTo>
                    <a:pt x="1592" y="18"/>
                  </a:lnTo>
                  <a:lnTo>
                    <a:pt x="1590" y="18"/>
                  </a:lnTo>
                  <a:lnTo>
                    <a:pt x="1590" y="18"/>
                  </a:lnTo>
                  <a:lnTo>
                    <a:pt x="1592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5" name="Freeform 2399"/>
            <p:cNvSpPr>
              <a:spLocks/>
            </p:cNvSpPr>
            <p:nvPr/>
          </p:nvSpPr>
          <p:spPr bwMode="auto">
            <a:xfrm>
              <a:off x="3381" y="1235"/>
              <a:ext cx="4" cy="4"/>
            </a:xfrm>
            <a:custGeom>
              <a:avLst/>
              <a:gdLst/>
              <a:ahLst/>
              <a:cxnLst>
                <a:cxn ang="0">
                  <a:pos x="16" y="1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3" y="18"/>
                </a:cxn>
                <a:cxn ang="0">
                  <a:pos x="15" y="17"/>
                </a:cxn>
                <a:cxn ang="0">
                  <a:pos x="16" y="17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6" y="17"/>
                </a:cxn>
              </a:cxnLst>
              <a:rect l="0" t="0" r="r" b="b"/>
              <a:pathLst>
                <a:path w="16" h="18">
                  <a:moveTo>
                    <a:pt x="16" y="17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3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6" name="Freeform 2400"/>
            <p:cNvSpPr>
              <a:spLocks/>
            </p:cNvSpPr>
            <p:nvPr/>
          </p:nvSpPr>
          <p:spPr bwMode="auto">
            <a:xfrm>
              <a:off x="3384" y="1234"/>
              <a:ext cx="5" cy="5"/>
            </a:xfrm>
            <a:custGeom>
              <a:avLst/>
              <a:gdLst/>
              <a:ahLst/>
              <a:cxnLst>
                <a:cxn ang="0">
                  <a:pos x="16" y="17"/>
                </a:cxn>
                <a:cxn ang="0">
                  <a:pos x="12" y="0"/>
                </a:cxn>
                <a:cxn ang="0">
                  <a:pos x="0" y="3"/>
                </a:cxn>
                <a:cxn ang="0">
                  <a:pos x="3" y="20"/>
                </a:cxn>
                <a:cxn ang="0">
                  <a:pos x="15" y="17"/>
                </a:cxn>
                <a:cxn ang="0">
                  <a:pos x="16" y="17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6" y="17"/>
                </a:cxn>
              </a:cxnLst>
              <a:rect l="0" t="0" r="r" b="b"/>
              <a:pathLst>
                <a:path w="16" h="20">
                  <a:moveTo>
                    <a:pt x="16" y="17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3" y="20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7" name="Freeform 2401"/>
            <p:cNvSpPr>
              <a:spLocks/>
            </p:cNvSpPr>
            <p:nvPr/>
          </p:nvSpPr>
          <p:spPr bwMode="auto">
            <a:xfrm>
              <a:off x="3387" y="1233"/>
              <a:ext cx="5" cy="5"/>
            </a:xfrm>
            <a:custGeom>
              <a:avLst/>
              <a:gdLst/>
              <a:ahLst/>
              <a:cxnLst>
                <a:cxn ang="0">
                  <a:pos x="19" y="15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6" y="21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19" y="15"/>
                </a:cxn>
              </a:cxnLst>
              <a:rect l="0" t="0" r="r" b="b"/>
              <a:pathLst>
                <a:path w="19" h="21">
                  <a:moveTo>
                    <a:pt x="19" y="15"/>
                  </a:moveTo>
                  <a:lnTo>
                    <a:pt x="12" y="0"/>
                  </a:lnTo>
                  <a:lnTo>
                    <a:pt x="0" y="5"/>
                  </a:lnTo>
                  <a:lnTo>
                    <a:pt x="6" y="21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8" name="Freeform 2402"/>
            <p:cNvSpPr>
              <a:spLocks/>
            </p:cNvSpPr>
            <p:nvPr/>
          </p:nvSpPr>
          <p:spPr bwMode="auto">
            <a:xfrm>
              <a:off x="3390" y="1232"/>
              <a:ext cx="5" cy="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8" y="20"/>
                </a:cxn>
                <a:cxn ang="0">
                  <a:pos x="20" y="14"/>
                </a:cxn>
                <a:cxn ang="0">
                  <a:pos x="21" y="13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21" y="13"/>
                </a:cxn>
              </a:cxnLst>
              <a:rect l="0" t="0" r="r" b="b"/>
              <a:pathLst>
                <a:path w="21" h="20">
                  <a:moveTo>
                    <a:pt x="21" y="13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8" y="20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9" name="Freeform 2403"/>
            <p:cNvSpPr>
              <a:spLocks/>
            </p:cNvSpPr>
            <p:nvPr/>
          </p:nvSpPr>
          <p:spPr bwMode="auto">
            <a:xfrm>
              <a:off x="3392" y="1230"/>
              <a:ext cx="6" cy="5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11" y="20"/>
                </a:cxn>
                <a:cxn ang="0">
                  <a:pos x="21" y="13"/>
                </a:cxn>
                <a:cxn ang="0">
                  <a:pos x="22" y="12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22" y="12"/>
                </a:cxn>
              </a:cxnLst>
              <a:rect l="0" t="0" r="r" b="b"/>
              <a:pathLst>
                <a:path w="22" h="20">
                  <a:moveTo>
                    <a:pt x="22" y="12"/>
                  </a:moveTo>
                  <a:lnTo>
                    <a:pt x="11" y="0"/>
                  </a:lnTo>
                  <a:lnTo>
                    <a:pt x="0" y="7"/>
                  </a:lnTo>
                  <a:lnTo>
                    <a:pt x="11" y="20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0" name="Freeform 2404"/>
            <p:cNvSpPr>
              <a:spLocks/>
            </p:cNvSpPr>
            <p:nvPr/>
          </p:nvSpPr>
          <p:spPr bwMode="auto">
            <a:xfrm>
              <a:off x="3395" y="1228"/>
              <a:ext cx="5" cy="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12" y="20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0" y="12"/>
                </a:cxn>
                <a:cxn ang="0">
                  <a:pos x="21" y="11"/>
                </a:cxn>
                <a:cxn ang="0">
                  <a:pos x="21" y="11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lnTo>
                    <a:pt x="9" y="0"/>
                  </a:lnTo>
                  <a:lnTo>
                    <a:pt x="0" y="9"/>
                  </a:lnTo>
                  <a:lnTo>
                    <a:pt x="12" y="20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1" name="Freeform 2405"/>
            <p:cNvSpPr>
              <a:spLocks/>
            </p:cNvSpPr>
            <p:nvPr/>
          </p:nvSpPr>
          <p:spPr bwMode="auto">
            <a:xfrm>
              <a:off x="3397" y="1225"/>
              <a:ext cx="5" cy="5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7" y="0"/>
                </a:cxn>
                <a:cxn ang="0">
                  <a:pos x="0" y="10"/>
                </a:cxn>
                <a:cxn ang="0">
                  <a:pos x="13" y="20"/>
                </a:cxn>
                <a:cxn ang="0">
                  <a:pos x="20" y="9"/>
                </a:cxn>
                <a:cxn ang="0">
                  <a:pos x="21" y="9"/>
                </a:cxn>
                <a:cxn ang="0">
                  <a:pos x="20" y="9"/>
                </a:cxn>
                <a:cxn ang="0">
                  <a:pos x="21" y="9"/>
                </a:cxn>
                <a:cxn ang="0">
                  <a:pos x="21" y="9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lnTo>
                    <a:pt x="7" y="0"/>
                  </a:lnTo>
                  <a:lnTo>
                    <a:pt x="0" y="10"/>
                  </a:lnTo>
                  <a:lnTo>
                    <a:pt x="13" y="2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2" name="Freeform 2406"/>
            <p:cNvSpPr>
              <a:spLocks/>
            </p:cNvSpPr>
            <p:nvPr/>
          </p:nvSpPr>
          <p:spPr bwMode="auto">
            <a:xfrm>
              <a:off x="3398" y="1223"/>
              <a:ext cx="6" cy="5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14" y="20"/>
                </a:cxn>
                <a:cxn ang="0">
                  <a:pos x="20" y="9"/>
                </a:cxn>
                <a:cxn ang="0">
                  <a:pos x="20" y="8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20" y="8"/>
                </a:cxn>
              </a:cxnLst>
              <a:rect l="0" t="0" r="r" b="b"/>
              <a:pathLst>
                <a:path w="20" h="20">
                  <a:moveTo>
                    <a:pt x="20" y="8"/>
                  </a:moveTo>
                  <a:lnTo>
                    <a:pt x="6" y="0"/>
                  </a:lnTo>
                  <a:lnTo>
                    <a:pt x="0" y="12"/>
                  </a:lnTo>
                  <a:lnTo>
                    <a:pt x="14" y="2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3" name="Freeform 2407"/>
            <p:cNvSpPr>
              <a:spLocks/>
            </p:cNvSpPr>
            <p:nvPr/>
          </p:nvSpPr>
          <p:spPr bwMode="auto">
            <a:xfrm>
              <a:off x="3400" y="1220"/>
              <a:ext cx="5" cy="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4" y="0"/>
                </a:cxn>
                <a:cxn ang="0">
                  <a:pos x="0" y="11"/>
                </a:cxn>
                <a:cxn ang="0">
                  <a:pos x="15" y="18"/>
                </a:cxn>
                <a:cxn ang="0">
                  <a:pos x="20" y="5"/>
                </a:cxn>
                <a:cxn ang="0">
                  <a:pos x="20" y="4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4"/>
                </a:cxn>
              </a:cxnLst>
              <a:rect l="0" t="0" r="r" b="b"/>
              <a:pathLst>
                <a:path w="20" h="18">
                  <a:moveTo>
                    <a:pt x="20" y="4"/>
                  </a:moveTo>
                  <a:lnTo>
                    <a:pt x="4" y="0"/>
                  </a:lnTo>
                  <a:lnTo>
                    <a:pt x="0" y="11"/>
                  </a:lnTo>
                  <a:lnTo>
                    <a:pt x="15" y="18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4" name="Freeform 2408"/>
            <p:cNvSpPr>
              <a:spLocks/>
            </p:cNvSpPr>
            <p:nvPr/>
          </p:nvSpPr>
          <p:spPr bwMode="auto">
            <a:xfrm>
              <a:off x="3401" y="1217"/>
              <a:ext cx="5" cy="4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16" y="15"/>
                </a:cxn>
                <a:cxn ang="0">
                  <a:pos x="19" y="3"/>
                </a:cxn>
                <a:cxn ang="0">
                  <a:pos x="19" y="2"/>
                </a:cxn>
                <a:cxn ang="0">
                  <a:pos x="19" y="3"/>
                </a:cxn>
                <a:cxn ang="0">
                  <a:pos x="19" y="2"/>
                </a:cxn>
                <a:cxn ang="0">
                  <a:pos x="19" y="2"/>
                </a:cxn>
              </a:cxnLst>
              <a:rect l="0" t="0" r="r" b="b"/>
              <a:pathLst>
                <a:path w="19" h="15">
                  <a:moveTo>
                    <a:pt x="19" y="2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16" y="1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5" name="Freeform 2409"/>
            <p:cNvSpPr>
              <a:spLocks/>
            </p:cNvSpPr>
            <p:nvPr/>
          </p:nvSpPr>
          <p:spPr bwMode="auto">
            <a:xfrm>
              <a:off x="3402" y="1214"/>
              <a:ext cx="4" cy="4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6" y="14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17" h="14">
                  <a:moveTo>
                    <a:pt x="17" y="1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6" y="14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6" name="Freeform 2410"/>
            <p:cNvSpPr>
              <a:spLocks/>
            </p:cNvSpPr>
            <p:nvPr/>
          </p:nvSpPr>
          <p:spPr bwMode="auto">
            <a:xfrm>
              <a:off x="3402" y="872"/>
              <a:ext cx="4" cy="34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1"/>
                </a:cxn>
                <a:cxn ang="0">
                  <a:pos x="0" y="1370"/>
                </a:cxn>
                <a:cxn ang="0">
                  <a:pos x="17" y="1370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370">
                  <a:moveTo>
                    <a:pt x="17" y="0"/>
                  </a:moveTo>
                  <a:lnTo>
                    <a:pt x="0" y="1"/>
                  </a:lnTo>
                  <a:lnTo>
                    <a:pt x="0" y="1370"/>
                  </a:lnTo>
                  <a:lnTo>
                    <a:pt x="17" y="137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7" name="Freeform 2411"/>
            <p:cNvSpPr>
              <a:spLocks/>
            </p:cNvSpPr>
            <p:nvPr/>
          </p:nvSpPr>
          <p:spPr bwMode="auto">
            <a:xfrm>
              <a:off x="3402" y="869"/>
              <a:ext cx="4" cy="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17" y="14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2"/>
                </a:cxn>
                <a:cxn ang="0">
                  <a:pos x="16" y="1"/>
                </a:cxn>
                <a:cxn ang="0">
                  <a:pos x="16" y="0"/>
                </a:cxn>
              </a:cxnLst>
              <a:rect l="0" t="0" r="r" b="b"/>
              <a:pathLst>
                <a:path w="17" h="15">
                  <a:moveTo>
                    <a:pt x="16" y="0"/>
                  </a:moveTo>
                  <a:lnTo>
                    <a:pt x="0" y="3"/>
                  </a:lnTo>
                  <a:lnTo>
                    <a:pt x="0" y="15"/>
                  </a:lnTo>
                  <a:lnTo>
                    <a:pt x="17" y="1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8" name="Freeform 2412"/>
            <p:cNvSpPr>
              <a:spLocks/>
            </p:cNvSpPr>
            <p:nvPr/>
          </p:nvSpPr>
          <p:spPr bwMode="auto">
            <a:xfrm>
              <a:off x="3401" y="866"/>
              <a:ext cx="5" cy="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4"/>
                </a:cxn>
                <a:cxn ang="0">
                  <a:pos x="3" y="17"/>
                </a:cxn>
                <a:cxn ang="0">
                  <a:pos x="19" y="13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9" h="17">
                  <a:moveTo>
                    <a:pt x="16" y="0"/>
                  </a:moveTo>
                  <a:lnTo>
                    <a:pt x="0" y="4"/>
                  </a:lnTo>
                  <a:lnTo>
                    <a:pt x="3" y="17"/>
                  </a:lnTo>
                  <a:lnTo>
                    <a:pt x="19" y="1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9" name="Freeform 2413"/>
            <p:cNvSpPr>
              <a:spLocks/>
            </p:cNvSpPr>
            <p:nvPr/>
          </p:nvSpPr>
          <p:spPr bwMode="auto">
            <a:xfrm>
              <a:off x="3400" y="862"/>
              <a:ext cx="5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7"/>
                </a:cxn>
                <a:cxn ang="0">
                  <a:pos x="4" y="19"/>
                </a:cxn>
                <a:cxn ang="0">
                  <a:pos x="20" y="14"/>
                </a:cxn>
                <a:cxn ang="0">
                  <a:pos x="15" y="2"/>
                </a:cxn>
                <a:cxn ang="0">
                  <a:pos x="15" y="0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20" h="19">
                  <a:moveTo>
                    <a:pt x="15" y="0"/>
                  </a:moveTo>
                  <a:lnTo>
                    <a:pt x="0" y="7"/>
                  </a:lnTo>
                  <a:lnTo>
                    <a:pt x="4" y="19"/>
                  </a:lnTo>
                  <a:lnTo>
                    <a:pt x="20" y="1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0" name="Freeform 2414"/>
            <p:cNvSpPr>
              <a:spLocks/>
            </p:cNvSpPr>
            <p:nvPr/>
          </p:nvSpPr>
          <p:spPr bwMode="auto">
            <a:xfrm>
              <a:off x="3398" y="859"/>
              <a:ext cx="6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9"/>
                </a:cxn>
                <a:cxn ang="0">
                  <a:pos x="6" y="19"/>
                </a:cxn>
                <a:cxn ang="0">
                  <a:pos x="20" y="11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3" y="0"/>
                </a:cxn>
              </a:cxnLst>
              <a:rect l="0" t="0" r="r" b="b"/>
              <a:pathLst>
                <a:path w="20" h="19">
                  <a:moveTo>
                    <a:pt x="13" y="0"/>
                  </a:moveTo>
                  <a:lnTo>
                    <a:pt x="0" y="9"/>
                  </a:lnTo>
                  <a:lnTo>
                    <a:pt x="6" y="19"/>
                  </a:lnTo>
                  <a:lnTo>
                    <a:pt x="20" y="1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1" name="Freeform 2415"/>
            <p:cNvSpPr>
              <a:spLocks/>
            </p:cNvSpPr>
            <p:nvPr/>
          </p:nvSpPr>
          <p:spPr bwMode="auto">
            <a:xfrm>
              <a:off x="3397" y="856"/>
              <a:ext cx="5" cy="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0"/>
                </a:cxn>
                <a:cxn ang="0">
                  <a:pos x="7" y="21"/>
                </a:cxn>
                <a:cxn ang="0">
                  <a:pos x="20" y="11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0"/>
                </a:cxn>
                <a:cxn ang="0">
                  <a:pos x="12" y="0"/>
                </a:cxn>
              </a:cxnLst>
              <a:rect l="0" t="0" r="r" b="b"/>
              <a:pathLst>
                <a:path w="20" h="21">
                  <a:moveTo>
                    <a:pt x="12" y="0"/>
                  </a:moveTo>
                  <a:lnTo>
                    <a:pt x="0" y="10"/>
                  </a:lnTo>
                  <a:lnTo>
                    <a:pt x="7" y="21"/>
                  </a:lnTo>
                  <a:lnTo>
                    <a:pt x="20" y="1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2" name="Freeform 2416"/>
            <p:cNvSpPr>
              <a:spLocks/>
            </p:cNvSpPr>
            <p:nvPr/>
          </p:nvSpPr>
          <p:spPr bwMode="auto">
            <a:xfrm>
              <a:off x="3395" y="854"/>
              <a:ext cx="5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4"/>
                </a:cxn>
                <a:cxn ang="0">
                  <a:pos x="9" y="22"/>
                </a:cxn>
                <a:cxn ang="0">
                  <a:pos x="20" y="11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1" y="0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0" y="14"/>
                  </a:lnTo>
                  <a:lnTo>
                    <a:pt x="9" y="22"/>
                  </a:lnTo>
                  <a:lnTo>
                    <a:pt x="20" y="1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3" name="Freeform 2417"/>
            <p:cNvSpPr>
              <a:spLocks/>
            </p:cNvSpPr>
            <p:nvPr/>
          </p:nvSpPr>
          <p:spPr bwMode="auto">
            <a:xfrm>
              <a:off x="3392" y="852"/>
              <a:ext cx="5" cy="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4"/>
                </a:cxn>
                <a:cxn ang="0">
                  <a:pos x="11" y="22"/>
                </a:cxn>
                <a:cxn ang="0">
                  <a:pos x="21" y="7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1" h="22">
                  <a:moveTo>
                    <a:pt x="10" y="0"/>
                  </a:moveTo>
                  <a:lnTo>
                    <a:pt x="0" y="14"/>
                  </a:lnTo>
                  <a:lnTo>
                    <a:pt x="11" y="22"/>
                  </a:lnTo>
                  <a:lnTo>
                    <a:pt x="21" y="7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4" name="Freeform 2418"/>
            <p:cNvSpPr>
              <a:spLocks/>
            </p:cNvSpPr>
            <p:nvPr/>
          </p:nvSpPr>
          <p:spPr bwMode="auto">
            <a:xfrm>
              <a:off x="3390" y="850"/>
              <a:ext cx="5" cy="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5"/>
                </a:cxn>
                <a:cxn ang="0">
                  <a:pos x="11" y="22"/>
                </a:cxn>
                <a:cxn ang="0">
                  <a:pos x="20" y="7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7" y="0"/>
                </a:cxn>
              </a:cxnLst>
              <a:rect l="0" t="0" r="r" b="b"/>
              <a:pathLst>
                <a:path w="20" h="22">
                  <a:moveTo>
                    <a:pt x="7" y="0"/>
                  </a:moveTo>
                  <a:lnTo>
                    <a:pt x="0" y="15"/>
                  </a:lnTo>
                  <a:lnTo>
                    <a:pt x="11" y="22"/>
                  </a:lnTo>
                  <a:lnTo>
                    <a:pt x="20" y="7"/>
                  </a:lnTo>
                  <a:lnTo>
                    <a:pt x="8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5" name="Freeform 2419"/>
            <p:cNvSpPr>
              <a:spLocks/>
            </p:cNvSpPr>
            <p:nvPr/>
          </p:nvSpPr>
          <p:spPr bwMode="auto">
            <a:xfrm>
              <a:off x="3387" y="849"/>
              <a:ext cx="5" cy="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5"/>
                </a:cxn>
                <a:cxn ang="0">
                  <a:pos x="12" y="19"/>
                </a:cxn>
                <a:cxn ang="0">
                  <a:pos x="17" y="4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lnTo>
                    <a:pt x="0" y="15"/>
                  </a:lnTo>
                  <a:lnTo>
                    <a:pt x="12" y="19"/>
                  </a:lnTo>
                  <a:lnTo>
                    <a:pt x="17" y="4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6" name="Freeform 2420"/>
            <p:cNvSpPr>
              <a:spLocks/>
            </p:cNvSpPr>
            <p:nvPr/>
          </p:nvSpPr>
          <p:spPr bwMode="auto">
            <a:xfrm>
              <a:off x="3384" y="849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6"/>
                </a:cxn>
                <a:cxn ang="0">
                  <a:pos x="11" y="19"/>
                </a:cxn>
                <a:cxn ang="0">
                  <a:pos x="15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15" h="19">
                  <a:moveTo>
                    <a:pt x="2" y="0"/>
                  </a:moveTo>
                  <a:lnTo>
                    <a:pt x="0" y="16"/>
                  </a:lnTo>
                  <a:lnTo>
                    <a:pt x="11" y="19"/>
                  </a:lnTo>
                  <a:lnTo>
                    <a:pt x="15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7" name="Freeform 2421"/>
            <p:cNvSpPr>
              <a:spLocks/>
            </p:cNvSpPr>
            <p:nvPr/>
          </p:nvSpPr>
          <p:spPr bwMode="auto">
            <a:xfrm>
              <a:off x="3381" y="848"/>
              <a:ext cx="4" cy="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6"/>
                </a:cxn>
                <a:cxn ang="0">
                  <a:pos x="14" y="17"/>
                </a:cxn>
                <a:cxn ang="0">
                  <a:pos x="15" y="1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5" h="17">
                  <a:moveTo>
                    <a:pt x="1" y="0"/>
                  </a:moveTo>
                  <a:lnTo>
                    <a:pt x="0" y="16"/>
                  </a:lnTo>
                  <a:lnTo>
                    <a:pt x="14" y="17"/>
                  </a:lnTo>
                  <a:lnTo>
                    <a:pt x="15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8" name="Freeform 2422"/>
            <p:cNvSpPr>
              <a:spLocks/>
            </p:cNvSpPr>
            <p:nvPr/>
          </p:nvSpPr>
          <p:spPr bwMode="auto">
            <a:xfrm>
              <a:off x="2984" y="848"/>
              <a:ext cx="39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6"/>
                </a:cxn>
                <a:cxn ang="0">
                  <a:pos x="1591" y="16"/>
                </a:cxn>
                <a:cxn ang="0">
                  <a:pos x="159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91" h="16">
                  <a:moveTo>
                    <a:pt x="0" y="0"/>
                  </a:moveTo>
                  <a:lnTo>
                    <a:pt x="1" y="16"/>
                  </a:lnTo>
                  <a:lnTo>
                    <a:pt x="1591" y="16"/>
                  </a:lnTo>
                  <a:lnTo>
                    <a:pt x="159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9" name="Freeform 2423"/>
            <p:cNvSpPr>
              <a:spLocks/>
            </p:cNvSpPr>
            <p:nvPr/>
          </p:nvSpPr>
          <p:spPr bwMode="auto">
            <a:xfrm>
              <a:off x="2980" y="848"/>
              <a:ext cx="4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7"/>
                </a:cxn>
                <a:cxn ang="0">
                  <a:pos x="14" y="16"/>
                </a:cxn>
                <a:cxn ang="0">
                  <a:pos x="13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lnTo>
                    <a:pt x="2" y="17"/>
                  </a:lnTo>
                  <a:lnTo>
                    <a:pt x="14" y="16"/>
                  </a:lnTo>
                  <a:lnTo>
                    <a:pt x="1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0" name="Freeform 2424"/>
            <p:cNvSpPr>
              <a:spLocks/>
            </p:cNvSpPr>
            <p:nvPr/>
          </p:nvSpPr>
          <p:spPr bwMode="auto">
            <a:xfrm>
              <a:off x="2977" y="849"/>
              <a:ext cx="4" cy="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19"/>
                </a:cxn>
                <a:cxn ang="0">
                  <a:pos x="16" y="16"/>
                </a:cxn>
                <a:cxn ang="0">
                  <a:pos x="13" y="0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16" h="19">
                  <a:moveTo>
                    <a:pt x="0" y="3"/>
                  </a:moveTo>
                  <a:lnTo>
                    <a:pt x="4" y="19"/>
                  </a:lnTo>
                  <a:lnTo>
                    <a:pt x="16" y="16"/>
                  </a:lnTo>
                  <a:lnTo>
                    <a:pt x="13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1" name="Freeform 2425"/>
            <p:cNvSpPr>
              <a:spLocks/>
            </p:cNvSpPr>
            <p:nvPr/>
          </p:nvSpPr>
          <p:spPr bwMode="auto">
            <a:xfrm>
              <a:off x="2974" y="849"/>
              <a:ext cx="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19"/>
                </a:cxn>
                <a:cxn ang="0">
                  <a:pos x="19" y="15"/>
                </a:cxn>
                <a:cxn ang="0">
                  <a:pos x="14" y="0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5"/>
                </a:cxn>
              </a:cxnLst>
              <a:rect l="0" t="0" r="r" b="b"/>
              <a:pathLst>
                <a:path w="19" h="19">
                  <a:moveTo>
                    <a:pt x="0" y="5"/>
                  </a:moveTo>
                  <a:lnTo>
                    <a:pt x="8" y="19"/>
                  </a:lnTo>
                  <a:lnTo>
                    <a:pt x="19" y="15"/>
                  </a:lnTo>
                  <a:lnTo>
                    <a:pt x="14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2" name="Freeform 2426"/>
            <p:cNvSpPr>
              <a:spLocks/>
            </p:cNvSpPr>
            <p:nvPr/>
          </p:nvSpPr>
          <p:spPr bwMode="auto">
            <a:xfrm>
              <a:off x="2971" y="851"/>
              <a:ext cx="5" cy="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21"/>
                </a:cxn>
                <a:cxn ang="0">
                  <a:pos x="21" y="14"/>
                </a:cxn>
                <a:cxn ang="0">
                  <a:pos x="12" y="0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0" y="6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lnTo>
                    <a:pt x="9" y="21"/>
                  </a:lnTo>
                  <a:lnTo>
                    <a:pt x="21" y="14"/>
                  </a:lnTo>
                  <a:lnTo>
                    <a:pt x="12" y="0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3" name="Freeform 2427"/>
            <p:cNvSpPr>
              <a:spLocks/>
            </p:cNvSpPr>
            <p:nvPr/>
          </p:nvSpPr>
          <p:spPr bwMode="auto">
            <a:xfrm>
              <a:off x="2968" y="852"/>
              <a:ext cx="5" cy="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0" y="21"/>
                </a:cxn>
                <a:cxn ang="0">
                  <a:pos x="20" y="14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10" y="21"/>
                  </a:lnTo>
                  <a:lnTo>
                    <a:pt x="20" y="14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4" name="Freeform 2428"/>
            <p:cNvSpPr>
              <a:spLocks/>
            </p:cNvSpPr>
            <p:nvPr/>
          </p:nvSpPr>
          <p:spPr bwMode="auto">
            <a:xfrm>
              <a:off x="2966" y="854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2" y="21"/>
                </a:cxn>
                <a:cxn ang="0">
                  <a:pos x="21" y="13"/>
                </a:cxn>
                <a:cxn ang="0">
                  <a:pos x="10" y="0"/>
                </a:cxn>
                <a:cxn ang="0">
                  <a:pos x="1" y="10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0" y="11"/>
                </a:cxn>
              </a:cxnLst>
              <a:rect l="0" t="0" r="r" b="b"/>
              <a:pathLst>
                <a:path w="21" h="21">
                  <a:moveTo>
                    <a:pt x="0" y="11"/>
                  </a:moveTo>
                  <a:lnTo>
                    <a:pt x="12" y="21"/>
                  </a:lnTo>
                  <a:lnTo>
                    <a:pt x="21" y="13"/>
                  </a:lnTo>
                  <a:lnTo>
                    <a:pt x="10" y="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5" name="Freeform 2429"/>
            <p:cNvSpPr>
              <a:spLocks/>
            </p:cNvSpPr>
            <p:nvPr/>
          </p:nvSpPr>
          <p:spPr bwMode="auto">
            <a:xfrm>
              <a:off x="2964" y="857"/>
              <a:ext cx="5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20"/>
                </a:cxn>
                <a:cxn ang="0">
                  <a:pos x="21" y="10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1"/>
                </a:cxn>
              </a:cxnLst>
              <a:rect l="0" t="0" r="r" b="b"/>
              <a:pathLst>
                <a:path w="21" h="20">
                  <a:moveTo>
                    <a:pt x="0" y="11"/>
                  </a:moveTo>
                  <a:lnTo>
                    <a:pt x="13" y="20"/>
                  </a:lnTo>
                  <a:lnTo>
                    <a:pt x="21" y="10"/>
                  </a:lnTo>
                  <a:lnTo>
                    <a:pt x="8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6" name="Freeform 2430"/>
            <p:cNvSpPr>
              <a:spLocks/>
            </p:cNvSpPr>
            <p:nvPr/>
          </p:nvSpPr>
          <p:spPr bwMode="auto">
            <a:xfrm>
              <a:off x="2962" y="859"/>
              <a:ext cx="5" cy="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5" y="18"/>
                </a:cxn>
                <a:cxn ang="0">
                  <a:pos x="21" y="8"/>
                </a:cxn>
                <a:cxn ang="0">
                  <a:pos x="7" y="0"/>
                </a:cxn>
                <a:cxn ang="0">
                  <a:pos x="1" y="10"/>
                </a:cxn>
                <a:cxn ang="0">
                  <a:pos x="0" y="12"/>
                </a:cxn>
                <a:cxn ang="0">
                  <a:pos x="1" y="10"/>
                </a:cxn>
                <a:cxn ang="0">
                  <a:pos x="1" y="11"/>
                </a:cxn>
                <a:cxn ang="0">
                  <a:pos x="0" y="12"/>
                </a:cxn>
              </a:cxnLst>
              <a:rect l="0" t="0" r="r" b="b"/>
              <a:pathLst>
                <a:path w="21" h="18">
                  <a:moveTo>
                    <a:pt x="0" y="12"/>
                  </a:moveTo>
                  <a:lnTo>
                    <a:pt x="15" y="18"/>
                  </a:lnTo>
                  <a:lnTo>
                    <a:pt x="21" y="8"/>
                  </a:lnTo>
                  <a:lnTo>
                    <a:pt x="7" y="0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7" name="Freeform 2431"/>
            <p:cNvSpPr>
              <a:spLocks/>
            </p:cNvSpPr>
            <p:nvPr/>
          </p:nvSpPr>
          <p:spPr bwMode="auto">
            <a:xfrm>
              <a:off x="2961" y="863"/>
              <a:ext cx="5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7" y="17"/>
                </a:cxn>
                <a:cxn ang="0">
                  <a:pos x="21" y="5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1" h="17">
                  <a:moveTo>
                    <a:pt x="0" y="12"/>
                  </a:moveTo>
                  <a:lnTo>
                    <a:pt x="17" y="17"/>
                  </a:lnTo>
                  <a:lnTo>
                    <a:pt x="21" y="5"/>
                  </a:lnTo>
                  <a:lnTo>
                    <a:pt x="5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8" name="Freeform 2432"/>
            <p:cNvSpPr>
              <a:spLocks/>
            </p:cNvSpPr>
            <p:nvPr/>
          </p:nvSpPr>
          <p:spPr bwMode="auto">
            <a:xfrm>
              <a:off x="2960" y="866"/>
              <a:ext cx="5" cy="4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7" y="17"/>
                </a:cxn>
                <a:cxn ang="0">
                  <a:pos x="20" y="4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5"/>
                </a:cxn>
              </a:cxnLst>
              <a:rect l="0" t="0" r="r" b="b"/>
              <a:pathLst>
                <a:path w="20" h="17">
                  <a:moveTo>
                    <a:pt x="0" y="15"/>
                  </a:moveTo>
                  <a:lnTo>
                    <a:pt x="17" y="17"/>
                  </a:lnTo>
                  <a:lnTo>
                    <a:pt x="20" y="4"/>
                  </a:lnTo>
                  <a:lnTo>
                    <a:pt x="3" y="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9" name="Freeform 2433"/>
            <p:cNvSpPr>
              <a:spLocks/>
            </p:cNvSpPr>
            <p:nvPr/>
          </p:nvSpPr>
          <p:spPr bwMode="auto">
            <a:xfrm>
              <a:off x="2960" y="869"/>
              <a:ext cx="4" cy="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17" y="13"/>
                </a:cxn>
                <a:cxn ang="0">
                  <a:pos x="18" y="1"/>
                </a:cxn>
                <a:cxn ang="0">
                  <a:pos x="1" y="0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3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lnTo>
                    <a:pt x="17" y="13"/>
                  </a:lnTo>
                  <a:lnTo>
                    <a:pt x="18" y="1"/>
                  </a:lnTo>
                  <a:lnTo>
                    <a:pt x="1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0" name="Freeform 2434"/>
            <p:cNvSpPr>
              <a:spLocks/>
            </p:cNvSpPr>
            <p:nvPr/>
          </p:nvSpPr>
          <p:spPr bwMode="auto">
            <a:xfrm>
              <a:off x="2960" y="872"/>
              <a:ext cx="4" cy="343"/>
            </a:xfrm>
            <a:custGeom>
              <a:avLst/>
              <a:gdLst/>
              <a:ahLst/>
              <a:cxnLst>
                <a:cxn ang="0">
                  <a:pos x="0" y="1370"/>
                </a:cxn>
                <a:cxn ang="0">
                  <a:pos x="17" y="1369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369"/>
                </a:cxn>
                <a:cxn ang="0">
                  <a:pos x="0" y="1370"/>
                </a:cxn>
                <a:cxn ang="0">
                  <a:pos x="0" y="1369"/>
                </a:cxn>
                <a:cxn ang="0">
                  <a:pos x="0" y="1369"/>
                </a:cxn>
                <a:cxn ang="0">
                  <a:pos x="0" y="1370"/>
                </a:cxn>
              </a:cxnLst>
              <a:rect l="0" t="0" r="r" b="b"/>
              <a:pathLst>
                <a:path w="17" h="1370">
                  <a:moveTo>
                    <a:pt x="0" y="1370"/>
                  </a:moveTo>
                  <a:lnTo>
                    <a:pt x="17" y="136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369"/>
                  </a:lnTo>
                  <a:lnTo>
                    <a:pt x="0" y="1370"/>
                  </a:lnTo>
                  <a:lnTo>
                    <a:pt x="0" y="1369"/>
                  </a:lnTo>
                  <a:lnTo>
                    <a:pt x="0" y="1369"/>
                  </a:lnTo>
                  <a:lnTo>
                    <a:pt x="0" y="137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1" name="Freeform 2435"/>
            <p:cNvSpPr>
              <a:spLocks/>
            </p:cNvSpPr>
            <p:nvPr/>
          </p:nvSpPr>
          <p:spPr bwMode="auto">
            <a:xfrm>
              <a:off x="2960" y="1214"/>
              <a:ext cx="4" cy="4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8" y="13"/>
                </a:cxn>
                <a:cxn ang="0">
                  <a:pos x="17" y="0"/>
                </a:cxn>
                <a:cxn ang="0">
                  <a:pos x="0" y="2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15"/>
                </a:cxn>
              </a:cxnLst>
              <a:rect l="0" t="0" r="r" b="b"/>
              <a:pathLst>
                <a:path w="18" h="15">
                  <a:moveTo>
                    <a:pt x="1" y="15"/>
                  </a:moveTo>
                  <a:lnTo>
                    <a:pt x="18" y="13"/>
                  </a:lnTo>
                  <a:lnTo>
                    <a:pt x="17" y="0"/>
                  </a:lnTo>
                  <a:lnTo>
                    <a:pt x="0" y="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2" name="Freeform 2436"/>
            <p:cNvSpPr>
              <a:spLocks/>
            </p:cNvSpPr>
            <p:nvPr/>
          </p:nvSpPr>
          <p:spPr bwMode="auto">
            <a:xfrm>
              <a:off x="2960" y="1217"/>
              <a:ext cx="5" cy="5"/>
            </a:xfrm>
            <a:custGeom>
              <a:avLst/>
              <a:gdLst/>
              <a:ahLst/>
              <a:cxnLst>
                <a:cxn ang="0">
                  <a:pos x="3" y="16"/>
                </a:cxn>
                <a:cxn ang="0">
                  <a:pos x="20" y="12"/>
                </a:cxn>
                <a:cxn ang="0">
                  <a:pos x="17" y="0"/>
                </a:cxn>
                <a:cxn ang="0">
                  <a:pos x="0" y="3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3" y="16"/>
                </a:cxn>
              </a:cxnLst>
              <a:rect l="0" t="0" r="r" b="b"/>
              <a:pathLst>
                <a:path w="20" h="16">
                  <a:moveTo>
                    <a:pt x="3" y="16"/>
                  </a:moveTo>
                  <a:lnTo>
                    <a:pt x="20" y="12"/>
                  </a:lnTo>
                  <a:lnTo>
                    <a:pt x="17" y="0"/>
                  </a:lnTo>
                  <a:lnTo>
                    <a:pt x="0" y="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3" name="Freeform 2437"/>
            <p:cNvSpPr>
              <a:spLocks/>
            </p:cNvSpPr>
            <p:nvPr/>
          </p:nvSpPr>
          <p:spPr bwMode="auto">
            <a:xfrm>
              <a:off x="2961" y="1220"/>
              <a:ext cx="5" cy="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21" y="11"/>
                </a:cxn>
                <a:cxn ang="0">
                  <a:pos x="16" y="0"/>
                </a:cxn>
                <a:cxn ang="0">
                  <a:pos x="0" y="5"/>
                </a:cxn>
                <a:cxn ang="0">
                  <a:pos x="5" y="18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1" h="19">
                  <a:moveTo>
                    <a:pt x="6" y="19"/>
                  </a:moveTo>
                  <a:lnTo>
                    <a:pt x="21" y="11"/>
                  </a:lnTo>
                  <a:lnTo>
                    <a:pt x="16" y="0"/>
                  </a:lnTo>
                  <a:lnTo>
                    <a:pt x="0" y="5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4" name="Freeform 2438"/>
            <p:cNvSpPr>
              <a:spLocks/>
            </p:cNvSpPr>
            <p:nvPr/>
          </p:nvSpPr>
          <p:spPr bwMode="auto">
            <a:xfrm>
              <a:off x="2962" y="1223"/>
              <a:ext cx="5" cy="5"/>
            </a:xfrm>
            <a:custGeom>
              <a:avLst/>
              <a:gdLst/>
              <a:ahLst/>
              <a:cxnLst>
                <a:cxn ang="0">
                  <a:pos x="6" y="21"/>
                </a:cxn>
                <a:cxn ang="0">
                  <a:pos x="20" y="12"/>
                </a:cxn>
                <a:cxn ang="0">
                  <a:pos x="14" y="0"/>
                </a:cxn>
                <a:cxn ang="0">
                  <a:pos x="0" y="9"/>
                </a:cxn>
                <a:cxn ang="0">
                  <a:pos x="6" y="20"/>
                </a:cxn>
                <a:cxn ang="0">
                  <a:pos x="6" y="21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6" y="21"/>
                </a:cxn>
              </a:cxnLst>
              <a:rect l="0" t="0" r="r" b="b"/>
              <a:pathLst>
                <a:path w="20" h="21">
                  <a:moveTo>
                    <a:pt x="6" y="21"/>
                  </a:moveTo>
                  <a:lnTo>
                    <a:pt x="20" y="12"/>
                  </a:lnTo>
                  <a:lnTo>
                    <a:pt x="14" y="0"/>
                  </a:lnTo>
                  <a:lnTo>
                    <a:pt x="0" y="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5" name="Freeform 2439"/>
            <p:cNvSpPr>
              <a:spLocks/>
            </p:cNvSpPr>
            <p:nvPr/>
          </p:nvSpPr>
          <p:spPr bwMode="auto">
            <a:xfrm>
              <a:off x="2964" y="1225"/>
              <a:ext cx="5" cy="6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21" y="10"/>
                </a:cxn>
                <a:cxn ang="0">
                  <a:pos x="13" y="0"/>
                </a:cxn>
                <a:cxn ang="0">
                  <a:pos x="0" y="10"/>
                </a:cxn>
                <a:cxn ang="0">
                  <a:pos x="8" y="20"/>
                </a:cxn>
                <a:cxn ang="0">
                  <a:pos x="9" y="21"/>
                </a:cxn>
                <a:cxn ang="0">
                  <a:pos x="8" y="20"/>
                </a:cxn>
                <a:cxn ang="0">
                  <a:pos x="9" y="20"/>
                </a:cxn>
                <a:cxn ang="0">
                  <a:pos x="9" y="21"/>
                </a:cxn>
              </a:cxnLst>
              <a:rect l="0" t="0" r="r" b="b"/>
              <a:pathLst>
                <a:path w="21" h="21">
                  <a:moveTo>
                    <a:pt x="9" y="21"/>
                  </a:moveTo>
                  <a:lnTo>
                    <a:pt x="21" y="10"/>
                  </a:lnTo>
                  <a:lnTo>
                    <a:pt x="13" y="0"/>
                  </a:lnTo>
                  <a:lnTo>
                    <a:pt x="0" y="10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6" name="Freeform 2440"/>
            <p:cNvSpPr>
              <a:spLocks/>
            </p:cNvSpPr>
            <p:nvPr/>
          </p:nvSpPr>
          <p:spPr bwMode="auto">
            <a:xfrm>
              <a:off x="2966" y="1228"/>
              <a:ext cx="5" cy="5"/>
            </a:xfrm>
            <a:custGeom>
              <a:avLst/>
              <a:gdLst/>
              <a:ahLst/>
              <a:cxnLst>
                <a:cxn ang="0">
                  <a:pos x="9" y="21"/>
                </a:cxn>
                <a:cxn ang="0">
                  <a:pos x="20" y="9"/>
                </a:cxn>
                <a:cxn ang="0">
                  <a:pos x="11" y="0"/>
                </a:cxn>
                <a:cxn ang="0">
                  <a:pos x="0" y="12"/>
                </a:cxn>
                <a:cxn ang="0">
                  <a:pos x="9" y="20"/>
                </a:cxn>
                <a:cxn ang="0">
                  <a:pos x="9" y="21"/>
                </a:cxn>
                <a:cxn ang="0">
                  <a:pos x="9" y="20"/>
                </a:cxn>
                <a:cxn ang="0">
                  <a:pos x="9" y="21"/>
                </a:cxn>
                <a:cxn ang="0">
                  <a:pos x="9" y="21"/>
                </a:cxn>
              </a:cxnLst>
              <a:rect l="0" t="0" r="r" b="b"/>
              <a:pathLst>
                <a:path w="20" h="21">
                  <a:moveTo>
                    <a:pt x="9" y="21"/>
                  </a:moveTo>
                  <a:lnTo>
                    <a:pt x="20" y="9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7" name="Freeform 2441"/>
            <p:cNvSpPr>
              <a:spLocks/>
            </p:cNvSpPr>
            <p:nvPr/>
          </p:nvSpPr>
          <p:spPr bwMode="auto">
            <a:xfrm>
              <a:off x="2968" y="1230"/>
              <a:ext cx="5" cy="5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20" y="7"/>
                </a:cxn>
                <a:cxn ang="0">
                  <a:pos x="10" y="0"/>
                </a:cxn>
                <a:cxn ang="0">
                  <a:pos x="0" y="13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0" y="20"/>
                </a:cxn>
                <a:cxn ang="0">
                  <a:pos x="11" y="21"/>
                </a:cxn>
                <a:cxn ang="0">
                  <a:pos x="11" y="21"/>
                </a:cxn>
              </a:cxnLst>
              <a:rect l="0" t="0" r="r" b="b"/>
              <a:pathLst>
                <a:path w="20" h="21">
                  <a:moveTo>
                    <a:pt x="11" y="21"/>
                  </a:moveTo>
                  <a:lnTo>
                    <a:pt x="20" y="7"/>
                  </a:lnTo>
                  <a:lnTo>
                    <a:pt x="10" y="0"/>
                  </a:lnTo>
                  <a:lnTo>
                    <a:pt x="0" y="13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8" name="Freeform 2442"/>
            <p:cNvSpPr>
              <a:spLocks/>
            </p:cNvSpPr>
            <p:nvPr/>
          </p:nvSpPr>
          <p:spPr bwMode="auto">
            <a:xfrm>
              <a:off x="2971" y="1232"/>
              <a:ext cx="5" cy="5"/>
            </a:xfrm>
            <a:custGeom>
              <a:avLst/>
              <a:gdLst/>
              <a:ahLst/>
              <a:cxnLst>
                <a:cxn ang="0">
                  <a:pos x="12" y="20"/>
                </a:cxn>
                <a:cxn ang="0">
                  <a:pos x="20" y="6"/>
                </a:cxn>
                <a:cxn ang="0">
                  <a:pos x="8" y="0"/>
                </a:cxn>
                <a:cxn ang="0">
                  <a:pos x="0" y="14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2" y="20"/>
                </a:cxn>
              </a:cxnLst>
              <a:rect l="0" t="0" r="r" b="b"/>
              <a:pathLst>
                <a:path w="20" h="20">
                  <a:moveTo>
                    <a:pt x="12" y="20"/>
                  </a:moveTo>
                  <a:lnTo>
                    <a:pt x="20" y="6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9" name="Freeform 2443"/>
            <p:cNvSpPr>
              <a:spLocks/>
            </p:cNvSpPr>
            <p:nvPr/>
          </p:nvSpPr>
          <p:spPr bwMode="auto">
            <a:xfrm>
              <a:off x="2974" y="1233"/>
              <a:ext cx="5" cy="5"/>
            </a:xfrm>
            <a:custGeom>
              <a:avLst/>
              <a:gdLst/>
              <a:ahLst/>
              <a:cxnLst>
                <a:cxn ang="0">
                  <a:pos x="14" y="21"/>
                </a:cxn>
                <a:cxn ang="0">
                  <a:pos x="19" y="5"/>
                </a:cxn>
                <a:cxn ang="0">
                  <a:pos x="7" y="0"/>
                </a:cxn>
                <a:cxn ang="0">
                  <a:pos x="0" y="15"/>
                </a:cxn>
                <a:cxn ang="0">
                  <a:pos x="12" y="21"/>
                </a:cxn>
                <a:cxn ang="0">
                  <a:pos x="14" y="21"/>
                </a:cxn>
                <a:cxn ang="0">
                  <a:pos x="12" y="21"/>
                </a:cxn>
                <a:cxn ang="0">
                  <a:pos x="13" y="21"/>
                </a:cxn>
                <a:cxn ang="0">
                  <a:pos x="14" y="21"/>
                </a:cxn>
              </a:cxnLst>
              <a:rect l="0" t="0" r="r" b="b"/>
              <a:pathLst>
                <a:path w="19" h="21">
                  <a:moveTo>
                    <a:pt x="14" y="21"/>
                  </a:moveTo>
                  <a:lnTo>
                    <a:pt x="19" y="5"/>
                  </a:lnTo>
                  <a:lnTo>
                    <a:pt x="7" y="0"/>
                  </a:lnTo>
                  <a:lnTo>
                    <a:pt x="0" y="15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0" name="Freeform 2444"/>
            <p:cNvSpPr>
              <a:spLocks/>
            </p:cNvSpPr>
            <p:nvPr/>
          </p:nvSpPr>
          <p:spPr bwMode="auto">
            <a:xfrm>
              <a:off x="2977" y="1234"/>
              <a:ext cx="4" cy="5"/>
            </a:xfrm>
            <a:custGeom>
              <a:avLst/>
              <a:gdLst/>
              <a:ahLst/>
              <a:cxnLst>
                <a:cxn ang="0">
                  <a:pos x="13" y="20"/>
                </a:cxn>
                <a:cxn ang="0">
                  <a:pos x="15" y="3"/>
                </a:cxn>
                <a:cxn ang="0">
                  <a:pos x="3" y="0"/>
                </a:cxn>
                <a:cxn ang="0">
                  <a:pos x="0" y="17"/>
                </a:cxn>
                <a:cxn ang="0">
                  <a:pos x="12" y="20"/>
                </a:cxn>
                <a:cxn ang="0">
                  <a:pos x="13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0"/>
                </a:cxn>
              </a:cxnLst>
              <a:rect l="0" t="0" r="r" b="b"/>
              <a:pathLst>
                <a:path w="15" h="20">
                  <a:moveTo>
                    <a:pt x="13" y="20"/>
                  </a:moveTo>
                  <a:lnTo>
                    <a:pt x="15" y="3"/>
                  </a:lnTo>
                  <a:lnTo>
                    <a:pt x="3" y="0"/>
                  </a:lnTo>
                  <a:lnTo>
                    <a:pt x="0" y="17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1" name="Freeform 2445"/>
            <p:cNvSpPr>
              <a:spLocks/>
            </p:cNvSpPr>
            <p:nvPr/>
          </p:nvSpPr>
          <p:spPr bwMode="auto">
            <a:xfrm>
              <a:off x="2981" y="1235"/>
              <a:ext cx="3" cy="4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3" y="0"/>
                </a:cxn>
                <a:cxn ang="0">
                  <a:pos x="1" y="0"/>
                </a:cxn>
                <a:cxn ang="0">
                  <a:pos x="0" y="17"/>
                </a:cxn>
                <a:cxn ang="0">
                  <a:pos x="12" y="18"/>
                </a:cxn>
                <a:cxn ang="0">
                  <a:pos x="13" y="18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3" y="18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lnTo>
                    <a:pt x="13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2" name="Freeform 2446"/>
            <p:cNvSpPr>
              <a:spLocks/>
            </p:cNvSpPr>
            <p:nvPr/>
          </p:nvSpPr>
          <p:spPr bwMode="auto">
            <a:xfrm>
              <a:off x="3081" y="933"/>
              <a:ext cx="22" cy="25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61" y="19"/>
                </a:cxn>
                <a:cxn ang="0">
                  <a:pos x="61" y="100"/>
                </a:cxn>
                <a:cxn ang="0">
                  <a:pos x="85" y="100"/>
                </a:cxn>
                <a:cxn ang="0">
                  <a:pos x="85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3" y="100"/>
                </a:cxn>
                <a:cxn ang="0">
                  <a:pos x="23" y="19"/>
                </a:cxn>
              </a:cxnLst>
              <a:rect l="0" t="0" r="r" b="b"/>
              <a:pathLst>
                <a:path w="85" h="100">
                  <a:moveTo>
                    <a:pt x="23" y="19"/>
                  </a:moveTo>
                  <a:lnTo>
                    <a:pt x="61" y="19"/>
                  </a:lnTo>
                  <a:lnTo>
                    <a:pt x="61" y="100"/>
                  </a:lnTo>
                  <a:lnTo>
                    <a:pt x="85" y="100"/>
                  </a:lnTo>
                  <a:lnTo>
                    <a:pt x="85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3" y="100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3" name="Freeform 2447"/>
            <p:cNvSpPr>
              <a:spLocks/>
            </p:cNvSpPr>
            <p:nvPr/>
          </p:nvSpPr>
          <p:spPr bwMode="auto">
            <a:xfrm>
              <a:off x="3106" y="940"/>
              <a:ext cx="19" cy="18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4" y="73"/>
                </a:cxn>
                <a:cxn ang="0">
                  <a:pos x="8" y="74"/>
                </a:cxn>
                <a:cxn ang="0">
                  <a:pos x="14" y="73"/>
                </a:cxn>
                <a:cxn ang="0">
                  <a:pos x="19" y="72"/>
                </a:cxn>
                <a:cxn ang="0">
                  <a:pos x="24" y="70"/>
                </a:cxn>
                <a:cxn ang="0">
                  <a:pos x="28" y="67"/>
                </a:cxn>
                <a:cxn ang="0">
                  <a:pos x="31" y="61"/>
                </a:cxn>
                <a:cxn ang="0">
                  <a:pos x="35" y="53"/>
                </a:cxn>
                <a:cxn ang="0">
                  <a:pos x="36" y="44"/>
                </a:cxn>
                <a:cxn ang="0">
                  <a:pos x="37" y="31"/>
                </a:cxn>
                <a:cxn ang="0">
                  <a:pos x="37" y="14"/>
                </a:cxn>
                <a:cxn ang="0">
                  <a:pos x="56" y="14"/>
                </a:cxn>
                <a:cxn ang="0">
                  <a:pos x="56" y="73"/>
                </a:cxn>
                <a:cxn ang="0">
                  <a:pos x="77" y="73"/>
                </a:cxn>
                <a:cxn ang="0">
                  <a:pos x="77" y="0"/>
                </a:cxn>
                <a:cxn ang="0">
                  <a:pos x="16" y="0"/>
                </a:cxn>
                <a:cxn ang="0">
                  <a:pos x="16" y="31"/>
                </a:cxn>
                <a:cxn ang="0">
                  <a:pos x="15" y="39"/>
                </a:cxn>
                <a:cxn ang="0">
                  <a:pos x="15" y="45"/>
                </a:cxn>
                <a:cxn ang="0">
                  <a:pos x="14" y="49"/>
                </a:cxn>
                <a:cxn ang="0">
                  <a:pos x="12" y="53"/>
                </a:cxn>
                <a:cxn ang="0">
                  <a:pos x="11" y="55"/>
                </a:cxn>
                <a:cxn ang="0">
                  <a:pos x="9" y="57"/>
                </a:cxn>
                <a:cxn ang="0">
                  <a:pos x="6" y="57"/>
                </a:cxn>
                <a:cxn ang="0">
                  <a:pos x="3" y="58"/>
                </a:cxn>
                <a:cxn ang="0">
                  <a:pos x="1" y="57"/>
                </a:cxn>
                <a:cxn ang="0">
                  <a:pos x="0" y="57"/>
                </a:cxn>
                <a:cxn ang="0">
                  <a:pos x="0" y="73"/>
                </a:cxn>
              </a:cxnLst>
              <a:rect l="0" t="0" r="r" b="b"/>
              <a:pathLst>
                <a:path w="77" h="74">
                  <a:moveTo>
                    <a:pt x="0" y="73"/>
                  </a:moveTo>
                  <a:lnTo>
                    <a:pt x="4" y="73"/>
                  </a:lnTo>
                  <a:lnTo>
                    <a:pt x="8" y="74"/>
                  </a:lnTo>
                  <a:lnTo>
                    <a:pt x="14" y="73"/>
                  </a:lnTo>
                  <a:lnTo>
                    <a:pt x="19" y="72"/>
                  </a:lnTo>
                  <a:lnTo>
                    <a:pt x="24" y="70"/>
                  </a:lnTo>
                  <a:lnTo>
                    <a:pt x="28" y="67"/>
                  </a:lnTo>
                  <a:lnTo>
                    <a:pt x="31" y="61"/>
                  </a:lnTo>
                  <a:lnTo>
                    <a:pt x="35" y="53"/>
                  </a:lnTo>
                  <a:lnTo>
                    <a:pt x="36" y="44"/>
                  </a:lnTo>
                  <a:lnTo>
                    <a:pt x="37" y="31"/>
                  </a:lnTo>
                  <a:lnTo>
                    <a:pt x="37" y="14"/>
                  </a:lnTo>
                  <a:lnTo>
                    <a:pt x="56" y="14"/>
                  </a:lnTo>
                  <a:lnTo>
                    <a:pt x="56" y="73"/>
                  </a:lnTo>
                  <a:lnTo>
                    <a:pt x="77" y="73"/>
                  </a:lnTo>
                  <a:lnTo>
                    <a:pt x="77" y="0"/>
                  </a:lnTo>
                  <a:lnTo>
                    <a:pt x="16" y="0"/>
                  </a:lnTo>
                  <a:lnTo>
                    <a:pt x="16" y="31"/>
                  </a:lnTo>
                  <a:lnTo>
                    <a:pt x="15" y="39"/>
                  </a:lnTo>
                  <a:lnTo>
                    <a:pt x="15" y="45"/>
                  </a:lnTo>
                  <a:lnTo>
                    <a:pt x="14" y="49"/>
                  </a:lnTo>
                  <a:lnTo>
                    <a:pt x="12" y="53"/>
                  </a:lnTo>
                  <a:lnTo>
                    <a:pt x="11" y="55"/>
                  </a:lnTo>
                  <a:lnTo>
                    <a:pt x="9" y="57"/>
                  </a:lnTo>
                  <a:lnTo>
                    <a:pt x="6" y="57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4" name="Freeform 2448"/>
            <p:cNvSpPr>
              <a:spLocks noEditPoints="1"/>
            </p:cNvSpPr>
            <p:nvPr/>
          </p:nvSpPr>
          <p:spPr bwMode="auto">
            <a:xfrm>
              <a:off x="3129" y="939"/>
              <a:ext cx="19" cy="20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27" y="19"/>
                </a:cxn>
                <a:cxn ang="0">
                  <a:pos x="33" y="15"/>
                </a:cxn>
                <a:cxn ang="0">
                  <a:pos x="39" y="15"/>
                </a:cxn>
                <a:cxn ang="0">
                  <a:pos x="46" y="17"/>
                </a:cxn>
                <a:cxn ang="0">
                  <a:pos x="48" y="22"/>
                </a:cxn>
                <a:cxn ang="0">
                  <a:pos x="49" y="26"/>
                </a:cxn>
                <a:cxn ang="0">
                  <a:pos x="48" y="29"/>
                </a:cxn>
                <a:cxn ang="0">
                  <a:pos x="46" y="32"/>
                </a:cxn>
                <a:cxn ang="0">
                  <a:pos x="36" y="33"/>
                </a:cxn>
                <a:cxn ang="0">
                  <a:pos x="17" y="37"/>
                </a:cxn>
                <a:cxn ang="0">
                  <a:pos x="5" y="43"/>
                </a:cxn>
                <a:cxn ang="0">
                  <a:pos x="1" y="51"/>
                </a:cxn>
                <a:cxn ang="0">
                  <a:pos x="0" y="59"/>
                </a:cxn>
                <a:cxn ang="0">
                  <a:pos x="2" y="66"/>
                </a:cxn>
                <a:cxn ang="0">
                  <a:pos x="7" y="73"/>
                </a:cxn>
                <a:cxn ang="0">
                  <a:pos x="17" y="78"/>
                </a:cxn>
                <a:cxn ang="0">
                  <a:pos x="31" y="78"/>
                </a:cxn>
                <a:cxn ang="0">
                  <a:pos x="44" y="73"/>
                </a:cxn>
                <a:cxn ang="0">
                  <a:pos x="50" y="68"/>
                </a:cxn>
                <a:cxn ang="0">
                  <a:pos x="74" y="76"/>
                </a:cxn>
                <a:cxn ang="0">
                  <a:pos x="71" y="73"/>
                </a:cxn>
                <a:cxn ang="0">
                  <a:pos x="69" y="65"/>
                </a:cxn>
                <a:cxn ang="0">
                  <a:pos x="70" y="28"/>
                </a:cxn>
                <a:cxn ang="0">
                  <a:pos x="69" y="20"/>
                </a:cxn>
                <a:cxn ang="0">
                  <a:pos x="66" y="11"/>
                </a:cxn>
                <a:cxn ang="0">
                  <a:pos x="56" y="3"/>
                </a:cxn>
                <a:cxn ang="0">
                  <a:pos x="37" y="0"/>
                </a:cxn>
                <a:cxn ang="0">
                  <a:pos x="17" y="4"/>
                </a:cxn>
                <a:cxn ang="0">
                  <a:pos x="8" y="11"/>
                </a:cxn>
                <a:cxn ang="0">
                  <a:pos x="5" y="19"/>
                </a:cxn>
                <a:cxn ang="0">
                  <a:pos x="3" y="27"/>
                </a:cxn>
                <a:cxn ang="0">
                  <a:pos x="49" y="45"/>
                </a:cxn>
                <a:cxn ang="0">
                  <a:pos x="47" y="54"/>
                </a:cxn>
                <a:cxn ang="0">
                  <a:pos x="43" y="60"/>
                </a:cxn>
                <a:cxn ang="0">
                  <a:pos x="33" y="63"/>
                </a:cxn>
                <a:cxn ang="0">
                  <a:pos x="26" y="61"/>
                </a:cxn>
                <a:cxn ang="0">
                  <a:pos x="23" y="59"/>
                </a:cxn>
                <a:cxn ang="0">
                  <a:pos x="22" y="55"/>
                </a:cxn>
                <a:cxn ang="0">
                  <a:pos x="23" y="50"/>
                </a:cxn>
                <a:cxn ang="0">
                  <a:pos x="26" y="47"/>
                </a:cxn>
                <a:cxn ang="0">
                  <a:pos x="34" y="45"/>
                </a:cxn>
                <a:cxn ang="0">
                  <a:pos x="49" y="41"/>
                </a:cxn>
              </a:cxnLst>
              <a:rect l="0" t="0" r="r" b="b"/>
              <a:pathLst>
                <a:path w="74" h="78">
                  <a:moveTo>
                    <a:pt x="23" y="27"/>
                  </a:moveTo>
                  <a:lnTo>
                    <a:pt x="24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6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39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7" y="20"/>
                  </a:lnTo>
                  <a:lnTo>
                    <a:pt x="48" y="22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8" y="29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7" y="37"/>
                  </a:lnTo>
                  <a:lnTo>
                    <a:pt x="8" y="40"/>
                  </a:lnTo>
                  <a:lnTo>
                    <a:pt x="5" y="43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7" y="73"/>
                  </a:lnTo>
                  <a:lnTo>
                    <a:pt x="11" y="76"/>
                  </a:lnTo>
                  <a:lnTo>
                    <a:pt x="17" y="78"/>
                  </a:lnTo>
                  <a:lnTo>
                    <a:pt x="25" y="78"/>
                  </a:lnTo>
                  <a:lnTo>
                    <a:pt x="31" y="78"/>
                  </a:lnTo>
                  <a:lnTo>
                    <a:pt x="38" y="76"/>
                  </a:lnTo>
                  <a:lnTo>
                    <a:pt x="44" y="73"/>
                  </a:lnTo>
                  <a:lnTo>
                    <a:pt x="49" y="68"/>
                  </a:lnTo>
                  <a:lnTo>
                    <a:pt x="50" y="68"/>
                  </a:lnTo>
                  <a:lnTo>
                    <a:pt x="51" y="76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1" y="73"/>
                  </a:lnTo>
                  <a:lnTo>
                    <a:pt x="70" y="70"/>
                  </a:lnTo>
                  <a:lnTo>
                    <a:pt x="69" y="65"/>
                  </a:lnTo>
                  <a:lnTo>
                    <a:pt x="69" y="60"/>
                  </a:lnTo>
                  <a:lnTo>
                    <a:pt x="70" y="28"/>
                  </a:lnTo>
                  <a:lnTo>
                    <a:pt x="70" y="24"/>
                  </a:lnTo>
                  <a:lnTo>
                    <a:pt x="69" y="20"/>
                  </a:lnTo>
                  <a:lnTo>
                    <a:pt x="68" y="15"/>
                  </a:lnTo>
                  <a:lnTo>
                    <a:pt x="66" y="11"/>
                  </a:lnTo>
                  <a:lnTo>
                    <a:pt x="62" y="7"/>
                  </a:lnTo>
                  <a:lnTo>
                    <a:pt x="56" y="3"/>
                  </a:lnTo>
                  <a:lnTo>
                    <a:pt x="48" y="1"/>
                  </a:lnTo>
                  <a:lnTo>
                    <a:pt x="37" y="0"/>
                  </a:lnTo>
                  <a:lnTo>
                    <a:pt x="28" y="1"/>
                  </a:lnTo>
                  <a:lnTo>
                    <a:pt x="17" y="4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5" y="19"/>
                  </a:lnTo>
                  <a:lnTo>
                    <a:pt x="4" y="22"/>
                  </a:lnTo>
                  <a:lnTo>
                    <a:pt x="3" y="27"/>
                  </a:lnTo>
                  <a:lnTo>
                    <a:pt x="23" y="27"/>
                  </a:lnTo>
                  <a:close/>
                  <a:moveTo>
                    <a:pt x="49" y="45"/>
                  </a:moveTo>
                  <a:lnTo>
                    <a:pt x="48" y="50"/>
                  </a:lnTo>
                  <a:lnTo>
                    <a:pt x="47" y="54"/>
                  </a:lnTo>
                  <a:lnTo>
                    <a:pt x="45" y="57"/>
                  </a:lnTo>
                  <a:lnTo>
                    <a:pt x="43" y="60"/>
                  </a:lnTo>
                  <a:lnTo>
                    <a:pt x="37" y="62"/>
                  </a:lnTo>
                  <a:lnTo>
                    <a:pt x="33" y="63"/>
                  </a:lnTo>
                  <a:lnTo>
                    <a:pt x="29" y="63"/>
                  </a:lnTo>
                  <a:lnTo>
                    <a:pt x="26" y="61"/>
                  </a:lnTo>
                  <a:lnTo>
                    <a:pt x="24" y="60"/>
                  </a:lnTo>
                  <a:lnTo>
                    <a:pt x="23" y="59"/>
                  </a:lnTo>
                  <a:lnTo>
                    <a:pt x="22" y="57"/>
                  </a:lnTo>
                  <a:lnTo>
                    <a:pt x="22" y="55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30" y="45"/>
                  </a:lnTo>
                  <a:lnTo>
                    <a:pt x="34" y="45"/>
                  </a:lnTo>
                  <a:lnTo>
                    <a:pt x="43" y="43"/>
                  </a:lnTo>
                  <a:lnTo>
                    <a:pt x="49" y="41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5" name="Freeform 2449"/>
            <p:cNvSpPr>
              <a:spLocks/>
            </p:cNvSpPr>
            <p:nvPr/>
          </p:nvSpPr>
          <p:spPr bwMode="auto">
            <a:xfrm>
              <a:off x="3150" y="940"/>
              <a:ext cx="17" cy="18"/>
            </a:xfrm>
            <a:custGeom>
              <a:avLst/>
              <a:gdLst/>
              <a:ahLst/>
              <a:cxnLst>
                <a:cxn ang="0">
                  <a:pos x="24" y="14"/>
                </a:cxn>
                <a:cxn ang="0">
                  <a:pos x="24" y="73"/>
                </a:cxn>
                <a:cxn ang="0">
                  <a:pos x="45" y="73"/>
                </a:cxn>
                <a:cxn ang="0">
                  <a:pos x="45" y="14"/>
                </a:cxn>
                <a:cxn ang="0">
                  <a:pos x="69" y="14"/>
                </a:cxn>
                <a:cxn ang="0">
                  <a:pos x="6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4" y="14"/>
                </a:cxn>
              </a:cxnLst>
              <a:rect l="0" t="0" r="r" b="b"/>
              <a:pathLst>
                <a:path w="69" h="73">
                  <a:moveTo>
                    <a:pt x="24" y="14"/>
                  </a:moveTo>
                  <a:lnTo>
                    <a:pt x="24" y="73"/>
                  </a:lnTo>
                  <a:lnTo>
                    <a:pt x="45" y="73"/>
                  </a:lnTo>
                  <a:lnTo>
                    <a:pt x="45" y="14"/>
                  </a:lnTo>
                  <a:lnTo>
                    <a:pt x="69" y="14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6" name="Freeform 2450"/>
            <p:cNvSpPr>
              <a:spLocks noEditPoints="1"/>
            </p:cNvSpPr>
            <p:nvPr/>
          </p:nvSpPr>
          <p:spPr bwMode="auto">
            <a:xfrm>
              <a:off x="3169" y="933"/>
              <a:ext cx="28" cy="32"/>
            </a:xfrm>
            <a:custGeom>
              <a:avLst/>
              <a:gdLst/>
              <a:ahLst/>
              <a:cxnLst>
                <a:cxn ang="0">
                  <a:pos x="67" y="125"/>
                </a:cxn>
                <a:cxn ang="0">
                  <a:pos x="79" y="100"/>
                </a:cxn>
                <a:cxn ang="0">
                  <a:pos x="98" y="94"/>
                </a:cxn>
                <a:cxn ang="0">
                  <a:pos x="107" y="82"/>
                </a:cxn>
                <a:cxn ang="0">
                  <a:pos x="111" y="69"/>
                </a:cxn>
                <a:cxn ang="0">
                  <a:pos x="112" y="58"/>
                </a:cxn>
                <a:cxn ang="0">
                  <a:pos x="108" y="46"/>
                </a:cxn>
                <a:cxn ang="0">
                  <a:pos x="102" y="36"/>
                </a:cxn>
                <a:cxn ang="0">
                  <a:pos x="95" y="31"/>
                </a:cxn>
                <a:cxn ang="0">
                  <a:pos x="85" y="27"/>
                </a:cxn>
                <a:cxn ang="0">
                  <a:pos x="74" y="26"/>
                </a:cxn>
                <a:cxn ang="0">
                  <a:pos x="67" y="0"/>
                </a:cxn>
                <a:cxn ang="0">
                  <a:pos x="46" y="25"/>
                </a:cxn>
                <a:cxn ang="0">
                  <a:pos x="31" y="26"/>
                </a:cxn>
                <a:cxn ang="0">
                  <a:pos x="17" y="31"/>
                </a:cxn>
                <a:cxn ang="0">
                  <a:pos x="10" y="36"/>
                </a:cxn>
                <a:cxn ang="0">
                  <a:pos x="5" y="43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2" y="73"/>
                </a:cxn>
                <a:cxn ang="0">
                  <a:pos x="7" y="86"/>
                </a:cxn>
                <a:cxn ang="0">
                  <a:pos x="13" y="91"/>
                </a:cxn>
                <a:cxn ang="0">
                  <a:pos x="20" y="97"/>
                </a:cxn>
                <a:cxn ang="0">
                  <a:pos x="31" y="100"/>
                </a:cxn>
                <a:cxn ang="0">
                  <a:pos x="46" y="102"/>
                </a:cxn>
                <a:cxn ang="0">
                  <a:pos x="46" y="86"/>
                </a:cxn>
                <a:cxn ang="0">
                  <a:pos x="39" y="86"/>
                </a:cxn>
                <a:cxn ang="0">
                  <a:pos x="31" y="82"/>
                </a:cxn>
                <a:cxn ang="0">
                  <a:pos x="25" y="75"/>
                </a:cxn>
                <a:cxn ang="0">
                  <a:pos x="22" y="62"/>
                </a:cxn>
                <a:cxn ang="0">
                  <a:pos x="24" y="53"/>
                </a:cxn>
                <a:cxn ang="0">
                  <a:pos x="28" y="46"/>
                </a:cxn>
                <a:cxn ang="0">
                  <a:pos x="35" y="41"/>
                </a:cxn>
                <a:cxn ang="0">
                  <a:pos x="44" y="40"/>
                </a:cxn>
                <a:cxn ang="0">
                  <a:pos x="46" y="86"/>
                </a:cxn>
                <a:cxn ang="0">
                  <a:pos x="71" y="40"/>
                </a:cxn>
                <a:cxn ang="0">
                  <a:pos x="80" y="43"/>
                </a:cxn>
                <a:cxn ang="0">
                  <a:pos x="85" y="49"/>
                </a:cxn>
                <a:cxn ang="0">
                  <a:pos x="90" y="57"/>
                </a:cxn>
                <a:cxn ang="0">
                  <a:pos x="89" y="69"/>
                </a:cxn>
                <a:cxn ang="0">
                  <a:pos x="85" y="78"/>
                </a:cxn>
                <a:cxn ang="0">
                  <a:pos x="78" y="84"/>
                </a:cxn>
                <a:cxn ang="0">
                  <a:pos x="70" y="86"/>
                </a:cxn>
                <a:cxn ang="0">
                  <a:pos x="66" y="40"/>
                </a:cxn>
              </a:cxnLst>
              <a:rect l="0" t="0" r="r" b="b"/>
              <a:pathLst>
                <a:path w="112" h="125">
                  <a:moveTo>
                    <a:pt x="46" y="125"/>
                  </a:moveTo>
                  <a:lnTo>
                    <a:pt x="67" y="125"/>
                  </a:lnTo>
                  <a:lnTo>
                    <a:pt x="67" y="102"/>
                  </a:lnTo>
                  <a:lnTo>
                    <a:pt x="79" y="100"/>
                  </a:lnTo>
                  <a:lnTo>
                    <a:pt x="90" y="98"/>
                  </a:lnTo>
                  <a:lnTo>
                    <a:pt x="98" y="94"/>
                  </a:lnTo>
                  <a:lnTo>
                    <a:pt x="103" y="88"/>
                  </a:lnTo>
                  <a:lnTo>
                    <a:pt x="107" y="82"/>
                  </a:lnTo>
                  <a:lnTo>
                    <a:pt x="110" y="76"/>
                  </a:lnTo>
                  <a:lnTo>
                    <a:pt x="111" y="69"/>
                  </a:lnTo>
                  <a:lnTo>
                    <a:pt x="112" y="63"/>
                  </a:lnTo>
                  <a:lnTo>
                    <a:pt x="112" y="58"/>
                  </a:lnTo>
                  <a:lnTo>
                    <a:pt x="110" y="52"/>
                  </a:lnTo>
                  <a:lnTo>
                    <a:pt x="108" y="46"/>
                  </a:lnTo>
                  <a:lnTo>
                    <a:pt x="104" y="39"/>
                  </a:lnTo>
                  <a:lnTo>
                    <a:pt x="102" y="36"/>
                  </a:lnTo>
                  <a:lnTo>
                    <a:pt x="99" y="33"/>
                  </a:lnTo>
                  <a:lnTo>
                    <a:pt x="95" y="31"/>
                  </a:lnTo>
                  <a:lnTo>
                    <a:pt x="91" y="29"/>
                  </a:lnTo>
                  <a:lnTo>
                    <a:pt x="85" y="27"/>
                  </a:lnTo>
                  <a:lnTo>
                    <a:pt x="80" y="26"/>
                  </a:lnTo>
                  <a:lnTo>
                    <a:pt x="74" y="26"/>
                  </a:lnTo>
                  <a:lnTo>
                    <a:pt x="67" y="25"/>
                  </a:lnTo>
                  <a:lnTo>
                    <a:pt x="67" y="0"/>
                  </a:lnTo>
                  <a:lnTo>
                    <a:pt x="46" y="0"/>
                  </a:lnTo>
                  <a:lnTo>
                    <a:pt x="46" y="25"/>
                  </a:lnTo>
                  <a:lnTo>
                    <a:pt x="39" y="26"/>
                  </a:lnTo>
                  <a:lnTo>
                    <a:pt x="31" y="26"/>
                  </a:lnTo>
                  <a:lnTo>
                    <a:pt x="24" y="28"/>
                  </a:lnTo>
                  <a:lnTo>
                    <a:pt x="17" y="31"/>
                  </a:lnTo>
                  <a:lnTo>
                    <a:pt x="14" y="33"/>
                  </a:lnTo>
                  <a:lnTo>
                    <a:pt x="10" y="36"/>
                  </a:lnTo>
                  <a:lnTo>
                    <a:pt x="8" y="39"/>
                  </a:lnTo>
                  <a:lnTo>
                    <a:pt x="5" y="43"/>
                  </a:lnTo>
                  <a:lnTo>
                    <a:pt x="3" y="47"/>
                  </a:lnTo>
                  <a:lnTo>
                    <a:pt x="2" y="52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73"/>
                  </a:lnTo>
                  <a:lnTo>
                    <a:pt x="4" y="80"/>
                  </a:lnTo>
                  <a:lnTo>
                    <a:pt x="7" y="86"/>
                  </a:lnTo>
                  <a:lnTo>
                    <a:pt x="10" y="88"/>
                  </a:lnTo>
                  <a:lnTo>
                    <a:pt x="13" y="91"/>
                  </a:lnTo>
                  <a:lnTo>
                    <a:pt x="16" y="95"/>
                  </a:lnTo>
                  <a:lnTo>
                    <a:pt x="20" y="97"/>
                  </a:lnTo>
                  <a:lnTo>
                    <a:pt x="25" y="99"/>
                  </a:lnTo>
                  <a:lnTo>
                    <a:pt x="31" y="100"/>
                  </a:lnTo>
                  <a:lnTo>
                    <a:pt x="38" y="101"/>
                  </a:lnTo>
                  <a:lnTo>
                    <a:pt x="46" y="102"/>
                  </a:lnTo>
                  <a:lnTo>
                    <a:pt x="46" y="125"/>
                  </a:lnTo>
                  <a:close/>
                  <a:moveTo>
                    <a:pt x="46" y="86"/>
                  </a:moveTo>
                  <a:lnTo>
                    <a:pt x="43" y="86"/>
                  </a:lnTo>
                  <a:lnTo>
                    <a:pt x="39" y="86"/>
                  </a:lnTo>
                  <a:lnTo>
                    <a:pt x="34" y="84"/>
                  </a:lnTo>
                  <a:lnTo>
                    <a:pt x="31" y="82"/>
                  </a:lnTo>
                  <a:lnTo>
                    <a:pt x="27" y="79"/>
                  </a:lnTo>
                  <a:lnTo>
                    <a:pt x="25" y="75"/>
                  </a:lnTo>
                  <a:lnTo>
                    <a:pt x="23" y="69"/>
                  </a:lnTo>
                  <a:lnTo>
                    <a:pt x="22" y="62"/>
                  </a:lnTo>
                  <a:lnTo>
                    <a:pt x="23" y="57"/>
                  </a:lnTo>
                  <a:lnTo>
                    <a:pt x="24" y="53"/>
                  </a:lnTo>
                  <a:lnTo>
                    <a:pt x="26" y="49"/>
                  </a:lnTo>
                  <a:lnTo>
                    <a:pt x="28" y="46"/>
                  </a:lnTo>
                  <a:lnTo>
                    <a:pt x="31" y="44"/>
                  </a:lnTo>
                  <a:lnTo>
                    <a:pt x="35" y="41"/>
                  </a:lnTo>
                  <a:lnTo>
                    <a:pt x="39" y="40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46" y="86"/>
                  </a:lnTo>
                  <a:close/>
                  <a:moveTo>
                    <a:pt x="66" y="40"/>
                  </a:moveTo>
                  <a:lnTo>
                    <a:pt x="71" y="40"/>
                  </a:lnTo>
                  <a:lnTo>
                    <a:pt x="76" y="41"/>
                  </a:lnTo>
                  <a:lnTo>
                    <a:pt x="80" y="43"/>
                  </a:lnTo>
                  <a:lnTo>
                    <a:pt x="83" y="46"/>
                  </a:lnTo>
                  <a:lnTo>
                    <a:pt x="85" y="49"/>
                  </a:lnTo>
                  <a:lnTo>
                    <a:pt x="87" y="53"/>
                  </a:lnTo>
                  <a:lnTo>
                    <a:pt x="90" y="57"/>
                  </a:lnTo>
                  <a:lnTo>
                    <a:pt x="90" y="62"/>
                  </a:lnTo>
                  <a:lnTo>
                    <a:pt x="89" y="69"/>
                  </a:lnTo>
                  <a:lnTo>
                    <a:pt x="87" y="74"/>
                  </a:lnTo>
                  <a:lnTo>
                    <a:pt x="85" y="78"/>
                  </a:lnTo>
                  <a:lnTo>
                    <a:pt x="82" y="81"/>
                  </a:lnTo>
                  <a:lnTo>
                    <a:pt x="78" y="84"/>
                  </a:lnTo>
                  <a:lnTo>
                    <a:pt x="74" y="85"/>
                  </a:lnTo>
                  <a:lnTo>
                    <a:pt x="70" y="86"/>
                  </a:lnTo>
                  <a:lnTo>
                    <a:pt x="66" y="86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7" name="Freeform 2451"/>
            <p:cNvSpPr>
              <a:spLocks noEditPoints="1"/>
            </p:cNvSpPr>
            <p:nvPr/>
          </p:nvSpPr>
          <p:spPr bwMode="auto">
            <a:xfrm>
              <a:off x="3199" y="939"/>
              <a:ext cx="20" cy="20"/>
            </a:xfrm>
            <a:custGeom>
              <a:avLst/>
              <a:gdLst/>
              <a:ahLst/>
              <a:cxnLst>
                <a:cxn ang="0">
                  <a:pos x="40" y="78"/>
                </a:cxn>
                <a:cxn ang="0">
                  <a:pos x="48" y="78"/>
                </a:cxn>
                <a:cxn ang="0">
                  <a:pos x="55" y="76"/>
                </a:cxn>
                <a:cxn ang="0">
                  <a:pos x="62" y="73"/>
                </a:cxn>
                <a:cxn ang="0">
                  <a:pos x="69" y="68"/>
                </a:cxn>
                <a:cxn ang="0">
                  <a:pos x="73" y="63"/>
                </a:cxn>
                <a:cxn ang="0">
                  <a:pos x="77" y="56"/>
                </a:cxn>
                <a:cxn ang="0">
                  <a:pos x="79" y="48"/>
                </a:cxn>
                <a:cxn ang="0">
                  <a:pos x="80" y="39"/>
                </a:cxn>
                <a:cxn ang="0">
                  <a:pos x="79" y="30"/>
                </a:cxn>
                <a:cxn ang="0">
                  <a:pos x="77" y="22"/>
                </a:cxn>
                <a:cxn ang="0">
                  <a:pos x="73" y="15"/>
                </a:cxn>
                <a:cxn ang="0">
                  <a:pos x="69" y="10"/>
                </a:cxn>
                <a:cxn ang="0">
                  <a:pos x="62" y="6"/>
                </a:cxn>
                <a:cxn ang="0">
                  <a:pos x="55" y="3"/>
                </a:cxn>
                <a:cxn ang="0">
                  <a:pos x="48" y="1"/>
                </a:cxn>
                <a:cxn ang="0">
                  <a:pos x="40" y="0"/>
                </a:cxn>
                <a:cxn ang="0">
                  <a:pos x="33" y="1"/>
                </a:cxn>
                <a:cxn ang="0">
                  <a:pos x="26" y="2"/>
                </a:cxn>
                <a:cxn ang="0">
                  <a:pos x="19" y="5"/>
                </a:cxn>
                <a:cxn ang="0">
                  <a:pos x="12" y="9"/>
                </a:cxn>
                <a:cxn ang="0">
                  <a:pos x="7" y="14"/>
                </a:cxn>
                <a:cxn ang="0">
                  <a:pos x="4" y="22"/>
                </a:cxn>
                <a:cxn ang="0">
                  <a:pos x="1" y="30"/>
                </a:cxn>
                <a:cxn ang="0">
                  <a:pos x="0" y="39"/>
                </a:cxn>
                <a:cxn ang="0">
                  <a:pos x="1" y="48"/>
                </a:cxn>
                <a:cxn ang="0">
                  <a:pos x="3" y="56"/>
                </a:cxn>
                <a:cxn ang="0">
                  <a:pos x="7" y="63"/>
                </a:cxn>
                <a:cxn ang="0">
                  <a:pos x="11" y="68"/>
                </a:cxn>
                <a:cxn ang="0">
                  <a:pos x="18" y="73"/>
                </a:cxn>
                <a:cxn ang="0">
                  <a:pos x="25" y="76"/>
                </a:cxn>
                <a:cxn ang="0">
                  <a:pos x="32" y="78"/>
                </a:cxn>
                <a:cxn ang="0">
                  <a:pos x="40" y="78"/>
                </a:cxn>
                <a:cxn ang="0">
                  <a:pos x="40" y="63"/>
                </a:cxn>
                <a:cxn ang="0">
                  <a:pos x="35" y="62"/>
                </a:cxn>
                <a:cxn ang="0">
                  <a:pos x="31" y="61"/>
                </a:cxn>
                <a:cxn ang="0">
                  <a:pos x="28" y="58"/>
                </a:cxn>
                <a:cxn ang="0">
                  <a:pos x="26" y="54"/>
                </a:cxn>
                <a:cxn ang="0">
                  <a:pos x="24" y="47"/>
                </a:cxn>
                <a:cxn ang="0">
                  <a:pos x="23" y="39"/>
                </a:cxn>
                <a:cxn ang="0">
                  <a:pos x="24" y="32"/>
                </a:cxn>
                <a:cxn ang="0">
                  <a:pos x="25" y="26"/>
                </a:cxn>
                <a:cxn ang="0">
                  <a:pos x="27" y="22"/>
                </a:cxn>
                <a:cxn ang="0">
                  <a:pos x="30" y="19"/>
                </a:cxn>
                <a:cxn ang="0">
                  <a:pos x="35" y="15"/>
                </a:cxn>
                <a:cxn ang="0">
                  <a:pos x="40" y="15"/>
                </a:cxn>
                <a:cxn ang="0">
                  <a:pos x="45" y="15"/>
                </a:cxn>
                <a:cxn ang="0">
                  <a:pos x="50" y="19"/>
                </a:cxn>
                <a:cxn ang="0">
                  <a:pos x="53" y="22"/>
                </a:cxn>
                <a:cxn ang="0">
                  <a:pos x="55" y="26"/>
                </a:cxn>
                <a:cxn ang="0">
                  <a:pos x="56" y="32"/>
                </a:cxn>
                <a:cxn ang="0">
                  <a:pos x="57" y="39"/>
                </a:cxn>
                <a:cxn ang="0">
                  <a:pos x="56" y="47"/>
                </a:cxn>
                <a:cxn ang="0">
                  <a:pos x="54" y="54"/>
                </a:cxn>
                <a:cxn ang="0">
                  <a:pos x="52" y="58"/>
                </a:cxn>
                <a:cxn ang="0">
                  <a:pos x="49" y="61"/>
                </a:cxn>
                <a:cxn ang="0">
                  <a:pos x="45" y="62"/>
                </a:cxn>
                <a:cxn ang="0">
                  <a:pos x="40" y="63"/>
                </a:cxn>
              </a:cxnLst>
              <a:rect l="0" t="0" r="r" b="b"/>
              <a:pathLst>
                <a:path w="80" h="78">
                  <a:moveTo>
                    <a:pt x="40" y="78"/>
                  </a:moveTo>
                  <a:lnTo>
                    <a:pt x="48" y="78"/>
                  </a:lnTo>
                  <a:lnTo>
                    <a:pt x="55" y="76"/>
                  </a:lnTo>
                  <a:lnTo>
                    <a:pt x="62" y="73"/>
                  </a:lnTo>
                  <a:lnTo>
                    <a:pt x="69" y="68"/>
                  </a:lnTo>
                  <a:lnTo>
                    <a:pt x="73" y="63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0" y="39"/>
                  </a:lnTo>
                  <a:lnTo>
                    <a:pt x="79" y="30"/>
                  </a:lnTo>
                  <a:lnTo>
                    <a:pt x="77" y="22"/>
                  </a:lnTo>
                  <a:lnTo>
                    <a:pt x="73" y="15"/>
                  </a:lnTo>
                  <a:lnTo>
                    <a:pt x="69" y="10"/>
                  </a:lnTo>
                  <a:lnTo>
                    <a:pt x="62" y="6"/>
                  </a:lnTo>
                  <a:lnTo>
                    <a:pt x="55" y="3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19" y="5"/>
                  </a:lnTo>
                  <a:lnTo>
                    <a:pt x="12" y="9"/>
                  </a:lnTo>
                  <a:lnTo>
                    <a:pt x="7" y="14"/>
                  </a:lnTo>
                  <a:lnTo>
                    <a:pt x="4" y="22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8"/>
                  </a:lnTo>
                  <a:lnTo>
                    <a:pt x="3" y="56"/>
                  </a:lnTo>
                  <a:lnTo>
                    <a:pt x="7" y="63"/>
                  </a:lnTo>
                  <a:lnTo>
                    <a:pt x="11" y="68"/>
                  </a:lnTo>
                  <a:lnTo>
                    <a:pt x="18" y="73"/>
                  </a:lnTo>
                  <a:lnTo>
                    <a:pt x="25" y="76"/>
                  </a:lnTo>
                  <a:lnTo>
                    <a:pt x="32" y="78"/>
                  </a:lnTo>
                  <a:lnTo>
                    <a:pt x="40" y="78"/>
                  </a:lnTo>
                  <a:close/>
                  <a:moveTo>
                    <a:pt x="40" y="63"/>
                  </a:moveTo>
                  <a:lnTo>
                    <a:pt x="35" y="62"/>
                  </a:lnTo>
                  <a:lnTo>
                    <a:pt x="31" y="61"/>
                  </a:lnTo>
                  <a:lnTo>
                    <a:pt x="28" y="58"/>
                  </a:lnTo>
                  <a:lnTo>
                    <a:pt x="26" y="54"/>
                  </a:lnTo>
                  <a:lnTo>
                    <a:pt x="24" y="47"/>
                  </a:lnTo>
                  <a:lnTo>
                    <a:pt x="23" y="39"/>
                  </a:lnTo>
                  <a:lnTo>
                    <a:pt x="24" y="32"/>
                  </a:lnTo>
                  <a:lnTo>
                    <a:pt x="25" y="26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5" y="15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0" y="19"/>
                  </a:lnTo>
                  <a:lnTo>
                    <a:pt x="53" y="22"/>
                  </a:lnTo>
                  <a:lnTo>
                    <a:pt x="55" y="26"/>
                  </a:lnTo>
                  <a:lnTo>
                    <a:pt x="56" y="32"/>
                  </a:lnTo>
                  <a:lnTo>
                    <a:pt x="57" y="39"/>
                  </a:lnTo>
                  <a:lnTo>
                    <a:pt x="56" y="47"/>
                  </a:lnTo>
                  <a:lnTo>
                    <a:pt x="54" y="54"/>
                  </a:lnTo>
                  <a:lnTo>
                    <a:pt x="52" y="58"/>
                  </a:lnTo>
                  <a:lnTo>
                    <a:pt x="49" y="61"/>
                  </a:lnTo>
                  <a:lnTo>
                    <a:pt x="45" y="62"/>
                  </a:lnTo>
                  <a:lnTo>
                    <a:pt x="40" y="6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8" name="Freeform 2452"/>
            <p:cNvSpPr>
              <a:spLocks noEditPoints="1"/>
            </p:cNvSpPr>
            <p:nvPr/>
          </p:nvSpPr>
          <p:spPr bwMode="auto">
            <a:xfrm>
              <a:off x="3222" y="939"/>
              <a:ext cx="20" cy="26"/>
            </a:xfrm>
            <a:custGeom>
              <a:avLst/>
              <a:gdLst/>
              <a:ahLst/>
              <a:cxnLst>
                <a:cxn ang="0">
                  <a:pos x="0" y="101"/>
                </a:cxn>
                <a:cxn ang="0">
                  <a:pos x="22" y="67"/>
                </a:cxn>
                <a:cxn ang="0">
                  <a:pos x="29" y="74"/>
                </a:cxn>
                <a:cxn ang="0">
                  <a:pos x="35" y="77"/>
                </a:cxn>
                <a:cxn ang="0">
                  <a:pos x="44" y="78"/>
                </a:cxn>
                <a:cxn ang="0">
                  <a:pos x="58" y="75"/>
                </a:cxn>
                <a:cxn ang="0">
                  <a:pos x="68" y="67"/>
                </a:cxn>
                <a:cxn ang="0">
                  <a:pos x="74" y="55"/>
                </a:cxn>
                <a:cxn ang="0">
                  <a:pos x="76" y="39"/>
                </a:cxn>
                <a:cxn ang="0">
                  <a:pos x="74" y="24"/>
                </a:cxn>
                <a:cxn ang="0">
                  <a:pos x="68" y="11"/>
                </a:cxn>
                <a:cxn ang="0">
                  <a:pos x="58" y="3"/>
                </a:cxn>
                <a:cxn ang="0">
                  <a:pos x="44" y="0"/>
                </a:cxn>
                <a:cxn ang="0">
                  <a:pos x="34" y="2"/>
                </a:cxn>
                <a:cxn ang="0">
                  <a:pos x="28" y="5"/>
                </a:cxn>
                <a:cxn ang="0">
                  <a:pos x="21" y="11"/>
                </a:cxn>
                <a:cxn ang="0">
                  <a:pos x="20" y="3"/>
                </a:cxn>
                <a:cxn ang="0">
                  <a:pos x="21" y="39"/>
                </a:cxn>
                <a:cxn ang="0">
                  <a:pos x="22" y="27"/>
                </a:cxn>
                <a:cxn ang="0">
                  <a:pos x="27" y="20"/>
                </a:cxn>
                <a:cxn ang="0">
                  <a:pos x="33" y="15"/>
                </a:cxn>
                <a:cxn ang="0">
                  <a:pos x="38" y="15"/>
                </a:cxn>
                <a:cxn ang="0">
                  <a:pos x="43" y="15"/>
                </a:cxn>
                <a:cxn ang="0">
                  <a:pos x="49" y="20"/>
                </a:cxn>
                <a:cxn ang="0">
                  <a:pos x="53" y="27"/>
                </a:cxn>
                <a:cxn ang="0">
                  <a:pos x="55" y="39"/>
                </a:cxn>
                <a:cxn ang="0">
                  <a:pos x="54" y="48"/>
                </a:cxn>
                <a:cxn ang="0">
                  <a:pos x="51" y="56"/>
                </a:cxn>
                <a:cxn ang="0">
                  <a:pos x="46" y="61"/>
                </a:cxn>
                <a:cxn ang="0">
                  <a:pos x="38" y="63"/>
                </a:cxn>
                <a:cxn ang="0">
                  <a:pos x="30" y="61"/>
                </a:cxn>
                <a:cxn ang="0">
                  <a:pos x="24" y="56"/>
                </a:cxn>
                <a:cxn ang="0">
                  <a:pos x="21" y="48"/>
                </a:cxn>
                <a:cxn ang="0">
                  <a:pos x="21" y="39"/>
                </a:cxn>
              </a:cxnLst>
              <a:rect l="0" t="0" r="r" b="b"/>
              <a:pathLst>
                <a:path w="76" h="101">
                  <a:moveTo>
                    <a:pt x="0" y="3"/>
                  </a:moveTo>
                  <a:lnTo>
                    <a:pt x="0" y="101"/>
                  </a:lnTo>
                  <a:lnTo>
                    <a:pt x="22" y="101"/>
                  </a:lnTo>
                  <a:lnTo>
                    <a:pt x="22" y="67"/>
                  </a:lnTo>
                  <a:lnTo>
                    <a:pt x="24" y="71"/>
                  </a:lnTo>
                  <a:lnTo>
                    <a:pt x="29" y="74"/>
                  </a:lnTo>
                  <a:lnTo>
                    <a:pt x="32" y="76"/>
                  </a:lnTo>
                  <a:lnTo>
                    <a:pt x="35" y="77"/>
                  </a:lnTo>
                  <a:lnTo>
                    <a:pt x="40" y="78"/>
                  </a:lnTo>
                  <a:lnTo>
                    <a:pt x="44" y="78"/>
                  </a:lnTo>
                  <a:lnTo>
                    <a:pt x="51" y="78"/>
                  </a:lnTo>
                  <a:lnTo>
                    <a:pt x="58" y="75"/>
                  </a:lnTo>
                  <a:lnTo>
                    <a:pt x="63" y="72"/>
                  </a:lnTo>
                  <a:lnTo>
                    <a:pt x="68" y="67"/>
                  </a:lnTo>
                  <a:lnTo>
                    <a:pt x="71" y="61"/>
                  </a:lnTo>
                  <a:lnTo>
                    <a:pt x="74" y="55"/>
                  </a:lnTo>
                  <a:lnTo>
                    <a:pt x="76" y="47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4" y="24"/>
                  </a:lnTo>
                  <a:lnTo>
                    <a:pt x="72" y="16"/>
                  </a:lnTo>
                  <a:lnTo>
                    <a:pt x="68" y="11"/>
                  </a:lnTo>
                  <a:lnTo>
                    <a:pt x="63" y="6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4" y="2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3"/>
                  </a:lnTo>
                  <a:lnTo>
                    <a:pt x="0" y="3"/>
                  </a:lnTo>
                  <a:close/>
                  <a:moveTo>
                    <a:pt x="21" y="39"/>
                  </a:moveTo>
                  <a:lnTo>
                    <a:pt x="21" y="32"/>
                  </a:lnTo>
                  <a:lnTo>
                    <a:pt x="22" y="27"/>
                  </a:lnTo>
                  <a:lnTo>
                    <a:pt x="24" y="23"/>
                  </a:lnTo>
                  <a:lnTo>
                    <a:pt x="27" y="20"/>
                  </a:lnTo>
                  <a:lnTo>
                    <a:pt x="30" y="17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6" y="17"/>
                  </a:lnTo>
                  <a:lnTo>
                    <a:pt x="49" y="20"/>
                  </a:lnTo>
                  <a:lnTo>
                    <a:pt x="51" y="23"/>
                  </a:lnTo>
                  <a:lnTo>
                    <a:pt x="53" y="27"/>
                  </a:lnTo>
                  <a:lnTo>
                    <a:pt x="54" y="32"/>
                  </a:lnTo>
                  <a:lnTo>
                    <a:pt x="55" y="39"/>
                  </a:lnTo>
                  <a:lnTo>
                    <a:pt x="54" y="44"/>
                  </a:lnTo>
                  <a:lnTo>
                    <a:pt x="54" y="48"/>
                  </a:lnTo>
                  <a:lnTo>
                    <a:pt x="53" y="52"/>
                  </a:lnTo>
                  <a:lnTo>
                    <a:pt x="51" y="56"/>
                  </a:lnTo>
                  <a:lnTo>
                    <a:pt x="49" y="59"/>
                  </a:lnTo>
                  <a:lnTo>
                    <a:pt x="46" y="61"/>
                  </a:lnTo>
                  <a:lnTo>
                    <a:pt x="42" y="63"/>
                  </a:lnTo>
                  <a:lnTo>
                    <a:pt x="38" y="63"/>
                  </a:lnTo>
                  <a:lnTo>
                    <a:pt x="34" y="63"/>
                  </a:lnTo>
                  <a:lnTo>
                    <a:pt x="30" y="61"/>
                  </a:lnTo>
                  <a:lnTo>
                    <a:pt x="27" y="59"/>
                  </a:lnTo>
                  <a:lnTo>
                    <a:pt x="24" y="56"/>
                  </a:lnTo>
                  <a:lnTo>
                    <a:pt x="23" y="52"/>
                  </a:lnTo>
                  <a:lnTo>
                    <a:pt x="21" y="48"/>
                  </a:lnTo>
                  <a:lnTo>
                    <a:pt x="21" y="44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9" name="Freeform 2453"/>
            <p:cNvSpPr>
              <a:spLocks/>
            </p:cNvSpPr>
            <p:nvPr/>
          </p:nvSpPr>
          <p:spPr bwMode="auto">
            <a:xfrm>
              <a:off x="3245" y="940"/>
              <a:ext cx="24" cy="18"/>
            </a:xfrm>
            <a:custGeom>
              <a:avLst/>
              <a:gdLst/>
              <a:ahLst/>
              <a:cxnLst>
                <a:cxn ang="0">
                  <a:pos x="42" y="73"/>
                </a:cxn>
                <a:cxn ang="0">
                  <a:pos x="56" y="73"/>
                </a:cxn>
                <a:cxn ang="0">
                  <a:pos x="75" y="23"/>
                </a:cxn>
                <a:cxn ang="0">
                  <a:pos x="75" y="23"/>
                </a:cxn>
                <a:cxn ang="0">
                  <a:pos x="75" y="27"/>
                </a:cxn>
                <a:cxn ang="0">
                  <a:pos x="75" y="73"/>
                </a:cxn>
                <a:cxn ang="0">
                  <a:pos x="97" y="73"/>
                </a:cxn>
                <a:cxn ang="0">
                  <a:pos x="97" y="0"/>
                </a:cxn>
                <a:cxn ang="0">
                  <a:pos x="68" y="0"/>
                </a:cxn>
                <a:cxn ang="0">
                  <a:pos x="49" y="51"/>
                </a:cxn>
                <a:cxn ang="0">
                  <a:pos x="49" y="51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0" y="73"/>
                </a:cxn>
                <a:cxn ang="0">
                  <a:pos x="21" y="73"/>
                </a:cxn>
                <a:cxn ang="0">
                  <a:pos x="21" y="27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42" y="73"/>
                </a:cxn>
              </a:cxnLst>
              <a:rect l="0" t="0" r="r" b="b"/>
              <a:pathLst>
                <a:path w="97" h="73">
                  <a:moveTo>
                    <a:pt x="42" y="73"/>
                  </a:moveTo>
                  <a:lnTo>
                    <a:pt x="56" y="7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5" y="27"/>
                  </a:lnTo>
                  <a:lnTo>
                    <a:pt x="75" y="73"/>
                  </a:lnTo>
                  <a:lnTo>
                    <a:pt x="97" y="73"/>
                  </a:lnTo>
                  <a:lnTo>
                    <a:pt x="97" y="0"/>
                  </a:lnTo>
                  <a:lnTo>
                    <a:pt x="68" y="0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21" y="73"/>
                  </a:lnTo>
                  <a:lnTo>
                    <a:pt x="21" y="27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42" y="7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0" name="Freeform 2454"/>
            <p:cNvSpPr>
              <a:spLocks noEditPoints="1"/>
            </p:cNvSpPr>
            <p:nvPr/>
          </p:nvSpPr>
          <p:spPr bwMode="auto">
            <a:xfrm>
              <a:off x="3273" y="939"/>
              <a:ext cx="19" cy="20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28" y="19"/>
                </a:cxn>
                <a:cxn ang="0">
                  <a:pos x="34" y="15"/>
                </a:cxn>
                <a:cxn ang="0">
                  <a:pos x="41" y="15"/>
                </a:cxn>
                <a:cxn ang="0">
                  <a:pos x="46" y="17"/>
                </a:cxn>
                <a:cxn ang="0">
                  <a:pos x="49" y="22"/>
                </a:cxn>
                <a:cxn ang="0">
                  <a:pos x="49" y="26"/>
                </a:cxn>
                <a:cxn ang="0">
                  <a:pos x="49" y="29"/>
                </a:cxn>
                <a:cxn ang="0">
                  <a:pos x="46" y="32"/>
                </a:cxn>
                <a:cxn ang="0">
                  <a:pos x="38" y="33"/>
                </a:cxn>
                <a:cxn ang="0">
                  <a:pos x="17" y="37"/>
                </a:cxn>
                <a:cxn ang="0">
                  <a:pos x="5" y="43"/>
                </a:cxn>
                <a:cxn ang="0">
                  <a:pos x="1" y="51"/>
                </a:cxn>
                <a:cxn ang="0">
                  <a:pos x="1" y="59"/>
                </a:cxn>
                <a:cxn ang="0">
                  <a:pos x="2" y="66"/>
                </a:cxn>
                <a:cxn ang="0">
                  <a:pos x="7" y="73"/>
                </a:cxn>
                <a:cxn ang="0">
                  <a:pos x="18" y="78"/>
                </a:cxn>
                <a:cxn ang="0">
                  <a:pos x="33" y="78"/>
                </a:cxn>
                <a:cxn ang="0">
                  <a:pos x="45" y="73"/>
                </a:cxn>
                <a:cxn ang="0">
                  <a:pos x="50" y="68"/>
                </a:cxn>
                <a:cxn ang="0">
                  <a:pos x="74" y="76"/>
                </a:cxn>
                <a:cxn ang="0">
                  <a:pos x="72" y="73"/>
                </a:cxn>
                <a:cxn ang="0">
                  <a:pos x="70" y="65"/>
                </a:cxn>
                <a:cxn ang="0">
                  <a:pos x="70" y="28"/>
                </a:cxn>
                <a:cxn ang="0">
                  <a:pos x="70" y="20"/>
                </a:cxn>
                <a:cxn ang="0">
                  <a:pos x="66" y="11"/>
                </a:cxn>
                <a:cxn ang="0">
                  <a:pos x="56" y="3"/>
                </a:cxn>
                <a:cxn ang="0">
                  <a:pos x="38" y="0"/>
                </a:cxn>
                <a:cxn ang="0">
                  <a:pos x="18" y="4"/>
                </a:cxn>
                <a:cxn ang="0">
                  <a:pos x="8" y="11"/>
                </a:cxn>
                <a:cxn ang="0">
                  <a:pos x="5" y="19"/>
                </a:cxn>
                <a:cxn ang="0">
                  <a:pos x="4" y="27"/>
                </a:cxn>
                <a:cxn ang="0">
                  <a:pos x="49" y="45"/>
                </a:cxn>
                <a:cxn ang="0">
                  <a:pos x="48" y="54"/>
                </a:cxn>
                <a:cxn ang="0">
                  <a:pos x="44" y="60"/>
                </a:cxn>
                <a:cxn ang="0">
                  <a:pos x="34" y="63"/>
                </a:cxn>
                <a:cxn ang="0">
                  <a:pos x="26" y="61"/>
                </a:cxn>
                <a:cxn ang="0">
                  <a:pos x="23" y="59"/>
                </a:cxn>
                <a:cxn ang="0">
                  <a:pos x="22" y="55"/>
                </a:cxn>
                <a:cxn ang="0">
                  <a:pos x="23" y="50"/>
                </a:cxn>
                <a:cxn ang="0">
                  <a:pos x="28" y="47"/>
                </a:cxn>
                <a:cxn ang="0">
                  <a:pos x="35" y="45"/>
                </a:cxn>
                <a:cxn ang="0">
                  <a:pos x="49" y="41"/>
                </a:cxn>
              </a:cxnLst>
              <a:rect l="0" t="0" r="r" b="b"/>
              <a:pathLst>
                <a:path w="74" h="78">
                  <a:moveTo>
                    <a:pt x="24" y="27"/>
                  </a:moveTo>
                  <a:lnTo>
                    <a:pt x="24" y="23"/>
                  </a:lnTo>
                  <a:lnTo>
                    <a:pt x="25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4" y="15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8" y="20"/>
                  </a:lnTo>
                  <a:lnTo>
                    <a:pt x="49" y="22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31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38" y="33"/>
                  </a:lnTo>
                  <a:lnTo>
                    <a:pt x="28" y="35"/>
                  </a:lnTo>
                  <a:lnTo>
                    <a:pt x="17" y="37"/>
                  </a:lnTo>
                  <a:lnTo>
                    <a:pt x="9" y="40"/>
                  </a:lnTo>
                  <a:lnTo>
                    <a:pt x="5" y="43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7" y="73"/>
                  </a:lnTo>
                  <a:lnTo>
                    <a:pt x="12" y="76"/>
                  </a:lnTo>
                  <a:lnTo>
                    <a:pt x="18" y="78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39" y="76"/>
                  </a:lnTo>
                  <a:lnTo>
                    <a:pt x="45" y="73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2" y="76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2" y="73"/>
                  </a:lnTo>
                  <a:lnTo>
                    <a:pt x="70" y="70"/>
                  </a:lnTo>
                  <a:lnTo>
                    <a:pt x="70" y="65"/>
                  </a:lnTo>
                  <a:lnTo>
                    <a:pt x="70" y="60"/>
                  </a:lnTo>
                  <a:lnTo>
                    <a:pt x="70" y="28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69" y="15"/>
                  </a:lnTo>
                  <a:lnTo>
                    <a:pt x="66" y="11"/>
                  </a:lnTo>
                  <a:lnTo>
                    <a:pt x="62" y="7"/>
                  </a:lnTo>
                  <a:lnTo>
                    <a:pt x="56" y="3"/>
                  </a:lnTo>
                  <a:lnTo>
                    <a:pt x="49" y="1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18" y="4"/>
                  </a:lnTo>
                  <a:lnTo>
                    <a:pt x="13" y="7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24" y="27"/>
                  </a:lnTo>
                  <a:close/>
                  <a:moveTo>
                    <a:pt x="49" y="45"/>
                  </a:moveTo>
                  <a:lnTo>
                    <a:pt x="49" y="50"/>
                  </a:lnTo>
                  <a:lnTo>
                    <a:pt x="48" y="54"/>
                  </a:lnTo>
                  <a:lnTo>
                    <a:pt x="46" y="57"/>
                  </a:lnTo>
                  <a:lnTo>
                    <a:pt x="44" y="60"/>
                  </a:lnTo>
                  <a:lnTo>
                    <a:pt x="39" y="62"/>
                  </a:lnTo>
                  <a:lnTo>
                    <a:pt x="34" y="63"/>
                  </a:lnTo>
                  <a:lnTo>
                    <a:pt x="31" y="63"/>
                  </a:lnTo>
                  <a:lnTo>
                    <a:pt x="26" y="61"/>
                  </a:lnTo>
                  <a:lnTo>
                    <a:pt x="25" y="60"/>
                  </a:lnTo>
                  <a:lnTo>
                    <a:pt x="23" y="59"/>
                  </a:lnTo>
                  <a:lnTo>
                    <a:pt x="22" y="57"/>
                  </a:lnTo>
                  <a:lnTo>
                    <a:pt x="22" y="55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5" y="48"/>
                  </a:lnTo>
                  <a:lnTo>
                    <a:pt x="28" y="47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43" y="43"/>
                  </a:lnTo>
                  <a:lnTo>
                    <a:pt x="49" y="41"/>
                  </a:lnTo>
                  <a:lnTo>
                    <a:pt x="49" y="4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1" name="Freeform 2455"/>
            <p:cNvSpPr>
              <a:spLocks/>
            </p:cNvSpPr>
            <p:nvPr/>
          </p:nvSpPr>
          <p:spPr bwMode="auto">
            <a:xfrm>
              <a:off x="3111" y="972"/>
              <a:ext cx="23" cy="26"/>
            </a:xfrm>
            <a:custGeom>
              <a:avLst/>
              <a:gdLst/>
              <a:ahLst/>
              <a:cxnLst>
                <a:cxn ang="0">
                  <a:pos x="69" y="72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44" y="84"/>
                </a:cxn>
                <a:cxn ang="0">
                  <a:pos x="35" y="79"/>
                </a:cxn>
                <a:cxn ang="0">
                  <a:pos x="29" y="71"/>
                </a:cxn>
                <a:cxn ang="0">
                  <a:pos x="26" y="60"/>
                </a:cxn>
                <a:cxn ang="0">
                  <a:pos x="26" y="42"/>
                </a:cxn>
                <a:cxn ang="0">
                  <a:pos x="31" y="27"/>
                </a:cxn>
                <a:cxn ang="0">
                  <a:pos x="39" y="21"/>
                </a:cxn>
                <a:cxn ang="0">
                  <a:pos x="46" y="19"/>
                </a:cxn>
                <a:cxn ang="0">
                  <a:pos x="54" y="19"/>
                </a:cxn>
                <a:cxn ang="0">
                  <a:pos x="63" y="23"/>
                </a:cxn>
                <a:cxn ang="0">
                  <a:pos x="69" y="30"/>
                </a:cxn>
                <a:cxn ang="0">
                  <a:pos x="92" y="35"/>
                </a:cxn>
                <a:cxn ang="0">
                  <a:pos x="90" y="24"/>
                </a:cxn>
                <a:cxn ang="0">
                  <a:pos x="83" y="12"/>
                </a:cxn>
                <a:cxn ang="0">
                  <a:pos x="70" y="3"/>
                </a:cxn>
                <a:cxn ang="0">
                  <a:pos x="59" y="1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1" y="7"/>
                </a:cxn>
                <a:cxn ang="0">
                  <a:pos x="12" y="14"/>
                </a:cxn>
                <a:cxn ang="0">
                  <a:pos x="6" y="23"/>
                </a:cxn>
                <a:cxn ang="0">
                  <a:pos x="1" y="36"/>
                </a:cxn>
                <a:cxn ang="0">
                  <a:pos x="0" y="54"/>
                </a:cxn>
                <a:cxn ang="0">
                  <a:pos x="1" y="67"/>
                </a:cxn>
                <a:cxn ang="0">
                  <a:pos x="4" y="78"/>
                </a:cxn>
                <a:cxn ang="0">
                  <a:pos x="8" y="86"/>
                </a:cxn>
                <a:cxn ang="0">
                  <a:pos x="15" y="94"/>
                </a:cxn>
                <a:cxn ang="0">
                  <a:pos x="30" y="102"/>
                </a:cxn>
                <a:cxn ang="0">
                  <a:pos x="48" y="104"/>
                </a:cxn>
                <a:cxn ang="0">
                  <a:pos x="60" y="103"/>
                </a:cxn>
                <a:cxn ang="0">
                  <a:pos x="70" y="101"/>
                </a:cxn>
                <a:cxn ang="0">
                  <a:pos x="84" y="91"/>
                </a:cxn>
                <a:cxn ang="0">
                  <a:pos x="91" y="78"/>
                </a:cxn>
                <a:cxn ang="0">
                  <a:pos x="93" y="66"/>
                </a:cxn>
              </a:cxnLst>
              <a:rect l="0" t="0" r="r" b="b"/>
              <a:pathLst>
                <a:path w="93" h="104">
                  <a:moveTo>
                    <a:pt x="71" y="66"/>
                  </a:moveTo>
                  <a:lnTo>
                    <a:pt x="69" y="72"/>
                  </a:lnTo>
                  <a:lnTo>
                    <a:pt x="66" y="78"/>
                  </a:lnTo>
                  <a:lnTo>
                    <a:pt x="62" y="81"/>
                  </a:lnTo>
                  <a:lnTo>
                    <a:pt x="59" y="83"/>
                  </a:lnTo>
                  <a:lnTo>
                    <a:pt x="54" y="84"/>
                  </a:lnTo>
                  <a:lnTo>
                    <a:pt x="49" y="85"/>
                  </a:lnTo>
                  <a:lnTo>
                    <a:pt x="44" y="84"/>
                  </a:lnTo>
                  <a:lnTo>
                    <a:pt x="39" y="82"/>
                  </a:lnTo>
                  <a:lnTo>
                    <a:pt x="35" y="79"/>
                  </a:lnTo>
                  <a:lnTo>
                    <a:pt x="31" y="76"/>
                  </a:lnTo>
                  <a:lnTo>
                    <a:pt x="29" y="71"/>
                  </a:lnTo>
                  <a:lnTo>
                    <a:pt x="27" y="66"/>
                  </a:lnTo>
                  <a:lnTo>
                    <a:pt x="26" y="60"/>
                  </a:lnTo>
                  <a:lnTo>
                    <a:pt x="25" y="53"/>
                  </a:lnTo>
                  <a:lnTo>
                    <a:pt x="26" y="42"/>
                  </a:lnTo>
                  <a:lnTo>
                    <a:pt x="28" y="33"/>
                  </a:lnTo>
                  <a:lnTo>
                    <a:pt x="31" y="27"/>
                  </a:lnTo>
                  <a:lnTo>
                    <a:pt x="35" y="23"/>
                  </a:lnTo>
                  <a:lnTo>
                    <a:pt x="39" y="21"/>
                  </a:lnTo>
                  <a:lnTo>
                    <a:pt x="43" y="19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54" y="19"/>
                  </a:lnTo>
                  <a:lnTo>
                    <a:pt x="60" y="21"/>
                  </a:lnTo>
                  <a:lnTo>
                    <a:pt x="63" y="23"/>
                  </a:lnTo>
                  <a:lnTo>
                    <a:pt x="66" y="26"/>
                  </a:lnTo>
                  <a:lnTo>
                    <a:pt x="69" y="30"/>
                  </a:lnTo>
                  <a:lnTo>
                    <a:pt x="70" y="35"/>
                  </a:lnTo>
                  <a:lnTo>
                    <a:pt x="92" y="35"/>
                  </a:lnTo>
                  <a:lnTo>
                    <a:pt x="92" y="30"/>
                  </a:lnTo>
                  <a:lnTo>
                    <a:pt x="90" y="24"/>
                  </a:lnTo>
                  <a:lnTo>
                    <a:pt x="87" y="18"/>
                  </a:lnTo>
                  <a:lnTo>
                    <a:pt x="83" y="12"/>
                  </a:lnTo>
                  <a:lnTo>
                    <a:pt x="77" y="7"/>
                  </a:lnTo>
                  <a:lnTo>
                    <a:pt x="70" y="3"/>
                  </a:lnTo>
                  <a:lnTo>
                    <a:pt x="64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6" y="1"/>
                  </a:lnTo>
                  <a:lnTo>
                    <a:pt x="29" y="3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2" y="14"/>
                  </a:lnTo>
                  <a:lnTo>
                    <a:pt x="9" y="18"/>
                  </a:lnTo>
                  <a:lnTo>
                    <a:pt x="6" y="23"/>
                  </a:lnTo>
                  <a:lnTo>
                    <a:pt x="3" y="29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7"/>
                  </a:lnTo>
                  <a:lnTo>
                    <a:pt x="2" y="73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8" y="86"/>
                  </a:lnTo>
                  <a:lnTo>
                    <a:pt x="11" y="91"/>
                  </a:lnTo>
                  <a:lnTo>
                    <a:pt x="15" y="94"/>
                  </a:lnTo>
                  <a:lnTo>
                    <a:pt x="22" y="99"/>
                  </a:lnTo>
                  <a:lnTo>
                    <a:pt x="30" y="102"/>
                  </a:lnTo>
                  <a:lnTo>
                    <a:pt x="39" y="104"/>
                  </a:lnTo>
                  <a:lnTo>
                    <a:pt x="48" y="104"/>
                  </a:lnTo>
                  <a:lnTo>
                    <a:pt x="54" y="104"/>
                  </a:lnTo>
                  <a:lnTo>
                    <a:pt x="60" y="103"/>
                  </a:lnTo>
                  <a:lnTo>
                    <a:pt x="66" y="102"/>
                  </a:lnTo>
                  <a:lnTo>
                    <a:pt x="70" y="101"/>
                  </a:lnTo>
                  <a:lnTo>
                    <a:pt x="78" y="97"/>
                  </a:lnTo>
                  <a:lnTo>
                    <a:pt x="84" y="91"/>
                  </a:lnTo>
                  <a:lnTo>
                    <a:pt x="88" y="84"/>
                  </a:lnTo>
                  <a:lnTo>
                    <a:pt x="91" y="78"/>
                  </a:lnTo>
                  <a:lnTo>
                    <a:pt x="92" y="72"/>
                  </a:lnTo>
                  <a:lnTo>
                    <a:pt x="93" y="66"/>
                  </a:lnTo>
                  <a:lnTo>
                    <a:pt x="71" y="6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2" name="Freeform 2456"/>
            <p:cNvSpPr>
              <a:spLocks/>
            </p:cNvSpPr>
            <p:nvPr/>
          </p:nvSpPr>
          <p:spPr bwMode="auto">
            <a:xfrm>
              <a:off x="3138" y="973"/>
              <a:ext cx="22" cy="25"/>
            </a:xfrm>
            <a:custGeom>
              <a:avLst/>
              <a:gdLst/>
              <a:ahLst/>
              <a:cxnLst>
                <a:cxn ang="0">
                  <a:pos x="24" y="64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4" y="100"/>
                </a:cxn>
                <a:cxn ang="0">
                  <a:pos x="63" y="34"/>
                </a:cxn>
                <a:cxn ang="0">
                  <a:pos x="63" y="100"/>
                </a:cxn>
                <a:cxn ang="0">
                  <a:pos x="86" y="100"/>
                </a:cxn>
                <a:cxn ang="0">
                  <a:pos x="86" y="0"/>
                </a:cxn>
                <a:cxn ang="0">
                  <a:pos x="63" y="0"/>
                </a:cxn>
                <a:cxn ang="0">
                  <a:pos x="24" y="64"/>
                </a:cxn>
              </a:cxnLst>
              <a:rect l="0" t="0" r="r" b="b"/>
              <a:pathLst>
                <a:path w="86" h="100">
                  <a:moveTo>
                    <a:pt x="24" y="64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4" y="100"/>
                  </a:lnTo>
                  <a:lnTo>
                    <a:pt x="63" y="34"/>
                  </a:lnTo>
                  <a:lnTo>
                    <a:pt x="63" y="100"/>
                  </a:lnTo>
                  <a:lnTo>
                    <a:pt x="86" y="100"/>
                  </a:lnTo>
                  <a:lnTo>
                    <a:pt x="86" y="0"/>
                  </a:lnTo>
                  <a:lnTo>
                    <a:pt x="63" y="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3" name="Freeform 2457"/>
            <p:cNvSpPr>
              <a:spLocks noEditPoints="1"/>
            </p:cNvSpPr>
            <p:nvPr/>
          </p:nvSpPr>
          <p:spPr bwMode="auto">
            <a:xfrm>
              <a:off x="3165" y="973"/>
              <a:ext cx="21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24" y="100"/>
                </a:cxn>
                <a:cxn ang="0">
                  <a:pos x="24" y="65"/>
                </a:cxn>
                <a:cxn ang="0">
                  <a:pos x="45" y="65"/>
                </a:cxn>
                <a:cxn ang="0">
                  <a:pos x="50" y="65"/>
                </a:cxn>
                <a:cxn ang="0">
                  <a:pos x="57" y="64"/>
                </a:cxn>
                <a:cxn ang="0">
                  <a:pos x="63" y="63"/>
                </a:cxn>
                <a:cxn ang="0">
                  <a:pos x="69" y="60"/>
                </a:cxn>
                <a:cxn ang="0">
                  <a:pos x="75" y="56"/>
                </a:cxn>
                <a:cxn ang="0">
                  <a:pos x="79" y="51"/>
                </a:cxn>
                <a:cxn ang="0">
                  <a:pos x="81" y="47"/>
                </a:cxn>
                <a:cxn ang="0">
                  <a:pos x="82" y="43"/>
                </a:cxn>
                <a:cxn ang="0">
                  <a:pos x="83" y="38"/>
                </a:cxn>
                <a:cxn ang="0">
                  <a:pos x="84" y="32"/>
                </a:cxn>
                <a:cxn ang="0">
                  <a:pos x="83" y="24"/>
                </a:cxn>
                <a:cxn ang="0">
                  <a:pos x="81" y="17"/>
                </a:cxn>
                <a:cxn ang="0">
                  <a:pos x="77" y="11"/>
                </a:cxn>
                <a:cxn ang="0">
                  <a:pos x="73" y="7"/>
                </a:cxn>
                <a:cxn ang="0">
                  <a:pos x="67" y="4"/>
                </a:cxn>
                <a:cxn ang="0">
                  <a:pos x="61" y="2"/>
                </a:cxn>
                <a:cxn ang="0">
                  <a:pos x="54" y="1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24" y="19"/>
                </a:cxn>
                <a:cxn ang="0">
                  <a:pos x="41" y="19"/>
                </a:cxn>
                <a:cxn ang="0">
                  <a:pos x="46" y="19"/>
                </a:cxn>
                <a:cxn ang="0">
                  <a:pos x="53" y="21"/>
                </a:cxn>
                <a:cxn ang="0">
                  <a:pos x="55" y="22"/>
                </a:cxn>
                <a:cxn ang="0">
                  <a:pos x="57" y="24"/>
                </a:cxn>
                <a:cxn ang="0">
                  <a:pos x="58" y="28"/>
                </a:cxn>
                <a:cxn ang="0">
                  <a:pos x="59" y="32"/>
                </a:cxn>
                <a:cxn ang="0">
                  <a:pos x="59" y="35"/>
                </a:cxn>
                <a:cxn ang="0">
                  <a:pos x="58" y="39"/>
                </a:cxn>
                <a:cxn ang="0">
                  <a:pos x="57" y="41"/>
                </a:cxn>
                <a:cxn ang="0">
                  <a:pos x="55" y="43"/>
                </a:cxn>
                <a:cxn ang="0">
                  <a:pos x="51" y="45"/>
                </a:cxn>
                <a:cxn ang="0">
                  <a:pos x="49" y="46"/>
                </a:cxn>
                <a:cxn ang="0">
                  <a:pos x="45" y="46"/>
                </a:cxn>
                <a:cxn ang="0">
                  <a:pos x="41" y="46"/>
                </a:cxn>
                <a:cxn ang="0">
                  <a:pos x="24" y="46"/>
                </a:cxn>
                <a:cxn ang="0">
                  <a:pos x="24" y="19"/>
                </a:cxn>
              </a:cxnLst>
              <a:rect l="0" t="0" r="r" b="b"/>
              <a:pathLst>
                <a:path w="84" h="100">
                  <a:moveTo>
                    <a:pt x="0" y="0"/>
                  </a:moveTo>
                  <a:lnTo>
                    <a:pt x="0" y="100"/>
                  </a:lnTo>
                  <a:lnTo>
                    <a:pt x="24" y="100"/>
                  </a:lnTo>
                  <a:lnTo>
                    <a:pt x="24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7" y="64"/>
                  </a:lnTo>
                  <a:lnTo>
                    <a:pt x="63" y="63"/>
                  </a:lnTo>
                  <a:lnTo>
                    <a:pt x="69" y="60"/>
                  </a:lnTo>
                  <a:lnTo>
                    <a:pt x="75" y="56"/>
                  </a:lnTo>
                  <a:lnTo>
                    <a:pt x="79" y="51"/>
                  </a:lnTo>
                  <a:lnTo>
                    <a:pt x="81" y="47"/>
                  </a:lnTo>
                  <a:lnTo>
                    <a:pt x="82" y="43"/>
                  </a:lnTo>
                  <a:lnTo>
                    <a:pt x="83" y="38"/>
                  </a:lnTo>
                  <a:lnTo>
                    <a:pt x="84" y="32"/>
                  </a:lnTo>
                  <a:lnTo>
                    <a:pt x="83" y="24"/>
                  </a:lnTo>
                  <a:lnTo>
                    <a:pt x="81" y="17"/>
                  </a:lnTo>
                  <a:lnTo>
                    <a:pt x="77" y="11"/>
                  </a:lnTo>
                  <a:lnTo>
                    <a:pt x="73" y="7"/>
                  </a:lnTo>
                  <a:lnTo>
                    <a:pt x="67" y="4"/>
                  </a:lnTo>
                  <a:lnTo>
                    <a:pt x="61" y="2"/>
                  </a:lnTo>
                  <a:lnTo>
                    <a:pt x="54" y="1"/>
                  </a:lnTo>
                  <a:lnTo>
                    <a:pt x="46" y="0"/>
                  </a:lnTo>
                  <a:lnTo>
                    <a:pt x="0" y="0"/>
                  </a:lnTo>
                  <a:close/>
                  <a:moveTo>
                    <a:pt x="24" y="19"/>
                  </a:moveTo>
                  <a:lnTo>
                    <a:pt x="41" y="19"/>
                  </a:lnTo>
                  <a:lnTo>
                    <a:pt x="46" y="19"/>
                  </a:lnTo>
                  <a:lnTo>
                    <a:pt x="53" y="21"/>
                  </a:lnTo>
                  <a:lnTo>
                    <a:pt x="55" y="22"/>
                  </a:lnTo>
                  <a:lnTo>
                    <a:pt x="57" y="24"/>
                  </a:lnTo>
                  <a:lnTo>
                    <a:pt x="58" y="28"/>
                  </a:lnTo>
                  <a:lnTo>
                    <a:pt x="59" y="32"/>
                  </a:lnTo>
                  <a:lnTo>
                    <a:pt x="59" y="35"/>
                  </a:lnTo>
                  <a:lnTo>
                    <a:pt x="58" y="39"/>
                  </a:lnTo>
                  <a:lnTo>
                    <a:pt x="57" y="41"/>
                  </a:lnTo>
                  <a:lnTo>
                    <a:pt x="55" y="43"/>
                  </a:lnTo>
                  <a:lnTo>
                    <a:pt x="51" y="45"/>
                  </a:lnTo>
                  <a:lnTo>
                    <a:pt x="49" y="46"/>
                  </a:lnTo>
                  <a:lnTo>
                    <a:pt x="45" y="46"/>
                  </a:lnTo>
                  <a:lnTo>
                    <a:pt x="41" y="46"/>
                  </a:lnTo>
                  <a:lnTo>
                    <a:pt x="24" y="46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4" name="Freeform 2458"/>
            <p:cNvSpPr>
              <a:spLocks/>
            </p:cNvSpPr>
            <p:nvPr/>
          </p:nvSpPr>
          <p:spPr bwMode="auto">
            <a:xfrm>
              <a:off x="3190" y="973"/>
              <a:ext cx="21" cy="25"/>
            </a:xfrm>
            <a:custGeom>
              <a:avLst/>
              <a:gdLst/>
              <a:ahLst/>
              <a:cxnLst>
                <a:cxn ang="0">
                  <a:pos x="24" y="64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24" y="100"/>
                </a:cxn>
                <a:cxn ang="0">
                  <a:pos x="64" y="34"/>
                </a:cxn>
                <a:cxn ang="0">
                  <a:pos x="64" y="100"/>
                </a:cxn>
                <a:cxn ang="0">
                  <a:pos x="86" y="100"/>
                </a:cxn>
                <a:cxn ang="0">
                  <a:pos x="86" y="0"/>
                </a:cxn>
                <a:cxn ang="0">
                  <a:pos x="64" y="0"/>
                </a:cxn>
                <a:cxn ang="0">
                  <a:pos x="24" y="64"/>
                </a:cxn>
              </a:cxnLst>
              <a:rect l="0" t="0" r="r" b="b"/>
              <a:pathLst>
                <a:path w="86" h="100">
                  <a:moveTo>
                    <a:pt x="24" y="64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24" y="100"/>
                  </a:lnTo>
                  <a:lnTo>
                    <a:pt x="64" y="34"/>
                  </a:lnTo>
                  <a:lnTo>
                    <a:pt x="64" y="100"/>
                  </a:lnTo>
                  <a:lnTo>
                    <a:pt x="86" y="100"/>
                  </a:lnTo>
                  <a:lnTo>
                    <a:pt x="86" y="0"/>
                  </a:lnTo>
                  <a:lnTo>
                    <a:pt x="64" y="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5" name="Freeform 2459"/>
            <p:cNvSpPr>
              <a:spLocks/>
            </p:cNvSpPr>
            <p:nvPr/>
          </p:nvSpPr>
          <p:spPr bwMode="auto">
            <a:xfrm>
              <a:off x="3214" y="973"/>
              <a:ext cx="23" cy="25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7" y="72"/>
                </a:cxn>
                <a:cxn ang="0">
                  <a:pos x="36" y="75"/>
                </a:cxn>
                <a:cxn ang="0">
                  <a:pos x="33" y="78"/>
                </a:cxn>
                <a:cxn ang="0">
                  <a:pos x="30" y="80"/>
                </a:cxn>
                <a:cxn ang="0">
                  <a:pos x="25" y="81"/>
                </a:cxn>
                <a:cxn ang="0">
                  <a:pos x="19" y="81"/>
                </a:cxn>
                <a:cxn ang="0">
                  <a:pos x="15" y="80"/>
                </a:cxn>
                <a:cxn ang="0">
                  <a:pos x="15" y="100"/>
                </a:cxn>
                <a:cxn ang="0">
                  <a:pos x="22" y="101"/>
                </a:cxn>
                <a:cxn ang="0">
                  <a:pos x="29" y="101"/>
                </a:cxn>
                <a:cxn ang="0">
                  <a:pos x="34" y="101"/>
                </a:cxn>
                <a:cxn ang="0">
                  <a:pos x="38" y="101"/>
                </a:cxn>
                <a:cxn ang="0">
                  <a:pos x="42" y="100"/>
                </a:cxn>
                <a:cxn ang="0">
                  <a:pos x="46" y="98"/>
                </a:cxn>
                <a:cxn ang="0">
                  <a:pos x="49" y="95"/>
                </a:cxn>
                <a:cxn ang="0">
                  <a:pos x="53" y="92"/>
                </a:cxn>
                <a:cxn ang="0">
                  <a:pos x="56" y="85"/>
                </a:cxn>
                <a:cxn ang="0">
                  <a:pos x="61" y="79"/>
                </a:cxn>
                <a:cxn ang="0">
                  <a:pos x="92" y="0"/>
                </a:cxn>
                <a:cxn ang="0">
                  <a:pos x="67" y="0"/>
                </a:cxn>
                <a:cxn ang="0">
                  <a:pos x="50" y="49"/>
                </a:cxn>
              </a:cxnLst>
              <a:rect l="0" t="0" r="r" b="b"/>
              <a:pathLst>
                <a:path w="92" h="101">
                  <a:moveTo>
                    <a:pt x="50" y="49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7" y="72"/>
                  </a:lnTo>
                  <a:lnTo>
                    <a:pt x="36" y="75"/>
                  </a:lnTo>
                  <a:lnTo>
                    <a:pt x="33" y="78"/>
                  </a:lnTo>
                  <a:lnTo>
                    <a:pt x="30" y="80"/>
                  </a:lnTo>
                  <a:lnTo>
                    <a:pt x="25" y="81"/>
                  </a:lnTo>
                  <a:lnTo>
                    <a:pt x="19" y="81"/>
                  </a:lnTo>
                  <a:lnTo>
                    <a:pt x="15" y="80"/>
                  </a:lnTo>
                  <a:lnTo>
                    <a:pt x="15" y="100"/>
                  </a:lnTo>
                  <a:lnTo>
                    <a:pt x="22" y="101"/>
                  </a:lnTo>
                  <a:lnTo>
                    <a:pt x="29" y="101"/>
                  </a:lnTo>
                  <a:lnTo>
                    <a:pt x="34" y="101"/>
                  </a:lnTo>
                  <a:lnTo>
                    <a:pt x="38" y="101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49" y="95"/>
                  </a:lnTo>
                  <a:lnTo>
                    <a:pt x="53" y="92"/>
                  </a:lnTo>
                  <a:lnTo>
                    <a:pt x="56" y="85"/>
                  </a:lnTo>
                  <a:lnTo>
                    <a:pt x="61" y="79"/>
                  </a:lnTo>
                  <a:lnTo>
                    <a:pt x="92" y="0"/>
                  </a:lnTo>
                  <a:lnTo>
                    <a:pt x="67" y="0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6" name="Freeform 2460"/>
            <p:cNvSpPr>
              <a:spLocks/>
            </p:cNvSpPr>
            <p:nvPr/>
          </p:nvSpPr>
          <p:spPr bwMode="auto">
            <a:xfrm>
              <a:off x="3238" y="972"/>
              <a:ext cx="24" cy="26"/>
            </a:xfrm>
            <a:custGeom>
              <a:avLst/>
              <a:gdLst/>
              <a:ahLst/>
              <a:cxnLst>
                <a:cxn ang="0">
                  <a:pos x="69" y="72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44" y="84"/>
                </a:cxn>
                <a:cxn ang="0">
                  <a:pos x="35" y="79"/>
                </a:cxn>
                <a:cxn ang="0">
                  <a:pos x="29" y="71"/>
                </a:cxn>
                <a:cxn ang="0">
                  <a:pos x="26" y="60"/>
                </a:cxn>
                <a:cxn ang="0">
                  <a:pos x="26" y="42"/>
                </a:cxn>
                <a:cxn ang="0">
                  <a:pos x="31" y="27"/>
                </a:cxn>
                <a:cxn ang="0">
                  <a:pos x="39" y="21"/>
                </a:cxn>
                <a:cxn ang="0">
                  <a:pos x="46" y="19"/>
                </a:cxn>
                <a:cxn ang="0">
                  <a:pos x="54" y="19"/>
                </a:cxn>
                <a:cxn ang="0">
                  <a:pos x="63" y="23"/>
                </a:cxn>
                <a:cxn ang="0">
                  <a:pos x="69" y="30"/>
                </a:cxn>
                <a:cxn ang="0">
                  <a:pos x="92" y="35"/>
                </a:cxn>
                <a:cxn ang="0">
                  <a:pos x="90" y="24"/>
                </a:cxn>
                <a:cxn ang="0">
                  <a:pos x="83" y="12"/>
                </a:cxn>
                <a:cxn ang="0">
                  <a:pos x="70" y="3"/>
                </a:cxn>
                <a:cxn ang="0">
                  <a:pos x="59" y="1"/>
                </a:cxn>
                <a:cxn ang="0">
                  <a:pos x="47" y="0"/>
                </a:cxn>
                <a:cxn ang="0">
                  <a:pos x="36" y="1"/>
                </a:cxn>
                <a:cxn ang="0">
                  <a:pos x="21" y="7"/>
                </a:cxn>
                <a:cxn ang="0">
                  <a:pos x="12" y="14"/>
                </a:cxn>
                <a:cxn ang="0">
                  <a:pos x="6" y="23"/>
                </a:cxn>
                <a:cxn ang="0">
                  <a:pos x="1" y="36"/>
                </a:cxn>
                <a:cxn ang="0">
                  <a:pos x="0" y="54"/>
                </a:cxn>
                <a:cxn ang="0">
                  <a:pos x="1" y="67"/>
                </a:cxn>
                <a:cxn ang="0">
                  <a:pos x="4" y="78"/>
                </a:cxn>
                <a:cxn ang="0">
                  <a:pos x="8" y="86"/>
                </a:cxn>
                <a:cxn ang="0">
                  <a:pos x="15" y="94"/>
                </a:cxn>
                <a:cxn ang="0">
                  <a:pos x="30" y="102"/>
                </a:cxn>
                <a:cxn ang="0">
                  <a:pos x="48" y="104"/>
                </a:cxn>
                <a:cxn ang="0">
                  <a:pos x="60" y="103"/>
                </a:cxn>
                <a:cxn ang="0">
                  <a:pos x="70" y="101"/>
                </a:cxn>
                <a:cxn ang="0">
                  <a:pos x="84" y="91"/>
                </a:cxn>
                <a:cxn ang="0">
                  <a:pos x="91" y="78"/>
                </a:cxn>
                <a:cxn ang="0">
                  <a:pos x="93" y="66"/>
                </a:cxn>
              </a:cxnLst>
              <a:rect l="0" t="0" r="r" b="b"/>
              <a:pathLst>
                <a:path w="93" h="104">
                  <a:moveTo>
                    <a:pt x="71" y="66"/>
                  </a:moveTo>
                  <a:lnTo>
                    <a:pt x="69" y="72"/>
                  </a:lnTo>
                  <a:lnTo>
                    <a:pt x="66" y="78"/>
                  </a:lnTo>
                  <a:lnTo>
                    <a:pt x="62" y="81"/>
                  </a:lnTo>
                  <a:lnTo>
                    <a:pt x="59" y="83"/>
                  </a:lnTo>
                  <a:lnTo>
                    <a:pt x="54" y="84"/>
                  </a:lnTo>
                  <a:lnTo>
                    <a:pt x="49" y="85"/>
                  </a:lnTo>
                  <a:lnTo>
                    <a:pt x="44" y="84"/>
                  </a:lnTo>
                  <a:lnTo>
                    <a:pt x="39" y="82"/>
                  </a:lnTo>
                  <a:lnTo>
                    <a:pt x="35" y="79"/>
                  </a:lnTo>
                  <a:lnTo>
                    <a:pt x="31" y="76"/>
                  </a:lnTo>
                  <a:lnTo>
                    <a:pt x="29" y="71"/>
                  </a:lnTo>
                  <a:lnTo>
                    <a:pt x="27" y="66"/>
                  </a:lnTo>
                  <a:lnTo>
                    <a:pt x="26" y="60"/>
                  </a:lnTo>
                  <a:lnTo>
                    <a:pt x="25" y="53"/>
                  </a:lnTo>
                  <a:lnTo>
                    <a:pt x="26" y="42"/>
                  </a:lnTo>
                  <a:lnTo>
                    <a:pt x="28" y="33"/>
                  </a:lnTo>
                  <a:lnTo>
                    <a:pt x="31" y="27"/>
                  </a:lnTo>
                  <a:lnTo>
                    <a:pt x="35" y="23"/>
                  </a:lnTo>
                  <a:lnTo>
                    <a:pt x="39" y="21"/>
                  </a:lnTo>
                  <a:lnTo>
                    <a:pt x="43" y="19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54" y="19"/>
                  </a:lnTo>
                  <a:lnTo>
                    <a:pt x="60" y="21"/>
                  </a:lnTo>
                  <a:lnTo>
                    <a:pt x="63" y="23"/>
                  </a:lnTo>
                  <a:lnTo>
                    <a:pt x="67" y="26"/>
                  </a:lnTo>
                  <a:lnTo>
                    <a:pt x="69" y="30"/>
                  </a:lnTo>
                  <a:lnTo>
                    <a:pt x="70" y="35"/>
                  </a:lnTo>
                  <a:lnTo>
                    <a:pt x="92" y="35"/>
                  </a:lnTo>
                  <a:lnTo>
                    <a:pt x="92" y="30"/>
                  </a:lnTo>
                  <a:lnTo>
                    <a:pt x="90" y="24"/>
                  </a:lnTo>
                  <a:lnTo>
                    <a:pt x="87" y="18"/>
                  </a:lnTo>
                  <a:lnTo>
                    <a:pt x="83" y="12"/>
                  </a:lnTo>
                  <a:lnTo>
                    <a:pt x="77" y="7"/>
                  </a:lnTo>
                  <a:lnTo>
                    <a:pt x="70" y="3"/>
                  </a:lnTo>
                  <a:lnTo>
                    <a:pt x="64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6" y="1"/>
                  </a:lnTo>
                  <a:lnTo>
                    <a:pt x="29" y="3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2" y="14"/>
                  </a:lnTo>
                  <a:lnTo>
                    <a:pt x="9" y="18"/>
                  </a:lnTo>
                  <a:lnTo>
                    <a:pt x="6" y="23"/>
                  </a:lnTo>
                  <a:lnTo>
                    <a:pt x="3" y="29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" y="67"/>
                  </a:lnTo>
                  <a:lnTo>
                    <a:pt x="2" y="73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8" y="86"/>
                  </a:lnTo>
                  <a:lnTo>
                    <a:pt x="11" y="91"/>
                  </a:lnTo>
                  <a:lnTo>
                    <a:pt x="15" y="94"/>
                  </a:lnTo>
                  <a:lnTo>
                    <a:pt x="22" y="99"/>
                  </a:lnTo>
                  <a:lnTo>
                    <a:pt x="30" y="102"/>
                  </a:lnTo>
                  <a:lnTo>
                    <a:pt x="39" y="104"/>
                  </a:lnTo>
                  <a:lnTo>
                    <a:pt x="48" y="104"/>
                  </a:lnTo>
                  <a:lnTo>
                    <a:pt x="54" y="104"/>
                  </a:lnTo>
                  <a:lnTo>
                    <a:pt x="60" y="103"/>
                  </a:lnTo>
                  <a:lnTo>
                    <a:pt x="66" y="102"/>
                  </a:lnTo>
                  <a:lnTo>
                    <a:pt x="70" y="101"/>
                  </a:lnTo>
                  <a:lnTo>
                    <a:pt x="78" y="97"/>
                  </a:lnTo>
                  <a:lnTo>
                    <a:pt x="84" y="91"/>
                  </a:lnTo>
                  <a:lnTo>
                    <a:pt x="88" y="84"/>
                  </a:lnTo>
                  <a:lnTo>
                    <a:pt x="91" y="78"/>
                  </a:lnTo>
                  <a:lnTo>
                    <a:pt x="93" y="72"/>
                  </a:lnTo>
                  <a:lnTo>
                    <a:pt x="93" y="66"/>
                  </a:lnTo>
                  <a:lnTo>
                    <a:pt x="71" y="6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7" name="Freeform 2461"/>
            <p:cNvSpPr>
              <a:spLocks/>
            </p:cNvSpPr>
            <p:nvPr/>
          </p:nvSpPr>
          <p:spPr bwMode="auto">
            <a:xfrm>
              <a:off x="3079" y="2624"/>
              <a:ext cx="262" cy="123"/>
            </a:xfrm>
            <a:custGeom>
              <a:avLst/>
              <a:gdLst/>
              <a:ahLst/>
              <a:cxnLst>
                <a:cxn ang="0">
                  <a:pos x="892" y="423"/>
                </a:cxn>
                <a:cxn ang="0">
                  <a:pos x="954" y="390"/>
                </a:cxn>
                <a:cxn ang="0">
                  <a:pos x="1001" y="353"/>
                </a:cxn>
                <a:cxn ang="0">
                  <a:pos x="1030" y="313"/>
                </a:cxn>
                <a:cxn ang="0">
                  <a:pos x="1048" y="274"/>
                </a:cxn>
                <a:cxn ang="0">
                  <a:pos x="1048" y="0"/>
                </a:cxn>
                <a:cxn ang="0">
                  <a:pos x="0" y="8"/>
                </a:cxn>
                <a:cxn ang="0">
                  <a:pos x="0" y="260"/>
                </a:cxn>
                <a:cxn ang="0">
                  <a:pos x="8" y="303"/>
                </a:cxn>
                <a:cxn ang="0">
                  <a:pos x="38" y="343"/>
                </a:cxn>
                <a:cxn ang="0">
                  <a:pos x="78" y="380"/>
                </a:cxn>
                <a:cxn ang="0">
                  <a:pos x="137" y="414"/>
                </a:cxn>
                <a:cxn ang="0">
                  <a:pos x="205" y="443"/>
                </a:cxn>
                <a:cxn ang="0">
                  <a:pos x="283" y="464"/>
                </a:cxn>
                <a:cxn ang="0">
                  <a:pos x="368" y="481"/>
                </a:cxn>
                <a:cxn ang="0">
                  <a:pos x="465" y="489"/>
                </a:cxn>
                <a:cxn ang="0">
                  <a:pos x="558" y="491"/>
                </a:cxn>
                <a:cxn ang="0">
                  <a:pos x="648" y="483"/>
                </a:cxn>
                <a:cxn ang="0">
                  <a:pos x="739" y="469"/>
                </a:cxn>
                <a:cxn ang="0">
                  <a:pos x="820" y="449"/>
                </a:cxn>
                <a:cxn ang="0">
                  <a:pos x="892" y="423"/>
                </a:cxn>
              </a:cxnLst>
              <a:rect l="0" t="0" r="r" b="b"/>
              <a:pathLst>
                <a:path w="1048" h="491">
                  <a:moveTo>
                    <a:pt x="892" y="423"/>
                  </a:moveTo>
                  <a:lnTo>
                    <a:pt x="954" y="390"/>
                  </a:lnTo>
                  <a:lnTo>
                    <a:pt x="1001" y="353"/>
                  </a:lnTo>
                  <a:lnTo>
                    <a:pt x="1030" y="313"/>
                  </a:lnTo>
                  <a:lnTo>
                    <a:pt x="1048" y="274"/>
                  </a:lnTo>
                  <a:lnTo>
                    <a:pt x="1048" y="0"/>
                  </a:lnTo>
                  <a:lnTo>
                    <a:pt x="0" y="8"/>
                  </a:lnTo>
                  <a:lnTo>
                    <a:pt x="0" y="260"/>
                  </a:lnTo>
                  <a:lnTo>
                    <a:pt x="8" y="303"/>
                  </a:lnTo>
                  <a:lnTo>
                    <a:pt x="38" y="343"/>
                  </a:lnTo>
                  <a:lnTo>
                    <a:pt x="78" y="380"/>
                  </a:lnTo>
                  <a:lnTo>
                    <a:pt x="137" y="414"/>
                  </a:lnTo>
                  <a:lnTo>
                    <a:pt x="205" y="443"/>
                  </a:lnTo>
                  <a:lnTo>
                    <a:pt x="283" y="464"/>
                  </a:lnTo>
                  <a:lnTo>
                    <a:pt x="368" y="481"/>
                  </a:lnTo>
                  <a:lnTo>
                    <a:pt x="465" y="489"/>
                  </a:lnTo>
                  <a:lnTo>
                    <a:pt x="558" y="491"/>
                  </a:lnTo>
                  <a:lnTo>
                    <a:pt x="648" y="483"/>
                  </a:lnTo>
                  <a:lnTo>
                    <a:pt x="739" y="469"/>
                  </a:lnTo>
                  <a:lnTo>
                    <a:pt x="820" y="449"/>
                  </a:lnTo>
                  <a:lnTo>
                    <a:pt x="892" y="4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8" name="Freeform 2462"/>
            <p:cNvSpPr>
              <a:spLocks/>
            </p:cNvSpPr>
            <p:nvPr/>
          </p:nvSpPr>
          <p:spPr bwMode="auto">
            <a:xfrm>
              <a:off x="3302" y="2720"/>
              <a:ext cx="18" cy="11"/>
            </a:xfrm>
            <a:custGeom>
              <a:avLst/>
              <a:gdLst/>
              <a:ahLst/>
              <a:cxnLst>
                <a:cxn ang="0">
                  <a:pos x="70" y="11"/>
                </a:cxn>
                <a:cxn ang="0">
                  <a:pos x="62" y="1"/>
                </a:cxn>
                <a:cxn ang="0">
                  <a:pos x="0" y="32"/>
                </a:cxn>
                <a:cxn ang="0">
                  <a:pos x="6" y="44"/>
                </a:cxn>
                <a:cxn ang="0">
                  <a:pos x="69" y="12"/>
                </a:cxn>
                <a:cxn ang="0">
                  <a:pos x="70" y="11"/>
                </a:cxn>
                <a:cxn ang="0">
                  <a:pos x="69" y="12"/>
                </a:cxn>
                <a:cxn ang="0">
                  <a:pos x="71" y="10"/>
                </a:cxn>
                <a:cxn ang="0">
                  <a:pos x="73" y="8"/>
                </a:cxn>
                <a:cxn ang="0">
                  <a:pos x="73" y="6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62" y="1"/>
                </a:cxn>
                <a:cxn ang="0">
                  <a:pos x="70" y="11"/>
                </a:cxn>
              </a:cxnLst>
              <a:rect l="0" t="0" r="r" b="b"/>
              <a:pathLst>
                <a:path w="73" h="44">
                  <a:moveTo>
                    <a:pt x="70" y="11"/>
                  </a:moveTo>
                  <a:lnTo>
                    <a:pt x="62" y="1"/>
                  </a:lnTo>
                  <a:lnTo>
                    <a:pt x="0" y="32"/>
                  </a:lnTo>
                  <a:lnTo>
                    <a:pt x="6" y="44"/>
                  </a:lnTo>
                  <a:lnTo>
                    <a:pt x="69" y="12"/>
                  </a:lnTo>
                  <a:lnTo>
                    <a:pt x="70" y="11"/>
                  </a:lnTo>
                  <a:lnTo>
                    <a:pt x="69" y="12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2" y="1"/>
                  </a:lnTo>
                  <a:lnTo>
                    <a:pt x="70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9" name="Freeform 2463"/>
            <p:cNvSpPr>
              <a:spLocks/>
            </p:cNvSpPr>
            <p:nvPr/>
          </p:nvSpPr>
          <p:spPr bwMode="auto">
            <a:xfrm>
              <a:off x="3317" y="2711"/>
              <a:ext cx="14" cy="12"/>
            </a:xfrm>
            <a:custGeom>
              <a:avLst/>
              <a:gdLst/>
              <a:ahLst/>
              <a:cxnLst>
                <a:cxn ang="0">
                  <a:pos x="57" y="10"/>
                </a:cxn>
                <a:cxn ang="0">
                  <a:pos x="47" y="1"/>
                </a:cxn>
                <a:cxn ang="0">
                  <a:pos x="0" y="38"/>
                </a:cxn>
                <a:cxn ang="0">
                  <a:pos x="9" y="48"/>
                </a:cxn>
                <a:cxn ang="0">
                  <a:pos x="55" y="11"/>
                </a:cxn>
                <a:cxn ang="0">
                  <a:pos x="57" y="10"/>
                </a:cxn>
                <a:cxn ang="0">
                  <a:pos x="55" y="11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57" y="10"/>
                </a:cxn>
              </a:cxnLst>
              <a:rect l="0" t="0" r="r" b="b"/>
              <a:pathLst>
                <a:path w="59" h="48">
                  <a:moveTo>
                    <a:pt x="57" y="10"/>
                  </a:moveTo>
                  <a:lnTo>
                    <a:pt x="47" y="1"/>
                  </a:lnTo>
                  <a:lnTo>
                    <a:pt x="0" y="38"/>
                  </a:lnTo>
                  <a:lnTo>
                    <a:pt x="9" y="48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55" y="11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57" y="1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0" name="Freeform 2464"/>
            <p:cNvSpPr>
              <a:spLocks/>
            </p:cNvSpPr>
            <p:nvPr/>
          </p:nvSpPr>
          <p:spPr bwMode="auto">
            <a:xfrm>
              <a:off x="3328" y="2701"/>
              <a:ext cx="10" cy="12"/>
            </a:xfrm>
            <a:custGeom>
              <a:avLst/>
              <a:gdLst/>
              <a:ahLst/>
              <a:cxnLst>
                <a:cxn ang="0">
                  <a:pos x="40" y="10"/>
                </a:cxn>
                <a:cxn ang="0">
                  <a:pos x="29" y="3"/>
                </a:cxn>
                <a:cxn ang="0">
                  <a:pos x="0" y="43"/>
                </a:cxn>
                <a:cxn ang="0">
                  <a:pos x="11" y="51"/>
                </a:cxn>
                <a:cxn ang="0">
                  <a:pos x="39" y="12"/>
                </a:cxn>
                <a:cxn ang="0">
                  <a:pos x="40" y="10"/>
                </a:cxn>
                <a:cxn ang="0">
                  <a:pos x="39" y="12"/>
                </a:cxn>
                <a:cxn ang="0">
                  <a:pos x="40" y="8"/>
                </a:cxn>
                <a:cxn ang="0">
                  <a:pos x="40" y="6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3"/>
                </a:cxn>
                <a:cxn ang="0">
                  <a:pos x="40" y="10"/>
                </a:cxn>
              </a:cxnLst>
              <a:rect l="0" t="0" r="r" b="b"/>
              <a:pathLst>
                <a:path w="40" h="51">
                  <a:moveTo>
                    <a:pt x="40" y="10"/>
                  </a:moveTo>
                  <a:lnTo>
                    <a:pt x="29" y="3"/>
                  </a:lnTo>
                  <a:lnTo>
                    <a:pt x="0" y="43"/>
                  </a:lnTo>
                  <a:lnTo>
                    <a:pt x="11" y="51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39" y="12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1" name="Freeform 2465"/>
            <p:cNvSpPr>
              <a:spLocks/>
            </p:cNvSpPr>
            <p:nvPr/>
          </p:nvSpPr>
          <p:spPr bwMode="auto">
            <a:xfrm>
              <a:off x="3335" y="2691"/>
              <a:ext cx="8" cy="12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18" y="4"/>
                </a:cxn>
                <a:cxn ang="0">
                  <a:pos x="0" y="43"/>
                </a:cxn>
                <a:cxn ang="0">
                  <a:pos x="12" y="49"/>
                </a:cxn>
                <a:cxn ang="0">
                  <a:pos x="30" y="10"/>
                </a:cxn>
                <a:cxn ang="0">
                  <a:pos x="30" y="7"/>
                </a:cxn>
                <a:cxn ang="0">
                  <a:pos x="30" y="10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30" y="7"/>
                </a:cxn>
              </a:cxnLst>
              <a:rect l="0" t="0" r="r" b="b"/>
              <a:pathLst>
                <a:path w="30" h="49">
                  <a:moveTo>
                    <a:pt x="30" y="7"/>
                  </a:moveTo>
                  <a:lnTo>
                    <a:pt x="18" y="4"/>
                  </a:lnTo>
                  <a:lnTo>
                    <a:pt x="0" y="43"/>
                  </a:lnTo>
                  <a:lnTo>
                    <a:pt x="12" y="49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2" name="Freeform 2466"/>
            <p:cNvSpPr>
              <a:spLocks/>
            </p:cNvSpPr>
            <p:nvPr/>
          </p:nvSpPr>
          <p:spPr bwMode="auto">
            <a:xfrm>
              <a:off x="3340" y="2623"/>
              <a:ext cx="3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6"/>
                </a:cxn>
                <a:cxn ang="0">
                  <a:pos x="0" y="280"/>
                </a:cxn>
                <a:cxn ang="0">
                  <a:pos x="13" y="280"/>
                </a:cxn>
                <a:cxn ang="0">
                  <a:pos x="13" y="6"/>
                </a:cxn>
                <a:cxn ang="0">
                  <a:pos x="7" y="0"/>
                </a:cxn>
                <a:cxn ang="0">
                  <a:pos x="13" y="6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7" y="0"/>
                </a:cxn>
              </a:cxnLst>
              <a:rect l="0" t="0" r="r" b="b"/>
              <a:pathLst>
                <a:path w="13" h="280">
                  <a:moveTo>
                    <a:pt x="7" y="0"/>
                  </a:moveTo>
                  <a:lnTo>
                    <a:pt x="0" y="6"/>
                  </a:lnTo>
                  <a:lnTo>
                    <a:pt x="0" y="280"/>
                  </a:lnTo>
                  <a:lnTo>
                    <a:pt x="13" y="280"/>
                  </a:lnTo>
                  <a:lnTo>
                    <a:pt x="13" y="6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3" name="Freeform 2467"/>
            <p:cNvSpPr>
              <a:spLocks/>
            </p:cNvSpPr>
            <p:nvPr/>
          </p:nvSpPr>
          <p:spPr bwMode="auto">
            <a:xfrm>
              <a:off x="3078" y="2623"/>
              <a:ext cx="263" cy="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21"/>
                </a:cxn>
                <a:cxn ang="0">
                  <a:pos x="1054" y="12"/>
                </a:cxn>
                <a:cxn ang="0">
                  <a:pos x="1054" y="0"/>
                </a:cxn>
                <a:cxn ang="0">
                  <a:pos x="6" y="7"/>
                </a:cxn>
                <a:cxn ang="0">
                  <a:pos x="0" y="14"/>
                </a:cxn>
                <a:cxn ang="0">
                  <a:pos x="6" y="7"/>
                </a:cxn>
                <a:cxn ang="0">
                  <a:pos x="3" y="8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2" y="19"/>
                </a:cxn>
                <a:cxn ang="0">
                  <a:pos x="4" y="21"/>
                </a:cxn>
                <a:cxn ang="0">
                  <a:pos x="6" y="21"/>
                </a:cxn>
                <a:cxn ang="0">
                  <a:pos x="0" y="14"/>
                </a:cxn>
              </a:cxnLst>
              <a:rect l="0" t="0" r="r" b="b"/>
              <a:pathLst>
                <a:path w="1054" h="21">
                  <a:moveTo>
                    <a:pt x="0" y="14"/>
                  </a:moveTo>
                  <a:lnTo>
                    <a:pt x="6" y="21"/>
                  </a:lnTo>
                  <a:lnTo>
                    <a:pt x="1054" y="12"/>
                  </a:lnTo>
                  <a:lnTo>
                    <a:pt x="1054" y="0"/>
                  </a:lnTo>
                  <a:lnTo>
                    <a:pt x="6" y="7"/>
                  </a:lnTo>
                  <a:lnTo>
                    <a:pt x="0" y="14"/>
                  </a:lnTo>
                  <a:lnTo>
                    <a:pt x="6" y="7"/>
                  </a:lnTo>
                  <a:lnTo>
                    <a:pt x="3" y="8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4" name="Freeform 2468"/>
            <p:cNvSpPr>
              <a:spLocks/>
            </p:cNvSpPr>
            <p:nvPr/>
          </p:nvSpPr>
          <p:spPr bwMode="auto">
            <a:xfrm>
              <a:off x="3078" y="2626"/>
              <a:ext cx="3" cy="65"/>
            </a:xfrm>
            <a:custGeom>
              <a:avLst/>
              <a:gdLst/>
              <a:ahLst/>
              <a:cxnLst>
                <a:cxn ang="0">
                  <a:pos x="0" y="253"/>
                </a:cxn>
                <a:cxn ang="0">
                  <a:pos x="13" y="252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252"/>
                </a:cxn>
                <a:cxn ang="0">
                  <a:pos x="0" y="253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7"/>
                </a:cxn>
                <a:cxn ang="0">
                  <a:pos x="4" y="259"/>
                </a:cxn>
                <a:cxn ang="0">
                  <a:pos x="6" y="259"/>
                </a:cxn>
                <a:cxn ang="0">
                  <a:pos x="9" y="259"/>
                </a:cxn>
                <a:cxn ang="0">
                  <a:pos x="11" y="257"/>
                </a:cxn>
                <a:cxn ang="0">
                  <a:pos x="12" y="255"/>
                </a:cxn>
                <a:cxn ang="0">
                  <a:pos x="13" y="252"/>
                </a:cxn>
                <a:cxn ang="0">
                  <a:pos x="0" y="253"/>
                </a:cxn>
              </a:cxnLst>
              <a:rect l="0" t="0" r="r" b="b"/>
              <a:pathLst>
                <a:path w="13" h="259">
                  <a:moveTo>
                    <a:pt x="0" y="253"/>
                  </a:moveTo>
                  <a:lnTo>
                    <a:pt x="13" y="252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52"/>
                  </a:lnTo>
                  <a:lnTo>
                    <a:pt x="0" y="253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7"/>
                  </a:lnTo>
                  <a:lnTo>
                    <a:pt x="4" y="259"/>
                  </a:lnTo>
                  <a:lnTo>
                    <a:pt x="6" y="259"/>
                  </a:lnTo>
                  <a:lnTo>
                    <a:pt x="9" y="259"/>
                  </a:lnTo>
                  <a:lnTo>
                    <a:pt x="11" y="257"/>
                  </a:lnTo>
                  <a:lnTo>
                    <a:pt x="12" y="255"/>
                  </a:lnTo>
                  <a:lnTo>
                    <a:pt x="13" y="252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5" name="Freeform 2469"/>
            <p:cNvSpPr>
              <a:spLocks/>
            </p:cNvSpPr>
            <p:nvPr/>
          </p:nvSpPr>
          <p:spPr bwMode="auto">
            <a:xfrm>
              <a:off x="3078" y="2689"/>
              <a:ext cx="5" cy="12"/>
            </a:xfrm>
            <a:custGeom>
              <a:avLst/>
              <a:gdLst/>
              <a:ahLst/>
              <a:cxnLst>
                <a:cxn ang="0">
                  <a:pos x="9" y="47"/>
                </a:cxn>
                <a:cxn ang="0">
                  <a:pos x="20" y="42"/>
                </a:cxn>
                <a:cxn ang="0">
                  <a:pos x="13" y="0"/>
                </a:cxn>
                <a:cxn ang="0">
                  <a:pos x="0" y="2"/>
                </a:cxn>
                <a:cxn ang="0">
                  <a:pos x="8" y="45"/>
                </a:cxn>
                <a:cxn ang="0">
                  <a:pos x="9" y="47"/>
                </a:cxn>
                <a:cxn ang="0">
                  <a:pos x="8" y="45"/>
                </a:cxn>
                <a:cxn ang="0">
                  <a:pos x="9" y="47"/>
                </a:cxn>
                <a:cxn ang="0">
                  <a:pos x="10" y="49"/>
                </a:cxn>
                <a:cxn ang="0">
                  <a:pos x="13" y="50"/>
                </a:cxn>
                <a:cxn ang="0">
                  <a:pos x="15" y="50"/>
                </a:cxn>
                <a:cxn ang="0">
                  <a:pos x="17" y="49"/>
                </a:cxn>
                <a:cxn ang="0">
                  <a:pos x="19" y="47"/>
                </a:cxn>
                <a:cxn ang="0">
                  <a:pos x="20" y="45"/>
                </a:cxn>
                <a:cxn ang="0">
                  <a:pos x="20" y="42"/>
                </a:cxn>
                <a:cxn ang="0">
                  <a:pos x="9" y="47"/>
                </a:cxn>
              </a:cxnLst>
              <a:rect l="0" t="0" r="r" b="b"/>
              <a:pathLst>
                <a:path w="20" h="50">
                  <a:moveTo>
                    <a:pt x="9" y="47"/>
                  </a:moveTo>
                  <a:lnTo>
                    <a:pt x="20" y="42"/>
                  </a:lnTo>
                  <a:lnTo>
                    <a:pt x="13" y="0"/>
                  </a:lnTo>
                  <a:lnTo>
                    <a:pt x="0" y="2"/>
                  </a:lnTo>
                  <a:lnTo>
                    <a:pt x="8" y="45"/>
                  </a:lnTo>
                  <a:lnTo>
                    <a:pt x="9" y="47"/>
                  </a:lnTo>
                  <a:lnTo>
                    <a:pt x="8" y="45"/>
                  </a:lnTo>
                  <a:lnTo>
                    <a:pt x="9" y="47"/>
                  </a:lnTo>
                  <a:lnTo>
                    <a:pt x="10" y="49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49"/>
                  </a:lnTo>
                  <a:lnTo>
                    <a:pt x="19" y="47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6" name="Freeform 2470"/>
            <p:cNvSpPr>
              <a:spLocks/>
            </p:cNvSpPr>
            <p:nvPr/>
          </p:nvSpPr>
          <p:spPr bwMode="auto">
            <a:xfrm>
              <a:off x="3080" y="2699"/>
              <a:ext cx="11" cy="12"/>
            </a:xfrm>
            <a:custGeom>
              <a:avLst/>
              <a:gdLst/>
              <a:ahLst/>
              <a:cxnLst>
                <a:cxn ang="0">
                  <a:pos x="31" y="48"/>
                </a:cxn>
                <a:cxn ang="0">
                  <a:pos x="42" y="40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30" y="47"/>
                </a:cxn>
                <a:cxn ang="0">
                  <a:pos x="31" y="48"/>
                </a:cxn>
                <a:cxn ang="0">
                  <a:pos x="30" y="47"/>
                </a:cxn>
                <a:cxn ang="0">
                  <a:pos x="33" y="49"/>
                </a:cxn>
                <a:cxn ang="0">
                  <a:pos x="35" y="50"/>
                </a:cxn>
                <a:cxn ang="0">
                  <a:pos x="38" y="50"/>
                </a:cxn>
                <a:cxn ang="0">
                  <a:pos x="40" y="49"/>
                </a:cxn>
                <a:cxn ang="0">
                  <a:pos x="42" y="47"/>
                </a:cxn>
                <a:cxn ang="0">
                  <a:pos x="43" y="45"/>
                </a:cxn>
                <a:cxn ang="0">
                  <a:pos x="43" y="42"/>
                </a:cxn>
                <a:cxn ang="0">
                  <a:pos x="42" y="40"/>
                </a:cxn>
                <a:cxn ang="0">
                  <a:pos x="31" y="48"/>
                </a:cxn>
              </a:cxnLst>
              <a:rect l="0" t="0" r="r" b="b"/>
              <a:pathLst>
                <a:path w="43" h="50">
                  <a:moveTo>
                    <a:pt x="31" y="48"/>
                  </a:moveTo>
                  <a:lnTo>
                    <a:pt x="42" y="40"/>
                  </a:lnTo>
                  <a:lnTo>
                    <a:pt x="10" y="0"/>
                  </a:lnTo>
                  <a:lnTo>
                    <a:pt x="0" y="7"/>
                  </a:lnTo>
                  <a:lnTo>
                    <a:pt x="30" y="47"/>
                  </a:lnTo>
                  <a:lnTo>
                    <a:pt x="31" y="48"/>
                  </a:lnTo>
                  <a:lnTo>
                    <a:pt x="30" y="47"/>
                  </a:lnTo>
                  <a:lnTo>
                    <a:pt x="33" y="49"/>
                  </a:lnTo>
                  <a:lnTo>
                    <a:pt x="35" y="50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3" y="42"/>
                  </a:lnTo>
                  <a:lnTo>
                    <a:pt x="42" y="4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7" name="Freeform 2471"/>
            <p:cNvSpPr>
              <a:spLocks/>
            </p:cNvSpPr>
            <p:nvPr/>
          </p:nvSpPr>
          <p:spPr bwMode="auto">
            <a:xfrm>
              <a:off x="3088" y="2708"/>
              <a:ext cx="12" cy="12"/>
            </a:xfrm>
            <a:custGeom>
              <a:avLst/>
              <a:gdLst/>
              <a:ahLst/>
              <a:cxnLst>
                <a:cxn ang="0">
                  <a:pos x="40" y="48"/>
                </a:cxn>
                <a:cxn ang="0">
                  <a:pos x="48" y="37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39" y="47"/>
                </a:cxn>
                <a:cxn ang="0">
                  <a:pos x="40" y="48"/>
                </a:cxn>
                <a:cxn ang="0">
                  <a:pos x="39" y="47"/>
                </a:cxn>
                <a:cxn ang="0">
                  <a:pos x="42" y="48"/>
                </a:cxn>
                <a:cxn ang="0">
                  <a:pos x="44" y="48"/>
                </a:cxn>
                <a:cxn ang="0">
                  <a:pos x="46" y="48"/>
                </a:cxn>
                <a:cxn ang="0">
                  <a:pos x="48" y="46"/>
                </a:cxn>
                <a:cxn ang="0">
                  <a:pos x="50" y="44"/>
                </a:cxn>
                <a:cxn ang="0">
                  <a:pos x="50" y="42"/>
                </a:cxn>
                <a:cxn ang="0">
                  <a:pos x="50" y="40"/>
                </a:cxn>
                <a:cxn ang="0">
                  <a:pos x="48" y="37"/>
                </a:cxn>
                <a:cxn ang="0">
                  <a:pos x="40" y="48"/>
                </a:cxn>
              </a:cxnLst>
              <a:rect l="0" t="0" r="r" b="b"/>
              <a:pathLst>
                <a:path w="50" h="48">
                  <a:moveTo>
                    <a:pt x="40" y="48"/>
                  </a:moveTo>
                  <a:lnTo>
                    <a:pt x="48" y="37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9" y="47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0" y="4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8" name="Freeform 2472"/>
            <p:cNvSpPr>
              <a:spLocks/>
            </p:cNvSpPr>
            <p:nvPr/>
          </p:nvSpPr>
          <p:spPr bwMode="auto">
            <a:xfrm>
              <a:off x="3098" y="2717"/>
              <a:ext cx="17" cy="12"/>
            </a:xfrm>
            <a:custGeom>
              <a:avLst/>
              <a:gdLst/>
              <a:ahLst/>
              <a:cxnLst>
                <a:cxn ang="0">
                  <a:pos x="61" y="47"/>
                </a:cxn>
                <a:cxn ang="0">
                  <a:pos x="66" y="34"/>
                </a:cxn>
                <a:cxn ang="0">
                  <a:pos x="7" y="0"/>
                </a:cxn>
                <a:cxn ang="0">
                  <a:pos x="0" y="12"/>
                </a:cxn>
                <a:cxn ang="0">
                  <a:pos x="60" y="46"/>
                </a:cxn>
                <a:cxn ang="0">
                  <a:pos x="61" y="47"/>
                </a:cxn>
                <a:cxn ang="0">
                  <a:pos x="60" y="46"/>
                </a:cxn>
                <a:cxn ang="0">
                  <a:pos x="63" y="47"/>
                </a:cxn>
                <a:cxn ang="0">
                  <a:pos x="65" y="47"/>
                </a:cxn>
                <a:cxn ang="0">
                  <a:pos x="68" y="46"/>
                </a:cxn>
                <a:cxn ang="0">
                  <a:pos x="70" y="43"/>
                </a:cxn>
                <a:cxn ang="0">
                  <a:pos x="70" y="41"/>
                </a:cxn>
                <a:cxn ang="0">
                  <a:pos x="70" y="38"/>
                </a:cxn>
                <a:cxn ang="0">
                  <a:pos x="69" y="36"/>
                </a:cxn>
                <a:cxn ang="0">
                  <a:pos x="66" y="34"/>
                </a:cxn>
                <a:cxn ang="0">
                  <a:pos x="61" y="47"/>
                </a:cxn>
              </a:cxnLst>
              <a:rect l="0" t="0" r="r" b="b"/>
              <a:pathLst>
                <a:path w="70" h="47">
                  <a:moveTo>
                    <a:pt x="61" y="47"/>
                  </a:moveTo>
                  <a:lnTo>
                    <a:pt x="66" y="34"/>
                  </a:lnTo>
                  <a:lnTo>
                    <a:pt x="7" y="0"/>
                  </a:lnTo>
                  <a:lnTo>
                    <a:pt x="0" y="12"/>
                  </a:lnTo>
                  <a:lnTo>
                    <a:pt x="60" y="46"/>
                  </a:lnTo>
                  <a:lnTo>
                    <a:pt x="61" y="47"/>
                  </a:lnTo>
                  <a:lnTo>
                    <a:pt x="60" y="46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8" y="46"/>
                  </a:lnTo>
                  <a:lnTo>
                    <a:pt x="70" y="43"/>
                  </a:lnTo>
                  <a:lnTo>
                    <a:pt x="70" y="41"/>
                  </a:lnTo>
                  <a:lnTo>
                    <a:pt x="70" y="38"/>
                  </a:lnTo>
                  <a:lnTo>
                    <a:pt x="69" y="36"/>
                  </a:lnTo>
                  <a:lnTo>
                    <a:pt x="66" y="34"/>
                  </a:lnTo>
                  <a:lnTo>
                    <a:pt x="61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9" name="Freeform 2473"/>
            <p:cNvSpPr>
              <a:spLocks/>
            </p:cNvSpPr>
            <p:nvPr/>
          </p:nvSpPr>
          <p:spPr bwMode="auto">
            <a:xfrm>
              <a:off x="3113" y="2726"/>
              <a:ext cx="19" cy="11"/>
            </a:xfrm>
            <a:custGeom>
              <a:avLst/>
              <a:gdLst/>
              <a:ahLst/>
              <a:cxnLst>
                <a:cxn ang="0">
                  <a:pos x="69" y="42"/>
                </a:cxn>
                <a:cxn ang="0">
                  <a:pos x="73" y="29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68" y="41"/>
                </a:cxn>
                <a:cxn ang="0">
                  <a:pos x="69" y="42"/>
                </a:cxn>
                <a:cxn ang="0">
                  <a:pos x="68" y="41"/>
                </a:cxn>
                <a:cxn ang="0">
                  <a:pos x="70" y="42"/>
                </a:cxn>
                <a:cxn ang="0">
                  <a:pos x="73" y="41"/>
                </a:cxn>
                <a:cxn ang="0">
                  <a:pos x="75" y="40"/>
                </a:cxn>
                <a:cxn ang="0">
                  <a:pos x="76" y="38"/>
                </a:cxn>
                <a:cxn ang="0">
                  <a:pos x="77" y="36"/>
                </a:cxn>
                <a:cxn ang="0">
                  <a:pos x="76" y="33"/>
                </a:cxn>
                <a:cxn ang="0">
                  <a:pos x="75" y="31"/>
                </a:cxn>
                <a:cxn ang="0">
                  <a:pos x="73" y="29"/>
                </a:cxn>
                <a:cxn ang="0">
                  <a:pos x="69" y="42"/>
                </a:cxn>
              </a:cxnLst>
              <a:rect l="0" t="0" r="r" b="b"/>
              <a:pathLst>
                <a:path w="77" h="42">
                  <a:moveTo>
                    <a:pt x="69" y="42"/>
                  </a:moveTo>
                  <a:lnTo>
                    <a:pt x="73" y="29"/>
                  </a:lnTo>
                  <a:lnTo>
                    <a:pt x="5" y="0"/>
                  </a:lnTo>
                  <a:lnTo>
                    <a:pt x="0" y="13"/>
                  </a:lnTo>
                  <a:lnTo>
                    <a:pt x="68" y="41"/>
                  </a:lnTo>
                  <a:lnTo>
                    <a:pt x="69" y="42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3" y="41"/>
                  </a:lnTo>
                  <a:lnTo>
                    <a:pt x="75" y="40"/>
                  </a:lnTo>
                  <a:lnTo>
                    <a:pt x="76" y="38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5" y="31"/>
                  </a:lnTo>
                  <a:lnTo>
                    <a:pt x="73" y="29"/>
                  </a:lnTo>
                  <a:lnTo>
                    <a:pt x="69" y="4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0" name="Freeform 2474"/>
            <p:cNvSpPr>
              <a:spLocks/>
            </p:cNvSpPr>
            <p:nvPr/>
          </p:nvSpPr>
          <p:spPr bwMode="auto">
            <a:xfrm>
              <a:off x="3130" y="2733"/>
              <a:ext cx="22" cy="9"/>
            </a:xfrm>
            <a:custGeom>
              <a:avLst/>
              <a:gdLst/>
              <a:ahLst/>
              <a:cxnLst>
                <a:cxn ang="0">
                  <a:pos x="77" y="34"/>
                </a:cxn>
                <a:cxn ang="0">
                  <a:pos x="80" y="21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77" y="34"/>
                </a:cxn>
                <a:cxn ang="0">
                  <a:pos x="77" y="34"/>
                </a:cxn>
                <a:cxn ang="0">
                  <a:pos x="77" y="34"/>
                </a:cxn>
                <a:cxn ang="0">
                  <a:pos x="80" y="35"/>
                </a:cxn>
                <a:cxn ang="0">
                  <a:pos x="82" y="34"/>
                </a:cxn>
                <a:cxn ang="0">
                  <a:pos x="84" y="31"/>
                </a:cxn>
                <a:cxn ang="0">
                  <a:pos x="85" y="29"/>
                </a:cxn>
                <a:cxn ang="0">
                  <a:pos x="85" y="26"/>
                </a:cxn>
                <a:cxn ang="0">
                  <a:pos x="84" y="24"/>
                </a:cxn>
                <a:cxn ang="0">
                  <a:pos x="83" y="22"/>
                </a:cxn>
                <a:cxn ang="0">
                  <a:pos x="80" y="21"/>
                </a:cxn>
                <a:cxn ang="0">
                  <a:pos x="77" y="34"/>
                </a:cxn>
              </a:cxnLst>
              <a:rect l="0" t="0" r="r" b="b"/>
              <a:pathLst>
                <a:path w="85" h="35">
                  <a:moveTo>
                    <a:pt x="77" y="34"/>
                  </a:moveTo>
                  <a:lnTo>
                    <a:pt x="80" y="21"/>
                  </a:lnTo>
                  <a:lnTo>
                    <a:pt x="3" y="0"/>
                  </a:lnTo>
                  <a:lnTo>
                    <a:pt x="0" y="1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80" y="35"/>
                  </a:lnTo>
                  <a:lnTo>
                    <a:pt x="82" y="34"/>
                  </a:lnTo>
                  <a:lnTo>
                    <a:pt x="84" y="31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4" y="24"/>
                  </a:lnTo>
                  <a:lnTo>
                    <a:pt x="83" y="22"/>
                  </a:lnTo>
                  <a:lnTo>
                    <a:pt x="80" y="21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1" name="Freeform 2475"/>
            <p:cNvSpPr>
              <a:spLocks/>
            </p:cNvSpPr>
            <p:nvPr/>
          </p:nvSpPr>
          <p:spPr bwMode="auto">
            <a:xfrm>
              <a:off x="3150" y="2739"/>
              <a:ext cx="23" cy="7"/>
            </a:xfrm>
            <a:custGeom>
              <a:avLst/>
              <a:gdLst/>
              <a:ahLst/>
              <a:cxnLst>
                <a:cxn ang="0">
                  <a:pos x="87" y="29"/>
                </a:cxn>
                <a:cxn ang="0">
                  <a:pos x="89" y="16"/>
                </a:cxn>
                <a:cxn ang="0">
                  <a:pos x="3" y="0"/>
                </a:cxn>
                <a:cxn ang="0">
                  <a:pos x="0" y="13"/>
                </a:cxn>
                <a:cxn ang="0">
                  <a:pos x="86" y="29"/>
                </a:cxn>
                <a:cxn ang="0">
                  <a:pos x="87" y="29"/>
                </a:cxn>
                <a:cxn ang="0">
                  <a:pos x="86" y="29"/>
                </a:cxn>
                <a:cxn ang="0">
                  <a:pos x="89" y="29"/>
                </a:cxn>
                <a:cxn ang="0">
                  <a:pos x="91" y="28"/>
                </a:cxn>
                <a:cxn ang="0">
                  <a:pos x="93" y="26"/>
                </a:cxn>
                <a:cxn ang="0">
                  <a:pos x="94" y="24"/>
                </a:cxn>
                <a:cxn ang="0">
                  <a:pos x="94" y="22"/>
                </a:cxn>
                <a:cxn ang="0">
                  <a:pos x="93" y="19"/>
                </a:cxn>
                <a:cxn ang="0">
                  <a:pos x="91" y="18"/>
                </a:cxn>
                <a:cxn ang="0">
                  <a:pos x="89" y="16"/>
                </a:cxn>
                <a:cxn ang="0">
                  <a:pos x="87" y="29"/>
                </a:cxn>
              </a:cxnLst>
              <a:rect l="0" t="0" r="r" b="b"/>
              <a:pathLst>
                <a:path w="94" h="29">
                  <a:moveTo>
                    <a:pt x="87" y="29"/>
                  </a:moveTo>
                  <a:lnTo>
                    <a:pt x="89" y="16"/>
                  </a:lnTo>
                  <a:lnTo>
                    <a:pt x="3" y="0"/>
                  </a:lnTo>
                  <a:lnTo>
                    <a:pt x="0" y="13"/>
                  </a:lnTo>
                  <a:lnTo>
                    <a:pt x="86" y="29"/>
                  </a:lnTo>
                  <a:lnTo>
                    <a:pt x="87" y="29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1" y="28"/>
                  </a:lnTo>
                  <a:lnTo>
                    <a:pt x="93" y="26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3" y="19"/>
                  </a:lnTo>
                  <a:lnTo>
                    <a:pt x="91" y="18"/>
                  </a:lnTo>
                  <a:lnTo>
                    <a:pt x="89" y="16"/>
                  </a:lnTo>
                  <a:lnTo>
                    <a:pt x="87" y="2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2" name="Freeform 2476"/>
            <p:cNvSpPr>
              <a:spLocks/>
            </p:cNvSpPr>
            <p:nvPr/>
          </p:nvSpPr>
          <p:spPr bwMode="auto">
            <a:xfrm>
              <a:off x="3171" y="2742"/>
              <a:ext cx="26" cy="6"/>
            </a:xfrm>
            <a:custGeom>
              <a:avLst/>
              <a:gdLst/>
              <a:ahLst/>
              <a:cxnLst>
                <a:cxn ang="0">
                  <a:pos x="96" y="21"/>
                </a:cxn>
                <a:cxn ang="0">
                  <a:pos x="97" y="8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96" y="21"/>
                </a:cxn>
                <a:cxn ang="0">
                  <a:pos x="96" y="21"/>
                </a:cxn>
                <a:cxn ang="0">
                  <a:pos x="96" y="21"/>
                </a:cxn>
                <a:cxn ang="0">
                  <a:pos x="99" y="21"/>
                </a:cxn>
                <a:cxn ang="0">
                  <a:pos x="101" y="19"/>
                </a:cxn>
                <a:cxn ang="0">
                  <a:pos x="102" y="17"/>
                </a:cxn>
                <a:cxn ang="0">
                  <a:pos x="103" y="15"/>
                </a:cxn>
                <a:cxn ang="0">
                  <a:pos x="103" y="13"/>
                </a:cxn>
                <a:cxn ang="0">
                  <a:pos x="102" y="11"/>
                </a:cxn>
                <a:cxn ang="0">
                  <a:pos x="100" y="9"/>
                </a:cxn>
                <a:cxn ang="0">
                  <a:pos x="97" y="8"/>
                </a:cxn>
                <a:cxn ang="0">
                  <a:pos x="96" y="21"/>
                </a:cxn>
              </a:cxnLst>
              <a:rect l="0" t="0" r="r" b="b"/>
              <a:pathLst>
                <a:path w="103" h="21">
                  <a:moveTo>
                    <a:pt x="96" y="21"/>
                  </a:moveTo>
                  <a:lnTo>
                    <a:pt x="97" y="8"/>
                  </a:lnTo>
                  <a:lnTo>
                    <a:pt x="1" y="0"/>
                  </a:lnTo>
                  <a:lnTo>
                    <a:pt x="0" y="13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9" y="21"/>
                  </a:lnTo>
                  <a:lnTo>
                    <a:pt x="101" y="19"/>
                  </a:lnTo>
                  <a:lnTo>
                    <a:pt x="102" y="17"/>
                  </a:lnTo>
                  <a:lnTo>
                    <a:pt x="103" y="15"/>
                  </a:lnTo>
                  <a:lnTo>
                    <a:pt x="103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97" y="8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3" name="Freeform 2477"/>
            <p:cNvSpPr>
              <a:spLocks/>
            </p:cNvSpPr>
            <p:nvPr/>
          </p:nvSpPr>
          <p:spPr bwMode="auto">
            <a:xfrm>
              <a:off x="3195" y="2744"/>
              <a:ext cx="25" cy="5"/>
            </a:xfrm>
            <a:custGeom>
              <a:avLst/>
              <a:gdLst/>
              <a:ahLst/>
              <a:cxnLst>
                <a:cxn ang="0">
                  <a:pos x="95" y="16"/>
                </a:cxn>
                <a:cxn ang="0">
                  <a:pos x="94" y="3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94" y="16"/>
                </a:cxn>
                <a:cxn ang="0">
                  <a:pos x="95" y="16"/>
                </a:cxn>
                <a:cxn ang="0">
                  <a:pos x="94" y="16"/>
                </a:cxn>
                <a:cxn ang="0">
                  <a:pos x="97" y="15"/>
                </a:cxn>
                <a:cxn ang="0">
                  <a:pos x="99" y="14"/>
                </a:cxn>
                <a:cxn ang="0">
                  <a:pos x="100" y="12"/>
                </a:cxn>
                <a:cxn ang="0">
                  <a:pos x="101" y="9"/>
                </a:cxn>
                <a:cxn ang="0">
                  <a:pos x="100" y="7"/>
                </a:cxn>
                <a:cxn ang="0">
                  <a:pos x="99" y="5"/>
                </a:cxn>
                <a:cxn ang="0">
                  <a:pos x="97" y="3"/>
                </a:cxn>
                <a:cxn ang="0">
                  <a:pos x="94" y="3"/>
                </a:cxn>
                <a:cxn ang="0">
                  <a:pos x="95" y="16"/>
                </a:cxn>
              </a:cxnLst>
              <a:rect l="0" t="0" r="r" b="b"/>
              <a:pathLst>
                <a:path w="101" h="16">
                  <a:moveTo>
                    <a:pt x="95" y="16"/>
                  </a:moveTo>
                  <a:lnTo>
                    <a:pt x="94" y="3"/>
                  </a:lnTo>
                  <a:lnTo>
                    <a:pt x="1" y="0"/>
                  </a:lnTo>
                  <a:lnTo>
                    <a:pt x="0" y="13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4" y="16"/>
                  </a:lnTo>
                  <a:lnTo>
                    <a:pt x="97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1" y="9"/>
                  </a:lnTo>
                  <a:lnTo>
                    <a:pt x="100" y="7"/>
                  </a:lnTo>
                  <a:lnTo>
                    <a:pt x="99" y="5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95" y="1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4" name="Freeform 2478"/>
            <p:cNvSpPr>
              <a:spLocks/>
            </p:cNvSpPr>
            <p:nvPr/>
          </p:nvSpPr>
          <p:spPr bwMode="auto">
            <a:xfrm>
              <a:off x="3219" y="2743"/>
              <a:ext cx="24" cy="6"/>
            </a:xfrm>
            <a:custGeom>
              <a:avLst/>
              <a:gdLst/>
              <a:ahLst/>
              <a:cxnLst>
                <a:cxn ang="0">
                  <a:pos x="91" y="13"/>
                </a:cxn>
                <a:cxn ang="0">
                  <a:pos x="90" y="0"/>
                </a:cxn>
                <a:cxn ang="0">
                  <a:pos x="0" y="8"/>
                </a:cxn>
                <a:cxn ang="0">
                  <a:pos x="1" y="21"/>
                </a:cxn>
                <a:cxn ang="0">
                  <a:pos x="91" y="13"/>
                </a:cxn>
                <a:cxn ang="0">
                  <a:pos x="91" y="13"/>
                </a:cxn>
                <a:cxn ang="0">
                  <a:pos x="91" y="13"/>
                </a:cxn>
                <a:cxn ang="0">
                  <a:pos x="94" y="12"/>
                </a:cxn>
                <a:cxn ang="0">
                  <a:pos x="96" y="10"/>
                </a:cxn>
                <a:cxn ang="0">
                  <a:pos x="97" y="8"/>
                </a:cxn>
                <a:cxn ang="0">
                  <a:pos x="98" y="6"/>
                </a:cxn>
                <a:cxn ang="0">
                  <a:pos x="97" y="4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91" y="13"/>
                </a:cxn>
              </a:cxnLst>
              <a:rect l="0" t="0" r="r" b="b"/>
              <a:pathLst>
                <a:path w="98" h="21">
                  <a:moveTo>
                    <a:pt x="91" y="13"/>
                  </a:moveTo>
                  <a:lnTo>
                    <a:pt x="90" y="0"/>
                  </a:lnTo>
                  <a:lnTo>
                    <a:pt x="0" y="8"/>
                  </a:lnTo>
                  <a:lnTo>
                    <a:pt x="1" y="2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4" y="12"/>
                  </a:lnTo>
                  <a:lnTo>
                    <a:pt x="96" y="10"/>
                  </a:lnTo>
                  <a:lnTo>
                    <a:pt x="97" y="8"/>
                  </a:lnTo>
                  <a:lnTo>
                    <a:pt x="98" y="6"/>
                  </a:lnTo>
                  <a:lnTo>
                    <a:pt x="97" y="4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91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5" name="Freeform 2479"/>
            <p:cNvSpPr>
              <a:spLocks/>
            </p:cNvSpPr>
            <p:nvPr/>
          </p:nvSpPr>
          <p:spPr bwMode="auto">
            <a:xfrm>
              <a:off x="3241" y="2740"/>
              <a:ext cx="25" cy="6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1" y="0"/>
                </a:cxn>
                <a:cxn ang="0">
                  <a:pos x="0" y="14"/>
                </a:cxn>
                <a:cxn ang="0">
                  <a:pos x="2" y="27"/>
                </a:cxn>
                <a:cxn ang="0">
                  <a:pos x="93" y="14"/>
                </a:cxn>
                <a:cxn ang="0">
                  <a:pos x="94" y="14"/>
                </a:cxn>
                <a:cxn ang="0">
                  <a:pos x="93" y="14"/>
                </a:cxn>
                <a:cxn ang="0">
                  <a:pos x="96" y="13"/>
                </a:cxn>
                <a:cxn ang="0">
                  <a:pos x="98" y="11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1" y="0"/>
                </a:cxn>
                <a:cxn ang="0">
                  <a:pos x="94" y="14"/>
                </a:cxn>
              </a:cxnLst>
              <a:rect l="0" t="0" r="r" b="b"/>
              <a:pathLst>
                <a:path w="99" h="27">
                  <a:moveTo>
                    <a:pt x="94" y="14"/>
                  </a:moveTo>
                  <a:lnTo>
                    <a:pt x="91" y="0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93" y="14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4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6" name="Freeform 2480"/>
            <p:cNvSpPr>
              <a:spLocks/>
            </p:cNvSpPr>
            <p:nvPr/>
          </p:nvSpPr>
          <p:spPr bwMode="auto">
            <a:xfrm>
              <a:off x="3264" y="2734"/>
              <a:ext cx="22" cy="9"/>
            </a:xfrm>
            <a:custGeom>
              <a:avLst/>
              <a:gdLst/>
              <a:ahLst/>
              <a:cxnLst>
                <a:cxn ang="0">
                  <a:pos x="84" y="13"/>
                </a:cxn>
                <a:cxn ang="0">
                  <a:pos x="80" y="0"/>
                </a:cxn>
                <a:cxn ang="0">
                  <a:pos x="0" y="21"/>
                </a:cxn>
                <a:cxn ang="0">
                  <a:pos x="3" y="35"/>
                </a:cxn>
                <a:cxn ang="0">
                  <a:pos x="84" y="13"/>
                </a:cxn>
                <a:cxn ang="0">
                  <a:pos x="84" y="13"/>
                </a:cxn>
                <a:cxn ang="0">
                  <a:pos x="84" y="13"/>
                </a:cxn>
                <a:cxn ang="0">
                  <a:pos x="86" y="12"/>
                </a:cxn>
                <a:cxn ang="0">
                  <a:pos x="88" y="10"/>
                </a:cxn>
                <a:cxn ang="0">
                  <a:pos x="88" y="7"/>
                </a:cxn>
                <a:cxn ang="0">
                  <a:pos x="88" y="5"/>
                </a:cxn>
                <a:cxn ang="0">
                  <a:pos x="87" y="3"/>
                </a:cxn>
                <a:cxn ang="0">
                  <a:pos x="86" y="1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84" y="13"/>
                </a:cxn>
              </a:cxnLst>
              <a:rect l="0" t="0" r="r" b="b"/>
              <a:pathLst>
                <a:path w="88" h="35">
                  <a:moveTo>
                    <a:pt x="84" y="13"/>
                  </a:moveTo>
                  <a:lnTo>
                    <a:pt x="80" y="0"/>
                  </a:lnTo>
                  <a:lnTo>
                    <a:pt x="0" y="21"/>
                  </a:lnTo>
                  <a:lnTo>
                    <a:pt x="3" y="35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7" y="3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7" name="Freeform 2481"/>
            <p:cNvSpPr>
              <a:spLocks/>
            </p:cNvSpPr>
            <p:nvPr/>
          </p:nvSpPr>
          <p:spPr bwMode="auto">
            <a:xfrm>
              <a:off x="3284" y="2728"/>
              <a:ext cx="20" cy="10"/>
            </a:xfrm>
            <a:custGeom>
              <a:avLst/>
              <a:gdLst/>
              <a:ahLst/>
              <a:cxnLst>
                <a:cxn ang="0">
                  <a:pos x="77" y="13"/>
                </a:cxn>
                <a:cxn ang="0">
                  <a:pos x="72" y="1"/>
                </a:cxn>
                <a:cxn ang="0">
                  <a:pos x="0" y="28"/>
                </a:cxn>
                <a:cxn ang="0">
                  <a:pos x="4" y="40"/>
                </a:cxn>
                <a:cxn ang="0">
                  <a:pos x="76" y="14"/>
                </a:cxn>
                <a:cxn ang="0">
                  <a:pos x="77" y="13"/>
                </a:cxn>
                <a:cxn ang="0">
                  <a:pos x="76" y="14"/>
                </a:cxn>
                <a:cxn ang="0">
                  <a:pos x="79" y="12"/>
                </a:cxn>
                <a:cxn ang="0">
                  <a:pos x="80" y="10"/>
                </a:cxn>
                <a:cxn ang="0">
                  <a:pos x="81" y="8"/>
                </a:cxn>
                <a:cxn ang="0">
                  <a:pos x="80" y="5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7" y="13"/>
                </a:cxn>
              </a:cxnLst>
              <a:rect l="0" t="0" r="r" b="b"/>
              <a:pathLst>
                <a:path w="81" h="40">
                  <a:moveTo>
                    <a:pt x="77" y="13"/>
                  </a:moveTo>
                  <a:lnTo>
                    <a:pt x="72" y="1"/>
                  </a:lnTo>
                  <a:lnTo>
                    <a:pt x="0" y="28"/>
                  </a:lnTo>
                  <a:lnTo>
                    <a:pt x="4" y="40"/>
                  </a:lnTo>
                  <a:lnTo>
                    <a:pt x="76" y="14"/>
                  </a:lnTo>
                  <a:lnTo>
                    <a:pt x="77" y="13"/>
                  </a:lnTo>
                  <a:lnTo>
                    <a:pt x="76" y="14"/>
                  </a:lnTo>
                  <a:lnTo>
                    <a:pt x="79" y="12"/>
                  </a:lnTo>
                  <a:lnTo>
                    <a:pt x="80" y="10"/>
                  </a:lnTo>
                  <a:lnTo>
                    <a:pt x="81" y="8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7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8" name="Freeform 2482"/>
            <p:cNvSpPr>
              <a:spLocks/>
            </p:cNvSpPr>
            <p:nvPr/>
          </p:nvSpPr>
          <p:spPr bwMode="auto">
            <a:xfrm>
              <a:off x="3079" y="2569"/>
              <a:ext cx="262" cy="109"/>
            </a:xfrm>
            <a:custGeom>
              <a:avLst/>
              <a:gdLst/>
              <a:ahLst/>
              <a:cxnLst>
                <a:cxn ang="0">
                  <a:pos x="1048" y="217"/>
                </a:cxn>
                <a:cxn ang="0">
                  <a:pos x="1043" y="189"/>
                </a:cxn>
                <a:cxn ang="0">
                  <a:pos x="1028" y="159"/>
                </a:cxn>
                <a:cxn ang="0">
                  <a:pos x="1004" y="131"/>
                </a:cxn>
                <a:cxn ang="0">
                  <a:pos x="968" y="104"/>
                </a:cxn>
                <a:cxn ang="0">
                  <a:pos x="926" y="80"/>
                </a:cxn>
                <a:cxn ang="0">
                  <a:pos x="874" y="56"/>
                </a:cxn>
                <a:cxn ang="0">
                  <a:pos x="817" y="38"/>
                </a:cxn>
                <a:cxn ang="0">
                  <a:pos x="755" y="24"/>
                </a:cxn>
                <a:cxn ang="0">
                  <a:pos x="685" y="11"/>
                </a:cxn>
                <a:cxn ang="0">
                  <a:pos x="615" y="5"/>
                </a:cxn>
                <a:cxn ang="0">
                  <a:pos x="542" y="0"/>
                </a:cxn>
                <a:cxn ang="0">
                  <a:pos x="470" y="3"/>
                </a:cxn>
                <a:cxn ang="0">
                  <a:pos x="397" y="8"/>
                </a:cxn>
                <a:cxn ang="0">
                  <a:pos x="327" y="16"/>
                </a:cxn>
                <a:cxn ang="0">
                  <a:pos x="262" y="30"/>
                </a:cxn>
                <a:cxn ang="0">
                  <a:pos x="203" y="48"/>
                </a:cxn>
                <a:cxn ang="0">
                  <a:pos x="148" y="66"/>
                </a:cxn>
                <a:cxn ang="0">
                  <a:pos x="99" y="91"/>
                </a:cxn>
                <a:cxn ang="0">
                  <a:pos x="62" y="117"/>
                </a:cxn>
                <a:cxn ang="0">
                  <a:pos x="31" y="144"/>
                </a:cxn>
                <a:cxn ang="0">
                  <a:pos x="10" y="172"/>
                </a:cxn>
                <a:cxn ang="0">
                  <a:pos x="0" y="204"/>
                </a:cxn>
                <a:cxn ang="0">
                  <a:pos x="0" y="234"/>
                </a:cxn>
                <a:cxn ang="0">
                  <a:pos x="10" y="263"/>
                </a:cxn>
                <a:cxn ang="0">
                  <a:pos x="31" y="292"/>
                </a:cxn>
                <a:cxn ang="0">
                  <a:pos x="62" y="321"/>
                </a:cxn>
                <a:cxn ang="0">
                  <a:pos x="99" y="348"/>
                </a:cxn>
                <a:cxn ang="0">
                  <a:pos x="148" y="369"/>
                </a:cxn>
                <a:cxn ang="0">
                  <a:pos x="203" y="390"/>
                </a:cxn>
                <a:cxn ang="0">
                  <a:pos x="262" y="406"/>
                </a:cxn>
                <a:cxn ang="0">
                  <a:pos x="327" y="419"/>
                </a:cxn>
                <a:cxn ang="0">
                  <a:pos x="397" y="430"/>
                </a:cxn>
                <a:cxn ang="0">
                  <a:pos x="470" y="436"/>
                </a:cxn>
                <a:cxn ang="0">
                  <a:pos x="542" y="436"/>
                </a:cxn>
                <a:cxn ang="0">
                  <a:pos x="615" y="432"/>
                </a:cxn>
                <a:cxn ang="0">
                  <a:pos x="685" y="424"/>
                </a:cxn>
                <a:cxn ang="0">
                  <a:pos x="755" y="414"/>
                </a:cxn>
                <a:cxn ang="0">
                  <a:pos x="817" y="398"/>
                </a:cxn>
                <a:cxn ang="0">
                  <a:pos x="874" y="379"/>
                </a:cxn>
                <a:cxn ang="0">
                  <a:pos x="926" y="358"/>
                </a:cxn>
                <a:cxn ang="0">
                  <a:pos x="968" y="335"/>
                </a:cxn>
                <a:cxn ang="0">
                  <a:pos x="1004" y="308"/>
                </a:cxn>
                <a:cxn ang="0">
                  <a:pos x="1028" y="278"/>
                </a:cxn>
                <a:cxn ang="0">
                  <a:pos x="1043" y="250"/>
                </a:cxn>
                <a:cxn ang="0">
                  <a:pos x="1048" y="217"/>
                </a:cxn>
              </a:cxnLst>
              <a:rect l="0" t="0" r="r" b="b"/>
              <a:pathLst>
                <a:path w="1048" h="436">
                  <a:moveTo>
                    <a:pt x="1048" y="217"/>
                  </a:moveTo>
                  <a:lnTo>
                    <a:pt x="1043" y="189"/>
                  </a:lnTo>
                  <a:lnTo>
                    <a:pt x="1028" y="159"/>
                  </a:lnTo>
                  <a:lnTo>
                    <a:pt x="1004" y="131"/>
                  </a:lnTo>
                  <a:lnTo>
                    <a:pt x="968" y="104"/>
                  </a:lnTo>
                  <a:lnTo>
                    <a:pt x="926" y="80"/>
                  </a:lnTo>
                  <a:lnTo>
                    <a:pt x="874" y="56"/>
                  </a:lnTo>
                  <a:lnTo>
                    <a:pt x="817" y="38"/>
                  </a:lnTo>
                  <a:lnTo>
                    <a:pt x="755" y="24"/>
                  </a:lnTo>
                  <a:lnTo>
                    <a:pt x="685" y="11"/>
                  </a:lnTo>
                  <a:lnTo>
                    <a:pt x="615" y="5"/>
                  </a:lnTo>
                  <a:lnTo>
                    <a:pt x="542" y="0"/>
                  </a:lnTo>
                  <a:lnTo>
                    <a:pt x="470" y="3"/>
                  </a:lnTo>
                  <a:lnTo>
                    <a:pt x="397" y="8"/>
                  </a:lnTo>
                  <a:lnTo>
                    <a:pt x="327" y="16"/>
                  </a:lnTo>
                  <a:lnTo>
                    <a:pt x="262" y="30"/>
                  </a:lnTo>
                  <a:lnTo>
                    <a:pt x="203" y="48"/>
                  </a:lnTo>
                  <a:lnTo>
                    <a:pt x="148" y="66"/>
                  </a:lnTo>
                  <a:lnTo>
                    <a:pt x="99" y="91"/>
                  </a:lnTo>
                  <a:lnTo>
                    <a:pt x="62" y="117"/>
                  </a:lnTo>
                  <a:lnTo>
                    <a:pt x="31" y="144"/>
                  </a:lnTo>
                  <a:lnTo>
                    <a:pt x="10" y="172"/>
                  </a:lnTo>
                  <a:lnTo>
                    <a:pt x="0" y="204"/>
                  </a:lnTo>
                  <a:lnTo>
                    <a:pt x="0" y="234"/>
                  </a:lnTo>
                  <a:lnTo>
                    <a:pt x="10" y="263"/>
                  </a:lnTo>
                  <a:lnTo>
                    <a:pt x="31" y="292"/>
                  </a:lnTo>
                  <a:lnTo>
                    <a:pt x="62" y="321"/>
                  </a:lnTo>
                  <a:lnTo>
                    <a:pt x="99" y="348"/>
                  </a:lnTo>
                  <a:lnTo>
                    <a:pt x="148" y="369"/>
                  </a:lnTo>
                  <a:lnTo>
                    <a:pt x="203" y="390"/>
                  </a:lnTo>
                  <a:lnTo>
                    <a:pt x="262" y="406"/>
                  </a:lnTo>
                  <a:lnTo>
                    <a:pt x="327" y="419"/>
                  </a:lnTo>
                  <a:lnTo>
                    <a:pt x="397" y="430"/>
                  </a:lnTo>
                  <a:lnTo>
                    <a:pt x="470" y="436"/>
                  </a:lnTo>
                  <a:lnTo>
                    <a:pt x="542" y="436"/>
                  </a:lnTo>
                  <a:lnTo>
                    <a:pt x="615" y="432"/>
                  </a:lnTo>
                  <a:lnTo>
                    <a:pt x="685" y="424"/>
                  </a:lnTo>
                  <a:lnTo>
                    <a:pt x="755" y="414"/>
                  </a:lnTo>
                  <a:lnTo>
                    <a:pt x="817" y="398"/>
                  </a:lnTo>
                  <a:lnTo>
                    <a:pt x="874" y="379"/>
                  </a:lnTo>
                  <a:lnTo>
                    <a:pt x="926" y="358"/>
                  </a:lnTo>
                  <a:lnTo>
                    <a:pt x="968" y="335"/>
                  </a:lnTo>
                  <a:lnTo>
                    <a:pt x="1004" y="308"/>
                  </a:lnTo>
                  <a:lnTo>
                    <a:pt x="1028" y="278"/>
                  </a:lnTo>
                  <a:lnTo>
                    <a:pt x="1043" y="250"/>
                  </a:lnTo>
                  <a:lnTo>
                    <a:pt x="1048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9" name="Freeform 2483"/>
            <p:cNvSpPr>
              <a:spLocks/>
            </p:cNvSpPr>
            <p:nvPr/>
          </p:nvSpPr>
          <p:spPr bwMode="auto">
            <a:xfrm>
              <a:off x="3338" y="2615"/>
              <a:ext cx="5" cy="9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0" y="7"/>
                </a:cxn>
                <a:cxn ang="0">
                  <a:pos x="6" y="36"/>
                </a:cxn>
                <a:cxn ang="0">
                  <a:pos x="18" y="33"/>
                </a:cxn>
                <a:cxn ang="0">
                  <a:pos x="13" y="5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2" y="3"/>
                </a:cxn>
              </a:cxnLst>
              <a:rect l="0" t="0" r="r" b="b"/>
              <a:pathLst>
                <a:path w="18" h="36">
                  <a:moveTo>
                    <a:pt x="12" y="3"/>
                  </a:moveTo>
                  <a:lnTo>
                    <a:pt x="0" y="7"/>
                  </a:lnTo>
                  <a:lnTo>
                    <a:pt x="6" y="36"/>
                  </a:lnTo>
                  <a:lnTo>
                    <a:pt x="18" y="33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0" name="Freeform 2484"/>
            <p:cNvSpPr>
              <a:spLocks/>
            </p:cNvSpPr>
            <p:nvPr/>
          </p:nvSpPr>
          <p:spPr bwMode="auto">
            <a:xfrm>
              <a:off x="3334" y="2607"/>
              <a:ext cx="7" cy="1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" y="9"/>
                </a:cxn>
                <a:cxn ang="0">
                  <a:pos x="16" y="39"/>
                </a:cxn>
                <a:cxn ang="0">
                  <a:pos x="27" y="33"/>
                </a:cxn>
                <a:cxn ang="0">
                  <a:pos x="12" y="3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2" y="2"/>
                </a:cxn>
              </a:cxnLst>
              <a:rect l="0" t="0" r="r" b="b"/>
              <a:pathLst>
                <a:path w="27" h="39">
                  <a:moveTo>
                    <a:pt x="12" y="2"/>
                  </a:moveTo>
                  <a:lnTo>
                    <a:pt x="1" y="9"/>
                  </a:lnTo>
                  <a:lnTo>
                    <a:pt x="16" y="39"/>
                  </a:lnTo>
                  <a:lnTo>
                    <a:pt x="27" y="3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1" name="Freeform 2485"/>
            <p:cNvSpPr>
              <a:spLocks/>
            </p:cNvSpPr>
            <p:nvPr/>
          </p:nvSpPr>
          <p:spPr bwMode="auto">
            <a:xfrm>
              <a:off x="3329" y="2600"/>
              <a:ext cx="9" cy="10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2" y="12"/>
                </a:cxn>
                <a:cxn ang="0">
                  <a:pos x="26" y="40"/>
                </a:cxn>
                <a:cxn ang="0">
                  <a:pos x="36" y="32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2"/>
                </a:cxn>
                <a:cxn ang="0">
                  <a:pos x="11" y="1"/>
                </a:cxn>
              </a:cxnLst>
              <a:rect l="0" t="0" r="r" b="b"/>
              <a:pathLst>
                <a:path w="36" h="40">
                  <a:moveTo>
                    <a:pt x="11" y="1"/>
                  </a:moveTo>
                  <a:lnTo>
                    <a:pt x="2" y="12"/>
                  </a:lnTo>
                  <a:lnTo>
                    <a:pt x="26" y="40"/>
                  </a:lnTo>
                  <a:lnTo>
                    <a:pt x="36" y="32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2" name="Freeform 2486"/>
            <p:cNvSpPr>
              <a:spLocks/>
            </p:cNvSpPr>
            <p:nvPr/>
          </p:nvSpPr>
          <p:spPr bwMode="auto">
            <a:xfrm>
              <a:off x="3320" y="2593"/>
              <a:ext cx="11" cy="10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2" y="12"/>
                </a:cxn>
                <a:cxn ang="0">
                  <a:pos x="38" y="39"/>
                </a:cxn>
                <a:cxn ang="0">
                  <a:pos x="46" y="27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9" y="1"/>
                </a:cxn>
              </a:cxnLst>
              <a:rect l="0" t="0" r="r" b="b"/>
              <a:pathLst>
                <a:path w="46" h="39">
                  <a:moveTo>
                    <a:pt x="9" y="1"/>
                  </a:moveTo>
                  <a:lnTo>
                    <a:pt x="2" y="12"/>
                  </a:lnTo>
                  <a:lnTo>
                    <a:pt x="38" y="39"/>
                  </a:lnTo>
                  <a:lnTo>
                    <a:pt x="46" y="27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3" name="Freeform 2487"/>
            <p:cNvSpPr>
              <a:spLocks/>
            </p:cNvSpPr>
            <p:nvPr/>
          </p:nvSpPr>
          <p:spPr bwMode="auto">
            <a:xfrm>
              <a:off x="3309" y="2587"/>
              <a:ext cx="13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13"/>
                </a:cxn>
                <a:cxn ang="0">
                  <a:pos x="45" y="36"/>
                </a:cxn>
                <a:cxn ang="0">
                  <a:pos x="51" y="25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9" y="0"/>
                </a:cxn>
              </a:cxnLst>
              <a:rect l="0" t="0" r="r" b="b"/>
              <a:pathLst>
                <a:path w="51" h="36">
                  <a:moveTo>
                    <a:pt x="9" y="0"/>
                  </a:moveTo>
                  <a:lnTo>
                    <a:pt x="3" y="13"/>
                  </a:lnTo>
                  <a:lnTo>
                    <a:pt x="45" y="36"/>
                  </a:lnTo>
                  <a:lnTo>
                    <a:pt x="51" y="2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4" name="Freeform 2488"/>
            <p:cNvSpPr>
              <a:spLocks/>
            </p:cNvSpPr>
            <p:nvPr/>
          </p:nvSpPr>
          <p:spPr bwMode="auto">
            <a:xfrm>
              <a:off x="3296" y="2581"/>
              <a:ext cx="15" cy="9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4" y="13"/>
                </a:cxn>
                <a:cxn ang="0">
                  <a:pos x="56" y="37"/>
                </a:cxn>
                <a:cxn ang="0">
                  <a:pos x="61" y="24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3"/>
                </a:cxn>
                <a:cxn ang="0">
                  <a:pos x="8" y="1"/>
                </a:cxn>
              </a:cxnLst>
              <a:rect l="0" t="0" r="r" b="b"/>
              <a:pathLst>
                <a:path w="61" h="37">
                  <a:moveTo>
                    <a:pt x="8" y="1"/>
                  </a:moveTo>
                  <a:lnTo>
                    <a:pt x="4" y="13"/>
                  </a:lnTo>
                  <a:lnTo>
                    <a:pt x="56" y="37"/>
                  </a:lnTo>
                  <a:lnTo>
                    <a:pt x="61" y="24"/>
                  </a:lnTo>
                  <a:lnTo>
                    <a:pt x="9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5" name="Freeform 2489"/>
            <p:cNvSpPr>
              <a:spLocks/>
            </p:cNvSpPr>
            <p:nvPr/>
          </p:nvSpPr>
          <p:spPr bwMode="auto">
            <a:xfrm>
              <a:off x="3282" y="2577"/>
              <a:ext cx="1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13"/>
                </a:cxn>
                <a:cxn ang="0">
                  <a:pos x="61" y="31"/>
                </a:cxn>
                <a:cxn ang="0">
                  <a:pos x="65" y="19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5" y="13"/>
                </a:cxn>
                <a:cxn ang="0">
                  <a:pos x="8" y="0"/>
                </a:cxn>
              </a:cxnLst>
              <a:rect l="0" t="0" r="r" b="b"/>
              <a:pathLst>
                <a:path w="65" h="31">
                  <a:moveTo>
                    <a:pt x="8" y="0"/>
                  </a:moveTo>
                  <a:lnTo>
                    <a:pt x="5" y="13"/>
                  </a:lnTo>
                  <a:lnTo>
                    <a:pt x="61" y="31"/>
                  </a:lnTo>
                  <a:lnTo>
                    <a:pt x="65" y="19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6" name="Freeform 2490"/>
            <p:cNvSpPr>
              <a:spLocks/>
            </p:cNvSpPr>
            <p:nvPr/>
          </p:nvSpPr>
          <p:spPr bwMode="auto">
            <a:xfrm>
              <a:off x="3266" y="2573"/>
              <a:ext cx="18" cy="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4"/>
                </a:cxn>
                <a:cxn ang="0">
                  <a:pos x="68" y="27"/>
                </a:cxn>
                <a:cxn ang="0">
                  <a:pos x="71" y="14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11"/>
                </a:cxn>
                <a:cxn ang="0">
                  <a:pos x="2" y="13"/>
                </a:cxn>
                <a:cxn ang="0">
                  <a:pos x="6" y="14"/>
                </a:cxn>
                <a:cxn ang="0">
                  <a:pos x="9" y="0"/>
                </a:cxn>
              </a:cxnLst>
              <a:rect l="0" t="0" r="r" b="b"/>
              <a:pathLst>
                <a:path w="71" h="27">
                  <a:moveTo>
                    <a:pt x="9" y="0"/>
                  </a:moveTo>
                  <a:lnTo>
                    <a:pt x="6" y="14"/>
                  </a:lnTo>
                  <a:lnTo>
                    <a:pt x="68" y="27"/>
                  </a:lnTo>
                  <a:lnTo>
                    <a:pt x="71" y="14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6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7" name="Freeform 2491"/>
            <p:cNvSpPr>
              <a:spLocks/>
            </p:cNvSpPr>
            <p:nvPr/>
          </p:nvSpPr>
          <p:spPr bwMode="auto">
            <a:xfrm>
              <a:off x="3249" y="2570"/>
              <a:ext cx="19" cy="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3"/>
                </a:cxn>
                <a:cxn ang="0">
                  <a:pos x="76" y="27"/>
                </a:cxn>
                <a:cxn ang="0">
                  <a:pos x="79" y="13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3" y="12"/>
                </a:cxn>
                <a:cxn ang="0">
                  <a:pos x="6" y="13"/>
                </a:cxn>
                <a:cxn ang="0">
                  <a:pos x="7" y="0"/>
                </a:cxn>
              </a:cxnLst>
              <a:rect l="0" t="0" r="r" b="b"/>
              <a:pathLst>
                <a:path w="79" h="27">
                  <a:moveTo>
                    <a:pt x="7" y="0"/>
                  </a:moveTo>
                  <a:lnTo>
                    <a:pt x="6" y="13"/>
                  </a:lnTo>
                  <a:lnTo>
                    <a:pt x="76" y="27"/>
                  </a:lnTo>
                  <a:lnTo>
                    <a:pt x="79" y="13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8" name="Freeform 2492"/>
            <p:cNvSpPr>
              <a:spLocks/>
            </p:cNvSpPr>
            <p:nvPr/>
          </p:nvSpPr>
          <p:spPr bwMode="auto">
            <a:xfrm>
              <a:off x="3231" y="2569"/>
              <a:ext cx="20" cy="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3"/>
                </a:cxn>
                <a:cxn ang="0">
                  <a:pos x="75" y="18"/>
                </a:cxn>
                <a:cxn ang="0">
                  <a:pos x="76" y="5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3" y="12"/>
                </a:cxn>
                <a:cxn ang="0">
                  <a:pos x="6" y="13"/>
                </a:cxn>
                <a:cxn ang="0">
                  <a:pos x="7" y="0"/>
                </a:cxn>
              </a:cxnLst>
              <a:rect l="0" t="0" r="r" b="b"/>
              <a:pathLst>
                <a:path w="76" h="18">
                  <a:moveTo>
                    <a:pt x="7" y="0"/>
                  </a:moveTo>
                  <a:lnTo>
                    <a:pt x="6" y="13"/>
                  </a:lnTo>
                  <a:lnTo>
                    <a:pt x="75" y="18"/>
                  </a:lnTo>
                  <a:lnTo>
                    <a:pt x="76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9" name="Freeform 2493"/>
            <p:cNvSpPr>
              <a:spLocks/>
            </p:cNvSpPr>
            <p:nvPr/>
          </p:nvSpPr>
          <p:spPr bwMode="auto">
            <a:xfrm>
              <a:off x="3213" y="2567"/>
              <a:ext cx="20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3"/>
                </a:cxn>
                <a:cxn ang="0">
                  <a:pos x="80" y="18"/>
                </a:cxn>
                <a:cxn ang="0">
                  <a:pos x="81" y="5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10"/>
                </a:cxn>
                <a:cxn ang="0">
                  <a:pos x="4" y="12"/>
                </a:cxn>
                <a:cxn ang="0">
                  <a:pos x="6" y="13"/>
                </a:cxn>
                <a:cxn ang="0">
                  <a:pos x="7" y="0"/>
                </a:cxn>
              </a:cxnLst>
              <a:rect l="0" t="0" r="r" b="b"/>
              <a:pathLst>
                <a:path w="81" h="18">
                  <a:moveTo>
                    <a:pt x="7" y="0"/>
                  </a:moveTo>
                  <a:lnTo>
                    <a:pt x="6" y="13"/>
                  </a:lnTo>
                  <a:lnTo>
                    <a:pt x="80" y="18"/>
                  </a:lnTo>
                  <a:lnTo>
                    <a:pt x="81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0" name="Freeform 2494"/>
            <p:cNvSpPr>
              <a:spLocks/>
            </p:cNvSpPr>
            <p:nvPr/>
          </p:nvSpPr>
          <p:spPr bwMode="auto">
            <a:xfrm>
              <a:off x="3195" y="2567"/>
              <a:ext cx="20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15"/>
                </a:cxn>
                <a:cxn ang="0">
                  <a:pos x="79" y="13"/>
                </a:cxn>
                <a:cxn ang="0">
                  <a:pos x="79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2" y="5"/>
                </a:cxn>
                <a:cxn ang="0">
                  <a:pos x="1" y="7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2" y="13"/>
                </a:cxn>
                <a:cxn ang="0">
                  <a:pos x="4" y="15"/>
                </a:cxn>
                <a:cxn ang="0">
                  <a:pos x="7" y="15"/>
                </a:cxn>
                <a:cxn ang="0">
                  <a:pos x="6" y="2"/>
                </a:cxn>
              </a:cxnLst>
              <a:rect l="0" t="0" r="r" b="b"/>
              <a:pathLst>
                <a:path w="79" h="15">
                  <a:moveTo>
                    <a:pt x="6" y="2"/>
                  </a:moveTo>
                  <a:lnTo>
                    <a:pt x="7" y="15"/>
                  </a:lnTo>
                  <a:lnTo>
                    <a:pt x="79" y="13"/>
                  </a:lnTo>
                  <a:lnTo>
                    <a:pt x="79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1" name="Freeform 2495"/>
            <p:cNvSpPr>
              <a:spLocks/>
            </p:cNvSpPr>
            <p:nvPr/>
          </p:nvSpPr>
          <p:spPr bwMode="auto">
            <a:xfrm>
              <a:off x="3177" y="2568"/>
              <a:ext cx="20" cy="5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8" y="18"/>
                </a:cxn>
                <a:cxn ang="0">
                  <a:pos x="80" y="13"/>
                </a:cxn>
                <a:cxn ang="0">
                  <a:pos x="79" y="0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3" y="6"/>
                </a:cxn>
                <a:cxn ang="0">
                  <a:pos x="1" y="8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2" y="17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7" y="6"/>
                </a:cxn>
              </a:cxnLst>
              <a:rect l="0" t="0" r="r" b="b"/>
              <a:pathLst>
                <a:path w="80" h="18">
                  <a:moveTo>
                    <a:pt x="7" y="6"/>
                  </a:moveTo>
                  <a:lnTo>
                    <a:pt x="8" y="18"/>
                  </a:lnTo>
                  <a:lnTo>
                    <a:pt x="80" y="13"/>
                  </a:lnTo>
                  <a:lnTo>
                    <a:pt x="79" y="0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2" name="Freeform 2496"/>
            <p:cNvSpPr>
              <a:spLocks/>
            </p:cNvSpPr>
            <p:nvPr/>
          </p:nvSpPr>
          <p:spPr bwMode="auto">
            <a:xfrm>
              <a:off x="3159" y="2570"/>
              <a:ext cx="20" cy="5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7" y="20"/>
                </a:cxn>
                <a:cxn ang="0">
                  <a:pos x="78" y="12"/>
                </a:cxn>
                <a:cxn ang="0">
                  <a:pos x="77" y="0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3" y="8"/>
                </a:cxn>
                <a:cxn ang="0">
                  <a:pos x="1" y="10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2" y="19"/>
                </a:cxn>
                <a:cxn ang="0">
                  <a:pos x="5" y="20"/>
                </a:cxn>
                <a:cxn ang="0">
                  <a:pos x="7" y="20"/>
                </a:cxn>
                <a:cxn ang="0">
                  <a:pos x="5" y="8"/>
                </a:cxn>
              </a:cxnLst>
              <a:rect l="0" t="0" r="r" b="b"/>
              <a:pathLst>
                <a:path w="78" h="20">
                  <a:moveTo>
                    <a:pt x="5" y="8"/>
                  </a:moveTo>
                  <a:lnTo>
                    <a:pt x="7" y="20"/>
                  </a:lnTo>
                  <a:lnTo>
                    <a:pt x="78" y="12"/>
                  </a:lnTo>
                  <a:lnTo>
                    <a:pt x="77" y="0"/>
                  </a:lnTo>
                  <a:lnTo>
                    <a:pt x="6" y="7"/>
                  </a:lnTo>
                  <a:lnTo>
                    <a:pt x="5" y="8"/>
                  </a:lnTo>
                  <a:lnTo>
                    <a:pt x="6" y="7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3" name="Freeform 2497"/>
            <p:cNvSpPr>
              <a:spLocks/>
            </p:cNvSpPr>
            <p:nvPr/>
          </p:nvSpPr>
          <p:spPr bwMode="auto">
            <a:xfrm>
              <a:off x="3143" y="2572"/>
              <a:ext cx="18" cy="6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7" y="26"/>
                </a:cxn>
                <a:cxn ang="0">
                  <a:pos x="72" y="12"/>
                </a:cxn>
                <a:cxn ang="0">
                  <a:pos x="69" y="0"/>
                </a:cxn>
                <a:cxn ang="0">
                  <a:pos x="5" y="13"/>
                </a:cxn>
                <a:cxn ang="0">
                  <a:pos x="4" y="13"/>
                </a:cxn>
                <a:cxn ang="0">
                  <a:pos x="5" y="13"/>
                </a:cxn>
                <a:cxn ang="0">
                  <a:pos x="2" y="14"/>
                </a:cxn>
                <a:cxn ang="0">
                  <a:pos x="1" y="15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3"/>
                </a:cxn>
                <a:cxn ang="0">
                  <a:pos x="2" y="25"/>
                </a:cxn>
                <a:cxn ang="0">
                  <a:pos x="5" y="26"/>
                </a:cxn>
                <a:cxn ang="0">
                  <a:pos x="7" y="26"/>
                </a:cxn>
                <a:cxn ang="0">
                  <a:pos x="4" y="13"/>
                </a:cxn>
              </a:cxnLst>
              <a:rect l="0" t="0" r="r" b="b"/>
              <a:pathLst>
                <a:path w="72" h="26">
                  <a:moveTo>
                    <a:pt x="4" y="13"/>
                  </a:moveTo>
                  <a:lnTo>
                    <a:pt x="7" y="26"/>
                  </a:lnTo>
                  <a:lnTo>
                    <a:pt x="72" y="12"/>
                  </a:lnTo>
                  <a:lnTo>
                    <a:pt x="69" y="0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4" name="Freeform 2498"/>
            <p:cNvSpPr>
              <a:spLocks/>
            </p:cNvSpPr>
            <p:nvPr/>
          </p:nvSpPr>
          <p:spPr bwMode="auto">
            <a:xfrm>
              <a:off x="3128" y="2575"/>
              <a:ext cx="17" cy="8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9" y="31"/>
                </a:cxn>
                <a:cxn ang="0">
                  <a:pos x="68" y="13"/>
                </a:cxn>
                <a:cxn ang="0">
                  <a:pos x="64" y="0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20"/>
                </a:cxn>
                <a:cxn ang="0">
                  <a:pos x="1" y="22"/>
                </a:cxn>
                <a:cxn ang="0">
                  <a:pos x="0" y="25"/>
                </a:cxn>
                <a:cxn ang="0">
                  <a:pos x="1" y="27"/>
                </a:cxn>
                <a:cxn ang="0">
                  <a:pos x="2" y="29"/>
                </a:cxn>
                <a:cxn ang="0">
                  <a:pos x="3" y="31"/>
                </a:cxn>
                <a:cxn ang="0">
                  <a:pos x="6" y="31"/>
                </a:cxn>
                <a:cxn ang="0">
                  <a:pos x="9" y="31"/>
                </a:cxn>
                <a:cxn ang="0">
                  <a:pos x="5" y="19"/>
                </a:cxn>
              </a:cxnLst>
              <a:rect l="0" t="0" r="r" b="b"/>
              <a:pathLst>
                <a:path w="68" h="31">
                  <a:moveTo>
                    <a:pt x="5" y="19"/>
                  </a:moveTo>
                  <a:lnTo>
                    <a:pt x="9" y="31"/>
                  </a:lnTo>
                  <a:lnTo>
                    <a:pt x="68" y="13"/>
                  </a:lnTo>
                  <a:lnTo>
                    <a:pt x="64" y="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6" y="31"/>
                  </a:lnTo>
                  <a:lnTo>
                    <a:pt x="9" y="31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5" name="Freeform 2499"/>
            <p:cNvSpPr>
              <a:spLocks/>
            </p:cNvSpPr>
            <p:nvPr/>
          </p:nvSpPr>
          <p:spPr bwMode="auto">
            <a:xfrm>
              <a:off x="3115" y="2579"/>
              <a:ext cx="15" cy="8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8" y="30"/>
                </a:cxn>
                <a:cxn ang="0">
                  <a:pos x="63" y="12"/>
                </a:cxn>
                <a:cxn ang="0">
                  <a:pos x="59" y="0"/>
                </a:cxn>
                <a:cxn ang="0">
                  <a:pos x="4" y="18"/>
                </a:cxn>
                <a:cxn ang="0">
                  <a:pos x="3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30"/>
                </a:cxn>
                <a:cxn ang="0">
                  <a:pos x="5" y="31"/>
                </a:cxn>
                <a:cxn ang="0">
                  <a:pos x="8" y="30"/>
                </a:cxn>
                <a:cxn ang="0">
                  <a:pos x="3" y="18"/>
                </a:cxn>
              </a:cxnLst>
              <a:rect l="0" t="0" r="r" b="b"/>
              <a:pathLst>
                <a:path w="63" h="31">
                  <a:moveTo>
                    <a:pt x="3" y="18"/>
                  </a:moveTo>
                  <a:lnTo>
                    <a:pt x="8" y="30"/>
                  </a:lnTo>
                  <a:lnTo>
                    <a:pt x="63" y="12"/>
                  </a:lnTo>
                  <a:lnTo>
                    <a:pt x="59" y="0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5" y="31"/>
                  </a:lnTo>
                  <a:lnTo>
                    <a:pt x="8" y="30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6" name="Freeform 2500"/>
            <p:cNvSpPr>
              <a:spLocks/>
            </p:cNvSpPr>
            <p:nvPr/>
          </p:nvSpPr>
          <p:spPr bwMode="auto">
            <a:xfrm>
              <a:off x="3102" y="2584"/>
              <a:ext cx="15" cy="9"/>
            </a:xfrm>
            <a:custGeom>
              <a:avLst/>
              <a:gdLst/>
              <a:ahLst/>
              <a:cxnLst>
                <a:cxn ang="0">
                  <a:pos x="3" y="25"/>
                </a:cxn>
                <a:cxn ang="0">
                  <a:pos x="10" y="36"/>
                </a:cxn>
                <a:cxn ang="0">
                  <a:pos x="59" y="12"/>
                </a:cxn>
                <a:cxn ang="0">
                  <a:pos x="53" y="0"/>
                </a:cxn>
                <a:cxn ang="0">
                  <a:pos x="4" y="25"/>
                </a:cxn>
                <a:cxn ang="0">
                  <a:pos x="3" y="25"/>
                </a:cxn>
                <a:cxn ang="0">
                  <a:pos x="4" y="25"/>
                </a:cxn>
                <a:cxn ang="0">
                  <a:pos x="2" y="27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3"/>
                </a:cxn>
                <a:cxn ang="0">
                  <a:pos x="3" y="35"/>
                </a:cxn>
                <a:cxn ang="0">
                  <a:pos x="5" y="37"/>
                </a:cxn>
                <a:cxn ang="0">
                  <a:pos x="7" y="37"/>
                </a:cxn>
                <a:cxn ang="0">
                  <a:pos x="10" y="36"/>
                </a:cxn>
                <a:cxn ang="0">
                  <a:pos x="3" y="25"/>
                </a:cxn>
              </a:cxnLst>
              <a:rect l="0" t="0" r="r" b="b"/>
              <a:pathLst>
                <a:path w="59" h="37">
                  <a:moveTo>
                    <a:pt x="3" y="25"/>
                  </a:moveTo>
                  <a:lnTo>
                    <a:pt x="10" y="36"/>
                  </a:lnTo>
                  <a:lnTo>
                    <a:pt x="59" y="12"/>
                  </a:lnTo>
                  <a:lnTo>
                    <a:pt x="53" y="0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10" y="36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7" name="Freeform 2501"/>
            <p:cNvSpPr>
              <a:spLocks/>
            </p:cNvSpPr>
            <p:nvPr/>
          </p:nvSpPr>
          <p:spPr bwMode="auto">
            <a:xfrm>
              <a:off x="3093" y="2590"/>
              <a:ext cx="12" cy="1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10" y="37"/>
                </a:cxn>
                <a:cxn ang="0">
                  <a:pos x="47" y="11"/>
                </a:cxn>
                <a:cxn ang="0">
                  <a:pos x="39" y="0"/>
                </a:cxn>
                <a:cxn ang="0">
                  <a:pos x="3" y="26"/>
                </a:cxn>
                <a:cxn ang="0">
                  <a:pos x="2" y="27"/>
                </a:cxn>
                <a:cxn ang="0">
                  <a:pos x="3" y="26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0" y="33"/>
                </a:cxn>
                <a:cxn ang="0">
                  <a:pos x="1" y="35"/>
                </a:cxn>
                <a:cxn ang="0">
                  <a:pos x="3" y="37"/>
                </a:cxn>
                <a:cxn ang="0">
                  <a:pos x="5" y="38"/>
                </a:cxn>
                <a:cxn ang="0">
                  <a:pos x="8" y="38"/>
                </a:cxn>
                <a:cxn ang="0">
                  <a:pos x="10" y="37"/>
                </a:cxn>
                <a:cxn ang="0">
                  <a:pos x="2" y="27"/>
                </a:cxn>
              </a:cxnLst>
              <a:rect l="0" t="0" r="r" b="b"/>
              <a:pathLst>
                <a:path w="47" h="38">
                  <a:moveTo>
                    <a:pt x="2" y="27"/>
                  </a:moveTo>
                  <a:lnTo>
                    <a:pt x="10" y="37"/>
                  </a:lnTo>
                  <a:lnTo>
                    <a:pt x="47" y="11"/>
                  </a:lnTo>
                  <a:lnTo>
                    <a:pt x="39" y="0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8" name="Freeform 2502"/>
            <p:cNvSpPr>
              <a:spLocks/>
            </p:cNvSpPr>
            <p:nvPr/>
          </p:nvSpPr>
          <p:spPr bwMode="auto">
            <a:xfrm>
              <a:off x="3085" y="2597"/>
              <a:ext cx="11" cy="9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11" y="37"/>
                </a:cxn>
                <a:cxn ang="0">
                  <a:pos x="43" y="10"/>
                </a:cxn>
                <a:cxn ang="0">
                  <a:pos x="34" y="0"/>
                </a:cxn>
                <a:cxn ang="0">
                  <a:pos x="3" y="27"/>
                </a:cxn>
                <a:cxn ang="0">
                  <a:pos x="2" y="28"/>
                </a:cxn>
                <a:cxn ang="0">
                  <a:pos x="3" y="27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6"/>
                </a:cxn>
                <a:cxn ang="0">
                  <a:pos x="4" y="37"/>
                </a:cxn>
                <a:cxn ang="0">
                  <a:pos x="6" y="38"/>
                </a:cxn>
                <a:cxn ang="0">
                  <a:pos x="8" y="38"/>
                </a:cxn>
                <a:cxn ang="0">
                  <a:pos x="11" y="37"/>
                </a:cxn>
                <a:cxn ang="0">
                  <a:pos x="2" y="28"/>
                </a:cxn>
              </a:cxnLst>
              <a:rect l="0" t="0" r="r" b="b"/>
              <a:pathLst>
                <a:path w="43" h="38">
                  <a:moveTo>
                    <a:pt x="2" y="28"/>
                  </a:moveTo>
                  <a:lnTo>
                    <a:pt x="11" y="37"/>
                  </a:lnTo>
                  <a:lnTo>
                    <a:pt x="43" y="10"/>
                  </a:lnTo>
                  <a:lnTo>
                    <a:pt x="34" y="0"/>
                  </a:lnTo>
                  <a:lnTo>
                    <a:pt x="3" y="27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11" y="37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9" name="Freeform 2503"/>
            <p:cNvSpPr>
              <a:spLocks/>
            </p:cNvSpPr>
            <p:nvPr/>
          </p:nvSpPr>
          <p:spPr bwMode="auto">
            <a:xfrm>
              <a:off x="3080" y="2604"/>
              <a:ext cx="8" cy="10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2" y="36"/>
                </a:cxn>
                <a:cxn ang="0">
                  <a:pos x="32" y="7"/>
                </a:cxn>
                <a:cxn ang="0">
                  <a:pos x="22" y="0"/>
                </a:cxn>
                <a:cxn ang="0">
                  <a:pos x="1" y="29"/>
                </a:cxn>
                <a:cxn ang="0">
                  <a:pos x="0" y="30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1" y="36"/>
                </a:cxn>
                <a:cxn ang="0">
                  <a:pos x="3" y="37"/>
                </a:cxn>
                <a:cxn ang="0">
                  <a:pos x="5" y="39"/>
                </a:cxn>
                <a:cxn ang="0">
                  <a:pos x="7" y="39"/>
                </a:cxn>
                <a:cxn ang="0">
                  <a:pos x="10" y="38"/>
                </a:cxn>
                <a:cxn ang="0">
                  <a:pos x="12" y="36"/>
                </a:cxn>
                <a:cxn ang="0">
                  <a:pos x="0" y="30"/>
                </a:cxn>
              </a:cxnLst>
              <a:rect l="0" t="0" r="r" b="b"/>
              <a:pathLst>
                <a:path w="32" h="39">
                  <a:moveTo>
                    <a:pt x="0" y="30"/>
                  </a:moveTo>
                  <a:lnTo>
                    <a:pt x="12" y="36"/>
                  </a:lnTo>
                  <a:lnTo>
                    <a:pt x="32" y="7"/>
                  </a:lnTo>
                  <a:lnTo>
                    <a:pt x="22" y="0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10" y="38"/>
                  </a:lnTo>
                  <a:lnTo>
                    <a:pt x="12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0" name="Freeform 2504"/>
            <p:cNvSpPr>
              <a:spLocks/>
            </p:cNvSpPr>
            <p:nvPr/>
          </p:nvSpPr>
          <p:spPr bwMode="auto">
            <a:xfrm>
              <a:off x="3078" y="2612"/>
              <a:ext cx="6" cy="1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2" y="36"/>
                </a:cxn>
                <a:cxn ang="0">
                  <a:pos x="23" y="4"/>
                </a:cxn>
                <a:cxn ang="0">
                  <a:pos x="10" y="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4" y="41"/>
                </a:cxn>
                <a:cxn ang="0">
                  <a:pos x="7" y="41"/>
                </a:cxn>
                <a:cxn ang="0">
                  <a:pos x="9" y="40"/>
                </a:cxn>
                <a:cxn ang="0">
                  <a:pos x="11" y="39"/>
                </a:cxn>
                <a:cxn ang="0">
                  <a:pos x="12" y="36"/>
                </a:cxn>
                <a:cxn ang="0">
                  <a:pos x="0" y="34"/>
                </a:cxn>
              </a:cxnLst>
              <a:rect l="0" t="0" r="r" b="b"/>
              <a:pathLst>
                <a:path w="23" h="41">
                  <a:moveTo>
                    <a:pt x="0" y="34"/>
                  </a:moveTo>
                  <a:lnTo>
                    <a:pt x="12" y="36"/>
                  </a:lnTo>
                  <a:lnTo>
                    <a:pt x="23" y="4"/>
                  </a:lnTo>
                  <a:lnTo>
                    <a:pt x="10" y="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7" y="41"/>
                  </a:lnTo>
                  <a:lnTo>
                    <a:pt x="9" y="40"/>
                  </a:lnTo>
                  <a:lnTo>
                    <a:pt x="11" y="39"/>
                  </a:lnTo>
                  <a:lnTo>
                    <a:pt x="1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1" name="Freeform 2505"/>
            <p:cNvSpPr>
              <a:spLocks/>
            </p:cNvSpPr>
            <p:nvPr/>
          </p:nvSpPr>
          <p:spPr bwMode="auto">
            <a:xfrm>
              <a:off x="3078" y="2620"/>
              <a:ext cx="3" cy="9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13" y="3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0" y="33"/>
                </a:cxn>
                <a:cxn ang="0">
                  <a:pos x="2" y="35"/>
                </a:cxn>
                <a:cxn ang="0">
                  <a:pos x="4" y="36"/>
                </a:cxn>
                <a:cxn ang="0">
                  <a:pos x="6" y="37"/>
                </a:cxn>
                <a:cxn ang="0">
                  <a:pos x="9" y="36"/>
                </a:cxn>
                <a:cxn ang="0">
                  <a:pos x="11" y="35"/>
                </a:cxn>
                <a:cxn ang="0">
                  <a:pos x="12" y="33"/>
                </a:cxn>
                <a:cxn ang="0">
                  <a:pos x="13" y="30"/>
                </a:cxn>
                <a:cxn ang="0">
                  <a:pos x="0" y="32"/>
                </a:cxn>
              </a:cxnLst>
              <a:rect l="0" t="0" r="r" b="b"/>
              <a:pathLst>
                <a:path w="13" h="37">
                  <a:moveTo>
                    <a:pt x="0" y="32"/>
                  </a:moveTo>
                  <a:lnTo>
                    <a:pt x="13" y="3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6" y="37"/>
                  </a:lnTo>
                  <a:lnTo>
                    <a:pt x="9" y="36"/>
                  </a:lnTo>
                  <a:lnTo>
                    <a:pt x="11" y="35"/>
                  </a:lnTo>
                  <a:lnTo>
                    <a:pt x="12" y="33"/>
                  </a:lnTo>
                  <a:lnTo>
                    <a:pt x="1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2" name="Freeform 2506"/>
            <p:cNvSpPr>
              <a:spLocks/>
            </p:cNvSpPr>
            <p:nvPr/>
          </p:nvSpPr>
          <p:spPr bwMode="auto">
            <a:xfrm>
              <a:off x="3078" y="2627"/>
              <a:ext cx="6" cy="9"/>
            </a:xfrm>
            <a:custGeom>
              <a:avLst/>
              <a:gdLst/>
              <a:ahLst/>
              <a:cxnLst>
                <a:cxn ang="0">
                  <a:pos x="11" y="34"/>
                </a:cxn>
                <a:cxn ang="0">
                  <a:pos x="23" y="29"/>
                </a:cxn>
                <a:cxn ang="0">
                  <a:pos x="12" y="0"/>
                </a:cxn>
                <a:cxn ang="0">
                  <a:pos x="0" y="4"/>
                </a:cxn>
                <a:cxn ang="0">
                  <a:pos x="10" y="33"/>
                </a:cxn>
                <a:cxn ang="0">
                  <a:pos x="11" y="34"/>
                </a:cxn>
                <a:cxn ang="0">
                  <a:pos x="10" y="33"/>
                </a:cxn>
                <a:cxn ang="0">
                  <a:pos x="12" y="35"/>
                </a:cxn>
                <a:cxn ang="0">
                  <a:pos x="14" y="37"/>
                </a:cxn>
                <a:cxn ang="0">
                  <a:pos x="16" y="37"/>
                </a:cxn>
                <a:cxn ang="0">
                  <a:pos x="19" y="37"/>
                </a:cxn>
                <a:cxn ang="0">
                  <a:pos x="21" y="36"/>
                </a:cxn>
                <a:cxn ang="0">
                  <a:pos x="22" y="34"/>
                </a:cxn>
                <a:cxn ang="0">
                  <a:pos x="23" y="31"/>
                </a:cxn>
                <a:cxn ang="0">
                  <a:pos x="23" y="29"/>
                </a:cxn>
                <a:cxn ang="0">
                  <a:pos x="11" y="34"/>
                </a:cxn>
              </a:cxnLst>
              <a:rect l="0" t="0" r="r" b="b"/>
              <a:pathLst>
                <a:path w="23" h="37">
                  <a:moveTo>
                    <a:pt x="11" y="34"/>
                  </a:moveTo>
                  <a:lnTo>
                    <a:pt x="23" y="29"/>
                  </a:lnTo>
                  <a:lnTo>
                    <a:pt x="12" y="0"/>
                  </a:lnTo>
                  <a:lnTo>
                    <a:pt x="0" y="4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1" y="36"/>
                  </a:lnTo>
                  <a:lnTo>
                    <a:pt x="22" y="34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3" name="Freeform 2507"/>
            <p:cNvSpPr>
              <a:spLocks/>
            </p:cNvSpPr>
            <p:nvPr/>
          </p:nvSpPr>
          <p:spPr bwMode="auto">
            <a:xfrm>
              <a:off x="3080" y="2634"/>
              <a:ext cx="9" cy="10"/>
            </a:xfrm>
            <a:custGeom>
              <a:avLst/>
              <a:gdLst/>
              <a:ahLst/>
              <a:cxnLst>
                <a:cxn ang="0">
                  <a:pos x="21" y="38"/>
                </a:cxn>
                <a:cxn ang="0">
                  <a:pos x="31" y="30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21" y="37"/>
                </a:cxn>
                <a:cxn ang="0">
                  <a:pos x="21" y="38"/>
                </a:cxn>
                <a:cxn ang="0">
                  <a:pos x="21" y="37"/>
                </a:cxn>
                <a:cxn ang="0">
                  <a:pos x="23" y="39"/>
                </a:cxn>
                <a:cxn ang="0">
                  <a:pos x="25" y="40"/>
                </a:cxn>
                <a:cxn ang="0">
                  <a:pos x="27" y="40"/>
                </a:cxn>
                <a:cxn ang="0">
                  <a:pos x="30" y="39"/>
                </a:cxn>
                <a:cxn ang="0">
                  <a:pos x="31" y="37"/>
                </a:cxn>
                <a:cxn ang="0">
                  <a:pos x="32" y="35"/>
                </a:cxn>
                <a:cxn ang="0">
                  <a:pos x="32" y="32"/>
                </a:cxn>
                <a:cxn ang="0">
                  <a:pos x="31" y="30"/>
                </a:cxn>
                <a:cxn ang="0">
                  <a:pos x="21" y="38"/>
                </a:cxn>
              </a:cxnLst>
              <a:rect l="0" t="0" r="r" b="b"/>
              <a:pathLst>
                <a:path w="32" h="40">
                  <a:moveTo>
                    <a:pt x="21" y="38"/>
                  </a:moveTo>
                  <a:lnTo>
                    <a:pt x="31" y="30"/>
                  </a:lnTo>
                  <a:lnTo>
                    <a:pt x="11" y="0"/>
                  </a:lnTo>
                  <a:lnTo>
                    <a:pt x="0" y="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3" y="39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30" y="39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31" y="30"/>
                  </a:lnTo>
                  <a:lnTo>
                    <a:pt x="21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4" name="Freeform 2508"/>
            <p:cNvSpPr>
              <a:spLocks/>
            </p:cNvSpPr>
            <p:nvPr/>
          </p:nvSpPr>
          <p:spPr bwMode="auto">
            <a:xfrm>
              <a:off x="3086" y="2641"/>
              <a:ext cx="11" cy="10"/>
            </a:xfrm>
            <a:custGeom>
              <a:avLst/>
              <a:gdLst/>
              <a:ahLst/>
              <a:cxnLst>
                <a:cxn ang="0">
                  <a:pos x="33" y="38"/>
                </a:cxn>
                <a:cxn ang="0">
                  <a:pos x="41" y="28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32" y="38"/>
                </a:cxn>
                <a:cxn ang="0">
                  <a:pos x="33" y="38"/>
                </a:cxn>
                <a:cxn ang="0">
                  <a:pos x="32" y="38"/>
                </a:cxn>
                <a:cxn ang="0">
                  <a:pos x="34" y="39"/>
                </a:cxn>
                <a:cxn ang="0">
                  <a:pos x="37" y="39"/>
                </a:cxn>
                <a:cxn ang="0">
                  <a:pos x="39" y="39"/>
                </a:cxn>
                <a:cxn ang="0">
                  <a:pos x="41" y="37"/>
                </a:cxn>
                <a:cxn ang="0">
                  <a:pos x="42" y="35"/>
                </a:cxn>
                <a:cxn ang="0">
                  <a:pos x="43" y="33"/>
                </a:cxn>
                <a:cxn ang="0">
                  <a:pos x="42" y="31"/>
                </a:cxn>
                <a:cxn ang="0">
                  <a:pos x="41" y="28"/>
                </a:cxn>
                <a:cxn ang="0">
                  <a:pos x="33" y="38"/>
                </a:cxn>
              </a:cxnLst>
              <a:rect l="0" t="0" r="r" b="b"/>
              <a:pathLst>
                <a:path w="43" h="39">
                  <a:moveTo>
                    <a:pt x="33" y="38"/>
                  </a:moveTo>
                  <a:lnTo>
                    <a:pt x="41" y="28"/>
                  </a:lnTo>
                  <a:lnTo>
                    <a:pt x="9" y="0"/>
                  </a:lnTo>
                  <a:lnTo>
                    <a:pt x="0" y="9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4" y="39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1" y="37"/>
                  </a:lnTo>
                  <a:lnTo>
                    <a:pt x="42" y="35"/>
                  </a:lnTo>
                  <a:lnTo>
                    <a:pt x="43" y="33"/>
                  </a:lnTo>
                  <a:lnTo>
                    <a:pt x="42" y="31"/>
                  </a:lnTo>
                  <a:lnTo>
                    <a:pt x="41" y="28"/>
                  </a:lnTo>
                  <a:lnTo>
                    <a:pt x="33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5" name="Freeform 2509"/>
            <p:cNvSpPr>
              <a:spLocks/>
            </p:cNvSpPr>
            <p:nvPr/>
          </p:nvSpPr>
          <p:spPr bwMode="auto">
            <a:xfrm>
              <a:off x="3094" y="2648"/>
              <a:ext cx="11" cy="9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44" y="27"/>
                </a:cxn>
                <a:cxn ang="0">
                  <a:pos x="7" y="0"/>
                </a:cxn>
                <a:cxn ang="0">
                  <a:pos x="0" y="10"/>
                </a:cxn>
                <a:cxn ang="0">
                  <a:pos x="36" y="37"/>
                </a:cxn>
                <a:cxn ang="0">
                  <a:pos x="37" y="38"/>
                </a:cxn>
                <a:cxn ang="0">
                  <a:pos x="36" y="37"/>
                </a:cxn>
                <a:cxn ang="0">
                  <a:pos x="39" y="38"/>
                </a:cxn>
                <a:cxn ang="0">
                  <a:pos x="41" y="38"/>
                </a:cxn>
                <a:cxn ang="0">
                  <a:pos x="43" y="37"/>
                </a:cxn>
                <a:cxn ang="0">
                  <a:pos x="45" y="36"/>
                </a:cxn>
                <a:cxn ang="0">
                  <a:pos x="46" y="34"/>
                </a:cxn>
                <a:cxn ang="0">
                  <a:pos x="46" y="31"/>
                </a:cxn>
                <a:cxn ang="0">
                  <a:pos x="46" y="29"/>
                </a:cxn>
                <a:cxn ang="0">
                  <a:pos x="44" y="27"/>
                </a:cxn>
                <a:cxn ang="0">
                  <a:pos x="37" y="38"/>
                </a:cxn>
              </a:cxnLst>
              <a:rect l="0" t="0" r="r" b="b"/>
              <a:pathLst>
                <a:path w="46" h="38">
                  <a:moveTo>
                    <a:pt x="37" y="38"/>
                  </a:moveTo>
                  <a:lnTo>
                    <a:pt x="44" y="27"/>
                  </a:lnTo>
                  <a:lnTo>
                    <a:pt x="7" y="0"/>
                  </a:lnTo>
                  <a:lnTo>
                    <a:pt x="0" y="10"/>
                  </a:lnTo>
                  <a:lnTo>
                    <a:pt x="36" y="37"/>
                  </a:lnTo>
                  <a:lnTo>
                    <a:pt x="37" y="38"/>
                  </a:lnTo>
                  <a:lnTo>
                    <a:pt x="36" y="37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3" y="37"/>
                  </a:lnTo>
                  <a:lnTo>
                    <a:pt x="45" y="36"/>
                  </a:lnTo>
                  <a:lnTo>
                    <a:pt x="46" y="34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4" y="27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6" name="Freeform 2510"/>
            <p:cNvSpPr>
              <a:spLocks/>
            </p:cNvSpPr>
            <p:nvPr/>
          </p:nvSpPr>
          <p:spPr bwMode="auto">
            <a:xfrm>
              <a:off x="3103" y="2654"/>
              <a:ext cx="15" cy="9"/>
            </a:xfrm>
            <a:custGeom>
              <a:avLst/>
              <a:gdLst/>
              <a:ahLst/>
              <a:cxnLst>
                <a:cxn ang="0">
                  <a:pos x="50" y="33"/>
                </a:cxn>
                <a:cxn ang="0">
                  <a:pos x="55" y="21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53" y="33"/>
                </a:cxn>
                <a:cxn ang="0">
                  <a:pos x="55" y="33"/>
                </a:cxn>
                <a:cxn ang="0">
                  <a:pos x="57" y="31"/>
                </a:cxn>
                <a:cxn ang="0">
                  <a:pos x="58" y="29"/>
                </a:cxn>
                <a:cxn ang="0">
                  <a:pos x="59" y="27"/>
                </a:cxn>
                <a:cxn ang="0">
                  <a:pos x="58" y="25"/>
                </a:cxn>
                <a:cxn ang="0">
                  <a:pos x="57" y="22"/>
                </a:cxn>
                <a:cxn ang="0">
                  <a:pos x="55" y="21"/>
                </a:cxn>
                <a:cxn ang="0">
                  <a:pos x="50" y="33"/>
                </a:cxn>
              </a:cxnLst>
              <a:rect l="0" t="0" r="r" b="b"/>
              <a:pathLst>
                <a:path w="59" h="33">
                  <a:moveTo>
                    <a:pt x="50" y="33"/>
                  </a:moveTo>
                  <a:lnTo>
                    <a:pt x="55" y="21"/>
                  </a:lnTo>
                  <a:lnTo>
                    <a:pt x="5" y="0"/>
                  </a:lnTo>
                  <a:lnTo>
                    <a:pt x="0" y="12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7" y="31"/>
                  </a:lnTo>
                  <a:lnTo>
                    <a:pt x="58" y="29"/>
                  </a:lnTo>
                  <a:lnTo>
                    <a:pt x="59" y="27"/>
                  </a:lnTo>
                  <a:lnTo>
                    <a:pt x="58" y="25"/>
                  </a:lnTo>
                  <a:lnTo>
                    <a:pt x="57" y="22"/>
                  </a:lnTo>
                  <a:lnTo>
                    <a:pt x="55" y="21"/>
                  </a:lnTo>
                  <a:lnTo>
                    <a:pt x="50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7" name="Freeform 2511"/>
            <p:cNvSpPr>
              <a:spLocks/>
            </p:cNvSpPr>
            <p:nvPr/>
          </p:nvSpPr>
          <p:spPr bwMode="auto">
            <a:xfrm>
              <a:off x="3116" y="2660"/>
              <a:ext cx="15" cy="8"/>
            </a:xfrm>
            <a:custGeom>
              <a:avLst/>
              <a:gdLst/>
              <a:ahLst/>
              <a:cxnLst>
                <a:cxn ang="0">
                  <a:pos x="55" y="34"/>
                </a:cxn>
                <a:cxn ang="0">
                  <a:pos x="59" y="22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54" y="33"/>
                </a:cxn>
                <a:cxn ang="0">
                  <a:pos x="55" y="34"/>
                </a:cxn>
                <a:cxn ang="0">
                  <a:pos x="54" y="33"/>
                </a:cxn>
                <a:cxn ang="0">
                  <a:pos x="57" y="34"/>
                </a:cxn>
                <a:cxn ang="0">
                  <a:pos x="60" y="33"/>
                </a:cxn>
                <a:cxn ang="0">
                  <a:pos x="61" y="32"/>
                </a:cxn>
                <a:cxn ang="0">
                  <a:pos x="63" y="30"/>
                </a:cxn>
                <a:cxn ang="0">
                  <a:pos x="63" y="27"/>
                </a:cxn>
                <a:cxn ang="0">
                  <a:pos x="63" y="25"/>
                </a:cxn>
                <a:cxn ang="0">
                  <a:pos x="61" y="23"/>
                </a:cxn>
                <a:cxn ang="0">
                  <a:pos x="59" y="22"/>
                </a:cxn>
                <a:cxn ang="0">
                  <a:pos x="55" y="34"/>
                </a:cxn>
              </a:cxnLst>
              <a:rect l="0" t="0" r="r" b="b"/>
              <a:pathLst>
                <a:path w="63" h="34">
                  <a:moveTo>
                    <a:pt x="55" y="34"/>
                  </a:moveTo>
                  <a:lnTo>
                    <a:pt x="59" y="22"/>
                  </a:lnTo>
                  <a:lnTo>
                    <a:pt x="5" y="0"/>
                  </a:lnTo>
                  <a:lnTo>
                    <a:pt x="0" y="12"/>
                  </a:lnTo>
                  <a:lnTo>
                    <a:pt x="54" y="33"/>
                  </a:lnTo>
                  <a:lnTo>
                    <a:pt x="55" y="34"/>
                  </a:lnTo>
                  <a:lnTo>
                    <a:pt x="54" y="33"/>
                  </a:lnTo>
                  <a:lnTo>
                    <a:pt x="57" y="34"/>
                  </a:lnTo>
                  <a:lnTo>
                    <a:pt x="60" y="33"/>
                  </a:lnTo>
                  <a:lnTo>
                    <a:pt x="61" y="32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5"/>
                  </a:lnTo>
                  <a:lnTo>
                    <a:pt x="61" y="23"/>
                  </a:lnTo>
                  <a:lnTo>
                    <a:pt x="59" y="22"/>
                  </a:lnTo>
                  <a:lnTo>
                    <a:pt x="55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8" name="Freeform 2512"/>
            <p:cNvSpPr>
              <a:spLocks/>
            </p:cNvSpPr>
            <p:nvPr/>
          </p:nvSpPr>
          <p:spPr bwMode="auto">
            <a:xfrm>
              <a:off x="3129" y="2665"/>
              <a:ext cx="18" cy="7"/>
            </a:xfrm>
            <a:custGeom>
              <a:avLst/>
              <a:gdLst/>
              <a:ahLst/>
              <a:cxnLst>
                <a:cxn ang="0">
                  <a:pos x="60" y="29"/>
                </a:cxn>
                <a:cxn ang="0">
                  <a:pos x="63" y="17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2" y="30"/>
                </a:cxn>
                <a:cxn ang="0">
                  <a:pos x="65" y="29"/>
                </a:cxn>
                <a:cxn ang="0">
                  <a:pos x="66" y="27"/>
                </a:cxn>
                <a:cxn ang="0">
                  <a:pos x="67" y="25"/>
                </a:cxn>
                <a:cxn ang="0">
                  <a:pos x="68" y="22"/>
                </a:cxn>
                <a:cxn ang="0">
                  <a:pos x="67" y="20"/>
                </a:cxn>
                <a:cxn ang="0">
                  <a:pos x="65" y="18"/>
                </a:cxn>
                <a:cxn ang="0">
                  <a:pos x="63" y="17"/>
                </a:cxn>
                <a:cxn ang="0">
                  <a:pos x="60" y="29"/>
                </a:cxn>
              </a:cxnLst>
              <a:rect l="0" t="0" r="r" b="b"/>
              <a:pathLst>
                <a:path w="68" h="30">
                  <a:moveTo>
                    <a:pt x="60" y="29"/>
                  </a:moveTo>
                  <a:lnTo>
                    <a:pt x="63" y="17"/>
                  </a:lnTo>
                  <a:lnTo>
                    <a:pt x="3" y="0"/>
                  </a:lnTo>
                  <a:lnTo>
                    <a:pt x="0" y="14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2" y="30"/>
                  </a:lnTo>
                  <a:lnTo>
                    <a:pt x="65" y="29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5" y="18"/>
                  </a:lnTo>
                  <a:lnTo>
                    <a:pt x="63" y="17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9" name="Freeform 2513"/>
            <p:cNvSpPr>
              <a:spLocks/>
            </p:cNvSpPr>
            <p:nvPr/>
          </p:nvSpPr>
          <p:spPr bwMode="auto">
            <a:xfrm>
              <a:off x="3144" y="2669"/>
              <a:ext cx="19" cy="6"/>
            </a:xfrm>
            <a:custGeom>
              <a:avLst/>
              <a:gdLst/>
              <a:ahLst/>
              <a:cxnLst>
                <a:cxn ang="0">
                  <a:pos x="65" y="25"/>
                </a:cxn>
                <a:cxn ang="0">
                  <a:pos x="67" y="13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64" y="25"/>
                </a:cxn>
                <a:cxn ang="0">
                  <a:pos x="65" y="25"/>
                </a:cxn>
                <a:cxn ang="0">
                  <a:pos x="64" y="25"/>
                </a:cxn>
                <a:cxn ang="0">
                  <a:pos x="67" y="25"/>
                </a:cxn>
                <a:cxn ang="0">
                  <a:pos x="70" y="24"/>
                </a:cxn>
                <a:cxn ang="0">
                  <a:pos x="71" y="23"/>
                </a:cxn>
                <a:cxn ang="0">
                  <a:pos x="72" y="20"/>
                </a:cxn>
                <a:cxn ang="0">
                  <a:pos x="72" y="18"/>
                </a:cxn>
                <a:cxn ang="0">
                  <a:pos x="71" y="16"/>
                </a:cxn>
                <a:cxn ang="0">
                  <a:pos x="70" y="14"/>
                </a:cxn>
                <a:cxn ang="0">
                  <a:pos x="67" y="13"/>
                </a:cxn>
                <a:cxn ang="0">
                  <a:pos x="65" y="25"/>
                </a:cxn>
              </a:cxnLst>
              <a:rect l="0" t="0" r="r" b="b"/>
              <a:pathLst>
                <a:path w="72" h="25">
                  <a:moveTo>
                    <a:pt x="65" y="25"/>
                  </a:moveTo>
                  <a:lnTo>
                    <a:pt x="67" y="13"/>
                  </a:lnTo>
                  <a:lnTo>
                    <a:pt x="2" y="0"/>
                  </a:lnTo>
                  <a:lnTo>
                    <a:pt x="0" y="12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4" y="25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1" y="23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1" y="16"/>
                  </a:lnTo>
                  <a:lnTo>
                    <a:pt x="70" y="14"/>
                  </a:lnTo>
                  <a:lnTo>
                    <a:pt x="67" y="13"/>
                  </a:lnTo>
                  <a:lnTo>
                    <a:pt x="65" y="2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0" name="Freeform 2514"/>
            <p:cNvSpPr>
              <a:spLocks/>
            </p:cNvSpPr>
            <p:nvPr/>
          </p:nvSpPr>
          <p:spPr bwMode="auto">
            <a:xfrm>
              <a:off x="3161" y="2672"/>
              <a:ext cx="19" cy="6"/>
            </a:xfrm>
            <a:custGeom>
              <a:avLst/>
              <a:gdLst/>
              <a:ahLst/>
              <a:cxnLst>
                <a:cxn ang="0">
                  <a:pos x="71" y="24"/>
                </a:cxn>
                <a:cxn ang="0">
                  <a:pos x="72" y="10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70" y="24"/>
                </a:cxn>
                <a:cxn ang="0">
                  <a:pos x="71" y="24"/>
                </a:cxn>
                <a:cxn ang="0">
                  <a:pos x="70" y="24"/>
                </a:cxn>
                <a:cxn ang="0">
                  <a:pos x="73" y="24"/>
                </a:cxn>
                <a:cxn ang="0">
                  <a:pos x="76" y="23"/>
                </a:cxn>
                <a:cxn ang="0">
                  <a:pos x="77" y="20"/>
                </a:cxn>
                <a:cxn ang="0">
                  <a:pos x="78" y="17"/>
                </a:cxn>
                <a:cxn ang="0">
                  <a:pos x="78" y="15"/>
                </a:cxn>
                <a:cxn ang="0">
                  <a:pos x="77" y="13"/>
                </a:cxn>
                <a:cxn ang="0">
                  <a:pos x="75" y="11"/>
                </a:cxn>
                <a:cxn ang="0">
                  <a:pos x="72" y="10"/>
                </a:cxn>
                <a:cxn ang="0">
                  <a:pos x="71" y="24"/>
                </a:cxn>
              </a:cxnLst>
              <a:rect l="0" t="0" r="r" b="b"/>
              <a:pathLst>
                <a:path w="78" h="24">
                  <a:moveTo>
                    <a:pt x="71" y="24"/>
                  </a:moveTo>
                  <a:lnTo>
                    <a:pt x="72" y="10"/>
                  </a:lnTo>
                  <a:lnTo>
                    <a:pt x="2" y="0"/>
                  </a:lnTo>
                  <a:lnTo>
                    <a:pt x="0" y="12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73" y="24"/>
                  </a:lnTo>
                  <a:lnTo>
                    <a:pt x="76" y="23"/>
                  </a:lnTo>
                  <a:lnTo>
                    <a:pt x="77" y="20"/>
                  </a:lnTo>
                  <a:lnTo>
                    <a:pt x="78" y="17"/>
                  </a:lnTo>
                  <a:lnTo>
                    <a:pt x="78" y="15"/>
                  </a:lnTo>
                  <a:lnTo>
                    <a:pt x="77" y="13"/>
                  </a:lnTo>
                  <a:lnTo>
                    <a:pt x="75" y="11"/>
                  </a:lnTo>
                  <a:lnTo>
                    <a:pt x="72" y="10"/>
                  </a:lnTo>
                  <a:lnTo>
                    <a:pt x="71" y="2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1" name="Freeform 2515"/>
            <p:cNvSpPr>
              <a:spLocks/>
            </p:cNvSpPr>
            <p:nvPr/>
          </p:nvSpPr>
          <p:spPr bwMode="auto">
            <a:xfrm>
              <a:off x="3178" y="2675"/>
              <a:ext cx="20" cy="4"/>
            </a:xfrm>
            <a:custGeom>
              <a:avLst/>
              <a:gdLst/>
              <a:ahLst/>
              <a:cxnLst>
                <a:cxn ang="0">
                  <a:pos x="73" y="19"/>
                </a:cxn>
                <a:cxn ang="0">
                  <a:pos x="73" y="5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72" y="19"/>
                </a:cxn>
                <a:cxn ang="0">
                  <a:pos x="73" y="19"/>
                </a:cxn>
                <a:cxn ang="0">
                  <a:pos x="72" y="19"/>
                </a:cxn>
                <a:cxn ang="0">
                  <a:pos x="75" y="19"/>
                </a:cxn>
                <a:cxn ang="0">
                  <a:pos x="77" y="17"/>
                </a:cxn>
                <a:cxn ang="0">
                  <a:pos x="78" y="15"/>
                </a:cxn>
                <a:cxn ang="0">
                  <a:pos x="79" y="13"/>
                </a:cxn>
                <a:cxn ang="0">
                  <a:pos x="79" y="10"/>
                </a:cxn>
                <a:cxn ang="0">
                  <a:pos x="78" y="8"/>
                </a:cxn>
                <a:cxn ang="0">
                  <a:pos x="76" y="6"/>
                </a:cxn>
                <a:cxn ang="0">
                  <a:pos x="73" y="5"/>
                </a:cxn>
                <a:cxn ang="0">
                  <a:pos x="73" y="19"/>
                </a:cxn>
              </a:cxnLst>
              <a:rect l="0" t="0" r="r" b="b"/>
              <a:pathLst>
                <a:path w="79" h="19">
                  <a:moveTo>
                    <a:pt x="73" y="19"/>
                  </a:moveTo>
                  <a:lnTo>
                    <a:pt x="73" y="5"/>
                  </a:lnTo>
                  <a:lnTo>
                    <a:pt x="1" y="0"/>
                  </a:lnTo>
                  <a:lnTo>
                    <a:pt x="0" y="14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8" y="15"/>
                  </a:lnTo>
                  <a:lnTo>
                    <a:pt x="79" y="13"/>
                  </a:lnTo>
                  <a:lnTo>
                    <a:pt x="79" y="10"/>
                  </a:lnTo>
                  <a:lnTo>
                    <a:pt x="78" y="8"/>
                  </a:lnTo>
                  <a:lnTo>
                    <a:pt x="76" y="6"/>
                  </a:lnTo>
                  <a:lnTo>
                    <a:pt x="73" y="5"/>
                  </a:lnTo>
                  <a:lnTo>
                    <a:pt x="73" y="1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2" name="Freeform 2516"/>
            <p:cNvSpPr>
              <a:spLocks/>
            </p:cNvSpPr>
            <p:nvPr/>
          </p:nvSpPr>
          <p:spPr bwMode="auto">
            <a:xfrm>
              <a:off x="3197" y="2676"/>
              <a:ext cx="19" cy="3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75" y="14"/>
                </a:cxn>
                <a:cxn ang="0">
                  <a:pos x="77" y="12"/>
                </a:cxn>
                <a:cxn ang="0">
                  <a:pos x="79" y="10"/>
                </a:cxn>
                <a:cxn ang="0">
                  <a:pos x="79" y="8"/>
                </a:cxn>
                <a:cxn ang="0">
                  <a:pos x="79" y="4"/>
                </a:cxn>
                <a:cxn ang="0">
                  <a:pos x="77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2" y="14"/>
                </a:cxn>
              </a:cxnLst>
              <a:rect l="0" t="0" r="r" b="b"/>
              <a:pathLst>
                <a:path w="79" h="14">
                  <a:moveTo>
                    <a:pt x="72" y="14"/>
                  </a:moveTo>
                  <a:lnTo>
                    <a:pt x="7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5" y="14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3" name="Freeform 2517"/>
            <p:cNvSpPr>
              <a:spLocks/>
            </p:cNvSpPr>
            <p:nvPr/>
          </p:nvSpPr>
          <p:spPr bwMode="auto">
            <a:xfrm>
              <a:off x="3215" y="2676"/>
              <a:ext cx="20" cy="3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73" y="0"/>
                </a:cxn>
                <a:cxn ang="0">
                  <a:pos x="0" y="2"/>
                </a:cxn>
                <a:cxn ang="0">
                  <a:pos x="0" y="16"/>
                </a:cxn>
                <a:cxn ang="0">
                  <a:pos x="73" y="14"/>
                </a:cxn>
                <a:cxn ang="0">
                  <a:pos x="74" y="14"/>
                </a:cxn>
                <a:cxn ang="0">
                  <a:pos x="73" y="14"/>
                </a:cxn>
                <a:cxn ang="0">
                  <a:pos x="76" y="13"/>
                </a:cxn>
                <a:cxn ang="0">
                  <a:pos x="78" y="11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4" y="14"/>
                </a:cxn>
              </a:cxnLst>
              <a:rect l="0" t="0" r="r" b="b"/>
              <a:pathLst>
                <a:path w="80" h="16">
                  <a:moveTo>
                    <a:pt x="74" y="14"/>
                  </a:moveTo>
                  <a:lnTo>
                    <a:pt x="73" y="0"/>
                  </a:lnTo>
                  <a:lnTo>
                    <a:pt x="0" y="2"/>
                  </a:lnTo>
                  <a:lnTo>
                    <a:pt x="0" y="16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3" y="14"/>
                  </a:lnTo>
                  <a:lnTo>
                    <a:pt x="76" y="13"/>
                  </a:lnTo>
                  <a:lnTo>
                    <a:pt x="78" y="11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4" name="Freeform 2518"/>
            <p:cNvSpPr>
              <a:spLocks/>
            </p:cNvSpPr>
            <p:nvPr/>
          </p:nvSpPr>
          <p:spPr bwMode="auto">
            <a:xfrm>
              <a:off x="3233" y="2674"/>
              <a:ext cx="19" cy="5"/>
            </a:xfrm>
            <a:custGeom>
              <a:avLst/>
              <a:gdLst/>
              <a:ahLst/>
              <a:cxnLst>
                <a:cxn ang="0">
                  <a:pos x="72" y="13"/>
                </a:cxn>
                <a:cxn ang="0">
                  <a:pos x="70" y="0"/>
                </a:cxn>
                <a:cxn ang="0">
                  <a:pos x="0" y="8"/>
                </a:cxn>
                <a:cxn ang="0">
                  <a:pos x="2" y="22"/>
                </a:cxn>
                <a:cxn ang="0">
                  <a:pos x="71" y="13"/>
                </a:cxn>
                <a:cxn ang="0">
                  <a:pos x="72" y="13"/>
                </a:cxn>
                <a:cxn ang="0">
                  <a:pos x="71" y="13"/>
                </a:cxn>
                <a:cxn ang="0">
                  <a:pos x="74" y="12"/>
                </a:cxn>
                <a:cxn ang="0">
                  <a:pos x="76" y="10"/>
                </a:cxn>
                <a:cxn ang="0">
                  <a:pos x="77" y="8"/>
                </a:cxn>
                <a:cxn ang="0">
                  <a:pos x="77" y="6"/>
                </a:cxn>
                <a:cxn ang="0">
                  <a:pos x="76" y="3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72" y="13"/>
                </a:cxn>
              </a:cxnLst>
              <a:rect l="0" t="0" r="r" b="b"/>
              <a:pathLst>
                <a:path w="77" h="22">
                  <a:moveTo>
                    <a:pt x="72" y="13"/>
                  </a:moveTo>
                  <a:lnTo>
                    <a:pt x="70" y="0"/>
                  </a:lnTo>
                  <a:lnTo>
                    <a:pt x="0" y="8"/>
                  </a:lnTo>
                  <a:lnTo>
                    <a:pt x="2" y="22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72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5" name="Freeform 2519"/>
            <p:cNvSpPr>
              <a:spLocks/>
            </p:cNvSpPr>
            <p:nvPr/>
          </p:nvSpPr>
          <p:spPr bwMode="auto">
            <a:xfrm>
              <a:off x="3250" y="2671"/>
              <a:ext cx="20" cy="6"/>
            </a:xfrm>
            <a:custGeom>
              <a:avLst/>
              <a:gdLst/>
              <a:ahLst/>
              <a:cxnLst>
                <a:cxn ang="0">
                  <a:pos x="73" y="12"/>
                </a:cxn>
                <a:cxn ang="0">
                  <a:pos x="70" y="0"/>
                </a:cxn>
                <a:cxn ang="0">
                  <a:pos x="0" y="10"/>
                </a:cxn>
                <a:cxn ang="0">
                  <a:pos x="2" y="23"/>
                </a:cxn>
                <a:cxn ang="0">
                  <a:pos x="72" y="12"/>
                </a:cxn>
                <a:cxn ang="0">
                  <a:pos x="73" y="12"/>
                </a:cxn>
                <a:cxn ang="0">
                  <a:pos x="72" y="12"/>
                </a:cxn>
                <a:cxn ang="0">
                  <a:pos x="75" y="11"/>
                </a:cxn>
                <a:cxn ang="0">
                  <a:pos x="77" y="10"/>
                </a:cxn>
                <a:cxn ang="0">
                  <a:pos x="78" y="7"/>
                </a:cxn>
                <a:cxn ang="0">
                  <a:pos x="78" y="5"/>
                </a:cxn>
                <a:cxn ang="0">
                  <a:pos x="77" y="3"/>
                </a:cxn>
                <a:cxn ang="0">
                  <a:pos x="76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73" y="12"/>
                </a:cxn>
              </a:cxnLst>
              <a:rect l="0" t="0" r="r" b="b"/>
              <a:pathLst>
                <a:path w="78" h="23">
                  <a:moveTo>
                    <a:pt x="73" y="12"/>
                  </a:moveTo>
                  <a:lnTo>
                    <a:pt x="70" y="0"/>
                  </a:lnTo>
                  <a:lnTo>
                    <a:pt x="0" y="10"/>
                  </a:lnTo>
                  <a:lnTo>
                    <a:pt x="2" y="23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2" y="12"/>
                  </a:lnTo>
                  <a:lnTo>
                    <a:pt x="75" y="11"/>
                  </a:lnTo>
                  <a:lnTo>
                    <a:pt x="77" y="10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7" y="3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73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6" name="Freeform 2520"/>
            <p:cNvSpPr>
              <a:spLocks/>
            </p:cNvSpPr>
            <p:nvPr/>
          </p:nvSpPr>
          <p:spPr bwMode="auto">
            <a:xfrm>
              <a:off x="3268" y="2667"/>
              <a:ext cx="17" cy="7"/>
            </a:xfrm>
            <a:custGeom>
              <a:avLst/>
              <a:gdLst/>
              <a:ahLst/>
              <a:cxnLst>
                <a:cxn ang="0">
                  <a:pos x="65" y="12"/>
                </a:cxn>
                <a:cxn ang="0">
                  <a:pos x="62" y="0"/>
                </a:cxn>
                <a:cxn ang="0">
                  <a:pos x="0" y="16"/>
                </a:cxn>
                <a:cxn ang="0">
                  <a:pos x="3" y="28"/>
                </a:cxn>
                <a:cxn ang="0">
                  <a:pos x="65" y="13"/>
                </a:cxn>
                <a:cxn ang="0">
                  <a:pos x="65" y="12"/>
                </a:cxn>
                <a:cxn ang="0">
                  <a:pos x="65" y="13"/>
                </a:cxn>
                <a:cxn ang="0">
                  <a:pos x="68" y="11"/>
                </a:cxn>
                <a:cxn ang="0">
                  <a:pos x="69" y="9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5" y="12"/>
                </a:cxn>
              </a:cxnLst>
              <a:rect l="0" t="0" r="r" b="b"/>
              <a:pathLst>
                <a:path w="70" h="28">
                  <a:moveTo>
                    <a:pt x="65" y="12"/>
                  </a:moveTo>
                  <a:lnTo>
                    <a:pt x="62" y="0"/>
                  </a:lnTo>
                  <a:lnTo>
                    <a:pt x="0" y="16"/>
                  </a:lnTo>
                  <a:lnTo>
                    <a:pt x="3" y="28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5" y="13"/>
                  </a:lnTo>
                  <a:lnTo>
                    <a:pt x="68" y="11"/>
                  </a:lnTo>
                  <a:lnTo>
                    <a:pt x="69" y="9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7" name="Freeform 2521"/>
            <p:cNvSpPr>
              <a:spLocks/>
            </p:cNvSpPr>
            <p:nvPr/>
          </p:nvSpPr>
          <p:spPr bwMode="auto">
            <a:xfrm>
              <a:off x="3283" y="2662"/>
              <a:ext cx="17" cy="8"/>
            </a:xfrm>
            <a:custGeom>
              <a:avLst/>
              <a:gdLst/>
              <a:ahLst/>
              <a:cxnLst>
                <a:cxn ang="0">
                  <a:pos x="61" y="13"/>
                </a:cxn>
                <a:cxn ang="0">
                  <a:pos x="56" y="0"/>
                </a:cxn>
                <a:cxn ang="0">
                  <a:pos x="0" y="19"/>
                </a:cxn>
                <a:cxn ang="0">
                  <a:pos x="3" y="31"/>
                </a:cxn>
                <a:cxn ang="0">
                  <a:pos x="60" y="13"/>
                </a:cxn>
                <a:cxn ang="0">
                  <a:pos x="61" y="13"/>
                </a:cxn>
                <a:cxn ang="0">
                  <a:pos x="60" y="13"/>
                </a:cxn>
                <a:cxn ang="0">
                  <a:pos x="63" y="12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3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61" y="13"/>
                </a:cxn>
              </a:cxnLst>
              <a:rect l="0" t="0" r="r" b="b"/>
              <a:pathLst>
                <a:path w="65" h="31">
                  <a:moveTo>
                    <a:pt x="61" y="13"/>
                  </a:moveTo>
                  <a:lnTo>
                    <a:pt x="56" y="0"/>
                  </a:lnTo>
                  <a:lnTo>
                    <a:pt x="0" y="19"/>
                  </a:lnTo>
                  <a:lnTo>
                    <a:pt x="3" y="31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0" y="13"/>
                  </a:lnTo>
                  <a:lnTo>
                    <a:pt x="63" y="12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3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61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8" name="Freeform 2522"/>
            <p:cNvSpPr>
              <a:spLocks/>
            </p:cNvSpPr>
            <p:nvPr/>
          </p:nvSpPr>
          <p:spPr bwMode="auto">
            <a:xfrm>
              <a:off x="3297" y="2657"/>
              <a:ext cx="16" cy="8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2" y="0"/>
                </a:cxn>
                <a:cxn ang="0">
                  <a:pos x="0" y="21"/>
                </a:cxn>
                <a:cxn ang="0">
                  <a:pos x="5" y="34"/>
                </a:cxn>
                <a:cxn ang="0">
                  <a:pos x="57" y="12"/>
                </a:cxn>
                <a:cxn ang="0">
                  <a:pos x="58" y="12"/>
                </a:cxn>
                <a:cxn ang="0">
                  <a:pos x="57" y="12"/>
                </a:cxn>
                <a:cxn ang="0">
                  <a:pos x="59" y="11"/>
                </a:cxn>
                <a:cxn ang="0">
                  <a:pos x="60" y="9"/>
                </a:cxn>
                <a:cxn ang="0">
                  <a:pos x="61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8" y="12"/>
                </a:cxn>
              </a:cxnLst>
              <a:rect l="0" t="0" r="r" b="b"/>
              <a:pathLst>
                <a:path w="61" h="34">
                  <a:moveTo>
                    <a:pt x="58" y="12"/>
                  </a:moveTo>
                  <a:lnTo>
                    <a:pt x="52" y="0"/>
                  </a:lnTo>
                  <a:lnTo>
                    <a:pt x="0" y="21"/>
                  </a:lnTo>
                  <a:lnTo>
                    <a:pt x="5" y="34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9" y="11"/>
                  </a:lnTo>
                  <a:lnTo>
                    <a:pt x="60" y="9"/>
                  </a:lnTo>
                  <a:lnTo>
                    <a:pt x="61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22" name="Group 2523"/>
          <p:cNvGrpSpPr>
            <a:grpSpLocks/>
          </p:cNvGrpSpPr>
          <p:nvPr/>
        </p:nvGrpSpPr>
        <p:grpSpPr bwMode="auto">
          <a:xfrm>
            <a:off x="5652445" y="3868160"/>
            <a:ext cx="1079533" cy="787445"/>
            <a:chOff x="3131" y="2394"/>
            <a:chExt cx="680" cy="496"/>
          </a:xfrm>
        </p:grpSpPr>
        <p:sp>
          <p:nvSpPr>
            <p:cNvPr id="1109" name="Freeform 2524"/>
            <p:cNvSpPr>
              <a:spLocks/>
            </p:cNvSpPr>
            <p:nvPr/>
          </p:nvSpPr>
          <p:spPr bwMode="auto">
            <a:xfrm>
              <a:off x="3310" y="2651"/>
              <a:ext cx="13" cy="9"/>
            </a:xfrm>
            <a:custGeom>
              <a:avLst/>
              <a:gdLst/>
              <a:ahLst/>
              <a:cxnLst>
                <a:cxn ang="0">
                  <a:pos x="49" y="13"/>
                </a:cxn>
                <a:cxn ang="0">
                  <a:pos x="42" y="1"/>
                </a:cxn>
                <a:cxn ang="0">
                  <a:pos x="0" y="26"/>
                </a:cxn>
                <a:cxn ang="0">
                  <a:pos x="7" y="37"/>
                </a:cxn>
                <a:cxn ang="0">
                  <a:pos x="48" y="13"/>
                </a:cxn>
                <a:cxn ang="0">
                  <a:pos x="49" y="13"/>
                </a:cxn>
                <a:cxn ang="0">
                  <a:pos x="48" y="13"/>
                </a:cxn>
                <a:cxn ang="0">
                  <a:pos x="50" y="12"/>
                </a:cxn>
                <a:cxn ang="0">
                  <a:pos x="51" y="9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9" y="13"/>
                </a:cxn>
              </a:cxnLst>
              <a:rect l="0" t="0" r="r" b="b"/>
              <a:pathLst>
                <a:path w="51" h="37">
                  <a:moveTo>
                    <a:pt x="49" y="13"/>
                  </a:moveTo>
                  <a:lnTo>
                    <a:pt x="42" y="1"/>
                  </a:lnTo>
                  <a:lnTo>
                    <a:pt x="0" y="26"/>
                  </a:lnTo>
                  <a:lnTo>
                    <a:pt x="7" y="37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50" y="12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9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0" name="Freeform 2525"/>
            <p:cNvSpPr>
              <a:spLocks/>
            </p:cNvSpPr>
            <p:nvPr/>
          </p:nvSpPr>
          <p:spPr bwMode="auto">
            <a:xfrm>
              <a:off x="3320" y="2644"/>
              <a:ext cx="12" cy="10"/>
            </a:xfrm>
            <a:custGeom>
              <a:avLst/>
              <a:gdLst/>
              <a:ahLst/>
              <a:cxnLst>
                <a:cxn ang="0">
                  <a:pos x="46" y="11"/>
                </a:cxn>
                <a:cxn ang="0">
                  <a:pos x="36" y="2"/>
                </a:cxn>
                <a:cxn ang="0">
                  <a:pos x="0" y="28"/>
                </a:cxn>
                <a:cxn ang="0">
                  <a:pos x="8" y="39"/>
                </a:cxn>
                <a:cxn ang="0">
                  <a:pos x="44" y="12"/>
                </a:cxn>
                <a:cxn ang="0">
                  <a:pos x="46" y="11"/>
                </a:cxn>
                <a:cxn ang="0">
                  <a:pos x="44" y="12"/>
                </a:cxn>
                <a:cxn ang="0">
                  <a:pos x="46" y="10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46" y="11"/>
                </a:cxn>
              </a:cxnLst>
              <a:rect l="0" t="0" r="r" b="b"/>
              <a:pathLst>
                <a:path w="47" h="39">
                  <a:moveTo>
                    <a:pt x="46" y="11"/>
                  </a:moveTo>
                  <a:lnTo>
                    <a:pt x="36" y="2"/>
                  </a:lnTo>
                  <a:lnTo>
                    <a:pt x="0" y="28"/>
                  </a:lnTo>
                  <a:lnTo>
                    <a:pt x="8" y="39"/>
                  </a:lnTo>
                  <a:lnTo>
                    <a:pt x="44" y="12"/>
                  </a:lnTo>
                  <a:lnTo>
                    <a:pt x="46" y="11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1" name="Freeform 2526"/>
            <p:cNvSpPr>
              <a:spLocks/>
            </p:cNvSpPr>
            <p:nvPr/>
          </p:nvSpPr>
          <p:spPr bwMode="auto">
            <a:xfrm>
              <a:off x="3329" y="2637"/>
              <a:ext cx="9" cy="10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24" y="2"/>
                </a:cxn>
                <a:cxn ang="0">
                  <a:pos x="0" y="32"/>
                </a:cxn>
                <a:cxn ang="0">
                  <a:pos x="11" y="40"/>
                </a:cxn>
                <a:cxn ang="0">
                  <a:pos x="34" y="11"/>
                </a:cxn>
                <a:cxn ang="0">
                  <a:pos x="34" y="9"/>
                </a:cxn>
                <a:cxn ang="0">
                  <a:pos x="34" y="11"/>
                </a:cxn>
                <a:cxn ang="0">
                  <a:pos x="35" y="8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34" y="9"/>
                </a:cxn>
              </a:cxnLst>
              <a:rect l="0" t="0" r="r" b="b"/>
              <a:pathLst>
                <a:path w="35" h="40">
                  <a:moveTo>
                    <a:pt x="34" y="9"/>
                  </a:moveTo>
                  <a:lnTo>
                    <a:pt x="24" y="2"/>
                  </a:lnTo>
                  <a:lnTo>
                    <a:pt x="0" y="32"/>
                  </a:lnTo>
                  <a:lnTo>
                    <a:pt x="11" y="40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4" y="11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2" name="Freeform 2527"/>
            <p:cNvSpPr>
              <a:spLocks/>
            </p:cNvSpPr>
            <p:nvPr/>
          </p:nvSpPr>
          <p:spPr bwMode="auto">
            <a:xfrm>
              <a:off x="3335" y="2630"/>
              <a:ext cx="7" cy="9"/>
            </a:xfrm>
            <a:custGeom>
              <a:avLst/>
              <a:gdLst/>
              <a:ahLst/>
              <a:cxnLst>
                <a:cxn ang="0">
                  <a:pos x="27" y="8"/>
                </a:cxn>
                <a:cxn ang="0">
                  <a:pos x="15" y="4"/>
                </a:cxn>
                <a:cxn ang="0">
                  <a:pos x="0" y="32"/>
                </a:cxn>
                <a:cxn ang="0">
                  <a:pos x="11" y="38"/>
                </a:cxn>
                <a:cxn ang="0">
                  <a:pos x="26" y="10"/>
                </a:cxn>
                <a:cxn ang="0">
                  <a:pos x="27" y="8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6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4"/>
                </a:cxn>
                <a:cxn ang="0">
                  <a:pos x="27" y="8"/>
                </a:cxn>
              </a:cxnLst>
              <a:rect l="0" t="0" r="r" b="b"/>
              <a:pathLst>
                <a:path w="27" h="38">
                  <a:moveTo>
                    <a:pt x="27" y="8"/>
                  </a:moveTo>
                  <a:lnTo>
                    <a:pt x="15" y="4"/>
                  </a:lnTo>
                  <a:lnTo>
                    <a:pt x="0" y="32"/>
                  </a:lnTo>
                  <a:lnTo>
                    <a:pt x="11" y="38"/>
                  </a:lnTo>
                  <a:lnTo>
                    <a:pt x="26" y="10"/>
                  </a:lnTo>
                  <a:lnTo>
                    <a:pt x="27" y="8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4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3" name="Freeform 2528"/>
            <p:cNvSpPr>
              <a:spLocks/>
            </p:cNvSpPr>
            <p:nvPr/>
          </p:nvSpPr>
          <p:spPr bwMode="auto">
            <a:xfrm>
              <a:off x="3338" y="2622"/>
              <a:ext cx="5" cy="10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6" y="5"/>
                </a:cxn>
                <a:cxn ang="0">
                  <a:pos x="0" y="38"/>
                </a:cxn>
                <a:cxn ang="0">
                  <a:pos x="13" y="40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18" y="5"/>
                </a:cxn>
              </a:cxnLst>
              <a:rect l="0" t="0" r="r" b="b"/>
              <a:pathLst>
                <a:path w="18" h="40">
                  <a:moveTo>
                    <a:pt x="18" y="5"/>
                  </a:moveTo>
                  <a:lnTo>
                    <a:pt x="6" y="5"/>
                  </a:lnTo>
                  <a:lnTo>
                    <a:pt x="0" y="38"/>
                  </a:lnTo>
                  <a:lnTo>
                    <a:pt x="13" y="4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4" name="Freeform 2529"/>
            <p:cNvSpPr>
              <a:spLocks/>
            </p:cNvSpPr>
            <p:nvPr/>
          </p:nvSpPr>
          <p:spPr bwMode="auto">
            <a:xfrm>
              <a:off x="3133" y="2593"/>
              <a:ext cx="160" cy="62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29"/>
                </a:cxn>
                <a:cxn ang="0">
                  <a:pos x="242" y="29"/>
                </a:cxn>
                <a:cxn ang="0">
                  <a:pos x="319" y="96"/>
                </a:cxn>
                <a:cxn ang="0">
                  <a:pos x="398" y="29"/>
                </a:cxn>
                <a:cxn ang="0">
                  <a:pos x="546" y="29"/>
                </a:cxn>
                <a:cxn ang="0">
                  <a:pos x="546" y="0"/>
                </a:cxn>
                <a:cxn ang="0">
                  <a:pos x="638" y="38"/>
                </a:cxn>
                <a:cxn ang="0">
                  <a:pos x="546" y="74"/>
                </a:cxn>
                <a:cxn ang="0">
                  <a:pos x="546" y="48"/>
                </a:cxn>
                <a:cxn ang="0">
                  <a:pos x="439" y="48"/>
                </a:cxn>
                <a:cxn ang="0">
                  <a:pos x="353" y="122"/>
                </a:cxn>
                <a:cxn ang="0">
                  <a:pos x="439" y="197"/>
                </a:cxn>
                <a:cxn ang="0">
                  <a:pos x="546" y="197"/>
                </a:cxn>
                <a:cxn ang="0">
                  <a:pos x="546" y="170"/>
                </a:cxn>
                <a:cxn ang="0">
                  <a:pos x="638" y="210"/>
                </a:cxn>
                <a:cxn ang="0">
                  <a:pos x="546" y="247"/>
                </a:cxn>
                <a:cxn ang="0">
                  <a:pos x="546" y="220"/>
                </a:cxn>
                <a:cxn ang="0">
                  <a:pos x="398" y="220"/>
                </a:cxn>
                <a:cxn ang="0">
                  <a:pos x="319" y="149"/>
                </a:cxn>
                <a:cxn ang="0">
                  <a:pos x="242" y="220"/>
                </a:cxn>
                <a:cxn ang="0">
                  <a:pos x="94" y="220"/>
                </a:cxn>
                <a:cxn ang="0">
                  <a:pos x="94" y="247"/>
                </a:cxn>
                <a:cxn ang="0">
                  <a:pos x="0" y="210"/>
                </a:cxn>
                <a:cxn ang="0">
                  <a:pos x="94" y="170"/>
                </a:cxn>
                <a:cxn ang="0">
                  <a:pos x="94" y="197"/>
                </a:cxn>
                <a:cxn ang="0">
                  <a:pos x="193" y="197"/>
                </a:cxn>
                <a:cxn ang="0">
                  <a:pos x="286" y="122"/>
                </a:cxn>
                <a:cxn ang="0">
                  <a:pos x="193" y="48"/>
                </a:cxn>
                <a:cxn ang="0">
                  <a:pos x="94" y="48"/>
                </a:cxn>
                <a:cxn ang="0">
                  <a:pos x="94" y="74"/>
                </a:cxn>
                <a:cxn ang="0">
                  <a:pos x="0" y="38"/>
                </a:cxn>
                <a:cxn ang="0">
                  <a:pos x="94" y="0"/>
                </a:cxn>
              </a:cxnLst>
              <a:rect l="0" t="0" r="r" b="b"/>
              <a:pathLst>
                <a:path w="638" h="247">
                  <a:moveTo>
                    <a:pt x="94" y="0"/>
                  </a:moveTo>
                  <a:lnTo>
                    <a:pt x="94" y="29"/>
                  </a:lnTo>
                  <a:lnTo>
                    <a:pt x="242" y="29"/>
                  </a:lnTo>
                  <a:lnTo>
                    <a:pt x="319" y="96"/>
                  </a:lnTo>
                  <a:lnTo>
                    <a:pt x="398" y="29"/>
                  </a:lnTo>
                  <a:lnTo>
                    <a:pt x="546" y="29"/>
                  </a:lnTo>
                  <a:lnTo>
                    <a:pt x="546" y="0"/>
                  </a:lnTo>
                  <a:lnTo>
                    <a:pt x="638" y="38"/>
                  </a:lnTo>
                  <a:lnTo>
                    <a:pt x="546" y="74"/>
                  </a:lnTo>
                  <a:lnTo>
                    <a:pt x="546" y="48"/>
                  </a:lnTo>
                  <a:lnTo>
                    <a:pt x="439" y="48"/>
                  </a:lnTo>
                  <a:lnTo>
                    <a:pt x="353" y="122"/>
                  </a:lnTo>
                  <a:lnTo>
                    <a:pt x="439" y="197"/>
                  </a:lnTo>
                  <a:lnTo>
                    <a:pt x="546" y="197"/>
                  </a:lnTo>
                  <a:lnTo>
                    <a:pt x="546" y="170"/>
                  </a:lnTo>
                  <a:lnTo>
                    <a:pt x="638" y="210"/>
                  </a:lnTo>
                  <a:lnTo>
                    <a:pt x="546" y="247"/>
                  </a:lnTo>
                  <a:lnTo>
                    <a:pt x="546" y="220"/>
                  </a:lnTo>
                  <a:lnTo>
                    <a:pt x="398" y="220"/>
                  </a:lnTo>
                  <a:lnTo>
                    <a:pt x="319" y="149"/>
                  </a:lnTo>
                  <a:lnTo>
                    <a:pt x="242" y="220"/>
                  </a:lnTo>
                  <a:lnTo>
                    <a:pt x="94" y="220"/>
                  </a:lnTo>
                  <a:lnTo>
                    <a:pt x="94" y="247"/>
                  </a:lnTo>
                  <a:lnTo>
                    <a:pt x="0" y="210"/>
                  </a:lnTo>
                  <a:lnTo>
                    <a:pt x="94" y="170"/>
                  </a:lnTo>
                  <a:lnTo>
                    <a:pt x="94" y="197"/>
                  </a:lnTo>
                  <a:lnTo>
                    <a:pt x="193" y="197"/>
                  </a:lnTo>
                  <a:lnTo>
                    <a:pt x="286" y="122"/>
                  </a:lnTo>
                  <a:lnTo>
                    <a:pt x="193" y="48"/>
                  </a:lnTo>
                  <a:lnTo>
                    <a:pt x="94" y="48"/>
                  </a:lnTo>
                  <a:lnTo>
                    <a:pt x="94" y="74"/>
                  </a:lnTo>
                  <a:lnTo>
                    <a:pt x="0" y="3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5" name="Freeform 2530"/>
            <p:cNvSpPr>
              <a:spLocks/>
            </p:cNvSpPr>
            <p:nvPr/>
          </p:nvSpPr>
          <p:spPr bwMode="auto">
            <a:xfrm>
              <a:off x="3155" y="2593"/>
              <a:ext cx="3" cy="9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12" y="29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29"/>
                </a:cxn>
                <a:cxn ang="0">
                  <a:pos x="6" y="36"/>
                </a:cxn>
                <a:cxn ang="0">
                  <a:pos x="0" y="29"/>
                </a:cxn>
                <a:cxn ang="0">
                  <a:pos x="0" y="33"/>
                </a:cxn>
                <a:cxn ang="0">
                  <a:pos x="2" y="35"/>
                </a:cxn>
                <a:cxn ang="0">
                  <a:pos x="4" y="36"/>
                </a:cxn>
                <a:cxn ang="0">
                  <a:pos x="6" y="36"/>
                </a:cxn>
                <a:cxn ang="0">
                  <a:pos x="8" y="36"/>
                </a:cxn>
                <a:cxn ang="0">
                  <a:pos x="10" y="35"/>
                </a:cxn>
                <a:cxn ang="0">
                  <a:pos x="12" y="33"/>
                </a:cxn>
                <a:cxn ang="0">
                  <a:pos x="12" y="29"/>
                </a:cxn>
                <a:cxn ang="0">
                  <a:pos x="6" y="36"/>
                </a:cxn>
              </a:cxnLst>
              <a:rect l="0" t="0" r="r" b="b"/>
              <a:pathLst>
                <a:path w="12" h="36">
                  <a:moveTo>
                    <a:pt x="6" y="36"/>
                  </a:moveTo>
                  <a:lnTo>
                    <a:pt x="12" y="2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6" y="3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5"/>
                  </a:lnTo>
                  <a:lnTo>
                    <a:pt x="12" y="33"/>
                  </a:lnTo>
                  <a:lnTo>
                    <a:pt x="12" y="29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6" name="Freeform 2531"/>
            <p:cNvSpPr>
              <a:spLocks/>
            </p:cNvSpPr>
            <p:nvPr/>
          </p:nvSpPr>
          <p:spPr bwMode="auto">
            <a:xfrm>
              <a:off x="3156" y="2599"/>
              <a:ext cx="39" cy="3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48" y="13"/>
                </a:cxn>
                <a:cxn ang="0">
                  <a:pos x="152" y="1"/>
                </a:cxn>
                <a:cxn ang="0">
                  <a:pos x="148" y="13"/>
                </a:cxn>
                <a:cxn ang="0">
                  <a:pos x="151" y="13"/>
                </a:cxn>
                <a:cxn ang="0">
                  <a:pos x="153" y="11"/>
                </a:cxn>
                <a:cxn ang="0">
                  <a:pos x="154" y="9"/>
                </a:cxn>
                <a:cxn ang="0">
                  <a:pos x="154" y="6"/>
                </a:cxn>
                <a:cxn ang="0">
                  <a:pos x="154" y="4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8" y="0"/>
                </a:cxn>
                <a:cxn ang="0">
                  <a:pos x="152" y="1"/>
                </a:cxn>
              </a:cxnLst>
              <a:rect l="0" t="0" r="r" b="b"/>
              <a:pathLst>
                <a:path w="154" h="13">
                  <a:moveTo>
                    <a:pt x="152" y="1"/>
                  </a:moveTo>
                  <a:lnTo>
                    <a:pt x="14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48" y="13"/>
                  </a:lnTo>
                  <a:lnTo>
                    <a:pt x="152" y="1"/>
                  </a:lnTo>
                  <a:lnTo>
                    <a:pt x="148" y="13"/>
                  </a:lnTo>
                  <a:lnTo>
                    <a:pt x="151" y="13"/>
                  </a:lnTo>
                  <a:lnTo>
                    <a:pt x="153" y="11"/>
                  </a:lnTo>
                  <a:lnTo>
                    <a:pt x="154" y="9"/>
                  </a:lnTo>
                  <a:lnTo>
                    <a:pt x="154" y="6"/>
                  </a:lnTo>
                  <a:lnTo>
                    <a:pt x="154" y="4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7" name="Freeform 2532"/>
            <p:cNvSpPr>
              <a:spLocks/>
            </p:cNvSpPr>
            <p:nvPr/>
          </p:nvSpPr>
          <p:spPr bwMode="auto">
            <a:xfrm>
              <a:off x="3192" y="2600"/>
              <a:ext cx="23" cy="19"/>
            </a:xfrm>
            <a:custGeom>
              <a:avLst/>
              <a:gdLst/>
              <a:ahLst/>
              <a:cxnLst>
                <a:cxn ang="0">
                  <a:pos x="85" y="77"/>
                </a:cxn>
                <a:cxn ang="0">
                  <a:pos x="85" y="67"/>
                </a:cxn>
                <a:cxn ang="0">
                  <a:pos x="8" y="0"/>
                </a:cxn>
                <a:cxn ang="0">
                  <a:pos x="0" y="11"/>
                </a:cxn>
                <a:cxn ang="0">
                  <a:pos x="77" y="77"/>
                </a:cxn>
                <a:cxn ang="0">
                  <a:pos x="85" y="77"/>
                </a:cxn>
                <a:cxn ang="0">
                  <a:pos x="77" y="77"/>
                </a:cxn>
                <a:cxn ang="0">
                  <a:pos x="80" y="78"/>
                </a:cxn>
                <a:cxn ang="0">
                  <a:pos x="82" y="79"/>
                </a:cxn>
                <a:cxn ang="0">
                  <a:pos x="84" y="78"/>
                </a:cxn>
                <a:cxn ang="0">
                  <a:pos x="86" y="76"/>
                </a:cxn>
                <a:cxn ang="0">
                  <a:pos x="87" y="74"/>
                </a:cxn>
                <a:cxn ang="0">
                  <a:pos x="88" y="72"/>
                </a:cxn>
                <a:cxn ang="0">
                  <a:pos x="87" y="69"/>
                </a:cxn>
                <a:cxn ang="0">
                  <a:pos x="85" y="67"/>
                </a:cxn>
                <a:cxn ang="0">
                  <a:pos x="85" y="77"/>
                </a:cxn>
              </a:cxnLst>
              <a:rect l="0" t="0" r="r" b="b"/>
              <a:pathLst>
                <a:path w="88" h="79">
                  <a:moveTo>
                    <a:pt x="85" y="77"/>
                  </a:moveTo>
                  <a:lnTo>
                    <a:pt x="85" y="67"/>
                  </a:lnTo>
                  <a:lnTo>
                    <a:pt x="8" y="0"/>
                  </a:lnTo>
                  <a:lnTo>
                    <a:pt x="0" y="11"/>
                  </a:lnTo>
                  <a:lnTo>
                    <a:pt x="77" y="77"/>
                  </a:lnTo>
                  <a:lnTo>
                    <a:pt x="85" y="77"/>
                  </a:lnTo>
                  <a:lnTo>
                    <a:pt x="77" y="77"/>
                  </a:lnTo>
                  <a:lnTo>
                    <a:pt x="80" y="78"/>
                  </a:lnTo>
                  <a:lnTo>
                    <a:pt x="82" y="79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4"/>
                  </a:lnTo>
                  <a:lnTo>
                    <a:pt x="88" y="72"/>
                  </a:lnTo>
                  <a:lnTo>
                    <a:pt x="87" y="69"/>
                  </a:lnTo>
                  <a:lnTo>
                    <a:pt x="85" y="67"/>
                  </a:lnTo>
                  <a:lnTo>
                    <a:pt x="85" y="7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8" name="Freeform 2533"/>
            <p:cNvSpPr>
              <a:spLocks/>
            </p:cNvSpPr>
            <p:nvPr/>
          </p:nvSpPr>
          <p:spPr bwMode="auto">
            <a:xfrm>
              <a:off x="3212" y="2599"/>
              <a:ext cx="22" cy="2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78" y="1"/>
                </a:cxn>
                <a:cxn ang="0">
                  <a:pos x="0" y="68"/>
                </a:cxn>
                <a:cxn ang="0">
                  <a:pos x="8" y="78"/>
                </a:cxn>
                <a:cxn ang="0">
                  <a:pos x="87" y="12"/>
                </a:cxn>
                <a:cxn ang="0">
                  <a:pos x="83" y="0"/>
                </a:cxn>
                <a:cxn ang="0">
                  <a:pos x="87" y="12"/>
                </a:cxn>
                <a:cxn ang="0">
                  <a:pos x="88" y="10"/>
                </a:cxn>
                <a:cxn ang="0">
                  <a:pos x="89" y="6"/>
                </a:cxn>
                <a:cxn ang="0">
                  <a:pos x="89" y="4"/>
                </a:cxn>
                <a:cxn ang="0">
                  <a:pos x="87" y="2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83" y="0"/>
                </a:cxn>
              </a:cxnLst>
              <a:rect l="0" t="0" r="r" b="b"/>
              <a:pathLst>
                <a:path w="89" h="78">
                  <a:moveTo>
                    <a:pt x="83" y="0"/>
                  </a:moveTo>
                  <a:lnTo>
                    <a:pt x="78" y="1"/>
                  </a:lnTo>
                  <a:lnTo>
                    <a:pt x="0" y="68"/>
                  </a:lnTo>
                  <a:lnTo>
                    <a:pt x="8" y="78"/>
                  </a:lnTo>
                  <a:lnTo>
                    <a:pt x="87" y="12"/>
                  </a:lnTo>
                  <a:lnTo>
                    <a:pt x="83" y="0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9" name="Freeform 2534"/>
            <p:cNvSpPr>
              <a:spLocks/>
            </p:cNvSpPr>
            <p:nvPr/>
          </p:nvSpPr>
          <p:spPr bwMode="auto">
            <a:xfrm>
              <a:off x="3232" y="2599"/>
              <a:ext cx="39" cy="3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48" y="13"/>
                </a:cxn>
                <a:cxn ang="0">
                  <a:pos x="154" y="6"/>
                </a:cxn>
                <a:cxn ang="0">
                  <a:pos x="148" y="13"/>
                </a:cxn>
                <a:cxn ang="0">
                  <a:pos x="150" y="13"/>
                </a:cxn>
                <a:cxn ang="0">
                  <a:pos x="152" y="11"/>
                </a:cxn>
                <a:cxn ang="0">
                  <a:pos x="154" y="9"/>
                </a:cxn>
                <a:cxn ang="0">
                  <a:pos x="154" y="6"/>
                </a:cxn>
                <a:cxn ang="0">
                  <a:pos x="154" y="4"/>
                </a:cxn>
                <a:cxn ang="0">
                  <a:pos x="152" y="2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54" y="6"/>
                </a:cxn>
              </a:cxnLst>
              <a:rect l="0" t="0" r="r" b="b"/>
              <a:pathLst>
                <a:path w="154" h="13">
                  <a:moveTo>
                    <a:pt x="154" y="6"/>
                  </a:moveTo>
                  <a:lnTo>
                    <a:pt x="14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48" y="13"/>
                  </a:lnTo>
                  <a:lnTo>
                    <a:pt x="154" y="6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2" y="11"/>
                  </a:lnTo>
                  <a:lnTo>
                    <a:pt x="154" y="9"/>
                  </a:lnTo>
                  <a:lnTo>
                    <a:pt x="154" y="6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0" name="Freeform 2535"/>
            <p:cNvSpPr>
              <a:spLocks/>
            </p:cNvSpPr>
            <p:nvPr/>
          </p:nvSpPr>
          <p:spPr bwMode="auto">
            <a:xfrm>
              <a:off x="3268" y="2592"/>
              <a:ext cx="3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6"/>
                </a:cxn>
                <a:cxn ang="0">
                  <a:pos x="0" y="35"/>
                </a:cxn>
                <a:cxn ang="0">
                  <a:pos x="13" y="35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13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3" h="35">
                  <a:moveTo>
                    <a:pt x="9" y="0"/>
                  </a:moveTo>
                  <a:lnTo>
                    <a:pt x="0" y="6"/>
                  </a:lnTo>
                  <a:lnTo>
                    <a:pt x="0" y="35"/>
                  </a:lnTo>
                  <a:lnTo>
                    <a:pt x="13" y="35"/>
                  </a:lnTo>
                  <a:lnTo>
                    <a:pt x="13" y="6"/>
                  </a:lnTo>
                  <a:lnTo>
                    <a:pt x="9" y="0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1" name="Freeform 2536"/>
            <p:cNvSpPr>
              <a:spLocks/>
            </p:cNvSpPr>
            <p:nvPr/>
          </p:nvSpPr>
          <p:spPr bwMode="auto">
            <a:xfrm>
              <a:off x="3269" y="2592"/>
              <a:ext cx="25" cy="12"/>
            </a:xfrm>
            <a:custGeom>
              <a:avLst/>
              <a:gdLst/>
              <a:ahLst/>
              <a:cxnLst>
                <a:cxn ang="0">
                  <a:pos x="98" y="50"/>
                </a:cxn>
                <a:cxn ang="0">
                  <a:pos x="98" y="38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93" y="50"/>
                </a:cxn>
                <a:cxn ang="0">
                  <a:pos x="98" y="50"/>
                </a:cxn>
                <a:cxn ang="0">
                  <a:pos x="93" y="50"/>
                </a:cxn>
                <a:cxn ang="0">
                  <a:pos x="97" y="50"/>
                </a:cxn>
                <a:cxn ang="0">
                  <a:pos x="99" y="50"/>
                </a:cxn>
                <a:cxn ang="0">
                  <a:pos x="101" y="48"/>
                </a:cxn>
                <a:cxn ang="0">
                  <a:pos x="102" y="46"/>
                </a:cxn>
                <a:cxn ang="0">
                  <a:pos x="103" y="44"/>
                </a:cxn>
                <a:cxn ang="0">
                  <a:pos x="102" y="42"/>
                </a:cxn>
                <a:cxn ang="0">
                  <a:pos x="101" y="39"/>
                </a:cxn>
                <a:cxn ang="0">
                  <a:pos x="98" y="38"/>
                </a:cxn>
                <a:cxn ang="0">
                  <a:pos x="98" y="50"/>
                </a:cxn>
              </a:cxnLst>
              <a:rect l="0" t="0" r="r" b="b"/>
              <a:pathLst>
                <a:path w="103" h="50">
                  <a:moveTo>
                    <a:pt x="98" y="50"/>
                  </a:moveTo>
                  <a:lnTo>
                    <a:pt x="98" y="38"/>
                  </a:lnTo>
                  <a:lnTo>
                    <a:pt x="5" y="0"/>
                  </a:lnTo>
                  <a:lnTo>
                    <a:pt x="0" y="12"/>
                  </a:lnTo>
                  <a:lnTo>
                    <a:pt x="93" y="50"/>
                  </a:lnTo>
                  <a:lnTo>
                    <a:pt x="98" y="50"/>
                  </a:lnTo>
                  <a:lnTo>
                    <a:pt x="93" y="50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101" y="48"/>
                  </a:lnTo>
                  <a:lnTo>
                    <a:pt x="102" y="46"/>
                  </a:lnTo>
                  <a:lnTo>
                    <a:pt x="103" y="44"/>
                  </a:lnTo>
                  <a:lnTo>
                    <a:pt x="102" y="42"/>
                  </a:lnTo>
                  <a:lnTo>
                    <a:pt x="101" y="39"/>
                  </a:lnTo>
                  <a:lnTo>
                    <a:pt x="98" y="38"/>
                  </a:lnTo>
                  <a:lnTo>
                    <a:pt x="98" y="5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2" name="Freeform 2537"/>
            <p:cNvSpPr>
              <a:spLocks/>
            </p:cNvSpPr>
            <p:nvPr/>
          </p:nvSpPr>
          <p:spPr bwMode="auto">
            <a:xfrm>
              <a:off x="3268" y="2601"/>
              <a:ext cx="25" cy="1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9" y="48"/>
                </a:cxn>
                <a:cxn ang="0">
                  <a:pos x="102" y="12"/>
                </a:cxn>
                <a:cxn ang="0">
                  <a:pos x="97" y="0"/>
                </a:cxn>
                <a:cxn ang="0">
                  <a:pos x="4" y="36"/>
                </a:cxn>
                <a:cxn ang="0">
                  <a:pos x="0" y="42"/>
                </a:cxn>
                <a:cxn ang="0">
                  <a:pos x="4" y="36"/>
                </a:cxn>
                <a:cxn ang="0">
                  <a:pos x="2" y="38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4" y="48"/>
                </a:cxn>
                <a:cxn ang="0">
                  <a:pos x="6" y="49"/>
                </a:cxn>
                <a:cxn ang="0">
                  <a:pos x="9" y="48"/>
                </a:cxn>
                <a:cxn ang="0">
                  <a:pos x="0" y="42"/>
                </a:cxn>
              </a:cxnLst>
              <a:rect l="0" t="0" r="r" b="b"/>
              <a:pathLst>
                <a:path w="102" h="49">
                  <a:moveTo>
                    <a:pt x="0" y="42"/>
                  </a:moveTo>
                  <a:lnTo>
                    <a:pt x="9" y="48"/>
                  </a:lnTo>
                  <a:lnTo>
                    <a:pt x="102" y="12"/>
                  </a:lnTo>
                  <a:lnTo>
                    <a:pt x="97" y="0"/>
                  </a:lnTo>
                  <a:lnTo>
                    <a:pt x="4" y="36"/>
                  </a:lnTo>
                  <a:lnTo>
                    <a:pt x="0" y="4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4" y="48"/>
                  </a:lnTo>
                  <a:lnTo>
                    <a:pt x="6" y="49"/>
                  </a:lnTo>
                  <a:lnTo>
                    <a:pt x="9" y="4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3" name="Freeform 2538"/>
            <p:cNvSpPr>
              <a:spLocks/>
            </p:cNvSpPr>
            <p:nvPr/>
          </p:nvSpPr>
          <p:spPr bwMode="auto">
            <a:xfrm>
              <a:off x="3268" y="2604"/>
              <a:ext cx="3" cy="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6"/>
                </a:cxn>
                <a:cxn ang="0">
                  <a:pos x="0" y="32"/>
                </a:cxn>
                <a:cxn ang="0">
                  <a:pos x="13" y="32"/>
                </a:cxn>
                <a:cxn ang="0">
                  <a:pos x="13" y="6"/>
                </a:cxn>
                <a:cxn ang="0">
                  <a:pos x="7" y="0"/>
                </a:cxn>
                <a:cxn ang="0">
                  <a:pos x="13" y="6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7" y="0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lnTo>
                    <a:pt x="0" y="6"/>
                  </a:lnTo>
                  <a:lnTo>
                    <a:pt x="0" y="32"/>
                  </a:lnTo>
                  <a:lnTo>
                    <a:pt x="13" y="32"/>
                  </a:lnTo>
                  <a:lnTo>
                    <a:pt x="13" y="6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4" name="Freeform 2539"/>
            <p:cNvSpPr>
              <a:spLocks/>
            </p:cNvSpPr>
            <p:nvPr/>
          </p:nvSpPr>
          <p:spPr bwMode="auto">
            <a:xfrm>
              <a:off x="3241" y="2604"/>
              <a:ext cx="28" cy="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7" y="13"/>
                </a:cxn>
                <a:cxn ang="0">
                  <a:pos x="114" y="13"/>
                </a:cxn>
                <a:cxn ang="0">
                  <a:pos x="114" y="0"/>
                </a:cxn>
                <a:cxn ang="0">
                  <a:pos x="7" y="0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2"/>
                </a:cxn>
                <a:cxn ang="0">
                  <a:pos x="7" y="13"/>
                </a:cxn>
                <a:cxn ang="0">
                  <a:pos x="2" y="1"/>
                </a:cxn>
              </a:cxnLst>
              <a:rect l="0" t="0" r="r" b="b"/>
              <a:pathLst>
                <a:path w="114" h="13">
                  <a:moveTo>
                    <a:pt x="2" y="1"/>
                  </a:moveTo>
                  <a:lnTo>
                    <a:pt x="7" y="13"/>
                  </a:lnTo>
                  <a:lnTo>
                    <a:pt x="114" y="13"/>
                  </a:lnTo>
                  <a:lnTo>
                    <a:pt x="114" y="0"/>
                  </a:lnTo>
                  <a:lnTo>
                    <a:pt x="7" y="0"/>
                  </a:lnTo>
                  <a:lnTo>
                    <a:pt x="2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5" name="Freeform 2540"/>
            <p:cNvSpPr>
              <a:spLocks/>
            </p:cNvSpPr>
            <p:nvPr/>
          </p:nvSpPr>
          <p:spPr bwMode="auto">
            <a:xfrm>
              <a:off x="3220" y="2604"/>
              <a:ext cx="24" cy="22"/>
            </a:xfrm>
            <a:custGeom>
              <a:avLst/>
              <a:gdLst/>
              <a:ahLst/>
              <a:cxnLst>
                <a:cxn ang="0">
                  <a:pos x="2" y="84"/>
                </a:cxn>
                <a:cxn ang="0">
                  <a:pos x="11" y="84"/>
                </a:cxn>
                <a:cxn ang="0">
                  <a:pos x="96" y="10"/>
                </a:cxn>
                <a:cxn ang="0">
                  <a:pos x="87" y="0"/>
                </a:cxn>
                <a:cxn ang="0">
                  <a:pos x="2" y="74"/>
                </a:cxn>
                <a:cxn ang="0">
                  <a:pos x="2" y="84"/>
                </a:cxn>
                <a:cxn ang="0">
                  <a:pos x="2" y="74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3" y="85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11" y="84"/>
                </a:cxn>
                <a:cxn ang="0">
                  <a:pos x="2" y="84"/>
                </a:cxn>
              </a:cxnLst>
              <a:rect l="0" t="0" r="r" b="b"/>
              <a:pathLst>
                <a:path w="96" h="86">
                  <a:moveTo>
                    <a:pt x="2" y="84"/>
                  </a:moveTo>
                  <a:lnTo>
                    <a:pt x="11" y="84"/>
                  </a:lnTo>
                  <a:lnTo>
                    <a:pt x="96" y="10"/>
                  </a:lnTo>
                  <a:lnTo>
                    <a:pt x="87" y="0"/>
                  </a:lnTo>
                  <a:lnTo>
                    <a:pt x="2" y="74"/>
                  </a:lnTo>
                  <a:lnTo>
                    <a:pt x="2" y="8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3" y="85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11" y="84"/>
                  </a:lnTo>
                  <a:lnTo>
                    <a:pt x="2" y="8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6" name="Freeform 2541"/>
            <p:cNvSpPr>
              <a:spLocks/>
            </p:cNvSpPr>
            <p:nvPr/>
          </p:nvSpPr>
          <p:spPr bwMode="auto">
            <a:xfrm>
              <a:off x="3220" y="2623"/>
              <a:ext cx="24" cy="21"/>
            </a:xfrm>
            <a:custGeom>
              <a:avLst/>
              <a:gdLst/>
              <a:ahLst/>
              <a:cxnLst>
                <a:cxn ang="0">
                  <a:pos x="90" y="86"/>
                </a:cxn>
                <a:cxn ang="0">
                  <a:pos x="94" y="75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85" y="85"/>
                </a:cxn>
                <a:cxn ang="0">
                  <a:pos x="90" y="86"/>
                </a:cxn>
                <a:cxn ang="0">
                  <a:pos x="85" y="85"/>
                </a:cxn>
                <a:cxn ang="0">
                  <a:pos x="89" y="86"/>
                </a:cxn>
                <a:cxn ang="0">
                  <a:pos x="91" y="86"/>
                </a:cxn>
                <a:cxn ang="0">
                  <a:pos x="93" y="86"/>
                </a:cxn>
                <a:cxn ang="0">
                  <a:pos x="95" y="84"/>
                </a:cxn>
                <a:cxn ang="0">
                  <a:pos x="96" y="82"/>
                </a:cxn>
                <a:cxn ang="0">
                  <a:pos x="97" y="80"/>
                </a:cxn>
                <a:cxn ang="0">
                  <a:pos x="96" y="77"/>
                </a:cxn>
                <a:cxn ang="0">
                  <a:pos x="94" y="75"/>
                </a:cxn>
                <a:cxn ang="0">
                  <a:pos x="90" y="86"/>
                </a:cxn>
              </a:cxnLst>
              <a:rect l="0" t="0" r="r" b="b"/>
              <a:pathLst>
                <a:path w="97" h="86">
                  <a:moveTo>
                    <a:pt x="90" y="86"/>
                  </a:moveTo>
                  <a:lnTo>
                    <a:pt x="94" y="75"/>
                  </a:lnTo>
                  <a:lnTo>
                    <a:pt x="9" y="0"/>
                  </a:lnTo>
                  <a:lnTo>
                    <a:pt x="0" y="10"/>
                  </a:lnTo>
                  <a:lnTo>
                    <a:pt x="85" y="85"/>
                  </a:lnTo>
                  <a:lnTo>
                    <a:pt x="90" y="86"/>
                  </a:lnTo>
                  <a:lnTo>
                    <a:pt x="85" y="85"/>
                  </a:lnTo>
                  <a:lnTo>
                    <a:pt x="89" y="86"/>
                  </a:lnTo>
                  <a:lnTo>
                    <a:pt x="91" y="86"/>
                  </a:lnTo>
                  <a:lnTo>
                    <a:pt x="93" y="86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7" y="80"/>
                  </a:lnTo>
                  <a:lnTo>
                    <a:pt x="96" y="77"/>
                  </a:lnTo>
                  <a:lnTo>
                    <a:pt x="94" y="75"/>
                  </a:lnTo>
                  <a:lnTo>
                    <a:pt x="90" y="8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7" name="Freeform 2542"/>
            <p:cNvSpPr>
              <a:spLocks/>
            </p:cNvSpPr>
            <p:nvPr/>
          </p:nvSpPr>
          <p:spPr bwMode="auto">
            <a:xfrm>
              <a:off x="3243" y="2641"/>
              <a:ext cx="28" cy="3"/>
            </a:xfrm>
            <a:custGeom>
              <a:avLst/>
              <a:gdLst/>
              <a:ahLst/>
              <a:cxnLst>
                <a:cxn ang="0">
                  <a:pos x="113" y="7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07" y="13"/>
                </a:cxn>
                <a:cxn ang="0">
                  <a:pos x="113" y="7"/>
                </a:cxn>
                <a:cxn ang="0">
                  <a:pos x="107" y="13"/>
                </a:cxn>
                <a:cxn ang="0">
                  <a:pos x="109" y="13"/>
                </a:cxn>
                <a:cxn ang="0">
                  <a:pos x="111" y="11"/>
                </a:cxn>
                <a:cxn ang="0">
                  <a:pos x="113" y="9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1" y="2"/>
                </a:cxn>
                <a:cxn ang="0">
                  <a:pos x="109" y="1"/>
                </a:cxn>
                <a:cxn ang="0">
                  <a:pos x="107" y="0"/>
                </a:cxn>
                <a:cxn ang="0">
                  <a:pos x="113" y="7"/>
                </a:cxn>
              </a:cxnLst>
              <a:rect l="0" t="0" r="r" b="b"/>
              <a:pathLst>
                <a:path w="113" h="13">
                  <a:moveTo>
                    <a:pt x="113" y="7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07" y="13"/>
                  </a:lnTo>
                  <a:lnTo>
                    <a:pt x="113" y="7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1" y="11"/>
                  </a:lnTo>
                  <a:lnTo>
                    <a:pt x="113" y="9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1" y="2"/>
                  </a:lnTo>
                  <a:lnTo>
                    <a:pt x="109" y="1"/>
                  </a:lnTo>
                  <a:lnTo>
                    <a:pt x="107" y="0"/>
                  </a:lnTo>
                  <a:lnTo>
                    <a:pt x="113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8" name="Freeform 2543"/>
            <p:cNvSpPr>
              <a:spLocks/>
            </p:cNvSpPr>
            <p:nvPr/>
          </p:nvSpPr>
          <p:spPr bwMode="auto">
            <a:xfrm>
              <a:off x="3268" y="2634"/>
              <a:ext cx="3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0" y="7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7"/>
                </a:cxn>
                <a:cxn ang="0">
                  <a:pos x="9" y="1"/>
                </a:cxn>
                <a:cxn ang="0">
                  <a:pos x="13" y="7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9" y="1"/>
                </a:cxn>
              </a:cxnLst>
              <a:rect l="0" t="0" r="r" b="b"/>
              <a:pathLst>
                <a:path w="13" h="34">
                  <a:moveTo>
                    <a:pt x="9" y="1"/>
                  </a:moveTo>
                  <a:lnTo>
                    <a:pt x="0" y="7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7"/>
                  </a:lnTo>
                  <a:lnTo>
                    <a:pt x="9" y="1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9" name="Freeform 2544"/>
            <p:cNvSpPr>
              <a:spLocks/>
            </p:cNvSpPr>
            <p:nvPr/>
          </p:nvSpPr>
          <p:spPr bwMode="auto">
            <a:xfrm>
              <a:off x="3269" y="2635"/>
              <a:ext cx="25" cy="13"/>
            </a:xfrm>
            <a:custGeom>
              <a:avLst/>
              <a:gdLst/>
              <a:ahLst/>
              <a:cxnLst>
                <a:cxn ang="0">
                  <a:pos x="98" y="52"/>
                </a:cxn>
                <a:cxn ang="0">
                  <a:pos x="99" y="40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93" y="52"/>
                </a:cxn>
                <a:cxn ang="0">
                  <a:pos x="98" y="52"/>
                </a:cxn>
                <a:cxn ang="0">
                  <a:pos x="93" y="52"/>
                </a:cxn>
                <a:cxn ang="0">
                  <a:pos x="95" y="52"/>
                </a:cxn>
                <a:cxn ang="0">
                  <a:pos x="99" y="52"/>
                </a:cxn>
                <a:cxn ang="0">
                  <a:pos x="101" y="50"/>
                </a:cxn>
                <a:cxn ang="0">
                  <a:pos x="102" y="48"/>
                </a:cxn>
                <a:cxn ang="0">
                  <a:pos x="103" y="46"/>
                </a:cxn>
                <a:cxn ang="0">
                  <a:pos x="102" y="44"/>
                </a:cxn>
                <a:cxn ang="0">
                  <a:pos x="101" y="42"/>
                </a:cxn>
                <a:cxn ang="0">
                  <a:pos x="99" y="40"/>
                </a:cxn>
                <a:cxn ang="0">
                  <a:pos x="98" y="52"/>
                </a:cxn>
              </a:cxnLst>
              <a:rect l="0" t="0" r="r" b="b"/>
              <a:pathLst>
                <a:path w="103" h="52">
                  <a:moveTo>
                    <a:pt x="98" y="52"/>
                  </a:moveTo>
                  <a:lnTo>
                    <a:pt x="99" y="40"/>
                  </a:lnTo>
                  <a:lnTo>
                    <a:pt x="5" y="0"/>
                  </a:lnTo>
                  <a:lnTo>
                    <a:pt x="0" y="12"/>
                  </a:lnTo>
                  <a:lnTo>
                    <a:pt x="93" y="52"/>
                  </a:lnTo>
                  <a:lnTo>
                    <a:pt x="98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2" y="48"/>
                  </a:lnTo>
                  <a:lnTo>
                    <a:pt x="103" y="46"/>
                  </a:lnTo>
                  <a:lnTo>
                    <a:pt x="102" y="44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8" y="5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0" name="Freeform 2545"/>
            <p:cNvSpPr>
              <a:spLocks/>
            </p:cNvSpPr>
            <p:nvPr/>
          </p:nvSpPr>
          <p:spPr bwMode="auto">
            <a:xfrm>
              <a:off x="3268" y="2644"/>
              <a:ext cx="25" cy="13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9" y="49"/>
                </a:cxn>
                <a:cxn ang="0">
                  <a:pos x="102" y="12"/>
                </a:cxn>
                <a:cxn ang="0">
                  <a:pos x="97" y="0"/>
                </a:cxn>
                <a:cxn ang="0">
                  <a:pos x="4" y="37"/>
                </a:cxn>
                <a:cxn ang="0">
                  <a:pos x="0" y="43"/>
                </a:cxn>
                <a:cxn ang="0">
                  <a:pos x="4" y="37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8"/>
                </a:cxn>
                <a:cxn ang="0">
                  <a:pos x="4" y="49"/>
                </a:cxn>
                <a:cxn ang="0">
                  <a:pos x="6" y="50"/>
                </a:cxn>
                <a:cxn ang="0">
                  <a:pos x="9" y="49"/>
                </a:cxn>
                <a:cxn ang="0">
                  <a:pos x="0" y="43"/>
                </a:cxn>
              </a:cxnLst>
              <a:rect l="0" t="0" r="r" b="b"/>
              <a:pathLst>
                <a:path w="102" h="50">
                  <a:moveTo>
                    <a:pt x="0" y="43"/>
                  </a:moveTo>
                  <a:lnTo>
                    <a:pt x="9" y="49"/>
                  </a:lnTo>
                  <a:lnTo>
                    <a:pt x="102" y="12"/>
                  </a:lnTo>
                  <a:lnTo>
                    <a:pt x="97" y="0"/>
                  </a:lnTo>
                  <a:lnTo>
                    <a:pt x="4" y="37"/>
                  </a:lnTo>
                  <a:lnTo>
                    <a:pt x="0" y="43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0"/>
                  </a:lnTo>
                  <a:lnTo>
                    <a:pt x="9" y="4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1" name="Freeform 2546"/>
            <p:cNvSpPr>
              <a:spLocks/>
            </p:cNvSpPr>
            <p:nvPr/>
          </p:nvSpPr>
          <p:spPr bwMode="auto">
            <a:xfrm>
              <a:off x="3268" y="2647"/>
              <a:ext cx="3" cy="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6"/>
                </a:cxn>
                <a:cxn ang="0">
                  <a:pos x="7" y="0"/>
                </a:cxn>
                <a:cxn ang="0">
                  <a:pos x="13" y="6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7" y="0"/>
                </a:cxn>
              </a:cxnLst>
              <a:rect l="0" t="0" r="r" b="b"/>
              <a:pathLst>
                <a:path w="13" h="33">
                  <a:moveTo>
                    <a:pt x="7" y="0"/>
                  </a:moveTo>
                  <a:lnTo>
                    <a:pt x="0" y="6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6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2" name="Freeform 2547"/>
            <p:cNvSpPr>
              <a:spLocks/>
            </p:cNvSpPr>
            <p:nvPr/>
          </p:nvSpPr>
          <p:spPr bwMode="auto">
            <a:xfrm>
              <a:off x="3231" y="2647"/>
              <a:ext cx="38" cy="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7" y="13"/>
                </a:cxn>
                <a:cxn ang="0">
                  <a:pos x="155" y="13"/>
                </a:cxn>
                <a:cxn ang="0">
                  <a:pos x="155" y="0"/>
                </a:cxn>
                <a:cxn ang="0">
                  <a:pos x="7" y="0"/>
                </a:cxn>
                <a:cxn ang="0">
                  <a:pos x="2" y="11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2"/>
                </a:cxn>
                <a:cxn ang="0">
                  <a:pos x="7" y="13"/>
                </a:cxn>
                <a:cxn ang="0">
                  <a:pos x="2" y="11"/>
                </a:cxn>
              </a:cxnLst>
              <a:rect l="0" t="0" r="r" b="b"/>
              <a:pathLst>
                <a:path w="155" h="13">
                  <a:moveTo>
                    <a:pt x="2" y="11"/>
                  </a:moveTo>
                  <a:lnTo>
                    <a:pt x="7" y="13"/>
                  </a:lnTo>
                  <a:lnTo>
                    <a:pt x="155" y="13"/>
                  </a:lnTo>
                  <a:lnTo>
                    <a:pt x="155" y="0"/>
                  </a:lnTo>
                  <a:lnTo>
                    <a:pt x="7" y="0"/>
                  </a:lnTo>
                  <a:lnTo>
                    <a:pt x="2" y="1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3" name="Freeform 2548"/>
            <p:cNvSpPr>
              <a:spLocks/>
            </p:cNvSpPr>
            <p:nvPr/>
          </p:nvSpPr>
          <p:spPr bwMode="auto">
            <a:xfrm>
              <a:off x="3211" y="2629"/>
              <a:ext cx="22" cy="21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1"/>
                </a:cxn>
                <a:cxn ang="0">
                  <a:pos x="80" y="82"/>
                </a:cxn>
                <a:cxn ang="0">
                  <a:pos x="89" y="73"/>
                </a:cxn>
                <a:cxn ang="0">
                  <a:pos x="11" y="1"/>
                </a:cxn>
                <a:cxn ang="0">
                  <a:pos x="2" y="1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2" y="1"/>
                </a:cxn>
              </a:cxnLst>
              <a:rect l="0" t="0" r="r" b="b"/>
              <a:pathLst>
                <a:path w="89" h="82">
                  <a:moveTo>
                    <a:pt x="2" y="1"/>
                  </a:moveTo>
                  <a:lnTo>
                    <a:pt x="2" y="11"/>
                  </a:lnTo>
                  <a:lnTo>
                    <a:pt x="80" y="82"/>
                  </a:lnTo>
                  <a:lnTo>
                    <a:pt x="89" y="73"/>
                  </a:lnTo>
                  <a:lnTo>
                    <a:pt x="11" y="1"/>
                  </a:lnTo>
                  <a:lnTo>
                    <a:pt x="2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4" name="Freeform 2549"/>
            <p:cNvSpPr>
              <a:spLocks/>
            </p:cNvSpPr>
            <p:nvPr/>
          </p:nvSpPr>
          <p:spPr bwMode="auto">
            <a:xfrm>
              <a:off x="3192" y="2629"/>
              <a:ext cx="22" cy="21"/>
            </a:xfrm>
            <a:custGeom>
              <a:avLst/>
              <a:gdLst/>
              <a:ahLst/>
              <a:cxnLst>
                <a:cxn ang="0">
                  <a:pos x="7" y="83"/>
                </a:cxn>
                <a:cxn ang="0">
                  <a:pos x="11" y="81"/>
                </a:cxn>
                <a:cxn ang="0">
                  <a:pos x="89" y="10"/>
                </a:cxn>
                <a:cxn ang="0">
                  <a:pos x="80" y="0"/>
                </a:cxn>
                <a:cxn ang="0">
                  <a:pos x="3" y="72"/>
                </a:cxn>
                <a:cxn ang="0">
                  <a:pos x="7" y="83"/>
                </a:cxn>
                <a:cxn ang="0">
                  <a:pos x="3" y="72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9" y="83"/>
                </a:cxn>
                <a:cxn ang="0">
                  <a:pos x="11" y="81"/>
                </a:cxn>
                <a:cxn ang="0">
                  <a:pos x="7" y="83"/>
                </a:cxn>
              </a:cxnLst>
              <a:rect l="0" t="0" r="r" b="b"/>
              <a:pathLst>
                <a:path w="89" h="83">
                  <a:moveTo>
                    <a:pt x="7" y="83"/>
                  </a:moveTo>
                  <a:lnTo>
                    <a:pt x="11" y="81"/>
                  </a:lnTo>
                  <a:lnTo>
                    <a:pt x="89" y="10"/>
                  </a:lnTo>
                  <a:lnTo>
                    <a:pt x="80" y="0"/>
                  </a:lnTo>
                  <a:lnTo>
                    <a:pt x="3" y="72"/>
                  </a:lnTo>
                  <a:lnTo>
                    <a:pt x="7" y="83"/>
                  </a:lnTo>
                  <a:lnTo>
                    <a:pt x="3" y="72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9" y="83"/>
                  </a:lnTo>
                  <a:lnTo>
                    <a:pt x="11" y="81"/>
                  </a:lnTo>
                  <a:lnTo>
                    <a:pt x="7" y="8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5" name="Freeform 2550"/>
            <p:cNvSpPr>
              <a:spLocks/>
            </p:cNvSpPr>
            <p:nvPr/>
          </p:nvSpPr>
          <p:spPr bwMode="auto">
            <a:xfrm>
              <a:off x="3155" y="2647"/>
              <a:ext cx="38" cy="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13"/>
                </a:cxn>
                <a:cxn ang="0">
                  <a:pos x="154" y="13"/>
                </a:cxn>
                <a:cxn ang="0">
                  <a:pos x="154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6" y="13"/>
                </a:cxn>
                <a:cxn ang="0">
                  <a:pos x="0" y="6"/>
                </a:cxn>
              </a:cxnLst>
              <a:rect l="0" t="0" r="r" b="b"/>
              <a:pathLst>
                <a:path w="154" h="13">
                  <a:moveTo>
                    <a:pt x="0" y="6"/>
                  </a:moveTo>
                  <a:lnTo>
                    <a:pt x="6" y="13"/>
                  </a:lnTo>
                  <a:lnTo>
                    <a:pt x="154" y="13"/>
                  </a:lnTo>
                  <a:lnTo>
                    <a:pt x="154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6" name="Freeform 2551"/>
            <p:cNvSpPr>
              <a:spLocks/>
            </p:cNvSpPr>
            <p:nvPr/>
          </p:nvSpPr>
          <p:spPr bwMode="auto">
            <a:xfrm>
              <a:off x="3155" y="2649"/>
              <a:ext cx="3" cy="8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12" y="27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4" y="33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3"/>
                </a:cxn>
                <a:cxn ang="0">
                  <a:pos x="6" y="34"/>
                </a:cxn>
                <a:cxn ang="0">
                  <a:pos x="8" y="33"/>
                </a:cxn>
                <a:cxn ang="0">
                  <a:pos x="10" y="32"/>
                </a:cxn>
                <a:cxn ang="0">
                  <a:pos x="12" y="30"/>
                </a:cxn>
                <a:cxn ang="0">
                  <a:pos x="12" y="27"/>
                </a:cxn>
                <a:cxn ang="0">
                  <a:pos x="4" y="33"/>
                </a:cxn>
              </a:cxnLst>
              <a:rect l="0" t="0" r="r" b="b"/>
              <a:pathLst>
                <a:path w="12" h="34">
                  <a:moveTo>
                    <a:pt x="4" y="33"/>
                  </a:moveTo>
                  <a:lnTo>
                    <a:pt x="12" y="2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7" name="Freeform 2552"/>
            <p:cNvSpPr>
              <a:spLocks/>
            </p:cNvSpPr>
            <p:nvPr/>
          </p:nvSpPr>
          <p:spPr bwMode="auto">
            <a:xfrm>
              <a:off x="3131" y="2644"/>
              <a:ext cx="26" cy="13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13"/>
                </a:cxn>
                <a:cxn ang="0">
                  <a:pos x="98" y="50"/>
                </a:cxn>
                <a:cxn ang="0">
                  <a:pos x="102" y="38"/>
                </a:cxn>
                <a:cxn ang="0">
                  <a:pos x="9" y="1"/>
                </a:cxn>
                <a:cxn ang="0">
                  <a:pos x="4" y="1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"/>
                </a:cxn>
              </a:cxnLst>
              <a:rect l="0" t="0" r="r" b="b"/>
              <a:pathLst>
                <a:path w="102" h="50">
                  <a:moveTo>
                    <a:pt x="4" y="1"/>
                  </a:moveTo>
                  <a:lnTo>
                    <a:pt x="4" y="13"/>
                  </a:lnTo>
                  <a:lnTo>
                    <a:pt x="98" y="50"/>
                  </a:lnTo>
                  <a:lnTo>
                    <a:pt x="102" y="38"/>
                  </a:lnTo>
                  <a:lnTo>
                    <a:pt x="9" y="1"/>
                  </a:lnTo>
                  <a:lnTo>
                    <a:pt x="4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8" name="Freeform 2553"/>
            <p:cNvSpPr>
              <a:spLocks/>
            </p:cNvSpPr>
            <p:nvPr/>
          </p:nvSpPr>
          <p:spPr bwMode="auto">
            <a:xfrm>
              <a:off x="3132" y="2634"/>
              <a:ext cx="26" cy="14"/>
            </a:xfrm>
            <a:custGeom>
              <a:avLst/>
              <a:gdLst/>
              <a:ahLst/>
              <a:cxnLst>
                <a:cxn ang="0">
                  <a:pos x="102" y="7"/>
                </a:cxn>
                <a:cxn ang="0">
                  <a:pos x="93" y="1"/>
                </a:cxn>
                <a:cxn ang="0">
                  <a:pos x="0" y="41"/>
                </a:cxn>
                <a:cxn ang="0">
                  <a:pos x="5" y="53"/>
                </a:cxn>
                <a:cxn ang="0">
                  <a:pos x="98" y="13"/>
                </a:cxn>
                <a:cxn ang="0">
                  <a:pos x="102" y="7"/>
                </a:cxn>
                <a:cxn ang="0">
                  <a:pos x="98" y="13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101" y="2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102" y="7"/>
                </a:cxn>
              </a:cxnLst>
              <a:rect l="0" t="0" r="r" b="b"/>
              <a:pathLst>
                <a:path w="102" h="53">
                  <a:moveTo>
                    <a:pt x="102" y="7"/>
                  </a:moveTo>
                  <a:lnTo>
                    <a:pt x="93" y="1"/>
                  </a:lnTo>
                  <a:lnTo>
                    <a:pt x="0" y="41"/>
                  </a:lnTo>
                  <a:lnTo>
                    <a:pt x="5" y="53"/>
                  </a:lnTo>
                  <a:lnTo>
                    <a:pt x="98" y="13"/>
                  </a:lnTo>
                  <a:lnTo>
                    <a:pt x="102" y="7"/>
                  </a:lnTo>
                  <a:lnTo>
                    <a:pt x="98" y="13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102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9" name="Freeform 2554"/>
            <p:cNvSpPr>
              <a:spLocks/>
            </p:cNvSpPr>
            <p:nvPr/>
          </p:nvSpPr>
          <p:spPr bwMode="auto">
            <a:xfrm>
              <a:off x="3155" y="2636"/>
              <a:ext cx="3" cy="8"/>
            </a:xfrm>
            <a:custGeom>
              <a:avLst/>
              <a:gdLst/>
              <a:ahLst/>
              <a:cxnLst>
                <a:cxn ang="0">
                  <a:pos x="6" y="33"/>
                </a:cxn>
                <a:cxn ang="0">
                  <a:pos x="12" y="27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6" y="33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8" y="33"/>
                </a:cxn>
                <a:cxn ang="0">
                  <a:pos x="10" y="32"/>
                </a:cxn>
                <a:cxn ang="0">
                  <a:pos x="12" y="30"/>
                </a:cxn>
                <a:cxn ang="0">
                  <a:pos x="12" y="27"/>
                </a:cxn>
                <a:cxn ang="0">
                  <a:pos x="6" y="33"/>
                </a:cxn>
              </a:cxnLst>
              <a:rect l="0" t="0" r="r" b="b"/>
              <a:pathLst>
                <a:path w="12" h="33">
                  <a:moveTo>
                    <a:pt x="6" y="33"/>
                  </a:moveTo>
                  <a:lnTo>
                    <a:pt x="12" y="27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6" y="3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8" y="33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0" name="Freeform 2555"/>
            <p:cNvSpPr>
              <a:spLocks/>
            </p:cNvSpPr>
            <p:nvPr/>
          </p:nvSpPr>
          <p:spPr bwMode="auto">
            <a:xfrm>
              <a:off x="3156" y="2641"/>
              <a:ext cx="27" cy="3"/>
            </a:xfrm>
            <a:custGeom>
              <a:avLst/>
              <a:gdLst/>
              <a:ahLst/>
              <a:cxnLst>
                <a:cxn ang="0">
                  <a:pos x="103" y="1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99" y="13"/>
                </a:cxn>
                <a:cxn ang="0">
                  <a:pos x="103" y="12"/>
                </a:cxn>
                <a:cxn ang="0">
                  <a:pos x="99" y="13"/>
                </a:cxn>
                <a:cxn ang="0">
                  <a:pos x="101" y="13"/>
                </a:cxn>
                <a:cxn ang="0">
                  <a:pos x="103" y="11"/>
                </a:cxn>
                <a:cxn ang="0">
                  <a:pos x="105" y="9"/>
                </a:cxn>
                <a:cxn ang="0">
                  <a:pos x="105" y="7"/>
                </a:cxn>
                <a:cxn ang="0">
                  <a:pos x="105" y="5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99" y="0"/>
                </a:cxn>
                <a:cxn ang="0">
                  <a:pos x="103" y="12"/>
                </a:cxn>
              </a:cxnLst>
              <a:rect l="0" t="0" r="r" b="b"/>
              <a:pathLst>
                <a:path w="105" h="13">
                  <a:moveTo>
                    <a:pt x="103" y="12"/>
                  </a:moveTo>
                  <a:lnTo>
                    <a:pt x="9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9" y="13"/>
                  </a:lnTo>
                  <a:lnTo>
                    <a:pt x="103" y="12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3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105" y="5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99" y="0"/>
                  </a:lnTo>
                  <a:lnTo>
                    <a:pt x="103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1" name="Freeform 2556"/>
            <p:cNvSpPr>
              <a:spLocks/>
            </p:cNvSpPr>
            <p:nvPr/>
          </p:nvSpPr>
          <p:spPr bwMode="auto">
            <a:xfrm>
              <a:off x="3180" y="2623"/>
              <a:ext cx="26" cy="21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92" y="1"/>
                </a:cxn>
                <a:cxn ang="0">
                  <a:pos x="0" y="76"/>
                </a:cxn>
                <a:cxn ang="0">
                  <a:pos x="8" y="86"/>
                </a:cxn>
                <a:cxn ang="0">
                  <a:pos x="101" y="11"/>
                </a:cxn>
                <a:cxn ang="0">
                  <a:pos x="101" y="1"/>
                </a:cxn>
                <a:cxn ang="0">
                  <a:pos x="101" y="11"/>
                </a:cxn>
                <a:cxn ang="0">
                  <a:pos x="103" y="9"/>
                </a:cxn>
                <a:cxn ang="0">
                  <a:pos x="104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2" y="1"/>
                </a:cxn>
                <a:cxn ang="0">
                  <a:pos x="101" y="1"/>
                </a:cxn>
              </a:cxnLst>
              <a:rect l="0" t="0" r="r" b="b"/>
              <a:pathLst>
                <a:path w="104" h="86">
                  <a:moveTo>
                    <a:pt x="101" y="1"/>
                  </a:moveTo>
                  <a:lnTo>
                    <a:pt x="92" y="1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101" y="11"/>
                  </a:lnTo>
                  <a:lnTo>
                    <a:pt x="101" y="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4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2" y="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2" name="Freeform 2557"/>
            <p:cNvSpPr>
              <a:spLocks/>
            </p:cNvSpPr>
            <p:nvPr/>
          </p:nvSpPr>
          <p:spPr bwMode="auto">
            <a:xfrm>
              <a:off x="3179" y="2604"/>
              <a:ext cx="26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11"/>
                </a:cxn>
                <a:cxn ang="0">
                  <a:pos x="95" y="85"/>
                </a:cxn>
                <a:cxn ang="0">
                  <a:pos x="104" y="75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7" y="0"/>
                </a:cxn>
              </a:cxnLst>
              <a:rect l="0" t="0" r="r" b="b"/>
              <a:pathLst>
                <a:path w="104" h="85">
                  <a:moveTo>
                    <a:pt x="7" y="0"/>
                  </a:moveTo>
                  <a:lnTo>
                    <a:pt x="3" y="11"/>
                  </a:lnTo>
                  <a:lnTo>
                    <a:pt x="95" y="85"/>
                  </a:lnTo>
                  <a:lnTo>
                    <a:pt x="104" y="75"/>
                  </a:lnTo>
                  <a:lnTo>
                    <a:pt x="11" y="1"/>
                  </a:lnTo>
                  <a:lnTo>
                    <a:pt x="7" y="0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3" name="Freeform 2558"/>
            <p:cNvSpPr>
              <a:spLocks/>
            </p:cNvSpPr>
            <p:nvPr/>
          </p:nvSpPr>
          <p:spPr bwMode="auto">
            <a:xfrm>
              <a:off x="3155" y="2604"/>
              <a:ext cx="26" cy="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13"/>
                </a:cxn>
                <a:cxn ang="0">
                  <a:pos x="105" y="13"/>
                </a:cxn>
                <a:cxn ang="0">
                  <a:pos x="105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6" y="13"/>
                </a:cxn>
                <a:cxn ang="0">
                  <a:pos x="0" y="6"/>
                </a:cxn>
              </a:cxnLst>
              <a:rect l="0" t="0" r="r" b="b"/>
              <a:pathLst>
                <a:path w="105" h="13">
                  <a:moveTo>
                    <a:pt x="0" y="6"/>
                  </a:moveTo>
                  <a:lnTo>
                    <a:pt x="6" y="13"/>
                  </a:lnTo>
                  <a:lnTo>
                    <a:pt x="105" y="13"/>
                  </a:lnTo>
                  <a:lnTo>
                    <a:pt x="105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4" name="Freeform 2559"/>
            <p:cNvSpPr>
              <a:spLocks/>
            </p:cNvSpPr>
            <p:nvPr/>
          </p:nvSpPr>
          <p:spPr bwMode="auto">
            <a:xfrm>
              <a:off x="3155" y="2605"/>
              <a:ext cx="3" cy="9"/>
            </a:xfrm>
            <a:custGeom>
              <a:avLst/>
              <a:gdLst/>
              <a:ahLst/>
              <a:cxnLst>
                <a:cxn ang="0">
                  <a:pos x="4" y="32"/>
                </a:cxn>
                <a:cxn ang="0">
                  <a:pos x="12" y="2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26"/>
                </a:cxn>
                <a:cxn ang="0">
                  <a:pos x="4" y="32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4" y="32"/>
                </a:cxn>
                <a:cxn ang="0">
                  <a:pos x="6" y="33"/>
                </a:cxn>
                <a:cxn ang="0">
                  <a:pos x="8" y="32"/>
                </a:cxn>
                <a:cxn ang="0">
                  <a:pos x="10" y="31"/>
                </a:cxn>
                <a:cxn ang="0">
                  <a:pos x="12" y="29"/>
                </a:cxn>
                <a:cxn ang="0">
                  <a:pos x="12" y="26"/>
                </a:cxn>
                <a:cxn ang="0">
                  <a:pos x="4" y="32"/>
                </a:cxn>
              </a:cxnLst>
              <a:rect l="0" t="0" r="r" b="b"/>
              <a:pathLst>
                <a:path w="12" h="33">
                  <a:moveTo>
                    <a:pt x="4" y="32"/>
                  </a:moveTo>
                  <a:lnTo>
                    <a:pt x="12" y="2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6" y="33"/>
                  </a:lnTo>
                  <a:lnTo>
                    <a:pt x="8" y="3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2" y="26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5" name="Freeform 2560"/>
            <p:cNvSpPr>
              <a:spLocks/>
            </p:cNvSpPr>
            <p:nvPr/>
          </p:nvSpPr>
          <p:spPr bwMode="auto">
            <a:xfrm>
              <a:off x="3131" y="2601"/>
              <a:ext cx="26" cy="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14"/>
                </a:cxn>
                <a:cxn ang="0">
                  <a:pos x="98" y="50"/>
                </a:cxn>
                <a:cxn ang="0">
                  <a:pos x="102" y="38"/>
                </a:cxn>
                <a:cxn ang="0">
                  <a:pos x="9" y="2"/>
                </a:cxn>
                <a:cxn ang="0">
                  <a:pos x="4" y="2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4" y="2"/>
                </a:cxn>
              </a:cxnLst>
              <a:rect l="0" t="0" r="r" b="b"/>
              <a:pathLst>
                <a:path w="102" h="50">
                  <a:moveTo>
                    <a:pt x="4" y="2"/>
                  </a:moveTo>
                  <a:lnTo>
                    <a:pt x="4" y="14"/>
                  </a:lnTo>
                  <a:lnTo>
                    <a:pt x="98" y="50"/>
                  </a:lnTo>
                  <a:lnTo>
                    <a:pt x="102" y="38"/>
                  </a:lnTo>
                  <a:lnTo>
                    <a:pt x="9" y="2"/>
                  </a:lnTo>
                  <a:lnTo>
                    <a:pt x="4" y="2"/>
                  </a:lnTo>
                  <a:lnTo>
                    <a:pt x="9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6" name="Freeform 2561"/>
            <p:cNvSpPr>
              <a:spLocks/>
            </p:cNvSpPr>
            <p:nvPr/>
          </p:nvSpPr>
          <p:spPr bwMode="auto">
            <a:xfrm>
              <a:off x="3132" y="2592"/>
              <a:ext cx="26" cy="1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94" y="0"/>
                </a:cxn>
                <a:cxn ang="0">
                  <a:pos x="0" y="38"/>
                </a:cxn>
                <a:cxn ang="0">
                  <a:pos x="5" y="50"/>
                </a:cxn>
                <a:cxn ang="0">
                  <a:pos x="98" y="12"/>
                </a:cxn>
                <a:cxn ang="0">
                  <a:pos x="102" y="6"/>
                </a:cxn>
                <a:cxn ang="0">
                  <a:pos x="98" y="12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2" y="6"/>
                </a:cxn>
                <a:cxn ang="0">
                  <a:pos x="102" y="4"/>
                </a:cxn>
                <a:cxn ang="0">
                  <a:pos x="101" y="2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102" y="6"/>
                </a:cxn>
              </a:cxnLst>
              <a:rect l="0" t="0" r="r" b="b"/>
              <a:pathLst>
                <a:path w="102" h="50">
                  <a:moveTo>
                    <a:pt x="102" y="6"/>
                  </a:moveTo>
                  <a:lnTo>
                    <a:pt x="94" y="0"/>
                  </a:lnTo>
                  <a:lnTo>
                    <a:pt x="0" y="38"/>
                  </a:lnTo>
                  <a:lnTo>
                    <a:pt x="5" y="50"/>
                  </a:lnTo>
                  <a:lnTo>
                    <a:pt x="98" y="12"/>
                  </a:lnTo>
                  <a:lnTo>
                    <a:pt x="102" y="6"/>
                  </a:lnTo>
                  <a:lnTo>
                    <a:pt x="98" y="12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4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102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7" name="Freeform 2562"/>
            <p:cNvSpPr>
              <a:spLocks/>
            </p:cNvSpPr>
            <p:nvPr/>
          </p:nvSpPr>
          <p:spPr bwMode="auto">
            <a:xfrm>
              <a:off x="3548" y="2451"/>
              <a:ext cx="262" cy="122"/>
            </a:xfrm>
            <a:custGeom>
              <a:avLst/>
              <a:gdLst/>
              <a:ahLst/>
              <a:cxnLst>
                <a:cxn ang="0">
                  <a:pos x="892" y="421"/>
                </a:cxn>
                <a:cxn ang="0">
                  <a:pos x="954" y="389"/>
                </a:cxn>
                <a:cxn ang="0">
                  <a:pos x="1000" y="353"/>
                </a:cxn>
                <a:cxn ang="0">
                  <a:pos x="1029" y="313"/>
                </a:cxn>
                <a:cxn ang="0">
                  <a:pos x="1047" y="273"/>
                </a:cxn>
                <a:cxn ang="0">
                  <a:pos x="1047" y="0"/>
                </a:cxn>
                <a:cxn ang="0">
                  <a:pos x="0" y="8"/>
                </a:cxn>
                <a:cxn ang="0">
                  <a:pos x="0" y="260"/>
                </a:cxn>
                <a:cxn ang="0">
                  <a:pos x="7" y="302"/>
                </a:cxn>
                <a:cxn ang="0">
                  <a:pos x="38" y="341"/>
                </a:cxn>
                <a:cxn ang="0">
                  <a:pos x="77" y="379"/>
                </a:cxn>
                <a:cxn ang="0">
                  <a:pos x="137" y="414"/>
                </a:cxn>
                <a:cxn ang="0">
                  <a:pos x="205" y="442"/>
                </a:cxn>
                <a:cxn ang="0">
                  <a:pos x="282" y="464"/>
                </a:cxn>
                <a:cxn ang="0">
                  <a:pos x="368" y="480"/>
                </a:cxn>
                <a:cxn ang="0">
                  <a:pos x="464" y="487"/>
                </a:cxn>
                <a:cxn ang="0">
                  <a:pos x="557" y="490"/>
                </a:cxn>
                <a:cxn ang="0">
                  <a:pos x="648" y="482"/>
                </a:cxn>
                <a:cxn ang="0">
                  <a:pos x="739" y="469"/>
                </a:cxn>
                <a:cxn ang="0">
                  <a:pos x="819" y="447"/>
                </a:cxn>
                <a:cxn ang="0">
                  <a:pos x="892" y="421"/>
                </a:cxn>
              </a:cxnLst>
              <a:rect l="0" t="0" r="r" b="b"/>
              <a:pathLst>
                <a:path w="1047" h="490">
                  <a:moveTo>
                    <a:pt x="892" y="421"/>
                  </a:moveTo>
                  <a:lnTo>
                    <a:pt x="954" y="389"/>
                  </a:lnTo>
                  <a:lnTo>
                    <a:pt x="1000" y="353"/>
                  </a:lnTo>
                  <a:lnTo>
                    <a:pt x="1029" y="313"/>
                  </a:lnTo>
                  <a:lnTo>
                    <a:pt x="1047" y="273"/>
                  </a:lnTo>
                  <a:lnTo>
                    <a:pt x="1047" y="0"/>
                  </a:lnTo>
                  <a:lnTo>
                    <a:pt x="0" y="8"/>
                  </a:lnTo>
                  <a:lnTo>
                    <a:pt x="0" y="260"/>
                  </a:lnTo>
                  <a:lnTo>
                    <a:pt x="7" y="302"/>
                  </a:lnTo>
                  <a:lnTo>
                    <a:pt x="38" y="341"/>
                  </a:lnTo>
                  <a:lnTo>
                    <a:pt x="77" y="379"/>
                  </a:lnTo>
                  <a:lnTo>
                    <a:pt x="137" y="414"/>
                  </a:lnTo>
                  <a:lnTo>
                    <a:pt x="205" y="442"/>
                  </a:lnTo>
                  <a:lnTo>
                    <a:pt x="282" y="464"/>
                  </a:lnTo>
                  <a:lnTo>
                    <a:pt x="368" y="480"/>
                  </a:lnTo>
                  <a:lnTo>
                    <a:pt x="464" y="487"/>
                  </a:lnTo>
                  <a:lnTo>
                    <a:pt x="557" y="490"/>
                  </a:lnTo>
                  <a:lnTo>
                    <a:pt x="648" y="482"/>
                  </a:lnTo>
                  <a:lnTo>
                    <a:pt x="739" y="469"/>
                  </a:lnTo>
                  <a:lnTo>
                    <a:pt x="819" y="447"/>
                  </a:lnTo>
                  <a:lnTo>
                    <a:pt x="892" y="4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8" name="Freeform 2563"/>
            <p:cNvSpPr>
              <a:spLocks/>
            </p:cNvSpPr>
            <p:nvPr/>
          </p:nvSpPr>
          <p:spPr bwMode="auto">
            <a:xfrm>
              <a:off x="3770" y="2547"/>
              <a:ext cx="18" cy="11"/>
            </a:xfrm>
            <a:custGeom>
              <a:avLst/>
              <a:gdLst/>
              <a:ahLst/>
              <a:cxnLst>
                <a:cxn ang="0">
                  <a:pos x="69" y="11"/>
                </a:cxn>
                <a:cxn ang="0">
                  <a:pos x="62" y="0"/>
                </a:cxn>
                <a:cxn ang="0">
                  <a:pos x="0" y="33"/>
                </a:cxn>
                <a:cxn ang="0">
                  <a:pos x="6" y="44"/>
                </a:cxn>
                <a:cxn ang="0">
                  <a:pos x="68" y="12"/>
                </a:cxn>
                <a:cxn ang="0">
                  <a:pos x="69" y="11"/>
                </a:cxn>
                <a:cxn ang="0">
                  <a:pos x="68" y="12"/>
                </a:cxn>
                <a:cxn ang="0">
                  <a:pos x="70" y="10"/>
                </a:cxn>
                <a:cxn ang="0">
                  <a:pos x="71" y="8"/>
                </a:cxn>
                <a:cxn ang="0">
                  <a:pos x="71" y="6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9" y="11"/>
                </a:cxn>
              </a:cxnLst>
              <a:rect l="0" t="0" r="r" b="b"/>
              <a:pathLst>
                <a:path w="71" h="44">
                  <a:moveTo>
                    <a:pt x="69" y="11"/>
                  </a:moveTo>
                  <a:lnTo>
                    <a:pt x="62" y="0"/>
                  </a:lnTo>
                  <a:lnTo>
                    <a:pt x="0" y="33"/>
                  </a:lnTo>
                  <a:lnTo>
                    <a:pt x="6" y="44"/>
                  </a:lnTo>
                  <a:lnTo>
                    <a:pt x="68" y="12"/>
                  </a:lnTo>
                  <a:lnTo>
                    <a:pt x="69" y="11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9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9" name="Freeform 2564"/>
            <p:cNvSpPr>
              <a:spLocks/>
            </p:cNvSpPr>
            <p:nvPr/>
          </p:nvSpPr>
          <p:spPr bwMode="auto">
            <a:xfrm>
              <a:off x="3785" y="2537"/>
              <a:ext cx="15" cy="12"/>
            </a:xfrm>
            <a:custGeom>
              <a:avLst/>
              <a:gdLst/>
              <a:ahLst/>
              <a:cxnLst>
                <a:cxn ang="0">
                  <a:pos x="56" y="12"/>
                </a:cxn>
                <a:cxn ang="0">
                  <a:pos x="47" y="3"/>
                </a:cxn>
                <a:cxn ang="0">
                  <a:pos x="0" y="39"/>
                </a:cxn>
                <a:cxn ang="0">
                  <a:pos x="8" y="49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13"/>
                </a:cxn>
                <a:cxn ang="0">
                  <a:pos x="56" y="11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56" y="12"/>
                </a:cxn>
              </a:cxnLst>
              <a:rect l="0" t="0" r="r" b="b"/>
              <a:pathLst>
                <a:path w="57" h="49">
                  <a:moveTo>
                    <a:pt x="56" y="12"/>
                  </a:moveTo>
                  <a:lnTo>
                    <a:pt x="47" y="3"/>
                  </a:lnTo>
                  <a:lnTo>
                    <a:pt x="0" y="39"/>
                  </a:lnTo>
                  <a:lnTo>
                    <a:pt x="8" y="49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13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56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0" name="Freeform 2565"/>
            <p:cNvSpPr>
              <a:spLocks/>
            </p:cNvSpPr>
            <p:nvPr/>
          </p:nvSpPr>
          <p:spPr bwMode="auto">
            <a:xfrm>
              <a:off x="3797" y="2527"/>
              <a:ext cx="10" cy="13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29" y="3"/>
                </a:cxn>
                <a:cxn ang="0">
                  <a:pos x="0" y="43"/>
                </a:cxn>
                <a:cxn ang="0">
                  <a:pos x="11" y="51"/>
                </a:cxn>
                <a:cxn ang="0">
                  <a:pos x="40" y="11"/>
                </a:cxn>
                <a:cxn ang="0">
                  <a:pos x="40" y="9"/>
                </a:cxn>
                <a:cxn ang="0">
                  <a:pos x="40" y="11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3"/>
                </a:cxn>
                <a:cxn ang="0">
                  <a:pos x="40" y="9"/>
                </a:cxn>
              </a:cxnLst>
              <a:rect l="0" t="0" r="r" b="b"/>
              <a:pathLst>
                <a:path w="41" h="51">
                  <a:moveTo>
                    <a:pt x="40" y="9"/>
                  </a:moveTo>
                  <a:lnTo>
                    <a:pt x="29" y="3"/>
                  </a:lnTo>
                  <a:lnTo>
                    <a:pt x="0" y="43"/>
                  </a:lnTo>
                  <a:lnTo>
                    <a:pt x="11" y="5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40" y="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1" name="Freeform 2566"/>
            <p:cNvSpPr>
              <a:spLocks/>
            </p:cNvSpPr>
            <p:nvPr/>
          </p:nvSpPr>
          <p:spPr bwMode="auto">
            <a:xfrm>
              <a:off x="3804" y="2517"/>
              <a:ext cx="7" cy="12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17" y="4"/>
                </a:cxn>
                <a:cxn ang="0">
                  <a:pos x="0" y="44"/>
                </a:cxn>
                <a:cxn ang="0">
                  <a:pos x="11" y="49"/>
                </a:cxn>
                <a:cxn ang="0">
                  <a:pos x="29" y="9"/>
                </a:cxn>
                <a:cxn ang="0">
                  <a:pos x="30" y="7"/>
                </a:cxn>
                <a:cxn ang="0">
                  <a:pos x="29" y="9"/>
                </a:cxn>
                <a:cxn ang="0">
                  <a:pos x="30" y="7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30" y="7"/>
                </a:cxn>
              </a:cxnLst>
              <a:rect l="0" t="0" r="r" b="b"/>
              <a:pathLst>
                <a:path w="30" h="49">
                  <a:moveTo>
                    <a:pt x="30" y="7"/>
                  </a:moveTo>
                  <a:lnTo>
                    <a:pt x="17" y="4"/>
                  </a:lnTo>
                  <a:lnTo>
                    <a:pt x="0" y="44"/>
                  </a:lnTo>
                  <a:lnTo>
                    <a:pt x="11" y="49"/>
                  </a:lnTo>
                  <a:lnTo>
                    <a:pt x="29" y="9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2" name="Freeform 2567"/>
            <p:cNvSpPr>
              <a:spLocks/>
            </p:cNvSpPr>
            <p:nvPr/>
          </p:nvSpPr>
          <p:spPr bwMode="auto">
            <a:xfrm>
              <a:off x="3808" y="2449"/>
              <a:ext cx="3" cy="7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7"/>
                </a:cxn>
                <a:cxn ang="0">
                  <a:pos x="0" y="280"/>
                </a:cxn>
                <a:cxn ang="0">
                  <a:pos x="13" y="280"/>
                </a:cxn>
                <a:cxn ang="0">
                  <a:pos x="13" y="7"/>
                </a:cxn>
                <a:cxn ang="0">
                  <a:pos x="6" y="0"/>
                </a:cxn>
                <a:cxn ang="0">
                  <a:pos x="13" y="7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3" h="280">
                  <a:moveTo>
                    <a:pt x="6" y="0"/>
                  </a:moveTo>
                  <a:lnTo>
                    <a:pt x="0" y="7"/>
                  </a:lnTo>
                  <a:lnTo>
                    <a:pt x="0" y="280"/>
                  </a:lnTo>
                  <a:lnTo>
                    <a:pt x="13" y="280"/>
                  </a:lnTo>
                  <a:lnTo>
                    <a:pt x="13" y="7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3" name="Freeform 2568"/>
            <p:cNvSpPr>
              <a:spLocks/>
            </p:cNvSpPr>
            <p:nvPr/>
          </p:nvSpPr>
          <p:spPr bwMode="auto">
            <a:xfrm>
              <a:off x="3546" y="2449"/>
              <a:ext cx="264" cy="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8" y="21"/>
                </a:cxn>
                <a:cxn ang="0">
                  <a:pos x="1055" y="13"/>
                </a:cxn>
                <a:cxn ang="0">
                  <a:pos x="1055" y="0"/>
                </a:cxn>
                <a:cxn ang="0">
                  <a:pos x="8" y="8"/>
                </a:cxn>
                <a:cxn ang="0">
                  <a:pos x="0" y="15"/>
                </a:cxn>
                <a:cxn ang="0">
                  <a:pos x="8" y="8"/>
                </a:cxn>
                <a:cxn ang="0">
                  <a:pos x="4" y="9"/>
                </a:cxn>
                <a:cxn ang="0">
                  <a:pos x="2" y="10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2" y="19"/>
                </a:cxn>
                <a:cxn ang="0">
                  <a:pos x="4" y="21"/>
                </a:cxn>
                <a:cxn ang="0">
                  <a:pos x="8" y="21"/>
                </a:cxn>
                <a:cxn ang="0">
                  <a:pos x="0" y="15"/>
                </a:cxn>
              </a:cxnLst>
              <a:rect l="0" t="0" r="r" b="b"/>
              <a:pathLst>
                <a:path w="1055" h="21">
                  <a:moveTo>
                    <a:pt x="0" y="15"/>
                  </a:moveTo>
                  <a:lnTo>
                    <a:pt x="8" y="21"/>
                  </a:lnTo>
                  <a:lnTo>
                    <a:pt x="1055" y="13"/>
                  </a:lnTo>
                  <a:lnTo>
                    <a:pt x="1055" y="0"/>
                  </a:lnTo>
                  <a:lnTo>
                    <a:pt x="8" y="8"/>
                  </a:lnTo>
                  <a:lnTo>
                    <a:pt x="0" y="15"/>
                  </a:lnTo>
                  <a:lnTo>
                    <a:pt x="8" y="8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4" name="Freeform 2569"/>
            <p:cNvSpPr>
              <a:spLocks/>
            </p:cNvSpPr>
            <p:nvPr/>
          </p:nvSpPr>
          <p:spPr bwMode="auto">
            <a:xfrm>
              <a:off x="3546" y="2453"/>
              <a:ext cx="3" cy="64"/>
            </a:xfrm>
            <a:custGeom>
              <a:avLst/>
              <a:gdLst/>
              <a:ahLst/>
              <a:cxnLst>
                <a:cxn ang="0">
                  <a:pos x="0" y="253"/>
                </a:cxn>
                <a:cxn ang="0">
                  <a:pos x="14" y="25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252"/>
                </a:cxn>
                <a:cxn ang="0">
                  <a:pos x="0" y="253"/>
                </a:cxn>
                <a:cxn ang="0">
                  <a:pos x="0" y="252"/>
                </a:cxn>
                <a:cxn ang="0">
                  <a:pos x="1" y="255"/>
                </a:cxn>
                <a:cxn ang="0">
                  <a:pos x="2" y="257"/>
                </a:cxn>
                <a:cxn ang="0">
                  <a:pos x="4" y="258"/>
                </a:cxn>
                <a:cxn ang="0">
                  <a:pos x="8" y="258"/>
                </a:cxn>
                <a:cxn ang="0">
                  <a:pos x="10" y="258"/>
                </a:cxn>
                <a:cxn ang="0">
                  <a:pos x="12" y="257"/>
                </a:cxn>
                <a:cxn ang="0">
                  <a:pos x="14" y="255"/>
                </a:cxn>
                <a:cxn ang="0">
                  <a:pos x="14" y="252"/>
                </a:cxn>
                <a:cxn ang="0">
                  <a:pos x="0" y="253"/>
                </a:cxn>
              </a:cxnLst>
              <a:rect l="0" t="0" r="r" b="b"/>
              <a:pathLst>
                <a:path w="14" h="258">
                  <a:moveTo>
                    <a:pt x="0" y="253"/>
                  </a:moveTo>
                  <a:lnTo>
                    <a:pt x="14" y="25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52"/>
                  </a:lnTo>
                  <a:lnTo>
                    <a:pt x="0" y="253"/>
                  </a:lnTo>
                  <a:lnTo>
                    <a:pt x="0" y="252"/>
                  </a:lnTo>
                  <a:lnTo>
                    <a:pt x="1" y="255"/>
                  </a:lnTo>
                  <a:lnTo>
                    <a:pt x="2" y="257"/>
                  </a:lnTo>
                  <a:lnTo>
                    <a:pt x="4" y="258"/>
                  </a:lnTo>
                  <a:lnTo>
                    <a:pt x="8" y="258"/>
                  </a:lnTo>
                  <a:lnTo>
                    <a:pt x="10" y="258"/>
                  </a:lnTo>
                  <a:lnTo>
                    <a:pt x="12" y="257"/>
                  </a:lnTo>
                  <a:lnTo>
                    <a:pt x="14" y="255"/>
                  </a:lnTo>
                  <a:lnTo>
                    <a:pt x="14" y="252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5" name="Freeform 2570"/>
            <p:cNvSpPr>
              <a:spLocks/>
            </p:cNvSpPr>
            <p:nvPr/>
          </p:nvSpPr>
          <p:spPr bwMode="auto">
            <a:xfrm>
              <a:off x="3546" y="2515"/>
              <a:ext cx="5" cy="13"/>
            </a:xfrm>
            <a:custGeom>
              <a:avLst/>
              <a:gdLst/>
              <a:ahLst/>
              <a:cxnLst>
                <a:cxn ang="0">
                  <a:pos x="10" y="47"/>
                </a:cxn>
                <a:cxn ang="0">
                  <a:pos x="22" y="42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9" y="45"/>
                </a:cxn>
                <a:cxn ang="0">
                  <a:pos x="10" y="47"/>
                </a:cxn>
                <a:cxn ang="0">
                  <a:pos x="9" y="45"/>
                </a:cxn>
                <a:cxn ang="0">
                  <a:pos x="10" y="47"/>
                </a:cxn>
                <a:cxn ang="0">
                  <a:pos x="12" y="49"/>
                </a:cxn>
                <a:cxn ang="0">
                  <a:pos x="14" y="50"/>
                </a:cxn>
                <a:cxn ang="0">
                  <a:pos x="16" y="50"/>
                </a:cxn>
                <a:cxn ang="0">
                  <a:pos x="19" y="49"/>
                </a:cxn>
                <a:cxn ang="0">
                  <a:pos x="21" y="47"/>
                </a:cxn>
                <a:cxn ang="0">
                  <a:pos x="22" y="45"/>
                </a:cxn>
                <a:cxn ang="0">
                  <a:pos x="22" y="42"/>
                </a:cxn>
                <a:cxn ang="0">
                  <a:pos x="10" y="47"/>
                </a:cxn>
              </a:cxnLst>
              <a:rect l="0" t="0" r="r" b="b"/>
              <a:pathLst>
                <a:path w="22" h="50">
                  <a:moveTo>
                    <a:pt x="10" y="47"/>
                  </a:moveTo>
                  <a:lnTo>
                    <a:pt x="22" y="4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9" y="45"/>
                  </a:lnTo>
                  <a:lnTo>
                    <a:pt x="10" y="47"/>
                  </a:lnTo>
                  <a:lnTo>
                    <a:pt x="9" y="45"/>
                  </a:lnTo>
                  <a:lnTo>
                    <a:pt x="10" y="47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9" y="49"/>
                  </a:lnTo>
                  <a:lnTo>
                    <a:pt x="21" y="47"/>
                  </a:lnTo>
                  <a:lnTo>
                    <a:pt x="22" y="45"/>
                  </a:lnTo>
                  <a:lnTo>
                    <a:pt x="22" y="42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6" name="Freeform 2571"/>
            <p:cNvSpPr>
              <a:spLocks/>
            </p:cNvSpPr>
            <p:nvPr/>
          </p:nvSpPr>
          <p:spPr bwMode="auto">
            <a:xfrm>
              <a:off x="3548" y="2525"/>
              <a:ext cx="11" cy="13"/>
            </a:xfrm>
            <a:custGeom>
              <a:avLst/>
              <a:gdLst/>
              <a:ahLst/>
              <a:cxnLst>
                <a:cxn ang="0">
                  <a:pos x="31" y="48"/>
                </a:cxn>
                <a:cxn ang="0">
                  <a:pos x="41" y="39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31" y="47"/>
                </a:cxn>
                <a:cxn ang="0">
                  <a:pos x="31" y="48"/>
                </a:cxn>
                <a:cxn ang="0">
                  <a:pos x="31" y="47"/>
                </a:cxn>
                <a:cxn ang="0">
                  <a:pos x="33" y="50"/>
                </a:cxn>
                <a:cxn ang="0">
                  <a:pos x="35" y="51"/>
                </a:cxn>
                <a:cxn ang="0">
                  <a:pos x="38" y="51"/>
                </a:cxn>
                <a:cxn ang="0">
                  <a:pos x="40" y="48"/>
                </a:cxn>
                <a:cxn ang="0">
                  <a:pos x="41" y="47"/>
                </a:cxn>
                <a:cxn ang="0">
                  <a:pos x="42" y="44"/>
                </a:cxn>
                <a:cxn ang="0">
                  <a:pos x="42" y="42"/>
                </a:cxn>
                <a:cxn ang="0">
                  <a:pos x="41" y="39"/>
                </a:cxn>
                <a:cxn ang="0">
                  <a:pos x="31" y="48"/>
                </a:cxn>
              </a:cxnLst>
              <a:rect l="0" t="0" r="r" b="b"/>
              <a:pathLst>
                <a:path w="42" h="51">
                  <a:moveTo>
                    <a:pt x="31" y="48"/>
                  </a:moveTo>
                  <a:lnTo>
                    <a:pt x="41" y="39"/>
                  </a:lnTo>
                  <a:lnTo>
                    <a:pt x="10" y="0"/>
                  </a:lnTo>
                  <a:lnTo>
                    <a:pt x="0" y="8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1"/>
                  </a:lnTo>
                  <a:lnTo>
                    <a:pt x="38" y="51"/>
                  </a:lnTo>
                  <a:lnTo>
                    <a:pt x="40" y="48"/>
                  </a:lnTo>
                  <a:lnTo>
                    <a:pt x="41" y="47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39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7" name="Freeform 2572"/>
            <p:cNvSpPr>
              <a:spLocks/>
            </p:cNvSpPr>
            <p:nvPr/>
          </p:nvSpPr>
          <p:spPr bwMode="auto">
            <a:xfrm>
              <a:off x="3556" y="2535"/>
              <a:ext cx="13" cy="12"/>
            </a:xfrm>
            <a:custGeom>
              <a:avLst/>
              <a:gdLst/>
              <a:ahLst/>
              <a:cxnLst>
                <a:cxn ang="0">
                  <a:pos x="41" y="47"/>
                </a:cxn>
                <a:cxn ang="0">
                  <a:pos x="48" y="37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40" y="46"/>
                </a:cxn>
                <a:cxn ang="0">
                  <a:pos x="41" y="47"/>
                </a:cxn>
                <a:cxn ang="0">
                  <a:pos x="40" y="46"/>
                </a:cxn>
                <a:cxn ang="0">
                  <a:pos x="42" y="48"/>
                </a:cxn>
                <a:cxn ang="0">
                  <a:pos x="44" y="48"/>
                </a:cxn>
                <a:cxn ang="0">
                  <a:pos x="47" y="48"/>
                </a:cxn>
                <a:cxn ang="0">
                  <a:pos x="49" y="46"/>
                </a:cxn>
                <a:cxn ang="0">
                  <a:pos x="50" y="44"/>
                </a:cxn>
                <a:cxn ang="0">
                  <a:pos x="51" y="42"/>
                </a:cxn>
                <a:cxn ang="0">
                  <a:pos x="50" y="39"/>
                </a:cxn>
                <a:cxn ang="0">
                  <a:pos x="48" y="37"/>
                </a:cxn>
                <a:cxn ang="0">
                  <a:pos x="41" y="47"/>
                </a:cxn>
              </a:cxnLst>
              <a:rect l="0" t="0" r="r" b="b"/>
              <a:pathLst>
                <a:path w="51" h="48">
                  <a:moveTo>
                    <a:pt x="41" y="47"/>
                  </a:moveTo>
                  <a:lnTo>
                    <a:pt x="48" y="37"/>
                  </a:lnTo>
                  <a:lnTo>
                    <a:pt x="9" y="0"/>
                  </a:lnTo>
                  <a:lnTo>
                    <a:pt x="0" y="9"/>
                  </a:lnTo>
                  <a:lnTo>
                    <a:pt x="40" y="46"/>
                  </a:lnTo>
                  <a:lnTo>
                    <a:pt x="41" y="47"/>
                  </a:lnTo>
                  <a:lnTo>
                    <a:pt x="40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7" y="48"/>
                  </a:lnTo>
                  <a:lnTo>
                    <a:pt x="49" y="46"/>
                  </a:lnTo>
                  <a:lnTo>
                    <a:pt x="50" y="44"/>
                  </a:lnTo>
                  <a:lnTo>
                    <a:pt x="51" y="42"/>
                  </a:lnTo>
                  <a:lnTo>
                    <a:pt x="50" y="39"/>
                  </a:lnTo>
                  <a:lnTo>
                    <a:pt x="48" y="37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8" name="Freeform 2573"/>
            <p:cNvSpPr>
              <a:spLocks/>
            </p:cNvSpPr>
            <p:nvPr/>
          </p:nvSpPr>
          <p:spPr bwMode="auto">
            <a:xfrm>
              <a:off x="3566" y="2544"/>
              <a:ext cx="18" cy="12"/>
            </a:xfrm>
            <a:custGeom>
              <a:avLst/>
              <a:gdLst/>
              <a:ahLst/>
              <a:cxnLst>
                <a:cxn ang="0">
                  <a:pos x="60" y="46"/>
                </a:cxn>
                <a:cxn ang="0">
                  <a:pos x="66" y="35"/>
                </a:cxn>
                <a:cxn ang="0">
                  <a:pos x="6" y="0"/>
                </a:cxn>
                <a:cxn ang="0">
                  <a:pos x="0" y="11"/>
                </a:cxn>
                <a:cxn ang="0">
                  <a:pos x="59" y="46"/>
                </a:cxn>
                <a:cxn ang="0">
                  <a:pos x="60" y="46"/>
                </a:cxn>
                <a:cxn ang="0">
                  <a:pos x="59" y="46"/>
                </a:cxn>
                <a:cxn ang="0">
                  <a:pos x="62" y="47"/>
                </a:cxn>
                <a:cxn ang="0">
                  <a:pos x="64" y="47"/>
                </a:cxn>
                <a:cxn ang="0">
                  <a:pos x="67" y="46"/>
                </a:cxn>
                <a:cxn ang="0">
                  <a:pos x="68" y="44"/>
                </a:cxn>
                <a:cxn ang="0">
                  <a:pos x="69" y="42"/>
                </a:cxn>
                <a:cxn ang="0">
                  <a:pos x="69" y="39"/>
                </a:cxn>
                <a:cxn ang="0">
                  <a:pos x="68" y="37"/>
                </a:cxn>
                <a:cxn ang="0">
                  <a:pos x="66" y="35"/>
                </a:cxn>
                <a:cxn ang="0">
                  <a:pos x="60" y="46"/>
                </a:cxn>
              </a:cxnLst>
              <a:rect l="0" t="0" r="r" b="b"/>
              <a:pathLst>
                <a:path w="69" h="47">
                  <a:moveTo>
                    <a:pt x="60" y="46"/>
                  </a:moveTo>
                  <a:lnTo>
                    <a:pt x="66" y="35"/>
                  </a:lnTo>
                  <a:lnTo>
                    <a:pt x="6" y="0"/>
                  </a:lnTo>
                  <a:lnTo>
                    <a:pt x="0" y="11"/>
                  </a:lnTo>
                  <a:lnTo>
                    <a:pt x="59" y="46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7" y="46"/>
                  </a:lnTo>
                  <a:lnTo>
                    <a:pt x="68" y="44"/>
                  </a:lnTo>
                  <a:lnTo>
                    <a:pt x="69" y="42"/>
                  </a:lnTo>
                  <a:lnTo>
                    <a:pt x="69" y="39"/>
                  </a:lnTo>
                  <a:lnTo>
                    <a:pt x="68" y="37"/>
                  </a:lnTo>
                  <a:lnTo>
                    <a:pt x="66" y="35"/>
                  </a:lnTo>
                  <a:lnTo>
                    <a:pt x="60" y="4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9" name="Freeform 2574"/>
            <p:cNvSpPr>
              <a:spLocks/>
            </p:cNvSpPr>
            <p:nvPr/>
          </p:nvSpPr>
          <p:spPr bwMode="auto">
            <a:xfrm>
              <a:off x="3581" y="2553"/>
              <a:ext cx="19" cy="10"/>
            </a:xfrm>
            <a:custGeom>
              <a:avLst/>
              <a:gdLst/>
              <a:ahLst/>
              <a:cxnLst>
                <a:cxn ang="0">
                  <a:pos x="69" y="40"/>
                </a:cxn>
                <a:cxn ang="0">
                  <a:pos x="73" y="28"/>
                </a:cxn>
                <a:cxn ang="0">
                  <a:pos x="5" y="0"/>
                </a:cxn>
                <a:cxn ang="0">
                  <a:pos x="0" y="11"/>
                </a:cxn>
                <a:cxn ang="0">
                  <a:pos x="67" y="40"/>
                </a:cxn>
                <a:cxn ang="0">
                  <a:pos x="69" y="40"/>
                </a:cxn>
                <a:cxn ang="0">
                  <a:pos x="67" y="40"/>
                </a:cxn>
                <a:cxn ang="0">
                  <a:pos x="71" y="42"/>
                </a:cxn>
                <a:cxn ang="0">
                  <a:pos x="73" y="40"/>
                </a:cxn>
                <a:cxn ang="0">
                  <a:pos x="75" y="39"/>
                </a:cxn>
                <a:cxn ang="0">
                  <a:pos x="77" y="37"/>
                </a:cxn>
                <a:cxn ang="0">
                  <a:pos x="77" y="34"/>
                </a:cxn>
                <a:cxn ang="0">
                  <a:pos x="77" y="32"/>
                </a:cxn>
                <a:cxn ang="0">
                  <a:pos x="76" y="30"/>
                </a:cxn>
                <a:cxn ang="0">
                  <a:pos x="73" y="28"/>
                </a:cxn>
                <a:cxn ang="0">
                  <a:pos x="69" y="40"/>
                </a:cxn>
              </a:cxnLst>
              <a:rect l="0" t="0" r="r" b="b"/>
              <a:pathLst>
                <a:path w="77" h="42">
                  <a:moveTo>
                    <a:pt x="69" y="40"/>
                  </a:moveTo>
                  <a:lnTo>
                    <a:pt x="73" y="28"/>
                  </a:lnTo>
                  <a:lnTo>
                    <a:pt x="5" y="0"/>
                  </a:lnTo>
                  <a:lnTo>
                    <a:pt x="0" y="11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71" y="42"/>
                  </a:lnTo>
                  <a:lnTo>
                    <a:pt x="73" y="40"/>
                  </a:lnTo>
                  <a:lnTo>
                    <a:pt x="75" y="39"/>
                  </a:lnTo>
                  <a:lnTo>
                    <a:pt x="77" y="37"/>
                  </a:lnTo>
                  <a:lnTo>
                    <a:pt x="77" y="34"/>
                  </a:lnTo>
                  <a:lnTo>
                    <a:pt x="77" y="32"/>
                  </a:lnTo>
                  <a:lnTo>
                    <a:pt x="76" y="30"/>
                  </a:lnTo>
                  <a:lnTo>
                    <a:pt x="73" y="28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0" name="Freeform 2575"/>
            <p:cNvSpPr>
              <a:spLocks/>
            </p:cNvSpPr>
            <p:nvPr/>
          </p:nvSpPr>
          <p:spPr bwMode="auto">
            <a:xfrm>
              <a:off x="3598" y="2560"/>
              <a:ext cx="22" cy="8"/>
            </a:xfrm>
            <a:custGeom>
              <a:avLst/>
              <a:gdLst/>
              <a:ahLst/>
              <a:cxnLst>
                <a:cxn ang="0">
                  <a:pos x="78" y="34"/>
                </a:cxn>
                <a:cxn ang="0">
                  <a:pos x="81" y="22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77" y="34"/>
                </a:cxn>
                <a:cxn ang="0">
                  <a:pos x="78" y="34"/>
                </a:cxn>
                <a:cxn ang="0">
                  <a:pos x="77" y="34"/>
                </a:cxn>
                <a:cxn ang="0">
                  <a:pos x="80" y="34"/>
                </a:cxn>
                <a:cxn ang="0">
                  <a:pos x="82" y="34"/>
                </a:cxn>
                <a:cxn ang="0">
                  <a:pos x="84" y="32"/>
                </a:cxn>
                <a:cxn ang="0">
                  <a:pos x="85" y="30"/>
                </a:cxn>
                <a:cxn ang="0">
                  <a:pos x="85" y="27"/>
                </a:cxn>
                <a:cxn ang="0">
                  <a:pos x="85" y="25"/>
                </a:cxn>
                <a:cxn ang="0">
                  <a:pos x="83" y="23"/>
                </a:cxn>
                <a:cxn ang="0">
                  <a:pos x="81" y="22"/>
                </a:cxn>
                <a:cxn ang="0">
                  <a:pos x="78" y="34"/>
                </a:cxn>
              </a:cxnLst>
              <a:rect l="0" t="0" r="r" b="b"/>
              <a:pathLst>
                <a:path w="85" h="34">
                  <a:moveTo>
                    <a:pt x="78" y="34"/>
                  </a:moveTo>
                  <a:lnTo>
                    <a:pt x="81" y="22"/>
                  </a:lnTo>
                  <a:lnTo>
                    <a:pt x="3" y="0"/>
                  </a:lnTo>
                  <a:lnTo>
                    <a:pt x="0" y="12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7" y="34"/>
                  </a:lnTo>
                  <a:lnTo>
                    <a:pt x="80" y="34"/>
                  </a:lnTo>
                  <a:lnTo>
                    <a:pt x="82" y="34"/>
                  </a:lnTo>
                  <a:lnTo>
                    <a:pt x="84" y="32"/>
                  </a:lnTo>
                  <a:lnTo>
                    <a:pt x="85" y="30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3" y="23"/>
                  </a:lnTo>
                  <a:lnTo>
                    <a:pt x="81" y="22"/>
                  </a:lnTo>
                  <a:lnTo>
                    <a:pt x="78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1" name="Freeform 2576"/>
            <p:cNvSpPr>
              <a:spLocks/>
            </p:cNvSpPr>
            <p:nvPr/>
          </p:nvSpPr>
          <p:spPr bwMode="auto">
            <a:xfrm>
              <a:off x="3618" y="2565"/>
              <a:ext cx="23" cy="7"/>
            </a:xfrm>
            <a:custGeom>
              <a:avLst/>
              <a:gdLst/>
              <a:ahLst/>
              <a:cxnLst>
                <a:cxn ang="0">
                  <a:pos x="86" y="28"/>
                </a:cxn>
                <a:cxn ang="0">
                  <a:pos x="88" y="15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86" y="28"/>
                </a:cxn>
                <a:cxn ang="0">
                  <a:pos x="86" y="28"/>
                </a:cxn>
                <a:cxn ang="0">
                  <a:pos x="86" y="28"/>
                </a:cxn>
                <a:cxn ang="0">
                  <a:pos x="89" y="28"/>
                </a:cxn>
                <a:cxn ang="0">
                  <a:pos x="91" y="27"/>
                </a:cxn>
                <a:cxn ang="0">
                  <a:pos x="92" y="25"/>
                </a:cxn>
                <a:cxn ang="0">
                  <a:pos x="93" y="23"/>
                </a:cxn>
                <a:cxn ang="0">
                  <a:pos x="93" y="20"/>
                </a:cxn>
                <a:cxn ang="0">
                  <a:pos x="92" y="18"/>
                </a:cxn>
                <a:cxn ang="0">
                  <a:pos x="91" y="16"/>
                </a:cxn>
                <a:cxn ang="0">
                  <a:pos x="88" y="15"/>
                </a:cxn>
                <a:cxn ang="0">
                  <a:pos x="86" y="28"/>
                </a:cxn>
              </a:cxnLst>
              <a:rect l="0" t="0" r="r" b="b"/>
              <a:pathLst>
                <a:path w="93" h="28">
                  <a:moveTo>
                    <a:pt x="86" y="28"/>
                  </a:moveTo>
                  <a:lnTo>
                    <a:pt x="88" y="15"/>
                  </a:lnTo>
                  <a:lnTo>
                    <a:pt x="2" y="0"/>
                  </a:lnTo>
                  <a:lnTo>
                    <a:pt x="0" y="12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1" y="27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3" y="20"/>
                  </a:lnTo>
                  <a:lnTo>
                    <a:pt x="92" y="18"/>
                  </a:lnTo>
                  <a:lnTo>
                    <a:pt x="91" y="16"/>
                  </a:lnTo>
                  <a:lnTo>
                    <a:pt x="88" y="15"/>
                  </a:lnTo>
                  <a:lnTo>
                    <a:pt x="86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2" name="Freeform 2577"/>
            <p:cNvSpPr>
              <a:spLocks/>
            </p:cNvSpPr>
            <p:nvPr/>
          </p:nvSpPr>
          <p:spPr bwMode="auto">
            <a:xfrm>
              <a:off x="3639" y="2569"/>
              <a:ext cx="26" cy="5"/>
            </a:xfrm>
            <a:custGeom>
              <a:avLst/>
              <a:gdLst/>
              <a:ahLst/>
              <a:cxnLst>
                <a:cxn ang="0">
                  <a:pos x="97" y="21"/>
                </a:cxn>
                <a:cxn ang="0">
                  <a:pos x="98" y="8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96" y="21"/>
                </a:cxn>
                <a:cxn ang="0">
                  <a:pos x="97" y="21"/>
                </a:cxn>
                <a:cxn ang="0">
                  <a:pos x="96" y="21"/>
                </a:cxn>
                <a:cxn ang="0">
                  <a:pos x="99" y="21"/>
                </a:cxn>
                <a:cxn ang="0">
                  <a:pos x="101" y="19"/>
                </a:cxn>
                <a:cxn ang="0">
                  <a:pos x="103" y="17"/>
                </a:cxn>
                <a:cxn ang="0">
                  <a:pos x="103" y="15"/>
                </a:cxn>
                <a:cxn ang="0">
                  <a:pos x="103" y="13"/>
                </a:cxn>
                <a:cxn ang="0">
                  <a:pos x="102" y="10"/>
                </a:cxn>
                <a:cxn ang="0">
                  <a:pos x="100" y="9"/>
                </a:cxn>
                <a:cxn ang="0">
                  <a:pos x="98" y="8"/>
                </a:cxn>
                <a:cxn ang="0">
                  <a:pos x="97" y="21"/>
                </a:cxn>
              </a:cxnLst>
              <a:rect l="0" t="0" r="r" b="b"/>
              <a:pathLst>
                <a:path w="103" h="21">
                  <a:moveTo>
                    <a:pt x="97" y="21"/>
                  </a:moveTo>
                  <a:lnTo>
                    <a:pt x="98" y="8"/>
                  </a:lnTo>
                  <a:lnTo>
                    <a:pt x="1" y="0"/>
                  </a:lnTo>
                  <a:lnTo>
                    <a:pt x="0" y="13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9" y="21"/>
                  </a:lnTo>
                  <a:lnTo>
                    <a:pt x="101" y="19"/>
                  </a:lnTo>
                  <a:lnTo>
                    <a:pt x="103" y="17"/>
                  </a:lnTo>
                  <a:lnTo>
                    <a:pt x="103" y="15"/>
                  </a:lnTo>
                  <a:lnTo>
                    <a:pt x="103" y="13"/>
                  </a:lnTo>
                  <a:lnTo>
                    <a:pt x="102" y="10"/>
                  </a:lnTo>
                  <a:lnTo>
                    <a:pt x="100" y="9"/>
                  </a:lnTo>
                  <a:lnTo>
                    <a:pt x="98" y="8"/>
                  </a:lnTo>
                  <a:lnTo>
                    <a:pt x="97" y="2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3" name="Freeform 2578"/>
            <p:cNvSpPr>
              <a:spLocks/>
            </p:cNvSpPr>
            <p:nvPr/>
          </p:nvSpPr>
          <p:spPr bwMode="auto">
            <a:xfrm>
              <a:off x="3664" y="2571"/>
              <a:ext cx="25" cy="4"/>
            </a:xfrm>
            <a:custGeom>
              <a:avLst/>
              <a:gdLst/>
              <a:ahLst/>
              <a:cxnLst>
                <a:cxn ang="0">
                  <a:pos x="93" y="15"/>
                </a:cxn>
                <a:cxn ang="0">
                  <a:pos x="93" y="3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92" y="15"/>
                </a:cxn>
                <a:cxn ang="0">
                  <a:pos x="93" y="15"/>
                </a:cxn>
                <a:cxn ang="0">
                  <a:pos x="92" y="15"/>
                </a:cxn>
                <a:cxn ang="0">
                  <a:pos x="96" y="15"/>
                </a:cxn>
                <a:cxn ang="0">
                  <a:pos x="98" y="14"/>
                </a:cxn>
                <a:cxn ang="0">
                  <a:pos x="99" y="12"/>
                </a:cxn>
                <a:cxn ang="0">
                  <a:pos x="100" y="9"/>
                </a:cxn>
                <a:cxn ang="0">
                  <a:pos x="100" y="7"/>
                </a:cxn>
                <a:cxn ang="0">
                  <a:pos x="98" y="5"/>
                </a:cxn>
                <a:cxn ang="0">
                  <a:pos x="97" y="3"/>
                </a:cxn>
                <a:cxn ang="0">
                  <a:pos x="93" y="3"/>
                </a:cxn>
                <a:cxn ang="0">
                  <a:pos x="93" y="15"/>
                </a:cxn>
              </a:cxnLst>
              <a:rect l="0" t="0" r="r" b="b"/>
              <a:pathLst>
                <a:path w="100" h="15">
                  <a:moveTo>
                    <a:pt x="93" y="15"/>
                  </a:moveTo>
                  <a:lnTo>
                    <a:pt x="93" y="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2" y="15"/>
                  </a:lnTo>
                  <a:lnTo>
                    <a:pt x="96" y="15"/>
                  </a:lnTo>
                  <a:lnTo>
                    <a:pt x="98" y="14"/>
                  </a:lnTo>
                  <a:lnTo>
                    <a:pt x="99" y="12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5"/>
                  </a:lnTo>
                  <a:lnTo>
                    <a:pt x="97" y="3"/>
                  </a:lnTo>
                  <a:lnTo>
                    <a:pt x="93" y="3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4" name="Freeform 2579"/>
            <p:cNvSpPr>
              <a:spLocks/>
            </p:cNvSpPr>
            <p:nvPr/>
          </p:nvSpPr>
          <p:spPr bwMode="auto">
            <a:xfrm>
              <a:off x="3687" y="2570"/>
              <a:ext cx="24" cy="5"/>
            </a:xfrm>
            <a:custGeom>
              <a:avLst/>
              <a:gdLst/>
              <a:ahLst/>
              <a:cxnLst>
                <a:cxn ang="0">
                  <a:pos x="93" y="13"/>
                </a:cxn>
                <a:cxn ang="0">
                  <a:pos x="91" y="0"/>
                </a:cxn>
                <a:cxn ang="0">
                  <a:pos x="0" y="8"/>
                </a:cxn>
                <a:cxn ang="0">
                  <a:pos x="1" y="20"/>
                </a:cxn>
                <a:cxn ang="0">
                  <a:pos x="92" y="13"/>
                </a:cxn>
                <a:cxn ang="0">
                  <a:pos x="93" y="13"/>
                </a:cxn>
                <a:cxn ang="0">
                  <a:pos x="92" y="13"/>
                </a:cxn>
                <a:cxn ang="0">
                  <a:pos x="95" y="12"/>
                </a:cxn>
                <a:cxn ang="0">
                  <a:pos x="97" y="10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7" y="3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1" y="0"/>
                </a:cxn>
                <a:cxn ang="0">
                  <a:pos x="93" y="13"/>
                </a:cxn>
              </a:cxnLst>
              <a:rect l="0" t="0" r="r" b="b"/>
              <a:pathLst>
                <a:path w="98" h="20">
                  <a:moveTo>
                    <a:pt x="93" y="13"/>
                  </a:moveTo>
                  <a:lnTo>
                    <a:pt x="91" y="0"/>
                  </a:lnTo>
                  <a:lnTo>
                    <a:pt x="0" y="8"/>
                  </a:lnTo>
                  <a:lnTo>
                    <a:pt x="1" y="20"/>
                  </a:lnTo>
                  <a:lnTo>
                    <a:pt x="92" y="13"/>
                  </a:lnTo>
                  <a:lnTo>
                    <a:pt x="93" y="13"/>
                  </a:lnTo>
                  <a:lnTo>
                    <a:pt x="92" y="13"/>
                  </a:lnTo>
                  <a:lnTo>
                    <a:pt x="95" y="12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3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5" name="Freeform 2580"/>
            <p:cNvSpPr>
              <a:spLocks/>
            </p:cNvSpPr>
            <p:nvPr/>
          </p:nvSpPr>
          <p:spPr bwMode="auto">
            <a:xfrm>
              <a:off x="3710" y="2566"/>
              <a:ext cx="24" cy="7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91" y="0"/>
                </a:cxn>
                <a:cxn ang="0">
                  <a:pos x="0" y="13"/>
                </a:cxn>
                <a:cxn ang="0">
                  <a:pos x="2" y="26"/>
                </a:cxn>
                <a:cxn ang="0">
                  <a:pos x="93" y="13"/>
                </a:cxn>
                <a:cxn ang="0">
                  <a:pos x="93" y="12"/>
                </a:cxn>
                <a:cxn ang="0">
                  <a:pos x="93" y="13"/>
                </a:cxn>
                <a:cxn ang="0">
                  <a:pos x="95" y="12"/>
                </a:cxn>
                <a:cxn ang="0">
                  <a:pos x="97" y="10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3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1" y="0"/>
                </a:cxn>
                <a:cxn ang="0">
                  <a:pos x="93" y="12"/>
                </a:cxn>
              </a:cxnLst>
              <a:rect l="0" t="0" r="r" b="b"/>
              <a:pathLst>
                <a:path w="98" h="26">
                  <a:moveTo>
                    <a:pt x="93" y="12"/>
                  </a:moveTo>
                  <a:lnTo>
                    <a:pt x="91" y="0"/>
                  </a:lnTo>
                  <a:lnTo>
                    <a:pt x="0" y="13"/>
                  </a:lnTo>
                  <a:lnTo>
                    <a:pt x="2" y="26"/>
                  </a:lnTo>
                  <a:lnTo>
                    <a:pt x="93" y="13"/>
                  </a:lnTo>
                  <a:lnTo>
                    <a:pt x="93" y="12"/>
                  </a:lnTo>
                  <a:lnTo>
                    <a:pt x="93" y="13"/>
                  </a:lnTo>
                  <a:lnTo>
                    <a:pt x="95" y="12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3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3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6" name="Freeform 2581"/>
            <p:cNvSpPr>
              <a:spLocks/>
            </p:cNvSpPr>
            <p:nvPr/>
          </p:nvSpPr>
          <p:spPr bwMode="auto">
            <a:xfrm>
              <a:off x="3732" y="2561"/>
              <a:ext cx="22" cy="9"/>
            </a:xfrm>
            <a:custGeom>
              <a:avLst/>
              <a:gdLst/>
              <a:ahLst/>
              <a:cxnLst>
                <a:cxn ang="0">
                  <a:pos x="85" y="13"/>
                </a:cxn>
                <a:cxn ang="0">
                  <a:pos x="81" y="0"/>
                </a:cxn>
                <a:cxn ang="0">
                  <a:pos x="0" y="22"/>
                </a:cxn>
                <a:cxn ang="0">
                  <a:pos x="3" y="34"/>
                </a:cxn>
                <a:cxn ang="0">
                  <a:pos x="84" y="14"/>
                </a:cxn>
                <a:cxn ang="0">
                  <a:pos x="85" y="13"/>
                </a:cxn>
                <a:cxn ang="0">
                  <a:pos x="84" y="14"/>
                </a:cxn>
                <a:cxn ang="0">
                  <a:pos x="87" y="12"/>
                </a:cxn>
                <a:cxn ang="0">
                  <a:pos x="88" y="10"/>
                </a:cxn>
                <a:cxn ang="0">
                  <a:pos x="89" y="7"/>
                </a:cxn>
                <a:cxn ang="0">
                  <a:pos x="89" y="5"/>
                </a:cxn>
                <a:cxn ang="0">
                  <a:pos x="88" y="3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5" y="13"/>
                </a:cxn>
              </a:cxnLst>
              <a:rect l="0" t="0" r="r" b="b"/>
              <a:pathLst>
                <a:path w="89" h="34">
                  <a:moveTo>
                    <a:pt x="85" y="13"/>
                  </a:moveTo>
                  <a:lnTo>
                    <a:pt x="81" y="0"/>
                  </a:lnTo>
                  <a:lnTo>
                    <a:pt x="0" y="22"/>
                  </a:lnTo>
                  <a:lnTo>
                    <a:pt x="3" y="34"/>
                  </a:lnTo>
                  <a:lnTo>
                    <a:pt x="84" y="14"/>
                  </a:lnTo>
                  <a:lnTo>
                    <a:pt x="85" y="13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9" y="7"/>
                  </a:lnTo>
                  <a:lnTo>
                    <a:pt x="89" y="5"/>
                  </a:lnTo>
                  <a:lnTo>
                    <a:pt x="88" y="3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5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7" name="Freeform 2582"/>
            <p:cNvSpPr>
              <a:spLocks/>
            </p:cNvSpPr>
            <p:nvPr/>
          </p:nvSpPr>
          <p:spPr bwMode="auto">
            <a:xfrm>
              <a:off x="3752" y="2554"/>
              <a:ext cx="20" cy="10"/>
            </a:xfrm>
            <a:custGeom>
              <a:avLst/>
              <a:gdLst/>
              <a:ahLst/>
              <a:cxnLst>
                <a:cxn ang="0">
                  <a:pos x="78" y="12"/>
                </a:cxn>
                <a:cxn ang="0">
                  <a:pos x="72" y="0"/>
                </a:cxn>
                <a:cxn ang="0">
                  <a:pos x="0" y="26"/>
                </a:cxn>
                <a:cxn ang="0">
                  <a:pos x="5" y="39"/>
                </a:cxn>
                <a:cxn ang="0">
                  <a:pos x="77" y="12"/>
                </a:cxn>
                <a:cxn ang="0">
                  <a:pos x="78" y="12"/>
                </a:cxn>
                <a:cxn ang="0">
                  <a:pos x="77" y="12"/>
                </a:cxn>
                <a:cxn ang="0">
                  <a:pos x="79" y="11"/>
                </a:cxn>
                <a:cxn ang="0">
                  <a:pos x="81" y="9"/>
                </a:cxn>
                <a:cxn ang="0">
                  <a:pos x="81" y="7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8" y="12"/>
                </a:cxn>
              </a:cxnLst>
              <a:rect l="0" t="0" r="r" b="b"/>
              <a:pathLst>
                <a:path w="81" h="39">
                  <a:moveTo>
                    <a:pt x="78" y="12"/>
                  </a:moveTo>
                  <a:lnTo>
                    <a:pt x="72" y="0"/>
                  </a:lnTo>
                  <a:lnTo>
                    <a:pt x="0" y="26"/>
                  </a:lnTo>
                  <a:lnTo>
                    <a:pt x="5" y="39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9" y="11"/>
                  </a:lnTo>
                  <a:lnTo>
                    <a:pt x="81" y="9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8" name="Freeform 2583"/>
            <p:cNvSpPr>
              <a:spLocks/>
            </p:cNvSpPr>
            <p:nvPr/>
          </p:nvSpPr>
          <p:spPr bwMode="auto">
            <a:xfrm>
              <a:off x="3548" y="2396"/>
              <a:ext cx="262" cy="108"/>
            </a:xfrm>
            <a:custGeom>
              <a:avLst/>
              <a:gdLst/>
              <a:ahLst/>
              <a:cxnLst>
                <a:cxn ang="0">
                  <a:pos x="1047" y="218"/>
                </a:cxn>
                <a:cxn ang="0">
                  <a:pos x="1042" y="189"/>
                </a:cxn>
                <a:cxn ang="0">
                  <a:pos x="1027" y="159"/>
                </a:cxn>
                <a:cxn ang="0">
                  <a:pos x="1003" y="130"/>
                </a:cxn>
                <a:cxn ang="0">
                  <a:pos x="967" y="103"/>
                </a:cxn>
                <a:cxn ang="0">
                  <a:pos x="926" y="80"/>
                </a:cxn>
                <a:cxn ang="0">
                  <a:pos x="874" y="56"/>
                </a:cxn>
                <a:cxn ang="0">
                  <a:pos x="817" y="37"/>
                </a:cxn>
                <a:cxn ang="0">
                  <a:pos x="754" y="24"/>
                </a:cxn>
                <a:cxn ang="0">
                  <a:pos x="684" y="11"/>
                </a:cxn>
                <a:cxn ang="0">
                  <a:pos x="615" y="5"/>
                </a:cxn>
                <a:cxn ang="0">
                  <a:pos x="541" y="0"/>
                </a:cxn>
                <a:cxn ang="0">
                  <a:pos x="469" y="3"/>
                </a:cxn>
                <a:cxn ang="0">
                  <a:pos x="396" y="9"/>
                </a:cxn>
                <a:cxn ang="0">
                  <a:pos x="326" y="17"/>
                </a:cxn>
                <a:cxn ang="0">
                  <a:pos x="262" y="30"/>
                </a:cxn>
                <a:cxn ang="0">
                  <a:pos x="201" y="48"/>
                </a:cxn>
                <a:cxn ang="0">
                  <a:pos x="147" y="67"/>
                </a:cxn>
                <a:cxn ang="0">
                  <a:pos x="97" y="90"/>
                </a:cxn>
                <a:cxn ang="0">
                  <a:pos x="62" y="117"/>
                </a:cxn>
                <a:cxn ang="0">
                  <a:pos x="30" y="143"/>
                </a:cxn>
                <a:cxn ang="0">
                  <a:pos x="10" y="173"/>
                </a:cxn>
                <a:cxn ang="0">
                  <a:pos x="0" y="204"/>
                </a:cxn>
                <a:cxn ang="0">
                  <a:pos x="0" y="234"/>
                </a:cxn>
                <a:cxn ang="0">
                  <a:pos x="10" y="264"/>
                </a:cxn>
                <a:cxn ang="0">
                  <a:pos x="30" y="292"/>
                </a:cxn>
                <a:cxn ang="0">
                  <a:pos x="62" y="322"/>
                </a:cxn>
                <a:cxn ang="0">
                  <a:pos x="97" y="348"/>
                </a:cxn>
                <a:cxn ang="0">
                  <a:pos x="147" y="370"/>
                </a:cxn>
                <a:cxn ang="0">
                  <a:pos x="201" y="390"/>
                </a:cxn>
                <a:cxn ang="0">
                  <a:pos x="262" y="406"/>
                </a:cxn>
                <a:cxn ang="0">
                  <a:pos x="326" y="420"/>
                </a:cxn>
                <a:cxn ang="0">
                  <a:pos x="396" y="430"/>
                </a:cxn>
                <a:cxn ang="0">
                  <a:pos x="469" y="436"/>
                </a:cxn>
                <a:cxn ang="0">
                  <a:pos x="541" y="436"/>
                </a:cxn>
                <a:cxn ang="0">
                  <a:pos x="615" y="433"/>
                </a:cxn>
                <a:cxn ang="0">
                  <a:pos x="684" y="425"/>
                </a:cxn>
                <a:cxn ang="0">
                  <a:pos x="754" y="414"/>
                </a:cxn>
                <a:cxn ang="0">
                  <a:pos x="817" y="398"/>
                </a:cxn>
                <a:cxn ang="0">
                  <a:pos x="874" y="380"/>
                </a:cxn>
                <a:cxn ang="0">
                  <a:pos x="926" y="358"/>
                </a:cxn>
                <a:cxn ang="0">
                  <a:pos x="967" y="335"/>
                </a:cxn>
                <a:cxn ang="0">
                  <a:pos x="1003" y="308"/>
                </a:cxn>
                <a:cxn ang="0">
                  <a:pos x="1027" y="279"/>
                </a:cxn>
                <a:cxn ang="0">
                  <a:pos x="1042" y="250"/>
                </a:cxn>
                <a:cxn ang="0">
                  <a:pos x="1047" y="218"/>
                </a:cxn>
              </a:cxnLst>
              <a:rect l="0" t="0" r="r" b="b"/>
              <a:pathLst>
                <a:path w="1047" h="436">
                  <a:moveTo>
                    <a:pt x="1047" y="218"/>
                  </a:moveTo>
                  <a:lnTo>
                    <a:pt x="1042" y="189"/>
                  </a:lnTo>
                  <a:lnTo>
                    <a:pt x="1027" y="159"/>
                  </a:lnTo>
                  <a:lnTo>
                    <a:pt x="1003" y="130"/>
                  </a:lnTo>
                  <a:lnTo>
                    <a:pt x="967" y="103"/>
                  </a:lnTo>
                  <a:lnTo>
                    <a:pt x="926" y="80"/>
                  </a:lnTo>
                  <a:lnTo>
                    <a:pt x="874" y="56"/>
                  </a:lnTo>
                  <a:lnTo>
                    <a:pt x="817" y="37"/>
                  </a:lnTo>
                  <a:lnTo>
                    <a:pt x="754" y="24"/>
                  </a:lnTo>
                  <a:lnTo>
                    <a:pt x="684" y="11"/>
                  </a:lnTo>
                  <a:lnTo>
                    <a:pt x="615" y="5"/>
                  </a:lnTo>
                  <a:lnTo>
                    <a:pt x="541" y="0"/>
                  </a:lnTo>
                  <a:lnTo>
                    <a:pt x="469" y="3"/>
                  </a:lnTo>
                  <a:lnTo>
                    <a:pt x="396" y="9"/>
                  </a:lnTo>
                  <a:lnTo>
                    <a:pt x="326" y="17"/>
                  </a:lnTo>
                  <a:lnTo>
                    <a:pt x="262" y="30"/>
                  </a:lnTo>
                  <a:lnTo>
                    <a:pt x="201" y="48"/>
                  </a:lnTo>
                  <a:lnTo>
                    <a:pt x="147" y="67"/>
                  </a:lnTo>
                  <a:lnTo>
                    <a:pt x="97" y="90"/>
                  </a:lnTo>
                  <a:lnTo>
                    <a:pt x="62" y="117"/>
                  </a:lnTo>
                  <a:lnTo>
                    <a:pt x="30" y="143"/>
                  </a:lnTo>
                  <a:lnTo>
                    <a:pt x="10" y="173"/>
                  </a:lnTo>
                  <a:lnTo>
                    <a:pt x="0" y="204"/>
                  </a:lnTo>
                  <a:lnTo>
                    <a:pt x="0" y="234"/>
                  </a:lnTo>
                  <a:lnTo>
                    <a:pt x="10" y="264"/>
                  </a:lnTo>
                  <a:lnTo>
                    <a:pt x="30" y="292"/>
                  </a:lnTo>
                  <a:lnTo>
                    <a:pt x="62" y="322"/>
                  </a:lnTo>
                  <a:lnTo>
                    <a:pt x="97" y="348"/>
                  </a:lnTo>
                  <a:lnTo>
                    <a:pt x="147" y="370"/>
                  </a:lnTo>
                  <a:lnTo>
                    <a:pt x="201" y="390"/>
                  </a:lnTo>
                  <a:lnTo>
                    <a:pt x="262" y="406"/>
                  </a:lnTo>
                  <a:lnTo>
                    <a:pt x="326" y="420"/>
                  </a:lnTo>
                  <a:lnTo>
                    <a:pt x="396" y="430"/>
                  </a:lnTo>
                  <a:lnTo>
                    <a:pt x="469" y="436"/>
                  </a:lnTo>
                  <a:lnTo>
                    <a:pt x="541" y="436"/>
                  </a:lnTo>
                  <a:lnTo>
                    <a:pt x="615" y="433"/>
                  </a:lnTo>
                  <a:lnTo>
                    <a:pt x="684" y="425"/>
                  </a:lnTo>
                  <a:lnTo>
                    <a:pt x="754" y="414"/>
                  </a:lnTo>
                  <a:lnTo>
                    <a:pt x="817" y="398"/>
                  </a:lnTo>
                  <a:lnTo>
                    <a:pt x="874" y="380"/>
                  </a:lnTo>
                  <a:lnTo>
                    <a:pt x="926" y="358"/>
                  </a:lnTo>
                  <a:lnTo>
                    <a:pt x="967" y="335"/>
                  </a:lnTo>
                  <a:lnTo>
                    <a:pt x="1003" y="308"/>
                  </a:lnTo>
                  <a:lnTo>
                    <a:pt x="1027" y="279"/>
                  </a:lnTo>
                  <a:lnTo>
                    <a:pt x="1042" y="250"/>
                  </a:lnTo>
                  <a:lnTo>
                    <a:pt x="1047" y="2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9" name="Freeform 2584"/>
            <p:cNvSpPr>
              <a:spLocks/>
            </p:cNvSpPr>
            <p:nvPr/>
          </p:nvSpPr>
          <p:spPr bwMode="auto">
            <a:xfrm>
              <a:off x="3807" y="2441"/>
              <a:ext cx="4" cy="9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0" y="8"/>
                </a:cxn>
                <a:cxn ang="0">
                  <a:pos x="5" y="37"/>
                </a:cxn>
                <a:cxn ang="0">
                  <a:pos x="18" y="35"/>
                </a:cxn>
                <a:cxn ang="0">
                  <a:pos x="13" y="6"/>
                </a:cxn>
                <a:cxn ang="0">
                  <a:pos x="12" y="4"/>
                </a:cxn>
                <a:cxn ang="0">
                  <a:pos x="13" y="6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2" y="4"/>
                </a:cxn>
              </a:cxnLst>
              <a:rect l="0" t="0" r="r" b="b"/>
              <a:pathLst>
                <a:path w="18" h="37">
                  <a:moveTo>
                    <a:pt x="12" y="4"/>
                  </a:moveTo>
                  <a:lnTo>
                    <a:pt x="0" y="8"/>
                  </a:lnTo>
                  <a:lnTo>
                    <a:pt x="5" y="37"/>
                  </a:lnTo>
                  <a:lnTo>
                    <a:pt x="18" y="35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0" name="Freeform 2585"/>
            <p:cNvSpPr>
              <a:spLocks/>
            </p:cNvSpPr>
            <p:nvPr/>
          </p:nvSpPr>
          <p:spPr bwMode="auto">
            <a:xfrm>
              <a:off x="3803" y="2434"/>
              <a:ext cx="7" cy="10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" y="10"/>
                </a:cxn>
                <a:cxn ang="0">
                  <a:pos x="17" y="39"/>
                </a:cxn>
                <a:cxn ang="0">
                  <a:pos x="28" y="33"/>
                </a:cxn>
                <a:cxn ang="0">
                  <a:pos x="13" y="3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12" y="2"/>
                </a:cxn>
              </a:cxnLst>
              <a:rect l="0" t="0" r="r" b="b"/>
              <a:pathLst>
                <a:path w="28" h="39">
                  <a:moveTo>
                    <a:pt x="12" y="2"/>
                  </a:moveTo>
                  <a:lnTo>
                    <a:pt x="1" y="10"/>
                  </a:lnTo>
                  <a:lnTo>
                    <a:pt x="17" y="39"/>
                  </a:lnTo>
                  <a:lnTo>
                    <a:pt x="28" y="3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1" name="Freeform 2586"/>
            <p:cNvSpPr>
              <a:spLocks/>
            </p:cNvSpPr>
            <p:nvPr/>
          </p:nvSpPr>
          <p:spPr bwMode="auto">
            <a:xfrm>
              <a:off x="3797" y="2426"/>
              <a:ext cx="9" cy="1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" y="10"/>
                </a:cxn>
                <a:cxn ang="0">
                  <a:pos x="25" y="40"/>
                </a:cxn>
                <a:cxn ang="0">
                  <a:pos x="35" y="31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10" y="1"/>
                </a:cxn>
              </a:cxnLst>
              <a:rect l="0" t="0" r="r" b="b"/>
              <a:pathLst>
                <a:path w="35" h="40">
                  <a:moveTo>
                    <a:pt x="10" y="1"/>
                  </a:moveTo>
                  <a:lnTo>
                    <a:pt x="1" y="10"/>
                  </a:lnTo>
                  <a:lnTo>
                    <a:pt x="25" y="40"/>
                  </a:lnTo>
                  <a:lnTo>
                    <a:pt x="35" y="31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2" name="Freeform 2587"/>
            <p:cNvSpPr>
              <a:spLocks/>
            </p:cNvSpPr>
            <p:nvPr/>
          </p:nvSpPr>
          <p:spPr bwMode="auto">
            <a:xfrm>
              <a:off x="3788" y="2420"/>
              <a:ext cx="12" cy="10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3" y="13"/>
                </a:cxn>
                <a:cxn ang="0">
                  <a:pos x="39" y="39"/>
                </a:cxn>
                <a:cxn ang="0">
                  <a:pos x="47" y="28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3" y="13"/>
                </a:cxn>
                <a:cxn ang="0">
                  <a:pos x="11" y="1"/>
                </a:cxn>
              </a:cxnLst>
              <a:rect l="0" t="0" r="r" b="b"/>
              <a:pathLst>
                <a:path w="47" h="39">
                  <a:moveTo>
                    <a:pt x="11" y="1"/>
                  </a:moveTo>
                  <a:lnTo>
                    <a:pt x="3" y="13"/>
                  </a:lnTo>
                  <a:lnTo>
                    <a:pt x="39" y="39"/>
                  </a:lnTo>
                  <a:lnTo>
                    <a:pt x="47" y="28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3" name="Freeform 2588"/>
            <p:cNvSpPr>
              <a:spLocks/>
            </p:cNvSpPr>
            <p:nvPr/>
          </p:nvSpPr>
          <p:spPr bwMode="auto">
            <a:xfrm>
              <a:off x="3777" y="2414"/>
              <a:ext cx="13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4" y="12"/>
                </a:cxn>
                <a:cxn ang="0">
                  <a:pos x="44" y="36"/>
                </a:cxn>
                <a:cxn ang="0">
                  <a:pos x="52" y="24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4" y="12"/>
                </a:cxn>
                <a:cxn ang="0">
                  <a:pos x="9" y="0"/>
                </a:cxn>
              </a:cxnLst>
              <a:rect l="0" t="0" r="r" b="b"/>
              <a:pathLst>
                <a:path w="52" h="36">
                  <a:moveTo>
                    <a:pt x="9" y="0"/>
                  </a:moveTo>
                  <a:lnTo>
                    <a:pt x="4" y="12"/>
                  </a:lnTo>
                  <a:lnTo>
                    <a:pt x="44" y="36"/>
                  </a:lnTo>
                  <a:lnTo>
                    <a:pt x="52" y="2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4" name="Freeform 2589"/>
            <p:cNvSpPr>
              <a:spLocks/>
            </p:cNvSpPr>
            <p:nvPr/>
          </p:nvSpPr>
          <p:spPr bwMode="auto">
            <a:xfrm>
              <a:off x="3764" y="2408"/>
              <a:ext cx="16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4" y="13"/>
                </a:cxn>
                <a:cxn ang="0">
                  <a:pos x="56" y="37"/>
                </a:cxn>
                <a:cxn ang="0">
                  <a:pos x="61" y="25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9" y="1"/>
                </a:cxn>
              </a:cxnLst>
              <a:rect l="0" t="0" r="r" b="b"/>
              <a:pathLst>
                <a:path w="61" h="37">
                  <a:moveTo>
                    <a:pt x="9" y="1"/>
                  </a:moveTo>
                  <a:lnTo>
                    <a:pt x="4" y="13"/>
                  </a:lnTo>
                  <a:lnTo>
                    <a:pt x="56" y="37"/>
                  </a:lnTo>
                  <a:lnTo>
                    <a:pt x="61" y="2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5" name="Freeform 2590"/>
            <p:cNvSpPr>
              <a:spLocks/>
            </p:cNvSpPr>
            <p:nvPr/>
          </p:nvSpPr>
          <p:spPr bwMode="auto">
            <a:xfrm>
              <a:off x="3750" y="2403"/>
              <a:ext cx="17" cy="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3"/>
                </a:cxn>
                <a:cxn ang="0">
                  <a:pos x="63" y="32"/>
                </a:cxn>
                <a:cxn ang="0">
                  <a:pos x="67" y="19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6" y="13"/>
                </a:cxn>
                <a:cxn ang="0">
                  <a:pos x="9" y="0"/>
                </a:cxn>
              </a:cxnLst>
              <a:rect l="0" t="0" r="r" b="b"/>
              <a:pathLst>
                <a:path w="67" h="32">
                  <a:moveTo>
                    <a:pt x="9" y="0"/>
                  </a:moveTo>
                  <a:lnTo>
                    <a:pt x="6" y="13"/>
                  </a:lnTo>
                  <a:lnTo>
                    <a:pt x="63" y="32"/>
                  </a:lnTo>
                  <a:lnTo>
                    <a:pt x="67" y="19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6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6" name="Freeform 2591"/>
            <p:cNvSpPr>
              <a:spLocks/>
            </p:cNvSpPr>
            <p:nvPr/>
          </p:nvSpPr>
          <p:spPr bwMode="auto">
            <a:xfrm>
              <a:off x="3735" y="2400"/>
              <a:ext cx="17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" y="13"/>
                </a:cxn>
                <a:cxn ang="0">
                  <a:pos x="69" y="26"/>
                </a:cxn>
                <a:cxn ang="0">
                  <a:pos x="71" y="1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3" y="12"/>
                </a:cxn>
                <a:cxn ang="0">
                  <a:pos x="6" y="13"/>
                </a:cxn>
                <a:cxn ang="0">
                  <a:pos x="8" y="0"/>
                </a:cxn>
              </a:cxnLst>
              <a:rect l="0" t="0" r="r" b="b"/>
              <a:pathLst>
                <a:path w="71" h="26">
                  <a:moveTo>
                    <a:pt x="8" y="0"/>
                  </a:moveTo>
                  <a:lnTo>
                    <a:pt x="6" y="13"/>
                  </a:lnTo>
                  <a:lnTo>
                    <a:pt x="69" y="26"/>
                  </a:lnTo>
                  <a:lnTo>
                    <a:pt x="71" y="1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7" name="Freeform 2592"/>
            <p:cNvSpPr>
              <a:spLocks/>
            </p:cNvSpPr>
            <p:nvPr/>
          </p:nvSpPr>
          <p:spPr bwMode="auto">
            <a:xfrm>
              <a:off x="3717" y="2397"/>
              <a:ext cx="20" cy="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14"/>
                </a:cxn>
                <a:cxn ang="0">
                  <a:pos x="75" y="27"/>
                </a:cxn>
                <a:cxn ang="0">
                  <a:pos x="77" y="14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0"/>
                </a:cxn>
              </a:cxnLst>
              <a:rect l="0" t="0" r="r" b="b"/>
              <a:pathLst>
                <a:path w="77" h="27">
                  <a:moveTo>
                    <a:pt x="7" y="0"/>
                  </a:moveTo>
                  <a:lnTo>
                    <a:pt x="5" y="14"/>
                  </a:lnTo>
                  <a:lnTo>
                    <a:pt x="75" y="27"/>
                  </a:lnTo>
                  <a:lnTo>
                    <a:pt x="77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5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8" name="Freeform 2593"/>
            <p:cNvSpPr>
              <a:spLocks/>
            </p:cNvSpPr>
            <p:nvPr/>
          </p:nvSpPr>
          <p:spPr bwMode="auto">
            <a:xfrm>
              <a:off x="3700" y="2395"/>
              <a:ext cx="19" cy="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14"/>
                </a:cxn>
                <a:cxn ang="0">
                  <a:pos x="77" y="19"/>
                </a:cxn>
                <a:cxn ang="0">
                  <a:pos x="78" y="5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3"/>
                </a:cxn>
                <a:cxn ang="0">
                  <a:pos x="7" y="14"/>
                </a:cxn>
                <a:cxn ang="0">
                  <a:pos x="8" y="0"/>
                </a:cxn>
              </a:cxnLst>
              <a:rect l="0" t="0" r="r" b="b"/>
              <a:pathLst>
                <a:path w="78" h="19">
                  <a:moveTo>
                    <a:pt x="8" y="0"/>
                  </a:moveTo>
                  <a:lnTo>
                    <a:pt x="7" y="14"/>
                  </a:lnTo>
                  <a:lnTo>
                    <a:pt x="77" y="19"/>
                  </a:lnTo>
                  <a:lnTo>
                    <a:pt x="78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9" name="Freeform 2594"/>
            <p:cNvSpPr>
              <a:spLocks/>
            </p:cNvSpPr>
            <p:nvPr/>
          </p:nvSpPr>
          <p:spPr bwMode="auto">
            <a:xfrm>
              <a:off x="3682" y="2394"/>
              <a:ext cx="19" cy="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12"/>
                </a:cxn>
                <a:cxn ang="0">
                  <a:pos x="79" y="19"/>
                </a:cxn>
                <a:cxn ang="0">
                  <a:pos x="80" y="5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3" y="12"/>
                </a:cxn>
                <a:cxn ang="0">
                  <a:pos x="6" y="12"/>
                </a:cxn>
                <a:cxn ang="0">
                  <a:pos x="6" y="0"/>
                </a:cxn>
              </a:cxnLst>
              <a:rect l="0" t="0" r="r" b="b"/>
              <a:pathLst>
                <a:path w="80" h="19">
                  <a:moveTo>
                    <a:pt x="6" y="0"/>
                  </a:moveTo>
                  <a:lnTo>
                    <a:pt x="6" y="12"/>
                  </a:lnTo>
                  <a:lnTo>
                    <a:pt x="79" y="19"/>
                  </a:lnTo>
                  <a:lnTo>
                    <a:pt x="80" y="5"/>
                  </a:lnTo>
                  <a:lnTo>
                    <a:pt x="7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0" name="Freeform 2595"/>
            <p:cNvSpPr>
              <a:spLocks/>
            </p:cNvSpPr>
            <p:nvPr/>
          </p:nvSpPr>
          <p:spPr bwMode="auto">
            <a:xfrm>
              <a:off x="3663" y="2394"/>
              <a:ext cx="20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16"/>
                </a:cxn>
                <a:cxn ang="0">
                  <a:pos x="79" y="12"/>
                </a:cxn>
                <a:cxn ang="0">
                  <a:pos x="78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3" y="3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3" y="16"/>
                </a:cxn>
                <a:cxn ang="0">
                  <a:pos x="6" y="16"/>
                </a:cxn>
                <a:cxn ang="0">
                  <a:pos x="6" y="2"/>
                </a:cxn>
              </a:cxnLst>
              <a:rect l="0" t="0" r="r" b="b"/>
              <a:pathLst>
                <a:path w="79" h="16">
                  <a:moveTo>
                    <a:pt x="6" y="2"/>
                  </a:moveTo>
                  <a:lnTo>
                    <a:pt x="6" y="16"/>
                  </a:lnTo>
                  <a:lnTo>
                    <a:pt x="79" y="12"/>
                  </a:lnTo>
                  <a:lnTo>
                    <a:pt x="7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1" name="Freeform 2596"/>
            <p:cNvSpPr>
              <a:spLocks/>
            </p:cNvSpPr>
            <p:nvPr/>
          </p:nvSpPr>
          <p:spPr bwMode="auto">
            <a:xfrm>
              <a:off x="3645" y="2395"/>
              <a:ext cx="20" cy="4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7" y="19"/>
                </a:cxn>
                <a:cxn ang="0">
                  <a:pos x="81" y="14"/>
                </a:cxn>
                <a:cxn ang="0">
                  <a:pos x="80" y="0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4" y="6"/>
                </a:cxn>
                <a:cxn ang="0">
                  <a:pos x="2" y="8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2" y="18"/>
                </a:cxn>
                <a:cxn ang="0">
                  <a:pos x="4" y="19"/>
                </a:cxn>
                <a:cxn ang="0">
                  <a:pos x="7" y="19"/>
                </a:cxn>
                <a:cxn ang="0">
                  <a:pos x="6" y="5"/>
                </a:cxn>
              </a:cxnLst>
              <a:rect l="0" t="0" r="r" b="b"/>
              <a:pathLst>
                <a:path w="81" h="19">
                  <a:moveTo>
                    <a:pt x="6" y="5"/>
                  </a:moveTo>
                  <a:lnTo>
                    <a:pt x="7" y="19"/>
                  </a:lnTo>
                  <a:lnTo>
                    <a:pt x="81" y="14"/>
                  </a:lnTo>
                  <a:lnTo>
                    <a:pt x="80" y="0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2" name="Freeform 2597"/>
            <p:cNvSpPr>
              <a:spLocks/>
            </p:cNvSpPr>
            <p:nvPr/>
          </p:nvSpPr>
          <p:spPr bwMode="auto">
            <a:xfrm>
              <a:off x="3628" y="2396"/>
              <a:ext cx="19" cy="5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7" y="22"/>
                </a:cxn>
                <a:cxn ang="0">
                  <a:pos x="77" y="14"/>
                </a:cxn>
                <a:cxn ang="0">
                  <a:pos x="75" y="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3" y="10"/>
                </a:cxn>
                <a:cxn ang="0">
                  <a:pos x="1" y="12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7" y="22"/>
                </a:cxn>
                <a:cxn ang="0">
                  <a:pos x="5" y="9"/>
                </a:cxn>
              </a:cxnLst>
              <a:rect l="0" t="0" r="r" b="b"/>
              <a:pathLst>
                <a:path w="77" h="22">
                  <a:moveTo>
                    <a:pt x="5" y="9"/>
                  </a:moveTo>
                  <a:lnTo>
                    <a:pt x="7" y="22"/>
                  </a:lnTo>
                  <a:lnTo>
                    <a:pt x="77" y="14"/>
                  </a:lnTo>
                  <a:lnTo>
                    <a:pt x="75" y="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3" name="Freeform 2598"/>
            <p:cNvSpPr>
              <a:spLocks/>
            </p:cNvSpPr>
            <p:nvPr/>
          </p:nvSpPr>
          <p:spPr bwMode="auto">
            <a:xfrm>
              <a:off x="3611" y="2398"/>
              <a:ext cx="18" cy="7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8" y="26"/>
                </a:cxn>
                <a:cxn ang="0">
                  <a:pos x="72" y="13"/>
                </a:cxn>
                <a:cxn ang="0">
                  <a:pos x="70" y="0"/>
                </a:cxn>
                <a:cxn ang="0">
                  <a:pos x="5" y="13"/>
                </a:cxn>
                <a:cxn ang="0">
                  <a:pos x="5" y="14"/>
                </a:cxn>
                <a:cxn ang="0">
                  <a:pos x="5" y="13"/>
                </a:cxn>
                <a:cxn ang="0">
                  <a:pos x="3" y="14"/>
                </a:cxn>
                <a:cxn ang="0">
                  <a:pos x="1" y="16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3"/>
                </a:cxn>
                <a:cxn ang="0">
                  <a:pos x="3" y="25"/>
                </a:cxn>
                <a:cxn ang="0">
                  <a:pos x="5" y="26"/>
                </a:cxn>
                <a:cxn ang="0">
                  <a:pos x="8" y="26"/>
                </a:cxn>
                <a:cxn ang="0">
                  <a:pos x="5" y="14"/>
                </a:cxn>
              </a:cxnLst>
              <a:rect l="0" t="0" r="r" b="b"/>
              <a:pathLst>
                <a:path w="72" h="26">
                  <a:moveTo>
                    <a:pt x="5" y="14"/>
                  </a:moveTo>
                  <a:lnTo>
                    <a:pt x="8" y="26"/>
                  </a:lnTo>
                  <a:lnTo>
                    <a:pt x="72" y="13"/>
                  </a:lnTo>
                  <a:lnTo>
                    <a:pt x="70" y="0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4" name="Freeform 2599"/>
            <p:cNvSpPr>
              <a:spLocks/>
            </p:cNvSpPr>
            <p:nvPr/>
          </p:nvSpPr>
          <p:spPr bwMode="auto">
            <a:xfrm>
              <a:off x="3597" y="2401"/>
              <a:ext cx="17" cy="8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9" y="30"/>
                </a:cxn>
                <a:cxn ang="0">
                  <a:pos x="69" y="12"/>
                </a:cxn>
                <a:cxn ang="0">
                  <a:pos x="65" y="0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30"/>
                </a:cxn>
                <a:cxn ang="0">
                  <a:pos x="5" y="30"/>
                </a:cxn>
                <a:cxn ang="0">
                  <a:pos x="9" y="30"/>
                </a:cxn>
                <a:cxn ang="0">
                  <a:pos x="4" y="18"/>
                </a:cxn>
              </a:cxnLst>
              <a:rect l="0" t="0" r="r" b="b"/>
              <a:pathLst>
                <a:path w="69" h="30">
                  <a:moveTo>
                    <a:pt x="4" y="18"/>
                  </a:moveTo>
                  <a:lnTo>
                    <a:pt x="9" y="30"/>
                  </a:lnTo>
                  <a:lnTo>
                    <a:pt x="69" y="12"/>
                  </a:lnTo>
                  <a:lnTo>
                    <a:pt x="65" y="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5" name="Freeform 2600"/>
            <p:cNvSpPr>
              <a:spLocks/>
            </p:cNvSpPr>
            <p:nvPr/>
          </p:nvSpPr>
          <p:spPr bwMode="auto">
            <a:xfrm>
              <a:off x="3583" y="2406"/>
              <a:ext cx="16" cy="8"/>
            </a:xfrm>
            <a:custGeom>
              <a:avLst/>
              <a:gdLst/>
              <a:ahLst/>
              <a:cxnLst>
                <a:cxn ang="0">
                  <a:pos x="4" y="19"/>
                </a:cxn>
                <a:cxn ang="0">
                  <a:pos x="9" y="31"/>
                </a:cxn>
                <a:cxn ang="0">
                  <a:pos x="64" y="12"/>
                </a:cxn>
                <a:cxn ang="0">
                  <a:pos x="59" y="0"/>
                </a:cxn>
                <a:cxn ang="0">
                  <a:pos x="5" y="19"/>
                </a:cxn>
                <a:cxn ang="0">
                  <a:pos x="4" y="19"/>
                </a:cxn>
                <a:cxn ang="0">
                  <a:pos x="5" y="19"/>
                </a:cxn>
                <a:cxn ang="0">
                  <a:pos x="2" y="20"/>
                </a:cxn>
                <a:cxn ang="0">
                  <a:pos x="1" y="22"/>
                </a:cxn>
                <a:cxn ang="0">
                  <a:pos x="0" y="25"/>
                </a:cxn>
                <a:cxn ang="0">
                  <a:pos x="1" y="27"/>
                </a:cxn>
                <a:cxn ang="0">
                  <a:pos x="2" y="29"/>
                </a:cxn>
                <a:cxn ang="0">
                  <a:pos x="4" y="31"/>
                </a:cxn>
                <a:cxn ang="0">
                  <a:pos x="6" y="32"/>
                </a:cxn>
                <a:cxn ang="0">
                  <a:pos x="9" y="31"/>
                </a:cxn>
                <a:cxn ang="0">
                  <a:pos x="4" y="19"/>
                </a:cxn>
              </a:cxnLst>
              <a:rect l="0" t="0" r="r" b="b"/>
              <a:pathLst>
                <a:path w="64" h="32">
                  <a:moveTo>
                    <a:pt x="4" y="19"/>
                  </a:moveTo>
                  <a:lnTo>
                    <a:pt x="9" y="31"/>
                  </a:lnTo>
                  <a:lnTo>
                    <a:pt x="64" y="12"/>
                  </a:lnTo>
                  <a:lnTo>
                    <a:pt x="59" y="0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6" y="32"/>
                  </a:lnTo>
                  <a:lnTo>
                    <a:pt x="9" y="31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6" name="Freeform 2601"/>
            <p:cNvSpPr>
              <a:spLocks/>
            </p:cNvSpPr>
            <p:nvPr/>
          </p:nvSpPr>
          <p:spPr bwMode="auto">
            <a:xfrm>
              <a:off x="3571" y="2411"/>
              <a:ext cx="14" cy="9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10" y="35"/>
                </a:cxn>
                <a:cxn ang="0">
                  <a:pos x="58" y="12"/>
                </a:cxn>
                <a:cxn ang="0">
                  <a:pos x="53" y="0"/>
                </a:cxn>
                <a:cxn ang="0">
                  <a:pos x="4" y="24"/>
                </a:cxn>
                <a:cxn ang="0">
                  <a:pos x="3" y="24"/>
                </a:cxn>
                <a:cxn ang="0">
                  <a:pos x="4" y="24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4" y="36"/>
                </a:cxn>
                <a:cxn ang="0">
                  <a:pos x="6" y="36"/>
                </a:cxn>
                <a:cxn ang="0">
                  <a:pos x="10" y="35"/>
                </a:cxn>
                <a:cxn ang="0">
                  <a:pos x="3" y="24"/>
                </a:cxn>
              </a:cxnLst>
              <a:rect l="0" t="0" r="r" b="b"/>
              <a:pathLst>
                <a:path w="58" h="36">
                  <a:moveTo>
                    <a:pt x="3" y="24"/>
                  </a:moveTo>
                  <a:lnTo>
                    <a:pt x="10" y="35"/>
                  </a:lnTo>
                  <a:lnTo>
                    <a:pt x="58" y="12"/>
                  </a:lnTo>
                  <a:lnTo>
                    <a:pt x="53" y="0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7" name="Freeform 2602"/>
            <p:cNvSpPr>
              <a:spLocks/>
            </p:cNvSpPr>
            <p:nvPr/>
          </p:nvSpPr>
          <p:spPr bwMode="auto">
            <a:xfrm>
              <a:off x="3561" y="2417"/>
              <a:ext cx="12" cy="9"/>
            </a:xfrm>
            <a:custGeom>
              <a:avLst/>
              <a:gdLst/>
              <a:ahLst/>
              <a:cxnLst>
                <a:cxn ang="0">
                  <a:pos x="3" y="28"/>
                </a:cxn>
                <a:cxn ang="0">
                  <a:pos x="11" y="38"/>
                </a:cxn>
                <a:cxn ang="0">
                  <a:pos x="47" y="11"/>
                </a:cxn>
                <a:cxn ang="0">
                  <a:pos x="39" y="0"/>
                </a:cxn>
                <a:cxn ang="0">
                  <a:pos x="3" y="27"/>
                </a:cxn>
                <a:cxn ang="0">
                  <a:pos x="3" y="28"/>
                </a:cxn>
                <a:cxn ang="0">
                  <a:pos x="3" y="27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4"/>
                </a:cxn>
                <a:cxn ang="0">
                  <a:pos x="2" y="36"/>
                </a:cxn>
                <a:cxn ang="0">
                  <a:pos x="3" y="38"/>
                </a:cxn>
                <a:cxn ang="0">
                  <a:pos x="5" y="39"/>
                </a:cxn>
                <a:cxn ang="0">
                  <a:pos x="8" y="39"/>
                </a:cxn>
                <a:cxn ang="0">
                  <a:pos x="11" y="38"/>
                </a:cxn>
                <a:cxn ang="0">
                  <a:pos x="3" y="28"/>
                </a:cxn>
              </a:cxnLst>
              <a:rect l="0" t="0" r="r" b="b"/>
              <a:pathLst>
                <a:path w="47" h="39">
                  <a:moveTo>
                    <a:pt x="3" y="28"/>
                  </a:moveTo>
                  <a:lnTo>
                    <a:pt x="11" y="38"/>
                  </a:lnTo>
                  <a:lnTo>
                    <a:pt x="47" y="11"/>
                  </a:lnTo>
                  <a:lnTo>
                    <a:pt x="39" y="0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8" name="Freeform 2603"/>
            <p:cNvSpPr>
              <a:spLocks/>
            </p:cNvSpPr>
            <p:nvPr/>
          </p:nvSpPr>
          <p:spPr bwMode="auto">
            <a:xfrm>
              <a:off x="3554" y="2424"/>
              <a:ext cx="10" cy="9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10" y="35"/>
                </a:cxn>
                <a:cxn ang="0">
                  <a:pos x="42" y="9"/>
                </a:cxn>
                <a:cxn ang="0">
                  <a:pos x="34" y="0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2" y="26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0" y="33"/>
                </a:cxn>
                <a:cxn ang="0">
                  <a:pos x="1" y="35"/>
                </a:cxn>
                <a:cxn ang="0">
                  <a:pos x="3" y="36"/>
                </a:cxn>
                <a:cxn ang="0">
                  <a:pos x="5" y="37"/>
                </a:cxn>
                <a:cxn ang="0">
                  <a:pos x="8" y="37"/>
                </a:cxn>
                <a:cxn ang="0">
                  <a:pos x="10" y="35"/>
                </a:cxn>
                <a:cxn ang="0">
                  <a:pos x="1" y="27"/>
                </a:cxn>
              </a:cxnLst>
              <a:rect l="0" t="0" r="r" b="b"/>
              <a:pathLst>
                <a:path w="42" h="37">
                  <a:moveTo>
                    <a:pt x="1" y="27"/>
                  </a:moveTo>
                  <a:lnTo>
                    <a:pt x="10" y="35"/>
                  </a:lnTo>
                  <a:lnTo>
                    <a:pt x="42" y="9"/>
                  </a:lnTo>
                  <a:lnTo>
                    <a:pt x="34" y="0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9" name="Freeform 2604"/>
            <p:cNvSpPr>
              <a:spLocks/>
            </p:cNvSpPr>
            <p:nvPr/>
          </p:nvSpPr>
          <p:spPr bwMode="auto">
            <a:xfrm>
              <a:off x="3548" y="2431"/>
              <a:ext cx="9" cy="9"/>
            </a:xfrm>
            <a:custGeom>
              <a:avLst/>
              <a:gdLst/>
              <a:ahLst/>
              <a:cxnLst>
                <a:cxn ang="0">
                  <a:pos x="1" y="31"/>
                </a:cxn>
                <a:cxn ang="0">
                  <a:pos x="12" y="37"/>
                </a:cxn>
                <a:cxn ang="0">
                  <a:pos x="32" y="7"/>
                </a:cxn>
                <a:cxn ang="0">
                  <a:pos x="22" y="0"/>
                </a:cxn>
                <a:cxn ang="0">
                  <a:pos x="2" y="29"/>
                </a:cxn>
                <a:cxn ang="0">
                  <a:pos x="1" y="31"/>
                </a:cxn>
                <a:cxn ang="0">
                  <a:pos x="2" y="29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3" y="38"/>
                </a:cxn>
                <a:cxn ang="0">
                  <a:pos x="5" y="39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2" y="37"/>
                </a:cxn>
                <a:cxn ang="0">
                  <a:pos x="1" y="31"/>
                </a:cxn>
              </a:cxnLst>
              <a:rect l="0" t="0" r="r" b="b"/>
              <a:pathLst>
                <a:path w="32" h="40">
                  <a:moveTo>
                    <a:pt x="1" y="31"/>
                  </a:moveTo>
                  <a:lnTo>
                    <a:pt x="12" y="37"/>
                  </a:lnTo>
                  <a:lnTo>
                    <a:pt x="32" y="7"/>
                  </a:lnTo>
                  <a:lnTo>
                    <a:pt x="22" y="0"/>
                  </a:lnTo>
                  <a:lnTo>
                    <a:pt x="2" y="29"/>
                  </a:lnTo>
                  <a:lnTo>
                    <a:pt x="1" y="31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2" y="37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0" name="Freeform 2605"/>
            <p:cNvSpPr>
              <a:spLocks/>
            </p:cNvSpPr>
            <p:nvPr/>
          </p:nvSpPr>
          <p:spPr bwMode="auto">
            <a:xfrm>
              <a:off x="3546" y="2438"/>
              <a:ext cx="6" cy="10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14" y="35"/>
                </a:cxn>
                <a:cxn ang="0">
                  <a:pos x="24" y="4"/>
                </a:cxn>
                <a:cxn ang="0">
                  <a:pos x="12" y="0"/>
                </a:cxn>
                <a:cxn ang="0">
                  <a:pos x="1" y="31"/>
                </a:cxn>
                <a:cxn ang="0">
                  <a:pos x="0" y="33"/>
                </a:cxn>
                <a:cxn ang="0">
                  <a:pos x="1" y="31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3" y="38"/>
                </a:cxn>
                <a:cxn ang="0">
                  <a:pos x="5" y="39"/>
                </a:cxn>
                <a:cxn ang="0">
                  <a:pos x="8" y="41"/>
                </a:cxn>
                <a:cxn ang="0">
                  <a:pos x="10" y="39"/>
                </a:cxn>
                <a:cxn ang="0">
                  <a:pos x="12" y="38"/>
                </a:cxn>
                <a:cxn ang="0">
                  <a:pos x="14" y="35"/>
                </a:cxn>
                <a:cxn ang="0">
                  <a:pos x="0" y="33"/>
                </a:cxn>
              </a:cxnLst>
              <a:rect l="0" t="0" r="r" b="b"/>
              <a:pathLst>
                <a:path w="24" h="41">
                  <a:moveTo>
                    <a:pt x="0" y="33"/>
                  </a:moveTo>
                  <a:lnTo>
                    <a:pt x="14" y="35"/>
                  </a:lnTo>
                  <a:lnTo>
                    <a:pt x="24" y="4"/>
                  </a:lnTo>
                  <a:lnTo>
                    <a:pt x="12" y="0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8" y="41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1" name="Freeform 2606"/>
            <p:cNvSpPr>
              <a:spLocks/>
            </p:cNvSpPr>
            <p:nvPr/>
          </p:nvSpPr>
          <p:spPr bwMode="auto">
            <a:xfrm>
              <a:off x="3546" y="2447"/>
              <a:ext cx="3" cy="9"/>
            </a:xfrm>
            <a:custGeom>
              <a:avLst/>
              <a:gdLst/>
              <a:ahLst/>
              <a:cxnLst>
                <a:cxn ang="0">
                  <a:pos x="1" y="32"/>
                </a:cxn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0" y="30"/>
                </a:cxn>
                <a:cxn ang="0">
                  <a:pos x="1" y="33"/>
                </a:cxn>
                <a:cxn ang="0">
                  <a:pos x="2" y="35"/>
                </a:cxn>
                <a:cxn ang="0">
                  <a:pos x="4" y="36"/>
                </a:cxn>
                <a:cxn ang="0">
                  <a:pos x="8" y="36"/>
                </a:cxn>
                <a:cxn ang="0">
                  <a:pos x="10" y="36"/>
                </a:cxn>
                <a:cxn ang="0">
                  <a:pos x="12" y="35"/>
                </a:cxn>
                <a:cxn ang="0">
                  <a:pos x="14" y="33"/>
                </a:cxn>
                <a:cxn ang="0">
                  <a:pos x="14" y="30"/>
                </a:cxn>
                <a:cxn ang="0">
                  <a:pos x="1" y="32"/>
                </a:cxn>
              </a:cxnLst>
              <a:rect l="0" t="0" r="r" b="b"/>
              <a:pathLst>
                <a:path w="14" h="36">
                  <a:moveTo>
                    <a:pt x="1" y="32"/>
                  </a:moveTo>
                  <a:lnTo>
                    <a:pt x="14" y="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2" name="Freeform 2607"/>
            <p:cNvSpPr>
              <a:spLocks/>
            </p:cNvSpPr>
            <p:nvPr/>
          </p:nvSpPr>
          <p:spPr bwMode="auto">
            <a:xfrm>
              <a:off x="3546" y="2453"/>
              <a:ext cx="6" cy="10"/>
            </a:xfrm>
            <a:custGeom>
              <a:avLst/>
              <a:gdLst/>
              <a:ahLst/>
              <a:cxnLst>
                <a:cxn ang="0">
                  <a:pos x="12" y="35"/>
                </a:cxn>
                <a:cxn ang="0">
                  <a:pos x="23" y="28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11" y="34"/>
                </a:cxn>
                <a:cxn ang="0">
                  <a:pos x="12" y="35"/>
                </a:cxn>
                <a:cxn ang="0">
                  <a:pos x="11" y="34"/>
                </a:cxn>
                <a:cxn ang="0">
                  <a:pos x="12" y="36"/>
                </a:cxn>
                <a:cxn ang="0">
                  <a:pos x="14" y="38"/>
                </a:cxn>
                <a:cxn ang="0">
                  <a:pos x="17" y="38"/>
                </a:cxn>
                <a:cxn ang="0">
                  <a:pos x="19" y="38"/>
                </a:cxn>
                <a:cxn ang="0">
                  <a:pos x="21" y="36"/>
                </a:cxn>
                <a:cxn ang="0">
                  <a:pos x="23" y="35"/>
                </a:cxn>
                <a:cxn ang="0">
                  <a:pos x="23" y="32"/>
                </a:cxn>
                <a:cxn ang="0">
                  <a:pos x="23" y="28"/>
                </a:cxn>
                <a:cxn ang="0">
                  <a:pos x="12" y="35"/>
                </a:cxn>
              </a:cxnLst>
              <a:rect l="0" t="0" r="r" b="b"/>
              <a:pathLst>
                <a:path w="23" h="38">
                  <a:moveTo>
                    <a:pt x="12" y="35"/>
                  </a:moveTo>
                  <a:lnTo>
                    <a:pt x="23" y="28"/>
                  </a:lnTo>
                  <a:lnTo>
                    <a:pt x="13" y="0"/>
                  </a:lnTo>
                  <a:lnTo>
                    <a:pt x="0" y="4"/>
                  </a:lnTo>
                  <a:lnTo>
                    <a:pt x="11" y="34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2" y="36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1" y="36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12" y="3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3" name="Freeform 2608"/>
            <p:cNvSpPr>
              <a:spLocks/>
            </p:cNvSpPr>
            <p:nvPr/>
          </p:nvSpPr>
          <p:spPr bwMode="auto">
            <a:xfrm>
              <a:off x="3549" y="2460"/>
              <a:ext cx="8" cy="10"/>
            </a:xfrm>
            <a:custGeom>
              <a:avLst/>
              <a:gdLst/>
              <a:ahLst/>
              <a:cxnLst>
                <a:cxn ang="0">
                  <a:pos x="21" y="38"/>
                </a:cxn>
                <a:cxn ang="0">
                  <a:pos x="30" y="29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20" y="37"/>
                </a:cxn>
                <a:cxn ang="0">
                  <a:pos x="21" y="38"/>
                </a:cxn>
                <a:cxn ang="0">
                  <a:pos x="20" y="37"/>
                </a:cxn>
                <a:cxn ang="0">
                  <a:pos x="22" y="39"/>
                </a:cxn>
                <a:cxn ang="0">
                  <a:pos x="24" y="40"/>
                </a:cxn>
                <a:cxn ang="0">
                  <a:pos x="27" y="39"/>
                </a:cxn>
                <a:cxn ang="0">
                  <a:pos x="29" y="38"/>
                </a:cxn>
                <a:cxn ang="0">
                  <a:pos x="31" y="37"/>
                </a:cxn>
                <a:cxn ang="0">
                  <a:pos x="32" y="34"/>
                </a:cxn>
                <a:cxn ang="0">
                  <a:pos x="32" y="32"/>
                </a:cxn>
                <a:cxn ang="0">
                  <a:pos x="30" y="29"/>
                </a:cxn>
                <a:cxn ang="0">
                  <a:pos x="21" y="38"/>
                </a:cxn>
              </a:cxnLst>
              <a:rect l="0" t="0" r="r" b="b"/>
              <a:pathLst>
                <a:path w="32" h="40">
                  <a:moveTo>
                    <a:pt x="21" y="38"/>
                  </a:moveTo>
                  <a:lnTo>
                    <a:pt x="30" y="29"/>
                  </a:lnTo>
                  <a:lnTo>
                    <a:pt x="10" y="0"/>
                  </a:lnTo>
                  <a:lnTo>
                    <a:pt x="0" y="8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4" y="40"/>
                  </a:lnTo>
                  <a:lnTo>
                    <a:pt x="27" y="39"/>
                  </a:lnTo>
                  <a:lnTo>
                    <a:pt x="29" y="38"/>
                  </a:lnTo>
                  <a:lnTo>
                    <a:pt x="31" y="37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0" y="29"/>
                  </a:lnTo>
                  <a:lnTo>
                    <a:pt x="21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4" name="Freeform 2609"/>
            <p:cNvSpPr>
              <a:spLocks/>
            </p:cNvSpPr>
            <p:nvPr/>
          </p:nvSpPr>
          <p:spPr bwMode="auto">
            <a:xfrm>
              <a:off x="3554" y="2467"/>
              <a:ext cx="11" cy="10"/>
            </a:xfrm>
            <a:custGeom>
              <a:avLst/>
              <a:gdLst/>
              <a:ahLst/>
              <a:cxnLst>
                <a:cxn ang="0">
                  <a:pos x="32" y="40"/>
                </a:cxn>
                <a:cxn ang="0">
                  <a:pos x="40" y="3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31" y="39"/>
                </a:cxn>
                <a:cxn ang="0">
                  <a:pos x="32" y="40"/>
                </a:cxn>
                <a:cxn ang="0">
                  <a:pos x="31" y="39"/>
                </a:cxn>
                <a:cxn ang="0">
                  <a:pos x="34" y="41"/>
                </a:cxn>
                <a:cxn ang="0">
                  <a:pos x="36" y="41"/>
                </a:cxn>
                <a:cxn ang="0">
                  <a:pos x="39" y="41"/>
                </a:cxn>
                <a:cxn ang="0">
                  <a:pos x="40" y="39"/>
                </a:cxn>
                <a:cxn ang="0">
                  <a:pos x="42" y="37"/>
                </a:cxn>
                <a:cxn ang="0">
                  <a:pos x="42" y="35"/>
                </a:cxn>
                <a:cxn ang="0">
                  <a:pos x="42" y="32"/>
                </a:cxn>
                <a:cxn ang="0">
                  <a:pos x="40" y="30"/>
                </a:cxn>
                <a:cxn ang="0">
                  <a:pos x="32" y="40"/>
                </a:cxn>
              </a:cxnLst>
              <a:rect l="0" t="0" r="r" b="b"/>
              <a:pathLst>
                <a:path w="42" h="41">
                  <a:moveTo>
                    <a:pt x="32" y="40"/>
                  </a:moveTo>
                  <a:lnTo>
                    <a:pt x="40" y="3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31" y="39"/>
                  </a:lnTo>
                  <a:lnTo>
                    <a:pt x="32" y="40"/>
                  </a:lnTo>
                  <a:lnTo>
                    <a:pt x="31" y="39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9" y="41"/>
                  </a:lnTo>
                  <a:lnTo>
                    <a:pt x="40" y="39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2"/>
                  </a:lnTo>
                  <a:lnTo>
                    <a:pt x="40" y="30"/>
                  </a:lnTo>
                  <a:lnTo>
                    <a:pt x="32" y="4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5" name="Freeform 2610"/>
            <p:cNvSpPr>
              <a:spLocks/>
            </p:cNvSpPr>
            <p:nvPr/>
          </p:nvSpPr>
          <p:spPr bwMode="auto">
            <a:xfrm>
              <a:off x="3562" y="2475"/>
              <a:ext cx="12" cy="9"/>
            </a:xfrm>
            <a:custGeom>
              <a:avLst/>
              <a:gdLst/>
              <a:ahLst/>
              <a:cxnLst>
                <a:cxn ang="0">
                  <a:pos x="37" y="37"/>
                </a:cxn>
                <a:cxn ang="0">
                  <a:pos x="44" y="26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36" y="36"/>
                </a:cxn>
                <a:cxn ang="0">
                  <a:pos x="37" y="37"/>
                </a:cxn>
                <a:cxn ang="0">
                  <a:pos x="36" y="36"/>
                </a:cxn>
                <a:cxn ang="0">
                  <a:pos x="38" y="37"/>
                </a:cxn>
                <a:cxn ang="0">
                  <a:pos x="41" y="37"/>
                </a:cxn>
                <a:cxn ang="0">
                  <a:pos x="44" y="36"/>
                </a:cxn>
                <a:cxn ang="0">
                  <a:pos x="46" y="34"/>
                </a:cxn>
                <a:cxn ang="0">
                  <a:pos x="47" y="32"/>
                </a:cxn>
                <a:cxn ang="0">
                  <a:pos x="47" y="30"/>
                </a:cxn>
                <a:cxn ang="0">
                  <a:pos x="46" y="28"/>
                </a:cxn>
                <a:cxn ang="0">
                  <a:pos x="44" y="26"/>
                </a:cxn>
                <a:cxn ang="0">
                  <a:pos x="37" y="37"/>
                </a:cxn>
              </a:cxnLst>
              <a:rect l="0" t="0" r="r" b="b"/>
              <a:pathLst>
                <a:path w="47" h="37">
                  <a:moveTo>
                    <a:pt x="37" y="37"/>
                  </a:moveTo>
                  <a:lnTo>
                    <a:pt x="44" y="26"/>
                  </a:lnTo>
                  <a:lnTo>
                    <a:pt x="8" y="0"/>
                  </a:lnTo>
                  <a:lnTo>
                    <a:pt x="0" y="10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8" y="37"/>
                  </a:lnTo>
                  <a:lnTo>
                    <a:pt x="41" y="37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6" y="28"/>
                  </a:lnTo>
                  <a:lnTo>
                    <a:pt x="44" y="26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6" name="Freeform 2611"/>
            <p:cNvSpPr>
              <a:spLocks/>
            </p:cNvSpPr>
            <p:nvPr/>
          </p:nvSpPr>
          <p:spPr bwMode="auto">
            <a:xfrm>
              <a:off x="3572" y="2481"/>
              <a:ext cx="14" cy="8"/>
            </a:xfrm>
            <a:custGeom>
              <a:avLst/>
              <a:gdLst/>
              <a:ahLst/>
              <a:cxnLst>
                <a:cxn ang="0">
                  <a:pos x="49" y="34"/>
                </a:cxn>
                <a:cxn ang="0">
                  <a:pos x="54" y="21"/>
                </a:cxn>
                <a:cxn ang="0">
                  <a:pos x="6" y="0"/>
                </a:cxn>
                <a:cxn ang="0">
                  <a:pos x="0" y="12"/>
                </a:cxn>
                <a:cxn ang="0">
                  <a:pos x="49" y="33"/>
                </a:cxn>
                <a:cxn ang="0">
                  <a:pos x="49" y="34"/>
                </a:cxn>
                <a:cxn ang="0">
                  <a:pos x="49" y="33"/>
                </a:cxn>
                <a:cxn ang="0">
                  <a:pos x="52" y="34"/>
                </a:cxn>
                <a:cxn ang="0">
                  <a:pos x="54" y="34"/>
                </a:cxn>
                <a:cxn ang="0">
                  <a:pos x="57" y="32"/>
                </a:cxn>
                <a:cxn ang="0">
                  <a:pos x="59" y="30"/>
                </a:cxn>
                <a:cxn ang="0">
                  <a:pos x="59" y="28"/>
                </a:cxn>
                <a:cxn ang="0">
                  <a:pos x="59" y="25"/>
                </a:cxn>
                <a:cxn ang="0">
                  <a:pos x="58" y="23"/>
                </a:cxn>
                <a:cxn ang="0">
                  <a:pos x="54" y="21"/>
                </a:cxn>
                <a:cxn ang="0">
                  <a:pos x="49" y="34"/>
                </a:cxn>
              </a:cxnLst>
              <a:rect l="0" t="0" r="r" b="b"/>
              <a:pathLst>
                <a:path w="59" h="34">
                  <a:moveTo>
                    <a:pt x="49" y="34"/>
                  </a:moveTo>
                  <a:lnTo>
                    <a:pt x="54" y="21"/>
                  </a:lnTo>
                  <a:lnTo>
                    <a:pt x="6" y="0"/>
                  </a:lnTo>
                  <a:lnTo>
                    <a:pt x="0" y="12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5"/>
                  </a:lnTo>
                  <a:lnTo>
                    <a:pt x="58" y="23"/>
                  </a:lnTo>
                  <a:lnTo>
                    <a:pt x="54" y="21"/>
                  </a:lnTo>
                  <a:lnTo>
                    <a:pt x="49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7" name="Freeform 2612"/>
            <p:cNvSpPr>
              <a:spLocks/>
            </p:cNvSpPr>
            <p:nvPr/>
          </p:nvSpPr>
          <p:spPr bwMode="auto">
            <a:xfrm>
              <a:off x="3584" y="2486"/>
              <a:ext cx="16" cy="9"/>
            </a:xfrm>
            <a:custGeom>
              <a:avLst/>
              <a:gdLst/>
              <a:ahLst/>
              <a:cxnLst>
                <a:cxn ang="0">
                  <a:pos x="55" y="34"/>
                </a:cxn>
                <a:cxn ang="0">
                  <a:pos x="60" y="21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55" y="33"/>
                </a:cxn>
                <a:cxn ang="0">
                  <a:pos x="55" y="34"/>
                </a:cxn>
                <a:cxn ang="0">
                  <a:pos x="55" y="33"/>
                </a:cxn>
                <a:cxn ang="0">
                  <a:pos x="59" y="34"/>
                </a:cxn>
                <a:cxn ang="0">
                  <a:pos x="61" y="33"/>
                </a:cxn>
                <a:cxn ang="0">
                  <a:pos x="63" y="32"/>
                </a:cxn>
                <a:cxn ang="0">
                  <a:pos x="64" y="30"/>
                </a:cxn>
                <a:cxn ang="0">
                  <a:pos x="65" y="27"/>
                </a:cxn>
                <a:cxn ang="0">
                  <a:pos x="64" y="25"/>
                </a:cxn>
                <a:cxn ang="0">
                  <a:pos x="63" y="23"/>
                </a:cxn>
                <a:cxn ang="0">
                  <a:pos x="60" y="21"/>
                </a:cxn>
                <a:cxn ang="0">
                  <a:pos x="55" y="34"/>
                </a:cxn>
              </a:cxnLst>
              <a:rect l="0" t="0" r="r" b="b"/>
              <a:pathLst>
                <a:path w="65" h="34">
                  <a:moveTo>
                    <a:pt x="55" y="34"/>
                  </a:moveTo>
                  <a:lnTo>
                    <a:pt x="60" y="21"/>
                  </a:lnTo>
                  <a:lnTo>
                    <a:pt x="5" y="0"/>
                  </a:lnTo>
                  <a:lnTo>
                    <a:pt x="0" y="1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3"/>
                  </a:lnTo>
                  <a:lnTo>
                    <a:pt x="59" y="34"/>
                  </a:lnTo>
                  <a:lnTo>
                    <a:pt x="61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5" y="27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0" y="21"/>
                  </a:lnTo>
                  <a:lnTo>
                    <a:pt x="55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8" name="Freeform 2613"/>
            <p:cNvSpPr>
              <a:spLocks/>
            </p:cNvSpPr>
            <p:nvPr/>
          </p:nvSpPr>
          <p:spPr bwMode="auto">
            <a:xfrm>
              <a:off x="3598" y="2491"/>
              <a:ext cx="17" cy="8"/>
            </a:xfrm>
            <a:custGeom>
              <a:avLst/>
              <a:gdLst/>
              <a:ahLst/>
              <a:cxnLst>
                <a:cxn ang="0">
                  <a:pos x="61" y="28"/>
                </a:cxn>
                <a:cxn ang="0">
                  <a:pos x="64" y="16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61" y="28"/>
                </a:cxn>
                <a:cxn ang="0">
                  <a:pos x="64" y="28"/>
                </a:cxn>
                <a:cxn ang="0">
                  <a:pos x="66" y="27"/>
                </a:cxn>
                <a:cxn ang="0">
                  <a:pos x="68" y="26"/>
                </a:cxn>
                <a:cxn ang="0">
                  <a:pos x="69" y="24"/>
                </a:cxn>
                <a:cxn ang="0">
                  <a:pos x="69" y="21"/>
                </a:cxn>
                <a:cxn ang="0">
                  <a:pos x="68" y="19"/>
                </a:cxn>
                <a:cxn ang="0">
                  <a:pos x="67" y="17"/>
                </a:cxn>
                <a:cxn ang="0">
                  <a:pos x="64" y="16"/>
                </a:cxn>
                <a:cxn ang="0">
                  <a:pos x="61" y="28"/>
                </a:cxn>
              </a:cxnLst>
              <a:rect l="0" t="0" r="r" b="b"/>
              <a:pathLst>
                <a:path w="69" h="28">
                  <a:moveTo>
                    <a:pt x="61" y="28"/>
                  </a:moveTo>
                  <a:lnTo>
                    <a:pt x="64" y="16"/>
                  </a:lnTo>
                  <a:lnTo>
                    <a:pt x="5" y="0"/>
                  </a:lnTo>
                  <a:lnTo>
                    <a:pt x="0" y="1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4" y="28"/>
                  </a:lnTo>
                  <a:lnTo>
                    <a:pt x="66" y="27"/>
                  </a:lnTo>
                  <a:lnTo>
                    <a:pt x="68" y="26"/>
                  </a:lnTo>
                  <a:lnTo>
                    <a:pt x="69" y="24"/>
                  </a:lnTo>
                  <a:lnTo>
                    <a:pt x="69" y="21"/>
                  </a:lnTo>
                  <a:lnTo>
                    <a:pt x="68" y="19"/>
                  </a:lnTo>
                  <a:lnTo>
                    <a:pt x="67" y="17"/>
                  </a:lnTo>
                  <a:lnTo>
                    <a:pt x="64" y="16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9" name="Freeform 2614"/>
            <p:cNvSpPr>
              <a:spLocks/>
            </p:cNvSpPr>
            <p:nvPr/>
          </p:nvSpPr>
          <p:spPr bwMode="auto">
            <a:xfrm>
              <a:off x="3613" y="2496"/>
              <a:ext cx="18" cy="6"/>
            </a:xfrm>
            <a:custGeom>
              <a:avLst/>
              <a:gdLst/>
              <a:ahLst/>
              <a:cxnLst>
                <a:cxn ang="0">
                  <a:pos x="65" y="26"/>
                </a:cxn>
                <a:cxn ang="0">
                  <a:pos x="67" y="13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65" y="26"/>
                </a:cxn>
                <a:cxn ang="0">
                  <a:pos x="65" y="26"/>
                </a:cxn>
                <a:cxn ang="0">
                  <a:pos x="65" y="26"/>
                </a:cxn>
                <a:cxn ang="0">
                  <a:pos x="68" y="26"/>
                </a:cxn>
                <a:cxn ang="0">
                  <a:pos x="70" y="25"/>
                </a:cxn>
                <a:cxn ang="0">
                  <a:pos x="72" y="23"/>
                </a:cxn>
                <a:cxn ang="0">
                  <a:pos x="72" y="21"/>
                </a:cxn>
                <a:cxn ang="0">
                  <a:pos x="73" y="19"/>
                </a:cxn>
                <a:cxn ang="0">
                  <a:pos x="72" y="17"/>
                </a:cxn>
                <a:cxn ang="0">
                  <a:pos x="70" y="14"/>
                </a:cxn>
                <a:cxn ang="0">
                  <a:pos x="67" y="13"/>
                </a:cxn>
                <a:cxn ang="0">
                  <a:pos x="65" y="26"/>
                </a:cxn>
              </a:cxnLst>
              <a:rect l="0" t="0" r="r" b="b"/>
              <a:pathLst>
                <a:path w="73" h="26">
                  <a:moveTo>
                    <a:pt x="65" y="26"/>
                  </a:moveTo>
                  <a:lnTo>
                    <a:pt x="67" y="13"/>
                  </a:lnTo>
                  <a:lnTo>
                    <a:pt x="3" y="0"/>
                  </a:lnTo>
                  <a:lnTo>
                    <a:pt x="0" y="12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3" y="19"/>
                  </a:lnTo>
                  <a:lnTo>
                    <a:pt x="72" y="17"/>
                  </a:lnTo>
                  <a:lnTo>
                    <a:pt x="70" y="14"/>
                  </a:lnTo>
                  <a:lnTo>
                    <a:pt x="67" y="13"/>
                  </a:lnTo>
                  <a:lnTo>
                    <a:pt x="65" y="2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0" name="Freeform 2615"/>
            <p:cNvSpPr>
              <a:spLocks/>
            </p:cNvSpPr>
            <p:nvPr/>
          </p:nvSpPr>
          <p:spPr bwMode="auto">
            <a:xfrm>
              <a:off x="3629" y="2499"/>
              <a:ext cx="19" cy="6"/>
            </a:xfrm>
            <a:custGeom>
              <a:avLst/>
              <a:gdLst/>
              <a:ahLst/>
              <a:cxnLst>
                <a:cxn ang="0">
                  <a:pos x="70" y="24"/>
                </a:cxn>
                <a:cxn ang="0">
                  <a:pos x="72" y="11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70" y="24"/>
                </a:cxn>
                <a:cxn ang="0">
                  <a:pos x="70" y="24"/>
                </a:cxn>
                <a:cxn ang="0">
                  <a:pos x="70" y="24"/>
                </a:cxn>
                <a:cxn ang="0">
                  <a:pos x="73" y="24"/>
                </a:cxn>
                <a:cxn ang="0">
                  <a:pos x="75" y="22"/>
                </a:cxn>
                <a:cxn ang="0">
                  <a:pos x="76" y="21"/>
                </a:cxn>
                <a:cxn ang="0">
                  <a:pos x="77" y="18"/>
                </a:cxn>
                <a:cxn ang="0">
                  <a:pos x="77" y="16"/>
                </a:cxn>
                <a:cxn ang="0">
                  <a:pos x="76" y="14"/>
                </a:cxn>
                <a:cxn ang="0">
                  <a:pos x="75" y="12"/>
                </a:cxn>
                <a:cxn ang="0">
                  <a:pos x="72" y="11"/>
                </a:cxn>
                <a:cxn ang="0">
                  <a:pos x="70" y="24"/>
                </a:cxn>
              </a:cxnLst>
              <a:rect l="0" t="0" r="r" b="b"/>
              <a:pathLst>
                <a:path w="77" h="24">
                  <a:moveTo>
                    <a:pt x="70" y="24"/>
                  </a:moveTo>
                  <a:lnTo>
                    <a:pt x="72" y="11"/>
                  </a:lnTo>
                  <a:lnTo>
                    <a:pt x="2" y="0"/>
                  </a:lnTo>
                  <a:lnTo>
                    <a:pt x="0" y="13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7" y="18"/>
                  </a:lnTo>
                  <a:lnTo>
                    <a:pt x="77" y="16"/>
                  </a:lnTo>
                  <a:lnTo>
                    <a:pt x="76" y="14"/>
                  </a:lnTo>
                  <a:lnTo>
                    <a:pt x="75" y="12"/>
                  </a:lnTo>
                  <a:lnTo>
                    <a:pt x="72" y="11"/>
                  </a:lnTo>
                  <a:lnTo>
                    <a:pt x="70" y="2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1" name="Freeform 2616"/>
            <p:cNvSpPr>
              <a:spLocks/>
            </p:cNvSpPr>
            <p:nvPr/>
          </p:nvSpPr>
          <p:spPr bwMode="auto">
            <a:xfrm>
              <a:off x="3647" y="2501"/>
              <a:ext cx="19" cy="5"/>
            </a:xfrm>
            <a:custGeom>
              <a:avLst/>
              <a:gdLst/>
              <a:ahLst/>
              <a:cxnLst>
                <a:cxn ang="0">
                  <a:pos x="74" y="18"/>
                </a:cxn>
                <a:cxn ang="0">
                  <a:pos x="75" y="5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74" y="18"/>
                </a:cxn>
                <a:cxn ang="0">
                  <a:pos x="74" y="18"/>
                </a:cxn>
                <a:cxn ang="0">
                  <a:pos x="74" y="18"/>
                </a:cxn>
                <a:cxn ang="0">
                  <a:pos x="76" y="18"/>
                </a:cxn>
                <a:cxn ang="0">
                  <a:pos x="79" y="16"/>
                </a:cxn>
                <a:cxn ang="0">
                  <a:pos x="80" y="14"/>
                </a:cxn>
                <a:cxn ang="0">
                  <a:pos x="80" y="12"/>
                </a:cxn>
                <a:cxn ang="0">
                  <a:pos x="80" y="10"/>
                </a:cxn>
                <a:cxn ang="0">
                  <a:pos x="79" y="7"/>
                </a:cxn>
                <a:cxn ang="0">
                  <a:pos x="77" y="6"/>
                </a:cxn>
                <a:cxn ang="0">
                  <a:pos x="75" y="5"/>
                </a:cxn>
                <a:cxn ang="0">
                  <a:pos x="74" y="18"/>
                </a:cxn>
              </a:cxnLst>
              <a:rect l="0" t="0" r="r" b="b"/>
              <a:pathLst>
                <a:path w="80" h="18">
                  <a:moveTo>
                    <a:pt x="74" y="18"/>
                  </a:moveTo>
                  <a:lnTo>
                    <a:pt x="75" y="5"/>
                  </a:lnTo>
                  <a:lnTo>
                    <a:pt x="1" y="0"/>
                  </a:lnTo>
                  <a:lnTo>
                    <a:pt x="0" y="13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9" y="16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9" y="7"/>
                  </a:lnTo>
                  <a:lnTo>
                    <a:pt x="77" y="6"/>
                  </a:lnTo>
                  <a:lnTo>
                    <a:pt x="75" y="5"/>
                  </a:lnTo>
                  <a:lnTo>
                    <a:pt x="74" y="1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2" name="Freeform 2617"/>
            <p:cNvSpPr>
              <a:spLocks/>
            </p:cNvSpPr>
            <p:nvPr/>
          </p:nvSpPr>
          <p:spPr bwMode="auto">
            <a:xfrm>
              <a:off x="3665" y="2503"/>
              <a:ext cx="20" cy="3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72" y="13"/>
                </a:cxn>
                <a:cxn ang="0">
                  <a:pos x="73" y="13"/>
                </a:cxn>
                <a:cxn ang="0">
                  <a:pos x="72" y="13"/>
                </a:cxn>
                <a:cxn ang="0">
                  <a:pos x="75" y="12"/>
                </a:cxn>
                <a:cxn ang="0">
                  <a:pos x="77" y="11"/>
                </a:cxn>
                <a:cxn ang="0">
                  <a:pos x="78" y="9"/>
                </a:cxn>
                <a:cxn ang="0">
                  <a:pos x="79" y="7"/>
                </a:cxn>
                <a:cxn ang="0">
                  <a:pos x="78" y="4"/>
                </a:cxn>
                <a:cxn ang="0">
                  <a:pos x="77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3" y="13"/>
                </a:cxn>
              </a:cxnLst>
              <a:rect l="0" t="0" r="r" b="b"/>
              <a:pathLst>
                <a:path w="79" h="13">
                  <a:moveTo>
                    <a:pt x="73" y="13"/>
                  </a:moveTo>
                  <a:lnTo>
                    <a:pt x="72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5" y="12"/>
                  </a:lnTo>
                  <a:lnTo>
                    <a:pt x="77" y="11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3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3" name="Freeform 2618"/>
            <p:cNvSpPr>
              <a:spLocks/>
            </p:cNvSpPr>
            <p:nvPr/>
          </p:nvSpPr>
          <p:spPr bwMode="auto">
            <a:xfrm>
              <a:off x="3683" y="2502"/>
              <a:ext cx="20" cy="4"/>
            </a:xfrm>
            <a:custGeom>
              <a:avLst/>
              <a:gdLst/>
              <a:ahLst/>
              <a:cxnLst>
                <a:cxn ang="0">
                  <a:pos x="74" y="12"/>
                </a:cxn>
                <a:cxn ang="0">
                  <a:pos x="73" y="0"/>
                </a:cxn>
                <a:cxn ang="0">
                  <a:pos x="0" y="2"/>
                </a:cxn>
                <a:cxn ang="0">
                  <a:pos x="1" y="15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7" y="12"/>
                </a:cxn>
                <a:cxn ang="0">
                  <a:pos x="78" y="10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4" y="12"/>
                </a:cxn>
              </a:cxnLst>
              <a:rect l="0" t="0" r="r" b="b"/>
              <a:pathLst>
                <a:path w="80" h="15">
                  <a:moveTo>
                    <a:pt x="74" y="12"/>
                  </a:moveTo>
                  <a:lnTo>
                    <a:pt x="73" y="0"/>
                  </a:lnTo>
                  <a:lnTo>
                    <a:pt x="0" y="2"/>
                  </a:lnTo>
                  <a:lnTo>
                    <a:pt x="1" y="15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4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4" name="Freeform 2619"/>
            <p:cNvSpPr>
              <a:spLocks/>
            </p:cNvSpPr>
            <p:nvPr/>
          </p:nvSpPr>
          <p:spPr bwMode="auto">
            <a:xfrm>
              <a:off x="3701" y="2500"/>
              <a:ext cx="20" cy="5"/>
            </a:xfrm>
            <a:custGeom>
              <a:avLst/>
              <a:gdLst/>
              <a:ahLst/>
              <a:cxnLst>
                <a:cxn ang="0">
                  <a:pos x="71" y="13"/>
                </a:cxn>
                <a:cxn ang="0">
                  <a:pos x="69" y="0"/>
                </a:cxn>
                <a:cxn ang="0">
                  <a:pos x="0" y="8"/>
                </a:cxn>
                <a:cxn ang="0">
                  <a:pos x="1" y="20"/>
                </a:cxn>
                <a:cxn ang="0">
                  <a:pos x="71" y="13"/>
                </a:cxn>
                <a:cxn ang="0">
                  <a:pos x="71" y="13"/>
                </a:cxn>
                <a:cxn ang="0">
                  <a:pos x="71" y="13"/>
                </a:cxn>
                <a:cxn ang="0">
                  <a:pos x="74" y="12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71" y="13"/>
                </a:cxn>
              </a:cxnLst>
              <a:rect l="0" t="0" r="r" b="b"/>
              <a:pathLst>
                <a:path w="77" h="20">
                  <a:moveTo>
                    <a:pt x="71" y="13"/>
                  </a:moveTo>
                  <a:lnTo>
                    <a:pt x="69" y="0"/>
                  </a:lnTo>
                  <a:lnTo>
                    <a:pt x="0" y="8"/>
                  </a:lnTo>
                  <a:lnTo>
                    <a:pt x="1" y="20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4" y="12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71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5" name="Freeform 2620"/>
            <p:cNvSpPr>
              <a:spLocks/>
            </p:cNvSpPr>
            <p:nvPr/>
          </p:nvSpPr>
          <p:spPr bwMode="auto">
            <a:xfrm>
              <a:off x="3718" y="2497"/>
              <a:ext cx="20" cy="6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70" y="0"/>
                </a:cxn>
                <a:cxn ang="0">
                  <a:pos x="0" y="12"/>
                </a:cxn>
                <a:cxn ang="0">
                  <a:pos x="2" y="25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72" y="14"/>
                </a:cxn>
                <a:cxn ang="0">
                  <a:pos x="75" y="13"/>
                </a:cxn>
                <a:cxn ang="0">
                  <a:pos x="76" y="11"/>
                </a:cxn>
                <a:cxn ang="0">
                  <a:pos x="77" y="9"/>
                </a:cxn>
                <a:cxn ang="0">
                  <a:pos x="77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0" y="0"/>
                </a:cxn>
                <a:cxn ang="0">
                  <a:pos x="72" y="14"/>
                </a:cxn>
              </a:cxnLst>
              <a:rect l="0" t="0" r="r" b="b"/>
              <a:pathLst>
                <a:path w="77" h="25">
                  <a:moveTo>
                    <a:pt x="72" y="14"/>
                  </a:moveTo>
                  <a:lnTo>
                    <a:pt x="70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5" y="13"/>
                  </a:lnTo>
                  <a:lnTo>
                    <a:pt x="76" y="11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6" name="Freeform 2621"/>
            <p:cNvSpPr>
              <a:spLocks/>
            </p:cNvSpPr>
            <p:nvPr/>
          </p:nvSpPr>
          <p:spPr bwMode="auto">
            <a:xfrm>
              <a:off x="3736" y="2494"/>
              <a:ext cx="17" cy="7"/>
            </a:xfrm>
            <a:custGeom>
              <a:avLst/>
              <a:gdLst/>
              <a:ahLst/>
              <a:cxnLst>
                <a:cxn ang="0">
                  <a:pos x="67" y="12"/>
                </a:cxn>
                <a:cxn ang="0">
                  <a:pos x="63" y="0"/>
                </a:cxn>
                <a:cxn ang="0">
                  <a:pos x="0" y="16"/>
                </a:cxn>
                <a:cxn ang="0">
                  <a:pos x="3" y="29"/>
                </a:cxn>
                <a:cxn ang="0">
                  <a:pos x="66" y="12"/>
                </a:cxn>
                <a:cxn ang="0">
                  <a:pos x="67" y="12"/>
                </a:cxn>
                <a:cxn ang="0">
                  <a:pos x="66" y="12"/>
                </a:cxn>
                <a:cxn ang="0">
                  <a:pos x="69" y="11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3" y="0"/>
                </a:cxn>
                <a:cxn ang="0">
                  <a:pos x="67" y="12"/>
                </a:cxn>
              </a:cxnLst>
              <a:rect l="0" t="0" r="r" b="b"/>
              <a:pathLst>
                <a:path w="71" h="29">
                  <a:moveTo>
                    <a:pt x="67" y="12"/>
                  </a:moveTo>
                  <a:lnTo>
                    <a:pt x="63" y="0"/>
                  </a:lnTo>
                  <a:lnTo>
                    <a:pt x="0" y="16"/>
                  </a:lnTo>
                  <a:lnTo>
                    <a:pt x="3" y="29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7" name="Freeform 2622"/>
            <p:cNvSpPr>
              <a:spLocks/>
            </p:cNvSpPr>
            <p:nvPr/>
          </p:nvSpPr>
          <p:spPr bwMode="auto">
            <a:xfrm>
              <a:off x="3751" y="2489"/>
              <a:ext cx="17" cy="8"/>
            </a:xfrm>
            <a:custGeom>
              <a:avLst/>
              <a:gdLst/>
              <a:ahLst/>
              <a:cxnLst>
                <a:cxn ang="0">
                  <a:pos x="61" y="12"/>
                </a:cxn>
                <a:cxn ang="0">
                  <a:pos x="57" y="0"/>
                </a:cxn>
                <a:cxn ang="0">
                  <a:pos x="0" y="18"/>
                </a:cxn>
                <a:cxn ang="0">
                  <a:pos x="4" y="30"/>
                </a:cxn>
                <a:cxn ang="0">
                  <a:pos x="61" y="12"/>
                </a:cxn>
                <a:cxn ang="0">
                  <a:pos x="61" y="12"/>
                </a:cxn>
                <a:cxn ang="0">
                  <a:pos x="61" y="12"/>
                </a:cxn>
                <a:cxn ang="0">
                  <a:pos x="63" y="11"/>
                </a:cxn>
                <a:cxn ang="0">
                  <a:pos x="65" y="9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61" y="12"/>
                </a:cxn>
              </a:cxnLst>
              <a:rect l="0" t="0" r="r" b="b"/>
              <a:pathLst>
                <a:path w="65" h="30">
                  <a:moveTo>
                    <a:pt x="61" y="12"/>
                  </a:moveTo>
                  <a:lnTo>
                    <a:pt x="57" y="0"/>
                  </a:lnTo>
                  <a:lnTo>
                    <a:pt x="0" y="18"/>
                  </a:lnTo>
                  <a:lnTo>
                    <a:pt x="4" y="30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3" y="11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61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8" name="Freeform 2623"/>
            <p:cNvSpPr>
              <a:spLocks/>
            </p:cNvSpPr>
            <p:nvPr/>
          </p:nvSpPr>
          <p:spPr bwMode="auto">
            <a:xfrm>
              <a:off x="3765" y="2484"/>
              <a:ext cx="16" cy="8"/>
            </a:xfrm>
            <a:custGeom>
              <a:avLst/>
              <a:gdLst/>
              <a:ahLst/>
              <a:cxnLst>
                <a:cxn ang="0">
                  <a:pos x="58" y="13"/>
                </a:cxn>
                <a:cxn ang="0">
                  <a:pos x="52" y="0"/>
                </a:cxn>
                <a:cxn ang="0">
                  <a:pos x="0" y="22"/>
                </a:cxn>
                <a:cxn ang="0">
                  <a:pos x="5" y="34"/>
                </a:cxn>
                <a:cxn ang="0">
                  <a:pos x="57" y="13"/>
                </a:cxn>
                <a:cxn ang="0">
                  <a:pos x="58" y="13"/>
                </a:cxn>
                <a:cxn ang="0">
                  <a:pos x="57" y="13"/>
                </a:cxn>
                <a:cxn ang="0">
                  <a:pos x="60" y="11"/>
                </a:cxn>
                <a:cxn ang="0">
                  <a:pos x="61" y="8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8" y="13"/>
                </a:cxn>
              </a:cxnLst>
              <a:rect l="0" t="0" r="r" b="b"/>
              <a:pathLst>
                <a:path w="61" h="34">
                  <a:moveTo>
                    <a:pt x="58" y="13"/>
                  </a:moveTo>
                  <a:lnTo>
                    <a:pt x="52" y="0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60" y="11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9" name="Freeform 2624"/>
            <p:cNvSpPr>
              <a:spLocks/>
            </p:cNvSpPr>
            <p:nvPr/>
          </p:nvSpPr>
          <p:spPr bwMode="auto">
            <a:xfrm>
              <a:off x="3778" y="2477"/>
              <a:ext cx="13" cy="10"/>
            </a:xfrm>
            <a:custGeom>
              <a:avLst/>
              <a:gdLst/>
              <a:ahLst/>
              <a:cxnLst>
                <a:cxn ang="0">
                  <a:pos x="48" y="12"/>
                </a:cxn>
                <a:cxn ang="0">
                  <a:pos x="40" y="1"/>
                </a:cxn>
                <a:cxn ang="0">
                  <a:pos x="0" y="25"/>
                </a:cxn>
                <a:cxn ang="0">
                  <a:pos x="6" y="37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0" y="4"/>
                </a:cxn>
                <a:cxn ang="0">
                  <a:pos x="48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48" y="12"/>
                </a:cxn>
              </a:cxnLst>
              <a:rect l="0" t="0" r="r" b="b"/>
              <a:pathLst>
                <a:path w="51" h="37">
                  <a:moveTo>
                    <a:pt x="48" y="12"/>
                  </a:moveTo>
                  <a:lnTo>
                    <a:pt x="40" y="1"/>
                  </a:lnTo>
                  <a:lnTo>
                    <a:pt x="0" y="25"/>
                  </a:lnTo>
                  <a:lnTo>
                    <a:pt x="6" y="37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0" name="Freeform 2625"/>
            <p:cNvSpPr>
              <a:spLocks/>
            </p:cNvSpPr>
            <p:nvPr/>
          </p:nvSpPr>
          <p:spPr bwMode="auto">
            <a:xfrm>
              <a:off x="3789" y="2471"/>
              <a:ext cx="11" cy="10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36" y="2"/>
                </a:cxn>
                <a:cxn ang="0">
                  <a:pos x="0" y="29"/>
                </a:cxn>
                <a:cxn ang="0">
                  <a:pos x="8" y="39"/>
                </a:cxn>
                <a:cxn ang="0">
                  <a:pos x="44" y="13"/>
                </a:cxn>
                <a:cxn ang="0">
                  <a:pos x="45" y="11"/>
                </a:cxn>
                <a:cxn ang="0">
                  <a:pos x="44" y="13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6" y="5"/>
                </a:cxn>
                <a:cxn ang="0">
                  <a:pos x="45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45" y="11"/>
                </a:cxn>
              </a:cxnLst>
              <a:rect l="0" t="0" r="r" b="b"/>
              <a:pathLst>
                <a:path w="47" h="39">
                  <a:moveTo>
                    <a:pt x="45" y="11"/>
                  </a:moveTo>
                  <a:lnTo>
                    <a:pt x="36" y="2"/>
                  </a:lnTo>
                  <a:lnTo>
                    <a:pt x="0" y="29"/>
                  </a:lnTo>
                  <a:lnTo>
                    <a:pt x="8" y="39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4" y="13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1" name="Freeform 2626"/>
            <p:cNvSpPr>
              <a:spLocks/>
            </p:cNvSpPr>
            <p:nvPr/>
          </p:nvSpPr>
          <p:spPr bwMode="auto">
            <a:xfrm>
              <a:off x="3797" y="2464"/>
              <a:ext cx="9" cy="10"/>
            </a:xfrm>
            <a:custGeom>
              <a:avLst/>
              <a:gdLst/>
              <a:ahLst/>
              <a:cxnLst>
                <a:cxn ang="0">
                  <a:pos x="35" y="9"/>
                </a:cxn>
                <a:cxn ang="0">
                  <a:pos x="24" y="2"/>
                </a:cxn>
                <a:cxn ang="0">
                  <a:pos x="0" y="31"/>
                </a:cxn>
                <a:cxn ang="0">
                  <a:pos x="10" y="39"/>
                </a:cxn>
                <a:cxn ang="0">
                  <a:pos x="34" y="10"/>
                </a:cxn>
                <a:cxn ang="0">
                  <a:pos x="35" y="9"/>
                </a:cxn>
                <a:cxn ang="0">
                  <a:pos x="34" y="10"/>
                </a:cxn>
                <a:cxn ang="0">
                  <a:pos x="35" y="8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35" y="9"/>
                </a:cxn>
              </a:cxnLst>
              <a:rect l="0" t="0" r="r" b="b"/>
              <a:pathLst>
                <a:path w="35" h="39">
                  <a:moveTo>
                    <a:pt x="35" y="9"/>
                  </a:moveTo>
                  <a:lnTo>
                    <a:pt x="24" y="2"/>
                  </a:lnTo>
                  <a:lnTo>
                    <a:pt x="0" y="31"/>
                  </a:lnTo>
                  <a:lnTo>
                    <a:pt x="10" y="39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2" name="Freeform 2627"/>
            <p:cNvSpPr>
              <a:spLocks/>
            </p:cNvSpPr>
            <p:nvPr/>
          </p:nvSpPr>
          <p:spPr bwMode="auto">
            <a:xfrm>
              <a:off x="3803" y="2456"/>
              <a:ext cx="7" cy="10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16" y="3"/>
                </a:cxn>
                <a:cxn ang="0">
                  <a:pos x="0" y="33"/>
                </a:cxn>
                <a:cxn ang="0">
                  <a:pos x="12" y="39"/>
                </a:cxn>
                <a:cxn ang="0">
                  <a:pos x="27" y="10"/>
                </a:cxn>
                <a:cxn ang="0">
                  <a:pos x="28" y="8"/>
                </a:cxn>
                <a:cxn ang="0">
                  <a:pos x="27" y="10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6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28" y="8"/>
                </a:cxn>
              </a:cxnLst>
              <a:rect l="0" t="0" r="r" b="b"/>
              <a:pathLst>
                <a:path w="28" h="39">
                  <a:moveTo>
                    <a:pt x="28" y="8"/>
                  </a:moveTo>
                  <a:lnTo>
                    <a:pt x="16" y="3"/>
                  </a:lnTo>
                  <a:lnTo>
                    <a:pt x="0" y="33"/>
                  </a:lnTo>
                  <a:lnTo>
                    <a:pt x="12" y="39"/>
                  </a:lnTo>
                  <a:lnTo>
                    <a:pt x="27" y="10"/>
                  </a:lnTo>
                  <a:lnTo>
                    <a:pt x="28" y="8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3" name="Freeform 2628"/>
            <p:cNvSpPr>
              <a:spLocks/>
            </p:cNvSpPr>
            <p:nvPr/>
          </p:nvSpPr>
          <p:spPr bwMode="auto">
            <a:xfrm>
              <a:off x="3807" y="2448"/>
              <a:ext cx="4" cy="10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5" y="5"/>
                </a:cxn>
                <a:cxn ang="0">
                  <a:pos x="0" y="36"/>
                </a:cxn>
                <a:cxn ang="0">
                  <a:pos x="13" y="3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8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18" y="5"/>
                </a:cxn>
              </a:cxnLst>
              <a:rect l="0" t="0" r="r" b="b"/>
              <a:pathLst>
                <a:path w="18" h="39">
                  <a:moveTo>
                    <a:pt x="18" y="5"/>
                  </a:moveTo>
                  <a:lnTo>
                    <a:pt x="5" y="5"/>
                  </a:lnTo>
                  <a:lnTo>
                    <a:pt x="0" y="36"/>
                  </a:lnTo>
                  <a:lnTo>
                    <a:pt x="13" y="3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4" name="Freeform 2629"/>
            <p:cNvSpPr>
              <a:spLocks/>
            </p:cNvSpPr>
            <p:nvPr/>
          </p:nvSpPr>
          <p:spPr bwMode="auto">
            <a:xfrm>
              <a:off x="3601" y="2420"/>
              <a:ext cx="160" cy="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93" y="30"/>
                </a:cxn>
                <a:cxn ang="0">
                  <a:pos x="240" y="30"/>
                </a:cxn>
                <a:cxn ang="0">
                  <a:pos x="319" y="96"/>
                </a:cxn>
                <a:cxn ang="0">
                  <a:pos x="397" y="30"/>
                </a:cxn>
                <a:cxn ang="0">
                  <a:pos x="544" y="30"/>
                </a:cxn>
                <a:cxn ang="0">
                  <a:pos x="544" y="0"/>
                </a:cxn>
                <a:cxn ang="0">
                  <a:pos x="638" y="38"/>
                </a:cxn>
                <a:cxn ang="0">
                  <a:pos x="544" y="75"/>
                </a:cxn>
                <a:cxn ang="0">
                  <a:pos x="544" y="48"/>
                </a:cxn>
                <a:cxn ang="0">
                  <a:pos x="438" y="48"/>
                </a:cxn>
                <a:cxn ang="0">
                  <a:pos x="353" y="123"/>
                </a:cxn>
                <a:cxn ang="0">
                  <a:pos x="438" y="197"/>
                </a:cxn>
                <a:cxn ang="0">
                  <a:pos x="544" y="197"/>
                </a:cxn>
                <a:cxn ang="0">
                  <a:pos x="544" y="171"/>
                </a:cxn>
                <a:cxn ang="0">
                  <a:pos x="638" y="210"/>
                </a:cxn>
                <a:cxn ang="0">
                  <a:pos x="544" y="247"/>
                </a:cxn>
                <a:cxn ang="0">
                  <a:pos x="544" y="221"/>
                </a:cxn>
                <a:cxn ang="0">
                  <a:pos x="397" y="221"/>
                </a:cxn>
                <a:cxn ang="0">
                  <a:pos x="319" y="149"/>
                </a:cxn>
                <a:cxn ang="0">
                  <a:pos x="240" y="221"/>
                </a:cxn>
                <a:cxn ang="0">
                  <a:pos x="93" y="221"/>
                </a:cxn>
                <a:cxn ang="0">
                  <a:pos x="93" y="247"/>
                </a:cxn>
                <a:cxn ang="0">
                  <a:pos x="0" y="210"/>
                </a:cxn>
                <a:cxn ang="0">
                  <a:pos x="93" y="171"/>
                </a:cxn>
                <a:cxn ang="0">
                  <a:pos x="93" y="197"/>
                </a:cxn>
                <a:cxn ang="0">
                  <a:pos x="192" y="197"/>
                </a:cxn>
                <a:cxn ang="0">
                  <a:pos x="285" y="123"/>
                </a:cxn>
                <a:cxn ang="0">
                  <a:pos x="192" y="48"/>
                </a:cxn>
                <a:cxn ang="0">
                  <a:pos x="93" y="48"/>
                </a:cxn>
                <a:cxn ang="0">
                  <a:pos x="93" y="75"/>
                </a:cxn>
                <a:cxn ang="0">
                  <a:pos x="0" y="38"/>
                </a:cxn>
                <a:cxn ang="0">
                  <a:pos x="93" y="0"/>
                </a:cxn>
              </a:cxnLst>
              <a:rect l="0" t="0" r="r" b="b"/>
              <a:pathLst>
                <a:path w="638" h="247">
                  <a:moveTo>
                    <a:pt x="93" y="0"/>
                  </a:moveTo>
                  <a:lnTo>
                    <a:pt x="93" y="30"/>
                  </a:lnTo>
                  <a:lnTo>
                    <a:pt x="240" y="30"/>
                  </a:lnTo>
                  <a:lnTo>
                    <a:pt x="319" y="96"/>
                  </a:lnTo>
                  <a:lnTo>
                    <a:pt x="397" y="30"/>
                  </a:lnTo>
                  <a:lnTo>
                    <a:pt x="544" y="30"/>
                  </a:lnTo>
                  <a:lnTo>
                    <a:pt x="544" y="0"/>
                  </a:lnTo>
                  <a:lnTo>
                    <a:pt x="638" y="38"/>
                  </a:lnTo>
                  <a:lnTo>
                    <a:pt x="544" y="75"/>
                  </a:lnTo>
                  <a:lnTo>
                    <a:pt x="544" y="48"/>
                  </a:lnTo>
                  <a:lnTo>
                    <a:pt x="438" y="48"/>
                  </a:lnTo>
                  <a:lnTo>
                    <a:pt x="353" y="123"/>
                  </a:lnTo>
                  <a:lnTo>
                    <a:pt x="438" y="197"/>
                  </a:lnTo>
                  <a:lnTo>
                    <a:pt x="544" y="197"/>
                  </a:lnTo>
                  <a:lnTo>
                    <a:pt x="544" y="171"/>
                  </a:lnTo>
                  <a:lnTo>
                    <a:pt x="638" y="210"/>
                  </a:lnTo>
                  <a:lnTo>
                    <a:pt x="544" y="247"/>
                  </a:lnTo>
                  <a:lnTo>
                    <a:pt x="544" y="221"/>
                  </a:lnTo>
                  <a:lnTo>
                    <a:pt x="397" y="221"/>
                  </a:lnTo>
                  <a:lnTo>
                    <a:pt x="319" y="149"/>
                  </a:lnTo>
                  <a:lnTo>
                    <a:pt x="240" y="221"/>
                  </a:lnTo>
                  <a:lnTo>
                    <a:pt x="93" y="221"/>
                  </a:lnTo>
                  <a:lnTo>
                    <a:pt x="93" y="247"/>
                  </a:lnTo>
                  <a:lnTo>
                    <a:pt x="0" y="210"/>
                  </a:lnTo>
                  <a:lnTo>
                    <a:pt x="93" y="171"/>
                  </a:lnTo>
                  <a:lnTo>
                    <a:pt x="93" y="197"/>
                  </a:lnTo>
                  <a:lnTo>
                    <a:pt x="192" y="197"/>
                  </a:lnTo>
                  <a:lnTo>
                    <a:pt x="285" y="123"/>
                  </a:lnTo>
                  <a:lnTo>
                    <a:pt x="192" y="48"/>
                  </a:lnTo>
                  <a:lnTo>
                    <a:pt x="93" y="48"/>
                  </a:lnTo>
                  <a:lnTo>
                    <a:pt x="93" y="75"/>
                  </a:lnTo>
                  <a:lnTo>
                    <a:pt x="0" y="38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5" name="Freeform 2630"/>
            <p:cNvSpPr>
              <a:spLocks/>
            </p:cNvSpPr>
            <p:nvPr/>
          </p:nvSpPr>
          <p:spPr bwMode="auto">
            <a:xfrm>
              <a:off x="3623" y="2420"/>
              <a:ext cx="3" cy="9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14" y="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7" y="36"/>
                </a:cxn>
                <a:cxn ang="0">
                  <a:pos x="0" y="30"/>
                </a:cxn>
                <a:cxn ang="0">
                  <a:pos x="1" y="33"/>
                </a:cxn>
                <a:cxn ang="0">
                  <a:pos x="3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10" y="36"/>
                </a:cxn>
                <a:cxn ang="0">
                  <a:pos x="12" y="35"/>
                </a:cxn>
                <a:cxn ang="0">
                  <a:pos x="13" y="33"/>
                </a:cxn>
                <a:cxn ang="0">
                  <a:pos x="14" y="30"/>
                </a:cxn>
                <a:cxn ang="0">
                  <a:pos x="7" y="36"/>
                </a:cxn>
              </a:cxnLst>
              <a:rect l="0" t="0" r="r" b="b"/>
              <a:pathLst>
                <a:path w="14" h="36">
                  <a:moveTo>
                    <a:pt x="7" y="36"/>
                  </a:moveTo>
                  <a:lnTo>
                    <a:pt x="14" y="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3" y="33"/>
                  </a:lnTo>
                  <a:lnTo>
                    <a:pt x="14" y="30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6" name="Freeform 2631"/>
            <p:cNvSpPr>
              <a:spLocks/>
            </p:cNvSpPr>
            <p:nvPr/>
          </p:nvSpPr>
          <p:spPr bwMode="auto">
            <a:xfrm>
              <a:off x="3625" y="2426"/>
              <a:ext cx="38" cy="3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47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47" y="13"/>
                </a:cxn>
                <a:cxn ang="0">
                  <a:pos x="153" y="2"/>
                </a:cxn>
                <a:cxn ang="0">
                  <a:pos x="147" y="13"/>
                </a:cxn>
                <a:cxn ang="0">
                  <a:pos x="151" y="13"/>
                </a:cxn>
                <a:cxn ang="0">
                  <a:pos x="153" y="11"/>
                </a:cxn>
                <a:cxn ang="0">
                  <a:pos x="154" y="9"/>
                </a:cxn>
                <a:cxn ang="0">
                  <a:pos x="155" y="7"/>
                </a:cxn>
                <a:cxn ang="0">
                  <a:pos x="154" y="5"/>
                </a:cxn>
                <a:cxn ang="0">
                  <a:pos x="153" y="2"/>
                </a:cxn>
                <a:cxn ang="0">
                  <a:pos x="151" y="1"/>
                </a:cxn>
                <a:cxn ang="0">
                  <a:pos x="147" y="0"/>
                </a:cxn>
                <a:cxn ang="0">
                  <a:pos x="153" y="2"/>
                </a:cxn>
              </a:cxnLst>
              <a:rect l="0" t="0" r="r" b="b"/>
              <a:pathLst>
                <a:path w="155" h="13">
                  <a:moveTo>
                    <a:pt x="153" y="2"/>
                  </a:moveTo>
                  <a:lnTo>
                    <a:pt x="147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47" y="13"/>
                  </a:lnTo>
                  <a:lnTo>
                    <a:pt x="153" y="2"/>
                  </a:lnTo>
                  <a:lnTo>
                    <a:pt x="147" y="13"/>
                  </a:lnTo>
                  <a:lnTo>
                    <a:pt x="151" y="13"/>
                  </a:lnTo>
                  <a:lnTo>
                    <a:pt x="153" y="11"/>
                  </a:lnTo>
                  <a:lnTo>
                    <a:pt x="154" y="9"/>
                  </a:lnTo>
                  <a:lnTo>
                    <a:pt x="155" y="7"/>
                  </a:lnTo>
                  <a:lnTo>
                    <a:pt x="154" y="5"/>
                  </a:lnTo>
                  <a:lnTo>
                    <a:pt x="153" y="2"/>
                  </a:lnTo>
                  <a:lnTo>
                    <a:pt x="151" y="1"/>
                  </a:lnTo>
                  <a:lnTo>
                    <a:pt x="147" y="0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7" name="Freeform 2632"/>
            <p:cNvSpPr>
              <a:spLocks/>
            </p:cNvSpPr>
            <p:nvPr/>
          </p:nvSpPr>
          <p:spPr bwMode="auto">
            <a:xfrm>
              <a:off x="3661" y="2426"/>
              <a:ext cx="22" cy="20"/>
            </a:xfrm>
            <a:custGeom>
              <a:avLst/>
              <a:gdLst/>
              <a:ahLst/>
              <a:cxnLst>
                <a:cxn ang="0">
                  <a:pos x="87" y="76"/>
                </a:cxn>
                <a:cxn ang="0">
                  <a:pos x="87" y="66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79" y="76"/>
                </a:cxn>
                <a:cxn ang="0">
                  <a:pos x="87" y="76"/>
                </a:cxn>
                <a:cxn ang="0">
                  <a:pos x="79" y="76"/>
                </a:cxn>
                <a:cxn ang="0">
                  <a:pos x="81" y="77"/>
                </a:cxn>
                <a:cxn ang="0">
                  <a:pos x="83" y="77"/>
                </a:cxn>
                <a:cxn ang="0">
                  <a:pos x="86" y="77"/>
                </a:cxn>
                <a:cxn ang="0">
                  <a:pos x="88" y="75"/>
                </a:cxn>
                <a:cxn ang="0">
                  <a:pos x="89" y="73"/>
                </a:cxn>
                <a:cxn ang="0">
                  <a:pos x="89" y="71"/>
                </a:cxn>
                <a:cxn ang="0">
                  <a:pos x="89" y="68"/>
                </a:cxn>
                <a:cxn ang="0">
                  <a:pos x="87" y="66"/>
                </a:cxn>
                <a:cxn ang="0">
                  <a:pos x="87" y="76"/>
                </a:cxn>
              </a:cxnLst>
              <a:rect l="0" t="0" r="r" b="b"/>
              <a:pathLst>
                <a:path w="89" h="77">
                  <a:moveTo>
                    <a:pt x="87" y="76"/>
                  </a:moveTo>
                  <a:lnTo>
                    <a:pt x="87" y="66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79" y="76"/>
                  </a:lnTo>
                  <a:lnTo>
                    <a:pt x="87" y="76"/>
                  </a:lnTo>
                  <a:lnTo>
                    <a:pt x="79" y="76"/>
                  </a:lnTo>
                  <a:lnTo>
                    <a:pt x="81" y="77"/>
                  </a:lnTo>
                  <a:lnTo>
                    <a:pt x="83" y="77"/>
                  </a:lnTo>
                  <a:lnTo>
                    <a:pt x="86" y="77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68"/>
                  </a:lnTo>
                  <a:lnTo>
                    <a:pt x="87" y="66"/>
                  </a:lnTo>
                  <a:lnTo>
                    <a:pt x="87" y="7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8" name="Freeform 2633"/>
            <p:cNvSpPr>
              <a:spLocks/>
            </p:cNvSpPr>
            <p:nvPr/>
          </p:nvSpPr>
          <p:spPr bwMode="auto">
            <a:xfrm>
              <a:off x="3680" y="2426"/>
              <a:ext cx="22" cy="1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77" y="2"/>
                </a:cxn>
                <a:cxn ang="0">
                  <a:pos x="0" y="68"/>
                </a:cxn>
                <a:cxn ang="0">
                  <a:pos x="8" y="78"/>
                </a:cxn>
                <a:cxn ang="0">
                  <a:pos x="86" y="12"/>
                </a:cxn>
                <a:cxn ang="0">
                  <a:pos x="82" y="0"/>
                </a:cxn>
                <a:cxn ang="0">
                  <a:pos x="86" y="12"/>
                </a:cxn>
                <a:cxn ang="0">
                  <a:pos x="88" y="10"/>
                </a:cxn>
                <a:cxn ang="0">
                  <a:pos x="88" y="7"/>
                </a:cxn>
                <a:cxn ang="0">
                  <a:pos x="88" y="5"/>
                </a:cxn>
                <a:cxn ang="0">
                  <a:pos x="87" y="3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0" y="1"/>
                </a:cxn>
                <a:cxn ang="0">
                  <a:pos x="77" y="2"/>
                </a:cxn>
                <a:cxn ang="0">
                  <a:pos x="82" y="0"/>
                </a:cxn>
              </a:cxnLst>
              <a:rect l="0" t="0" r="r" b="b"/>
              <a:pathLst>
                <a:path w="88" h="78">
                  <a:moveTo>
                    <a:pt x="82" y="0"/>
                  </a:moveTo>
                  <a:lnTo>
                    <a:pt x="77" y="2"/>
                  </a:lnTo>
                  <a:lnTo>
                    <a:pt x="0" y="68"/>
                  </a:lnTo>
                  <a:lnTo>
                    <a:pt x="8" y="78"/>
                  </a:lnTo>
                  <a:lnTo>
                    <a:pt x="86" y="12"/>
                  </a:lnTo>
                  <a:lnTo>
                    <a:pt x="82" y="0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7" y="3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0" y="1"/>
                  </a:lnTo>
                  <a:lnTo>
                    <a:pt x="77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9" name="Freeform 2634"/>
            <p:cNvSpPr>
              <a:spLocks/>
            </p:cNvSpPr>
            <p:nvPr/>
          </p:nvSpPr>
          <p:spPr bwMode="auto">
            <a:xfrm>
              <a:off x="3701" y="2426"/>
              <a:ext cx="38" cy="3"/>
            </a:xfrm>
            <a:custGeom>
              <a:avLst/>
              <a:gdLst/>
              <a:ahLst/>
              <a:cxnLst>
                <a:cxn ang="0">
                  <a:pos x="154" y="7"/>
                </a:cxn>
                <a:cxn ang="0">
                  <a:pos x="147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47" y="13"/>
                </a:cxn>
                <a:cxn ang="0">
                  <a:pos x="154" y="7"/>
                </a:cxn>
                <a:cxn ang="0">
                  <a:pos x="147" y="13"/>
                </a:cxn>
                <a:cxn ang="0">
                  <a:pos x="151" y="13"/>
                </a:cxn>
                <a:cxn ang="0">
                  <a:pos x="153" y="11"/>
                </a:cxn>
                <a:cxn ang="0">
                  <a:pos x="154" y="9"/>
                </a:cxn>
                <a:cxn ang="0">
                  <a:pos x="154" y="7"/>
                </a:cxn>
                <a:cxn ang="0">
                  <a:pos x="154" y="5"/>
                </a:cxn>
                <a:cxn ang="0">
                  <a:pos x="153" y="2"/>
                </a:cxn>
                <a:cxn ang="0">
                  <a:pos x="151" y="1"/>
                </a:cxn>
                <a:cxn ang="0">
                  <a:pos x="147" y="0"/>
                </a:cxn>
                <a:cxn ang="0">
                  <a:pos x="154" y="7"/>
                </a:cxn>
              </a:cxnLst>
              <a:rect l="0" t="0" r="r" b="b"/>
              <a:pathLst>
                <a:path w="154" h="13">
                  <a:moveTo>
                    <a:pt x="154" y="7"/>
                  </a:moveTo>
                  <a:lnTo>
                    <a:pt x="147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47" y="13"/>
                  </a:lnTo>
                  <a:lnTo>
                    <a:pt x="154" y="7"/>
                  </a:lnTo>
                  <a:lnTo>
                    <a:pt x="147" y="13"/>
                  </a:lnTo>
                  <a:lnTo>
                    <a:pt x="151" y="13"/>
                  </a:lnTo>
                  <a:lnTo>
                    <a:pt x="153" y="11"/>
                  </a:lnTo>
                  <a:lnTo>
                    <a:pt x="154" y="9"/>
                  </a:lnTo>
                  <a:lnTo>
                    <a:pt x="154" y="7"/>
                  </a:lnTo>
                  <a:lnTo>
                    <a:pt x="154" y="5"/>
                  </a:lnTo>
                  <a:lnTo>
                    <a:pt x="153" y="2"/>
                  </a:lnTo>
                  <a:lnTo>
                    <a:pt x="151" y="1"/>
                  </a:lnTo>
                  <a:lnTo>
                    <a:pt x="147" y="0"/>
                  </a:lnTo>
                  <a:lnTo>
                    <a:pt x="154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0" name="Freeform 2635"/>
            <p:cNvSpPr>
              <a:spLocks/>
            </p:cNvSpPr>
            <p:nvPr/>
          </p:nvSpPr>
          <p:spPr bwMode="auto">
            <a:xfrm>
              <a:off x="3736" y="2419"/>
              <a:ext cx="3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13" y="36"/>
                </a:cxn>
                <a:cxn ang="0">
                  <a:pos x="13" y="6"/>
                </a:cxn>
                <a:cxn ang="0">
                  <a:pos x="8" y="0"/>
                </a:cxn>
                <a:cxn ang="0">
                  <a:pos x="13" y="6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8" y="0"/>
                </a:cxn>
              </a:cxnLst>
              <a:rect l="0" t="0" r="r" b="b"/>
              <a:pathLst>
                <a:path w="13" h="36">
                  <a:moveTo>
                    <a:pt x="8" y="0"/>
                  </a:moveTo>
                  <a:lnTo>
                    <a:pt x="0" y="6"/>
                  </a:lnTo>
                  <a:lnTo>
                    <a:pt x="0" y="36"/>
                  </a:lnTo>
                  <a:lnTo>
                    <a:pt x="13" y="36"/>
                  </a:lnTo>
                  <a:lnTo>
                    <a:pt x="13" y="6"/>
                  </a:lnTo>
                  <a:lnTo>
                    <a:pt x="8" y="0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1" name="Freeform 2636"/>
            <p:cNvSpPr>
              <a:spLocks/>
            </p:cNvSpPr>
            <p:nvPr/>
          </p:nvSpPr>
          <p:spPr bwMode="auto">
            <a:xfrm>
              <a:off x="3737" y="2419"/>
              <a:ext cx="26" cy="12"/>
            </a:xfrm>
            <a:custGeom>
              <a:avLst/>
              <a:gdLst/>
              <a:ahLst/>
              <a:cxnLst>
                <a:cxn ang="0">
                  <a:pos x="98" y="50"/>
                </a:cxn>
                <a:cxn ang="0">
                  <a:pos x="98" y="38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93" y="50"/>
                </a:cxn>
                <a:cxn ang="0">
                  <a:pos x="98" y="50"/>
                </a:cxn>
                <a:cxn ang="0">
                  <a:pos x="93" y="50"/>
                </a:cxn>
                <a:cxn ang="0">
                  <a:pos x="96" y="50"/>
                </a:cxn>
                <a:cxn ang="0">
                  <a:pos x="98" y="50"/>
                </a:cxn>
                <a:cxn ang="0">
                  <a:pos x="100" y="48"/>
                </a:cxn>
                <a:cxn ang="0">
                  <a:pos x="101" y="46"/>
                </a:cxn>
                <a:cxn ang="0">
                  <a:pos x="102" y="44"/>
                </a:cxn>
                <a:cxn ang="0">
                  <a:pos x="102" y="41"/>
                </a:cxn>
                <a:cxn ang="0">
                  <a:pos x="100" y="39"/>
                </a:cxn>
                <a:cxn ang="0">
                  <a:pos x="98" y="38"/>
                </a:cxn>
                <a:cxn ang="0">
                  <a:pos x="98" y="50"/>
                </a:cxn>
              </a:cxnLst>
              <a:rect l="0" t="0" r="r" b="b"/>
              <a:pathLst>
                <a:path w="102" h="50">
                  <a:moveTo>
                    <a:pt x="98" y="50"/>
                  </a:moveTo>
                  <a:lnTo>
                    <a:pt x="98" y="38"/>
                  </a:lnTo>
                  <a:lnTo>
                    <a:pt x="4" y="0"/>
                  </a:lnTo>
                  <a:lnTo>
                    <a:pt x="0" y="12"/>
                  </a:lnTo>
                  <a:lnTo>
                    <a:pt x="93" y="50"/>
                  </a:lnTo>
                  <a:lnTo>
                    <a:pt x="98" y="50"/>
                  </a:lnTo>
                  <a:lnTo>
                    <a:pt x="93" y="50"/>
                  </a:lnTo>
                  <a:lnTo>
                    <a:pt x="96" y="50"/>
                  </a:lnTo>
                  <a:lnTo>
                    <a:pt x="98" y="50"/>
                  </a:lnTo>
                  <a:lnTo>
                    <a:pt x="100" y="48"/>
                  </a:lnTo>
                  <a:lnTo>
                    <a:pt x="101" y="46"/>
                  </a:lnTo>
                  <a:lnTo>
                    <a:pt x="102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8" y="38"/>
                  </a:lnTo>
                  <a:lnTo>
                    <a:pt x="98" y="5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2" name="Freeform 2637"/>
            <p:cNvSpPr>
              <a:spLocks/>
            </p:cNvSpPr>
            <p:nvPr/>
          </p:nvSpPr>
          <p:spPr bwMode="auto">
            <a:xfrm>
              <a:off x="3736" y="2428"/>
              <a:ext cx="26" cy="12"/>
            </a:xfrm>
            <a:custGeom>
              <a:avLst/>
              <a:gdLst/>
              <a:ahLst/>
              <a:cxnLst>
                <a:cxn ang="0">
                  <a:pos x="1" y="43"/>
                </a:cxn>
                <a:cxn ang="0">
                  <a:pos x="9" y="49"/>
                </a:cxn>
                <a:cxn ang="0">
                  <a:pos x="103" y="12"/>
                </a:cxn>
                <a:cxn ang="0">
                  <a:pos x="98" y="0"/>
                </a:cxn>
                <a:cxn ang="0">
                  <a:pos x="5" y="37"/>
                </a:cxn>
                <a:cxn ang="0">
                  <a:pos x="1" y="43"/>
                </a:cxn>
                <a:cxn ang="0">
                  <a:pos x="5" y="37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8"/>
                </a:cxn>
                <a:cxn ang="0">
                  <a:pos x="4" y="49"/>
                </a:cxn>
                <a:cxn ang="0">
                  <a:pos x="7" y="50"/>
                </a:cxn>
                <a:cxn ang="0">
                  <a:pos x="9" y="49"/>
                </a:cxn>
                <a:cxn ang="0">
                  <a:pos x="1" y="43"/>
                </a:cxn>
              </a:cxnLst>
              <a:rect l="0" t="0" r="r" b="b"/>
              <a:pathLst>
                <a:path w="103" h="50">
                  <a:moveTo>
                    <a:pt x="1" y="43"/>
                  </a:moveTo>
                  <a:lnTo>
                    <a:pt x="9" y="49"/>
                  </a:lnTo>
                  <a:lnTo>
                    <a:pt x="103" y="12"/>
                  </a:lnTo>
                  <a:lnTo>
                    <a:pt x="98" y="0"/>
                  </a:lnTo>
                  <a:lnTo>
                    <a:pt x="5" y="37"/>
                  </a:lnTo>
                  <a:lnTo>
                    <a:pt x="1" y="43"/>
                  </a:lnTo>
                  <a:lnTo>
                    <a:pt x="5" y="37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7" y="50"/>
                  </a:lnTo>
                  <a:lnTo>
                    <a:pt x="9" y="49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3" name="Freeform 2638"/>
            <p:cNvSpPr>
              <a:spLocks/>
            </p:cNvSpPr>
            <p:nvPr/>
          </p:nvSpPr>
          <p:spPr bwMode="auto">
            <a:xfrm>
              <a:off x="3736" y="2431"/>
              <a:ext cx="3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6"/>
                </a:cxn>
                <a:cxn ang="0">
                  <a:pos x="6" y="0"/>
                </a:cxn>
                <a:cxn ang="0">
                  <a:pos x="13" y="6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6" y="0"/>
                </a:cxn>
              </a:cxnLst>
              <a:rect l="0" t="0" r="r" b="b"/>
              <a:pathLst>
                <a:path w="13" h="33">
                  <a:moveTo>
                    <a:pt x="6" y="0"/>
                  </a:moveTo>
                  <a:lnTo>
                    <a:pt x="0" y="6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6"/>
                  </a:lnTo>
                  <a:lnTo>
                    <a:pt x="6" y="0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4" name="Freeform 2639"/>
            <p:cNvSpPr>
              <a:spLocks/>
            </p:cNvSpPr>
            <p:nvPr/>
          </p:nvSpPr>
          <p:spPr bwMode="auto">
            <a:xfrm>
              <a:off x="3709" y="2431"/>
              <a:ext cx="29" cy="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7" y="13"/>
                </a:cxn>
                <a:cxn ang="0">
                  <a:pos x="113" y="13"/>
                </a:cxn>
                <a:cxn ang="0">
                  <a:pos x="113" y="0"/>
                </a:cxn>
                <a:cxn ang="0">
                  <a:pos x="7" y="0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11"/>
                </a:cxn>
                <a:cxn ang="0">
                  <a:pos x="4" y="12"/>
                </a:cxn>
                <a:cxn ang="0">
                  <a:pos x="7" y="13"/>
                </a:cxn>
                <a:cxn ang="0">
                  <a:pos x="2" y="1"/>
                </a:cxn>
              </a:cxnLst>
              <a:rect l="0" t="0" r="r" b="b"/>
              <a:pathLst>
                <a:path w="113" h="13">
                  <a:moveTo>
                    <a:pt x="2" y="1"/>
                  </a:moveTo>
                  <a:lnTo>
                    <a:pt x="7" y="13"/>
                  </a:lnTo>
                  <a:lnTo>
                    <a:pt x="113" y="13"/>
                  </a:lnTo>
                  <a:lnTo>
                    <a:pt x="113" y="0"/>
                  </a:lnTo>
                  <a:lnTo>
                    <a:pt x="7" y="0"/>
                  </a:lnTo>
                  <a:lnTo>
                    <a:pt x="2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5" name="Freeform 2640"/>
            <p:cNvSpPr>
              <a:spLocks/>
            </p:cNvSpPr>
            <p:nvPr/>
          </p:nvSpPr>
          <p:spPr bwMode="auto">
            <a:xfrm>
              <a:off x="3688" y="2431"/>
              <a:ext cx="24" cy="21"/>
            </a:xfrm>
            <a:custGeom>
              <a:avLst/>
              <a:gdLst/>
              <a:ahLst/>
              <a:cxnLst>
                <a:cxn ang="0">
                  <a:pos x="3" y="85"/>
                </a:cxn>
                <a:cxn ang="0">
                  <a:pos x="11" y="85"/>
                </a:cxn>
                <a:cxn ang="0">
                  <a:pos x="96" y="10"/>
                </a:cxn>
                <a:cxn ang="0">
                  <a:pos x="87" y="0"/>
                </a:cxn>
                <a:cxn ang="0">
                  <a:pos x="3" y="75"/>
                </a:cxn>
                <a:cxn ang="0">
                  <a:pos x="3" y="85"/>
                </a:cxn>
                <a:cxn ang="0">
                  <a:pos x="3" y="75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1" y="85"/>
                </a:cxn>
                <a:cxn ang="0">
                  <a:pos x="3" y="85"/>
                </a:cxn>
              </a:cxnLst>
              <a:rect l="0" t="0" r="r" b="b"/>
              <a:pathLst>
                <a:path w="96" h="86">
                  <a:moveTo>
                    <a:pt x="3" y="85"/>
                  </a:moveTo>
                  <a:lnTo>
                    <a:pt x="11" y="85"/>
                  </a:lnTo>
                  <a:lnTo>
                    <a:pt x="96" y="10"/>
                  </a:lnTo>
                  <a:lnTo>
                    <a:pt x="87" y="0"/>
                  </a:lnTo>
                  <a:lnTo>
                    <a:pt x="3" y="75"/>
                  </a:lnTo>
                  <a:lnTo>
                    <a:pt x="3" y="85"/>
                  </a:lnTo>
                  <a:lnTo>
                    <a:pt x="3" y="75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1" y="85"/>
                  </a:lnTo>
                  <a:lnTo>
                    <a:pt x="3" y="8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6" name="Freeform 2641"/>
            <p:cNvSpPr>
              <a:spLocks/>
            </p:cNvSpPr>
            <p:nvPr/>
          </p:nvSpPr>
          <p:spPr bwMode="auto">
            <a:xfrm>
              <a:off x="3689" y="2449"/>
              <a:ext cx="24" cy="22"/>
            </a:xfrm>
            <a:custGeom>
              <a:avLst/>
              <a:gdLst/>
              <a:ahLst/>
              <a:cxnLst>
                <a:cxn ang="0">
                  <a:pos x="89" y="85"/>
                </a:cxn>
                <a:cxn ang="0">
                  <a:pos x="93" y="74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84" y="84"/>
                </a:cxn>
                <a:cxn ang="0">
                  <a:pos x="89" y="85"/>
                </a:cxn>
                <a:cxn ang="0">
                  <a:pos x="84" y="84"/>
                </a:cxn>
                <a:cxn ang="0">
                  <a:pos x="87" y="85"/>
                </a:cxn>
                <a:cxn ang="0">
                  <a:pos x="89" y="85"/>
                </a:cxn>
                <a:cxn ang="0">
                  <a:pos x="92" y="84"/>
                </a:cxn>
                <a:cxn ang="0">
                  <a:pos x="94" y="83"/>
                </a:cxn>
                <a:cxn ang="0">
                  <a:pos x="95" y="81"/>
                </a:cxn>
                <a:cxn ang="0">
                  <a:pos x="95" y="79"/>
                </a:cxn>
                <a:cxn ang="0">
                  <a:pos x="95" y="76"/>
                </a:cxn>
                <a:cxn ang="0">
                  <a:pos x="93" y="74"/>
                </a:cxn>
                <a:cxn ang="0">
                  <a:pos x="89" y="85"/>
                </a:cxn>
              </a:cxnLst>
              <a:rect l="0" t="0" r="r" b="b"/>
              <a:pathLst>
                <a:path w="95" h="85">
                  <a:moveTo>
                    <a:pt x="89" y="85"/>
                  </a:moveTo>
                  <a:lnTo>
                    <a:pt x="93" y="74"/>
                  </a:lnTo>
                  <a:lnTo>
                    <a:pt x="8" y="0"/>
                  </a:lnTo>
                  <a:lnTo>
                    <a:pt x="0" y="10"/>
                  </a:lnTo>
                  <a:lnTo>
                    <a:pt x="84" y="84"/>
                  </a:lnTo>
                  <a:lnTo>
                    <a:pt x="89" y="85"/>
                  </a:lnTo>
                  <a:lnTo>
                    <a:pt x="84" y="84"/>
                  </a:lnTo>
                  <a:lnTo>
                    <a:pt x="87" y="85"/>
                  </a:lnTo>
                  <a:lnTo>
                    <a:pt x="89" y="85"/>
                  </a:lnTo>
                  <a:lnTo>
                    <a:pt x="92" y="84"/>
                  </a:lnTo>
                  <a:lnTo>
                    <a:pt x="94" y="83"/>
                  </a:lnTo>
                  <a:lnTo>
                    <a:pt x="95" y="81"/>
                  </a:lnTo>
                  <a:lnTo>
                    <a:pt x="95" y="79"/>
                  </a:lnTo>
                  <a:lnTo>
                    <a:pt x="95" y="76"/>
                  </a:lnTo>
                  <a:lnTo>
                    <a:pt x="93" y="74"/>
                  </a:lnTo>
                  <a:lnTo>
                    <a:pt x="89" y="8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7" name="Freeform 2642"/>
            <p:cNvSpPr>
              <a:spLocks/>
            </p:cNvSpPr>
            <p:nvPr/>
          </p:nvSpPr>
          <p:spPr bwMode="auto">
            <a:xfrm>
              <a:off x="3711" y="2468"/>
              <a:ext cx="28" cy="3"/>
            </a:xfrm>
            <a:custGeom>
              <a:avLst/>
              <a:gdLst/>
              <a:ahLst/>
              <a:cxnLst>
                <a:cxn ang="0">
                  <a:pos x="113" y="7"/>
                </a:cxn>
                <a:cxn ang="0">
                  <a:pos x="106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06" y="13"/>
                </a:cxn>
                <a:cxn ang="0">
                  <a:pos x="113" y="7"/>
                </a:cxn>
                <a:cxn ang="0">
                  <a:pos x="106" y="13"/>
                </a:cxn>
                <a:cxn ang="0">
                  <a:pos x="110" y="13"/>
                </a:cxn>
                <a:cxn ang="0">
                  <a:pos x="112" y="11"/>
                </a:cxn>
                <a:cxn ang="0">
                  <a:pos x="113" y="9"/>
                </a:cxn>
                <a:cxn ang="0">
                  <a:pos x="113" y="7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0" y="1"/>
                </a:cxn>
                <a:cxn ang="0">
                  <a:pos x="106" y="0"/>
                </a:cxn>
                <a:cxn ang="0">
                  <a:pos x="113" y="7"/>
                </a:cxn>
              </a:cxnLst>
              <a:rect l="0" t="0" r="r" b="b"/>
              <a:pathLst>
                <a:path w="113" h="13">
                  <a:moveTo>
                    <a:pt x="113" y="7"/>
                  </a:moveTo>
                  <a:lnTo>
                    <a:pt x="10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06" y="13"/>
                  </a:lnTo>
                  <a:lnTo>
                    <a:pt x="113" y="7"/>
                  </a:lnTo>
                  <a:lnTo>
                    <a:pt x="106" y="13"/>
                  </a:lnTo>
                  <a:lnTo>
                    <a:pt x="110" y="13"/>
                  </a:lnTo>
                  <a:lnTo>
                    <a:pt x="112" y="11"/>
                  </a:lnTo>
                  <a:lnTo>
                    <a:pt x="113" y="9"/>
                  </a:lnTo>
                  <a:lnTo>
                    <a:pt x="113" y="7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0" y="1"/>
                  </a:lnTo>
                  <a:lnTo>
                    <a:pt x="106" y="0"/>
                  </a:lnTo>
                  <a:lnTo>
                    <a:pt x="113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8" name="Freeform 2643"/>
            <p:cNvSpPr>
              <a:spLocks/>
            </p:cNvSpPr>
            <p:nvPr/>
          </p:nvSpPr>
          <p:spPr bwMode="auto">
            <a:xfrm>
              <a:off x="3736" y="2461"/>
              <a:ext cx="3" cy="8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0" y="8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8"/>
                </a:cxn>
                <a:cxn ang="0">
                  <a:pos x="8" y="2"/>
                </a:cxn>
                <a:cxn ang="0">
                  <a:pos x="13" y="8"/>
                </a:cxn>
                <a:cxn ang="0">
                  <a:pos x="13" y="5"/>
                </a:cxn>
                <a:cxn ang="0">
                  <a:pos x="11" y="3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8" y="2"/>
                </a:cxn>
              </a:cxnLst>
              <a:rect l="0" t="0" r="r" b="b"/>
              <a:pathLst>
                <a:path w="13" h="34">
                  <a:moveTo>
                    <a:pt x="8" y="2"/>
                  </a:moveTo>
                  <a:lnTo>
                    <a:pt x="0" y="8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8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9" name="Freeform 2644"/>
            <p:cNvSpPr>
              <a:spLocks/>
            </p:cNvSpPr>
            <p:nvPr/>
          </p:nvSpPr>
          <p:spPr bwMode="auto">
            <a:xfrm>
              <a:off x="3737" y="2461"/>
              <a:ext cx="26" cy="13"/>
            </a:xfrm>
            <a:custGeom>
              <a:avLst/>
              <a:gdLst/>
              <a:ahLst/>
              <a:cxnLst>
                <a:cxn ang="0">
                  <a:pos x="99" y="52"/>
                </a:cxn>
                <a:cxn ang="0">
                  <a:pos x="99" y="39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94" y="52"/>
                </a:cxn>
                <a:cxn ang="0">
                  <a:pos x="99" y="52"/>
                </a:cxn>
                <a:cxn ang="0">
                  <a:pos x="94" y="52"/>
                </a:cxn>
                <a:cxn ang="0">
                  <a:pos x="97" y="52"/>
                </a:cxn>
                <a:cxn ang="0">
                  <a:pos x="99" y="52"/>
                </a:cxn>
                <a:cxn ang="0">
                  <a:pos x="101" y="49"/>
                </a:cxn>
                <a:cxn ang="0">
                  <a:pos x="102" y="47"/>
                </a:cxn>
                <a:cxn ang="0">
                  <a:pos x="103" y="45"/>
                </a:cxn>
                <a:cxn ang="0">
                  <a:pos x="103" y="43"/>
                </a:cxn>
                <a:cxn ang="0">
                  <a:pos x="101" y="40"/>
                </a:cxn>
                <a:cxn ang="0">
                  <a:pos x="99" y="39"/>
                </a:cxn>
                <a:cxn ang="0">
                  <a:pos x="99" y="52"/>
                </a:cxn>
              </a:cxnLst>
              <a:rect l="0" t="0" r="r" b="b"/>
              <a:pathLst>
                <a:path w="103" h="52">
                  <a:moveTo>
                    <a:pt x="99" y="52"/>
                  </a:moveTo>
                  <a:lnTo>
                    <a:pt x="99" y="39"/>
                  </a:lnTo>
                  <a:lnTo>
                    <a:pt x="5" y="0"/>
                  </a:lnTo>
                  <a:lnTo>
                    <a:pt x="0" y="12"/>
                  </a:lnTo>
                  <a:lnTo>
                    <a:pt x="94" y="52"/>
                  </a:lnTo>
                  <a:lnTo>
                    <a:pt x="99" y="52"/>
                  </a:lnTo>
                  <a:lnTo>
                    <a:pt x="94" y="52"/>
                  </a:lnTo>
                  <a:lnTo>
                    <a:pt x="97" y="52"/>
                  </a:lnTo>
                  <a:lnTo>
                    <a:pt x="99" y="52"/>
                  </a:lnTo>
                  <a:lnTo>
                    <a:pt x="101" y="49"/>
                  </a:lnTo>
                  <a:lnTo>
                    <a:pt x="102" y="47"/>
                  </a:lnTo>
                  <a:lnTo>
                    <a:pt x="103" y="45"/>
                  </a:lnTo>
                  <a:lnTo>
                    <a:pt x="103" y="43"/>
                  </a:lnTo>
                  <a:lnTo>
                    <a:pt x="101" y="40"/>
                  </a:lnTo>
                  <a:lnTo>
                    <a:pt x="99" y="39"/>
                  </a:lnTo>
                  <a:lnTo>
                    <a:pt x="99" y="5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0" name="Freeform 2645"/>
            <p:cNvSpPr>
              <a:spLocks/>
            </p:cNvSpPr>
            <p:nvPr/>
          </p:nvSpPr>
          <p:spPr bwMode="auto">
            <a:xfrm>
              <a:off x="3736" y="2471"/>
              <a:ext cx="26" cy="13"/>
            </a:xfrm>
            <a:custGeom>
              <a:avLst/>
              <a:gdLst/>
              <a:ahLst/>
              <a:cxnLst>
                <a:cxn ang="0">
                  <a:pos x="1" y="43"/>
                </a:cxn>
                <a:cxn ang="0">
                  <a:pos x="9" y="49"/>
                </a:cxn>
                <a:cxn ang="0">
                  <a:pos x="103" y="13"/>
                </a:cxn>
                <a:cxn ang="0">
                  <a:pos x="98" y="0"/>
                </a:cxn>
                <a:cxn ang="0">
                  <a:pos x="5" y="37"/>
                </a:cxn>
                <a:cxn ang="0">
                  <a:pos x="1" y="43"/>
                </a:cxn>
                <a:cxn ang="0">
                  <a:pos x="5" y="37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8"/>
                </a:cxn>
                <a:cxn ang="0">
                  <a:pos x="4" y="49"/>
                </a:cxn>
                <a:cxn ang="0">
                  <a:pos x="7" y="50"/>
                </a:cxn>
                <a:cxn ang="0">
                  <a:pos x="9" y="49"/>
                </a:cxn>
                <a:cxn ang="0">
                  <a:pos x="1" y="43"/>
                </a:cxn>
              </a:cxnLst>
              <a:rect l="0" t="0" r="r" b="b"/>
              <a:pathLst>
                <a:path w="103" h="50">
                  <a:moveTo>
                    <a:pt x="1" y="43"/>
                  </a:moveTo>
                  <a:lnTo>
                    <a:pt x="9" y="49"/>
                  </a:lnTo>
                  <a:lnTo>
                    <a:pt x="103" y="13"/>
                  </a:lnTo>
                  <a:lnTo>
                    <a:pt x="98" y="0"/>
                  </a:lnTo>
                  <a:lnTo>
                    <a:pt x="5" y="37"/>
                  </a:lnTo>
                  <a:lnTo>
                    <a:pt x="1" y="43"/>
                  </a:lnTo>
                  <a:lnTo>
                    <a:pt x="5" y="37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7" y="50"/>
                  </a:lnTo>
                  <a:lnTo>
                    <a:pt x="9" y="49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1" name="Freeform 2646"/>
            <p:cNvSpPr>
              <a:spLocks/>
            </p:cNvSpPr>
            <p:nvPr/>
          </p:nvSpPr>
          <p:spPr bwMode="auto">
            <a:xfrm>
              <a:off x="3736" y="2474"/>
              <a:ext cx="3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7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7"/>
                </a:cxn>
                <a:cxn ang="0">
                  <a:pos x="6" y="0"/>
                </a:cxn>
                <a:cxn ang="0">
                  <a:pos x="13" y="7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3" h="33">
                  <a:moveTo>
                    <a:pt x="6" y="0"/>
                  </a:moveTo>
                  <a:lnTo>
                    <a:pt x="0" y="7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7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2" name="Freeform 2647"/>
            <p:cNvSpPr>
              <a:spLocks/>
            </p:cNvSpPr>
            <p:nvPr/>
          </p:nvSpPr>
          <p:spPr bwMode="auto">
            <a:xfrm>
              <a:off x="3699" y="2474"/>
              <a:ext cx="39" cy="3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7" y="14"/>
                </a:cxn>
                <a:cxn ang="0">
                  <a:pos x="154" y="14"/>
                </a:cxn>
                <a:cxn ang="0">
                  <a:pos x="154" y="0"/>
                </a:cxn>
                <a:cxn ang="0">
                  <a:pos x="7" y="0"/>
                </a:cxn>
                <a:cxn ang="0">
                  <a:pos x="2" y="1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1" y="12"/>
                </a:cxn>
                <a:cxn ang="0">
                  <a:pos x="3" y="13"/>
                </a:cxn>
                <a:cxn ang="0">
                  <a:pos x="7" y="14"/>
                </a:cxn>
                <a:cxn ang="0">
                  <a:pos x="2" y="12"/>
                </a:cxn>
              </a:cxnLst>
              <a:rect l="0" t="0" r="r" b="b"/>
              <a:pathLst>
                <a:path w="154" h="14">
                  <a:moveTo>
                    <a:pt x="2" y="12"/>
                  </a:moveTo>
                  <a:lnTo>
                    <a:pt x="7" y="14"/>
                  </a:lnTo>
                  <a:lnTo>
                    <a:pt x="154" y="14"/>
                  </a:lnTo>
                  <a:lnTo>
                    <a:pt x="154" y="0"/>
                  </a:lnTo>
                  <a:lnTo>
                    <a:pt x="7" y="0"/>
                  </a:lnTo>
                  <a:lnTo>
                    <a:pt x="2" y="12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4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3" name="Freeform 2648"/>
            <p:cNvSpPr>
              <a:spLocks/>
            </p:cNvSpPr>
            <p:nvPr/>
          </p:nvSpPr>
          <p:spPr bwMode="auto">
            <a:xfrm>
              <a:off x="3679" y="2456"/>
              <a:ext cx="23" cy="2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12"/>
                </a:cxn>
                <a:cxn ang="0">
                  <a:pos x="80" y="84"/>
                </a:cxn>
                <a:cxn ang="0">
                  <a:pos x="89" y="74"/>
                </a:cxn>
                <a:cxn ang="0">
                  <a:pos x="11" y="2"/>
                </a:cxn>
                <a:cxn ang="0">
                  <a:pos x="2" y="2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2"/>
                </a:cxn>
                <a:cxn ang="0">
                  <a:pos x="2" y="2"/>
                </a:cxn>
              </a:cxnLst>
              <a:rect l="0" t="0" r="r" b="b"/>
              <a:pathLst>
                <a:path w="89" h="84">
                  <a:moveTo>
                    <a:pt x="2" y="2"/>
                  </a:moveTo>
                  <a:lnTo>
                    <a:pt x="2" y="12"/>
                  </a:lnTo>
                  <a:lnTo>
                    <a:pt x="80" y="84"/>
                  </a:lnTo>
                  <a:lnTo>
                    <a:pt x="89" y="74"/>
                  </a:lnTo>
                  <a:lnTo>
                    <a:pt x="11" y="2"/>
                  </a:lnTo>
                  <a:lnTo>
                    <a:pt x="2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4" name="Freeform 2649"/>
            <p:cNvSpPr>
              <a:spLocks/>
            </p:cNvSpPr>
            <p:nvPr/>
          </p:nvSpPr>
          <p:spPr bwMode="auto">
            <a:xfrm>
              <a:off x="3660" y="2456"/>
              <a:ext cx="22" cy="21"/>
            </a:xfrm>
            <a:custGeom>
              <a:avLst/>
              <a:gdLst/>
              <a:ahLst/>
              <a:cxnLst>
                <a:cxn ang="0">
                  <a:pos x="6" y="84"/>
                </a:cxn>
                <a:cxn ang="0">
                  <a:pos x="12" y="82"/>
                </a:cxn>
                <a:cxn ang="0">
                  <a:pos x="89" y="10"/>
                </a:cxn>
                <a:cxn ang="0">
                  <a:pos x="80" y="0"/>
                </a:cxn>
                <a:cxn ang="0">
                  <a:pos x="2" y="72"/>
                </a:cxn>
                <a:cxn ang="0">
                  <a:pos x="6" y="84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6" y="84"/>
                </a:cxn>
                <a:cxn ang="0">
                  <a:pos x="9" y="83"/>
                </a:cxn>
                <a:cxn ang="0">
                  <a:pos x="12" y="82"/>
                </a:cxn>
                <a:cxn ang="0">
                  <a:pos x="6" y="84"/>
                </a:cxn>
              </a:cxnLst>
              <a:rect l="0" t="0" r="r" b="b"/>
              <a:pathLst>
                <a:path w="89" h="84">
                  <a:moveTo>
                    <a:pt x="6" y="84"/>
                  </a:moveTo>
                  <a:lnTo>
                    <a:pt x="12" y="82"/>
                  </a:lnTo>
                  <a:lnTo>
                    <a:pt x="89" y="10"/>
                  </a:lnTo>
                  <a:lnTo>
                    <a:pt x="80" y="0"/>
                  </a:lnTo>
                  <a:lnTo>
                    <a:pt x="2" y="72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6" y="84"/>
                  </a:lnTo>
                  <a:lnTo>
                    <a:pt x="9" y="83"/>
                  </a:lnTo>
                  <a:lnTo>
                    <a:pt x="12" y="82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5" name="Freeform 2650"/>
            <p:cNvSpPr>
              <a:spLocks/>
            </p:cNvSpPr>
            <p:nvPr/>
          </p:nvSpPr>
          <p:spPr bwMode="auto">
            <a:xfrm>
              <a:off x="3623" y="2474"/>
              <a:ext cx="39" cy="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4"/>
                </a:cxn>
                <a:cxn ang="0">
                  <a:pos x="154" y="14"/>
                </a:cxn>
                <a:cxn ang="0">
                  <a:pos x="15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3" y="12"/>
                </a:cxn>
                <a:cxn ang="0">
                  <a:pos x="5" y="13"/>
                </a:cxn>
                <a:cxn ang="0">
                  <a:pos x="7" y="14"/>
                </a:cxn>
                <a:cxn ang="0">
                  <a:pos x="0" y="7"/>
                </a:cxn>
              </a:cxnLst>
              <a:rect l="0" t="0" r="r" b="b"/>
              <a:pathLst>
                <a:path w="154" h="14">
                  <a:moveTo>
                    <a:pt x="0" y="7"/>
                  </a:moveTo>
                  <a:lnTo>
                    <a:pt x="7" y="14"/>
                  </a:lnTo>
                  <a:lnTo>
                    <a:pt x="154" y="14"/>
                  </a:lnTo>
                  <a:lnTo>
                    <a:pt x="154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6" name="Freeform 2651"/>
            <p:cNvSpPr>
              <a:spLocks/>
            </p:cNvSpPr>
            <p:nvPr/>
          </p:nvSpPr>
          <p:spPr bwMode="auto">
            <a:xfrm>
              <a:off x="3623" y="2475"/>
              <a:ext cx="3" cy="9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4" y="2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26"/>
                </a:cxn>
                <a:cxn ang="0">
                  <a:pos x="5" y="32"/>
                </a:cxn>
                <a:cxn ang="0">
                  <a:pos x="0" y="26"/>
                </a:cxn>
                <a:cxn ang="0">
                  <a:pos x="1" y="29"/>
                </a:cxn>
                <a:cxn ang="0">
                  <a:pos x="3" y="31"/>
                </a:cxn>
                <a:cxn ang="0">
                  <a:pos x="5" y="32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2" y="31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5" y="32"/>
                </a:cxn>
              </a:cxnLst>
              <a:rect l="0" t="0" r="r" b="b"/>
              <a:pathLst>
                <a:path w="14" h="33">
                  <a:moveTo>
                    <a:pt x="5" y="32"/>
                  </a:moveTo>
                  <a:lnTo>
                    <a:pt x="14" y="2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5" y="32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2" y="31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7" name="Freeform 2652"/>
            <p:cNvSpPr>
              <a:spLocks/>
            </p:cNvSpPr>
            <p:nvPr/>
          </p:nvSpPr>
          <p:spPr bwMode="auto">
            <a:xfrm>
              <a:off x="3600" y="2471"/>
              <a:ext cx="25" cy="1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14"/>
                </a:cxn>
                <a:cxn ang="0">
                  <a:pos x="98" y="50"/>
                </a:cxn>
                <a:cxn ang="0">
                  <a:pos x="103" y="38"/>
                </a:cxn>
                <a:cxn ang="0">
                  <a:pos x="9" y="1"/>
                </a:cxn>
                <a:cxn ang="0">
                  <a:pos x="4" y="1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4"/>
                </a:cxn>
                <a:cxn ang="0">
                  <a:pos x="4" y="1"/>
                </a:cxn>
              </a:cxnLst>
              <a:rect l="0" t="0" r="r" b="b"/>
              <a:pathLst>
                <a:path w="103" h="50">
                  <a:moveTo>
                    <a:pt x="4" y="1"/>
                  </a:moveTo>
                  <a:lnTo>
                    <a:pt x="4" y="14"/>
                  </a:lnTo>
                  <a:lnTo>
                    <a:pt x="98" y="50"/>
                  </a:lnTo>
                  <a:lnTo>
                    <a:pt x="103" y="38"/>
                  </a:lnTo>
                  <a:lnTo>
                    <a:pt x="9" y="1"/>
                  </a:lnTo>
                  <a:lnTo>
                    <a:pt x="4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8" name="Freeform 2653"/>
            <p:cNvSpPr>
              <a:spLocks/>
            </p:cNvSpPr>
            <p:nvPr/>
          </p:nvSpPr>
          <p:spPr bwMode="auto">
            <a:xfrm>
              <a:off x="3601" y="2461"/>
              <a:ext cx="25" cy="13"/>
            </a:xfrm>
            <a:custGeom>
              <a:avLst/>
              <a:gdLst/>
              <a:ahLst/>
              <a:cxnLst>
                <a:cxn ang="0">
                  <a:pos x="103" y="8"/>
                </a:cxn>
                <a:cxn ang="0">
                  <a:pos x="94" y="2"/>
                </a:cxn>
                <a:cxn ang="0">
                  <a:pos x="0" y="41"/>
                </a:cxn>
                <a:cxn ang="0">
                  <a:pos x="5" y="54"/>
                </a:cxn>
                <a:cxn ang="0">
                  <a:pos x="99" y="14"/>
                </a:cxn>
                <a:cxn ang="0">
                  <a:pos x="103" y="8"/>
                </a:cxn>
                <a:cxn ang="0">
                  <a:pos x="99" y="14"/>
                </a:cxn>
                <a:cxn ang="0">
                  <a:pos x="101" y="12"/>
                </a:cxn>
                <a:cxn ang="0">
                  <a:pos x="103" y="10"/>
                </a:cxn>
                <a:cxn ang="0">
                  <a:pos x="103" y="8"/>
                </a:cxn>
                <a:cxn ang="0">
                  <a:pos x="102" y="5"/>
                </a:cxn>
                <a:cxn ang="0">
                  <a:pos x="101" y="3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4" y="2"/>
                </a:cxn>
                <a:cxn ang="0">
                  <a:pos x="103" y="8"/>
                </a:cxn>
              </a:cxnLst>
              <a:rect l="0" t="0" r="r" b="b"/>
              <a:pathLst>
                <a:path w="103" h="54">
                  <a:moveTo>
                    <a:pt x="103" y="8"/>
                  </a:moveTo>
                  <a:lnTo>
                    <a:pt x="94" y="2"/>
                  </a:lnTo>
                  <a:lnTo>
                    <a:pt x="0" y="41"/>
                  </a:lnTo>
                  <a:lnTo>
                    <a:pt x="5" y="54"/>
                  </a:lnTo>
                  <a:lnTo>
                    <a:pt x="99" y="14"/>
                  </a:lnTo>
                  <a:lnTo>
                    <a:pt x="103" y="8"/>
                  </a:lnTo>
                  <a:lnTo>
                    <a:pt x="99" y="14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3" y="8"/>
                  </a:lnTo>
                  <a:lnTo>
                    <a:pt x="102" y="5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4" y="2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9" name="Freeform 2654"/>
            <p:cNvSpPr>
              <a:spLocks/>
            </p:cNvSpPr>
            <p:nvPr/>
          </p:nvSpPr>
          <p:spPr bwMode="auto">
            <a:xfrm>
              <a:off x="3623" y="2463"/>
              <a:ext cx="3" cy="8"/>
            </a:xfrm>
            <a:custGeom>
              <a:avLst/>
              <a:gdLst/>
              <a:ahLst/>
              <a:cxnLst>
                <a:cxn ang="0">
                  <a:pos x="7" y="32"/>
                </a:cxn>
                <a:cxn ang="0">
                  <a:pos x="14" y="2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26"/>
                </a:cxn>
                <a:cxn ang="0">
                  <a:pos x="7" y="32"/>
                </a:cxn>
                <a:cxn ang="0">
                  <a:pos x="0" y="26"/>
                </a:cxn>
                <a:cxn ang="0">
                  <a:pos x="1" y="29"/>
                </a:cxn>
                <a:cxn ang="0">
                  <a:pos x="3" y="31"/>
                </a:cxn>
                <a:cxn ang="0">
                  <a:pos x="5" y="32"/>
                </a:cxn>
                <a:cxn ang="0">
                  <a:pos x="7" y="32"/>
                </a:cxn>
                <a:cxn ang="0">
                  <a:pos x="10" y="32"/>
                </a:cxn>
                <a:cxn ang="0">
                  <a:pos x="12" y="31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7" y="32"/>
                </a:cxn>
              </a:cxnLst>
              <a:rect l="0" t="0" r="r" b="b"/>
              <a:pathLst>
                <a:path w="14" h="32">
                  <a:moveTo>
                    <a:pt x="7" y="32"/>
                  </a:moveTo>
                  <a:lnTo>
                    <a:pt x="14" y="2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7" y="32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2" y="31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0" name="Freeform 2655"/>
            <p:cNvSpPr>
              <a:spLocks/>
            </p:cNvSpPr>
            <p:nvPr/>
          </p:nvSpPr>
          <p:spPr bwMode="auto">
            <a:xfrm>
              <a:off x="3625" y="2468"/>
              <a:ext cx="26" cy="3"/>
            </a:xfrm>
            <a:custGeom>
              <a:avLst/>
              <a:gdLst/>
              <a:ahLst/>
              <a:cxnLst>
                <a:cxn ang="0">
                  <a:pos x="103" y="1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99" y="13"/>
                </a:cxn>
                <a:cxn ang="0">
                  <a:pos x="103" y="12"/>
                </a:cxn>
                <a:cxn ang="0">
                  <a:pos x="99" y="13"/>
                </a:cxn>
                <a:cxn ang="0">
                  <a:pos x="102" y="13"/>
                </a:cxn>
                <a:cxn ang="0">
                  <a:pos x="104" y="11"/>
                </a:cxn>
                <a:cxn ang="0">
                  <a:pos x="105" y="9"/>
                </a:cxn>
                <a:cxn ang="0">
                  <a:pos x="105" y="7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99" y="0"/>
                </a:cxn>
                <a:cxn ang="0">
                  <a:pos x="103" y="12"/>
                </a:cxn>
              </a:cxnLst>
              <a:rect l="0" t="0" r="r" b="b"/>
              <a:pathLst>
                <a:path w="105" h="13">
                  <a:moveTo>
                    <a:pt x="103" y="12"/>
                  </a:moveTo>
                  <a:lnTo>
                    <a:pt x="9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9" y="13"/>
                  </a:lnTo>
                  <a:lnTo>
                    <a:pt x="103" y="12"/>
                  </a:lnTo>
                  <a:lnTo>
                    <a:pt x="99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99" y="0"/>
                  </a:lnTo>
                  <a:lnTo>
                    <a:pt x="103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1" name="Freeform 2656"/>
            <p:cNvSpPr>
              <a:spLocks/>
            </p:cNvSpPr>
            <p:nvPr/>
          </p:nvSpPr>
          <p:spPr bwMode="auto">
            <a:xfrm>
              <a:off x="3648" y="2449"/>
              <a:ext cx="26" cy="22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94" y="2"/>
                </a:cxn>
                <a:cxn ang="0">
                  <a:pos x="0" y="76"/>
                </a:cxn>
                <a:cxn ang="0">
                  <a:pos x="9" y="86"/>
                </a:cxn>
                <a:cxn ang="0">
                  <a:pos x="102" y="12"/>
                </a:cxn>
                <a:cxn ang="0">
                  <a:pos x="102" y="2"/>
                </a:cxn>
                <a:cxn ang="0">
                  <a:pos x="102" y="12"/>
                </a:cxn>
                <a:cxn ang="0">
                  <a:pos x="103" y="10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3" y="3"/>
                </a:cxn>
                <a:cxn ang="0">
                  <a:pos x="101" y="1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102" y="2"/>
                </a:cxn>
              </a:cxnLst>
              <a:rect l="0" t="0" r="r" b="b"/>
              <a:pathLst>
                <a:path w="104" h="86">
                  <a:moveTo>
                    <a:pt x="102" y="2"/>
                  </a:moveTo>
                  <a:lnTo>
                    <a:pt x="94" y="2"/>
                  </a:lnTo>
                  <a:lnTo>
                    <a:pt x="0" y="76"/>
                  </a:lnTo>
                  <a:lnTo>
                    <a:pt x="9" y="86"/>
                  </a:lnTo>
                  <a:lnTo>
                    <a:pt x="102" y="12"/>
                  </a:lnTo>
                  <a:lnTo>
                    <a:pt x="102" y="2"/>
                  </a:lnTo>
                  <a:lnTo>
                    <a:pt x="102" y="12"/>
                  </a:lnTo>
                  <a:lnTo>
                    <a:pt x="103" y="10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3" y="3"/>
                  </a:lnTo>
                  <a:lnTo>
                    <a:pt x="101" y="1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2" name="Freeform 2657"/>
            <p:cNvSpPr>
              <a:spLocks/>
            </p:cNvSpPr>
            <p:nvPr/>
          </p:nvSpPr>
          <p:spPr bwMode="auto">
            <a:xfrm>
              <a:off x="3648" y="2431"/>
              <a:ext cx="26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" y="11"/>
                </a:cxn>
                <a:cxn ang="0">
                  <a:pos x="96" y="86"/>
                </a:cxn>
                <a:cxn ang="0">
                  <a:pos x="104" y="76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7" y="0"/>
                </a:cxn>
              </a:cxnLst>
              <a:rect l="0" t="0" r="r" b="b"/>
              <a:pathLst>
                <a:path w="104" h="86">
                  <a:moveTo>
                    <a:pt x="7" y="0"/>
                  </a:moveTo>
                  <a:lnTo>
                    <a:pt x="2" y="11"/>
                  </a:lnTo>
                  <a:lnTo>
                    <a:pt x="96" y="86"/>
                  </a:lnTo>
                  <a:lnTo>
                    <a:pt x="104" y="76"/>
                  </a:lnTo>
                  <a:lnTo>
                    <a:pt x="11" y="1"/>
                  </a:lnTo>
                  <a:lnTo>
                    <a:pt x="7" y="0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3" name="Freeform 2658"/>
            <p:cNvSpPr>
              <a:spLocks/>
            </p:cNvSpPr>
            <p:nvPr/>
          </p:nvSpPr>
          <p:spPr bwMode="auto">
            <a:xfrm>
              <a:off x="3623" y="2431"/>
              <a:ext cx="26" cy="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13"/>
                </a:cxn>
                <a:cxn ang="0">
                  <a:pos x="106" y="13"/>
                </a:cxn>
                <a:cxn ang="0">
                  <a:pos x="106" y="0"/>
                </a:cxn>
                <a:cxn ang="0">
                  <a:pos x="7" y="0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3" y="11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0" y="6"/>
                </a:cxn>
              </a:cxnLst>
              <a:rect l="0" t="0" r="r" b="b"/>
              <a:pathLst>
                <a:path w="106" h="13">
                  <a:moveTo>
                    <a:pt x="0" y="6"/>
                  </a:moveTo>
                  <a:lnTo>
                    <a:pt x="7" y="13"/>
                  </a:lnTo>
                  <a:lnTo>
                    <a:pt x="106" y="13"/>
                  </a:lnTo>
                  <a:lnTo>
                    <a:pt x="106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4" name="Freeform 2659"/>
            <p:cNvSpPr>
              <a:spLocks/>
            </p:cNvSpPr>
            <p:nvPr/>
          </p:nvSpPr>
          <p:spPr bwMode="auto">
            <a:xfrm>
              <a:off x="3623" y="2432"/>
              <a:ext cx="3" cy="8"/>
            </a:xfrm>
            <a:custGeom>
              <a:avLst/>
              <a:gdLst/>
              <a:ahLst/>
              <a:cxnLst>
                <a:cxn ang="0">
                  <a:pos x="5" y="33"/>
                </a:cxn>
                <a:cxn ang="0">
                  <a:pos x="14" y="27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5" y="33"/>
                </a:cxn>
                <a:cxn ang="0">
                  <a:pos x="0" y="27"/>
                </a:cxn>
                <a:cxn ang="0">
                  <a:pos x="1" y="30"/>
                </a:cxn>
                <a:cxn ang="0">
                  <a:pos x="3" y="32"/>
                </a:cxn>
                <a:cxn ang="0">
                  <a:pos x="5" y="33"/>
                </a:cxn>
                <a:cxn ang="0">
                  <a:pos x="7" y="34"/>
                </a:cxn>
                <a:cxn ang="0">
                  <a:pos x="10" y="33"/>
                </a:cxn>
                <a:cxn ang="0">
                  <a:pos x="12" y="32"/>
                </a:cxn>
                <a:cxn ang="0">
                  <a:pos x="13" y="30"/>
                </a:cxn>
                <a:cxn ang="0">
                  <a:pos x="14" y="27"/>
                </a:cxn>
                <a:cxn ang="0">
                  <a:pos x="5" y="33"/>
                </a:cxn>
              </a:cxnLst>
              <a:rect l="0" t="0" r="r" b="b"/>
              <a:pathLst>
                <a:path w="14" h="34">
                  <a:moveTo>
                    <a:pt x="5" y="33"/>
                  </a:moveTo>
                  <a:lnTo>
                    <a:pt x="14" y="27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5" y="3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10" y="33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5" name="Freeform 2660"/>
            <p:cNvSpPr>
              <a:spLocks/>
            </p:cNvSpPr>
            <p:nvPr/>
          </p:nvSpPr>
          <p:spPr bwMode="auto">
            <a:xfrm>
              <a:off x="3600" y="2428"/>
              <a:ext cx="25" cy="1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13"/>
                </a:cxn>
                <a:cxn ang="0">
                  <a:pos x="98" y="50"/>
                </a:cxn>
                <a:cxn ang="0">
                  <a:pos x="103" y="38"/>
                </a:cxn>
                <a:cxn ang="0">
                  <a:pos x="9" y="1"/>
                </a:cxn>
                <a:cxn ang="0">
                  <a:pos x="4" y="1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"/>
                </a:cxn>
              </a:cxnLst>
              <a:rect l="0" t="0" r="r" b="b"/>
              <a:pathLst>
                <a:path w="103" h="50">
                  <a:moveTo>
                    <a:pt x="4" y="1"/>
                  </a:moveTo>
                  <a:lnTo>
                    <a:pt x="4" y="13"/>
                  </a:lnTo>
                  <a:lnTo>
                    <a:pt x="98" y="50"/>
                  </a:lnTo>
                  <a:lnTo>
                    <a:pt x="103" y="38"/>
                  </a:lnTo>
                  <a:lnTo>
                    <a:pt x="9" y="1"/>
                  </a:lnTo>
                  <a:lnTo>
                    <a:pt x="4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6" name="Freeform 2661"/>
            <p:cNvSpPr>
              <a:spLocks/>
            </p:cNvSpPr>
            <p:nvPr/>
          </p:nvSpPr>
          <p:spPr bwMode="auto">
            <a:xfrm>
              <a:off x="3601" y="2419"/>
              <a:ext cx="25" cy="12"/>
            </a:xfrm>
            <a:custGeom>
              <a:avLst/>
              <a:gdLst/>
              <a:ahLst/>
              <a:cxnLst>
                <a:cxn ang="0">
                  <a:pos x="103" y="6"/>
                </a:cxn>
                <a:cxn ang="0">
                  <a:pos x="94" y="0"/>
                </a:cxn>
                <a:cxn ang="0">
                  <a:pos x="0" y="38"/>
                </a:cxn>
                <a:cxn ang="0">
                  <a:pos x="5" y="50"/>
                </a:cxn>
                <a:cxn ang="0">
                  <a:pos x="99" y="12"/>
                </a:cxn>
                <a:cxn ang="0">
                  <a:pos x="103" y="6"/>
                </a:cxn>
                <a:cxn ang="0">
                  <a:pos x="99" y="12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4"/>
                </a:cxn>
                <a:cxn ang="0">
                  <a:pos x="101" y="2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103" y="6"/>
                </a:cxn>
              </a:cxnLst>
              <a:rect l="0" t="0" r="r" b="b"/>
              <a:pathLst>
                <a:path w="103" h="50">
                  <a:moveTo>
                    <a:pt x="103" y="6"/>
                  </a:moveTo>
                  <a:lnTo>
                    <a:pt x="94" y="0"/>
                  </a:lnTo>
                  <a:lnTo>
                    <a:pt x="0" y="38"/>
                  </a:lnTo>
                  <a:lnTo>
                    <a:pt x="5" y="50"/>
                  </a:lnTo>
                  <a:lnTo>
                    <a:pt x="99" y="12"/>
                  </a:lnTo>
                  <a:lnTo>
                    <a:pt x="103" y="6"/>
                  </a:lnTo>
                  <a:lnTo>
                    <a:pt x="99" y="12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103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7" name="Freeform 2662"/>
            <p:cNvSpPr>
              <a:spLocks/>
            </p:cNvSpPr>
            <p:nvPr/>
          </p:nvSpPr>
          <p:spPr bwMode="auto">
            <a:xfrm>
              <a:off x="3543" y="2766"/>
              <a:ext cx="262" cy="123"/>
            </a:xfrm>
            <a:custGeom>
              <a:avLst/>
              <a:gdLst/>
              <a:ahLst/>
              <a:cxnLst>
                <a:cxn ang="0">
                  <a:pos x="893" y="422"/>
                </a:cxn>
                <a:cxn ang="0">
                  <a:pos x="955" y="390"/>
                </a:cxn>
                <a:cxn ang="0">
                  <a:pos x="1002" y="352"/>
                </a:cxn>
                <a:cxn ang="0">
                  <a:pos x="1030" y="313"/>
                </a:cxn>
                <a:cxn ang="0">
                  <a:pos x="1049" y="273"/>
                </a:cxn>
                <a:cxn ang="0">
                  <a:pos x="1049" y="0"/>
                </a:cxn>
                <a:cxn ang="0">
                  <a:pos x="0" y="8"/>
                </a:cxn>
                <a:cxn ang="0">
                  <a:pos x="0" y="260"/>
                </a:cxn>
                <a:cxn ang="0">
                  <a:pos x="8" y="302"/>
                </a:cxn>
                <a:cxn ang="0">
                  <a:pos x="39" y="342"/>
                </a:cxn>
                <a:cxn ang="0">
                  <a:pos x="78" y="379"/>
                </a:cxn>
                <a:cxn ang="0">
                  <a:pos x="138" y="414"/>
                </a:cxn>
                <a:cxn ang="0">
                  <a:pos x="205" y="443"/>
                </a:cxn>
                <a:cxn ang="0">
                  <a:pos x="283" y="465"/>
                </a:cxn>
                <a:cxn ang="0">
                  <a:pos x="368" y="480"/>
                </a:cxn>
                <a:cxn ang="0">
                  <a:pos x="464" y="488"/>
                </a:cxn>
                <a:cxn ang="0">
                  <a:pos x="558" y="491"/>
                </a:cxn>
                <a:cxn ang="0">
                  <a:pos x="649" y="483"/>
                </a:cxn>
                <a:cxn ang="0">
                  <a:pos x="740" y="470"/>
                </a:cxn>
                <a:cxn ang="0">
                  <a:pos x="820" y="448"/>
                </a:cxn>
                <a:cxn ang="0">
                  <a:pos x="893" y="422"/>
                </a:cxn>
              </a:cxnLst>
              <a:rect l="0" t="0" r="r" b="b"/>
              <a:pathLst>
                <a:path w="1049" h="491">
                  <a:moveTo>
                    <a:pt x="893" y="422"/>
                  </a:moveTo>
                  <a:lnTo>
                    <a:pt x="955" y="390"/>
                  </a:lnTo>
                  <a:lnTo>
                    <a:pt x="1002" y="352"/>
                  </a:lnTo>
                  <a:lnTo>
                    <a:pt x="1030" y="313"/>
                  </a:lnTo>
                  <a:lnTo>
                    <a:pt x="1049" y="273"/>
                  </a:lnTo>
                  <a:lnTo>
                    <a:pt x="1049" y="0"/>
                  </a:lnTo>
                  <a:lnTo>
                    <a:pt x="0" y="8"/>
                  </a:lnTo>
                  <a:lnTo>
                    <a:pt x="0" y="260"/>
                  </a:lnTo>
                  <a:lnTo>
                    <a:pt x="8" y="302"/>
                  </a:lnTo>
                  <a:lnTo>
                    <a:pt x="39" y="342"/>
                  </a:lnTo>
                  <a:lnTo>
                    <a:pt x="78" y="379"/>
                  </a:lnTo>
                  <a:lnTo>
                    <a:pt x="138" y="414"/>
                  </a:lnTo>
                  <a:lnTo>
                    <a:pt x="205" y="443"/>
                  </a:lnTo>
                  <a:lnTo>
                    <a:pt x="283" y="465"/>
                  </a:lnTo>
                  <a:lnTo>
                    <a:pt x="368" y="480"/>
                  </a:lnTo>
                  <a:lnTo>
                    <a:pt x="464" y="488"/>
                  </a:lnTo>
                  <a:lnTo>
                    <a:pt x="558" y="491"/>
                  </a:lnTo>
                  <a:lnTo>
                    <a:pt x="649" y="483"/>
                  </a:lnTo>
                  <a:lnTo>
                    <a:pt x="740" y="470"/>
                  </a:lnTo>
                  <a:lnTo>
                    <a:pt x="820" y="448"/>
                  </a:lnTo>
                  <a:lnTo>
                    <a:pt x="893" y="4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8" name="Freeform 2663"/>
            <p:cNvSpPr>
              <a:spLocks/>
            </p:cNvSpPr>
            <p:nvPr/>
          </p:nvSpPr>
          <p:spPr bwMode="auto">
            <a:xfrm>
              <a:off x="3765" y="2862"/>
              <a:ext cx="18" cy="11"/>
            </a:xfrm>
            <a:custGeom>
              <a:avLst/>
              <a:gdLst/>
              <a:ahLst/>
              <a:cxnLst>
                <a:cxn ang="0">
                  <a:pos x="69" y="12"/>
                </a:cxn>
                <a:cxn ang="0">
                  <a:pos x="62" y="1"/>
                </a:cxn>
                <a:cxn ang="0">
                  <a:pos x="0" y="33"/>
                </a:cxn>
                <a:cxn ang="0">
                  <a:pos x="6" y="45"/>
                </a:cxn>
                <a:cxn ang="0">
                  <a:pos x="68" y="13"/>
                </a:cxn>
                <a:cxn ang="0">
                  <a:pos x="69" y="12"/>
                </a:cxn>
                <a:cxn ang="0">
                  <a:pos x="68" y="13"/>
                </a:cxn>
                <a:cxn ang="0">
                  <a:pos x="70" y="11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1" y="4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2" y="1"/>
                </a:cxn>
                <a:cxn ang="0">
                  <a:pos x="69" y="12"/>
                </a:cxn>
              </a:cxnLst>
              <a:rect l="0" t="0" r="r" b="b"/>
              <a:pathLst>
                <a:path w="72" h="45">
                  <a:moveTo>
                    <a:pt x="69" y="12"/>
                  </a:moveTo>
                  <a:lnTo>
                    <a:pt x="62" y="1"/>
                  </a:lnTo>
                  <a:lnTo>
                    <a:pt x="0" y="33"/>
                  </a:lnTo>
                  <a:lnTo>
                    <a:pt x="6" y="45"/>
                  </a:lnTo>
                  <a:lnTo>
                    <a:pt x="68" y="13"/>
                  </a:lnTo>
                  <a:lnTo>
                    <a:pt x="69" y="12"/>
                  </a:lnTo>
                  <a:lnTo>
                    <a:pt x="68" y="13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1"/>
                  </a:lnTo>
                  <a:lnTo>
                    <a:pt x="69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9" name="Freeform 2664"/>
            <p:cNvSpPr>
              <a:spLocks/>
            </p:cNvSpPr>
            <p:nvPr/>
          </p:nvSpPr>
          <p:spPr bwMode="auto">
            <a:xfrm>
              <a:off x="3780" y="2853"/>
              <a:ext cx="15" cy="12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47" y="1"/>
                </a:cxn>
                <a:cxn ang="0">
                  <a:pos x="0" y="39"/>
                </a:cxn>
                <a:cxn ang="0">
                  <a:pos x="8" y="49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5" y="11"/>
                </a:cxn>
                <a:cxn ang="0">
                  <a:pos x="57" y="9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56" y="10"/>
                </a:cxn>
              </a:cxnLst>
              <a:rect l="0" t="0" r="r" b="b"/>
              <a:pathLst>
                <a:path w="57" h="49">
                  <a:moveTo>
                    <a:pt x="56" y="10"/>
                  </a:moveTo>
                  <a:lnTo>
                    <a:pt x="47" y="1"/>
                  </a:lnTo>
                  <a:lnTo>
                    <a:pt x="0" y="39"/>
                  </a:lnTo>
                  <a:lnTo>
                    <a:pt x="8" y="49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0" name="Freeform 2665"/>
            <p:cNvSpPr>
              <a:spLocks/>
            </p:cNvSpPr>
            <p:nvPr/>
          </p:nvSpPr>
          <p:spPr bwMode="auto">
            <a:xfrm>
              <a:off x="3792" y="2843"/>
              <a:ext cx="10" cy="12"/>
            </a:xfrm>
            <a:custGeom>
              <a:avLst/>
              <a:gdLst/>
              <a:ahLst/>
              <a:cxnLst>
                <a:cxn ang="0">
                  <a:pos x="40" y="10"/>
                </a:cxn>
                <a:cxn ang="0">
                  <a:pos x="28" y="3"/>
                </a:cxn>
                <a:cxn ang="0">
                  <a:pos x="0" y="43"/>
                </a:cxn>
                <a:cxn ang="0">
                  <a:pos x="10" y="50"/>
                </a:cxn>
                <a:cxn ang="0">
                  <a:pos x="38" y="11"/>
                </a:cxn>
                <a:cxn ang="0">
                  <a:pos x="40" y="10"/>
                </a:cxn>
                <a:cxn ang="0">
                  <a:pos x="38" y="11"/>
                </a:cxn>
                <a:cxn ang="0">
                  <a:pos x="40" y="9"/>
                </a:cxn>
                <a:cxn ang="0">
                  <a:pos x="40" y="6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3"/>
                </a:cxn>
                <a:cxn ang="0">
                  <a:pos x="40" y="10"/>
                </a:cxn>
              </a:cxnLst>
              <a:rect l="0" t="0" r="r" b="b"/>
              <a:pathLst>
                <a:path w="40" h="50">
                  <a:moveTo>
                    <a:pt x="40" y="10"/>
                  </a:moveTo>
                  <a:lnTo>
                    <a:pt x="28" y="3"/>
                  </a:lnTo>
                  <a:lnTo>
                    <a:pt x="0" y="43"/>
                  </a:lnTo>
                  <a:lnTo>
                    <a:pt x="10" y="50"/>
                  </a:lnTo>
                  <a:lnTo>
                    <a:pt x="38" y="11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3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1" name="Freeform 2666"/>
            <p:cNvSpPr>
              <a:spLocks/>
            </p:cNvSpPr>
            <p:nvPr/>
          </p:nvSpPr>
          <p:spPr bwMode="auto">
            <a:xfrm>
              <a:off x="3799" y="2833"/>
              <a:ext cx="7" cy="12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19" y="4"/>
                </a:cxn>
                <a:cxn ang="0">
                  <a:pos x="0" y="44"/>
                </a:cxn>
                <a:cxn ang="0">
                  <a:pos x="13" y="49"/>
                </a:cxn>
                <a:cxn ang="0">
                  <a:pos x="31" y="9"/>
                </a:cxn>
                <a:cxn ang="0">
                  <a:pos x="31" y="6"/>
                </a:cxn>
                <a:cxn ang="0">
                  <a:pos x="31" y="9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29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31" y="6"/>
                </a:cxn>
              </a:cxnLst>
              <a:rect l="0" t="0" r="r" b="b"/>
              <a:pathLst>
                <a:path w="31" h="49">
                  <a:moveTo>
                    <a:pt x="31" y="6"/>
                  </a:moveTo>
                  <a:lnTo>
                    <a:pt x="19" y="4"/>
                  </a:lnTo>
                  <a:lnTo>
                    <a:pt x="0" y="44"/>
                  </a:lnTo>
                  <a:lnTo>
                    <a:pt x="13" y="49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2" name="Freeform 2667"/>
            <p:cNvSpPr>
              <a:spLocks/>
            </p:cNvSpPr>
            <p:nvPr/>
          </p:nvSpPr>
          <p:spPr bwMode="auto">
            <a:xfrm>
              <a:off x="3803" y="2764"/>
              <a:ext cx="3" cy="7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280"/>
                </a:cxn>
                <a:cxn ang="0">
                  <a:pos x="13" y="280"/>
                </a:cxn>
                <a:cxn ang="0">
                  <a:pos x="13" y="7"/>
                </a:cxn>
                <a:cxn ang="0">
                  <a:pos x="7" y="0"/>
                </a:cxn>
                <a:cxn ang="0">
                  <a:pos x="13" y="7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7" y="0"/>
                </a:cxn>
              </a:cxnLst>
              <a:rect l="0" t="0" r="r" b="b"/>
              <a:pathLst>
                <a:path w="13" h="280">
                  <a:moveTo>
                    <a:pt x="7" y="0"/>
                  </a:moveTo>
                  <a:lnTo>
                    <a:pt x="0" y="7"/>
                  </a:lnTo>
                  <a:lnTo>
                    <a:pt x="0" y="280"/>
                  </a:lnTo>
                  <a:lnTo>
                    <a:pt x="13" y="280"/>
                  </a:lnTo>
                  <a:lnTo>
                    <a:pt x="13" y="7"/>
                  </a:lnTo>
                  <a:lnTo>
                    <a:pt x="7" y="0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3" name="Freeform 2668"/>
            <p:cNvSpPr>
              <a:spLocks/>
            </p:cNvSpPr>
            <p:nvPr/>
          </p:nvSpPr>
          <p:spPr bwMode="auto">
            <a:xfrm>
              <a:off x="3541" y="2764"/>
              <a:ext cx="264" cy="6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" y="22"/>
                </a:cxn>
                <a:cxn ang="0">
                  <a:pos x="1055" y="14"/>
                </a:cxn>
                <a:cxn ang="0">
                  <a:pos x="1055" y="0"/>
                </a:cxn>
                <a:cxn ang="0">
                  <a:pos x="6" y="8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3" y="9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0" y="18"/>
                </a:cxn>
                <a:cxn ang="0">
                  <a:pos x="1" y="20"/>
                </a:cxn>
                <a:cxn ang="0">
                  <a:pos x="3" y="21"/>
                </a:cxn>
                <a:cxn ang="0">
                  <a:pos x="6" y="22"/>
                </a:cxn>
                <a:cxn ang="0">
                  <a:pos x="0" y="15"/>
                </a:cxn>
              </a:cxnLst>
              <a:rect l="0" t="0" r="r" b="b"/>
              <a:pathLst>
                <a:path w="1055" h="22">
                  <a:moveTo>
                    <a:pt x="0" y="15"/>
                  </a:moveTo>
                  <a:lnTo>
                    <a:pt x="6" y="22"/>
                  </a:lnTo>
                  <a:lnTo>
                    <a:pt x="1055" y="14"/>
                  </a:lnTo>
                  <a:lnTo>
                    <a:pt x="1055" y="0"/>
                  </a:lnTo>
                  <a:lnTo>
                    <a:pt x="6" y="8"/>
                  </a:lnTo>
                  <a:lnTo>
                    <a:pt x="0" y="15"/>
                  </a:lnTo>
                  <a:lnTo>
                    <a:pt x="6" y="8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6" y="2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4" name="Freeform 2669"/>
            <p:cNvSpPr>
              <a:spLocks/>
            </p:cNvSpPr>
            <p:nvPr/>
          </p:nvSpPr>
          <p:spPr bwMode="auto">
            <a:xfrm>
              <a:off x="3541" y="2768"/>
              <a:ext cx="4" cy="65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13" y="252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252"/>
                </a:cxn>
                <a:cxn ang="0">
                  <a:pos x="0" y="254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7"/>
                </a:cxn>
                <a:cxn ang="0">
                  <a:pos x="4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1" y="257"/>
                </a:cxn>
                <a:cxn ang="0">
                  <a:pos x="12" y="255"/>
                </a:cxn>
                <a:cxn ang="0">
                  <a:pos x="13" y="252"/>
                </a:cxn>
                <a:cxn ang="0">
                  <a:pos x="0" y="254"/>
                </a:cxn>
              </a:cxnLst>
              <a:rect l="0" t="0" r="r" b="b"/>
              <a:pathLst>
                <a:path w="13" h="259">
                  <a:moveTo>
                    <a:pt x="0" y="254"/>
                  </a:moveTo>
                  <a:lnTo>
                    <a:pt x="13" y="252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7"/>
                  </a:lnTo>
                  <a:lnTo>
                    <a:pt x="4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1" y="257"/>
                  </a:lnTo>
                  <a:lnTo>
                    <a:pt x="12" y="255"/>
                  </a:lnTo>
                  <a:lnTo>
                    <a:pt x="13" y="252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5" name="Freeform 2670"/>
            <p:cNvSpPr>
              <a:spLocks/>
            </p:cNvSpPr>
            <p:nvPr/>
          </p:nvSpPr>
          <p:spPr bwMode="auto">
            <a:xfrm>
              <a:off x="3541" y="2831"/>
              <a:ext cx="5" cy="12"/>
            </a:xfrm>
            <a:custGeom>
              <a:avLst/>
              <a:gdLst/>
              <a:ahLst/>
              <a:cxnLst>
                <a:cxn ang="0">
                  <a:pos x="9" y="48"/>
                </a:cxn>
                <a:cxn ang="0">
                  <a:pos x="20" y="43"/>
                </a:cxn>
                <a:cxn ang="0">
                  <a:pos x="12" y="0"/>
                </a:cxn>
                <a:cxn ang="0">
                  <a:pos x="0" y="4"/>
                </a:cxn>
                <a:cxn ang="0">
                  <a:pos x="7" y="45"/>
                </a:cxn>
                <a:cxn ang="0">
                  <a:pos x="9" y="48"/>
                </a:cxn>
                <a:cxn ang="0">
                  <a:pos x="7" y="45"/>
                </a:cxn>
                <a:cxn ang="0">
                  <a:pos x="9" y="48"/>
                </a:cxn>
                <a:cxn ang="0">
                  <a:pos x="10" y="50"/>
                </a:cxn>
                <a:cxn ang="0">
                  <a:pos x="13" y="50"/>
                </a:cxn>
                <a:cxn ang="0">
                  <a:pos x="15" y="50"/>
                </a:cxn>
                <a:cxn ang="0">
                  <a:pos x="17" y="50"/>
                </a:cxn>
                <a:cxn ang="0">
                  <a:pos x="19" y="48"/>
                </a:cxn>
                <a:cxn ang="0">
                  <a:pos x="20" y="46"/>
                </a:cxn>
                <a:cxn ang="0">
                  <a:pos x="20" y="43"/>
                </a:cxn>
                <a:cxn ang="0">
                  <a:pos x="9" y="48"/>
                </a:cxn>
              </a:cxnLst>
              <a:rect l="0" t="0" r="r" b="b"/>
              <a:pathLst>
                <a:path w="20" h="50">
                  <a:moveTo>
                    <a:pt x="9" y="48"/>
                  </a:moveTo>
                  <a:lnTo>
                    <a:pt x="20" y="43"/>
                  </a:lnTo>
                  <a:lnTo>
                    <a:pt x="12" y="0"/>
                  </a:lnTo>
                  <a:lnTo>
                    <a:pt x="0" y="4"/>
                  </a:lnTo>
                  <a:lnTo>
                    <a:pt x="7" y="45"/>
                  </a:lnTo>
                  <a:lnTo>
                    <a:pt x="9" y="48"/>
                  </a:lnTo>
                  <a:lnTo>
                    <a:pt x="7" y="45"/>
                  </a:lnTo>
                  <a:lnTo>
                    <a:pt x="9" y="48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20" y="46"/>
                  </a:lnTo>
                  <a:lnTo>
                    <a:pt x="20" y="43"/>
                  </a:lnTo>
                  <a:lnTo>
                    <a:pt x="9" y="4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6" name="Freeform 2671"/>
            <p:cNvSpPr>
              <a:spLocks/>
            </p:cNvSpPr>
            <p:nvPr/>
          </p:nvSpPr>
          <p:spPr bwMode="auto">
            <a:xfrm>
              <a:off x="3544" y="2841"/>
              <a:ext cx="10" cy="12"/>
            </a:xfrm>
            <a:custGeom>
              <a:avLst/>
              <a:gdLst/>
              <a:ahLst/>
              <a:cxnLst>
                <a:cxn ang="0">
                  <a:pos x="32" y="49"/>
                </a:cxn>
                <a:cxn ang="0">
                  <a:pos x="41" y="4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31" y="48"/>
                </a:cxn>
                <a:cxn ang="0">
                  <a:pos x="32" y="49"/>
                </a:cxn>
                <a:cxn ang="0">
                  <a:pos x="31" y="48"/>
                </a:cxn>
                <a:cxn ang="0">
                  <a:pos x="33" y="50"/>
                </a:cxn>
                <a:cxn ang="0">
                  <a:pos x="36" y="51"/>
                </a:cxn>
                <a:cxn ang="0">
                  <a:pos x="38" y="50"/>
                </a:cxn>
                <a:cxn ang="0">
                  <a:pos x="40" y="49"/>
                </a:cxn>
                <a:cxn ang="0">
                  <a:pos x="42" y="47"/>
                </a:cxn>
                <a:cxn ang="0">
                  <a:pos x="43" y="45"/>
                </a:cxn>
                <a:cxn ang="0">
                  <a:pos x="43" y="43"/>
                </a:cxn>
                <a:cxn ang="0">
                  <a:pos x="41" y="40"/>
                </a:cxn>
                <a:cxn ang="0">
                  <a:pos x="32" y="49"/>
                </a:cxn>
              </a:cxnLst>
              <a:rect l="0" t="0" r="r" b="b"/>
              <a:pathLst>
                <a:path w="43" h="51">
                  <a:moveTo>
                    <a:pt x="32" y="49"/>
                  </a:moveTo>
                  <a:lnTo>
                    <a:pt x="41" y="4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31" y="48"/>
                  </a:lnTo>
                  <a:lnTo>
                    <a:pt x="32" y="49"/>
                  </a:lnTo>
                  <a:lnTo>
                    <a:pt x="31" y="48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0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7" name="Freeform 2672"/>
            <p:cNvSpPr>
              <a:spLocks/>
            </p:cNvSpPr>
            <p:nvPr/>
          </p:nvSpPr>
          <p:spPr bwMode="auto">
            <a:xfrm>
              <a:off x="3551" y="2850"/>
              <a:ext cx="13" cy="12"/>
            </a:xfrm>
            <a:custGeom>
              <a:avLst/>
              <a:gdLst/>
              <a:ahLst/>
              <a:cxnLst>
                <a:cxn ang="0">
                  <a:pos x="40" y="48"/>
                </a:cxn>
                <a:cxn ang="0">
                  <a:pos x="48" y="38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39" y="47"/>
                </a:cxn>
                <a:cxn ang="0">
                  <a:pos x="40" y="48"/>
                </a:cxn>
                <a:cxn ang="0">
                  <a:pos x="39" y="47"/>
                </a:cxn>
                <a:cxn ang="0">
                  <a:pos x="41" y="49"/>
                </a:cxn>
                <a:cxn ang="0">
                  <a:pos x="44" y="49"/>
                </a:cxn>
                <a:cxn ang="0">
                  <a:pos x="46" y="48"/>
                </a:cxn>
                <a:cxn ang="0">
                  <a:pos x="48" y="47"/>
                </a:cxn>
                <a:cxn ang="0">
                  <a:pos x="49" y="45"/>
                </a:cxn>
                <a:cxn ang="0">
                  <a:pos x="50" y="43"/>
                </a:cxn>
                <a:cxn ang="0">
                  <a:pos x="50" y="40"/>
                </a:cxn>
                <a:cxn ang="0">
                  <a:pos x="48" y="38"/>
                </a:cxn>
                <a:cxn ang="0">
                  <a:pos x="40" y="48"/>
                </a:cxn>
              </a:cxnLst>
              <a:rect l="0" t="0" r="r" b="b"/>
              <a:pathLst>
                <a:path w="50" h="49">
                  <a:moveTo>
                    <a:pt x="40" y="48"/>
                  </a:moveTo>
                  <a:lnTo>
                    <a:pt x="48" y="38"/>
                  </a:lnTo>
                  <a:lnTo>
                    <a:pt x="9" y="0"/>
                  </a:lnTo>
                  <a:lnTo>
                    <a:pt x="0" y="10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9" y="47"/>
                  </a:lnTo>
                  <a:lnTo>
                    <a:pt x="41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9" y="45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0" y="4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8" name="Freeform 2673"/>
            <p:cNvSpPr>
              <a:spLocks/>
            </p:cNvSpPr>
            <p:nvPr/>
          </p:nvSpPr>
          <p:spPr bwMode="auto">
            <a:xfrm>
              <a:off x="3561" y="2859"/>
              <a:ext cx="18" cy="12"/>
            </a:xfrm>
            <a:custGeom>
              <a:avLst/>
              <a:gdLst/>
              <a:ahLst/>
              <a:cxnLst>
                <a:cxn ang="0">
                  <a:pos x="60" y="46"/>
                </a:cxn>
                <a:cxn ang="0">
                  <a:pos x="66" y="34"/>
                </a:cxn>
                <a:cxn ang="0">
                  <a:pos x="7" y="0"/>
                </a:cxn>
                <a:cxn ang="0">
                  <a:pos x="0" y="11"/>
                </a:cxn>
                <a:cxn ang="0">
                  <a:pos x="60" y="46"/>
                </a:cxn>
                <a:cxn ang="0">
                  <a:pos x="60" y="46"/>
                </a:cxn>
                <a:cxn ang="0">
                  <a:pos x="60" y="46"/>
                </a:cxn>
                <a:cxn ang="0">
                  <a:pos x="62" y="47"/>
                </a:cxn>
                <a:cxn ang="0">
                  <a:pos x="65" y="47"/>
                </a:cxn>
                <a:cxn ang="0">
                  <a:pos x="67" y="45"/>
                </a:cxn>
                <a:cxn ang="0">
                  <a:pos x="69" y="43"/>
                </a:cxn>
                <a:cxn ang="0">
                  <a:pos x="69" y="41"/>
                </a:cxn>
                <a:cxn ang="0">
                  <a:pos x="69" y="39"/>
                </a:cxn>
                <a:cxn ang="0">
                  <a:pos x="68" y="36"/>
                </a:cxn>
                <a:cxn ang="0">
                  <a:pos x="66" y="34"/>
                </a:cxn>
                <a:cxn ang="0">
                  <a:pos x="60" y="46"/>
                </a:cxn>
              </a:cxnLst>
              <a:rect l="0" t="0" r="r" b="b"/>
              <a:pathLst>
                <a:path w="69" h="47">
                  <a:moveTo>
                    <a:pt x="60" y="46"/>
                  </a:moveTo>
                  <a:lnTo>
                    <a:pt x="66" y="34"/>
                  </a:lnTo>
                  <a:lnTo>
                    <a:pt x="7" y="0"/>
                  </a:lnTo>
                  <a:lnTo>
                    <a:pt x="0" y="11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62" y="47"/>
                  </a:lnTo>
                  <a:lnTo>
                    <a:pt x="65" y="47"/>
                  </a:lnTo>
                  <a:lnTo>
                    <a:pt x="67" y="45"/>
                  </a:lnTo>
                  <a:lnTo>
                    <a:pt x="69" y="43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8" y="36"/>
                  </a:lnTo>
                  <a:lnTo>
                    <a:pt x="66" y="34"/>
                  </a:lnTo>
                  <a:lnTo>
                    <a:pt x="60" y="4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9" name="Freeform 2674"/>
            <p:cNvSpPr>
              <a:spLocks/>
            </p:cNvSpPr>
            <p:nvPr/>
          </p:nvSpPr>
          <p:spPr bwMode="auto">
            <a:xfrm>
              <a:off x="3576" y="2868"/>
              <a:ext cx="20" cy="10"/>
            </a:xfrm>
            <a:custGeom>
              <a:avLst/>
              <a:gdLst/>
              <a:ahLst/>
              <a:cxnLst>
                <a:cxn ang="0">
                  <a:pos x="68" y="42"/>
                </a:cxn>
                <a:cxn ang="0">
                  <a:pos x="73" y="30"/>
                </a:cxn>
                <a:cxn ang="0">
                  <a:pos x="5" y="0"/>
                </a:cxn>
                <a:cxn ang="0">
                  <a:pos x="0" y="13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70" y="42"/>
                </a:cxn>
                <a:cxn ang="0">
                  <a:pos x="73" y="42"/>
                </a:cxn>
                <a:cxn ang="0">
                  <a:pos x="75" y="40"/>
                </a:cxn>
                <a:cxn ang="0">
                  <a:pos x="76" y="38"/>
                </a:cxn>
                <a:cxn ang="0">
                  <a:pos x="77" y="36"/>
                </a:cxn>
                <a:cxn ang="0">
                  <a:pos x="76" y="34"/>
                </a:cxn>
                <a:cxn ang="0">
                  <a:pos x="75" y="32"/>
                </a:cxn>
                <a:cxn ang="0">
                  <a:pos x="73" y="30"/>
                </a:cxn>
                <a:cxn ang="0">
                  <a:pos x="68" y="42"/>
                </a:cxn>
              </a:cxnLst>
              <a:rect l="0" t="0" r="r" b="b"/>
              <a:pathLst>
                <a:path w="77" h="42">
                  <a:moveTo>
                    <a:pt x="68" y="42"/>
                  </a:moveTo>
                  <a:lnTo>
                    <a:pt x="73" y="30"/>
                  </a:lnTo>
                  <a:lnTo>
                    <a:pt x="5" y="0"/>
                  </a:lnTo>
                  <a:lnTo>
                    <a:pt x="0" y="13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2"/>
                  </a:lnTo>
                  <a:lnTo>
                    <a:pt x="75" y="40"/>
                  </a:lnTo>
                  <a:lnTo>
                    <a:pt x="76" y="38"/>
                  </a:lnTo>
                  <a:lnTo>
                    <a:pt x="77" y="36"/>
                  </a:lnTo>
                  <a:lnTo>
                    <a:pt x="76" y="34"/>
                  </a:lnTo>
                  <a:lnTo>
                    <a:pt x="75" y="32"/>
                  </a:lnTo>
                  <a:lnTo>
                    <a:pt x="73" y="30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0" name="Freeform 2675"/>
            <p:cNvSpPr>
              <a:spLocks/>
            </p:cNvSpPr>
            <p:nvPr/>
          </p:nvSpPr>
          <p:spPr bwMode="auto">
            <a:xfrm>
              <a:off x="3594" y="2875"/>
              <a:ext cx="21" cy="9"/>
            </a:xfrm>
            <a:custGeom>
              <a:avLst/>
              <a:gdLst/>
              <a:ahLst/>
              <a:cxnLst>
                <a:cxn ang="0">
                  <a:pos x="79" y="34"/>
                </a:cxn>
                <a:cxn ang="0">
                  <a:pos x="82" y="20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4" y="33"/>
                </a:cxn>
                <a:cxn ang="0">
                  <a:pos x="86" y="32"/>
                </a:cxn>
                <a:cxn ang="0">
                  <a:pos x="87" y="29"/>
                </a:cxn>
                <a:cxn ang="0">
                  <a:pos x="87" y="27"/>
                </a:cxn>
                <a:cxn ang="0">
                  <a:pos x="86" y="24"/>
                </a:cxn>
                <a:cxn ang="0">
                  <a:pos x="85" y="22"/>
                </a:cxn>
                <a:cxn ang="0">
                  <a:pos x="82" y="20"/>
                </a:cxn>
                <a:cxn ang="0">
                  <a:pos x="79" y="34"/>
                </a:cxn>
              </a:cxnLst>
              <a:rect l="0" t="0" r="r" b="b"/>
              <a:pathLst>
                <a:path w="87" h="34">
                  <a:moveTo>
                    <a:pt x="79" y="34"/>
                  </a:moveTo>
                  <a:lnTo>
                    <a:pt x="82" y="20"/>
                  </a:lnTo>
                  <a:lnTo>
                    <a:pt x="4" y="0"/>
                  </a:lnTo>
                  <a:lnTo>
                    <a:pt x="0" y="1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4" y="33"/>
                  </a:lnTo>
                  <a:lnTo>
                    <a:pt x="86" y="32"/>
                  </a:lnTo>
                  <a:lnTo>
                    <a:pt x="87" y="29"/>
                  </a:lnTo>
                  <a:lnTo>
                    <a:pt x="87" y="27"/>
                  </a:lnTo>
                  <a:lnTo>
                    <a:pt x="86" y="24"/>
                  </a:lnTo>
                  <a:lnTo>
                    <a:pt x="85" y="22"/>
                  </a:lnTo>
                  <a:lnTo>
                    <a:pt x="82" y="20"/>
                  </a:lnTo>
                  <a:lnTo>
                    <a:pt x="79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1" name="Freeform 2676"/>
            <p:cNvSpPr>
              <a:spLocks/>
            </p:cNvSpPr>
            <p:nvPr/>
          </p:nvSpPr>
          <p:spPr bwMode="auto">
            <a:xfrm>
              <a:off x="3613" y="2880"/>
              <a:ext cx="24" cy="8"/>
            </a:xfrm>
            <a:custGeom>
              <a:avLst/>
              <a:gdLst/>
              <a:ahLst/>
              <a:cxnLst>
                <a:cxn ang="0">
                  <a:pos x="86" y="30"/>
                </a:cxn>
                <a:cxn ang="0">
                  <a:pos x="87" y="17"/>
                </a:cxn>
                <a:cxn ang="0">
                  <a:pos x="3" y="0"/>
                </a:cxn>
                <a:cxn ang="0">
                  <a:pos x="0" y="14"/>
                </a:cxn>
                <a:cxn ang="0">
                  <a:pos x="85" y="30"/>
                </a:cxn>
                <a:cxn ang="0">
                  <a:pos x="86" y="30"/>
                </a:cxn>
                <a:cxn ang="0">
                  <a:pos x="85" y="30"/>
                </a:cxn>
                <a:cxn ang="0">
                  <a:pos x="88" y="30"/>
                </a:cxn>
                <a:cxn ang="0">
                  <a:pos x="90" y="28"/>
                </a:cxn>
                <a:cxn ang="0">
                  <a:pos x="93" y="27"/>
                </a:cxn>
                <a:cxn ang="0">
                  <a:pos x="94" y="24"/>
                </a:cxn>
                <a:cxn ang="0">
                  <a:pos x="94" y="22"/>
                </a:cxn>
                <a:cxn ang="0">
                  <a:pos x="93" y="20"/>
                </a:cxn>
                <a:cxn ang="0">
                  <a:pos x="90" y="18"/>
                </a:cxn>
                <a:cxn ang="0">
                  <a:pos x="87" y="17"/>
                </a:cxn>
                <a:cxn ang="0">
                  <a:pos x="86" y="30"/>
                </a:cxn>
              </a:cxnLst>
              <a:rect l="0" t="0" r="r" b="b"/>
              <a:pathLst>
                <a:path w="94" h="30">
                  <a:moveTo>
                    <a:pt x="86" y="30"/>
                  </a:moveTo>
                  <a:lnTo>
                    <a:pt x="87" y="17"/>
                  </a:lnTo>
                  <a:lnTo>
                    <a:pt x="3" y="0"/>
                  </a:lnTo>
                  <a:lnTo>
                    <a:pt x="0" y="14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5" y="30"/>
                  </a:lnTo>
                  <a:lnTo>
                    <a:pt x="88" y="30"/>
                  </a:lnTo>
                  <a:lnTo>
                    <a:pt x="90" y="28"/>
                  </a:lnTo>
                  <a:lnTo>
                    <a:pt x="93" y="27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3" y="20"/>
                  </a:lnTo>
                  <a:lnTo>
                    <a:pt x="90" y="18"/>
                  </a:lnTo>
                  <a:lnTo>
                    <a:pt x="87" y="17"/>
                  </a:lnTo>
                  <a:lnTo>
                    <a:pt x="86" y="3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2" name="Freeform 2677"/>
            <p:cNvSpPr>
              <a:spLocks/>
            </p:cNvSpPr>
            <p:nvPr/>
          </p:nvSpPr>
          <p:spPr bwMode="auto">
            <a:xfrm>
              <a:off x="3635" y="2884"/>
              <a:ext cx="26" cy="6"/>
            </a:xfrm>
            <a:custGeom>
              <a:avLst/>
              <a:gdLst/>
              <a:ahLst/>
              <a:cxnLst>
                <a:cxn ang="0">
                  <a:pos x="96" y="20"/>
                </a:cxn>
                <a:cxn ang="0">
                  <a:pos x="97" y="8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9" y="20"/>
                </a:cxn>
                <a:cxn ang="0">
                  <a:pos x="101" y="19"/>
                </a:cxn>
                <a:cxn ang="0">
                  <a:pos x="102" y="17"/>
                </a:cxn>
                <a:cxn ang="0">
                  <a:pos x="103" y="15"/>
                </a:cxn>
                <a:cxn ang="0">
                  <a:pos x="103" y="12"/>
                </a:cxn>
                <a:cxn ang="0">
                  <a:pos x="102" y="10"/>
                </a:cxn>
                <a:cxn ang="0">
                  <a:pos x="100" y="8"/>
                </a:cxn>
                <a:cxn ang="0">
                  <a:pos x="97" y="8"/>
                </a:cxn>
                <a:cxn ang="0">
                  <a:pos x="96" y="20"/>
                </a:cxn>
              </a:cxnLst>
              <a:rect l="0" t="0" r="r" b="b"/>
              <a:pathLst>
                <a:path w="103" h="20">
                  <a:moveTo>
                    <a:pt x="96" y="20"/>
                  </a:moveTo>
                  <a:lnTo>
                    <a:pt x="97" y="8"/>
                  </a:lnTo>
                  <a:lnTo>
                    <a:pt x="1" y="0"/>
                  </a:lnTo>
                  <a:lnTo>
                    <a:pt x="0" y="13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9" y="20"/>
                  </a:lnTo>
                  <a:lnTo>
                    <a:pt x="101" y="19"/>
                  </a:lnTo>
                  <a:lnTo>
                    <a:pt x="102" y="17"/>
                  </a:lnTo>
                  <a:lnTo>
                    <a:pt x="103" y="15"/>
                  </a:lnTo>
                  <a:lnTo>
                    <a:pt x="103" y="12"/>
                  </a:lnTo>
                  <a:lnTo>
                    <a:pt x="102" y="10"/>
                  </a:lnTo>
                  <a:lnTo>
                    <a:pt x="100" y="8"/>
                  </a:lnTo>
                  <a:lnTo>
                    <a:pt x="97" y="8"/>
                  </a:lnTo>
                  <a:lnTo>
                    <a:pt x="96" y="2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3" name="Freeform 2678"/>
            <p:cNvSpPr>
              <a:spLocks/>
            </p:cNvSpPr>
            <p:nvPr/>
          </p:nvSpPr>
          <p:spPr bwMode="auto">
            <a:xfrm>
              <a:off x="3659" y="2886"/>
              <a:ext cx="25" cy="4"/>
            </a:xfrm>
            <a:custGeom>
              <a:avLst/>
              <a:gdLst/>
              <a:ahLst/>
              <a:cxnLst>
                <a:cxn ang="0">
                  <a:pos x="95" y="15"/>
                </a:cxn>
                <a:cxn ang="0">
                  <a:pos x="94" y="2"/>
                </a:cxn>
                <a:cxn ang="0">
                  <a:pos x="1" y="0"/>
                </a:cxn>
                <a:cxn ang="0">
                  <a:pos x="0" y="12"/>
                </a:cxn>
                <a:cxn ang="0">
                  <a:pos x="94" y="15"/>
                </a:cxn>
                <a:cxn ang="0">
                  <a:pos x="95" y="15"/>
                </a:cxn>
                <a:cxn ang="0">
                  <a:pos x="94" y="15"/>
                </a:cxn>
                <a:cxn ang="0">
                  <a:pos x="97" y="15"/>
                </a:cxn>
                <a:cxn ang="0">
                  <a:pos x="99" y="13"/>
                </a:cxn>
                <a:cxn ang="0">
                  <a:pos x="100" y="11"/>
                </a:cxn>
                <a:cxn ang="0">
                  <a:pos x="100" y="9"/>
                </a:cxn>
                <a:cxn ang="0">
                  <a:pos x="100" y="7"/>
                </a:cxn>
                <a:cxn ang="0">
                  <a:pos x="99" y="4"/>
                </a:cxn>
                <a:cxn ang="0">
                  <a:pos x="97" y="3"/>
                </a:cxn>
                <a:cxn ang="0">
                  <a:pos x="94" y="2"/>
                </a:cxn>
                <a:cxn ang="0">
                  <a:pos x="95" y="15"/>
                </a:cxn>
              </a:cxnLst>
              <a:rect l="0" t="0" r="r" b="b"/>
              <a:pathLst>
                <a:path w="100" h="15">
                  <a:moveTo>
                    <a:pt x="95" y="15"/>
                  </a:moveTo>
                  <a:lnTo>
                    <a:pt x="94" y="2"/>
                  </a:lnTo>
                  <a:lnTo>
                    <a:pt x="1" y="0"/>
                  </a:lnTo>
                  <a:lnTo>
                    <a:pt x="0" y="12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4" y="15"/>
                  </a:lnTo>
                  <a:lnTo>
                    <a:pt x="97" y="15"/>
                  </a:lnTo>
                  <a:lnTo>
                    <a:pt x="99" y="13"/>
                  </a:lnTo>
                  <a:lnTo>
                    <a:pt x="100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9" y="4"/>
                  </a:lnTo>
                  <a:lnTo>
                    <a:pt x="97" y="3"/>
                  </a:lnTo>
                  <a:lnTo>
                    <a:pt x="94" y="2"/>
                  </a:lnTo>
                  <a:lnTo>
                    <a:pt x="95" y="1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4" name="Freeform 2679"/>
            <p:cNvSpPr>
              <a:spLocks/>
            </p:cNvSpPr>
            <p:nvPr/>
          </p:nvSpPr>
          <p:spPr bwMode="auto">
            <a:xfrm>
              <a:off x="3682" y="2885"/>
              <a:ext cx="25" cy="5"/>
            </a:xfrm>
            <a:custGeom>
              <a:avLst/>
              <a:gdLst/>
              <a:ahLst/>
              <a:cxnLst>
                <a:cxn ang="0">
                  <a:pos x="93" y="13"/>
                </a:cxn>
                <a:cxn ang="0">
                  <a:pos x="91" y="0"/>
                </a:cxn>
                <a:cxn ang="0">
                  <a:pos x="0" y="8"/>
                </a:cxn>
                <a:cxn ang="0">
                  <a:pos x="2" y="21"/>
                </a:cxn>
                <a:cxn ang="0">
                  <a:pos x="93" y="13"/>
                </a:cxn>
                <a:cxn ang="0">
                  <a:pos x="93" y="13"/>
                </a:cxn>
                <a:cxn ang="0">
                  <a:pos x="93" y="13"/>
                </a:cxn>
                <a:cxn ang="0">
                  <a:pos x="95" y="13"/>
                </a:cxn>
                <a:cxn ang="0">
                  <a:pos x="97" y="11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6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93" y="13"/>
                </a:cxn>
              </a:cxnLst>
              <a:rect l="0" t="0" r="r" b="b"/>
              <a:pathLst>
                <a:path w="98" h="21">
                  <a:moveTo>
                    <a:pt x="93" y="13"/>
                  </a:moveTo>
                  <a:lnTo>
                    <a:pt x="91" y="0"/>
                  </a:lnTo>
                  <a:lnTo>
                    <a:pt x="0" y="8"/>
                  </a:lnTo>
                  <a:lnTo>
                    <a:pt x="2" y="21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7" y="11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6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93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5" name="Freeform 2680"/>
            <p:cNvSpPr>
              <a:spLocks/>
            </p:cNvSpPr>
            <p:nvPr/>
          </p:nvSpPr>
          <p:spPr bwMode="auto">
            <a:xfrm>
              <a:off x="3705" y="2882"/>
              <a:ext cx="24" cy="6"/>
            </a:xfrm>
            <a:custGeom>
              <a:avLst/>
              <a:gdLst/>
              <a:ahLst/>
              <a:cxnLst>
                <a:cxn ang="0">
                  <a:pos x="94" y="12"/>
                </a:cxn>
                <a:cxn ang="0">
                  <a:pos x="91" y="0"/>
                </a:cxn>
                <a:cxn ang="0">
                  <a:pos x="0" y="13"/>
                </a:cxn>
                <a:cxn ang="0">
                  <a:pos x="2" y="25"/>
                </a:cxn>
                <a:cxn ang="0">
                  <a:pos x="93" y="12"/>
                </a:cxn>
                <a:cxn ang="0">
                  <a:pos x="94" y="12"/>
                </a:cxn>
                <a:cxn ang="0">
                  <a:pos x="93" y="12"/>
                </a:cxn>
                <a:cxn ang="0">
                  <a:pos x="96" y="11"/>
                </a:cxn>
                <a:cxn ang="0">
                  <a:pos x="97" y="10"/>
                </a:cxn>
                <a:cxn ang="0">
                  <a:pos x="98" y="7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1" y="0"/>
                </a:cxn>
                <a:cxn ang="0">
                  <a:pos x="94" y="12"/>
                </a:cxn>
              </a:cxnLst>
              <a:rect l="0" t="0" r="r" b="b"/>
              <a:pathLst>
                <a:path w="98" h="25">
                  <a:moveTo>
                    <a:pt x="94" y="12"/>
                  </a:moveTo>
                  <a:lnTo>
                    <a:pt x="91" y="0"/>
                  </a:lnTo>
                  <a:lnTo>
                    <a:pt x="0" y="13"/>
                  </a:lnTo>
                  <a:lnTo>
                    <a:pt x="2" y="25"/>
                  </a:lnTo>
                  <a:lnTo>
                    <a:pt x="93" y="12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6" y="11"/>
                  </a:lnTo>
                  <a:lnTo>
                    <a:pt x="97" y="10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4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6" name="Freeform 2681"/>
            <p:cNvSpPr>
              <a:spLocks/>
            </p:cNvSpPr>
            <p:nvPr/>
          </p:nvSpPr>
          <p:spPr bwMode="auto">
            <a:xfrm>
              <a:off x="3727" y="2877"/>
              <a:ext cx="22" cy="8"/>
            </a:xfrm>
            <a:custGeom>
              <a:avLst/>
              <a:gdLst/>
              <a:ahLst/>
              <a:cxnLst>
                <a:cxn ang="0">
                  <a:pos x="84" y="12"/>
                </a:cxn>
                <a:cxn ang="0">
                  <a:pos x="80" y="0"/>
                </a:cxn>
                <a:cxn ang="0">
                  <a:pos x="0" y="22"/>
                </a:cxn>
                <a:cxn ang="0">
                  <a:pos x="4" y="34"/>
                </a:cxn>
                <a:cxn ang="0">
                  <a:pos x="84" y="12"/>
                </a:cxn>
                <a:cxn ang="0">
                  <a:pos x="84" y="12"/>
                </a:cxn>
                <a:cxn ang="0">
                  <a:pos x="84" y="12"/>
                </a:cxn>
                <a:cxn ang="0">
                  <a:pos x="86" y="11"/>
                </a:cxn>
                <a:cxn ang="0">
                  <a:pos x="88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7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84" y="12"/>
                </a:cxn>
              </a:cxnLst>
              <a:rect l="0" t="0" r="r" b="b"/>
              <a:pathLst>
                <a:path w="88" h="34">
                  <a:moveTo>
                    <a:pt x="84" y="12"/>
                  </a:moveTo>
                  <a:lnTo>
                    <a:pt x="80" y="0"/>
                  </a:lnTo>
                  <a:lnTo>
                    <a:pt x="0" y="22"/>
                  </a:lnTo>
                  <a:lnTo>
                    <a:pt x="4" y="3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6" y="11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7" name="Freeform 2682"/>
            <p:cNvSpPr>
              <a:spLocks/>
            </p:cNvSpPr>
            <p:nvPr/>
          </p:nvSpPr>
          <p:spPr bwMode="auto">
            <a:xfrm>
              <a:off x="3747" y="2870"/>
              <a:ext cx="21" cy="10"/>
            </a:xfrm>
            <a:custGeom>
              <a:avLst/>
              <a:gdLst/>
              <a:ahLst/>
              <a:cxnLst>
                <a:cxn ang="0">
                  <a:pos x="78" y="12"/>
                </a:cxn>
                <a:cxn ang="0">
                  <a:pos x="73" y="0"/>
                </a:cxn>
                <a:cxn ang="0">
                  <a:pos x="0" y="26"/>
                </a:cxn>
                <a:cxn ang="0">
                  <a:pos x="4" y="38"/>
                </a:cxn>
                <a:cxn ang="0">
                  <a:pos x="77" y="12"/>
                </a:cxn>
                <a:cxn ang="0">
                  <a:pos x="78" y="12"/>
                </a:cxn>
                <a:cxn ang="0">
                  <a:pos x="77" y="12"/>
                </a:cxn>
                <a:cxn ang="0">
                  <a:pos x="80" y="11"/>
                </a:cxn>
                <a:cxn ang="0">
                  <a:pos x="81" y="9"/>
                </a:cxn>
                <a:cxn ang="0">
                  <a:pos x="82" y="6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8" y="12"/>
                </a:cxn>
              </a:cxnLst>
              <a:rect l="0" t="0" r="r" b="b"/>
              <a:pathLst>
                <a:path w="82" h="38">
                  <a:moveTo>
                    <a:pt x="78" y="12"/>
                  </a:moveTo>
                  <a:lnTo>
                    <a:pt x="73" y="0"/>
                  </a:lnTo>
                  <a:lnTo>
                    <a:pt x="0" y="26"/>
                  </a:lnTo>
                  <a:lnTo>
                    <a:pt x="4" y="38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80" y="11"/>
                  </a:lnTo>
                  <a:lnTo>
                    <a:pt x="81" y="9"/>
                  </a:lnTo>
                  <a:lnTo>
                    <a:pt x="82" y="6"/>
                  </a:lnTo>
                  <a:lnTo>
                    <a:pt x="81" y="4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8" name="Freeform 2683"/>
            <p:cNvSpPr>
              <a:spLocks/>
            </p:cNvSpPr>
            <p:nvPr/>
          </p:nvSpPr>
          <p:spPr bwMode="auto">
            <a:xfrm>
              <a:off x="3543" y="2711"/>
              <a:ext cx="262" cy="109"/>
            </a:xfrm>
            <a:custGeom>
              <a:avLst/>
              <a:gdLst/>
              <a:ahLst/>
              <a:cxnLst>
                <a:cxn ang="0">
                  <a:pos x="1049" y="217"/>
                </a:cxn>
                <a:cxn ang="0">
                  <a:pos x="1044" y="188"/>
                </a:cxn>
                <a:cxn ang="0">
                  <a:pos x="1027" y="159"/>
                </a:cxn>
                <a:cxn ang="0">
                  <a:pos x="1004" y="130"/>
                </a:cxn>
                <a:cxn ang="0">
                  <a:pos x="968" y="103"/>
                </a:cxn>
                <a:cxn ang="0">
                  <a:pos x="926" y="80"/>
                </a:cxn>
                <a:cxn ang="0">
                  <a:pos x="874" y="55"/>
                </a:cxn>
                <a:cxn ang="0">
                  <a:pos x="817" y="37"/>
                </a:cxn>
                <a:cxn ang="0">
                  <a:pos x="755" y="24"/>
                </a:cxn>
                <a:cxn ang="0">
                  <a:pos x="686" y="10"/>
                </a:cxn>
                <a:cxn ang="0">
                  <a:pos x="615" y="5"/>
                </a:cxn>
                <a:cxn ang="0">
                  <a:pos x="543" y="0"/>
                </a:cxn>
                <a:cxn ang="0">
                  <a:pos x="470" y="2"/>
                </a:cxn>
                <a:cxn ang="0">
                  <a:pos x="397" y="8"/>
                </a:cxn>
                <a:cxn ang="0">
                  <a:pos x="328" y="15"/>
                </a:cxn>
                <a:cxn ang="0">
                  <a:pos x="262" y="29"/>
                </a:cxn>
                <a:cxn ang="0">
                  <a:pos x="203" y="48"/>
                </a:cxn>
                <a:cxn ang="0">
                  <a:pos x="148" y="66"/>
                </a:cxn>
                <a:cxn ang="0">
                  <a:pos x="99" y="90"/>
                </a:cxn>
                <a:cxn ang="0">
                  <a:pos x="62" y="116"/>
                </a:cxn>
                <a:cxn ang="0">
                  <a:pos x="32" y="143"/>
                </a:cxn>
                <a:cxn ang="0">
                  <a:pos x="10" y="172"/>
                </a:cxn>
                <a:cxn ang="0">
                  <a:pos x="0" y="204"/>
                </a:cxn>
                <a:cxn ang="0">
                  <a:pos x="0" y="234"/>
                </a:cxn>
                <a:cxn ang="0">
                  <a:pos x="10" y="262"/>
                </a:cxn>
                <a:cxn ang="0">
                  <a:pos x="32" y="292"/>
                </a:cxn>
                <a:cxn ang="0">
                  <a:pos x="62" y="320"/>
                </a:cxn>
                <a:cxn ang="0">
                  <a:pos x="99" y="347"/>
                </a:cxn>
                <a:cxn ang="0">
                  <a:pos x="148" y="368"/>
                </a:cxn>
                <a:cxn ang="0">
                  <a:pos x="203" y="390"/>
                </a:cxn>
                <a:cxn ang="0">
                  <a:pos x="262" y="406"/>
                </a:cxn>
                <a:cxn ang="0">
                  <a:pos x="328" y="419"/>
                </a:cxn>
                <a:cxn ang="0">
                  <a:pos x="397" y="430"/>
                </a:cxn>
                <a:cxn ang="0">
                  <a:pos x="470" y="435"/>
                </a:cxn>
                <a:cxn ang="0">
                  <a:pos x="543" y="435"/>
                </a:cxn>
                <a:cxn ang="0">
                  <a:pos x="615" y="433"/>
                </a:cxn>
                <a:cxn ang="0">
                  <a:pos x="686" y="424"/>
                </a:cxn>
                <a:cxn ang="0">
                  <a:pos x="755" y="413"/>
                </a:cxn>
                <a:cxn ang="0">
                  <a:pos x="817" y="398"/>
                </a:cxn>
                <a:cxn ang="0">
                  <a:pos x="874" y="380"/>
                </a:cxn>
                <a:cxn ang="0">
                  <a:pos x="926" y="358"/>
                </a:cxn>
                <a:cxn ang="0">
                  <a:pos x="968" y="334"/>
                </a:cxn>
                <a:cxn ang="0">
                  <a:pos x="1004" y="307"/>
                </a:cxn>
                <a:cxn ang="0">
                  <a:pos x="1027" y="279"/>
                </a:cxn>
                <a:cxn ang="0">
                  <a:pos x="1044" y="249"/>
                </a:cxn>
                <a:cxn ang="0">
                  <a:pos x="1049" y="217"/>
                </a:cxn>
              </a:cxnLst>
              <a:rect l="0" t="0" r="r" b="b"/>
              <a:pathLst>
                <a:path w="1049" h="435">
                  <a:moveTo>
                    <a:pt x="1049" y="217"/>
                  </a:moveTo>
                  <a:lnTo>
                    <a:pt x="1044" y="188"/>
                  </a:lnTo>
                  <a:lnTo>
                    <a:pt x="1027" y="159"/>
                  </a:lnTo>
                  <a:lnTo>
                    <a:pt x="1004" y="130"/>
                  </a:lnTo>
                  <a:lnTo>
                    <a:pt x="968" y="103"/>
                  </a:lnTo>
                  <a:lnTo>
                    <a:pt x="926" y="80"/>
                  </a:lnTo>
                  <a:lnTo>
                    <a:pt x="874" y="55"/>
                  </a:lnTo>
                  <a:lnTo>
                    <a:pt x="817" y="37"/>
                  </a:lnTo>
                  <a:lnTo>
                    <a:pt x="755" y="24"/>
                  </a:lnTo>
                  <a:lnTo>
                    <a:pt x="686" y="10"/>
                  </a:lnTo>
                  <a:lnTo>
                    <a:pt x="615" y="5"/>
                  </a:lnTo>
                  <a:lnTo>
                    <a:pt x="543" y="0"/>
                  </a:lnTo>
                  <a:lnTo>
                    <a:pt x="470" y="2"/>
                  </a:lnTo>
                  <a:lnTo>
                    <a:pt x="397" y="8"/>
                  </a:lnTo>
                  <a:lnTo>
                    <a:pt x="328" y="15"/>
                  </a:lnTo>
                  <a:lnTo>
                    <a:pt x="262" y="29"/>
                  </a:lnTo>
                  <a:lnTo>
                    <a:pt x="203" y="48"/>
                  </a:lnTo>
                  <a:lnTo>
                    <a:pt x="148" y="66"/>
                  </a:lnTo>
                  <a:lnTo>
                    <a:pt x="99" y="90"/>
                  </a:lnTo>
                  <a:lnTo>
                    <a:pt x="62" y="116"/>
                  </a:lnTo>
                  <a:lnTo>
                    <a:pt x="32" y="143"/>
                  </a:lnTo>
                  <a:lnTo>
                    <a:pt x="10" y="172"/>
                  </a:lnTo>
                  <a:lnTo>
                    <a:pt x="0" y="204"/>
                  </a:lnTo>
                  <a:lnTo>
                    <a:pt x="0" y="234"/>
                  </a:lnTo>
                  <a:lnTo>
                    <a:pt x="10" y="262"/>
                  </a:lnTo>
                  <a:lnTo>
                    <a:pt x="32" y="292"/>
                  </a:lnTo>
                  <a:lnTo>
                    <a:pt x="62" y="320"/>
                  </a:lnTo>
                  <a:lnTo>
                    <a:pt x="99" y="347"/>
                  </a:lnTo>
                  <a:lnTo>
                    <a:pt x="148" y="368"/>
                  </a:lnTo>
                  <a:lnTo>
                    <a:pt x="203" y="390"/>
                  </a:lnTo>
                  <a:lnTo>
                    <a:pt x="262" y="406"/>
                  </a:lnTo>
                  <a:lnTo>
                    <a:pt x="328" y="419"/>
                  </a:lnTo>
                  <a:lnTo>
                    <a:pt x="397" y="430"/>
                  </a:lnTo>
                  <a:lnTo>
                    <a:pt x="470" y="435"/>
                  </a:lnTo>
                  <a:lnTo>
                    <a:pt x="543" y="435"/>
                  </a:lnTo>
                  <a:lnTo>
                    <a:pt x="615" y="433"/>
                  </a:lnTo>
                  <a:lnTo>
                    <a:pt x="686" y="424"/>
                  </a:lnTo>
                  <a:lnTo>
                    <a:pt x="755" y="413"/>
                  </a:lnTo>
                  <a:lnTo>
                    <a:pt x="817" y="398"/>
                  </a:lnTo>
                  <a:lnTo>
                    <a:pt x="874" y="380"/>
                  </a:lnTo>
                  <a:lnTo>
                    <a:pt x="926" y="358"/>
                  </a:lnTo>
                  <a:lnTo>
                    <a:pt x="968" y="334"/>
                  </a:lnTo>
                  <a:lnTo>
                    <a:pt x="1004" y="307"/>
                  </a:lnTo>
                  <a:lnTo>
                    <a:pt x="1027" y="279"/>
                  </a:lnTo>
                  <a:lnTo>
                    <a:pt x="1044" y="249"/>
                  </a:lnTo>
                  <a:lnTo>
                    <a:pt x="1049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9" name="Freeform 2684"/>
            <p:cNvSpPr>
              <a:spLocks/>
            </p:cNvSpPr>
            <p:nvPr/>
          </p:nvSpPr>
          <p:spPr bwMode="auto">
            <a:xfrm>
              <a:off x="3802" y="2756"/>
              <a:ext cx="4" cy="10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0" y="7"/>
                </a:cxn>
                <a:cxn ang="0">
                  <a:pos x="5" y="36"/>
                </a:cxn>
                <a:cxn ang="0">
                  <a:pos x="18" y="34"/>
                </a:cxn>
                <a:cxn ang="0">
                  <a:pos x="13" y="5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2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2" y="3"/>
                </a:cxn>
              </a:cxnLst>
              <a:rect l="0" t="0" r="r" b="b"/>
              <a:pathLst>
                <a:path w="18" h="36">
                  <a:moveTo>
                    <a:pt x="12" y="3"/>
                  </a:moveTo>
                  <a:lnTo>
                    <a:pt x="0" y="7"/>
                  </a:lnTo>
                  <a:lnTo>
                    <a:pt x="5" y="36"/>
                  </a:lnTo>
                  <a:lnTo>
                    <a:pt x="18" y="34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0" name="Freeform 2685"/>
            <p:cNvSpPr>
              <a:spLocks/>
            </p:cNvSpPr>
            <p:nvPr/>
          </p:nvSpPr>
          <p:spPr bwMode="auto">
            <a:xfrm>
              <a:off x="3798" y="2749"/>
              <a:ext cx="7" cy="10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" y="10"/>
                </a:cxn>
                <a:cxn ang="0">
                  <a:pos x="17" y="39"/>
                </a:cxn>
                <a:cxn ang="0">
                  <a:pos x="28" y="33"/>
                </a:cxn>
                <a:cxn ang="0">
                  <a:pos x="12" y="4"/>
                </a:cxn>
                <a:cxn ang="0">
                  <a:pos x="11" y="3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1" y="3"/>
                </a:cxn>
              </a:cxnLst>
              <a:rect l="0" t="0" r="r" b="b"/>
              <a:pathLst>
                <a:path w="28" h="39">
                  <a:moveTo>
                    <a:pt x="11" y="3"/>
                  </a:moveTo>
                  <a:lnTo>
                    <a:pt x="1" y="10"/>
                  </a:lnTo>
                  <a:lnTo>
                    <a:pt x="17" y="39"/>
                  </a:lnTo>
                  <a:lnTo>
                    <a:pt x="28" y="33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1" name="Freeform 2686"/>
            <p:cNvSpPr>
              <a:spLocks/>
            </p:cNvSpPr>
            <p:nvPr/>
          </p:nvSpPr>
          <p:spPr bwMode="auto">
            <a:xfrm>
              <a:off x="3792" y="2742"/>
              <a:ext cx="9" cy="1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" y="10"/>
                </a:cxn>
                <a:cxn ang="0">
                  <a:pos x="24" y="39"/>
                </a:cxn>
                <a:cxn ang="0">
                  <a:pos x="34" y="31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10" y="1"/>
                </a:cxn>
              </a:cxnLst>
              <a:rect l="0" t="0" r="r" b="b"/>
              <a:pathLst>
                <a:path w="34" h="39">
                  <a:moveTo>
                    <a:pt x="10" y="1"/>
                  </a:moveTo>
                  <a:lnTo>
                    <a:pt x="1" y="10"/>
                  </a:lnTo>
                  <a:lnTo>
                    <a:pt x="24" y="39"/>
                  </a:lnTo>
                  <a:lnTo>
                    <a:pt x="34" y="31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2" name="Freeform 2687"/>
            <p:cNvSpPr>
              <a:spLocks/>
            </p:cNvSpPr>
            <p:nvPr/>
          </p:nvSpPr>
          <p:spPr bwMode="auto">
            <a:xfrm>
              <a:off x="3783" y="2735"/>
              <a:ext cx="12" cy="1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3" y="11"/>
                </a:cxn>
                <a:cxn ang="0">
                  <a:pos x="40" y="38"/>
                </a:cxn>
                <a:cxn ang="0">
                  <a:pos x="47" y="28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10" y="1"/>
                </a:cxn>
              </a:cxnLst>
              <a:rect l="0" t="0" r="r" b="b"/>
              <a:pathLst>
                <a:path w="47" h="38">
                  <a:moveTo>
                    <a:pt x="10" y="1"/>
                  </a:moveTo>
                  <a:lnTo>
                    <a:pt x="3" y="11"/>
                  </a:lnTo>
                  <a:lnTo>
                    <a:pt x="40" y="38"/>
                  </a:lnTo>
                  <a:lnTo>
                    <a:pt x="47" y="28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3" name="Freeform 2688"/>
            <p:cNvSpPr>
              <a:spLocks/>
            </p:cNvSpPr>
            <p:nvPr/>
          </p:nvSpPr>
          <p:spPr bwMode="auto">
            <a:xfrm>
              <a:off x="3773" y="2729"/>
              <a:ext cx="13" cy="9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3" y="12"/>
                </a:cxn>
                <a:cxn ang="0">
                  <a:pos x="45" y="36"/>
                </a:cxn>
                <a:cxn ang="0">
                  <a:pos x="51" y="25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3" y="12"/>
                </a:cxn>
                <a:cxn ang="0">
                  <a:pos x="9" y="1"/>
                </a:cxn>
              </a:cxnLst>
              <a:rect l="0" t="0" r="r" b="b"/>
              <a:pathLst>
                <a:path w="51" h="36">
                  <a:moveTo>
                    <a:pt x="9" y="1"/>
                  </a:moveTo>
                  <a:lnTo>
                    <a:pt x="3" y="12"/>
                  </a:lnTo>
                  <a:lnTo>
                    <a:pt x="45" y="36"/>
                  </a:lnTo>
                  <a:lnTo>
                    <a:pt x="51" y="25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4" name="Freeform 2689"/>
            <p:cNvSpPr>
              <a:spLocks/>
            </p:cNvSpPr>
            <p:nvPr/>
          </p:nvSpPr>
          <p:spPr bwMode="auto">
            <a:xfrm>
              <a:off x="3760" y="2723"/>
              <a:ext cx="15" cy="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12"/>
                </a:cxn>
                <a:cxn ang="0">
                  <a:pos x="55" y="37"/>
                </a:cxn>
                <a:cxn ang="0">
                  <a:pos x="61" y="25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61" h="37">
                  <a:moveTo>
                    <a:pt x="8" y="0"/>
                  </a:moveTo>
                  <a:lnTo>
                    <a:pt x="4" y="12"/>
                  </a:lnTo>
                  <a:lnTo>
                    <a:pt x="55" y="37"/>
                  </a:lnTo>
                  <a:lnTo>
                    <a:pt x="61" y="25"/>
                  </a:lnTo>
                  <a:lnTo>
                    <a:pt x="9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5" name="Freeform 2690"/>
            <p:cNvSpPr>
              <a:spLocks/>
            </p:cNvSpPr>
            <p:nvPr/>
          </p:nvSpPr>
          <p:spPr bwMode="auto">
            <a:xfrm>
              <a:off x="3746" y="2719"/>
              <a:ext cx="16" cy="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12"/>
                </a:cxn>
                <a:cxn ang="0">
                  <a:pos x="61" y="30"/>
                </a:cxn>
                <a:cxn ang="0">
                  <a:pos x="65" y="1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2"/>
                </a:cxn>
                <a:cxn ang="0">
                  <a:pos x="8" y="0"/>
                </a:cxn>
              </a:cxnLst>
              <a:rect l="0" t="0" r="r" b="b"/>
              <a:pathLst>
                <a:path w="65" h="30">
                  <a:moveTo>
                    <a:pt x="8" y="0"/>
                  </a:moveTo>
                  <a:lnTo>
                    <a:pt x="4" y="12"/>
                  </a:lnTo>
                  <a:lnTo>
                    <a:pt x="61" y="30"/>
                  </a:lnTo>
                  <a:lnTo>
                    <a:pt x="65" y="18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6" name="Freeform 2691"/>
            <p:cNvSpPr>
              <a:spLocks/>
            </p:cNvSpPr>
            <p:nvPr/>
          </p:nvSpPr>
          <p:spPr bwMode="auto">
            <a:xfrm>
              <a:off x="3730" y="2715"/>
              <a:ext cx="18" cy="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13"/>
                </a:cxn>
                <a:cxn ang="0">
                  <a:pos x="67" y="26"/>
                </a:cxn>
                <a:cxn ang="0">
                  <a:pos x="70" y="14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5" y="13"/>
                </a:cxn>
                <a:cxn ang="0">
                  <a:pos x="7" y="0"/>
                </a:cxn>
              </a:cxnLst>
              <a:rect l="0" t="0" r="r" b="b"/>
              <a:pathLst>
                <a:path w="70" h="26">
                  <a:moveTo>
                    <a:pt x="7" y="0"/>
                  </a:moveTo>
                  <a:lnTo>
                    <a:pt x="5" y="13"/>
                  </a:lnTo>
                  <a:lnTo>
                    <a:pt x="67" y="26"/>
                  </a:lnTo>
                  <a:lnTo>
                    <a:pt x="70" y="14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5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7" name="Freeform 2692"/>
            <p:cNvSpPr>
              <a:spLocks/>
            </p:cNvSpPr>
            <p:nvPr/>
          </p:nvSpPr>
          <p:spPr bwMode="auto">
            <a:xfrm>
              <a:off x="3712" y="2712"/>
              <a:ext cx="20" cy="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" y="12"/>
                </a:cxn>
                <a:cxn ang="0">
                  <a:pos x="76" y="26"/>
                </a:cxn>
                <a:cxn ang="0">
                  <a:pos x="78" y="13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4" y="11"/>
                </a:cxn>
                <a:cxn ang="0">
                  <a:pos x="6" y="12"/>
                </a:cxn>
                <a:cxn ang="0">
                  <a:pos x="8" y="0"/>
                </a:cxn>
              </a:cxnLst>
              <a:rect l="0" t="0" r="r" b="b"/>
              <a:pathLst>
                <a:path w="78" h="26">
                  <a:moveTo>
                    <a:pt x="8" y="0"/>
                  </a:moveTo>
                  <a:lnTo>
                    <a:pt x="6" y="12"/>
                  </a:lnTo>
                  <a:lnTo>
                    <a:pt x="76" y="26"/>
                  </a:lnTo>
                  <a:lnTo>
                    <a:pt x="78" y="13"/>
                  </a:lnTo>
                  <a:lnTo>
                    <a:pt x="9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8" name="Freeform 2693"/>
            <p:cNvSpPr>
              <a:spLocks/>
            </p:cNvSpPr>
            <p:nvPr/>
          </p:nvSpPr>
          <p:spPr bwMode="auto">
            <a:xfrm>
              <a:off x="3695" y="2711"/>
              <a:ext cx="19" cy="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13"/>
                </a:cxn>
                <a:cxn ang="0">
                  <a:pos x="76" y="19"/>
                </a:cxn>
                <a:cxn ang="0">
                  <a:pos x="77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5" y="13"/>
                </a:cxn>
                <a:cxn ang="0">
                  <a:pos x="6" y="0"/>
                </a:cxn>
              </a:cxnLst>
              <a:rect l="0" t="0" r="r" b="b"/>
              <a:pathLst>
                <a:path w="77" h="19">
                  <a:moveTo>
                    <a:pt x="6" y="0"/>
                  </a:moveTo>
                  <a:lnTo>
                    <a:pt x="5" y="13"/>
                  </a:lnTo>
                  <a:lnTo>
                    <a:pt x="76" y="19"/>
                  </a:lnTo>
                  <a:lnTo>
                    <a:pt x="77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9" name="Freeform 2694"/>
            <p:cNvSpPr>
              <a:spLocks/>
            </p:cNvSpPr>
            <p:nvPr/>
          </p:nvSpPr>
          <p:spPr bwMode="auto">
            <a:xfrm>
              <a:off x="3677" y="2709"/>
              <a:ext cx="20" cy="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3"/>
                </a:cxn>
                <a:cxn ang="0">
                  <a:pos x="79" y="18"/>
                </a:cxn>
                <a:cxn ang="0">
                  <a:pos x="79" y="5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2"/>
                </a:cxn>
                <a:cxn ang="0">
                  <a:pos x="6" y="13"/>
                </a:cxn>
                <a:cxn ang="0">
                  <a:pos x="7" y="0"/>
                </a:cxn>
              </a:cxnLst>
              <a:rect l="0" t="0" r="r" b="b"/>
              <a:pathLst>
                <a:path w="79" h="18">
                  <a:moveTo>
                    <a:pt x="7" y="0"/>
                  </a:moveTo>
                  <a:lnTo>
                    <a:pt x="6" y="13"/>
                  </a:lnTo>
                  <a:lnTo>
                    <a:pt x="79" y="18"/>
                  </a:lnTo>
                  <a:lnTo>
                    <a:pt x="79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0" name="Freeform 2695"/>
            <p:cNvSpPr>
              <a:spLocks/>
            </p:cNvSpPr>
            <p:nvPr/>
          </p:nvSpPr>
          <p:spPr bwMode="auto">
            <a:xfrm>
              <a:off x="3659" y="2709"/>
              <a:ext cx="19" cy="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7" y="16"/>
                </a:cxn>
                <a:cxn ang="0">
                  <a:pos x="80" y="13"/>
                </a:cxn>
                <a:cxn ang="0">
                  <a:pos x="80" y="0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2" y="14"/>
                </a:cxn>
                <a:cxn ang="0">
                  <a:pos x="4" y="15"/>
                </a:cxn>
                <a:cxn ang="0">
                  <a:pos x="7" y="16"/>
                </a:cxn>
                <a:cxn ang="0">
                  <a:pos x="6" y="3"/>
                </a:cxn>
              </a:cxnLst>
              <a:rect l="0" t="0" r="r" b="b"/>
              <a:pathLst>
                <a:path w="80" h="16">
                  <a:moveTo>
                    <a:pt x="6" y="3"/>
                  </a:moveTo>
                  <a:lnTo>
                    <a:pt x="7" y="16"/>
                  </a:lnTo>
                  <a:lnTo>
                    <a:pt x="80" y="13"/>
                  </a:lnTo>
                  <a:lnTo>
                    <a:pt x="80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7" y="1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1" name="Freeform 2696"/>
            <p:cNvSpPr>
              <a:spLocks/>
            </p:cNvSpPr>
            <p:nvPr/>
          </p:nvSpPr>
          <p:spPr bwMode="auto">
            <a:xfrm>
              <a:off x="3640" y="2710"/>
              <a:ext cx="20" cy="5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7" y="18"/>
                </a:cxn>
                <a:cxn ang="0">
                  <a:pos x="79" y="13"/>
                </a:cxn>
                <a:cxn ang="0">
                  <a:pos x="78" y="0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3" y="6"/>
                </a:cxn>
                <a:cxn ang="0">
                  <a:pos x="1" y="7"/>
                </a:cxn>
                <a:cxn ang="0">
                  <a:pos x="0" y="10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18"/>
                </a:cxn>
                <a:cxn ang="0">
                  <a:pos x="7" y="18"/>
                </a:cxn>
                <a:cxn ang="0">
                  <a:pos x="6" y="5"/>
                </a:cxn>
              </a:cxnLst>
              <a:rect l="0" t="0" r="r" b="b"/>
              <a:pathLst>
                <a:path w="79" h="18">
                  <a:moveTo>
                    <a:pt x="6" y="5"/>
                  </a:moveTo>
                  <a:lnTo>
                    <a:pt x="7" y="18"/>
                  </a:lnTo>
                  <a:lnTo>
                    <a:pt x="79" y="13"/>
                  </a:lnTo>
                  <a:lnTo>
                    <a:pt x="78" y="0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6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2" name="Freeform 2697"/>
            <p:cNvSpPr>
              <a:spLocks/>
            </p:cNvSpPr>
            <p:nvPr/>
          </p:nvSpPr>
          <p:spPr bwMode="auto">
            <a:xfrm>
              <a:off x="3623" y="2711"/>
              <a:ext cx="19" cy="6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8" y="22"/>
                </a:cxn>
                <a:cxn ang="0">
                  <a:pos x="78" y="13"/>
                </a:cxn>
                <a:cxn ang="0">
                  <a:pos x="77" y="0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7" y="8"/>
                </a:cxn>
                <a:cxn ang="0">
                  <a:pos x="4" y="9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2" y="20"/>
                </a:cxn>
                <a:cxn ang="0">
                  <a:pos x="5" y="21"/>
                </a:cxn>
                <a:cxn ang="0">
                  <a:pos x="8" y="22"/>
                </a:cxn>
                <a:cxn ang="0">
                  <a:pos x="6" y="8"/>
                </a:cxn>
              </a:cxnLst>
              <a:rect l="0" t="0" r="r" b="b"/>
              <a:pathLst>
                <a:path w="78" h="22">
                  <a:moveTo>
                    <a:pt x="6" y="8"/>
                  </a:moveTo>
                  <a:lnTo>
                    <a:pt x="8" y="22"/>
                  </a:lnTo>
                  <a:lnTo>
                    <a:pt x="78" y="13"/>
                  </a:lnTo>
                  <a:lnTo>
                    <a:pt x="77" y="0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4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8" y="2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3" name="Freeform 2698"/>
            <p:cNvSpPr>
              <a:spLocks/>
            </p:cNvSpPr>
            <p:nvPr/>
          </p:nvSpPr>
          <p:spPr bwMode="auto">
            <a:xfrm>
              <a:off x="3607" y="2713"/>
              <a:ext cx="18" cy="7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7" y="27"/>
                </a:cxn>
                <a:cxn ang="0">
                  <a:pos x="73" y="14"/>
                </a:cxn>
                <a:cxn ang="0">
                  <a:pos x="70" y="0"/>
                </a:cxn>
                <a:cxn ang="0">
                  <a:pos x="5" y="14"/>
                </a:cxn>
                <a:cxn ang="0">
                  <a:pos x="4" y="14"/>
                </a:cxn>
                <a:cxn ang="0">
                  <a:pos x="5" y="14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1" y="24"/>
                </a:cxn>
                <a:cxn ang="0">
                  <a:pos x="2" y="26"/>
                </a:cxn>
                <a:cxn ang="0">
                  <a:pos x="4" y="27"/>
                </a:cxn>
                <a:cxn ang="0">
                  <a:pos x="7" y="27"/>
                </a:cxn>
                <a:cxn ang="0">
                  <a:pos x="4" y="14"/>
                </a:cxn>
              </a:cxnLst>
              <a:rect l="0" t="0" r="r" b="b"/>
              <a:pathLst>
                <a:path w="73" h="27">
                  <a:moveTo>
                    <a:pt x="4" y="14"/>
                  </a:moveTo>
                  <a:lnTo>
                    <a:pt x="7" y="27"/>
                  </a:lnTo>
                  <a:lnTo>
                    <a:pt x="73" y="14"/>
                  </a:lnTo>
                  <a:lnTo>
                    <a:pt x="70" y="0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4" name="Freeform 2699"/>
            <p:cNvSpPr>
              <a:spLocks/>
            </p:cNvSpPr>
            <p:nvPr/>
          </p:nvSpPr>
          <p:spPr bwMode="auto">
            <a:xfrm>
              <a:off x="3592" y="2717"/>
              <a:ext cx="17" cy="8"/>
            </a:xfrm>
            <a:custGeom>
              <a:avLst/>
              <a:gdLst/>
              <a:ahLst/>
              <a:cxnLst>
                <a:cxn ang="0">
                  <a:pos x="4" y="18"/>
                </a:cxn>
                <a:cxn ang="0">
                  <a:pos x="8" y="31"/>
                </a:cxn>
                <a:cxn ang="0">
                  <a:pos x="68" y="12"/>
                </a:cxn>
                <a:cxn ang="0">
                  <a:pos x="64" y="0"/>
                </a:cxn>
                <a:cxn ang="0">
                  <a:pos x="5" y="18"/>
                </a:cxn>
                <a:cxn ang="0">
                  <a:pos x="4" y="18"/>
                </a:cxn>
                <a:cxn ang="0">
                  <a:pos x="5" y="18"/>
                </a:cxn>
                <a:cxn ang="0">
                  <a:pos x="2" y="20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9"/>
                </a:cxn>
                <a:cxn ang="0">
                  <a:pos x="3" y="30"/>
                </a:cxn>
                <a:cxn ang="0">
                  <a:pos x="6" y="31"/>
                </a:cxn>
                <a:cxn ang="0">
                  <a:pos x="8" y="31"/>
                </a:cxn>
                <a:cxn ang="0">
                  <a:pos x="4" y="18"/>
                </a:cxn>
              </a:cxnLst>
              <a:rect l="0" t="0" r="r" b="b"/>
              <a:pathLst>
                <a:path w="68" h="31">
                  <a:moveTo>
                    <a:pt x="4" y="18"/>
                  </a:moveTo>
                  <a:lnTo>
                    <a:pt x="8" y="31"/>
                  </a:lnTo>
                  <a:lnTo>
                    <a:pt x="68" y="12"/>
                  </a:lnTo>
                  <a:lnTo>
                    <a:pt x="64" y="0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5" name="Freeform 2700"/>
            <p:cNvSpPr>
              <a:spLocks/>
            </p:cNvSpPr>
            <p:nvPr/>
          </p:nvSpPr>
          <p:spPr bwMode="auto">
            <a:xfrm>
              <a:off x="3578" y="2721"/>
              <a:ext cx="16" cy="8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8" y="32"/>
                </a:cxn>
                <a:cxn ang="0">
                  <a:pos x="63" y="13"/>
                </a:cxn>
                <a:cxn ang="0">
                  <a:pos x="58" y="0"/>
                </a:cxn>
                <a:cxn ang="0">
                  <a:pos x="4" y="19"/>
                </a:cxn>
                <a:cxn ang="0">
                  <a:pos x="3" y="19"/>
                </a:cxn>
                <a:cxn ang="0">
                  <a:pos x="4" y="19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31"/>
                </a:cxn>
                <a:cxn ang="0">
                  <a:pos x="5" y="32"/>
                </a:cxn>
                <a:cxn ang="0">
                  <a:pos x="8" y="32"/>
                </a:cxn>
                <a:cxn ang="0">
                  <a:pos x="3" y="19"/>
                </a:cxn>
              </a:cxnLst>
              <a:rect l="0" t="0" r="r" b="b"/>
              <a:pathLst>
                <a:path w="63" h="32">
                  <a:moveTo>
                    <a:pt x="3" y="19"/>
                  </a:moveTo>
                  <a:lnTo>
                    <a:pt x="8" y="32"/>
                  </a:lnTo>
                  <a:lnTo>
                    <a:pt x="63" y="13"/>
                  </a:lnTo>
                  <a:lnTo>
                    <a:pt x="58" y="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6" name="Freeform 2701"/>
            <p:cNvSpPr>
              <a:spLocks/>
            </p:cNvSpPr>
            <p:nvPr/>
          </p:nvSpPr>
          <p:spPr bwMode="auto">
            <a:xfrm>
              <a:off x="3566" y="2726"/>
              <a:ext cx="15" cy="9"/>
            </a:xfrm>
            <a:custGeom>
              <a:avLst/>
              <a:gdLst/>
              <a:ahLst/>
              <a:cxnLst>
                <a:cxn ang="0">
                  <a:pos x="3" y="25"/>
                </a:cxn>
                <a:cxn ang="0">
                  <a:pos x="10" y="36"/>
                </a:cxn>
                <a:cxn ang="0">
                  <a:pos x="59" y="12"/>
                </a:cxn>
                <a:cxn ang="0">
                  <a:pos x="53" y="0"/>
                </a:cxn>
                <a:cxn ang="0">
                  <a:pos x="4" y="24"/>
                </a:cxn>
                <a:cxn ang="0">
                  <a:pos x="3" y="25"/>
                </a:cxn>
                <a:cxn ang="0">
                  <a:pos x="4" y="24"/>
                </a:cxn>
                <a:cxn ang="0">
                  <a:pos x="2" y="26"/>
                </a:cxn>
                <a:cxn ang="0">
                  <a:pos x="1" y="28"/>
                </a:cxn>
                <a:cxn ang="0">
                  <a:pos x="0" y="31"/>
                </a:cxn>
                <a:cxn ang="0">
                  <a:pos x="1" y="33"/>
                </a:cxn>
                <a:cxn ang="0">
                  <a:pos x="2" y="35"/>
                </a:cxn>
                <a:cxn ang="0">
                  <a:pos x="4" y="36"/>
                </a:cxn>
                <a:cxn ang="0">
                  <a:pos x="7" y="37"/>
                </a:cxn>
                <a:cxn ang="0">
                  <a:pos x="10" y="36"/>
                </a:cxn>
                <a:cxn ang="0">
                  <a:pos x="3" y="25"/>
                </a:cxn>
              </a:cxnLst>
              <a:rect l="0" t="0" r="r" b="b"/>
              <a:pathLst>
                <a:path w="59" h="37">
                  <a:moveTo>
                    <a:pt x="3" y="25"/>
                  </a:moveTo>
                  <a:lnTo>
                    <a:pt x="10" y="36"/>
                  </a:lnTo>
                  <a:lnTo>
                    <a:pt x="59" y="12"/>
                  </a:lnTo>
                  <a:lnTo>
                    <a:pt x="53" y="0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10" y="36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7" name="Freeform 2702"/>
            <p:cNvSpPr>
              <a:spLocks/>
            </p:cNvSpPr>
            <p:nvPr/>
          </p:nvSpPr>
          <p:spPr bwMode="auto">
            <a:xfrm>
              <a:off x="3557" y="2732"/>
              <a:ext cx="12" cy="10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10" y="36"/>
                </a:cxn>
                <a:cxn ang="0">
                  <a:pos x="47" y="10"/>
                </a:cxn>
                <a:cxn ang="0">
                  <a:pos x="39" y="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0" y="33"/>
                </a:cxn>
                <a:cxn ang="0">
                  <a:pos x="1" y="35"/>
                </a:cxn>
                <a:cxn ang="0">
                  <a:pos x="3" y="38"/>
                </a:cxn>
                <a:cxn ang="0">
                  <a:pos x="5" y="39"/>
                </a:cxn>
                <a:cxn ang="0">
                  <a:pos x="7" y="39"/>
                </a:cxn>
                <a:cxn ang="0">
                  <a:pos x="10" y="36"/>
                </a:cxn>
                <a:cxn ang="0">
                  <a:pos x="2" y="26"/>
                </a:cxn>
              </a:cxnLst>
              <a:rect l="0" t="0" r="r" b="b"/>
              <a:pathLst>
                <a:path w="47" h="39">
                  <a:moveTo>
                    <a:pt x="2" y="26"/>
                  </a:moveTo>
                  <a:lnTo>
                    <a:pt x="10" y="36"/>
                  </a:lnTo>
                  <a:lnTo>
                    <a:pt x="47" y="10"/>
                  </a:lnTo>
                  <a:lnTo>
                    <a:pt x="39" y="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10" y="36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8" name="Freeform 2703"/>
            <p:cNvSpPr>
              <a:spLocks/>
            </p:cNvSpPr>
            <p:nvPr/>
          </p:nvSpPr>
          <p:spPr bwMode="auto">
            <a:xfrm>
              <a:off x="3549" y="2739"/>
              <a:ext cx="10" cy="10"/>
            </a:xfrm>
            <a:custGeom>
              <a:avLst/>
              <a:gdLst/>
              <a:ahLst/>
              <a:cxnLst>
                <a:cxn ang="0">
                  <a:pos x="1" y="28"/>
                </a:cxn>
                <a:cxn ang="0">
                  <a:pos x="11" y="37"/>
                </a:cxn>
                <a:cxn ang="0">
                  <a:pos x="41" y="10"/>
                </a:cxn>
                <a:cxn ang="0">
                  <a:pos x="33" y="0"/>
                </a:cxn>
                <a:cxn ang="0">
                  <a:pos x="3" y="27"/>
                </a:cxn>
                <a:cxn ang="0">
                  <a:pos x="1" y="28"/>
                </a:cxn>
                <a:cxn ang="0">
                  <a:pos x="3" y="27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1" y="34"/>
                </a:cxn>
                <a:cxn ang="0">
                  <a:pos x="2" y="36"/>
                </a:cxn>
                <a:cxn ang="0">
                  <a:pos x="4" y="38"/>
                </a:cxn>
                <a:cxn ang="0">
                  <a:pos x="6" y="39"/>
                </a:cxn>
                <a:cxn ang="0">
                  <a:pos x="8" y="38"/>
                </a:cxn>
                <a:cxn ang="0">
                  <a:pos x="11" y="37"/>
                </a:cxn>
                <a:cxn ang="0">
                  <a:pos x="1" y="28"/>
                </a:cxn>
              </a:cxnLst>
              <a:rect l="0" t="0" r="r" b="b"/>
              <a:pathLst>
                <a:path w="41" h="39">
                  <a:moveTo>
                    <a:pt x="1" y="28"/>
                  </a:moveTo>
                  <a:lnTo>
                    <a:pt x="11" y="37"/>
                  </a:lnTo>
                  <a:lnTo>
                    <a:pt x="41" y="10"/>
                  </a:lnTo>
                  <a:lnTo>
                    <a:pt x="33" y="0"/>
                  </a:lnTo>
                  <a:lnTo>
                    <a:pt x="3" y="27"/>
                  </a:lnTo>
                  <a:lnTo>
                    <a:pt x="1" y="28"/>
                  </a:lnTo>
                  <a:lnTo>
                    <a:pt x="3" y="27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11" y="37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9" name="Freeform 2704"/>
            <p:cNvSpPr>
              <a:spLocks/>
            </p:cNvSpPr>
            <p:nvPr/>
          </p:nvSpPr>
          <p:spPr bwMode="auto">
            <a:xfrm>
              <a:off x="3544" y="2746"/>
              <a:ext cx="8" cy="10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12" y="37"/>
                </a:cxn>
                <a:cxn ang="0">
                  <a:pos x="33" y="8"/>
                </a:cxn>
                <a:cxn ang="0">
                  <a:pos x="22" y="0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3" y="39"/>
                </a:cxn>
                <a:cxn ang="0">
                  <a:pos x="5" y="40"/>
                </a:cxn>
                <a:cxn ang="0">
                  <a:pos x="7" y="40"/>
                </a:cxn>
                <a:cxn ang="0">
                  <a:pos x="9" y="39"/>
                </a:cxn>
                <a:cxn ang="0">
                  <a:pos x="12" y="37"/>
                </a:cxn>
                <a:cxn ang="0">
                  <a:pos x="0" y="31"/>
                </a:cxn>
              </a:cxnLst>
              <a:rect l="0" t="0" r="r" b="b"/>
              <a:pathLst>
                <a:path w="33" h="40">
                  <a:moveTo>
                    <a:pt x="0" y="31"/>
                  </a:moveTo>
                  <a:lnTo>
                    <a:pt x="12" y="37"/>
                  </a:lnTo>
                  <a:lnTo>
                    <a:pt x="33" y="8"/>
                  </a:lnTo>
                  <a:lnTo>
                    <a:pt x="22" y="0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9" y="39"/>
                  </a:lnTo>
                  <a:lnTo>
                    <a:pt x="12" y="37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0" name="Freeform 2705"/>
            <p:cNvSpPr>
              <a:spLocks/>
            </p:cNvSpPr>
            <p:nvPr/>
          </p:nvSpPr>
          <p:spPr bwMode="auto">
            <a:xfrm>
              <a:off x="3541" y="2754"/>
              <a:ext cx="6" cy="1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2" y="36"/>
                </a:cxn>
                <a:cxn ang="0">
                  <a:pos x="22" y="5"/>
                </a:cxn>
                <a:cxn ang="0">
                  <a:pos x="10" y="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2" y="39"/>
                </a:cxn>
                <a:cxn ang="0">
                  <a:pos x="4" y="40"/>
                </a:cxn>
                <a:cxn ang="0">
                  <a:pos x="7" y="40"/>
                </a:cxn>
                <a:cxn ang="0">
                  <a:pos x="9" y="40"/>
                </a:cxn>
                <a:cxn ang="0">
                  <a:pos x="11" y="38"/>
                </a:cxn>
                <a:cxn ang="0">
                  <a:pos x="12" y="36"/>
                </a:cxn>
                <a:cxn ang="0">
                  <a:pos x="0" y="34"/>
                </a:cxn>
              </a:cxnLst>
              <a:rect l="0" t="0" r="r" b="b"/>
              <a:pathLst>
                <a:path w="22" h="40">
                  <a:moveTo>
                    <a:pt x="0" y="34"/>
                  </a:moveTo>
                  <a:lnTo>
                    <a:pt x="12" y="36"/>
                  </a:lnTo>
                  <a:lnTo>
                    <a:pt x="22" y="5"/>
                  </a:lnTo>
                  <a:lnTo>
                    <a:pt x="10" y="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1" name="Freeform 2706"/>
            <p:cNvSpPr>
              <a:spLocks/>
            </p:cNvSpPr>
            <p:nvPr/>
          </p:nvSpPr>
          <p:spPr bwMode="auto">
            <a:xfrm>
              <a:off x="3541" y="2762"/>
              <a:ext cx="4" cy="9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13" y="3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2" y="34"/>
                </a:cxn>
                <a:cxn ang="0">
                  <a:pos x="4" y="36"/>
                </a:cxn>
                <a:cxn ang="0">
                  <a:pos x="6" y="36"/>
                </a:cxn>
                <a:cxn ang="0">
                  <a:pos x="9" y="36"/>
                </a:cxn>
                <a:cxn ang="0">
                  <a:pos x="11" y="34"/>
                </a:cxn>
                <a:cxn ang="0">
                  <a:pos x="12" y="32"/>
                </a:cxn>
                <a:cxn ang="0">
                  <a:pos x="13" y="30"/>
                </a:cxn>
                <a:cxn ang="0">
                  <a:pos x="0" y="32"/>
                </a:cxn>
              </a:cxnLst>
              <a:rect l="0" t="0" r="r" b="b"/>
              <a:pathLst>
                <a:path w="13" h="36">
                  <a:moveTo>
                    <a:pt x="0" y="32"/>
                  </a:moveTo>
                  <a:lnTo>
                    <a:pt x="13" y="3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2"/>
                  </a:lnTo>
                  <a:lnTo>
                    <a:pt x="1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2" name="Freeform 2707"/>
            <p:cNvSpPr>
              <a:spLocks/>
            </p:cNvSpPr>
            <p:nvPr/>
          </p:nvSpPr>
          <p:spPr bwMode="auto">
            <a:xfrm>
              <a:off x="3541" y="2769"/>
              <a:ext cx="6" cy="9"/>
            </a:xfrm>
            <a:custGeom>
              <a:avLst/>
              <a:gdLst/>
              <a:ahLst/>
              <a:cxnLst>
                <a:cxn ang="0">
                  <a:pos x="11" y="35"/>
                </a:cxn>
                <a:cxn ang="0">
                  <a:pos x="22" y="29"/>
                </a:cxn>
                <a:cxn ang="0">
                  <a:pos x="12" y="0"/>
                </a:cxn>
                <a:cxn ang="0">
                  <a:pos x="0" y="5"/>
                </a:cxn>
                <a:cxn ang="0">
                  <a:pos x="10" y="33"/>
                </a:cxn>
                <a:cxn ang="0">
                  <a:pos x="11" y="35"/>
                </a:cxn>
                <a:cxn ang="0">
                  <a:pos x="10" y="33"/>
                </a:cxn>
                <a:cxn ang="0">
                  <a:pos x="12" y="36"/>
                </a:cxn>
                <a:cxn ang="0">
                  <a:pos x="14" y="37"/>
                </a:cxn>
                <a:cxn ang="0">
                  <a:pos x="16" y="38"/>
                </a:cxn>
                <a:cxn ang="0">
                  <a:pos x="18" y="37"/>
                </a:cxn>
                <a:cxn ang="0">
                  <a:pos x="21" y="36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2" y="29"/>
                </a:cxn>
                <a:cxn ang="0">
                  <a:pos x="11" y="35"/>
                </a:cxn>
              </a:cxnLst>
              <a:rect l="0" t="0" r="r" b="b"/>
              <a:pathLst>
                <a:path w="23" h="38">
                  <a:moveTo>
                    <a:pt x="11" y="35"/>
                  </a:moveTo>
                  <a:lnTo>
                    <a:pt x="22" y="29"/>
                  </a:lnTo>
                  <a:lnTo>
                    <a:pt x="12" y="0"/>
                  </a:lnTo>
                  <a:lnTo>
                    <a:pt x="0" y="5"/>
                  </a:lnTo>
                  <a:lnTo>
                    <a:pt x="10" y="33"/>
                  </a:lnTo>
                  <a:lnTo>
                    <a:pt x="11" y="35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14" y="37"/>
                  </a:lnTo>
                  <a:lnTo>
                    <a:pt x="16" y="38"/>
                  </a:lnTo>
                  <a:lnTo>
                    <a:pt x="18" y="37"/>
                  </a:lnTo>
                  <a:lnTo>
                    <a:pt x="21" y="36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2" y="29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3" name="Freeform 2708"/>
            <p:cNvSpPr>
              <a:spLocks/>
            </p:cNvSpPr>
            <p:nvPr/>
          </p:nvSpPr>
          <p:spPr bwMode="auto">
            <a:xfrm>
              <a:off x="3544" y="2776"/>
              <a:ext cx="8" cy="9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32" y="30"/>
                </a:cxn>
                <a:cxn ang="0">
                  <a:pos x="11" y="0"/>
                </a:cxn>
                <a:cxn ang="0">
                  <a:pos x="0" y="8"/>
                </a:cxn>
                <a:cxn ang="0">
                  <a:pos x="21" y="38"/>
                </a:cxn>
                <a:cxn ang="0">
                  <a:pos x="22" y="38"/>
                </a:cxn>
                <a:cxn ang="0">
                  <a:pos x="21" y="38"/>
                </a:cxn>
                <a:cxn ang="0">
                  <a:pos x="24" y="39"/>
                </a:cxn>
                <a:cxn ang="0">
                  <a:pos x="26" y="40"/>
                </a:cxn>
                <a:cxn ang="0">
                  <a:pos x="28" y="40"/>
                </a:cxn>
                <a:cxn ang="0">
                  <a:pos x="30" y="39"/>
                </a:cxn>
                <a:cxn ang="0">
                  <a:pos x="32" y="37"/>
                </a:cxn>
                <a:cxn ang="0">
                  <a:pos x="33" y="35"/>
                </a:cxn>
                <a:cxn ang="0">
                  <a:pos x="33" y="33"/>
                </a:cxn>
                <a:cxn ang="0">
                  <a:pos x="32" y="30"/>
                </a:cxn>
                <a:cxn ang="0">
                  <a:pos x="22" y="38"/>
                </a:cxn>
              </a:cxnLst>
              <a:rect l="0" t="0" r="r" b="b"/>
              <a:pathLst>
                <a:path w="33" h="40">
                  <a:moveTo>
                    <a:pt x="22" y="38"/>
                  </a:moveTo>
                  <a:lnTo>
                    <a:pt x="32" y="30"/>
                  </a:lnTo>
                  <a:lnTo>
                    <a:pt x="11" y="0"/>
                  </a:lnTo>
                  <a:lnTo>
                    <a:pt x="0" y="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4" y="39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2" y="30"/>
                  </a:lnTo>
                  <a:lnTo>
                    <a:pt x="22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4" name="Freeform 2709"/>
            <p:cNvSpPr>
              <a:spLocks/>
            </p:cNvSpPr>
            <p:nvPr/>
          </p:nvSpPr>
          <p:spPr bwMode="auto">
            <a:xfrm>
              <a:off x="3549" y="2783"/>
              <a:ext cx="11" cy="10"/>
            </a:xfrm>
            <a:custGeom>
              <a:avLst/>
              <a:gdLst/>
              <a:ahLst/>
              <a:cxnLst>
                <a:cxn ang="0">
                  <a:pos x="31" y="40"/>
                </a:cxn>
                <a:cxn ang="0">
                  <a:pos x="40" y="2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31" y="38"/>
                </a:cxn>
                <a:cxn ang="0">
                  <a:pos x="31" y="40"/>
                </a:cxn>
                <a:cxn ang="0">
                  <a:pos x="31" y="38"/>
                </a:cxn>
                <a:cxn ang="0">
                  <a:pos x="33" y="41"/>
                </a:cxn>
                <a:cxn ang="0">
                  <a:pos x="36" y="41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1" y="36"/>
                </a:cxn>
                <a:cxn ang="0">
                  <a:pos x="43" y="33"/>
                </a:cxn>
                <a:cxn ang="0">
                  <a:pos x="41" y="31"/>
                </a:cxn>
                <a:cxn ang="0">
                  <a:pos x="40" y="29"/>
                </a:cxn>
                <a:cxn ang="0">
                  <a:pos x="31" y="40"/>
                </a:cxn>
              </a:cxnLst>
              <a:rect l="0" t="0" r="r" b="b"/>
              <a:pathLst>
                <a:path w="43" h="41">
                  <a:moveTo>
                    <a:pt x="31" y="40"/>
                  </a:moveTo>
                  <a:lnTo>
                    <a:pt x="40" y="29"/>
                  </a:lnTo>
                  <a:lnTo>
                    <a:pt x="9" y="0"/>
                  </a:lnTo>
                  <a:lnTo>
                    <a:pt x="0" y="9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1" y="36"/>
                  </a:lnTo>
                  <a:lnTo>
                    <a:pt x="43" y="33"/>
                  </a:lnTo>
                  <a:lnTo>
                    <a:pt x="41" y="31"/>
                  </a:lnTo>
                  <a:lnTo>
                    <a:pt x="40" y="29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5" name="Freeform 2710"/>
            <p:cNvSpPr>
              <a:spLocks/>
            </p:cNvSpPr>
            <p:nvPr/>
          </p:nvSpPr>
          <p:spPr bwMode="auto">
            <a:xfrm>
              <a:off x="3557" y="2790"/>
              <a:ext cx="12" cy="10"/>
            </a:xfrm>
            <a:custGeom>
              <a:avLst/>
              <a:gdLst/>
              <a:ahLst/>
              <a:cxnLst>
                <a:cxn ang="0">
                  <a:pos x="38" y="38"/>
                </a:cxn>
                <a:cxn ang="0">
                  <a:pos x="45" y="27"/>
                </a:cxn>
                <a:cxn ang="0">
                  <a:pos x="8" y="0"/>
                </a:cxn>
                <a:cxn ang="0">
                  <a:pos x="0" y="12"/>
                </a:cxn>
                <a:cxn ang="0">
                  <a:pos x="37" y="38"/>
                </a:cxn>
                <a:cxn ang="0">
                  <a:pos x="38" y="38"/>
                </a:cxn>
                <a:cxn ang="0">
                  <a:pos x="37" y="38"/>
                </a:cxn>
                <a:cxn ang="0">
                  <a:pos x="40" y="39"/>
                </a:cxn>
                <a:cxn ang="0">
                  <a:pos x="42" y="39"/>
                </a:cxn>
                <a:cxn ang="0">
                  <a:pos x="44" y="38"/>
                </a:cxn>
                <a:cxn ang="0">
                  <a:pos x="46" y="36"/>
                </a:cxn>
                <a:cxn ang="0">
                  <a:pos x="47" y="34"/>
                </a:cxn>
                <a:cxn ang="0">
                  <a:pos x="47" y="32"/>
                </a:cxn>
                <a:cxn ang="0">
                  <a:pos x="47" y="29"/>
                </a:cxn>
                <a:cxn ang="0">
                  <a:pos x="45" y="27"/>
                </a:cxn>
                <a:cxn ang="0">
                  <a:pos x="38" y="38"/>
                </a:cxn>
              </a:cxnLst>
              <a:rect l="0" t="0" r="r" b="b"/>
              <a:pathLst>
                <a:path w="47" h="39">
                  <a:moveTo>
                    <a:pt x="38" y="38"/>
                  </a:moveTo>
                  <a:lnTo>
                    <a:pt x="45" y="27"/>
                  </a:lnTo>
                  <a:lnTo>
                    <a:pt x="8" y="0"/>
                  </a:lnTo>
                  <a:lnTo>
                    <a:pt x="0" y="12"/>
                  </a:lnTo>
                  <a:lnTo>
                    <a:pt x="37" y="38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40" y="39"/>
                  </a:lnTo>
                  <a:lnTo>
                    <a:pt x="42" y="39"/>
                  </a:lnTo>
                  <a:lnTo>
                    <a:pt x="44" y="38"/>
                  </a:lnTo>
                  <a:lnTo>
                    <a:pt x="46" y="36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6" name="Freeform 2711"/>
            <p:cNvSpPr>
              <a:spLocks/>
            </p:cNvSpPr>
            <p:nvPr/>
          </p:nvSpPr>
          <p:spPr bwMode="auto">
            <a:xfrm>
              <a:off x="3567" y="2796"/>
              <a:ext cx="15" cy="9"/>
            </a:xfrm>
            <a:custGeom>
              <a:avLst/>
              <a:gdLst/>
              <a:ahLst/>
              <a:cxnLst>
                <a:cxn ang="0">
                  <a:pos x="50" y="33"/>
                </a:cxn>
                <a:cxn ang="0">
                  <a:pos x="55" y="21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50" y="33"/>
                </a:cxn>
                <a:cxn ang="0">
                  <a:pos x="52" y="34"/>
                </a:cxn>
                <a:cxn ang="0">
                  <a:pos x="55" y="33"/>
                </a:cxn>
                <a:cxn ang="0">
                  <a:pos x="57" y="32"/>
                </a:cxn>
                <a:cxn ang="0">
                  <a:pos x="58" y="30"/>
                </a:cxn>
                <a:cxn ang="0">
                  <a:pos x="59" y="27"/>
                </a:cxn>
                <a:cxn ang="0">
                  <a:pos x="58" y="25"/>
                </a:cxn>
                <a:cxn ang="0">
                  <a:pos x="57" y="23"/>
                </a:cxn>
                <a:cxn ang="0">
                  <a:pos x="55" y="21"/>
                </a:cxn>
                <a:cxn ang="0">
                  <a:pos x="50" y="33"/>
                </a:cxn>
              </a:cxnLst>
              <a:rect l="0" t="0" r="r" b="b"/>
              <a:pathLst>
                <a:path w="59" h="34">
                  <a:moveTo>
                    <a:pt x="50" y="33"/>
                  </a:moveTo>
                  <a:lnTo>
                    <a:pt x="55" y="21"/>
                  </a:lnTo>
                  <a:lnTo>
                    <a:pt x="5" y="0"/>
                  </a:lnTo>
                  <a:lnTo>
                    <a:pt x="0" y="12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8" y="30"/>
                  </a:lnTo>
                  <a:lnTo>
                    <a:pt x="59" y="27"/>
                  </a:lnTo>
                  <a:lnTo>
                    <a:pt x="58" y="25"/>
                  </a:lnTo>
                  <a:lnTo>
                    <a:pt x="57" y="23"/>
                  </a:lnTo>
                  <a:lnTo>
                    <a:pt x="55" y="21"/>
                  </a:lnTo>
                  <a:lnTo>
                    <a:pt x="50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7" name="Freeform 2712"/>
            <p:cNvSpPr>
              <a:spLocks/>
            </p:cNvSpPr>
            <p:nvPr/>
          </p:nvSpPr>
          <p:spPr bwMode="auto">
            <a:xfrm>
              <a:off x="3579" y="2802"/>
              <a:ext cx="16" cy="8"/>
            </a:xfrm>
            <a:custGeom>
              <a:avLst/>
              <a:gdLst/>
              <a:ahLst/>
              <a:cxnLst>
                <a:cxn ang="0">
                  <a:pos x="55" y="34"/>
                </a:cxn>
                <a:cxn ang="0">
                  <a:pos x="59" y="22"/>
                </a:cxn>
                <a:cxn ang="0">
                  <a:pos x="4" y="0"/>
                </a:cxn>
                <a:cxn ang="0">
                  <a:pos x="0" y="12"/>
                </a:cxn>
                <a:cxn ang="0">
                  <a:pos x="54" y="34"/>
                </a:cxn>
                <a:cxn ang="0">
                  <a:pos x="55" y="34"/>
                </a:cxn>
                <a:cxn ang="0">
                  <a:pos x="54" y="34"/>
                </a:cxn>
                <a:cxn ang="0">
                  <a:pos x="57" y="34"/>
                </a:cxn>
                <a:cxn ang="0">
                  <a:pos x="59" y="34"/>
                </a:cxn>
                <a:cxn ang="0">
                  <a:pos x="61" y="32"/>
                </a:cxn>
                <a:cxn ang="0">
                  <a:pos x="63" y="30"/>
                </a:cxn>
                <a:cxn ang="0">
                  <a:pos x="63" y="28"/>
                </a:cxn>
                <a:cxn ang="0">
                  <a:pos x="63" y="26"/>
                </a:cxn>
                <a:cxn ang="0">
                  <a:pos x="61" y="24"/>
                </a:cxn>
                <a:cxn ang="0">
                  <a:pos x="59" y="22"/>
                </a:cxn>
                <a:cxn ang="0">
                  <a:pos x="55" y="34"/>
                </a:cxn>
              </a:cxnLst>
              <a:rect l="0" t="0" r="r" b="b"/>
              <a:pathLst>
                <a:path w="63" h="34">
                  <a:moveTo>
                    <a:pt x="55" y="34"/>
                  </a:moveTo>
                  <a:lnTo>
                    <a:pt x="59" y="22"/>
                  </a:lnTo>
                  <a:lnTo>
                    <a:pt x="4" y="0"/>
                  </a:lnTo>
                  <a:lnTo>
                    <a:pt x="0" y="12"/>
                  </a:lnTo>
                  <a:lnTo>
                    <a:pt x="54" y="34"/>
                  </a:lnTo>
                  <a:lnTo>
                    <a:pt x="55" y="34"/>
                  </a:lnTo>
                  <a:lnTo>
                    <a:pt x="54" y="34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61" y="32"/>
                  </a:lnTo>
                  <a:lnTo>
                    <a:pt x="63" y="30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1" y="24"/>
                  </a:lnTo>
                  <a:lnTo>
                    <a:pt x="59" y="22"/>
                  </a:lnTo>
                  <a:lnTo>
                    <a:pt x="55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8" name="Freeform 2713"/>
            <p:cNvSpPr>
              <a:spLocks/>
            </p:cNvSpPr>
            <p:nvPr/>
          </p:nvSpPr>
          <p:spPr bwMode="auto">
            <a:xfrm>
              <a:off x="3593" y="2807"/>
              <a:ext cx="17" cy="7"/>
            </a:xfrm>
            <a:custGeom>
              <a:avLst/>
              <a:gdLst/>
              <a:ahLst/>
              <a:cxnLst>
                <a:cxn ang="0">
                  <a:pos x="60" y="28"/>
                </a:cxn>
                <a:cxn ang="0">
                  <a:pos x="63" y="15"/>
                </a:cxn>
                <a:cxn ang="0">
                  <a:pos x="3" y="0"/>
                </a:cxn>
                <a:cxn ang="0">
                  <a:pos x="0" y="12"/>
                </a:cxn>
                <a:cxn ang="0">
                  <a:pos x="59" y="28"/>
                </a:cxn>
                <a:cxn ang="0">
                  <a:pos x="60" y="28"/>
                </a:cxn>
                <a:cxn ang="0">
                  <a:pos x="59" y="28"/>
                </a:cxn>
                <a:cxn ang="0">
                  <a:pos x="62" y="28"/>
                </a:cxn>
                <a:cxn ang="0">
                  <a:pos x="65" y="27"/>
                </a:cxn>
                <a:cxn ang="0">
                  <a:pos x="66" y="25"/>
                </a:cxn>
                <a:cxn ang="0">
                  <a:pos x="67" y="23"/>
                </a:cxn>
                <a:cxn ang="0">
                  <a:pos x="67" y="21"/>
                </a:cxn>
                <a:cxn ang="0">
                  <a:pos x="67" y="19"/>
                </a:cxn>
                <a:cxn ang="0">
                  <a:pos x="65" y="17"/>
                </a:cxn>
                <a:cxn ang="0">
                  <a:pos x="63" y="15"/>
                </a:cxn>
                <a:cxn ang="0">
                  <a:pos x="60" y="28"/>
                </a:cxn>
              </a:cxnLst>
              <a:rect l="0" t="0" r="r" b="b"/>
              <a:pathLst>
                <a:path w="67" h="28">
                  <a:moveTo>
                    <a:pt x="60" y="28"/>
                  </a:moveTo>
                  <a:lnTo>
                    <a:pt x="63" y="15"/>
                  </a:lnTo>
                  <a:lnTo>
                    <a:pt x="3" y="0"/>
                  </a:lnTo>
                  <a:lnTo>
                    <a:pt x="0" y="12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59" y="28"/>
                  </a:lnTo>
                  <a:lnTo>
                    <a:pt x="62" y="28"/>
                  </a:lnTo>
                  <a:lnTo>
                    <a:pt x="65" y="27"/>
                  </a:lnTo>
                  <a:lnTo>
                    <a:pt x="66" y="25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9" name="Freeform 2714"/>
            <p:cNvSpPr>
              <a:spLocks/>
            </p:cNvSpPr>
            <p:nvPr/>
          </p:nvSpPr>
          <p:spPr bwMode="auto">
            <a:xfrm>
              <a:off x="3608" y="2811"/>
              <a:ext cx="18" cy="6"/>
            </a:xfrm>
            <a:custGeom>
              <a:avLst/>
              <a:gdLst/>
              <a:ahLst/>
              <a:cxnLst>
                <a:cxn ang="0">
                  <a:pos x="66" y="26"/>
                </a:cxn>
                <a:cxn ang="0">
                  <a:pos x="68" y="13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65" y="26"/>
                </a:cxn>
                <a:cxn ang="0">
                  <a:pos x="66" y="26"/>
                </a:cxn>
                <a:cxn ang="0">
                  <a:pos x="65" y="26"/>
                </a:cxn>
                <a:cxn ang="0">
                  <a:pos x="68" y="26"/>
                </a:cxn>
                <a:cxn ang="0">
                  <a:pos x="70" y="25"/>
                </a:cxn>
                <a:cxn ang="0">
                  <a:pos x="72" y="23"/>
                </a:cxn>
                <a:cxn ang="0">
                  <a:pos x="73" y="21"/>
                </a:cxn>
                <a:cxn ang="0">
                  <a:pos x="73" y="19"/>
                </a:cxn>
                <a:cxn ang="0">
                  <a:pos x="72" y="16"/>
                </a:cxn>
                <a:cxn ang="0">
                  <a:pos x="71" y="14"/>
                </a:cxn>
                <a:cxn ang="0">
                  <a:pos x="68" y="13"/>
                </a:cxn>
                <a:cxn ang="0">
                  <a:pos x="66" y="26"/>
                </a:cxn>
              </a:cxnLst>
              <a:rect l="0" t="0" r="r" b="b"/>
              <a:pathLst>
                <a:path w="73" h="26">
                  <a:moveTo>
                    <a:pt x="66" y="26"/>
                  </a:moveTo>
                  <a:lnTo>
                    <a:pt x="68" y="1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5" y="26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2" y="23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2" y="16"/>
                  </a:lnTo>
                  <a:lnTo>
                    <a:pt x="71" y="14"/>
                  </a:lnTo>
                  <a:lnTo>
                    <a:pt x="68" y="13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0" name="Freeform 2715"/>
            <p:cNvSpPr>
              <a:spLocks/>
            </p:cNvSpPr>
            <p:nvPr/>
          </p:nvSpPr>
          <p:spPr bwMode="auto">
            <a:xfrm>
              <a:off x="3624" y="2814"/>
              <a:ext cx="20" cy="6"/>
            </a:xfrm>
            <a:custGeom>
              <a:avLst/>
              <a:gdLst/>
              <a:ahLst/>
              <a:cxnLst>
                <a:cxn ang="0">
                  <a:pos x="70" y="24"/>
                </a:cxn>
                <a:cxn ang="0">
                  <a:pos x="71" y="11"/>
                </a:cxn>
                <a:cxn ang="0">
                  <a:pos x="2" y="0"/>
                </a:cxn>
                <a:cxn ang="0">
                  <a:pos x="0" y="13"/>
                </a:cxn>
                <a:cxn ang="0">
                  <a:pos x="69" y="24"/>
                </a:cxn>
                <a:cxn ang="0">
                  <a:pos x="70" y="24"/>
                </a:cxn>
                <a:cxn ang="0">
                  <a:pos x="69" y="24"/>
                </a:cxn>
                <a:cxn ang="0">
                  <a:pos x="72" y="24"/>
                </a:cxn>
                <a:cxn ang="0">
                  <a:pos x="74" y="23"/>
                </a:cxn>
                <a:cxn ang="0">
                  <a:pos x="76" y="21"/>
                </a:cxn>
                <a:cxn ang="0">
                  <a:pos x="77" y="19"/>
                </a:cxn>
                <a:cxn ang="0">
                  <a:pos x="77" y="17"/>
                </a:cxn>
                <a:cxn ang="0">
                  <a:pos x="76" y="13"/>
                </a:cxn>
                <a:cxn ang="0">
                  <a:pos x="74" y="12"/>
                </a:cxn>
                <a:cxn ang="0">
                  <a:pos x="71" y="11"/>
                </a:cxn>
                <a:cxn ang="0">
                  <a:pos x="70" y="24"/>
                </a:cxn>
              </a:cxnLst>
              <a:rect l="0" t="0" r="r" b="b"/>
              <a:pathLst>
                <a:path w="77" h="24">
                  <a:moveTo>
                    <a:pt x="70" y="24"/>
                  </a:moveTo>
                  <a:lnTo>
                    <a:pt x="71" y="11"/>
                  </a:lnTo>
                  <a:lnTo>
                    <a:pt x="2" y="0"/>
                  </a:lnTo>
                  <a:lnTo>
                    <a:pt x="0" y="1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6" y="13"/>
                  </a:lnTo>
                  <a:lnTo>
                    <a:pt x="74" y="12"/>
                  </a:lnTo>
                  <a:lnTo>
                    <a:pt x="71" y="11"/>
                  </a:lnTo>
                  <a:lnTo>
                    <a:pt x="70" y="2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1" name="Freeform 2716"/>
            <p:cNvSpPr>
              <a:spLocks/>
            </p:cNvSpPr>
            <p:nvPr/>
          </p:nvSpPr>
          <p:spPr bwMode="auto">
            <a:xfrm>
              <a:off x="3642" y="2817"/>
              <a:ext cx="20" cy="4"/>
            </a:xfrm>
            <a:custGeom>
              <a:avLst/>
              <a:gdLst/>
              <a:ahLst/>
              <a:cxnLst>
                <a:cxn ang="0">
                  <a:pos x="73" y="19"/>
                </a:cxn>
                <a:cxn ang="0">
                  <a:pos x="73" y="6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72" y="19"/>
                </a:cxn>
                <a:cxn ang="0">
                  <a:pos x="73" y="19"/>
                </a:cxn>
                <a:cxn ang="0">
                  <a:pos x="72" y="19"/>
                </a:cxn>
                <a:cxn ang="0">
                  <a:pos x="75" y="18"/>
                </a:cxn>
                <a:cxn ang="0">
                  <a:pos x="77" y="17"/>
                </a:cxn>
                <a:cxn ang="0">
                  <a:pos x="78" y="15"/>
                </a:cxn>
                <a:cxn ang="0">
                  <a:pos x="80" y="13"/>
                </a:cxn>
                <a:cxn ang="0">
                  <a:pos x="80" y="10"/>
                </a:cxn>
                <a:cxn ang="0">
                  <a:pos x="78" y="8"/>
                </a:cxn>
                <a:cxn ang="0">
                  <a:pos x="76" y="7"/>
                </a:cxn>
                <a:cxn ang="0">
                  <a:pos x="73" y="6"/>
                </a:cxn>
                <a:cxn ang="0">
                  <a:pos x="73" y="19"/>
                </a:cxn>
              </a:cxnLst>
              <a:rect l="0" t="0" r="r" b="b"/>
              <a:pathLst>
                <a:path w="80" h="19">
                  <a:moveTo>
                    <a:pt x="73" y="19"/>
                  </a:moveTo>
                  <a:lnTo>
                    <a:pt x="73" y="6"/>
                  </a:lnTo>
                  <a:lnTo>
                    <a:pt x="1" y="0"/>
                  </a:lnTo>
                  <a:lnTo>
                    <a:pt x="0" y="13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7"/>
                  </a:lnTo>
                  <a:lnTo>
                    <a:pt x="73" y="6"/>
                  </a:lnTo>
                  <a:lnTo>
                    <a:pt x="73" y="1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2" name="Freeform 2717"/>
            <p:cNvSpPr>
              <a:spLocks/>
            </p:cNvSpPr>
            <p:nvPr/>
          </p:nvSpPr>
          <p:spPr bwMode="auto">
            <a:xfrm>
              <a:off x="3660" y="2818"/>
              <a:ext cx="20" cy="3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73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73" y="13"/>
                </a:cxn>
                <a:cxn ang="0">
                  <a:pos x="73" y="13"/>
                </a:cxn>
                <a:cxn ang="0">
                  <a:pos x="73" y="13"/>
                </a:cxn>
                <a:cxn ang="0">
                  <a:pos x="76" y="12"/>
                </a:cxn>
                <a:cxn ang="0">
                  <a:pos x="78" y="11"/>
                </a:cxn>
                <a:cxn ang="0">
                  <a:pos x="79" y="9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13"/>
                </a:cxn>
              </a:cxnLst>
              <a:rect l="0" t="0" r="r" b="b"/>
              <a:pathLst>
                <a:path w="79" h="13">
                  <a:moveTo>
                    <a:pt x="73" y="13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6" y="12"/>
                  </a:lnTo>
                  <a:lnTo>
                    <a:pt x="78" y="11"/>
                  </a:lnTo>
                  <a:lnTo>
                    <a:pt x="79" y="9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3" name="Freeform 2718"/>
            <p:cNvSpPr>
              <a:spLocks/>
            </p:cNvSpPr>
            <p:nvPr/>
          </p:nvSpPr>
          <p:spPr bwMode="auto">
            <a:xfrm>
              <a:off x="3678" y="2817"/>
              <a:ext cx="20" cy="4"/>
            </a:xfrm>
            <a:custGeom>
              <a:avLst/>
              <a:gdLst/>
              <a:ahLst/>
              <a:cxnLst>
                <a:cxn ang="0">
                  <a:pos x="73" y="14"/>
                </a:cxn>
                <a:cxn ang="0">
                  <a:pos x="72" y="0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72" y="14"/>
                </a:cxn>
                <a:cxn ang="0">
                  <a:pos x="73" y="14"/>
                </a:cxn>
                <a:cxn ang="0">
                  <a:pos x="72" y="14"/>
                </a:cxn>
                <a:cxn ang="0">
                  <a:pos x="75" y="13"/>
                </a:cxn>
                <a:cxn ang="0">
                  <a:pos x="77" y="12"/>
                </a:cxn>
                <a:cxn ang="0">
                  <a:pos x="78" y="10"/>
                </a:cxn>
                <a:cxn ang="0">
                  <a:pos x="78" y="7"/>
                </a:cxn>
                <a:cxn ang="0">
                  <a:pos x="78" y="5"/>
                </a:cxn>
                <a:cxn ang="0">
                  <a:pos x="77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3" y="14"/>
                </a:cxn>
              </a:cxnLst>
              <a:rect l="0" t="0" r="r" b="b"/>
              <a:pathLst>
                <a:path w="78" h="17">
                  <a:moveTo>
                    <a:pt x="73" y="14"/>
                  </a:moveTo>
                  <a:lnTo>
                    <a:pt x="72" y="0"/>
                  </a:lnTo>
                  <a:lnTo>
                    <a:pt x="0" y="4"/>
                  </a:lnTo>
                  <a:lnTo>
                    <a:pt x="0" y="17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2" y="14"/>
                  </a:lnTo>
                  <a:lnTo>
                    <a:pt x="75" y="13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3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4" name="Freeform 2719"/>
            <p:cNvSpPr>
              <a:spLocks/>
            </p:cNvSpPr>
            <p:nvPr/>
          </p:nvSpPr>
          <p:spPr bwMode="auto">
            <a:xfrm>
              <a:off x="3696" y="2815"/>
              <a:ext cx="20" cy="6"/>
            </a:xfrm>
            <a:custGeom>
              <a:avLst/>
              <a:gdLst/>
              <a:ahLst/>
              <a:cxnLst>
                <a:cxn ang="0">
                  <a:pos x="73" y="14"/>
                </a:cxn>
                <a:cxn ang="0">
                  <a:pos x="71" y="0"/>
                </a:cxn>
                <a:cxn ang="0">
                  <a:pos x="0" y="8"/>
                </a:cxn>
                <a:cxn ang="0">
                  <a:pos x="2" y="22"/>
                </a:cxn>
                <a:cxn ang="0">
                  <a:pos x="72" y="14"/>
                </a:cxn>
                <a:cxn ang="0">
                  <a:pos x="73" y="14"/>
                </a:cxn>
                <a:cxn ang="0">
                  <a:pos x="72" y="14"/>
                </a:cxn>
                <a:cxn ang="0">
                  <a:pos x="75" y="13"/>
                </a:cxn>
                <a:cxn ang="0">
                  <a:pos x="77" y="12"/>
                </a:cxn>
                <a:cxn ang="0">
                  <a:pos x="78" y="9"/>
                </a:cxn>
                <a:cxn ang="0">
                  <a:pos x="78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4" y="1"/>
                </a:cxn>
                <a:cxn ang="0">
                  <a:pos x="71" y="0"/>
                </a:cxn>
                <a:cxn ang="0">
                  <a:pos x="73" y="14"/>
                </a:cxn>
              </a:cxnLst>
              <a:rect l="0" t="0" r="r" b="b"/>
              <a:pathLst>
                <a:path w="78" h="22">
                  <a:moveTo>
                    <a:pt x="73" y="14"/>
                  </a:moveTo>
                  <a:lnTo>
                    <a:pt x="71" y="0"/>
                  </a:lnTo>
                  <a:lnTo>
                    <a:pt x="0" y="8"/>
                  </a:lnTo>
                  <a:lnTo>
                    <a:pt x="2" y="2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2" y="14"/>
                  </a:lnTo>
                  <a:lnTo>
                    <a:pt x="75" y="13"/>
                  </a:lnTo>
                  <a:lnTo>
                    <a:pt x="77" y="12"/>
                  </a:lnTo>
                  <a:lnTo>
                    <a:pt x="78" y="9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1" y="0"/>
                  </a:lnTo>
                  <a:lnTo>
                    <a:pt x="73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5" name="Freeform 2720"/>
            <p:cNvSpPr>
              <a:spLocks/>
            </p:cNvSpPr>
            <p:nvPr/>
          </p:nvSpPr>
          <p:spPr bwMode="auto">
            <a:xfrm>
              <a:off x="3714" y="2813"/>
              <a:ext cx="19" cy="6"/>
            </a:xfrm>
            <a:custGeom>
              <a:avLst/>
              <a:gdLst/>
              <a:ahLst/>
              <a:cxnLst>
                <a:cxn ang="0">
                  <a:pos x="72" y="13"/>
                </a:cxn>
                <a:cxn ang="0">
                  <a:pos x="69" y="0"/>
                </a:cxn>
                <a:cxn ang="0">
                  <a:pos x="0" y="10"/>
                </a:cxn>
                <a:cxn ang="0">
                  <a:pos x="2" y="24"/>
                </a:cxn>
                <a:cxn ang="0">
                  <a:pos x="71" y="13"/>
                </a:cxn>
                <a:cxn ang="0">
                  <a:pos x="72" y="13"/>
                </a:cxn>
                <a:cxn ang="0">
                  <a:pos x="71" y="13"/>
                </a:cxn>
                <a:cxn ang="0">
                  <a:pos x="74" y="12"/>
                </a:cxn>
                <a:cxn ang="0">
                  <a:pos x="76" y="10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72" y="13"/>
                </a:cxn>
              </a:cxnLst>
              <a:rect l="0" t="0" r="r" b="b"/>
              <a:pathLst>
                <a:path w="77" h="24">
                  <a:moveTo>
                    <a:pt x="72" y="13"/>
                  </a:moveTo>
                  <a:lnTo>
                    <a:pt x="69" y="0"/>
                  </a:lnTo>
                  <a:lnTo>
                    <a:pt x="0" y="10"/>
                  </a:lnTo>
                  <a:lnTo>
                    <a:pt x="2" y="24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72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6" name="Freeform 2721"/>
            <p:cNvSpPr>
              <a:spLocks/>
            </p:cNvSpPr>
            <p:nvPr/>
          </p:nvSpPr>
          <p:spPr bwMode="auto">
            <a:xfrm>
              <a:off x="3731" y="2809"/>
              <a:ext cx="18" cy="7"/>
            </a:xfrm>
            <a:custGeom>
              <a:avLst/>
              <a:gdLst/>
              <a:ahLst/>
              <a:cxnLst>
                <a:cxn ang="0">
                  <a:pos x="65" y="13"/>
                </a:cxn>
                <a:cxn ang="0">
                  <a:pos x="62" y="1"/>
                </a:cxn>
                <a:cxn ang="0">
                  <a:pos x="0" y="16"/>
                </a:cxn>
                <a:cxn ang="0">
                  <a:pos x="3" y="29"/>
                </a:cxn>
                <a:cxn ang="0">
                  <a:pos x="65" y="13"/>
                </a:cxn>
                <a:cxn ang="0">
                  <a:pos x="65" y="13"/>
                </a:cxn>
                <a:cxn ang="0">
                  <a:pos x="65" y="13"/>
                </a:cxn>
                <a:cxn ang="0">
                  <a:pos x="68" y="12"/>
                </a:cxn>
                <a:cxn ang="0">
                  <a:pos x="69" y="10"/>
                </a:cxn>
                <a:cxn ang="0">
                  <a:pos x="70" y="8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2" y="1"/>
                </a:cxn>
                <a:cxn ang="0">
                  <a:pos x="65" y="13"/>
                </a:cxn>
              </a:cxnLst>
              <a:rect l="0" t="0" r="r" b="b"/>
              <a:pathLst>
                <a:path w="70" h="29">
                  <a:moveTo>
                    <a:pt x="65" y="13"/>
                  </a:moveTo>
                  <a:lnTo>
                    <a:pt x="62" y="1"/>
                  </a:lnTo>
                  <a:lnTo>
                    <a:pt x="0" y="16"/>
                  </a:lnTo>
                  <a:lnTo>
                    <a:pt x="3" y="29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8" y="12"/>
                  </a:lnTo>
                  <a:lnTo>
                    <a:pt x="69" y="10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2" y="1"/>
                  </a:lnTo>
                  <a:lnTo>
                    <a:pt x="65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7" name="Freeform 2722"/>
            <p:cNvSpPr>
              <a:spLocks/>
            </p:cNvSpPr>
            <p:nvPr/>
          </p:nvSpPr>
          <p:spPr bwMode="auto">
            <a:xfrm>
              <a:off x="3747" y="2804"/>
              <a:ext cx="16" cy="8"/>
            </a:xfrm>
            <a:custGeom>
              <a:avLst/>
              <a:gdLst/>
              <a:ahLst/>
              <a:cxnLst>
                <a:cxn ang="0">
                  <a:pos x="62" y="14"/>
                </a:cxn>
                <a:cxn ang="0">
                  <a:pos x="57" y="0"/>
                </a:cxn>
                <a:cxn ang="0">
                  <a:pos x="0" y="20"/>
                </a:cxn>
                <a:cxn ang="0">
                  <a:pos x="4" y="32"/>
                </a:cxn>
                <a:cxn ang="0">
                  <a:pos x="61" y="14"/>
                </a:cxn>
                <a:cxn ang="0">
                  <a:pos x="62" y="14"/>
                </a:cxn>
                <a:cxn ang="0">
                  <a:pos x="61" y="14"/>
                </a:cxn>
                <a:cxn ang="0">
                  <a:pos x="64" y="12"/>
                </a:cxn>
                <a:cxn ang="0">
                  <a:pos x="65" y="10"/>
                </a:cxn>
                <a:cxn ang="0">
                  <a:pos x="66" y="8"/>
                </a:cxn>
                <a:cxn ang="0">
                  <a:pos x="65" y="6"/>
                </a:cxn>
                <a:cxn ang="0">
                  <a:pos x="64" y="3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62" y="14"/>
                </a:cxn>
              </a:cxnLst>
              <a:rect l="0" t="0" r="r" b="b"/>
              <a:pathLst>
                <a:path w="66" h="32">
                  <a:moveTo>
                    <a:pt x="62" y="14"/>
                  </a:moveTo>
                  <a:lnTo>
                    <a:pt x="57" y="0"/>
                  </a:lnTo>
                  <a:lnTo>
                    <a:pt x="0" y="20"/>
                  </a:lnTo>
                  <a:lnTo>
                    <a:pt x="4" y="32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6" y="8"/>
                  </a:lnTo>
                  <a:lnTo>
                    <a:pt x="65" y="6"/>
                  </a:lnTo>
                  <a:lnTo>
                    <a:pt x="64" y="3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62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8" name="Freeform 2723"/>
            <p:cNvSpPr>
              <a:spLocks/>
            </p:cNvSpPr>
            <p:nvPr/>
          </p:nvSpPr>
          <p:spPr bwMode="auto">
            <a:xfrm>
              <a:off x="3761" y="2799"/>
              <a:ext cx="15" cy="8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2" y="1"/>
                </a:cxn>
                <a:cxn ang="0">
                  <a:pos x="0" y="22"/>
                </a:cxn>
                <a:cxn ang="0">
                  <a:pos x="5" y="35"/>
                </a:cxn>
                <a:cxn ang="0">
                  <a:pos x="57" y="13"/>
                </a:cxn>
                <a:cxn ang="0">
                  <a:pos x="57" y="12"/>
                </a:cxn>
                <a:cxn ang="0">
                  <a:pos x="57" y="13"/>
                </a:cxn>
                <a:cxn ang="0">
                  <a:pos x="59" y="11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7" y="12"/>
                </a:cxn>
              </a:cxnLst>
              <a:rect l="0" t="0" r="r" b="b"/>
              <a:pathLst>
                <a:path w="61" h="35">
                  <a:moveTo>
                    <a:pt x="57" y="12"/>
                  </a:moveTo>
                  <a:lnTo>
                    <a:pt x="52" y="1"/>
                  </a:lnTo>
                  <a:lnTo>
                    <a:pt x="0" y="22"/>
                  </a:lnTo>
                  <a:lnTo>
                    <a:pt x="5" y="35"/>
                  </a:lnTo>
                  <a:lnTo>
                    <a:pt x="57" y="13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9" y="11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7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23" name="Group 2724"/>
          <p:cNvGrpSpPr>
            <a:grpSpLocks/>
          </p:cNvGrpSpPr>
          <p:nvPr/>
        </p:nvGrpSpPr>
        <p:grpSpPr bwMode="auto">
          <a:xfrm>
            <a:off x="5515862" y="4407896"/>
            <a:ext cx="1392264" cy="1993993"/>
            <a:chOff x="3045" y="2734"/>
            <a:chExt cx="877" cy="1256"/>
          </a:xfrm>
        </p:grpSpPr>
        <p:sp>
          <p:nvSpPr>
            <p:cNvPr id="909" name="Freeform 2725"/>
            <p:cNvSpPr>
              <a:spLocks/>
            </p:cNvSpPr>
            <p:nvPr/>
          </p:nvSpPr>
          <p:spPr bwMode="auto">
            <a:xfrm>
              <a:off x="3774" y="2793"/>
              <a:ext cx="12" cy="9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42" y="1"/>
                </a:cxn>
                <a:cxn ang="0">
                  <a:pos x="0" y="24"/>
                </a:cxn>
                <a:cxn ang="0">
                  <a:pos x="6" y="35"/>
                </a:cxn>
                <a:cxn ang="0">
                  <a:pos x="48" y="12"/>
                </a:cxn>
                <a:cxn ang="0">
                  <a:pos x="49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9" y="12"/>
                </a:cxn>
              </a:cxnLst>
              <a:rect l="0" t="0" r="r" b="b"/>
              <a:pathLst>
                <a:path w="51" h="35">
                  <a:moveTo>
                    <a:pt x="49" y="12"/>
                  </a:moveTo>
                  <a:lnTo>
                    <a:pt x="42" y="1"/>
                  </a:lnTo>
                  <a:lnTo>
                    <a:pt x="0" y="24"/>
                  </a:lnTo>
                  <a:lnTo>
                    <a:pt x="6" y="35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0" name="Freeform 2726"/>
            <p:cNvSpPr>
              <a:spLocks/>
            </p:cNvSpPr>
            <p:nvPr/>
          </p:nvSpPr>
          <p:spPr bwMode="auto">
            <a:xfrm>
              <a:off x="3784" y="2786"/>
              <a:ext cx="12" cy="10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37" y="1"/>
                </a:cxn>
                <a:cxn ang="0">
                  <a:pos x="0" y="28"/>
                </a:cxn>
                <a:cxn ang="0">
                  <a:pos x="8" y="39"/>
                </a:cxn>
                <a:cxn ang="0">
                  <a:pos x="44" y="12"/>
                </a:cxn>
                <a:cxn ang="0">
                  <a:pos x="45" y="10"/>
                </a:cxn>
                <a:cxn ang="0">
                  <a:pos x="44" y="12"/>
                </a:cxn>
                <a:cxn ang="0">
                  <a:pos x="46" y="9"/>
                </a:cxn>
                <a:cxn ang="0">
                  <a:pos x="47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45" y="10"/>
                </a:cxn>
              </a:cxnLst>
              <a:rect l="0" t="0" r="r" b="b"/>
              <a:pathLst>
                <a:path w="47" h="39">
                  <a:moveTo>
                    <a:pt x="45" y="10"/>
                  </a:moveTo>
                  <a:lnTo>
                    <a:pt x="37" y="1"/>
                  </a:lnTo>
                  <a:lnTo>
                    <a:pt x="0" y="28"/>
                  </a:lnTo>
                  <a:lnTo>
                    <a:pt x="8" y="39"/>
                  </a:lnTo>
                  <a:lnTo>
                    <a:pt x="44" y="12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6" y="9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1" name="Freeform 2727"/>
            <p:cNvSpPr>
              <a:spLocks/>
            </p:cNvSpPr>
            <p:nvPr/>
          </p:nvSpPr>
          <p:spPr bwMode="auto">
            <a:xfrm>
              <a:off x="3792" y="2779"/>
              <a:ext cx="9" cy="10"/>
            </a:xfrm>
            <a:custGeom>
              <a:avLst/>
              <a:gdLst/>
              <a:ahLst/>
              <a:cxnLst>
                <a:cxn ang="0">
                  <a:pos x="34" y="11"/>
                </a:cxn>
                <a:cxn ang="0">
                  <a:pos x="23" y="3"/>
                </a:cxn>
                <a:cxn ang="0">
                  <a:pos x="0" y="32"/>
                </a:cxn>
                <a:cxn ang="0">
                  <a:pos x="10" y="40"/>
                </a:cxn>
                <a:cxn ang="0">
                  <a:pos x="33" y="12"/>
                </a:cxn>
                <a:cxn ang="0">
                  <a:pos x="34" y="11"/>
                </a:cxn>
                <a:cxn ang="0">
                  <a:pos x="33" y="12"/>
                </a:cxn>
                <a:cxn ang="0">
                  <a:pos x="35" y="9"/>
                </a:cxn>
                <a:cxn ang="0">
                  <a:pos x="35" y="7"/>
                </a:cxn>
                <a:cxn ang="0">
                  <a:pos x="34" y="5"/>
                </a:cxn>
                <a:cxn ang="0">
                  <a:pos x="32" y="2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3"/>
                </a:cxn>
                <a:cxn ang="0">
                  <a:pos x="34" y="11"/>
                </a:cxn>
              </a:cxnLst>
              <a:rect l="0" t="0" r="r" b="b"/>
              <a:pathLst>
                <a:path w="35" h="40">
                  <a:moveTo>
                    <a:pt x="34" y="11"/>
                  </a:moveTo>
                  <a:lnTo>
                    <a:pt x="23" y="3"/>
                  </a:lnTo>
                  <a:lnTo>
                    <a:pt x="0" y="32"/>
                  </a:lnTo>
                  <a:lnTo>
                    <a:pt x="10" y="40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3" y="12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3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2" name="Freeform 2728"/>
            <p:cNvSpPr>
              <a:spLocks/>
            </p:cNvSpPr>
            <p:nvPr/>
          </p:nvSpPr>
          <p:spPr bwMode="auto">
            <a:xfrm>
              <a:off x="3798" y="2772"/>
              <a:ext cx="7" cy="9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16" y="3"/>
                </a:cxn>
                <a:cxn ang="0">
                  <a:pos x="0" y="33"/>
                </a:cxn>
                <a:cxn ang="0">
                  <a:pos x="11" y="39"/>
                </a:cxn>
                <a:cxn ang="0">
                  <a:pos x="27" y="9"/>
                </a:cxn>
                <a:cxn ang="0">
                  <a:pos x="28" y="7"/>
                </a:cxn>
                <a:cxn ang="0">
                  <a:pos x="27" y="9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6" y="3"/>
                </a:cxn>
                <a:cxn ang="0">
                  <a:pos x="28" y="7"/>
                </a:cxn>
              </a:cxnLst>
              <a:rect l="0" t="0" r="r" b="b"/>
              <a:pathLst>
                <a:path w="28" h="39">
                  <a:moveTo>
                    <a:pt x="28" y="7"/>
                  </a:moveTo>
                  <a:lnTo>
                    <a:pt x="16" y="3"/>
                  </a:lnTo>
                  <a:lnTo>
                    <a:pt x="0" y="33"/>
                  </a:lnTo>
                  <a:lnTo>
                    <a:pt x="11" y="39"/>
                  </a:lnTo>
                  <a:lnTo>
                    <a:pt x="27" y="9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3" name="Freeform 2729"/>
            <p:cNvSpPr>
              <a:spLocks/>
            </p:cNvSpPr>
            <p:nvPr/>
          </p:nvSpPr>
          <p:spPr bwMode="auto">
            <a:xfrm>
              <a:off x="3802" y="2764"/>
              <a:ext cx="4" cy="10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5" y="5"/>
                </a:cxn>
                <a:cxn ang="0">
                  <a:pos x="0" y="37"/>
                </a:cxn>
                <a:cxn ang="0">
                  <a:pos x="13" y="3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6" y="2"/>
                </a:cxn>
                <a:cxn ang="0">
                  <a:pos x="5" y="5"/>
                </a:cxn>
                <a:cxn ang="0">
                  <a:pos x="18" y="5"/>
                </a:cxn>
              </a:cxnLst>
              <a:rect l="0" t="0" r="r" b="b"/>
              <a:pathLst>
                <a:path w="18" h="39">
                  <a:moveTo>
                    <a:pt x="18" y="5"/>
                  </a:moveTo>
                  <a:lnTo>
                    <a:pt x="5" y="5"/>
                  </a:lnTo>
                  <a:lnTo>
                    <a:pt x="0" y="37"/>
                  </a:lnTo>
                  <a:lnTo>
                    <a:pt x="13" y="3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4" name="Freeform 2730"/>
            <p:cNvSpPr>
              <a:spLocks/>
            </p:cNvSpPr>
            <p:nvPr/>
          </p:nvSpPr>
          <p:spPr bwMode="auto">
            <a:xfrm>
              <a:off x="3597" y="2736"/>
              <a:ext cx="159" cy="61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30"/>
                </a:cxn>
                <a:cxn ang="0">
                  <a:pos x="242" y="30"/>
                </a:cxn>
                <a:cxn ang="0">
                  <a:pos x="320" y="96"/>
                </a:cxn>
                <a:cxn ang="0">
                  <a:pos x="397" y="30"/>
                </a:cxn>
                <a:cxn ang="0">
                  <a:pos x="545" y="30"/>
                </a:cxn>
                <a:cxn ang="0">
                  <a:pos x="545" y="0"/>
                </a:cxn>
                <a:cxn ang="0">
                  <a:pos x="639" y="37"/>
                </a:cxn>
                <a:cxn ang="0">
                  <a:pos x="545" y="74"/>
                </a:cxn>
                <a:cxn ang="0">
                  <a:pos x="545" y="48"/>
                </a:cxn>
                <a:cxn ang="0">
                  <a:pos x="439" y="48"/>
                </a:cxn>
                <a:cxn ang="0">
                  <a:pos x="353" y="122"/>
                </a:cxn>
                <a:cxn ang="0">
                  <a:pos x="439" y="196"/>
                </a:cxn>
                <a:cxn ang="0">
                  <a:pos x="545" y="196"/>
                </a:cxn>
                <a:cxn ang="0">
                  <a:pos x="545" y="169"/>
                </a:cxn>
                <a:cxn ang="0">
                  <a:pos x="639" y="209"/>
                </a:cxn>
                <a:cxn ang="0">
                  <a:pos x="545" y="247"/>
                </a:cxn>
                <a:cxn ang="0">
                  <a:pos x="545" y="220"/>
                </a:cxn>
                <a:cxn ang="0">
                  <a:pos x="397" y="220"/>
                </a:cxn>
                <a:cxn ang="0">
                  <a:pos x="320" y="149"/>
                </a:cxn>
                <a:cxn ang="0">
                  <a:pos x="242" y="220"/>
                </a:cxn>
                <a:cxn ang="0">
                  <a:pos x="94" y="220"/>
                </a:cxn>
                <a:cxn ang="0">
                  <a:pos x="94" y="247"/>
                </a:cxn>
                <a:cxn ang="0">
                  <a:pos x="0" y="209"/>
                </a:cxn>
                <a:cxn ang="0">
                  <a:pos x="94" y="169"/>
                </a:cxn>
                <a:cxn ang="0">
                  <a:pos x="94" y="196"/>
                </a:cxn>
                <a:cxn ang="0">
                  <a:pos x="192" y="196"/>
                </a:cxn>
                <a:cxn ang="0">
                  <a:pos x="286" y="122"/>
                </a:cxn>
                <a:cxn ang="0">
                  <a:pos x="192" y="48"/>
                </a:cxn>
                <a:cxn ang="0">
                  <a:pos x="94" y="48"/>
                </a:cxn>
                <a:cxn ang="0">
                  <a:pos x="94" y="74"/>
                </a:cxn>
                <a:cxn ang="0">
                  <a:pos x="0" y="37"/>
                </a:cxn>
                <a:cxn ang="0">
                  <a:pos x="94" y="0"/>
                </a:cxn>
              </a:cxnLst>
              <a:rect l="0" t="0" r="r" b="b"/>
              <a:pathLst>
                <a:path w="639" h="247">
                  <a:moveTo>
                    <a:pt x="94" y="0"/>
                  </a:moveTo>
                  <a:lnTo>
                    <a:pt x="94" y="30"/>
                  </a:lnTo>
                  <a:lnTo>
                    <a:pt x="242" y="30"/>
                  </a:lnTo>
                  <a:lnTo>
                    <a:pt x="320" y="96"/>
                  </a:lnTo>
                  <a:lnTo>
                    <a:pt x="397" y="30"/>
                  </a:lnTo>
                  <a:lnTo>
                    <a:pt x="545" y="30"/>
                  </a:lnTo>
                  <a:lnTo>
                    <a:pt x="545" y="0"/>
                  </a:lnTo>
                  <a:lnTo>
                    <a:pt x="639" y="37"/>
                  </a:lnTo>
                  <a:lnTo>
                    <a:pt x="545" y="74"/>
                  </a:lnTo>
                  <a:lnTo>
                    <a:pt x="545" y="48"/>
                  </a:lnTo>
                  <a:lnTo>
                    <a:pt x="439" y="48"/>
                  </a:lnTo>
                  <a:lnTo>
                    <a:pt x="353" y="122"/>
                  </a:lnTo>
                  <a:lnTo>
                    <a:pt x="439" y="196"/>
                  </a:lnTo>
                  <a:lnTo>
                    <a:pt x="545" y="196"/>
                  </a:lnTo>
                  <a:lnTo>
                    <a:pt x="545" y="169"/>
                  </a:lnTo>
                  <a:lnTo>
                    <a:pt x="639" y="209"/>
                  </a:lnTo>
                  <a:lnTo>
                    <a:pt x="545" y="247"/>
                  </a:lnTo>
                  <a:lnTo>
                    <a:pt x="545" y="220"/>
                  </a:lnTo>
                  <a:lnTo>
                    <a:pt x="397" y="220"/>
                  </a:lnTo>
                  <a:lnTo>
                    <a:pt x="320" y="149"/>
                  </a:lnTo>
                  <a:lnTo>
                    <a:pt x="242" y="220"/>
                  </a:lnTo>
                  <a:lnTo>
                    <a:pt x="94" y="220"/>
                  </a:lnTo>
                  <a:lnTo>
                    <a:pt x="94" y="247"/>
                  </a:lnTo>
                  <a:lnTo>
                    <a:pt x="0" y="209"/>
                  </a:lnTo>
                  <a:lnTo>
                    <a:pt x="94" y="169"/>
                  </a:lnTo>
                  <a:lnTo>
                    <a:pt x="94" y="196"/>
                  </a:lnTo>
                  <a:lnTo>
                    <a:pt x="192" y="196"/>
                  </a:lnTo>
                  <a:lnTo>
                    <a:pt x="286" y="122"/>
                  </a:lnTo>
                  <a:lnTo>
                    <a:pt x="192" y="48"/>
                  </a:lnTo>
                  <a:lnTo>
                    <a:pt x="94" y="48"/>
                  </a:lnTo>
                  <a:lnTo>
                    <a:pt x="94" y="74"/>
                  </a:lnTo>
                  <a:lnTo>
                    <a:pt x="0" y="3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5" name="Freeform 2731"/>
            <p:cNvSpPr>
              <a:spLocks/>
            </p:cNvSpPr>
            <p:nvPr/>
          </p:nvSpPr>
          <p:spPr bwMode="auto">
            <a:xfrm>
              <a:off x="3618" y="2736"/>
              <a:ext cx="4" cy="8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13" y="3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7" y="36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4" y="36"/>
                </a:cxn>
                <a:cxn ang="0">
                  <a:pos x="7" y="36"/>
                </a:cxn>
                <a:cxn ang="0">
                  <a:pos x="9" y="36"/>
                </a:cxn>
                <a:cxn ang="0">
                  <a:pos x="11" y="34"/>
                </a:cxn>
                <a:cxn ang="0">
                  <a:pos x="13" y="32"/>
                </a:cxn>
                <a:cxn ang="0">
                  <a:pos x="13" y="30"/>
                </a:cxn>
                <a:cxn ang="0">
                  <a:pos x="7" y="36"/>
                </a:cxn>
              </a:cxnLst>
              <a:rect l="0" t="0" r="r" b="b"/>
              <a:pathLst>
                <a:path w="13" h="36">
                  <a:moveTo>
                    <a:pt x="7" y="36"/>
                  </a:moveTo>
                  <a:lnTo>
                    <a:pt x="13" y="3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6" name="Freeform 2732"/>
            <p:cNvSpPr>
              <a:spLocks/>
            </p:cNvSpPr>
            <p:nvPr/>
          </p:nvSpPr>
          <p:spPr bwMode="auto">
            <a:xfrm>
              <a:off x="3620" y="2741"/>
              <a:ext cx="39" cy="3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48" y="14"/>
                </a:cxn>
                <a:cxn ang="0">
                  <a:pos x="152" y="3"/>
                </a:cxn>
                <a:cxn ang="0">
                  <a:pos x="148" y="14"/>
                </a:cxn>
                <a:cxn ang="0">
                  <a:pos x="151" y="13"/>
                </a:cxn>
                <a:cxn ang="0">
                  <a:pos x="153" y="12"/>
                </a:cxn>
                <a:cxn ang="0">
                  <a:pos x="154" y="10"/>
                </a:cxn>
                <a:cxn ang="0">
                  <a:pos x="154" y="8"/>
                </a:cxn>
                <a:cxn ang="0">
                  <a:pos x="154" y="5"/>
                </a:cxn>
                <a:cxn ang="0">
                  <a:pos x="153" y="3"/>
                </a:cxn>
                <a:cxn ang="0">
                  <a:pos x="151" y="1"/>
                </a:cxn>
                <a:cxn ang="0">
                  <a:pos x="148" y="0"/>
                </a:cxn>
                <a:cxn ang="0">
                  <a:pos x="152" y="3"/>
                </a:cxn>
              </a:cxnLst>
              <a:rect l="0" t="0" r="r" b="b"/>
              <a:pathLst>
                <a:path w="154" h="14">
                  <a:moveTo>
                    <a:pt x="152" y="3"/>
                  </a:moveTo>
                  <a:lnTo>
                    <a:pt x="14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48" y="14"/>
                  </a:lnTo>
                  <a:lnTo>
                    <a:pt x="152" y="3"/>
                  </a:lnTo>
                  <a:lnTo>
                    <a:pt x="148" y="14"/>
                  </a:lnTo>
                  <a:lnTo>
                    <a:pt x="151" y="13"/>
                  </a:lnTo>
                  <a:lnTo>
                    <a:pt x="153" y="12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5"/>
                  </a:lnTo>
                  <a:lnTo>
                    <a:pt x="153" y="3"/>
                  </a:lnTo>
                  <a:lnTo>
                    <a:pt x="151" y="1"/>
                  </a:lnTo>
                  <a:lnTo>
                    <a:pt x="148" y="0"/>
                  </a:lnTo>
                  <a:lnTo>
                    <a:pt x="152" y="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7" name="Freeform 2733"/>
            <p:cNvSpPr>
              <a:spLocks/>
            </p:cNvSpPr>
            <p:nvPr/>
          </p:nvSpPr>
          <p:spPr bwMode="auto">
            <a:xfrm>
              <a:off x="3656" y="2742"/>
              <a:ext cx="22" cy="19"/>
            </a:xfrm>
            <a:custGeom>
              <a:avLst/>
              <a:gdLst/>
              <a:ahLst/>
              <a:cxnLst>
                <a:cxn ang="0">
                  <a:pos x="86" y="75"/>
                </a:cxn>
                <a:cxn ang="0">
                  <a:pos x="86" y="66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78" y="75"/>
                </a:cxn>
                <a:cxn ang="0">
                  <a:pos x="86" y="75"/>
                </a:cxn>
                <a:cxn ang="0">
                  <a:pos x="78" y="75"/>
                </a:cxn>
                <a:cxn ang="0">
                  <a:pos x="80" y="77"/>
                </a:cxn>
                <a:cxn ang="0">
                  <a:pos x="83" y="77"/>
                </a:cxn>
                <a:cxn ang="0">
                  <a:pos x="85" y="76"/>
                </a:cxn>
                <a:cxn ang="0">
                  <a:pos x="87" y="75"/>
                </a:cxn>
                <a:cxn ang="0">
                  <a:pos x="88" y="73"/>
                </a:cxn>
                <a:cxn ang="0">
                  <a:pos x="89" y="70"/>
                </a:cxn>
                <a:cxn ang="0">
                  <a:pos x="88" y="68"/>
                </a:cxn>
                <a:cxn ang="0">
                  <a:pos x="86" y="66"/>
                </a:cxn>
                <a:cxn ang="0">
                  <a:pos x="86" y="75"/>
                </a:cxn>
              </a:cxnLst>
              <a:rect l="0" t="0" r="r" b="b"/>
              <a:pathLst>
                <a:path w="89" h="77">
                  <a:moveTo>
                    <a:pt x="86" y="75"/>
                  </a:moveTo>
                  <a:lnTo>
                    <a:pt x="86" y="66"/>
                  </a:lnTo>
                  <a:lnTo>
                    <a:pt x="8" y="0"/>
                  </a:lnTo>
                  <a:lnTo>
                    <a:pt x="0" y="9"/>
                  </a:lnTo>
                  <a:lnTo>
                    <a:pt x="78" y="75"/>
                  </a:lnTo>
                  <a:lnTo>
                    <a:pt x="86" y="75"/>
                  </a:lnTo>
                  <a:lnTo>
                    <a:pt x="78" y="75"/>
                  </a:lnTo>
                  <a:lnTo>
                    <a:pt x="80" y="77"/>
                  </a:lnTo>
                  <a:lnTo>
                    <a:pt x="83" y="77"/>
                  </a:lnTo>
                  <a:lnTo>
                    <a:pt x="85" y="76"/>
                  </a:lnTo>
                  <a:lnTo>
                    <a:pt x="87" y="75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8" y="68"/>
                  </a:lnTo>
                  <a:lnTo>
                    <a:pt x="86" y="66"/>
                  </a:lnTo>
                  <a:lnTo>
                    <a:pt x="86" y="7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8" name="Freeform 2734"/>
            <p:cNvSpPr>
              <a:spLocks/>
            </p:cNvSpPr>
            <p:nvPr/>
          </p:nvSpPr>
          <p:spPr bwMode="auto">
            <a:xfrm>
              <a:off x="3675" y="2741"/>
              <a:ext cx="23" cy="19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7" y="3"/>
                </a:cxn>
                <a:cxn ang="0">
                  <a:pos x="0" y="69"/>
                </a:cxn>
                <a:cxn ang="0">
                  <a:pos x="8" y="78"/>
                </a:cxn>
                <a:cxn ang="0">
                  <a:pos x="86" y="12"/>
                </a:cxn>
                <a:cxn ang="0">
                  <a:pos x="81" y="0"/>
                </a:cxn>
                <a:cxn ang="0">
                  <a:pos x="86" y="12"/>
                </a:cxn>
                <a:cxn ang="0">
                  <a:pos x="87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7" y="3"/>
                </a:cxn>
                <a:cxn ang="0">
                  <a:pos x="81" y="0"/>
                </a:cxn>
              </a:cxnLst>
              <a:rect l="0" t="0" r="r" b="b"/>
              <a:pathLst>
                <a:path w="88" h="78">
                  <a:moveTo>
                    <a:pt x="81" y="0"/>
                  </a:moveTo>
                  <a:lnTo>
                    <a:pt x="77" y="3"/>
                  </a:lnTo>
                  <a:lnTo>
                    <a:pt x="0" y="69"/>
                  </a:lnTo>
                  <a:lnTo>
                    <a:pt x="8" y="78"/>
                  </a:lnTo>
                  <a:lnTo>
                    <a:pt x="86" y="12"/>
                  </a:lnTo>
                  <a:lnTo>
                    <a:pt x="81" y="0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9" name="Freeform 2735"/>
            <p:cNvSpPr>
              <a:spLocks/>
            </p:cNvSpPr>
            <p:nvPr/>
          </p:nvSpPr>
          <p:spPr bwMode="auto">
            <a:xfrm>
              <a:off x="3696" y="2741"/>
              <a:ext cx="39" cy="3"/>
            </a:xfrm>
            <a:custGeom>
              <a:avLst/>
              <a:gdLst/>
              <a:ahLst/>
              <a:cxnLst>
                <a:cxn ang="0">
                  <a:pos x="155" y="8"/>
                </a:cxn>
                <a:cxn ang="0">
                  <a:pos x="148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48" y="14"/>
                </a:cxn>
                <a:cxn ang="0">
                  <a:pos x="155" y="8"/>
                </a:cxn>
                <a:cxn ang="0">
                  <a:pos x="148" y="14"/>
                </a:cxn>
                <a:cxn ang="0">
                  <a:pos x="151" y="13"/>
                </a:cxn>
                <a:cxn ang="0">
                  <a:pos x="153" y="12"/>
                </a:cxn>
                <a:cxn ang="0">
                  <a:pos x="154" y="10"/>
                </a:cxn>
                <a:cxn ang="0">
                  <a:pos x="155" y="8"/>
                </a:cxn>
                <a:cxn ang="0">
                  <a:pos x="154" y="5"/>
                </a:cxn>
                <a:cxn ang="0">
                  <a:pos x="153" y="3"/>
                </a:cxn>
                <a:cxn ang="0">
                  <a:pos x="151" y="1"/>
                </a:cxn>
                <a:cxn ang="0">
                  <a:pos x="148" y="0"/>
                </a:cxn>
                <a:cxn ang="0">
                  <a:pos x="155" y="8"/>
                </a:cxn>
              </a:cxnLst>
              <a:rect l="0" t="0" r="r" b="b"/>
              <a:pathLst>
                <a:path w="155" h="14">
                  <a:moveTo>
                    <a:pt x="155" y="8"/>
                  </a:moveTo>
                  <a:lnTo>
                    <a:pt x="14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48" y="14"/>
                  </a:lnTo>
                  <a:lnTo>
                    <a:pt x="155" y="8"/>
                  </a:lnTo>
                  <a:lnTo>
                    <a:pt x="148" y="14"/>
                  </a:lnTo>
                  <a:lnTo>
                    <a:pt x="151" y="13"/>
                  </a:lnTo>
                  <a:lnTo>
                    <a:pt x="153" y="12"/>
                  </a:lnTo>
                  <a:lnTo>
                    <a:pt x="154" y="10"/>
                  </a:lnTo>
                  <a:lnTo>
                    <a:pt x="155" y="8"/>
                  </a:lnTo>
                  <a:lnTo>
                    <a:pt x="154" y="5"/>
                  </a:lnTo>
                  <a:lnTo>
                    <a:pt x="153" y="3"/>
                  </a:lnTo>
                  <a:lnTo>
                    <a:pt x="151" y="1"/>
                  </a:lnTo>
                  <a:lnTo>
                    <a:pt x="148" y="0"/>
                  </a:lnTo>
                  <a:lnTo>
                    <a:pt x="155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0" name="Freeform 2736"/>
            <p:cNvSpPr>
              <a:spLocks/>
            </p:cNvSpPr>
            <p:nvPr/>
          </p:nvSpPr>
          <p:spPr bwMode="auto">
            <a:xfrm>
              <a:off x="3731" y="2734"/>
              <a:ext cx="4" cy="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13" y="36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13" y="6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3" h="36">
                  <a:moveTo>
                    <a:pt x="9" y="0"/>
                  </a:moveTo>
                  <a:lnTo>
                    <a:pt x="0" y="6"/>
                  </a:lnTo>
                  <a:lnTo>
                    <a:pt x="0" y="36"/>
                  </a:lnTo>
                  <a:lnTo>
                    <a:pt x="13" y="36"/>
                  </a:lnTo>
                  <a:lnTo>
                    <a:pt x="13" y="6"/>
                  </a:lnTo>
                  <a:lnTo>
                    <a:pt x="9" y="0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1" name="Freeform 2737"/>
            <p:cNvSpPr>
              <a:spLocks/>
            </p:cNvSpPr>
            <p:nvPr/>
          </p:nvSpPr>
          <p:spPr bwMode="auto">
            <a:xfrm>
              <a:off x="3732" y="2734"/>
              <a:ext cx="26" cy="12"/>
            </a:xfrm>
            <a:custGeom>
              <a:avLst/>
              <a:gdLst/>
              <a:ahLst/>
              <a:cxnLst>
                <a:cxn ang="0">
                  <a:pos x="98" y="49"/>
                </a:cxn>
                <a:cxn ang="0">
                  <a:pos x="98" y="37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94" y="49"/>
                </a:cxn>
                <a:cxn ang="0">
                  <a:pos x="98" y="49"/>
                </a:cxn>
                <a:cxn ang="0">
                  <a:pos x="94" y="49"/>
                </a:cxn>
                <a:cxn ang="0">
                  <a:pos x="96" y="50"/>
                </a:cxn>
                <a:cxn ang="0">
                  <a:pos x="99" y="49"/>
                </a:cxn>
                <a:cxn ang="0">
                  <a:pos x="101" y="48"/>
                </a:cxn>
                <a:cxn ang="0">
                  <a:pos x="102" y="46"/>
                </a:cxn>
                <a:cxn ang="0">
                  <a:pos x="102" y="43"/>
                </a:cxn>
                <a:cxn ang="0">
                  <a:pos x="102" y="41"/>
                </a:cxn>
                <a:cxn ang="0">
                  <a:pos x="101" y="39"/>
                </a:cxn>
                <a:cxn ang="0">
                  <a:pos x="98" y="37"/>
                </a:cxn>
                <a:cxn ang="0">
                  <a:pos x="98" y="49"/>
                </a:cxn>
              </a:cxnLst>
              <a:rect l="0" t="0" r="r" b="b"/>
              <a:pathLst>
                <a:path w="102" h="50">
                  <a:moveTo>
                    <a:pt x="98" y="49"/>
                  </a:moveTo>
                  <a:lnTo>
                    <a:pt x="98" y="37"/>
                  </a:lnTo>
                  <a:lnTo>
                    <a:pt x="5" y="0"/>
                  </a:lnTo>
                  <a:lnTo>
                    <a:pt x="0" y="12"/>
                  </a:lnTo>
                  <a:lnTo>
                    <a:pt x="94" y="49"/>
                  </a:lnTo>
                  <a:lnTo>
                    <a:pt x="98" y="49"/>
                  </a:lnTo>
                  <a:lnTo>
                    <a:pt x="94" y="49"/>
                  </a:lnTo>
                  <a:lnTo>
                    <a:pt x="96" y="50"/>
                  </a:lnTo>
                  <a:lnTo>
                    <a:pt x="99" y="49"/>
                  </a:lnTo>
                  <a:lnTo>
                    <a:pt x="101" y="48"/>
                  </a:lnTo>
                  <a:lnTo>
                    <a:pt x="102" y="46"/>
                  </a:lnTo>
                  <a:lnTo>
                    <a:pt x="102" y="43"/>
                  </a:lnTo>
                  <a:lnTo>
                    <a:pt x="102" y="41"/>
                  </a:lnTo>
                  <a:lnTo>
                    <a:pt x="101" y="39"/>
                  </a:lnTo>
                  <a:lnTo>
                    <a:pt x="98" y="37"/>
                  </a:lnTo>
                  <a:lnTo>
                    <a:pt x="98" y="4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2" name="Freeform 2738"/>
            <p:cNvSpPr>
              <a:spLocks/>
            </p:cNvSpPr>
            <p:nvPr/>
          </p:nvSpPr>
          <p:spPr bwMode="auto">
            <a:xfrm>
              <a:off x="3731" y="2743"/>
              <a:ext cx="26" cy="13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9" y="50"/>
                </a:cxn>
                <a:cxn ang="0">
                  <a:pos x="102" y="12"/>
                </a:cxn>
                <a:cxn ang="0">
                  <a:pos x="98" y="0"/>
                </a:cxn>
                <a:cxn ang="0">
                  <a:pos x="4" y="37"/>
                </a:cxn>
                <a:cxn ang="0">
                  <a:pos x="0" y="43"/>
                </a:cxn>
                <a:cxn ang="0">
                  <a:pos x="4" y="37"/>
                </a:cxn>
                <a:cxn ang="0">
                  <a:pos x="2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8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9" y="50"/>
                </a:cxn>
                <a:cxn ang="0">
                  <a:pos x="0" y="43"/>
                </a:cxn>
              </a:cxnLst>
              <a:rect l="0" t="0" r="r" b="b"/>
              <a:pathLst>
                <a:path w="102" h="50">
                  <a:moveTo>
                    <a:pt x="0" y="43"/>
                  </a:moveTo>
                  <a:lnTo>
                    <a:pt x="9" y="50"/>
                  </a:lnTo>
                  <a:lnTo>
                    <a:pt x="102" y="12"/>
                  </a:lnTo>
                  <a:lnTo>
                    <a:pt x="98" y="0"/>
                  </a:lnTo>
                  <a:lnTo>
                    <a:pt x="4" y="37"/>
                  </a:lnTo>
                  <a:lnTo>
                    <a:pt x="0" y="43"/>
                  </a:lnTo>
                  <a:lnTo>
                    <a:pt x="4" y="37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3" name="Freeform 2739"/>
            <p:cNvSpPr>
              <a:spLocks/>
            </p:cNvSpPr>
            <p:nvPr/>
          </p:nvSpPr>
          <p:spPr bwMode="auto">
            <a:xfrm>
              <a:off x="3731" y="2746"/>
              <a:ext cx="4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7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7"/>
                </a:cxn>
                <a:cxn ang="0">
                  <a:pos x="6" y="0"/>
                </a:cxn>
                <a:cxn ang="0">
                  <a:pos x="13" y="7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3" h="33">
                  <a:moveTo>
                    <a:pt x="6" y="0"/>
                  </a:moveTo>
                  <a:lnTo>
                    <a:pt x="0" y="7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7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4" name="Freeform 2740"/>
            <p:cNvSpPr>
              <a:spLocks/>
            </p:cNvSpPr>
            <p:nvPr/>
          </p:nvSpPr>
          <p:spPr bwMode="auto">
            <a:xfrm>
              <a:off x="3705" y="2746"/>
              <a:ext cx="28" cy="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13"/>
                </a:cxn>
                <a:cxn ang="0">
                  <a:pos x="112" y="13"/>
                </a:cxn>
                <a:cxn ang="0">
                  <a:pos x="112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3" y="13"/>
                </a:cxn>
                <a:cxn ang="0">
                  <a:pos x="6" y="13"/>
                </a:cxn>
                <a:cxn ang="0">
                  <a:pos x="2" y="2"/>
                </a:cxn>
              </a:cxnLst>
              <a:rect l="0" t="0" r="r" b="b"/>
              <a:pathLst>
                <a:path w="112" h="13">
                  <a:moveTo>
                    <a:pt x="2" y="2"/>
                  </a:moveTo>
                  <a:lnTo>
                    <a:pt x="6" y="13"/>
                  </a:lnTo>
                  <a:lnTo>
                    <a:pt x="112" y="13"/>
                  </a:lnTo>
                  <a:lnTo>
                    <a:pt x="1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5" name="Freeform 2741"/>
            <p:cNvSpPr>
              <a:spLocks/>
            </p:cNvSpPr>
            <p:nvPr/>
          </p:nvSpPr>
          <p:spPr bwMode="auto">
            <a:xfrm>
              <a:off x="3683" y="2746"/>
              <a:ext cx="24" cy="22"/>
            </a:xfrm>
            <a:custGeom>
              <a:avLst/>
              <a:gdLst/>
              <a:ahLst/>
              <a:cxnLst>
                <a:cxn ang="0">
                  <a:pos x="2" y="84"/>
                </a:cxn>
                <a:cxn ang="0">
                  <a:pos x="10" y="84"/>
                </a:cxn>
                <a:cxn ang="0">
                  <a:pos x="96" y="10"/>
                </a:cxn>
                <a:cxn ang="0">
                  <a:pos x="88" y="0"/>
                </a:cxn>
                <a:cxn ang="0">
                  <a:pos x="2" y="74"/>
                </a:cxn>
                <a:cxn ang="0">
                  <a:pos x="2" y="84"/>
                </a:cxn>
                <a:cxn ang="0">
                  <a:pos x="2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8" y="86"/>
                </a:cxn>
                <a:cxn ang="0">
                  <a:pos x="10" y="84"/>
                </a:cxn>
                <a:cxn ang="0">
                  <a:pos x="2" y="84"/>
                </a:cxn>
              </a:cxnLst>
              <a:rect l="0" t="0" r="r" b="b"/>
              <a:pathLst>
                <a:path w="96" h="86">
                  <a:moveTo>
                    <a:pt x="2" y="84"/>
                  </a:moveTo>
                  <a:lnTo>
                    <a:pt x="10" y="84"/>
                  </a:lnTo>
                  <a:lnTo>
                    <a:pt x="96" y="10"/>
                  </a:lnTo>
                  <a:lnTo>
                    <a:pt x="88" y="0"/>
                  </a:lnTo>
                  <a:lnTo>
                    <a:pt x="2" y="74"/>
                  </a:lnTo>
                  <a:lnTo>
                    <a:pt x="2" y="8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2" y="8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6" name="Freeform 2742"/>
            <p:cNvSpPr>
              <a:spLocks/>
            </p:cNvSpPr>
            <p:nvPr/>
          </p:nvSpPr>
          <p:spPr bwMode="auto">
            <a:xfrm>
              <a:off x="3684" y="2765"/>
              <a:ext cx="24" cy="21"/>
            </a:xfrm>
            <a:custGeom>
              <a:avLst/>
              <a:gdLst/>
              <a:ahLst/>
              <a:cxnLst>
                <a:cxn ang="0">
                  <a:pos x="90" y="86"/>
                </a:cxn>
                <a:cxn ang="0">
                  <a:pos x="94" y="75"/>
                </a:cxn>
                <a:cxn ang="0">
                  <a:pos x="8" y="0"/>
                </a:cxn>
                <a:cxn ang="0">
                  <a:pos x="0" y="10"/>
                </a:cxn>
                <a:cxn ang="0">
                  <a:pos x="86" y="84"/>
                </a:cxn>
                <a:cxn ang="0">
                  <a:pos x="90" y="86"/>
                </a:cxn>
                <a:cxn ang="0">
                  <a:pos x="86" y="84"/>
                </a:cxn>
                <a:cxn ang="0">
                  <a:pos x="88" y="86"/>
                </a:cxn>
                <a:cxn ang="0">
                  <a:pos x="91" y="86"/>
                </a:cxn>
                <a:cxn ang="0">
                  <a:pos x="93" y="85"/>
                </a:cxn>
                <a:cxn ang="0">
                  <a:pos x="95" y="84"/>
                </a:cxn>
                <a:cxn ang="0">
                  <a:pos x="96" y="82"/>
                </a:cxn>
                <a:cxn ang="0">
                  <a:pos x="97" y="79"/>
                </a:cxn>
                <a:cxn ang="0">
                  <a:pos x="96" y="77"/>
                </a:cxn>
                <a:cxn ang="0">
                  <a:pos x="94" y="75"/>
                </a:cxn>
                <a:cxn ang="0">
                  <a:pos x="90" y="86"/>
                </a:cxn>
              </a:cxnLst>
              <a:rect l="0" t="0" r="r" b="b"/>
              <a:pathLst>
                <a:path w="97" h="86">
                  <a:moveTo>
                    <a:pt x="90" y="86"/>
                  </a:moveTo>
                  <a:lnTo>
                    <a:pt x="94" y="75"/>
                  </a:lnTo>
                  <a:lnTo>
                    <a:pt x="8" y="0"/>
                  </a:lnTo>
                  <a:lnTo>
                    <a:pt x="0" y="10"/>
                  </a:lnTo>
                  <a:lnTo>
                    <a:pt x="86" y="84"/>
                  </a:lnTo>
                  <a:lnTo>
                    <a:pt x="90" y="86"/>
                  </a:lnTo>
                  <a:lnTo>
                    <a:pt x="86" y="84"/>
                  </a:lnTo>
                  <a:lnTo>
                    <a:pt x="88" y="86"/>
                  </a:lnTo>
                  <a:lnTo>
                    <a:pt x="91" y="86"/>
                  </a:lnTo>
                  <a:lnTo>
                    <a:pt x="93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7" y="79"/>
                  </a:lnTo>
                  <a:lnTo>
                    <a:pt x="96" y="77"/>
                  </a:lnTo>
                  <a:lnTo>
                    <a:pt x="94" y="75"/>
                  </a:lnTo>
                  <a:lnTo>
                    <a:pt x="90" y="8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7" name="Freeform 2743"/>
            <p:cNvSpPr>
              <a:spLocks/>
            </p:cNvSpPr>
            <p:nvPr/>
          </p:nvSpPr>
          <p:spPr bwMode="auto">
            <a:xfrm>
              <a:off x="3706" y="2783"/>
              <a:ext cx="29" cy="3"/>
            </a:xfrm>
            <a:custGeom>
              <a:avLst/>
              <a:gdLst/>
              <a:ahLst/>
              <a:cxnLst>
                <a:cxn ang="0">
                  <a:pos x="113" y="6"/>
                </a:cxn>
                <a:cxn ang="0">
                  <a:pos x="106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106" y="13"/>
                </a:cxn>
                <a:cxn ang="0">
                  <a:pos x="113" y="6"/>
                </a:cxn>
                <a:cxn ang="0">
                  <a:pos x="106" y="13"/>
                </a:cxn>
                <a:cxn ang="0">
                  <a:pos x="109" y="12"/>
                </a:cxn>
                <a:cxn ang="0">
                  <a:pos x="111" y="11"/>
                </a:cxn>
                <a:cxn ang="0">
                  <a:pos x="112" y="9"/>
                </a:cxn>
                <a:cxn ang="0">
                  <a:pos x="113" y="6"/>
                </a:cxn>
                <a:cxn ang="0">
                  <a:pos x="112" y="4"/>
                </a:cxn>
                <a:cxn ang="0">
                  <a:pos x="111" y="2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13" y="6"/>
                </a:cxn>
              </a:cxnLst>
              <a:rect l="0" t="0" r="r" b="b"/>
              <a:pathLst>
                <a:path w="113" h="13">
                  <a:moveTo>
                    <a:pt x="113" y="6"/>
                  </a:moveTo>
                  <a:lnTo>
                    <a:pt x="10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06" y="13"/>
                  </a:lnTo>
                  <a:lnTo>
                    <a:pt x="113" y="6"/>
                  </a:lnTo>
                  <a:lnTo>
                    <a:pt x="106" y="13"/>
                  </a:lnTo>
                  <a:lnTo>
                    <a:pt x="109" y="12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13" y="6"/>
                  </a:lnTo>
                  <a:lnTo>
                    <a:pt x="112" y="4"/>
                  </a:lnTo>
                  <a:lnTo>
                    <a:pt x="111" y="2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13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8" name="Freeform 2744"/>
            <p:cNvSpPr>
              <a:spLocks/>
            </p:cNvSpPr>
            <p:nvPr/>
          </p:nvSpPr>
          <p:spPr bwMode="auto">
            <a:xfrm>
              <a:off x="3731" y="2776"/>
              <a:ext cx="4" cy="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13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9" y="0"/>
                </a:cxn>
              </a:cxnLst>
              <a:rect l="0" t="0" r="r" b="b"/>
              <a:pathLst>
                <a:path w="13" h="33">
                  <a:moveTo>
                    <a:pt x="9" y="0"/>
                  </a:moveTo>
                  <a:lnTo>
                    <a:pt x="0" y="6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9" name="Freeform 2745"/>
            <p:cNvSpPr>
              <a:spLocks/>
            </p:cNvSpPr>
            <p:nvPr/>
          </p:nvSpPr>
          <p:spPr bwMode="auto">
            <a:xfrm>
              <a:off x="3732" y="2776"/>
              <a:ext cx="26" cy="14"/>
            </a:xfrm>
            <a:custGeom>
              <a:avLst/>
              <a:gdLst/>
              <a:ahLst/>
              <a:cxnLst>
                <a:cxn ang="0">
                  <a:pos x="98" y="52"/>
                </a:cxn>
                <a:cxn ang="0">
                  <a:pos x="98" y="40"/>
                </a:cxn>
                <a:cxn ang="0">
                  <a:pos x="5" y="0"/>
                </a:cxn>
                <a:cxn ang="0">
                  <a:pos x="0" y="12"/>
                </a:cxn>
                <a:cxn ang="0">
                  <a:pos x="93" y="52"/>
                </a:cxn>
                <a:cxn ang="0">
                  <a:pos x="98" y="52"/>
                </a:cxn>
                <a:cxn ang="0">
                  <a:pos x="93" y="52"/>
                </a:cxn>
                <a:cxn ang="0">
                  <a:pos x="96" y="53"/>
                </a:cxn>
                <a:cxn ang="0">
                  <a:pos x="99" y="52"/>
                </a:cxn>
                <a:cxn ang="0">
                  <a:pos x="101" y="51"/>
                </a:cxn>
                <a:cxn ang="0">
                  <a:pos x="102" y="49"/>
                </a:cxn>
                <a:cxn ang="0">
                  <a:pos x="102" y="47"/>
                </a:cxn>
                <a:cxn ang="0">
                  <a:pos x="102" y="44"/>
                </a:cxn>
                <a:cxn ang="0">
                  <a:pos x="101" y="42"/>
                </a:cxn>
                <a:cxn ang="0">
                  <a:pos x="98" y="40"/>
                </a:cxn>
                <a:cxn ang="0">
                  <a:pos x="98" y="52"/>
                </a:cxn>
              </a:cxnLst>
              <a:rect l="0" t="0" r="r" b="b"/>
              <a:pathLst>
                <a:path w="102" h="53">
                  <a:moveTo>
                    <a:pt x="98" y="52"/>
                  </a:moveTo>
                  <a:lnTo>
                    <a:pt x="98" y="40"/>
                  </a:lnTo>
                  <a:lnTo>
                    <a:pt x="5" y="0"/>
                  </a:lnTo>
                  <a:lnTo>
                    <a:pt x="0" y="12"/>
                  </a:lnTo>
                  <a:lnTo>
                    <a:pt x="93" y="52"/>
                  </a:lnTo>
                  <a:lnTo>
                    <a:pt x="98" y="52"/>
                  </a:lnTo>
                  <a:lnTo>
                    <a:pt x="93" y="52"/>
                  </a:lnTo>
                  <a:lnTo>
                    <a:pt x="96" y="53"/>
                  </a:lnTo>
                  <a:lnTo>
                    <a:pt x="99" y="52"/>
                  </a:lnTo>
                  <a:lnTo>
                    <a:pt x="101" y="51"/>
                  </a:lnTo>
                  <a:lnTo>
                    <a:pt x="102" y="49"/>
                  </a:lnTo>
                  <a:lnTo>
                    <a:pt x="102" y="47"/>
                  </a:lnTo>
                  <a:lnTo>
                    <a:pt x="102" y="44"/>
                  </a:lnTo>
                  <a:lnTo>
                    <a:pt x="101" y="42"/>
                  </a:lnTo>
                  <a:lnTo>
                    <a:pt x="98" y="40"/>
                  </a:lnTo>
                  <a:lnTo>
                    <a:pt x="98" y="5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0" name="Freeform 2746"/>
            <p:cNvSpPr>
              <a:spLocks/>
            </p:cNvSpPr>
            <p:nvPr/>
          </p:nvSpPr>
          <p:spPr bwMode="auto">
            <a:xfrm>
              <a:off x="3731" y="2786"/>
              <a:ext cx="26" cy="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9" y="50"/>
                </a:cxn>
                <a:cxn ang="0">
                  <a:pos x="102" y="12"/>
                </a:cxn>
                <a:cxn ang="0">
                  <a:pos x="98" y="0"/>
                </a:cxn>
                <a:cxn ang="0">
                  <a:pos x="4" y="38"/>
                </a:cxn>
                <a:cxn ang="0">
                  <a:pos x="0" y="44"/>
                </a:cxn>
                <a:cxn ang="0">
                  <a:pos x="4" y="38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2" y="48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9" y="50"/>
                </a:cxn>
                <a:cxn ang="0">
                  <a:pos x="0" y="44"/>
                </a:cxn>
              </a:cxnLst>
              <a:rect l="0" t="0" r="r" b="b"/>
              <a:pathLst>
                <a:path w="102" h="50">
                  <a:moveTo>
                    <a:pt x="0" y="44"/>
                  </a:moveTo>
                  <a:lnTo>
                    <a:pt x="9" y="50"/>
                  </a:lnTo>
                  <a:lnTo>
                    <a:pt x="102" y="12"/>
                  </a:lnTo>
                  <a:lnTo>
                    <a:pt x="98" y="0"/>
                  </a:lnTo>
                  <a:lnTo>
                    <a:pt x="4" y="38"/>
                  </a:lnTo>
                  <a:lnTo>
                    <a:pt x="0" y="44"/>
                  </a:lnTo>
                  <a:lnTo>
                    <a:pt x="4" y="38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1" name="Freeform 2747"/>
            <p:cNvSpPr>
              <a:spLocks/>
            </p:cNvSpPr>
            <p:nvPr/>
          </p:nvSpPr>
          <p:spPr bwMode="auto">
            <a:xfrm>
              <a:off x="3731" y="2789"/>
              <a:ext cx="4" cy="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7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7"/>
                </a:cxn>
                <a:cxn ang="0">
                  <a:pos x="6" y="0"/>
                </a:cxn>
                <a:cxn ang="0">
                  <a:pos x="13" y="7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3" h="34">
                  <a:moveTo>
                    <a:pt x="6" y="0"/>
                  </a:moveTo>
                  <a:lnTo>
                    <a:pt x="0" y="7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7"/>
                  </a:lnTo>
                  <a:lnTo>
                    <a:pt x="6" y="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2" name="Freeform 2748"/>
            <p:cNvSpPr>
              <a:spLocks/>
            </p:cNvSpPr>
            <p:nvPr/>
          </p:nvSpPr>
          <p:spPr bwMode="auto">
            <a:xfrm>
              <a:off x="3694" y="2789"/>
              <a:ext cx="39" cy="3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6" y="13"/>
                </a:cxn>
                <a:cxn ang="0">
                  <a:pos x="154" y="13"/>
                </a:cxn>
                <a:cxn ang="0">
                  <a:pos x="154" y="0"/>
                </a:cxn>
                <a:cxn ang="0">
                  <a:pos x="6" y="0"/>
                </a:cxn>
                <a:cxn ang="0">
                  <a:pos x="2" y="12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2" y="12"/>
                </a:cxn>
              </a:cxnLst>
              <a:rect l="0" t="0" r="r" b="b"/>
              <a:pathLst>
                <a:path w="154" h="13">
                  <a:moveTo>
                    <a:pt x="2" y="12"/>
                  </a:moveTo>
                  <a:lnTo>
                    <a:pt x="6" y="13"/>
                  </a:lnTo>
                  <a:lnTo>
                    <a:pt x="154" y="13"/>
                  </a:lnTo>
                  <a:lnTo>
                    <a:pt x="154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3" name="Freeform 2749"/>
            <p:cNvSpPr>
              <a:spLocks/>
            </p:cNvSpPr>
            <p:nvPr/>
          </p:nvSpPr>
          <p:spPr bwMode="auto">
            <a:xfrm>
              <a:off x="3675" y="2771"/>
              <a:ext cx="22" cy="2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11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" y="2"/>
                </a:cxn>
                <a:cxn ang="0">
                  <a:pos x="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2" y="2"/>
                </a:cxn>
              </a:cxnLst>
              <a:rect l="0" t="0" r="r" b="b"/>
              <a:pathLst>
                <a:path w="88" h="83">
                  <a:moveTo>
                    <a:pt x="2" y="2"/>
                  </a:moveTo>
                  <a:lnTo>
                    <a:pt x="2" y="11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" y="2"/>
                  </a:lnTo>
                  <a:lnTo>
                    <a:pt x="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4" name="Freeform 2750"/>
            <p:cNvSpPr>
              <a:spLocks/>
            </p:cNvSpPr>
            <p:nvPr/>
          </p:nvSpPr>
          <p:spPr bwMode="auto">
            <a:xfrm>
              <a:off x="3655" y="2771"/>
              <a:ext cx="22" cy="21"/>
            </a:xfrm>
            <a:custGeom>
              <a:avLst/>
              <a:gdLst/>
              <a:ahLst/>
              <a:cxnLst>
                <a:cxn ang="0">
                  <a:pos x="7" y="82"/>
                </a:cxn>
                <a:cxn ang="0">
                  <a:pos x="11" y="81"/>
                </a:cxn>
                <a:cxn ang="0">
                  <a:pos x="89" y="9"/>
                </a:cxn>
                <a:cxn ang="0">
                  <a:pos x="81" y="0"/>
                </a:cxn>
                <a:cxn ang="0">
                  <a:pos x="2" y="71"/>
                </a:cxn>
                <a:cxn ang="0">
                  <a:pos x="7" y="82"/>
                </a:cxn>
                <a:cxn ang="0">
                  <a:pos x="2" y="71"/>
                </a:cxn>
                <a:cxn ang="0">
                  <a:pos x="1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9" y="82"/>
                </a:cxn>
                <a:cxn ang="0">
                  <a:pos x="11" y="81"/>
                </a:cxn>
                <a:cxn ang="0">
                  <a:pos x="7" y="82"/>
                </a:cxn>
              </a:cxnLst>
              <a:rect l="0" t="0" r="r" b="b"/>
              <a:pathLst>
                <a:path w="89" h="82">
                  <a:moveTo>
                    <a:pt x="7" y="82"/>
                  </a:moveTo>
                  <a:lnTo>
                    <a:pt x="11" y="81"/>
                  </a:lnTo>
                  <a:lnTo>
                    <a:pt x="89" y="9"/>
                  </a:lnTo>
                  <a:lnTo>
                    <a:pt x="81" y="0"/>
                  </a:lnTo>
                  <a:lnTo>
                    <a:pt x="2" y="71"/>
                  </a:lnTo>
                  <a:lnTo>
                    <a:pt x="7" y="82"/>
                  </a:lnTo>
                  <a:lnTo>
                    <a:pt x="2" y="71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1" y="81"/>
                  </a:lnTo>
                  <a:lnTo>
                    <a:pt x="7" y="8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5" name="Freeform 2751"/>
            <p:cNvSpPr>
              <a:spLocks/>
            </p:cNvSpPr>
            <p:nvPr/>
          </p:nvSpPr>
          <p:spPr bwMode="auto">
            <a:xfrm>
              <a:off x="3618" y="2789"/>
              <a:ext cx="39" cy="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3"/>
                </a:cxn>
                <a:cxn ang="0">
                  <a:pos x="155" y="13"/>
                </a:cxn>
                <a:cxn ang="0">
                  <a:pos x="15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7" y="13"/>
                </a:cxn>
                <a:cxn ang="0">
                  <a:pos x="0" y="7"/>
                </a:cxn>
              </a:cxnLst>
              <a:rect l="0" t="0" r="r" b="b"/>
              <a:pathLst>
                <a:path w="155" h="13">
                  <a:moveTo>
                    <a:pt x="0" y="7"/>
                  </a:moveTo>
                  <a:lnTo>
                    <a:pt x="7" y="13"/>
                  </a:lnTo>
                  <a:lnTo>
                    <a:pt x="155" y="13"/>
                  </a:lnTo>
                  <a:lnTo>
                    <a:pt x="15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6" name="Freeform 2752"/>
            <p:cNvSpPr>
              <a:spLocks/>
            </p:cNvSpPr>
            <p:nvPr/>
          </p:nvSpPr>
          <p:spPr bwMode="auto">
            <a:xfrm>
              <a:off x="3618" y="2791"/>
              <a:ext cx="4" cy="8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13" y="27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4" y="33"/>
                </a:cxn>
                <a:cxn ang="0">
                  <a:pos x="0" y="27"/>
                </a:cxn>
                <a:cxn ang="0">
                  <a:pos x="1" y="30"/>
                </a:cxn>
                <a:cxn ang="0">
                  <a:pos x="2" y="32"/>
                </a:cxn>
                <a:cxn ang="0">
                  <a:pos x="4" y="33"/>
                </a:cxn>
                <a:cxn ang="0">
                  <a:pos x="7" y="33"/>
                </a:cxn>
                <a:cxn ang="0">
                  <a:pos x="9" y="33"/>
                </a:cxn>
                <a:cxn ang="0">
                  <a:pos x="11" y="32"/>
                </a:cxn>
                <a:cxn ang="0">
                  <a:pos x="13" y="30"/>
                </a:cxn>
                <a:cxn ang="0">
                  <a:pos x="13" y="27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lnTo>
                    <a:pt x="13" y="27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7" name="Freeform 2753"/>
            <p:cNvSpPr>
              <a:spLocks/>
            </p:cNvSpPr>
            <p:nvPr/>
          </p:nvSpPr>
          <p:spPr bwMode="auto">
            <a:xfrm>
              <a:off x="3595" y="2786"/>
              <a:ext cx="26" cy="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12"/>
                </a:cxn>
                <a:cxn ang="0">
                  <a:pos x="97" y="50"/>
                </a:cxn>
                <a:cxn ang="0">
                  <a:pos x="102" y="38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2"/>
                </a:cxn>
                <a:cxn ang="0">
                  <a:pos x="4" y="0"/>
                </a:cxn>
              </a:cxnLst>
              <a:rect l="0" t="0" r="r" b="b"/>
              <a:pathLst>
                <a:path w="102" h="50">
                  <a:moveTo>
                    <a:pt x="4" y="0"/>
                  </a:moveTo>
                  <a:lnTo>
                    <a:pt x="4" y="12"/>
                  </a:lnTo>
                  <a:lnTo>
                    <a:pt x="97" y="50"/>
                  </a:lnTo>
                  <a:lnTo>
                    <a:pt x="102" y="38"/>
                  </a:lnTo>
                  <a:lnTo>
                    <a:pt x="9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8" name="Freeform 2754"/>
            <p:cNvSpPr>
              <a:spLocks/>
            </p:cNvSpPr>
            <p:nvPr/>
          </p:nvSpPr>
          <p:spPr bwMode="auto">
            <a:xfrm>
              <a:off x="3596" y="2776"/>
              <a:ext cx="26" cy="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93" y="0"/>
                </a:cxn>
                <a:cxn ang="0">
                  <a:pos x="0" y="40"/>
                </a:cxn>
                <a:cxn ang="0">
                  <a:pos x="5" y="52"/>
                </a:cxn>
                <a:cxn ang="0">
                  <a:pos x="98" y="12"/>
                </a:cxn>
                <a:cxn ang="0">
                  <a:pos x="102" y="6"/>
                </a:cxn>
                <a:cxn ang="0">
                  <a:pos x="98" y="12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2" y="6"/>
                </a:cxn>
                <a:cxn ang="0">
                  <a:pos x="102" y="4"/>
                </a:cxn>
                <a:cxn ang="0">
                  <a:pos x="100" y="2"/>
                </a:cxn>
                <a:cxn ang="0">
                  <a:pos x="99" y="0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102" y="6"/>
                </a:cxn>
              </a:cxnLst>
              <a:rect l="0" t="0" r="r" b="b"/>
              <a:pathLst>
                <a:path w="102" h="52">
                  <a:moveTo>
                    <a:pt x="102" y="6"/>
                  </a:moveTo>
                  <a:lnTo>
                    <a:pt x="93" y="0"/>
                  </a:lnTo>
                  <a:lnTo>
                    <a:pt x="0" y="40"/>
                  </a:lnTo>
                  <a:lnTo>
                    <a:pt x="5" y="52"/>
                  </a:lnTo>
                  <a:lnTo>
                    <a:pt x="98" y="12"/>
                  </a:lnTo>
                  <a:lnTo>
                    <a:pt x="102" y="6"/>
                  </a:lnTo>
                  <a:lnTo>
                    <a:pt x="98" y="12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4"/>
                  </a:lnTo>
                  <a:lnTo>
                    <a:pt x="100" y="2"/>
                  </a:lnTo>
                  <a:lnTo>
                    <a:pt x="99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102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9" name="Freeform 2755"/>
            <p:cNvSpPr>
              <a:spLocks/>
            </p:cNvSpPr>
            <p:nvPr/>
          </p:nvSpPr>
          <p:spPr bwMode="auto">
            <a:xfrm>
              <a:off x="3618" y="2778"/>
              <a:ext cx="4" cy="8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13" y="27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27"/>
                </a:cxn>
                <a:cxn ang="0">
                  <a:pos x="7" y="34"/>
                </a:cxn>
                <a:cxn ang="0">
                  <a:pos x="0" y="27"/>
                </a:cxn>
                <a:cxn ang="0">
                  <a:pos x="1" y="30"/>
                </a:cxn>
                <a:cxn ang="0">
                  <a:pos x="2" y="32"/>
                </a:cxn>
                <a:cxn ang="0">
                  <a:pos x="4" y="33"/>
                </a:cxn>
                <a:cxn ang="0">
                  <a:pos x="7" y="34"/>
                </a:cxn>
                <a:cxn ang="0">
                  <a:pos x="9" y="33"/>
                </a:cxn>
                <a:cxn ang="0">
                  <a:pos x="11" y="32"/>
                </a:cxn>
                <a:cxn ang="0">
                  <a:pos x="13" y="30"/>
                </a:cxn>
                <a:cxn ang="0">
                  <a:pos x="13" y="27"/>
                </a:cxn>
                <a:cxn ang="0">
                  <a:pos x="7" y="34"/>
                </a:cxn>
              </a:cxnLst>
              <a:rect l="0" t="0" r="r" b="b"/>
              <a:pathLst>
                <a:path w="13" h="34">
                  <a:moveTo>
                    <a:pt x="7" y="34"/>
                  </a:moveTo>
                  <a:lnTo>
                    <a:pt x="13" y="27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7" y="34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9" y="33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0" name="Freeform 2756"/>
            <p:cNvSpPr>
              <a:spLocks/>
            </p:cNvSpPr>
            <p:nvPr/>
          </p:nvSpPr>
          <p:spPr bwMode="auto">
            <a:xfrm>
              <a:off x="3620" y="2783"/>
              <a:ext cx="26" cy="3"/>
            </a:xfrm>
            <a:custGeom>
              <a:avLst/>
              <a:gdLst/>
              <a:ahLst/>
              <a:cxnLst>
                <a:cxn ang="0">
                  <a:pos x="102" y="11"/>
                </a:cxn>
                <a:cxn ang="0">
                  <a:pos x="9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98" y="13"/>
                </a:cxn>
                <a:cxn ang="0">
                  <a:pos x="102" y="11"/>
                </a:cxn>
                <a:cxn ang="0">
                  <a:pos x="98" y="13"/>
                </a:cxn>
                <a:cxn ang="0">
                  <a:pos x="101" y="12"/>
                </a:cxn>
                <a:cxn ang="0">
                  <a:pos x="103" y="11"/>
                </a:cxn>
                <a:cxn ang="0">
                  <a:pos x="105" y="9"/>
                </a:cxn>
                <a:cxn ang="0">
                  <a:pos x="105" y="6"/>
                </a:cxn>
                <a:cxn ang="0">
                  <a:pos x="105" y="4"/>
                </a:cxn>
                <a:cxn ang="0">
                  <a:pos x="103" y="2"/>
                </a:cxn>
                <a:cxn ang="0">
                  <a:pos x="101" y="0"/>
                </a:cxn>
                <a:cxn ang="0">
                  <a:pos x="98" y="0"/>
                </a:cxn>
                <a:cxn ang="0">
                  <a:pos x="102" y="11"/>
                </a:cxn>
              </a:cxnLst>
              <a:rect l="0" t="0" r="r" b="b"/>
              <a:pathLst>
                <a:path w="105" h="13">
                  <a:moveTo>
                    <a:pt x="102" y="11"/>
                  </a:moveTo>
                  <a:lnTo>
                    <a:pt x="9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8" y="13"/>
                  </a:lnTo>
                  <a:lnTo>
                    <a:pt x="102" y="11"/>
                  </a:lnTo>
                  <a:lnTo>
                    <a:pt x="98" y="13"/>
                  </a:lnTo>
                  <a:lnTo>
                    <a:pt x="101" y="12"/>
                  </a:lnTo>
                  <a:lnTo>
                    <a:pt x="103" y="11"/>
                  </a:lnTo>
                  <a:lnTo>
                    <a:pt x="105" y="9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102" y="1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1" name="Freeform 2757"/>
            <p:cNvSpPr>
              <a:spLocks/>
            </p:cNvSpPr>
            <p:nvPr/>
          </p:nvSpPr>
          <p:spPr bwMode="auto">
            <a:xfrm>
              <a:off x="3644" y="2764"/>
              <a:ext cx="26" cy="22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94" y="2"/>
                </a:cxn>
                <a:cxn ang="0">
                  <a:pos x="0" y="76"/>
                </a:cxn>
                <a:cxn ang="0">
                  <a:pos x="8" y="86"/>
                </a:cxn>
                <a:cxn ang="0">
                  <a:pos x="102" y="13"/>
                </a:cxn>
                <a:cxn ang="0">
                  <a:pos x="102" y="2"/>
                </a:cxn>
                <a:cxn ang="0">
                  <a:pos x="102" y="13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5"/>
                </a:cxn>
                <a:cxn ang="0">
                  <a:pos x="103" y="3"/>
                </a:cxn>
                <a:cxn ang="0">
                  <a:pos x="101" y="1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2"/>
                </a:cxn>
                <a:cxn ang="0">
                  <a:pos x="102" y="2"/>
                </a:cxn>
              </a:cxnLst>
              <a:rect l="0" t="0" r="r" b="b"/>
              <a:pathLst>
                <a:path w="105" h="86">
                  <a:moveTo>
                    <a:pt x="102" y="2"/>
                  </a:moveTo>
                  <a:lnTo>
                    <a:pt x="94" y="2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102" y="13"/>
                  </a:lnTo>
                  <a:lnTo>
                    <a:pt x="102" y="2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5"/>
                  </a:lnTo>
                  <a:lnTo>
                    <a:pt x="103" y="3"/>
                  </a:lnTo>
                  <a:lnTo>
                    <a:pt x="101" y="1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2" name="Freeform 2758"/>
            <p:cNvSpPr>
              <a:spLocks/>
            </p:cNvSpPr>
            <p:nvPr/>
          </p:nvSpPr>
          <p:spPr bwMode="auto">
            <a:xfrm>
              <a:off x="3643" y="2746"/>
              <a:ext cx="26" cy="2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2"/>
                </a:cxn>
                <a:cxn ang="0">
                  <a:pos x="96" y="87"/>
                </a:cxn>
                <a:cxn ang="0">
                  <a:pos x="104" y="76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6" y="0"/>
                </a:cxn>
              </a:cxnLst>
              <a:rect l="0" t="0" r="r" b="b"/>
              <a:pathLst>
                <a:path w="104" h="87">
                  <a:moveTo>
                    <a:pt x="6" y="0"/>
                  </a:moveTo>
                  <a:lnTo>
                    <a:pt x="2" y="12"/>
                  </a:lnTo>
                  <a:lnTo>
                    <a:pt x="96" y="87"/>
                  </a:lnTo>
                  <a:lnTo>
                    <a:pt x="104" y="76"/>
                  </a:lnTo>
                  <a:lnTo>
                    <a:pt x="10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3" name="Freeform 2759"/>
            <p:cNvSpPr>
              <a:spLocks/>
            </p:cNvSpPr>
            <p:nvPr/>
          </p:nvSpPr>
          <p:spPr bwMode="auto">
            <a:xfrm>
              <a:off x="3618" y="2746"/>
              <a:ext cx="27" cy="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3"/>
                </a:cxn>
                <a:cxn ang="0">
                  <a:pos x="105" y="13"/>
                </a:cxn>
                <a:cxn ang="0">
                  <a:pos x="10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7" y="13"/>
                </a:cxn>
                <a:cxn ang="0">
                  <a:pos x="0" y="7"/>
                </a:cxn>
              </a:cxnLst>
              <a:rect l="0" t="0" r="r" b="b"/>
              <a:pathLst>
                <a:path w="105" h="13">
                  <a:moveTo>
                    <a:pt x="0" y="7"/>
                  </a:moveTo>
                  <a:lnTo>
                    <a:pt x="7" y="13"/>
                  </a:lnTo>
                  <a:lnTo>
                    <a:pt x="105" y="13"/>
                  </a:lnTo>
                  <a:lnTo>
                    <a:pt x="10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4" name="Freeform 2760"/>
            <p:cNvSpPr>
              <a:spLocks/>
            </p:cNvSpPr>
            <p:nvPr/>
          </p:nvSpPr>
          <p:spPr bwMode="auto">
            <a:xfrm>
              <a:off x="3618" y="2747"/>
              <a:ext cx="4" cy="9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13" y="26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26"/>
                </a:cxn>
                <a:cxn ang="0">
                  <a:pos x="4" y="33"/>
                </a:cxn>
                <a:cxn ang="0">
                  <a:pos x="0" y="26"/>
                </a:cxn>
                <a:cxn ang="0">
                  <a:pos x="1" y="30"/>
                </a:cxn>
                <a:cxn ang="0">
                  <a:pos x="2" y="32"/>
                </a:cxn>
                <a:cxn ang="0">
                  <a:pos x="4" y="33"/>
                </a:cxn>
                <a:cxn ang="0">
                  <a:pos x="7" y="33"/>
                </a:cxn>
                <a:cxn ang="0">
                  <a:pos x="9" y="33"/>
                </a:cxn>
                <a:cxn ang="0">
                  <a:pos x="11" y="32"/>
                </a:cxn>
                <a:cxn ang="0">
                  <a:pos x="13" y="30"/>
                </a:cxn>
                <a:cxn ang="0">
                  <a:pos x="13" y="26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lnTo>
                    <a:pt x="13" y="26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4" y="3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6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5" name="Freeform 2761"/>
            <p:cNvSpPr>
              <a:spLocks/>
            </p:cNvSpPr>
            <p:nvPr/>
          </p:nvSpPr>
          <p:spPr bwMode="auto">
            <a:xfrm>
              <a:off x="3595" y="2743"/>
              <a:ext cx="26" cy="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12"/>
                </a:cxn>
                <a:cxn ang="0">
                  <a:pos x="97" y="50"/>
                </a:cxn>
                <a:cxn ang="0">
                  <a:pos x="102" y="37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2"/>
                </a:cxn>
                <a:cxn ang="0">
                  <a:pos x="4" y="0"/>
                </a:cxn>
              </a:cxnLst>
              <a:rect l="0" t="0" r="r" b="b"/>
              <a:pathLst>
                <a:path w="102" h="50">
                  <a:moveTo>
                    <a:pt x="4" y="0"/>
                  </a:moveTo>
                  <a:lnTo>
                    <a:pt x="4" y="12"/>
                  </a:lnTo>
                  <a:lnTo>
                    <a:pt x="97" y="50"/>
                  </a:lnTo>
                  <a:lnTo>
                    <a:pt x="102" y="37"/>
                  </a:lnTo>
                  <a:lnTo>
                    <a:pt x="9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6" name="Freeform 2762"/>
            <p:cNvSpPr>
              <a:spLocks/>
            </p:cNvSpPr>
            <p:nvPr/>
          </p:nvSpPr>
          <p:spPr bwMode="auto">
            <a:xfrm>
              <a:off x="3596" y="2734"/>
              <a:ext cx="26" cy="12"/>
            </a:xfrm>
            <a:custGeom>
              <a:avLst/>
              <a:gdLst/>
              <a:ahLst/>
              <a:cxnLst>
                <a:cxn ang="0">
                  <a:pos x="102" y="7"/>
                </a:cxn>
                <a:cxn ang="0">
                  <a:pos x="93" y="1"/>
                </a:cxn>
                <a:cxn ang="0">
                  <a:pos x="0" y="38"/>
                </a:cxn>
                <a:cxn ang="0">
                  <a:pos x="5" y="50"/>
                </a:cxn>
                <a:cxn ang="0">
                  <a:pos x="98" y="13"/>
                </a:cxn>
                <a:cxn ang="0">
                  <a:pos x="102" y="7"/>
                </a:cxn>
                <a:cxn ang="0">
                  <a:pos x="98" y="13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2" y="7"/>
                </a:cxn>
                <a:cxn ang="0">
                  <a:pos x="102" y="5"/>
                </a:cxn>
                <a:cxn ang="0">
                  <a:pos x="101" y="3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102" y="7"/>
                </a:cxn>
              </a:cxnLst>
              <a:rect l="0" t="0" r="r" b="b"/>
              <a:pathLst>
                <a:path w="102" h="50">
                  <a:moveTo>
                    <a:pt x="102" y="7"/>
                  </a:moveTo>
                  <a:lnTo>
                    <a:pt x="93" y="1"/>
                  </a:lnTo>
                  <a:lnTo>
                    <a:pt x="0" y="38"/>
                  </a:lnTo>
                  <a:lnTo>
                    <a:pt x="5" y="50"/>
                  </a:lnTo>
                  <a:lnTo>
                    <a:pt x="98" y="13"/>
                  </a:lnTo>
                  <a:lnTo>
                    <a:pt x="102" y="7"/>
                  </a:lnTo>
                  <a:lnTo>
                    <a:pt x="98" y="13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2" y="7"/>
                  </a:lnTo>
                  <a:lnTo>
                    <a:pt x="102" y="5"/>
                  </a:lnTo>
                  <a:lnTo>
                    <a:pt x="101" y="3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102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7" name="Rectangle 2763"/>
            <p:cNvSpPr>
              <a:spLocks noChangeArrowheads="1"/>
            </p:cNvSpPr>
            <p:nvPr/>
          </p:nvSpPr>
          <p:spPr bwMode="auto">
            <a:xfrm>
              <a:off x="3045" y="3497"/>
              <a:ext cx="351" cy="26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8" name="Rectangle 2764"/>
            <p:cNvSpPr>
              <a:spLocks noChangeArrowheads="1"/>
            </p:cNvSpPr>
            <p:nvPr/>
          </p:nvSpPr>
          <p:spPr bwMode="auto">
            <a:xfrm>
              <a:off x="3045" y="3497"/>
              <a:ext cx="351" cy="26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9" name="Rectangle 2765"/>
            <p:cNvSpPr>
              <a:spLocks noChangeArrowheads="1"/>
            </p:cNvSpPr>
            <p:nvPr/>
          </p:nvSpPr>
          <p:spPr bwMode="auto">
            <a:xfrm>
              <a:off x="3055" y="3706"/>
              <a:ext cx="330" cy="4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0" name="Rectangle 2766"/>
            <p:cNvSpPr>
              <a:spLocks noChangeArrowheads="1"/>
            </p:cNvSpPr>
            <p:nvPr/>
          </p:nvSpPr>
          <p:spPr bwMode="auto">
            <a:xfrm>
              <a:off x="3055" y="3706"/>
              <a:ext cx="330" cy="4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1" name="Freeform 2767"/>
            <p:cNvSpPr>
              <a:spLocks noEditPoints="1"/>
            </p:cNvSpPr>
            <p:nvPr/>
          </p:nvSpPr>
          <p:spPr bwMode="auto">
            <a:xfrm>
              <a:off x="3055" y="3509"/>
              <a:ext cx="330" cy="175"/>
            </a:xfrm>
            <a:custGeom>
              <a:avLst/>
              <a:gdLst/>
              <a:ahLst/>
              <a:cxnLst>
                <a:cxn ang="0">
                  <a:pos x="1169" y="9"/>
                </a:cxn>
                <a:cxn ang="0">
                  <a:pos x="1192" y="0"/>
                </a:cxn>
                <a:cxn ang="0">
                  <a:pos x="1209" y="20"/>
                </a:cxn>
                <a:cxn ang="0">
                  <a:pos x="1192" y="39"/>
                </a:cxn>
                <a:cxn ang="0">
                  <a:pos x="1169" y="34"/>
                </a:cxn>
                <a:cxn ang="0">
                  <a:pos x="988" y="20"/>
                </a:cxn>
                <a:cxn ang="0">
                  <a:pos x="1005" y="0"/>
                </a:cxn>
                <a:cxn ang="0">
                  <a:pos x="1028" y="9"/>
                </a:cxn>
                <a:cxn ang="0">
                  <a:pos x="1028" y="34"/>
                </a:cxn>
                <a:cxn ang="0">
                  <a:pos x="1005" y="39"/>
                </a:cxn>
                <a:cxn ang="0">
                  <a:pos x="988" y="20"/>
                </a:cxn>
                <a:cxn ang="0">
                  <a:pos x="818" y="9"/>
                </a:cxn>
                <a:cxn ang="0">
                  <a:pos x="841" y="0"/>
                </a:cxn>
                <a:cxn ang="0">
                  <a:pos x="858" y="20"/>
                </a:cxn>
                <a:cxn ang="0">
                  <a:pos x="841" y="39"/>
                </a:cxn>
                <a:cxn ang="0">
                  <a:pos x="818" y="34"/>
                </a:cxn>
                <a:cxn ang="0">
                  <a:pos x="636" y="20"/>
                </a:cxn>
                <a:cxn ang="0">
                  <a:pos x="654" y="0"/>
                </a:cxn>
                <a:cxn ang="0">
                  <a:pos x="677" y="9"/>
                </a:cxn>
                <a:cxn ang="0">
                  <a:pos x="677" y="34"/>
                </a:cxn>
                <a:cxn ang="0">
                  <a:pos x="654" y="39"/>
                </a:cxn>
                <a:cxn ang="0">
                  <a:pos x="636" y="20"/>
                </a:cxn>
                <a:cxn ang="0">
                  <a:pos x="466" y="9"/>
                </a:cxn>
                <a:cxn ang="0">
                  <a:pos x="489" y="0"/>
                </a:cxn>
                <a:cxn ang="0">
                  <a:pos x="507" y="20"/>
                </a:cxn>
                <a:cxn ang="0">
                  <a:pos x="489" y="39"/>
                </a:cxn>
                <a:cxn ang="0">
                  <a:pos x="466" y="34"/>
                </a:cxn>
                <a:cxn ang="0">
                  <a:pos x="285" y="20"/>
                </a:cxn>
                <a:cxn ang="0">
                  <a:pos x="303" y="0"/>
                </a:cxn>
                <a:cxn ang="0">
                  <a:pos x="326" y="9"/>
                </a:cxn>
                <a:cxn ang="0">
                  <a:pos x="326" y="34"/>
                </a:cxn>
                <a:cxn ang="0">
                  <a:pos x="303" y="39"/>
                </a:cxn>
                <a:cxn ang="0">
                  <a:pos x="285" y="20"/>
                </a:cxn>
                <a:cxn ang="0">
                  <a:pos x="115" y="9"/>
                </a:cxn>
                <a:cxn ang="0">
                  <a:pos x="139" y="0"/>
                </a:cxn>
                <a:cxn ang="0">
                  <a:pos x="156" y="20"/>
                </a:cxn>
                <a:cxn ang="0">
                  <a:pos x="139" y="39"/>
                </a:cxn>
                <a:cxn ang="0">
                  <a:pos x="115" y="34"/>
                </a:cxn>
                <a:cxn ang="0">
                  <a:pos x="176" y="701"/>
                </a:cxn>
                <a:cxn ang="0">
                  <a:pos x="265" y="0"/>
                </a:cxn>
                <a:cxn ang="0">
                  <a:pos x="176" y="701"/>
                </a:cxn>
                <a:cxn ang="0">
                  <a:pos x="442" y="701"/>
                </a:cxn>
                <a:cxn ang="0">
                  <a:pos x="352" y="0"/>
                </a:cxn>
                <a:cxn ang="0">
                  <a:pos x="527" y="701"/>
                </a:cxn>
                <a:cxn ang="0">
                  <a:pos x="616" y="0"/>
                </a:cxn>
                <a:cxn ang="0">
                  <a:pos x="527" y="701"/>
                </a:cxn>
                <a:cxn ang="0">
                  <a:pos x="792" y="701"/>
                </a:cxn>
                <a:cxn ang="0">
                  <a:pos x="703" y="0"/>
                </a:cxn>
                <a:cxn ang="0">
                  <a:pos x="878" y="701"/>
                </a:cxn>
                <a:cxn ang="0">
                  <a:pos x="968" y="0"/>
                </a:cxn>
                <a:cxn ang="0">
                  <a:pos x="878" y="701"/>
                </a:cxn>
                <a:cxn ang="0">
                  <a:pos x="1143" y="701"/>
                </a:cxn>
                <a:cxn ang="0">
                  <a:pos x="1054" y="0"/>
                </a:cxn>
                <a:cxn ang="0">
                  <a:pos x="1230" y="701"/>
                </a:cxn>
                <a:cxn ang="0">
                  <a:pos x="1319" y="0"/>
                </a:cxn>
                <a:cxn ang="0">
                  <a:pos x="1230" y="701"/>
                </a:cxn>
                <a:cxn ang="0">
                  <a:pos x="90" y="701"/>
                </a:cxn>
                <a:cxn ang="0">
                  <a:pos x="0" y="0"/>
                </a:cxn>
              </a:cxnLst>
              <a:rect l="0" t="0" r="r" b="b"/>
              <a:pathLst>
                <a:path w="1319" h="701">
                  <a:moveTo>
                    <a:pt x="1163" y="20"/>
                  </a:moveTo>
                  <a:lnTo>
                    <a:pt x="1169" y="9"/>
                  </a:lnTo>
                  <a:lnTo>
                    <a:pt x="1181" y="0"/>
                  </a:lnTo>
                  <a:lnTo>
                    <a:pt x="1192" y="0"/>
                  </a:lnTo>
                  <a:lnTo>
                    <a:pt x="1204" y="9"/>
                  </a:lnTo>
                  <a:lnTo>
                    <a:pt x="1209" y="20"/>
                  </a:lnTo>
                  <a:lnTo>
                    <a:pt x="1204" y="34"/>
                  </a:lnTo>
                  <a:lnTo>
                    <a:pt x="1192" y="39"/>
                  </a:lnTo>
                  <a:lnTo>
                    <a:pt x="1181" y="39"/>
                  </a:lnTo>
                  <a:lnTo>
                    <a:pt x="1169" y="34"/>
                  </a:lnTo>
                  <a:lnTo>
                    <a:pt x="1163" y="20"/>
                  </a:lnTo>
                  <a:close/>
                  <a:moveTo>
                    <a:pt x="988" y="20"/>
                  </a:moveTo>
                  <a:lnTo>
                    <a:pt x="993" y="9"/>
                  </a:lnTo>
                  <a:lnTo>
                    <a:pt x="1005" y="0"/>
                  </a:lnTo>
                  <a:lnTo>
                    <a:pt x="1016" y="0"/>
                  </a:lnTo>
                  <a:lnTo>
                    <a:pt x="1028" y="9"/>
                  </a:lnTo>
                  <a:lnTo>
                    <a:pt x="1034" y="20"/>
                  </a:lnTo>
                  <a:lnTo>
                    <a:pt x="1028" y="34"/>
                  </a:lnTo>
                  <a:lnTo>
                    <a:pt x="1016" y="39"/>
                  </a:lnTo>
                  <a:lnTo>
                    <a:pt x="1005" y="39"/>
                  </a:lnTo>
                  <a:lnTo>
                    <a:pt x="993" y="34"/>
                  </a:lnTo>
                  <a:lnTo>
                    <a:pt x="988" y="20"/>
                  </a:lnTo>
                  <a:close/>
                  <a:moveTo>
                    <a:pt x="812" y="20"/>
                  </a:moveTo>
                  <a:lnTo>
                    <a:pt x="818" y="9"/>
                  </a:lnTo>
                  <a:lnTo>
                    <a:pt x="830" y="0"/>
                  </a:lnTo>
                  <a:lnTo>
                    <a:pt x="841" y="0"/>
                  </a:lnTo>
                  <a:lnTo>
                    <a:pt x="853" y="9"/>
                  </a:lnTo>
                  <a:lnTo>
                    <a:pt x="858" y="20"/>
                  </a:lnTo>
                  <a:lnTo>
                    <a:pt x="853" y="34"/>
                  </a:lnTo>
                  <a:lnTo>
                    <a:pt x="841" y="39"/>
                  </a:lnTo>
                  <a:lnTo>
                    <a:pt x="830" y="39"/>
                  </a:lnTo>
                  <a:lnTo>
                    <a:pt x="818" y="34"/>
                  </a:lnTo>
                  <a:lnTo>
                    <a:pt x="812" y="20"/>
                  </a:lnTo>
                  <a:close/>
                  <a:moveTo>
                    <a:pt x="636" y="20"/>
                  </a:moveTo>
                  <a:lnTo>
                    <a:pt x="642" y="9"/>
                  </a:lnTo>
                  <a:lnTo>
                    <a:pt x="654" y="0"/>
                  </a:lnTo>
                  <a:lnTo>
                    <a:pt x="665" y="0"/>
                  </a:lnTo>
                  <a:lnTo>
                    <a:pt x="677" y="9"/>
                  </a:lnTo>
                  <a:lnTo>
                    <a:pt x="682" y="20"/>
                  </a:lnTo>
                  <a:lnTo>
                    <a:pt x="677" y="34"/>
                  </a:lnTo>
                  <a:lnTo>
                    <a:pt x="665" y="39"/>
                  </a:lnTo>
                  <a:lnTo>
                    <a:pt x="654" y="39"/>
                  </a:lnTo>
                  <a:lnTo>
                    <a:pt x="642" y="34"/>
                  </a:lnTo>
                  <a:lnTo>
                    <a:pt x="636" y="20"/>
                  </a:lnTo>
                  <a:close/>
                  <a:moveTo>
                    <a:pt x="461" y="20"/>
                  </a:moveTo>
                  <a:lnTo>
                    <a:pt x="466" y="9"/>
                  </a:lnTo>
                  <a:lnTo>
                    <a:pt x="478" y="0"/>
                  </a:lnTo>
                  <a:lnTo>
                    <a:pt x="489" y="0"/>
                  </a:lnTo>
                  <a:lnTo>
                    <a:pt x="501" y="9"/>
                  </a:lnTo>
                  <a:lnTo>
                    <a:pt x="507" y="20"/>
                  </a:lnTo>
                  <a:lnTo>
                    <a:pt x="501" y="34"/>
                  </a:lnTo>
                  <a:lnTo>
                    <a:pt x="489" y="39"/>
                  </a:lnTo>
                  <a:lnTo>
                    <a:pt x="478" y="39"/>
                  </a:lnTo>
                  <a:lnTo>
                    <a:pt x="466" y="34"/>
                  </a:lnTo>
                  <a:lnTo>
                    <a:pt x="461" y="20"/>
                  </a:lnTo>
                  <a:close/>
                  <a:moveTo>
                    <a:pt x="285" y="20"/>
                  </a:moveTo>
                  <a:lnTo>
                    <a:pt x="292" y="9"/>
                  </a:lnTo>
                  <a:lnTo>
                    <a:pt x="303" y="0"/>
                  </a:lnTo>
                  <a:lnTo>
                    <a:pt x="314" y="0"/>
                  </a:lnTo>
                  <a:lnTo>
                    <a:pt x="326" y="9"/>
                  </a:lnTo>
                  <a:lnTo>
                    <a:pt x="331" y="20"/>
                  </a:lnTo>
                  <a:lnTo>
                    <a:pt x="326" y="34"/>
                  </a:lnTo>
                  <a:lnTo>
                    <a:pt x="314" y="39"/>
                  </a:lnTo>
                  <a:lnTo>
                    <a:pt x="303" y="39"/>
                  </a:lnTo>
                  <a:lnTo>
                    <a:pt x="292" y="34"/>
                  </a:lnTo>
                  <a:lnTo>
                    <a:pt x="285" y="20"/>
                  </a:lnTo>
                  <a:close/>
                  <a:moveTo>
                    <a:pt x="110" y="20"/>
                  </a:moveTo>
                  <a:lnTo>
                    <a:pt x="115" y="9"/>
                  </a:lnTo>
                  <a:lnTo>
                    <a:pt x="127" y="0"/>
                  </a:lnTo>
                  <a:lnTo>
                    <a:pt x="139" y="0"/>
                  </a:lnTo>
                  <a:lnTo>
                    <a:pt x="150" y="9"/>
                  </a:lnTo>
                  <a:lnTo>
                    <a:pt x="156" y="20"/>
                  </a:lnTo>
                  <a:lnTo>
                    <a:pt x="150" y="34"/>
                  </a:lnTo>
                  <a:lnTo>
                    <a:pt x="139" y="39"/>
                  </a:lnTo>
                  <a:lnTo>
                    <a:pt x="127" y="39"/>
                  </a:lnTo>
                  <a:lnTo>
                    <a:pt x="115" y="34"/>
                  </a:lnTo>
                  <a:lnTo>
                    <a:pt x="110" y="20"/>
                  </a:lnTo>
                  <a:close/>
                  <a:moveTo>
                    <a:pt x="176" y="701"/>
                  </a:moveTo>
                  <a:lnTo>
                    <a:pt x="265" y="701"/>
                  </a:lnTo>
                  <a:lnTo>
                    <a:pt x="265" y="0"/>
                  </a:lnTo>
                  <a:lnTo>
                    <a:pt x="176" y="0"/>
                  </a:lnTo>
                  <a:lnTo>
                    <a:pt x="176" y="701"/>
                  </a:lnTo>
                  <a:close/>
                  <a:moveTo>
                    <a:pt x="352" y="701"/>
                  </a:moveTo>
                  <a:lnTo>
                    <a:pt x="442" y="701"/>
                  </a:lnTo>
                  <a:lnTo>
                    <a:pt x="442" y="0"/>
                  </a:lnTo>
                  <a:lnTo>
                    <a:pt x="352" y="0"/>
                  </a:lnTo>
                  <a:lnTo>
                    <a:pt x="352" y="701"/>
                  </a:lnTo>
                  <a:close/>
                  <a:moveTo>
                    <a:pt x="527" y="701"/>
                  </a:moveTo>
                  <a:lnTo>
                    <a:pt x="616" y="701"/>
                  </a:lnTo>
                  <a:lnTo>
                    <a:pt x="616" y="0"/>
                  </a:lnTo>
                  <a:lnTo>
                    <a:pt x="527" y="0"/>
                  </a:lnTo>
                  <a:lnTo>
                    <a:pt x="527" y="701"/>
                  </a:lnTo>
                  <a:close/>
                  <a:moveTo>
                    <a:pt x="703" y="701"/>
                  </a:moveTo>
                  <a:lnTo>
                    <a:pt x="792" y="701"/>
                  </a:lnTo>
                  <a:lnTo>
                    <a:pt x="792" y="0"/>
                  </a:lnTo>
                  <a:lnTo>
                    <a:pt x="703" y="0"/>
                  </a:lnTo>
                  <a:lnTo>
                    <a:pt x="703" y="701"/>
                  </a:lnTo>
                  <a:close/>
                  <a:moveTo>
                    <a:pt x="878" y="701"/>
                  </a:moveTo>
                  <a:lnTo>
                    <a:pt x="968" y="701"/>
                  </a:lnTo>
                  <a:lnTo>
                    <a:pt x="968" y="0"/>
                  </a:lnTo>
                  <a:lnTo>
                    <a:pt x="878" y="0"/>
                  </a:lnTo>
                  <a:lnTo>
                    <a:pt x="878" y="701"/>
                  </a:lnTo>
                  <a:close/>
                  <a:moveTo>
                    <a:pt x="1054" y="701"/>
                  </a:moveTo>
                  <a:lnTo>
                    <a:pt x="1143" y="701"/>
                  </a:lnTo>
                  <a:lnTo>
                    <a:pt x="1143" y="0"/>
                  </a:lnTo>
                  <a:lnTo>
                    <a:pt x="1054" y="0"/>
                  </a:lnTo>
                  <a:lnTo>
                    <a:pt x="1054" y="701"/>
                  </a:lnTo>
                  <a:close/>
                  <a:moveTo>
                    <a:pt x="1230" y="701"/>
                  </a:moveTo>
                  <a:lnTo>
                    <a:pt x="1319" y="701"/>
                  </a:lnTo>
                  <a:lnTo>
                    <a:pt x="1319" y="0"/>
                  </a:lnTo>
                  <a:lnTo>
                    <a:pt x="1230" y="0"/>
                  </a:lnTo>
                  <a:lnTo>
                    <a:pt x="1230" y="701"/>
                  </a:lnTo>
                  <a:close/>
                  <a:moveTo>
                    <a:pt x="0" y="701"/>
                  </a:moveTo>
                  <a:lnTo>
                    <a:pt x="90" y="701"/>
                  </a:lnTo>
                  <a:lnTo>
                    <a:pt x="90" y="0"/>
                  </a:lnTo>
                  <a:lnTo>
                    <a:pt x="0" y="0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2" name="Freeform 2768"/>
            <p:cNvSpPr>
              <a:spLocks/>
            </p:cNvSpPr>
            <p:nvPr/>
          </p:nvSpPr>
          <p:spPr bwMode="auto">
            <a:xfrm>
              <a:off x="3346" y="3509"/>
              <a:ext cx="12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" y="9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41" y="9"/>
                </a:cxn>
                <a:cxn ang="0">
                  <a:pos x="46" y="20"/>
                </a:cxn>
                <a:cxn ang="0">
                  <a:pos x="41" y="34"/>
                </a:cxn>
                <a:cxn ang="0">
                  <a:pos x="29" y="39"/>
                </a:cxn>
                <a:cxn ang="0">
                  <a:pos x="18" y="39"/>
                </a:cxn>
                <a:cxn ang="0">
                  <a:pos x="6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6" y="9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1" y="9"/>
                  </a:lnTo>
                  <a:lnTo>
                    <a:pt x="46" y="20"/>
                  </a:lnTo>
                  <a:lnTo>
                    <a:pt x="41" y="34"/>
                  </a:lnTo>
                  <a:lnTo>
                    <a:pt x="29" y="39"/>
                  </a:lnTo>
                  <a:lnTo>
                    <a:pt x="18" y="39"/>
                  </a:lnTo>
                  <a:lnTo>
                    <a:pt x="6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3" name="Freeform 2769"/>
            <p:cNvSpPr>
              <a:spLocks/>
            </p:cNvSpPr>
            <p:nvPr/>
          </p:nvSpPr>
          <p:spPr bwMode="auto">
            <a:xfrm>
              <a:off x="3303" y="3509"/>
              <a:ext cx="11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5" y="9"/>
                </a:cxn>
                <a:cxn ang="0">
                  <a:pos x="17" y="0"/>
                </a:cxn>
                <a:cxn ang="0">
                  <a:pos x="28" y="0"/>
                </a:cxn>
                <a:cxn ang="0">
                  <a:pos x="40" y="9"/>
                </a:cxn>
                <a:cxn ang="0">
                  <a:pos x="46" y="20"/>
                </a:cxn>
                <a:cxn ang="0">
                  <a:pos x="40" y="34"/>
                </a:cxn>
                <a:cxn ang="0">
                  <a:pos x="28" y="39"/>
                </a:cxn>
                <a:cxn ang="0">
                  <a:pos x="17" y="39"/>
                </a:cxn>
                <a:cxn ang="0">
                  <a:pos x="5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5" y="9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40" y="9"/>
                  </a:lnTo>
                  <a:lnTo>
                    <a:pt x="46" y="20"/>
                  </a:lnTo>
                  <a:lnTo>
                    <a:pt x="40" y="34"/>
                  </a:lnTo>
                  <a:lnTo>
                    <a:pt x="28" y="39"/>
                  </a:lnTo>
                  <a:lnTo>
                    <a:pt x="17" y="39"/>
                  </a:lnTo>
                  <a:lnTo>
                    <a:pt x="5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4" name="Freeform 2770"/>
            <p:cNvSpPr>
              <a:spLocks/>
            </p:cNvSpPr>
            <p:nvPr/>
          </p:nvSpPr>
          <p:spPr bwMode="auto">
            <a:xfrm>
              <a:off x="3258" y="3509"/>
              <a:ext cx="12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" y="9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41" y="9"/>
                </a:cxn>
                <a:cxn ang="0">
                  <a:pos x="46" y="20"/>
                </a:cxn>
                <a:cxn ang="0">
                  <a:pos x="41" y="34"/>
                </a:cxn>
                <a:cxn ang="0">
                  <a:pos x="29" y="39"/>
                </a:cxn>
                <a:cxn ang="0">
                  <a:pos x="18" y="39"/>
                </a:cxn>
                <a:cxn ang="0">
                  <a:pos x="6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6" y="9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1" y="9"/>
                  </a:lnTo>
                  <a:lnTo>
                    <a:pt x="46" y="20"/>
                  </a:lnTo>
                  <a:lnTo>
                    <a:pt x="41" y="34"/>
                  </a:lnTo>
                  <a:lnTo>
                    <a:pt x="29" y="39"/>
                  </a:lnTo>
                  <a:lnTo>
                    <a:pt x="18" y="39"/>
                  </a:lnTo>
                  <a:lnTo>
                    <a:pt x="6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5" name="Freeform 2771"/>
            <p:cNvSpPr>
              <a:spLocks/>
            </p:cNvSpPr>
            <p:nvPr/>
          </p:nvSpPr>
          <p:spPr bwMode="auto">
            <a:xfrm>
              <a:off x="3215" y="3509"/>
              <a:ext cx="11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" y="9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41" y="9"/>
                </a:cxn>
                <a:cxn ang="0">
                  <a:pos x="46" y="20"/>
                </a:cxn>
                <a:cxn ang="0">
                  <a:pos x="41" y="34"/>
                </a:cxn>
                <a:cxn ang="0">
                  <a:pos x="29" y="39"/>
                </a:cxn>
                <a:cxn ang="0">
                  <a:pos x="18" y="39"/>
                </a:cxn>
                <a:cxn ang="0">
                  <a:pos x="6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6" y="9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1" y="9"/>
                  </a:lnTo>
                  <a:lnTo>
                    <a:pt x="46" y="20"/>
                  </a:lnTo>
                  <a:lnTo>
                    <a:pt x="41" y="34"/>
                  </a:lnTo>
                  <a:lnTo>
                    <a:pt x="29" y="39"/>
                  </a:lnTo>
                  <a:lnTo>
                    <a:pt x="18" y="39"/>
                  </a:lnTo>
                  <a:lnTo>
                    <a:pt x="6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6" name="Freeform 2772"/>
            <p:cNvSpPr>
              <a:spLocks/>
            </p:cNvSpPr>
            <p:nvPr/>
          </p:nvSpPr>
          <p:spPr bwMode="auto">
            <a:xfrm>
              <a:off x="3171" y="3509"/>
              <a:ext cx="11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5" y="9"/>
                </a:cxn>
                <a:cxn ang="0">
                  <a:pos x="17" y="0"/>
                </a:cxn>
                <a:cxn ang="0">
                  <a:pos x="28" y="0"/>
                </a:cxn>
                <a:cxn ang="0">
                  <a:pos x="40" y="9"/>
                </a:cxn>
                <a:cxn ang="0">
                  <a:pos x="46" y="20"/>
                </a:cxn>
                <a:cxn ang="0">
                  <a:pos x="40" y="34"/>
                </a:cxn>
                <a:cxn ang="0">
                  <a:pos x="28" y="39"/>
                </a:cxn>
                <a:cxn ang="0">
                  <a:pos x="17" y="39"/>
                </a:cxn>
                <a:cxn ang="0">
                  <a:pos x="5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5" y="9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40" y="9"/>
                  </a:lnTo>
                  <a:lnTo>
                    <a:pt x="46" y="20"/>
                  </a:lnTo>
                  <a:lnTo>
                    <a:pt x="40" y="34"/>
                  </a:lnTo>
                  <a:lnTo>
                    <a:pt x="28" y="39"/>
                  </a:lnTo>
                  <a:lnTo>
                    <a:pt x="17" y="39"/>
                  </a:lnTo>
                  <a:lnTo>
                    <a:pt x="5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7" name="Freeform 2773"/>
            <p:cNvSpPr>
              <a:spLocks/>
            </p:cNvSpPr>
            <p:nvPr/>
          </p:nvSpPr>
          <p:spPr bwMode="auto">
            <a:xfrm>
              <a:off x="3127" y="3509"/>
              <a:ext cx="11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9"/>
                </a:cxn>
                <a:cxn ang="0">
                  <a:pos x="18" y="0"/>
                </a:cxn>
                <a:cxn ang="0">
                  <a:pos x="29" y="0"/>
                </a:cxn>
                <a:cxn ang="0">
                  <a:pos x="41" y="9"/>
                </a:cxn>
                <a:cxn ang="0">
                  <a:pos x="46" y="20"/>
                </a:cxn>
                <a:cxn ang="0">
                  <a:pos x="41" y="34"/>
                </a:cxn>
                <a:cxn ang="0">
                  <a:pos x="29" y="39"/>
                </a:cxn>
                <a:cxn ang="0">
                  <a:pos x="18" y="39"/>
                </a:cxn>
                <a:cxn ang="0">
                  <a:pos x="7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7" y="9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1" y="9"/>
                  </a:lnTo>
                  <a:lnTo>
                    <a:pt x="46" y="20"/>
                  </a:lnTo>
                  <a:lnTo>
                    <a:pt x="41" y="34"/>
                  </a:lnTo>
                  <a:lnTo>
                    <a:pt x="29" y="39"/>
                  </a:lnTo>
                  <a:lnTo>
                    <a:pt x="18" y="39"/>
                  </a:lnTo>
                  <a:lnTo>
                    <a:pt x="7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8" name="Freeform 2774"/>
            <p:cNvSpPr>
              <a:spLocks/>
            </p:cNvSpPr>
            <p:nvPr/>
          </p:nvSpPr>
          <p:spPr bwMode="auto">
            <a:xfrm>
              <a:off x="3083" y="3509"/>
              <a:ext cx="11" cy="1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5" y="9"/>
                </a:cxn>
                <a:cxn ang="0">
                  <a:pos x="17" y="0"/>
                </a:cxn>
                <a:cxn ang="0">
                  <a:pos x="29" y="0"/>
                </a:cxn>
                <a:cxn ang="0">
                  <a:pos x="40" y="9"/>
                </a:cxn>
                <a:cxn ang="0">
                  <a:pos x="46" y="20"/>
                </a:cxn>
                <a:cxn ang="0">
                  <a:pos x="40" y="34"/>
                </a:cxn>
                <a:cxn ang="0">
                  <a:pos x="29" y="39"/>
                </a:cxn>
                <a:cxn ang="0">
                  <a:pos x="17" y="39"/>
                </a:cxn>
                <a:cxn ang="0">
                  <a:pos x="5" y="34"/>
                </a:cxn>
                <a:cxn ang="0">
                  <a:pos x="0" y="20"/>
                </a:cxn>
              </a:cxnLst>
              <a:rect l="0" t="0" r="r" b="b"/>
              <a:pathLst>
                <a:path w="46" h="39">
                  <a:moveTo>
                    <a:pt x="0" y="20"/>
                  </a:moveTo>
                  <a:lnTo>
                    <a:pt x="5" y="9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0" y="9"/>
                  </a:lnTo>
                  <a:lnTo>
                    <a:pt x="46" y="20"/>
                  </a:lnTo>
                  <a:lnTo>
                    <a:pt x="40" y="34"/>
                  </a:lnTo>
                  <a:lnTo>
                    <a:pt x="29" y="39"/>
                  </a:lnTo>
                  <a:lnTo>
                    <a:pt x="17" y="39"/>
                  </a:lnTo>
                  <a:lnTo>
                    <a:pt x="5" y="34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9" name="Rectangle 2775"/>
            <p:cNvSpPr>
              <a:spLocks noChangeArrowheads="1"/>
            </p:cNvSpPr>
            <p:nvPr/>
          </p:nvSpPr>
          <p:spPr bwMode="auto">
            <a:xfrm>
              <a:off x="3100" y="3509"/>
              <a:ext cx="22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0" name="Rectangle 2776"/>
            <p:cNvSpPr>
              <a:spLocks noChangeArrowheads="1"/>
            </p:cNvSpPr>
            <p:nvPr/>
          </p:nvSpPr>
          <p:spPr bwMode="auto">
            <a:xfrm>
              <a:off x="3143" y="3509"/>
              <a:ext cx="23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1" name="Rectangle 2777"/>
            <p:cNvSpPr>
              <a:spLocks noChangeArrowheads="1"/>
            </p:cNvSpPr>
            <p:nvPr/>
          </p:nvSpPr>
          <p:spPr bwMode="auto">
            <a:xfrm>
              <a:off x="3187" y="3509"/>
              <a:ext cx="22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2" name="Rectangle 2778"/>
            <p:cNvSpPr>
              <a:spLocks noChangeArrowheads="1"/>
            </p:cNvSpPr>
            <p:nvPr/>
          </p:nvSpPr>
          <p:spPr bwMode="auto">
            <a:xfrm>
              <a:off x="3231" y="3509"/>
              <a:ext cx="23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3" name="Rectangle 2779"/>
            <p:cNvSpPr>
              <a:spLocks noChangeArrowheads="1"/>
            </p:cNvSpPr>
            <p:nvPr/>
          </p:nvSpPr>
          <p:spPr bwMode="auto">
            <a:xfrm>
              <a:off x="3275" y="3509"/>
              <a:ext cx="22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4" name="Rectangle 2780"/>
            <p:cNvSpPr>
              <a:spLocks noChangeArrowheads="1"/>
            </p:cNvSpPr>
            <p:nvPr/>
          </p:nvSpPr>
          <p:spPr bwMode="auto">
            <a:xfrm>
              <a:off x="3319" y="3509"/>
              <a:ext cx="22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5" name="Rectangle 2781"/>
            <p:cNvSpPr>
              <a:spLocks noChangeArrowheads="1"/>
            </p:cNvSpPr>
            <p:nvPr/>
          </p:nvSpPr>
          <p:spPr bwMode="auto">
            <a:xfrm>
              <a:off x="3363" y="3509"/>
              <a:ext cx="22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6" name="Rectangle 2782"/>
            <p:cNvSpPr>
              <a:spLocks noChangeArrowheads="1"/>
            </p:cNvSpPr>
            <p:nvPr/>
          </p:nvSpPr>
          <p:spPr bwMode="auto">
            <a:xfrm>
              <a:off x="3055" y="3509"/>
              <a:ext cx="23" cy="17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7" name="Freeform 2783"/>
            <p:cNvSpPr>
              <a:spLocks noEditPoints="1"/>
            </p:cNvSpPr>
            <p:nvPr/>
          </p:nvSpPr>
          <p:spPr bwMode="auto">
            <a:xfrm>
              <a:off x="3067" y="3717"/>
              <a:ext cx="307" cy="22"/>
            </a:xfrm>
            <a:custGeom>
              <a:avLst/>
              <a:gdLst/>
              <a:ahLst/>
              <a:cxnLst>
                <a:cxn ang="0">
                  <a:pos x="1050" y="90"/>
                </a:cxn>
                <a:cxn ang="0">
                  <a:pos x="1227" y="90"/>
                </a:cxn>
                <a:cxn ang="0">
                  <a:pos x="1227" y="0"/>
                </a:cxn>
                <a:cxn ang="0">
                  <a:pos x="1050" y="0"/>
                </a:cxn>
                <a:cxn ang="0">
                  <a:pos x="1050" y="90"/>
                </a:cxn>
                <a:cxn ang="0">
                  <a:pos x="789" y="90"/>
                </a:cxn>
                <a:cxn ang="0">
                  <a:pos x="965" y="90"/>
                </a:cxn>
                <a:cxn ang="0">
                  <a:pos x="965" y="0"/>
                </a:cxn>
                <a:cxn ang="0">
                  <a:pos x="789" y="0"/>
                </a:cxn>
                <a:cxn ang="0">
                  <a:pos x="789" y="90"/>
                </a:cxn>
                <a:cxn ang="0">
                  <a:pos x="527" y="90"/>
                </a:cxn>
                <a:cxn ang="0">
                  <a:pos x="700" y="90"/>
                </a:cxn>
                <a:cxn ang="0">
                  <a:pos x="700" y="0"/>
                </a:cxn>
                <a:cxn ang="0">
                  <a:pos x="527" y="0"/>
                </a:cxn>
                <a:cxn ang="0">
                  <a:pos x="527" y="90"/>
                </a:cxn>
                <a:cxn ang="0">
                  <a:pos x="262" y="90"/>
                </a:cxn>
                <a:cxn ang="0">
                  <a:pos x="438" y="90"/>
                </a:cxn>
                <a:cxn ang="0">
                  <a:pos x="438" y="0"/>
                </a:cxn>
                <a:cxn ang="0">
                  <a:pos x="262" y="0"/>
                </a:cxn>
                <a:cxn ang="0">
                  <a:pos x="262" y="90"/>
                </a:cxn>
                <a:cxn ang="0">
                  <a:pos x="0" y="90"/>
                </a:cxn>
                <a:cxn ang="0">
                  <a:pos x="176" y="90"/>
                </a:cxn>
                <a:cxn ang="0">
                  <a:pos x="176" y="0"/>
                </a:cxn>
                <a:cxn ang="0">
                  <a:pos x="0" y="0"/>
                </a:cxn>
                <a:cxn ang="0">
                  <a:pos x="0" y="90"/>
                </a:cxn>
              </a:cxnLst>
              <a:rect l="0" t="0" r="r" b="b"/>
              <a:pathLst>
                <a:path w="1227" h="90">
                  <a:moveTo>
                    <a:pt x="1050" y="90"/>
                  </a:moveTo>
                  <a:lnTo>
                    <a:pt x="1227" y="90"/>
                  </a:lnTo>
                  <a:lnTo>
                    <a:pt x="1227" y="0"/>
                  </a:lnTo>
                  <a:lnTo>
                    <a:pt x="1050" y="0"/>
                  </a:lnTo>
                  <a:lnTo>
                    <a:pt x="1050" y="90"/>
                  </a:lnTo>
                  <a:close/>
                  <a:moveTo>
                    <a:pt x="789" y="90"/>
                  </a:moveTo>
                  <a:lnTo>
                    <a:pt x="965" y="90"/>
                  </a:lnTo>
                  <a:lnTo>
                    <a:pt x="965" y="0"/>
                  </a:lnTo>
                  <a:lnTo>
                    <a:pt x="789" y="0"/>
                  </a:lnTo>
                  <a:lnTo>
                    <a:pt x="789" y="90"/>
                  </a:lnTo>
                  <a:close/>
                  <a:moveTo>
                    <a:pt x="527" y="90"/>
                  </a:moveTo>
                  <a:lnTo>
                    <a:pt x="700" y="90"/>
                  </a:lnTo>
                  <a:lnTo>
                    <a:pt x="700" y="0"/>
                  </a:lnTo>
                  <a:lnTo>
                    <a:pt x="527" y="0"/>
                  </a:lnTo>
                  <a:lnTo>
                    <a:pt x="527" y="90"/>
                  </a:lnTo>
                  <a:close/>
                  <a:moveTo>
                    <a:pt x="262" y="90"/>
                  </a:moveTo>
                  <a:lnTo>
                    <a:pt x="438" y="90"/>
                  </a:lnTo>
                  <a:lnTo>
                    <a:pt x="438" y="0"/>
                  </a:lnTo>
                  <a:lnTo>
                    <a:pt x="262" y="0"/>
                  </a:lnTo>
                  <a:lnTo>
                    <a:pt x="262" y="90"/>
                  </a:lnTo>
                  <a:close/>
                  <a:moveTo>
                    <a:pt x="0" y="90"/>
                  </a:moveTo>
                  <a:lnTo>
                    <a:pt x="176" y="9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8" name="Rectangle 2784"/>
            <p:cNvSpPr>
              <a:spLocks noChangeArrowheads="1"/>
            </p:cNvSpPr>
            <p:nvPr/>
          </p:nvSpPr>
          <p:spPr bwMode="auto">
            <a:xfrm>
              <a:off x="3330" y="3717"/>
              <a:ext cx="44" cy="2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9" name="Rectangle 2785"/>
            <p:cNvSpPr>
              <a:spLocks noChangeArrowheads="1"/>
            </p:cNvSpPr>
            <p:nvPr/>
          </p:nvSpPr>
          <p:spPr bwMode="auto">
            <a:xfrm>
              <a:off x="3264" y="3717"/>
              <a:ext cx="44" cy="2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0" name="Rectangle 2786"/>
            <p:cNvSpPr>
              <a:spLocks noChangeArrowheads="1"/>
            </p:cNvSpPr>
            <p:nvPr/>
          </p:nvSpPr>
          <p:spPr bwMode="auto">
            <a:xfrm>
              <a:off x="3199" y="3717"/>
              <a:ext cx="43" cy="2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1" name="Rectangle 2787"/>
            <p:cNvSpPr>
              <a:spLocks noChangeArrowheads="1"/>
            </p:cNvSpPr>
            <p:nvPr/>
          </p:nvSpPr>
          <p:spPr bwMode="auto">
            <a:xfrm>
              <a:off x="3132" y="3717"/>
              <a:ext cx="45" cy="2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2" name="Rectangle 2788"/>
            <p:cNvSpPr>
              <a:spLocks noChangeArrowheads="1"/>
            </p:cNvSpPr>
            <p:nvPr/>
          </p:nvSpPr>
          <p:spPr bwMode="auto">
            <a:xfrm>
              <a:off x="3067" y="3717"/>
              <a:ext cx="44" cy="2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3" name="Freeform 2789"/>
            <p:cNvSpPr>
              <a:spLocks/>
            </p:cNvSpPr>
            <p:nvPr/>
          </p:nvSpPr>
          <p:spPr bwMode="auto">
            <a:xfrm>
              <a:off x="3844" y="3802"/>
              <a:ext cx="8" cy="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42"/>
                </a:cxn>
                <a:cxn ang="0">
                  <a:pos x="33" y="682"/>
                </a:cxn>
                <a:cxn ang="0">
                  <a:pos x="0" y="745"/>
                </a:cxn>
                <a:cxn ang="0">
                  <a:pos x="0" y="0"/>
                </a:cxn>
              </a:cxnLst>
              <a:rect l="0" t="0" r="r" b="b"/>
              <a:pathLst>
                <a:path w="33" h="745">
                  <a:moveTo>
                    <a:pt x="0" y="0"/>
                  </a:moveTo>
                  <a:lnTo>
                    <a:pt x="33" y="42"/>
                  </a:lnTo>
                  <a:lnTo>
                    <a:pt x="33" y="682"/>
                  </a:lnTo>
                  <a:lnTo>
                    <a:pt x="0" y="7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4" name="Freeform 2790"/>
            <p:cNvSpPr>
              <a:spLocks/>
            </p:cNvSpPr>
            <p:nvPr/>
          </p:nvSpPr>
          <p:spPr bwMode="auto">
            <a:xfrm>
              <a:off x="3844" y="3802"/>
              <a:ext cx="8" cy="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42"/>
                </a:cxn>
                <a:cxn ang="0">
                  <a:pos x="33" y="682"/>
                </a:cxn>
                <a:cxn ang="0">
                  <a:pos x="0" y="745"/>
                </a:cxn>
                <a:cxn ang="0">
                  <a:pos x="0" y="0"/>
                </a:cxn>
              </a:cxnLst>
              <a:rect l="0" t="0" r="r" b="b"/>
              <a:pathLst>
                <a:path w="33" h="745">
                  <a:moveTo>
                    <a:pt x="0" y="0"/>
                  </a:moveTo>
                  <a:lnTo>
                    <a:pt x="33" y="42"/>
                  </a:lnTo>
                  <a:lnTo>
                    <a:pt x="33" y="682"/>
                  </a:lnTo>
                  <a:lnTo>
                    <a:pt x="0" y="74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975" name="Picture 279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8" y="3835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6" name="Freeform 2792"/>
            <p:cNvSpPr>
              <a:spLocks/>
            </p:cNvSpPr>
            <p:nvPr/>
          </p:nvSpPr>
          <p:spPr bwMode="auto">
            <a:xfrm>
              <a:off x="3748" y="3867"/>
              <a:ext cx="44" cy="2"/>
            </a:xfrm>
            <a:custGeom>
              <a:avLst/>
              <a:gdLst/>
              <a:ahLst/>
              <a:cxnLst>
                <a:cxn ang="0">
                  <a:pos x="176" y="5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5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5"/>
                </a:cxn>
              </a:cxnLst>
              <a:rect l="0" t="0" r="r" b="b"/>
              <a:pathLst>
                <a:path w="176" h="9">
                  <a:moveTo>
                    <a:pt x="176" y="5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5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7" name="Freeform 2793"/>
            <p:cNvSpPr>
              <a:spLocks/>
            </p:cNvSpPr>
            <p:nvPr/>
          </p:nvSpPr>
          <p:spPr bwMode="auto">
            <a:xfrm>
              <a:off x="3790" y="3834"/>
              <a:ext cx="2" cy="3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0" y="137"/>
                </a:cxn>
                <a:cxn ang="0">
                  <a:pos x="9" y="137"/>
                </a:cxn>
                <a:cxn ang="0">
                  <a:pos x="9" y="4"/>
                </a:cxn>
                <a:cxn ang="0">
                  <a:pos x="4" y="0"/>
                </a:cxn>
                <a:cxn ang="0">
                  <a:pos x="9" y="4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137">
                  <a:moveTo>
                    <a:pt x="4" y="0"/>
                  </a:moveTo>
                  <a:lnTo>
                    <a:pt x="0" y="4"/>
                  </a:lnTo>
                  <a:lnTo>
                    <a:pt x="0" y="137"/>
                  </a:lnTo>
                  <a:lnTo>
                    <a:pt x="9" y="137"/>
                  </a:lnTo>
                  <a:lnTo>
                    <a:pt x="9" y="4"/>
                  </a:lnTo>
                  <a:lnTo>
                    <a:pt x="4" y="0"/>
                  </a:lnTo>
                  <a:lnTo>
                    <a:pt x="9" y="4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8" name="Freeform 2794"/>
            <p:cNvSpPr>
              <a:spLocks/>
            </p:cNvSpPr>
            <p:nvPr/>
          </p:nvSpPr>
          <p:spPr bwMode="auto">
            <a:xfrm>
              <a:off x="3747" y="3834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9"/>
                </a:cxn>
                <a:cxn ang="0">
                  <a:pos x="175" y="9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5" h="9">
                  <a:moveTo>
                    <a:pt x="0" y="4"/>
                  </a:moveTo>
                  <a:lnTo>
                    <a:pt x="4" y="9"/>
                  </a:lnTo>
                  <a:lnTo>
                    <a:pt x="175" y="9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9" name="Freeform 2795"/>
            <p:cNvSpPr>
              <a:spLocks/>
            </p:cNvSpPr>
            <p:nvPr/>
          </p:nvSpPr>
          <p:spPr bwMode="auto">
            <a:xfrm>
              <a:off x="3747" y="3835"/>
              <a:ext cx="2" cy="34"/>
            </a:xfrm>
            <a:custGeom>
              <a:avLst/>
              <a:gdLst/>
              <a:ahLst/>
              <a:cxnLst>
                <a:cxn ang="0">
                  <a:pos x="4" y="137"/>
                </a:cxn>
                <a:cxn ang="0">
                  <a:pos x="9" y="133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3"/>
                </a:cxn>
                <a:cxn ang="0">
                  <a:pos x="4" y="137"/>
                </a:cxn>
                <a:cxn ang="0">
                  <a:pos x="0" y="133"/>
                </a:cxn>
                <a:cxn ang="0">
                  <a:pos x="0" y="137"/>
                </a:cxn>
                <a:cxn ang="0">
                  <a:pos x="4" y="137"/>
                </a:cxn>
              </a:cxnLst>
              <a:rect l="0" t="0" r="r" b="b"/>
              <a:pathLst>
                <a:path w="9" h="137">
                  <a:moveTo>
                    <a:pt x="4" y="137"/>
                  </a:moveTo>
                  <a:lnTo>
                    <a:pt x="9" y="13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3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0" y="137"/>
                  </a:lnTo>
                  <a:lnTo>
                    <a:pt x="4" y="13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0" name="Rectangle 2796"/>
            <p:cNvSpPr>
              <a:spLocks noChangeArrowheads="1"/>
            </p:cNvSpPr>
            <p:nvPr/>
          </p:nvSpPr>
          <p:spPr bwMode="auto">
            <a:xfrm>
              <a:off x="3748" y="3808"/>
              <a:ext cx="43" cy="25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1" name="Freeform 2797"/>
            <p:cNvSpPr>
              <a:spLocks/>
            </p:cNvSpPr>
            <p:nvPr/>
          </p:nvSpPr>
          <p:spPr bwMode="auto">
            <a:xfrm>
              <a:off x="3748" y="3831"/>
              <a:ext cx="44" cy="3"/>
            </a:xfrm>
            <a:custGeom>
              <a:avLst/>
              <a:gdLst/>
              <a:ahLst/>
              <a:cxnLst>
                <a:cxn ang="0">
                  <a:pos x="176" y="4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4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4"/>
                </a:cxn>
              </a:cxnLst>
              <a:rect l="0" t="0" r="r" b="b"/>
              <a:pathLst>
                <a:path w="176" h="9">
                  <a:moveTo>
                    <a:pt x="176" y="4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4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2" name="Freeform 2798"/>
            <p:cNvSpPr>
              <a:spLocks/>
            </p:cNvSpPr>
            <p:nvPr/>
          </p:nvSpPr>
          <p:spPr bwMode="auto">
            <a:xfrm>
              <a:off x="3790" y="3806"/>
              <a:ext cx="2" cy="2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0" y="105"/>
                </a:cxn>
                <a:cxn ang="0">
                  <a:pos x="9" y="105"/>
                </a:cxn>
                <a:cxn ang="0">
                  <a:pos x="9" y="5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105">
                  <a:moveTo>
                    <a:pt x="4" y="0"/>
                  </a:moveTo>
                  <a:lnTo>
                    <a:pt x="0" y="5"/>
                  </a:lnTo>
                  <a:lnTo>
                    <a:pt x="0" y="105"/>
                  </a:lnTo>
                  <a:lnTo>
                    <a:pt x="9" y="105"/>
                  </a:lnTo>
                  <a:lnTo>
                    <a:pt x="9" y="5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3" name="Freeform 2799"/>
            <p:cNvSpPr>
              <a:spLocks/>
            </p:cNvSpPr>
            <p:nvPr/>
          </p:nvSpPr>
          <p:spPr bwMode="auto">
            <a:xfrm>
              <a:off x="3747" y="3806"/>
              <a:ext cx="44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5" y="10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5" h="10">
                  <a:moveTo>
                    <a:pt x="0" y="5"/>
                  </a:moveTo>
                  <a:lnTo>
                    <a:pt x="4" y="10"/>
                  </a:lnTo>
                  <a:lnTo>
                    <a:pt x="175" y="10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4" name="Freeform 2800"/>
            <p:cNvSpPr>
              <a:spLocks/>
            </p:cNvSpPr>
            <p:nvPr/>
          </p:nvSpPr>
          <p:spPr bwMode="auto">
            <a:xfrm>
              <a:off x="3747" y="3808"/>
              <a:ext cx="2" cy="26"/>
            </a:xfrm>
            <a:custGeom>
              <a:avLst/>
              <a:gdLst/>
              <a:ahLst/>
              <a:cxnLst>
                <a:cxn ang="0">
                  <a:pos x="4" y="105"/>
                </a:cxn>
                <a:cxn ang="0">
                  <a:pos x="9" y="10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4" y="105"/>
                </a:cxn>
                <a:cxn ang="0">
                  <a:pos x="0" y="100"/>
                </a:cxn>
                <a:cxn ang="0">
                  <a:pos x="0" y="105"/>
                </a:cxn>
                <a:cxn ang="0">
                  <a:pos x="4" y="105"/>
                </a:cxn>
              </a:cxnLst>
              <a:rect l="0" t="0" r="r" b="b"/>
              <a:pathLst>
                <a:path w="9" h="105">
                  <a:moveTo>
                    <a:pt x="4" y="105"/>
                  </a:moveTo>
                  <a:lnTo>
                    <a:pt x="9" y="10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4" y="10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4" y="105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5" name="Rectangle 2801"/>
            <p:cNvSpPr>
              <a:spLocks noChangeArrowheads="1"/>
            </p:cNvSpPr>
            <p:nvPr/>
          </p:nvSpPr>
          <p:spPr bwMode="auto">
            <a:xfrm>
              <a:off x="3744" y="3808"/>
              <a:ext cx="4" cy="18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6" name="Rectangle 2802"/>
            <p:cNvSpPr>
              <a:spLocks noChangeArrowheads="1"/>
            </p:cNvSpPr>
            <p:nvPr/>
          </p:nvSpPr>
          <p:spPr bwMode="auto">
            <a:xfrm>
              <a:off x="3744" y="3808"/>
              <a:ext cx="4" cy="18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7" name="Rectangle 2803"/>
            <p:cNvSpPr>
              <a:spLocks noChangeArrowheads="1"/>
            </p:cNvSpPr>
            <p:nvPr/>
          </p:nvSpPr>
          <p:spPr bwMode="auto">
            <a:xfrm>
              <a:off x="3752" y="3808"/>
              <a:ext cx="35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8" name="Freeform 2804"/>
            <p:cNvSpPr>
              <a:spLocks/>
            </p:cNvSpPr>
            <p:nvPr/>
          </p:nvSpPr>
          <p:spPr bwMode="auto">
            <a:xfrm>
              <a:off x="3752" y="3828"/>
              <a:ext cx="36" cy="2"/>
            </a:xfrm>
            <a:custGeom>
              <a:avLst/>
              <a:gdLst/>
              <a:ahLst/>
              <a:cxnLst>
                <a:cxn ang="0">
                  <a:pos x="143" y="4"/>
                </a:cxn>
                <a:cxn ang="0">
                  <a:pos x="139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39" y="9"/>
                </a:cxn>
                <a:cxn ang="0">
                  <a:pos x="143" y="4"/>
                </a:cxn>
                <a:cxn ang="0">
                  <a:pos x="139" y="9"/>
                </a:cxn>
                <a:cxn ang="0">
                  <a:pos x="143" y="9"/>
                </a:cxn>
                <a:cxn ang="0">
                  <a:pos x="143" y="4"/>
                </a:cxn>
              </a:cxnLst>
              <a:rect l="0" t="0" r="r" b="b"/>
              <a:pathLst>
                <a:path w="143" h="9">
                  <a:moveTo>
                    <a:pt x="143" y="4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39" y="9"/>
                  </a:lnTo>
                  <a:lnTo>
                    <a:pt x="143" y="4"/>
                  </a:lnTo>
                  <a:lnTo>
                    <a:pt x="139" y="9"/>
                  </a:lnTo>
                  <a:lnTo>
                    <a:pt x="143" y="9"/>
                  </a:lnTo>
                  <a:lnTo>
                    <a:pt x="143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9" name="Freeform 2805"/>
            <p:cNvSpPr>
              <a:spLocks/>
            </p:cNvSpPr>
            <p:nvPr/>
          </p:nvSpPr>
          <p:spPr bwMode="auto">
            <a:xfrm>
              <a:off x="3786" y="3806"/>
              <a:ext cx="2" cy="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92"/>
                </a:cxn>
                <a:cxn ang="0">
                  <a:pos x="9" y="92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5" y="0"/>
                </a:cxn>
              </a:cxnLst>
              <a:rect l="0" t="0" r="r" b="b"/>
              <a:pathLst>
                <a:path w="9" h="92">
                  <a:moveTo>
                    <a:pt x="5" y="0"/>
                  </a:moveTo>
                  <a:lnTo>
                    <a:pt x="0" y="5"/>
                  </a:lnTo>
                  <a:lnTo>
                    <a:pt x="0" y="92"/>
                  </a:lnTo>
                  <a:lnTo>
                    <a:pt x="9" y="92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0" name="Freeform 2806"/>
            <p:cNvSpPr>
              <a:spLocks/>
            </p:cNvSpPr>
            <p:nvPr/>
          </p:nvSpPr>
          <p:spPr bwMode="auto">
            <a:xfrm>
              <a:off x="3751" y="3806"/>
              <a:ext cx="36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0"/>
                </a:cxn>
                <a:cxn ang="0">
                  <a:pos x="144" y="10"/>
                </a:cxn>
                <a:cxn ang="0">
                  <a:pos x="144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44" h="10">
                  <a:moveTo>
                    <a:pt x="0" y="5"/>
                  </a:moveTo>
                  <a:lnTo>
                    <a:pt x="5" y="10"/>
                  </a:lnTo>
                  <a:lnTo>
                    <a:pt x="144" y="10"/>
                  </a:lnTo>
                  <a:lnTo>
                    <a:pt x="144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1" name="Freeform 2807"/>
            <p:cNvSpPr>
              <a:spLocks/>
            </p:cNvSpPr>
            <p:nvPr/>
          </p:nvSpPr>
          <p:spPr bwMode="auto">
            <a:xfrm>
              <a:off x="3751" y="3808"/>
              <a:ext cx="2" cy="22"/>
            </a:xfrm>
            <a:custGeom>
              <a:avLst/>
              <a:gdLst/>
              <a:ahLst/>
              <a:cxnLst>
                <a:cxn ang="0">
                  <a:pos x="5" y="92"/>
                </a:cxn>
                <a:cxn ang="0">
                  <a:pos x="10" y="87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87"/>
                </a:cxn>
                <a:cxn ang="0">
                  <a:pos x="5" y="92"/>
                </a:cxn>
                <a:cxn ang="0">
                  <a:pos x="0" y="87"/>
                </a:cxn>
                <a:cxn ang="0">
                  <a:pos x="0" y="92"/>
                </a:cxn>
                <a:cxn ang="0">
                  <a:pos x="5" y="92"/>
                </a:cxn>
              </a:cxnLst>
              <a:rect l="0" t="0" r="r" b="b"/>
              <a:pathLst>
                <a:path w="10" h="92">
                  <a:moveTo>
                    <a:pt x="5" y="92"/>
                  </a:moveTo>
                  <a:lnTo>
                    <a:pt x="10" y="8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5" y="92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5" y="9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992" name="Picture 280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5" y="3812"/>
              <a:ext cx="29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" name="Freeform 2809"/>
            <p:cNvSpPr>
              <a:spLocks/>
            </p:cNvSpPr>
            <p:nvPr/>
          </p:nvSpPr>
          <p:spPr bwMode="auto">
            <a:xfrm>
              <a:off x="3755" y="3818"/>
              <a:ext cx="30" cy="3"/>
            </a:xfrm>
            <a:custGeom>
              <a:avLst/>
              <a:gdLst/>
              <a:ahLst/>
              <a:cxnLst>
                <a:cxn ang="0">
                  <a:pos x="118" y="5"/>
                </a:cxn>
                <a:cxn ang="0">
                  <a:pos x="114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14" y="9"/>
                </a:cxn>
                <a:cxn ang="0">
                  <a:pos x="118" y="5"/>
                </a:cxn>
                <a:cxn ang="0">
                  <a:pos x="114" y="9"/>
                </a:cxn>
                <a:cxn ang="0">
                  <a:pos x="118" y="9"/>
                </a:cxn>
                <a:cxn ang="0">
                  <a:pos x="118" y="5"/>
                </a:cxn>
              </a:cxnLst>
              <a:rect l="0" t="0" r="r" b="b"/>
              <a:pathLst>
                <a:path w="118" h="9">
                  <a:moveTo>
                    <a:pt x="118" y="5"/>
                  </a:moveTo>
                  <a:lnTo>
                    <a:pt x="1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14" y="9"/>
                  </a:lnTo>
                  <a:lnTo>
                    <a:pt x="118" y="5"/>
                  </a:lnTo>
                  <a:lnTo>
                    <a:pt x="114" y="9"/>
                  </a:lnTo>
                  <a:lnTo>
                    <a:pt x="118" y="9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4" name="Freeform 2810"/>
            <p:cNvSpPr>
              <a:spLocks/>
            </p:cNvSpPr>
            <p:nvPr/>
          </p:nvSpPr>
          <p:spPr bwMode="auto">
            <a:xfrm>
              <a:off x="3782" y="3811"/>
              <a:ext cx="3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  <a:cxn ang="0">
                  <a:pos x="0" y="36"/>
                </a:cxn>
                <a:cxn ang="0">
                  <a:pos x="9" y="36"/>
                </a:cxn>
                <a:cxn ang="0">
                  <a:pos x="9" y="4"/>
                </a:cxn>
                <a:cxn ang="0">
                  <a:pos x="5" y="0"/>
                </a:cxn>
                <a:cxn ang="0">
                  <a:pos x="9" y="4"/>
                </a:cxn>
                <a:cxn ang="0">
                  <a:pos x="9" y="0"/>
                </a:cxn>
                <a:cxn ang="0">
                  <a:pos x="5" y="0"/>
                </a:cxn>
              </a:cxnLst>
              <a:rect l="0" t="0" r="r" b="b"/>
              <a:pathLst>
                <a:path w="9" h="36">
                  <a:moveTo>
                    <a:pt x="5" y="0"/>
                  </a:moveTo>
                  <a:lnTo>
                    <a:pt x="0" y="4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9" y="4"/>
                  </a:lnTo>
                  <a:lnTo>
                    <a:pt x="5" y="0"/>
                  </a:lnTo>
                  <a:lnTo>
                    <a:pt x="9" y="4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5" name="Freeform 2811"/>
            <p:cNvSpPr>
              <a:spLocks/>
            </p:cNvSpPr>
            <p:nvPr/>
          </p:nvSpPr>
          <p:spPr bwMode="auto">
            <a:xfrm>
              <a:off x="3754" y="3811"/>
              <a:ext cx="30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10"/>
                </a:cxn>
                <a:cxn ang="0">
                  <a:pos x="119" y="10"/>
                </a:cxn>
                <a:cxn ang="0">
                  <a:pos x="119" y="0"/>
                </a:cxn>
                <a:cxn ang="0">
                  <a:pos x="5" y="0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19" h="10">
                  <a:moveTo>
                    <a:pt x="0" y="4"/>
                  </a:moveTo>
                  <a:lnTo>
                    <a:pt x="5" y="10"/>
                  </a:lnTo>
                  <a:lnTo>
                    <a:pt x="119" y="10"/>
                  </a:lnTo>
                  <a:lnTo>
                    <a:pt x="119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6" name="Freeform 2812"/>
            <p:cNvSpPr>
              <a:spLocks/>
            </p:cNvSpPr>
            <p:nvPr/>
          </p:nvSpPr>
          <p:spPr bwMode="auto">
            <a:xfrm>
              <a:off x="3754" y="3812"/>
              <a:ext cx="2" cy="9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10" y="32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5" y="36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5" y="36"/>
                </a:cxn>
              </a:cxnLst>
              <a:rect l="0" t="0" r="r" b="b"/>
              <a:pathLst>
                <a:path w="10" h="36">
                  <a:moveTo>
                    <a:pt x="5" y="36"/>
                  </a:moveTo>
                  <a:lnTo>
                    <a:pt x="10" y="3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5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7" name="Rectangle 2813"/>
            <p:cNvSpPr>
              <a:spLocks noChangeArrowheads="1"/>
            </p:cNvSpPr>
            <p:nvPr/>
          </p:nvSpPr>
          <p:spPr bwMode="auto">
            <a:xfrm>
              <a:off x="3748" y="3868"/>
              <a:ext cx="43" cy="16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8" name="Freeform 2814"/>
            <p:cNvSpPr>
              <a:spLocks/>
            </p:cNvSpPr>
            <p:nvPr/>
          </p:nvSpPr>
          <p:spPr bwMode="auto">
            <a:xfrm>
              <a:off x="3748" y="3883"/>
              <a:ext cx="44" cy="3"/>
            </a:xfrm>
            <a:custGeom>
              <a:avLst/>
              <a:gdLst/>
              <a:ahLst/>
              <a:cxnLst>
                <a:cxn ang="0">
                  <a:pos x="176" y="5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71" y="10"/>
                </a:cxn>
                <a:cxn ang="0">
                  <a:pos x="176" y="5"/>
                </a:cxn>
                <a:cxn ang="0">
                  <a:pos x="171" y="10"/>
                </a:cxn>
                <a:cxn ang="0">
                  <a:pos x="176" y="10"/>
                </a:cxn>
                <a:cxn ang="0">
                  <a:pos x="176" y="5"/>
                </a:cxn>
              </a:cxnLst>
              <a:rect l="0" t="0" r="r" b="b"/>
              <a:pathLst>
                <a:path w="176" h="10">
                  <a:moveTo>
                    <a:pt x="176" y="5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1" y="10"/>
                  </a:lnTo>
                  <a:lnTo>
                    <a:pt x="176" y="5"/>
                  </a:lnTo>
                  <a:lnTo>
                    <a:pt x="171" y="10"/>
                  </a:lnTo>
                  <a:lnTo>
                    <a:pt x="176" y="10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9" name="Freeform 2815"/>
            <p:cNvSpPr>
              <a:spLocks/>
            </p:cNvSpPr>
            <p:nvPr/>
          </p:nvSpPr>
          <p:spPr bwMode="auto">
            <a:xfrm>
              <a:off x="3790" y="3867"/>
              <a:ext cx="2" cy="1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0" y="70"/>
                </a:cxn>
                <a:cxn ang="0">
                  <a:pos x="9" y="70"/>
                </a:cxn>
                <a:cxn ang="0">
                  <a:pos x="9" y="5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70">
                  <a:moveTo>
                    <a:pt x="4" y="0"/>
                  </a:moveTo>
                  <a:lnTo>
                    <a:pt x="0" y="5"/>
                  </a:lnTo>
                  <a:lnTo>
                    <a:pt x="0" y="70"/>
                  </a:lnTo>
                  <a:lnTo>
                    <a:pt x="9" y="70"/>
                  </a:lnTo>
                  <a:lnTo>
                    <a:pt x="9" y="5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0" name="Freeform 2816"/>
            <p:cNvSpPr>
              <a:spLocks/>
            </p:cNvSpPr>
            <p:nvPr/>
          </p:nvSpPr>
          <p:spPr bwMode="auto">
            <a:xfrm>
              <a:off x="3747" y="3867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9"/>
                </a:cxn>
                <a:cxn ang="0">
                  <a:pos x="175" y="9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5" h="9">
                  <a:moveTo>
                    <a:pt x="0" y="5"/>
                  </a:moveTo>
                  <a:lnTo>
                    <a:pt x="4" y="9"/>
                  </a:lnTo>
                  <a:lnTo>
                    <a:pt x="175" y="9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1" name="Freeform 2817"/>
            <p:cNvSpPr>
              <a:spLocks/>
            </p:cNvSpPr>
            <p:nvPr/>
          </p:nvSpPr>
          <p:spPr bwMode="auto">
            <a:xfrm>
              <a:off x="3747" y="3868"/>
              <a:ext cx="2" cy="18"/>
            </a:xfrm>
            <a:custGeom>
              <a:avLst/>
              <a:gdLst/>
              <a:ahLst/>
              <a:cxnLst>
                <a:cxn ang="0">
                  <a:pos x="4" y="70"/>
                </a:cxn>
                <a:cxn ang="0">
                  <a:pos x="9" y="65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4" y="70"/>
                </a:cxn>
                <a:cxn ang="0">
                  <a:pos x="0" y="65"/>
                </a:cxn>
                <a:cxn ang="0">
                  <a:pos x="0" y="70"/>
                </a:cxn>
                <a:cxn ang="0">
                  <a:pos x="4" y="70"/>
                </a:cxn>
              </a:cxnLst>
              <a:rect l="0" t="0" r="r" b="b"/>
              <a:pathLst>
                <a:path w="9" h="70">
                  <a:moveTo>
                    <a:pt x="4" y="70"/>
                  </a:moveTo>
                  <a:lnTo>
                    <a:pt x="9" y="6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4" y="70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02" name="Picture 281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8" y="3884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" name="Freeform 2819"/>
            <p:cNvSpPr>
              <a:spLocks/>
            </p:cNvSpPr>
            <p:nvPr/>
          </p:nvSpPr>
          <p:spPr bwMode="auto">
            <a:xfrm>
              <a:off x="3748" y="3916"/>
              <a:ext cx="44" cy="2"/>
            </a:xfrm>
            <a:custGeom>
              <a:avLst/>
              <a:gdLst/>
              <a:ahLst/>
              <a:cxnLst>
                <a:cxn ang="0">
                  <a:pos x="176" y="4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4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4"/>
                </a:cxn>
              </a:cxnLst>
              <a:rect l="0" t="0" r="r" b="b"/>
              <a:pathLst>
                <a:path w="176" h="9">
                  <a:moveTo>
                    <a:pt x="176" y="4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4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4" name="Freeform 2820"/>
            <p:cNvSpPr>
              <a:spLocks/>
            </p:cNvSpPr>
            <p:nvPr/>
          </p:nvSpPr>
          <p:spPr bwMode="auto">
            <a:xfrm>
              <a:off x="3790" y="3883"/>
              <a:ext cx="2" cy="3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0" y="137"/>
                </a:cxn>
                <a:cxn ang="0">
                  <a:pos x="9" y="137"/>
                </a:cxn>
                <a:cxn ang="0">
                  <a:pos x="9" y="5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137">
                  <a:moveTo>
                    <a:pt x="4" y="0"/>
                  </a:moveTo>
                  <a:lnTo>
                    <a:pt x="0" y="5"/>
                  </a:lnTo>
                  <a:lnTo>
                    <a:pt x="0" y="137"/>
                  </a:lnTo>
                  <a:lnTo>
                    <a:pt x="9" y="137"/>
                  </a:lnTo>
                  <a:lnTo>
                    <a:pt x="9" y="5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5" name="Freeform 2821"/>
            <p:cNvSpPr>
              <a:spLocks/>
            </p:cNvSpPr>
            <p:nvPr/>
          </p:nvSpPr>
          <p:spPr bwMode="auto">
            <a:xfrm>
              <a:off x="3747" y="3883"/>
              <a:ext cx="44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5" y="10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5" h="10">
                  <a:moveTo>
                    <a:pt x="0" y="5"/>
                  </a:moveTo>
                  <a:lnTo>
                    <a:pt x="4" y="10"/>
                  </a:lnTo>
                  <a:lnTo>
                    <a:pt x="175" y="10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6" name="Freeform 2822"/>
            <p:cNvSpPr>
              <a:spLocks/>
            </p:cNvSpPr>
            <p:nvPr/>
          </p:nvSpPr>
          <p:spPr bwMode="auto">
            <a:xfrm>
              <a:off x="3747" y="3884"/>
              <a:ext cx="2" cy="34"/>
            </a:xfrm>
            <a:custGeom>
              <a:avLst/>
              <a:gdLst/>
              <a:ahLst/>
              <a:cxnLst>
                <a:cxn ang="0">
                  <a:pos x="4" y="137"/>
                </a:cxn>
                <a:cxn ang="0">
                  <a:pos x="9" y="132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2"/>
                </a:cxn>
                <a:cxn ang="0">
                  <a:pos x="4" y="137"/>
                </a:cxn>
                <a:cxn ang="0">
                  <a:pos x="0" y="132"/>
                </a:cxn>
                <a:cxn ang="0">
                  <a:pos x="0" y="137"/>
                </a:cxn>
                <a:cxn ang="0">
                  <a:pos x="4" y="137"/>
                </a:cxn>
              </a:cxnLst>
              <a:rect l="0" t="0" r="r" b="b"/>
              <a:pathLst>
                <a:path w="9" h="137">
                  <a:moveTo>
                    <a:pt x="4" y="137"/>
                  </a:moveTo>
                  <a:lnTo>
                    <a:pt x="9" y="13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2"/>
                  </a:lnTo>
                  <a:lnTo>
                    <a:pt x="4" y="137"/>
                  </a:lnTo>
                  <a:lnTo>
                    <a:pt x="0" y="132"/>
                  </a:lnTo>
                  <a:lnTo>
                    <a:pt x="0" y="137"/>
                  </a:lnTo>
                  <a:lnTo>
                    <a:pt x="4" y="13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7" name="Rectangle 2823"/>
            <p:cNvSpPr>
              <a:spLocks noChangeArrowheads="1"/>
            </p:cNvSpPr>
            <p:nvPr/>
          </p:nvSpPr>
          <p:spPr bwMode="auto">
            <a:xfrm>
              <a:off x="3748" y="3917"/>
              <a:ext cx="43" cy="17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8" name="Freeform 2824"/>
            <p:cNvSpPr>
              <a:spLocks/>
            </p:cNvSpPr>
            <p:nvPr/>
          </p:nvSpPr>
          <p:spPr bwMode="auto">
            <a:xfrm>
              <a:off x="3748" y="3933"/>
              <a:ext cx="44" cy="2"/>
            </a:xfrm>
            <a:custGeom>
              <a:avLst/>
              <a:gdLst/>
              <a:ahLst/>
              <a:cxnLst>
                <a:cxn ang="0">
                  <a:pos x="176" y="5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5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5"/>
                </a:cxn>
              </a:cxnLst>
              <a:rect l="0" t="0" r="r" b="b"/>
              <a:pathLst>
                <a:path w="176" h="9">
                  <a:moveTo>
                    <a:pt x="176" y="5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5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9" name="Freeform 2825"/>
            <p:cNvSpPr>
              <a:spLocks/>
            </p:cNvSpPr>
            <p:nvPr/>
          </p:nvSpPr>
          <p:spPr bwMode="auto">
            <a:xfrm>
              <a:off x="3790" y="3916"/>
              <a:ext cx="2" cy="1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0" y="71"/>
                </a:cxn>
                <a:cxn ang="0">
                  <a:pos x="9" y="71"/>
                </a:cxn>
                <a:cxn ang="0">
                  <a:pos x="9" y="4"/>
                </a:cxn>
                <a:cxn ang="0">
                  <a:pos x="4" y="0"/>
                </a:cxn>
                <a:cxn ang="0">
                  <a:pos x="9" y="4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71">
                  <a:moveTo>
                    <a:pt x="4" y="0"/>
                  </a:moveTo>
                  <a:lnTo>
                    <a:pt x="0" y="4"/>
                  </a:lnTo>
                  <a:lnTo>
                    <a:pt x="0" y="71"/>
                  </a:lnTo>
                  <a:lnTo>
                    <a:pt x="9" y="71"/>
                  </a:lnTo>
                  <a:lnTo>
                    <a:pt x="9" y="4"/>
                  </a:lnTo>
                  <a:lnTo>
                    <a:pt x="4" y="0"/>
                  </a:lnTo>
                  <a:lnTo>
                    <a:pt x="9" y="4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0" name="Freeform 2826"/>
            <p:cNvSpPr>
              <a:spLocks/>
            </p:cNvSpPr>
            <p:nvPr/>
          </p:nvSpPr>
          <p:spPr bwMode="auto">
            <a:xfrm>
              <a:off x="3747" y="3916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9"/>
                </a:cxn>
                <a:cxn ang="0">
                  <a:pos x="175" y="9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5" h="9">
                  <a:moveTo>
                    <a:pt x="0" y="4"/>
                  </a:moveTo>
                  <a:lnTo>
                    <a:pt x="4" y="9"/>
                  </a:lnTo>
                  <a:lnTo>
                    <a:pt x="175" y="9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1" name="Freeform 2827"/>
            <p:cNvSpPr>
              <a:spLocks/>
            </p:cNvSpPr>
            <p:nvPr/>
          </p:nvSpPr>
          <p:spPr bwMode="auto">
            <a:xfrm>
              <a:off x="3747" y="3917"/>
              <a:ext cx="2" cy="18"/>
            </a:xfrm>
            <a:custGeom>
              <a:avLst/>
              <a:gdLst/>
              <a:ahLst/>
              <a:cxnLst>
                <a:cxn ang="0">
                  <a:pos x="4" y="71"/>
                </a:cxn>
                <a:cxn ang="0">
                  <a:pos x="9" y="67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7"/>
                </a:cxn>
                <a:cxn ang="0">
                  <a:pos x="4" y="71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4" y="71"/>
                </a:cxn>
              </a:cxnLst>
              <a:rect l="0" t="0" r="r" b="b"/>
              <a:pathLst>
                <a:path w="9" h="71">
                  <a:moveTo>
                    <a:pt x="4" y="71"/>
                  </a:moveTo>
                  <a:lnTo>
                    <a:pt x="9" y="6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12" name="Picture 282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8" y="3934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" name="Freeform 2829"/>
            <p:cNvSpPr>
              <a:spLocks/>
            </p:cNvSpPr>
            <p:nvPr/>
          </p:nvSpPr>
          <p:spPr bwMode="auto">
            <a:xfrm>
              <a:off x="3748" y="3966"/>
              <a:ext cx="44" cy="2"/>
            </a:xfrm>
            <a:custGeom>
              <a:avLst/>
              <a:gdLst/>
              <a:ahLst/>
              <a:cxnLst>
                <a:cxn ang="0">
                  <a:pos x="176" y="4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4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4"/>
                </a:cxn>
              </a:cxnLst>
              <a:rect l="0" t="0" r="r" b="b"/>
              <a:pathLst>
                <a:path w="176" h="9">
                  <a:moveTo>
                    <a:pt x="176" y="4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4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4" name="Freeform 2830"/>
            <p:cNvSpPr>
              <a:spLocks/>
            </p:cNvSpPr>
            <p:nvPr/>
          </p:nvSpPr>
          <p:spPr bwMode="auto">
            <a:xfrm>
              <a:off x="3790" y="3933"/>
              <a:ext cx="2" cy="3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0" y="136"/>
                </a:cxn>
                <a:cxn ang="0">
                  <a:pos x="9" y="136"/>
                </a:cxn>
                <a:cxn ang="0">
                  <a:pos x="9" y="5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136">
                  <a:moveTo>
                    <a:pt x="4" y="0"/>
                  </a:moveTo>
                  <a:lnTo>
                    <a:pt x="0" y="5"/>
                  </a:lnTo>
                  <a:lnTo>
                    <a:pt x="0" y="136"/>
                  </a:lnTo>
                  <a:lnTo>
                    <a:pt x="9" y="136"/>
                  </a:lnTo>
                  <a:lnTo>
                    <a:pt x="9" y="5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5" name="Freeform 2831"/>
            <p:cNvSpPr>
              <a:spLocks/>
            </p:cNvSpPr>
            <p:nvPr/>
          </p:nvSpPr>
          <p:spPr bwMode="auto">
            <a:xfrm>
              <a:off x="3747" y="3933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9"/>
                </a:cxn>
                <a:cxn ang="0">
                  <a:pos x="175" y="9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5" h="9">
                  <a:moveTo>
                    <a:pt x="0" y="5"/>
                  </a:moveTo>
                  <a:lnTo>
                    <a:pt x="4" y="9"/>
                  </a:lnTo>
                  <a:lnTo>
                    <a:pt x="175" y="9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6" name="Freeform 2832"/>
            <p:cNvSpPr>
              <a:spLocks/>
            </p:cNvSpPr>
            <p:nvPr/>
          </p:nvSpPr>
          <p:spPr bwMode="auto">
            <a:xfrm>
              <a:off x="3747" y="3934"/>
              <a:ext cx="2" cy="34"/>
            </a:xfrm>
            <a:custGeom>
              <a:avLst/>
              <a:gdLst/>
              <a:ahLst/>
              <a:cxnLst>
                <a:cxn ang="0">
                  <a:pos x="4" y="136"/>
                </a:cxn>
                <a:cxn ang="0">
                  <a:pos x="9" y="131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1"/>
                </a:cxn>
                <a:cxn ang="0">
                  <a:pos x="4" y="136"/>
                </a:cxn>
                <a:cxn ang="0">
                  <a:pos x="0" y="131"/>
                </a:cxn>
                <a:cxn ang="0">
                  <a:pos x="0" y="136"/>
                </a:cxn>
                <a:cxn ang="0">
                  <a:pos x="4" y="136"/>
                </a:cxn>
              </a:cxnLst>
              <a:rect l="0" t="0" r="r" b="b"/>
              <a:pathLst>
                <a:path w="9" h="136">
                  <a:moveTo>
                    <a:pt x="4" y="136"/>
                  </a:moveTo>
                  <a:lnTo>
                    <a:pt x="9" y="13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1"/>
                  </a:lnTo>
                  <a:lnTo>
                    <a:pt x="4" y="136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4" y="1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7" name="Rectangle 2833"/>
            <p:cNvSpPr>
              <a:spLocks noChangeArrowheads="1"/>
            </p:cNvSpPr>
            <p:nvPr/>
          </p:nvSpPr>
          <p:spPr bwMode="auto">
            <a:xfrm>
              <a:off x="3748" y="3967"/>
              <a:ext cx="43" cy="16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8" name="Freeform 2834"/>
            <p:cNvSpPr>
              <a:spLocks/>
            </p:cNvSpPr>
            <p:nvPr/>
          </p:nvSpPr>
          <p:spPr bwMode="auto">
            <a:xfrm>
              <a:off x="3748" y="3982"/>
              <a:ext cx="44" cy="2"/>
            </a:xfrm>
            <a:custGeom>
              <a:avLst/>
              <a:gdLst/>
              <a:ahLst/>
              <a:cxnLst>
                <a:cxn ang="0">
                  <a:pos x="176" y="4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4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4"/>
                </a:cxn>
              </a:cxnLst>
              <a:rect l="0" t="0" r="r" b="b"/>
              <a:pathLst>
                <a:path w="176" h="9">
                  <a:moveTo>
                    <a:pt x="176" y="4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4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4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9" name="Freeform 2835"/>
            <p:cNvSpPr>
              <a:spLocks/>
            </p:cNvSpPr>
            <p:nvPr/>
          </p:nvSpPr>
          <p:spPr bwMode="auto">
            <a:xfrm>
              <a:off x="3790" y="3966"/>
              <a:ext cx="2" cy="1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0" y="70"/>
                </a:cxn>
                <a:cxn ang="0">
                  <a:pos x="9" y="70"/>
                </a:cxn>
                <a:cxn ang="0">
                  <a:pos x="9" y="5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70">
                  <a:moveTo>
                    <a:pt x="4" y="0"/>
                  </a:moveTo>
                  <a:lnTo>
                    <a:pt x="0" y="5"/>
                  </a:lnTo>
                  <a:lnTo>
                    <a:pt x="0" y="70"/>
                  </a:lnTo>
                  <a:lnTo>
                    <a:pt x="9" y="70"/>
                  </a:lnTo>
                  <a:lnTo>
                    <a:pt x="9" y="5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0" name="Freeform 2836"/>
            <p:cNvSpPr>
              <a:spLocks/>
            </p:cNvSpPr>
            <p:nvPr/>
          </p:nvSpPr>
          <p:spPr bwMode="auto">
            <a:xfrm>
              <a:off x="3747" y="3966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5" y="10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5" h="10">
                  <a:moveTo>
                    <a:pt x="0" y="5"/>
                  </a:moveTo>
                  <a:lnTo>
                    <a:pt x="4" y="10"/>
                  </a:lnTo>
                  <a:lnTo>
                    <a:pt x="175" y="10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1" name="Freeform 2837"/>
            <p:cNvSpPr>
              <a:spLocks/>
            </p:cNvSpPr>
            <p:nvPr/>
          </p:nvSpPr>
          <p:spPr bwMode="auto">
            <a:xfrm>
              <a:off x="3747" y="3967"/>
              <a:ext cx="2" cy="17"/>
            </a:xfrm>
            <a:custGeom>
              <a:avLst/>
              <a:gdLst/>
              <a:ahLst/>
              <a:cxnLst>
                <a:cxn ang="0">
                  <a:pos x="4" y="70"/>
                </a:cxn>
                <a:cxn ang="0">
                  <a:pos x="9" y="65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4" y="70"/>
                </a:cxn>
                <a:cxn ang="0">
                  <a:pos x="0" y="65"/>
                </a:cxn>
                <a:cxn ang="0">
                  <a:pos x="0" y="70"/>
                </a:cxn>
                <a:cxn ang="0">
                  <a:pos x="4" y="70"/>
                </a:cxn>
              </a:cxnLst>
              <a:rect l="0" t="0" r="r" b="b"/>
              <a:pathLst>
                <a:path w="9" h="70">
                  <a:moveTo>
                    <a:pt x="4" y="70"/>
                  </a:moveTo>
                  <a:lnTo>
                    <a:pt x="9" y="6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4" y="70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2" name="Rectangle 2838"/>
            <p:cNvSpPr>
              <a:spLocks noChangeArrowheads="1"/>
            </p:cNvSpPr>
            <p:nvPr/>
          </p:nvSpPr>
          <p:spPr bwMode="auto">
            <a:xfrm>
              <a:off x="3748" y="3978"/>
              <a:ext cx="43" cy="11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3" name="Freeform 2839"/>
            <p:cNvSpPr>
              <a:spLocks/>
            </p:cNvSpPr>
            <p:nvPr/>
          </p:nvSpPr>
          <p:spPr bwMode="auto">
            <a:xfrm>
              <a:off x="3748" y="3988"/>
              <a:ext cx="44" cy="2"/>
            </a:xfrm>
            <a:custGeom>
              <a:avLst/>
              <a:gdLst/>
              <a:ahLst/>
              <a:cxnLst>
                <a:cxn ang="0">
                  <a:pos x="176" y="4"/>
                </a:cxn>
                <a:cxn ang="0">
                  <a:pos x="171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1" y="9"/>
                </a:cxn>
                <a:cxn ang="0">
                  <a:pos x="176" y="4"/>
                </a:cxn>
                <a:cxn ang="0">
                  <a:pos x="171" y="9"/>
                </a:cxn>
                <a:cxn ang="0">
                  <a:pos x="176" y="9"/>
                </a:cxn>
                <a:cxn ang="0">
                  <a:pos x="176" y="4"/>
                </a:cxn>
              </a:cxnLst>
              <a:rect l="0" t="0" r="r" b="b"/>
              <a:pathLst>
                <a:path w="176" h="9">
                  <a:moveTo>
                    <a:pt x="176" y="4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1" y="9"/>
                  </a:lnTo>
                  <a:lnTo>
                    <a:pt x="176" y="4"/>
                  </a:lnTo>
                  <a:lnTo>
                    <a:pt x="171" y="9"/>
                  </a:lnTo>
                  <a:lnTo>
                    <a:pt x="176" y="9"/>
                  </a:lnTo>
                  <a:lnTo>
                    <a:pt x="176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4" name="Freeform 2840"/>
            <p:cNvSpPr>
              <a:spLocks/>
            </p:cNvSpPr>
            <p:nvPr/>
          </p:nvSpPr>
          <p:spPr bwMode="auto">
            <a:xfrm>
              <a:off x="3790" y="3977"/>
              <a:ext cx="2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9" y="48"/>
                </a:cxn>
                <a:cxn ang="0">
                  <a:pos x="9" y="4"/>
                </a:cxn>
                <a:cxn ang="0">
                  <a:pos x="4" y="0"/>
                </a:cxn>
                <a:cxn ang="0">
                  <a:pos x="9" y="4"/>
                </a:cxn>
                <a:cxn ang="0">
                  <a:pos x="9" y="0"/>
                </a:cxn>
                <a:cxn ang="0">
                  <a:pos x="4" y="0"/>
                </a:cxn>
              </a:cxnLst>
              <a:rect l="0" t="0" r="r" b="b"/>
              <a:pathLst>
                <a:path w="9" h="48">
                  <a:moveTo>
                    <a:pt x="4" y="0"/>
                  </a:moveTo>
                  <a:lnTo>
                    <a:pt x="0" y="4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4"/>
                  </a:lnTo>
                  <a:lnTo>
                    <a:pt x="4" y="0"/>
                  </a:lnTo>
                  <a:lnTo>
                    <a:pt x="9" y="4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5" name="Freeform 2841"/>
            <p:cNvSpPr>
              <a:spLocks/>
            </p:cNvSpPr>
            <p:nvPr/>
          </p:nvSpPr>
          <p:spPr bwMode="auto">
            <a:xfrm>
              <a:off x="3747" y="3977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10"/>
                </a:cxn>
                <a:cxn ang="0">
                  <a:pos x="175" y="10"/>
                </a:cxn>
                <a:cxn ang="0">
                  <a:pos x="17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5" h="10">
                  <a:moveTo>
                    <a:pt x="0" y="4"/>
                  </a:moveTo>
                  <a:lnTo>
                    <a:pt x="4" y="10"/>
                  </a:lnTo>
                  <a:lnTo>
                    <a:pt x="175" y="10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6" name="Freeform 2842"/>
            <p:cNvSpPr>
              <a:spLocks/>
            </p:cNvSpPr>
            <p:nvPr/>
          </p:nvSpPr>
          <p:spPr bwMode="auto">
            <a:xfrm>
              <a:off x="3747" y="3978"/>
              <a:ext cx="2" cy="12"/>
            </a:xfrm>
            <a:custGeom>
              <a:avLst/>
              <a:gdLst/>
              <a:ahLst/>
              <a:cxnLst>
                <a:cxn ang="0">
                  <a:pos x="4" y="49"/>
                </a:cxn>
                <a:cxn ang="0">
                  <a:pos x="9" y="44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4" y="49"/>
                </a:cxn>
                <a:cxn ang="0">
                  <a:pos x="0" y="44"/>
                </a:cxn>
                <a:cxn ang="0">
                  <a:pos x="0" y="49"/>
                </a:cxn>
                <a:cxn ang="0">
                  <a:pos x="4" y="49"/>
                </a:cxn>
              </a:cxnLst>
              <a:rect l="0" t="0" r="r" b="b"/>
              <a:pathLst>
                <a:path w="9" h="49">
                  <a:moveTo>
                    <a:pt x="4" y="49"/>
                  </a:moveTo>
                  <a:lnTo>
                    <a:pt x="9" y="4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4" y="49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7" name="Rectangle 2843"/>
            <p:cNvSpPr>
              <a:spLocks noChangeArrowheads="1"/>
            </p:cNvSpPr>
            <p:nvPr/>
          </p:nvSpPr>
          <p:spPr bwMode="auto">
            <a:xfrm>
              <a:off x="3791" y="3808"/>
              <a:ext cx="4" cy="18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8" name="Rectangle 2844"/>
            <p:cNvSpPr>
              <a:spLocks noChangeArrowheads="1"/>
            </p:cNvSpPr>
            <p:nvPr/>
          </p:nvSpPr>
          <p:spPr bwMode="auto">
            <a:xfrm>
              <a:off x="3791" y="3808"/>
              <a:ext cx="4" cy="18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9" name="Rectangle 2845"/>
            <p:cNvSpPr>
              <a:spLocks noChangeArrowheads="1"/>
            </p:cNvSpPr>
            <p:nvPr/>
          </p:nvSpPr>
          <p:spPr bwMode="auto">
            <a:xfrm>
              <a:off x="3748" y="3988"/>
              <a:ext cx="43" cy="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30" name="Picture 284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7" y="3835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1" name="Freeform 2847"/>
            <p:cNvSpPr>
              <a:spLocks/>
            </p:cNvSpPr>
            <p:nvPr/>
          </p:nvSpPr>
          <p:spPr bwMode="auto">
            <a:xfrm>
              <a:off x="3797" y="3867"/>
              <a:ext cx="44" cy="2"/>
            </a:xfrm>
            <a:custGeom>
              <a:avLst/>
              <a:gdLst/>
              <a:ahLst/>
              <a:cxnLst>
                <a:cxn ang="0">
                  <a:pos x="177" y="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5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5"/>
                </a:cxn>
              </a:cxnLst>
              <a:rect l="0" t="0" r="r" b="b"/>
              <a:pathLst>
                <a:path w="177" h="9">
                  <a:moveTo>
                    <a:pt x="177" y="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5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2" name="Freeform 2848"/>
            <p:cNvSpPr>
              <a:spLocks/>
            </p:cNvSpPr>
            <p:nvPr/>
          </p:nvSpPr>
          <p:spPr bwMode="auto">
            <a:xfrm>
              <a:off x="3839" y="3834"/>
              <a:ext cx="2" cy="3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  <a:cxn ang="0">
                  <a:pos x="0" y="137"/>
                </a:cxn>
                <a:cxn ang="0">
                  <a:pos x="10" y="137"/>
                </a:cxn>
                <a:cxn ang="0">
                  <a:pos x="10" y="4"/>
                </a:cxn>
                <a:cxn ang="0">
                  <a:pos x="5" y="0"/>
                </a:cxn>
                <a:cxn ang="0">
                  <a:pos x="10" y="4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137">
                  <a:moveTo>
                    <a:pt x="5" y="0"/>
                  </a:moveTo>
                  <a:lnTo>
                    <a:pt x="0" y="4"/>
                  </a:lnTo>
                  <a:lnTo>
                    <a:pt x="0" y="137"/>
                  </a:lnTo>
                  <a:lnTo>
                    <a:pt x="10" y="137"/>
                  </a:lnTo>
                  <a:lnTo>
                    <a:pt x="10" y="4"/>
                  </a:lnTo>
                  <a:lnTo>
                    <a:pt x="5" y="0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3" name="Freeform 2849"/>
            <p:cNvSpPr>
              <a:spLocks/>
            </p:cNvSpPr>
            <p:nvPr/>
          </p:nvSpPr>
          <p:spPr bwMode="auto">
            <a:xfrm>
              <a:off x="3796" y="3834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9"/>
                </a:cxn>
                <a:cxn ang="0">
                  <a:pos x="176" y="9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6" h="9">
                  <a:moveTo>
                    <a:pt x="0" y="4"/>
                  </a:moveTo>
                  <a:lnTo>
                    <a:pt x="4" y="9"/>
                  </a:lnTo>
                  <a:lnTo>
                    <a:pt x="176" y="9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4" name="Freeform 2850"/>
            <p:cNvSpPr>
              <a:spLocks/>
            </p:cNvSpPr>
            <p:nvPr/>
          </p:nvSpPr>
          <p:spPr bwMode="auto">
            <a:xfrm>
              <a:off x="3796" y="3835"/>
              <a:ext cx="3" cy="34"/>
            </a:xfrm>
            <a:custGeom>
              <a:avLst/>
              <a:gdLst/>
              <a:ahLst/>
              <a:cxnLst>
                <a:cxn ang="0">
                  <a:pos x="4" y="137"/>
                </a:cxn>
                <a:cxn ang="0">
                  <a:pos x="9" y="133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3"/>
                </a:cxn>
                <a:cxn ang="0">
                  <a:pos x="4" y="137"/>
                </a:cxn>
                <a:cxn ang="0">
                  <a:pos x="0" y="133"/>
                </a:cxn>
                <a:cxn ang="0">
                  <a:pos x="0" y="137"/>
                </a:cxn>
                <a:cxn ang="0">
                  <a:pos x="4" y="137"/>
                </a:cxn>
              </a:cxnLst>
              <a:rect l="0" t="0" r="r" b="b"/>
              <a:pathLst>
                <a:path w="9" h="137">
                  <a:moveTo>
                    <a:pt x="4" y="137"/>
                  </a:moveTo>
                  <a:lnTo>
                    <a:pt x="9" y="13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3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0" y="137"/>
                  </a:lnTo>
                  <a:lnTo>
                    <a:pt x="4" y="13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5" name="Rectangle 2851"/>
            <p:cNvSpPr>
              <a:spLocks noChangeArrowheads="1"/>
            </p:cNvSpPr>
            <p:nvPr/>
          </p:nvSpPr>
          <p:spPr bwMode="auto">
            <a:xfrm>
              <a:off x="3797" y="3808"/>
              <a:ext cx="43" cy="25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6" name="Freeform 2852"/>
            <p:cNvSpPr>
              <a:spLocks/>
            </p:cNvSpPr>
            <p:nvPr/>
          </p:nvSpPr>
          <p:spPr bwMode="auto">
            <a:xfrm>
              <a:off x="3797" y="3831"/>
              <a:ext cx="44" cy="3"/>
            </a:xfrm>
            <a:custGeom>
              <a:avLst/>
              <a:gdLst/>
              <a:ahLst/>
              <a:cxnLst>
                <a:cxn ang="0">
                  <a:pos x="177" y="4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4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4"/>
                </a:cxn>
              </a:cxnLst>
              <a:rect l="0" t="0" r="r" b="b"/>
              <a:pathLst>
                <a:path w="177" h="9">
                  <a:moveTo>
                    <a:pt x="177" y="4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4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7" name="Freeform 2853"/>
            <p:cNvSpPr>
              <a:spLocks/>
            </p:cNvSpPr>
            <p:nvPr/>
          </p:nvSpPr>
          <p:spPr bwMode="auto">
            <a:xfrm>
              <a:off x="3839" y="3806"/>
              <a:ext cx="2" cy="2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105"/>
                </a:cxn>
                <a:cxn ang="0">
                  <a:pos x="10" y="105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105">
                  <a:moveTo>
                    <a:pt x="5" y="0"/>
                  </a:moveTo>
                  <a:lnTo>
                    <a:pt x="0" y="5"/>
                  </a:lnTo>
                  <a:lnTo>
                    <a:pt x="0" y="105"/>
                  </a:lnTo>
                  <a:lnTo>
                    <a:pt x="10" y="10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8" name="Freeform 2854"/>
            <p:cNvSpPr>
              <a:spLocks/>
            </p:cNvSpPr>
            <p:nvPr/>
          </p:nvSpPr>
          <p:spPr bwMode="auto">
            <a:xfrm>
              <a:off x="3796" y="3806"/>
              <a:ext cx="44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6" y="10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6" h="10">
                  <a:moveTo>
                    <a:pt x="0" y="5"/>
                  </a:moveTo>
                  <a:lnTo>
                    <a:pt x="4" y="10"/>
                  </a:lnTo>
                  <a:lnTo>
                    <a:pt x="176" y="10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9" name="Freeform 2855"/>
            <p:cNvSpPr>
              <a:spLocks/>
            </p:cNvSpPr>
            <p:nvPr/>
          </p:nvSpPr>
          <p:spPr bwMode="auto">
            <a:xfrm>
              <a:off x="3796" y="3808"/>
              <a:ext cx="3" cy="26"/>
            </a:xfrm>
            <a:custGeom>
              <a:avLst/>
              <a:gdLst/>
              <a:ahLst/>
              <a:cxnLst>
                <a:cxn ang="0">
                  <a:pos x="4" y="105"/>
                </a:cxn>
                <a:cxn ang="0">
                  <a:pos x="9" y="10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00"/>
                </a:cxn>
                <a:cxn ang="0">
                  <a:pos x="4" y="105"/>
                </a:cxn>
                <a:cxn ang="0">
                  <a:pos x="0" y="100"/>
                </a:cxn>
                <a:cxn ang="0">
                  <a:pos x="0" y="105"/>
                </a:cxn>
                <a:cxn ang="0">
                  <a:pos x="4" y="105"/>
                </a:cxn>
              </a:cxnLst>
              <a:rect l="0" t="0" r="r" b="b"/>
              <a:pathLst>
                <a:path w="9" h="105">
                  <a:moveTo>
                    <a:pt x="4" y="105"/>
                  </a:moveTo>
                  <a:lnTo>
                    <a:pt x="9" y="10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0"/>
                  </a:lnTo>
                  <a:lnTo>
                    <a:pt x="4" y="10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4" y="105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0" name="Rectangle 2856"/>
            <p:cNvSpPr>
              <a:spLocks noChangeArrowheads="1"/>
            </p:cNvSpPr>
            <p:nvPr/>
          </p:nvSpPr>
          <p:spPr bwMode="auto">
            <a:xfrm>
              <a:off x="3793" y="3808"/>
              <a:ext cx="4" cy="18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1" name="Rectangle 2857"/>
            <p:cNvSpPr>
              <a:spLocks noChangeArrowheads="1"/>
            </p:cNvSpPr>
            <p:nvPr/>
          </p:nvSpPr>
          <p:spPr bwMode="auto">
            <a:xfrm>
              <a:off x="3793" y="3808"/>
              <a:ext cx="4" cy="18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2" name="Rectangle 2858"/>
            <p:cNvSpPr>
              <a:spLocks noChangeArrowheads="1"/>
            </p:cNvSpPr>
            <p:nvPr/>
          </p:nvSpPr>
          <p:spPr bwMode="auto">
            <a:xfrm>
              <a:off x="3801" y="3808"/>
              <a:ext cx="35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3" name="Freeform 2859"/>
            <p:cNvSpPr>
              <a:spLocks/>
            </p:cNvSpPr>
            <p:nvPr/>
          </p:nvSpPr>
          <p:spPr bwMode="auto">
            <a:xfrm>
              <a:off x="3801" y="3828"/>
              <a:ext cx="36" cy="2"/>
            </a:xfrm>
            <a:custGeom>
              <a:avLst/>
              <a:gdLst/>
              <a:ahLst/>
              <a:cxnLst>
                <a:cxn ang="0">
                  <a:pos x="144" y="4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40" y="9"/>
                </a:cxn>
                <a:cxn ang="0">
                  <a:pos x="144" y="4"/>
                </a:cxn>
                <a:cxn ang="0">
                  <a:pos x="140" y="9"/>
                </a:cxn>
                <a:cxn ang="0">
                  <a:pos x="144" y="9"/>
                </a:cxn>
                <a:cxn ang="0">
                  <a:pos x="144" y="4"/>
                </a:cxn>
              </a:cxnLst>
              <a:rect l="0" t="0" r="r" b="b"/>
              <a:pathLst>
                <a:path w="144" h="9">
                  <a:moveTo>
                    <a:pt x="144" y="4"/>
                  </a:moveTo>
                  <a:lnTo>
                    <a:pt x="14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40" y="9"/>
                  </a:lnTo>
                  <a:lnTo>
                    <a:pt x="144" y="4"/>
                  </a:lnTo>
                  <a:lnTo>
                    <a:pt x="140" y="9"/>
                  </a:lnTo>
                  <a:lnTo>
                    <a:pt x="144" y="9"/>
                  </a:lnTo>
                  <a:lnTo>
                    <a:pt x="144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4" name="Freeform 2860"/>
            <p:cNvSpPr>
              <a:spLocks/>
            </p:cNvSpPr>
            <p:nvPr/>
          </p:nvSpPr>
          <p:spPr bwMode="auto">
            <a:xfrm>
              <a:off x="3835" y="3806"/>
              <a:ext cx="2" cy="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92"/>
                </a:cxn>
                <a:cxn ang="0">
                  <a:pos x="9" y="92"/>
                </a:cxn>
                <a:cxn ang="0">
                  <a:pos x="9" y="5"/>
                </a:cxn>
                <a:cxn ang="0">
                  <a:pos x="5" y="0"/>
                </a:cxn>
                <a:cxn ang="0">
                  <a:pos x="9" y="5"/>
                </a:cxn>
                <a:cxn ang="0">
                  <a:pos x="9" y="0"/>
                </a:cxn>
                <a:cxn ang="0">
                  <a:pos x="5" y="0"/>
                </a:cxn>
              </a:cxnLst>
              <a:rect l="0" t="0" r="r" b="b"/>
              <a:pathLst>
                <a:path w="9" h="92">
                  <a:moveTo>
                    <a:pt x="5" y="0"/>
                  </a:moveTo>
                  <a:lnTo>
                    <a:pt x="0" y="5"/>
                  </a:lnTo>
                  <a:lnTo>
                    <a:pt x="0" y="92"/>
                  </a:lnTo>
                  <a:lnTo>
                    <a:pt x="9" y="92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5" name="Freeform 2861"/>
            <p:cNvSpPr>
              <a:spLocks/>
            </p:cNvSpPr>
            <p:nvPr/>
          </p:nvSpPr>
          <p:spPr bwMode="auto">
            <a:xfrm>
              <a:off x="3800" y="3806"/>
              <a:ext cx="36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0"/>
                </a:cxn>
                <a:cxn ang="0">
                  <a:pos x="145" y="10"/>
                </a:cxn>
                <a:cxn ang="0">
                  <a:pos x="145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45" h="10">
                  <a:moveTo>
                    <a:pt x="0" y="5"/>
                  </a:moveTo>
                  <a:lnTo>
                    <a:pt x="5" y="10"/>
                  </a:lnTo>
                  <a:lnTo>
                    <a:pt x="145" y="10"/>
                  </a:lnTo>
                  <a:lnTo>
                    <a:pt x="145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6" name="Freeform 2862"/>
            <p:cNvSpPr>
              <a:spLocks/>
            </p:cNvSpPr>
            <p:nvPr/>
          </p:nvSpPr>
          <p:spPr bwMode="auto">
            <a:xfrm>
              <a:off x="3800" y="3808"/>
              <a:ext cx="2" cy="22"/>
            </a:xfrm>
            <a:custGeom>
              <a:avLst/>
              <a:gdLst/>
              <a:ahLst/>
              <a:cxnLst>
                <a:cxn ang="0">
                  <a:pos x="5" y="92"/>
                </a:cxn>
                <a:cxn ang="0">
                  <a:pos x="10" y="87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87"/>
                </a:cxn>
                <a:cxn ang="0">
                  <a:pos x="5" y="92"/>
                </a:cxn>
                <a:cxn ang="0">
                  <a:pos x="0" y="87"/>
                </a:cxn>
                <a:cxn ang="0">
                  <a:pos x="0" y="92"/>
                </a:cxn>
                <a:cxn ang="0">
                  <a:pos x="5" y="92"/>
                </a:cxn>
              </a:cxnLst>
              <a:rect l="0" t="0" r="r" b="b"/>
              <a:pathLst>
                <a:path w="10" h="92">
                  <a:moveTo>
                    <a:pt x="5" y="92"/>
                  </a:moveTo>
                  <a:lnTo>
                    <a:pt x="10" y="8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5" y="92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5" y="9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47" name="Picture 286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4" y="3812"/>
              <a:ext cx="29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8" name="Freeform 2864"/>
            <p:cNvSpPr>
              <a:spLocks/>
            </p:cNvSpPr>
            <p:nvPr/>
          </p:nvSpPr>
          <p:spPr bwMode="auto">
            <a:xfrm>
              <a:off x="3804" y="3818"/>
              <a:ext cx="30" cy="3"/>
            </a:xfrm>
            <a:custGeom>
              <a:avLst/>
              <a:gdLst/>
              <a:ahLst/>
              <a:cxnLst>
                <a:cxn ang="0">
                  <a:pos x="118" y="5"/>
                </a:cxn>
                <a:cxn ang="0">
                  <a:pos x="114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14" y="9"/>
                </a:cxn>
                <a:cxn ang="0">
                  <a:pos x="118" y="5"/>
                </a:cxn>
                <a:cxn ang="0">
                  <a:pos x="114" y="9"/>
                </a:cxn>
                <a:cxn ang="0">
                  <a:pos x="118" y="9"/>
                </a:cxn>
                <a:cxn ang="0">
                  <a:pos x="118" y="5"/>
                </a:cxn>
              </a:cxnLst>
              <a:rect l="0" t="0" r="r" b="b"/>
              <a:pathLst>
                <a:path w="118" h="9">
                  <a:moveTo>
                    <a:pt x="118" y="5"/>
                  </a:moveTo>
                  <a:lnTo>
                    <a:pt x="1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14" y="9"/>
                  </a:lnTo>
                  <a:lnTo>
                    <a:pt x="118" y="5"/>
                  </a:lnTo>
                  <a:lnTo>
                    <a:pt x="114" y="9"/>
                  </a:lnTo>
                  <a:lnTo>
                    <a:pt x="118" y="9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9" name="Freeform 2865"/>
            <p:cNvSpPr>
              <a:spLocks/>
            </p:cNvSpPr>
            <p:nvPr/>
          </p:nvSpPr>
          <p:spPr bwMode="auto">
            <a:xfrm>
              <a:off x="3832" y="3811"/>
              <a:ext cx="2" cy="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  <a:cxn ang="0">
                  <a:pos x="0" y="36"/>
                </a:cxn>
                <a:cxn ang="0">
                  <a:pos x="9" y="36"/>
                </a:cxn>
                <a:cxn ang="0">
                  <a:pos x="9" y="4"/>
                </a:cxn>
                <a:cxn ang="0">
                  <a:pos x="5" y="0"/>
                </a:cxn>
                <a:cxn ang="0">
                  <a:pos x="9" y="4"/>
                </a:cxn>
                <a:cxn ang="0">
                  <a:pos x="9" y="0"/>
                </a:cxn>
                <a:cxn ang="0">
                  <a:pos x="5" y="0"/>
                </a:cxn>
              </a:cxnLst>
              <a:rect l="0" t="0" r="r" b="b"/>
              <a:pathLst>
                <a:path w="9" h="36">
                  <a:moveTo>
                    <a:pt x="5" y="0"/>
                  </a:moveTo>
                  <a:lnTo>
                    <a:pt x="0" y="4"/>
                  </a:lnTo>
                  <a:lnTo>
                    <a:pt x="0" y="36"/>
                  </a:lnTo>
                  <a:lnTo>
                    <a:pt x="9" y="36"/>
                  </a:lnTo>
                  <a:lnTo>
                    <a:pt x="9" y="4"/>
                  </a:lnTo>
                  <a:lnTo>
                    <a:pt x="5" y="0"/>
                  </a:lnTo>
                  <a:lnTo>
                    <a:pt x="9" y="4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0" name="Freeform 2866"/>
            <p:cNvSpPr>
              <a:spLocks/>
            </p:cNvSpPr>
            <p:nvPr/>
          </p:nvSpPr>
          <p:spPr bwMode="auto">
            <a:xfrm>
              <a:off x="3803" y="3811"/>
              <a:ext cx="30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10"/>
                </a:cxn>
                <a:cxn ang="0">
                  <a:pos x="119" y="10"/>
                </a:cxn>
                <a:cxn ang="0">
                  <a:pos x="119" y="0"/>
                </a:cxn>
                <a:cxn ang="0">
                  <a:pos x="5" y="0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19" h="10">
                  <a:moveTo>
                    <a:pt x="0" y="4"/>
                  </a:moveTo>
                  <a:lnTo>
                    <a:pt x="5" y="10"/>
                  </a:lnTo>
                  <a:lnTo>
                    <a:pt x="119" y="10"/>
                  </a:lnTo>
                  <a:lnTo>
                    <a:pt x="119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1" name="Freeform 2867"/>
            <p:cNvSpPr>
              <a:spLocks/>
            </p:cNvSpPr>
            <p:nvPr/>
          </p:nvSpPr>
          <p:spPr bwMode="auto">
            <a:xfrm>
              <a:off x="3803" y="3812"/>
              <a:ext cx="2" cy="9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9" y="32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5" y="36"/>
                </a:cxn>
                <a:cxn ang="0">
                  <a:pos x="0" y="32"/>
                </a:cxn>
                <a:cxn ang="0">
                  <a:pos x="0" y="36"/>
                </a:cxn>
                <a:cxn ang="0">
                  <a:pos x="5" y="36"/>
                </a:cxn>
              </a:cxnLst>
              <a:rect l="0" t="0" r="r" b="b"/>
              <a:pathLst>
                <a:path w="9" h="36">
                  <a:moveTo>
                    <a:pt x="5" y="36"/>
                  </a:moveTo>
                  <a:lnTo>
                    <a:pt x="9" y="3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5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2" name="Rectangle 2868"/>
            <p:cNvSpPr>
              <a:spLocks noChangeArrowheads="1"/>
            </p:cNvSpPr>
            <p:nvPr/>
          </p:nvSpPr>
          <p:spPr bwMode="auto">
            <a:xfrm>
              <a:off x="3797" y="3868"/>
              <a:ext cx="43" cy="16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3" name="Freeform 2869"/>
            <p:cNvSpPr>
              <a:spLocks/>
            </p:cNvSpPr>
            <p:nvPr/>
          </p:nvSpPr>
          <p:spPr bwMode="auto">
            <a:xfrm>
              <a:off x="3797" y="3883"/>
              <a:ext cx="44" cy="3"/>
            </a:xfrm>
            <a:custGeom>
              <a:avLst/>
              <a:gdLst/>
              <a:ahLst/>
              <a:cxnLst>
                <a:cxn ang="0">
                  <a:pos x="177" y="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"/>
                </a:cxn>
                <a:cxn ang="0">
                  <a:pos x="172" y="10"/>
                </a:cxn>
                <a:cxn ang="0">
                  <a:pos x="177" y="5"/>
                </a:cxn>
                <a:cxn ang="0">
                  <a:pos x="172" y="10"/>
                </a:cxn>
                <a:cxn ang="0">
                  <a:pos x="177" y="10"/>
                </a:cxn>
                <a:cxn ang="0">
                  <a:pos x="177" y="5"/>
                </a:cxn>
              </a:cxnLst>
              <a:rect l="0" t="0" r="r" b="b"/>
              <a:pathLst>
                <a:path w="177" h="10">
                  <a:moveTo>
                    <a:pt x="177" y="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2" y="10"/>
                  </a:lnTo>
                  <a:lnTo>
                    <a:pt x="177" y="5"/>
                  </a:lnTo>
                  <a:lnTo>
                    <a:pt x="172" y="10"/>
                  </a:lnTo>
                  <a:lnTo>
                    <a:pt x="177" y="10"/>
                  </a:lnTo>
                  <a:lnTo>
                    <a:pt x="177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4" name="Freeform 2870"/>
            <p:cNvSpPr>
              <a:spLocks/>
            </p:cNvSpPr>
            <p:nvPr/>
          </p:nvSpPr>
          <p:spPr bwMode="auto">
            <a:xfrm>
              <a:off x="3839" y="3867"/>
              <a:ext cx="2" cy="1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70"/>
                </a:cxn>
                <a:cxn ang="0">
                  <a:pos x="10" y="7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70">
                  <a:moveTo>
                    <a:pt x="5" y="0"/>
                  </a:moveTo>
                  <a:lnTo>
                    <a:pt x="0" y="5"/>
                  </a:lnTo>
                  <a:lnTo>
                    <a:pt x="0" y="70"/>
                  </a:lnTo>
                  <a:lnTo>
                    <a:pt x="10" y="7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5" name="Freeform 2871"/>
            <p:cNvSpPr>
              <a:spLocks/>
            </p:cNvSpPr>
            <p:nvPr/>
          </p:nvSpPr>
          <p:spPr bwMode="auto">
            <a:xfrm>
              <a:off x="3796" y="3867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9"/>
                </a:cxn>
                <a:cxn ang="0">
                  <a:pos x="176" y="9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6" h="9">
                  <a:moveTo>
                    <a:pt x="0" y="5"/>
                  </a:moveTo>
                  <a:lnTo>
                    <a:pt x="4" y="9"/>
                  </a:lnTo>
                  <a:lnTo>
                    <a:pt x="176" y="9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6" name="Freeform 2872"/>
            <p:cNvSpPr>
              <a:spLocks/>
            </p:cNvSpPr>
            <p:nvPr/>
          </p:nvSpPr>
          <p:spPr bwMode="auto">
            <a:xfrm>
              <a:off x="3796" y="3868"/>
              <a:ext cx="3" cy="18"/>
            </a:xfrm>
            <a:custGeom>
              <a:avLst/>
              <a:gdLst/>
              <a:ahLst/>
              <a:cxnLst>
                <a:cxn ang="0">
                  <a:pos x="4" y="70"/>
                </a:cxn>
                <a:cxn ang="0">
                  <a:pos x="9" y="65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4" y="70"/>
                </a:cxn>
                <a:cxn ang="0">
                  <a:pos x="0" y="65"/>
                </a:cxn>
                <a:cxn ang="0">
                  <a:pos x="0" y="70"/>
                </a:cxn>
                <a:cxn ang="0">
                  <a:pos x="4" y="70"/>
                </a:cxn>
              </a:cxnLst>
              <a:rect l="0" t="0" r="r" b="b"/>
              <a:pathLst>
                <a:path w="9" h="70">
                  <a:moveTo>
                    <a:pt x="4" y="70"/>
                  </a:moveTo>
                  <a:lnTo>
                    <a:pt x="9" y="6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4" y="70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57" name="Picture 287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7" y="3884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8" name="Freeform 2874"/>
            <p:cNvSpPr>
              <a:spLocks/>
            </p:cNvSpPr>
            <p:nvPr/>
          </p:nvSpPr>
          <p:spPr bwMode="auto">
            <a:xfrm>
              <a:off x="3797" y="3916"/>
              <a:ext cx="44" cy="2"/>
            </a:xfrm>
            <a:custGeom>
              <a:avLst/>
              <a:gdLst/>
              <a:ahLst/>
              <a:cxnLst>
                <a:cxn ang="0">
                  <a:pos x="177" y="4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4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4"/>
                </a:cxn>
              </a:cxnLst>
              <a:rect l="0" t="0" r="r" b="b"/>
              <a:pathLst>
                <a:path w="177" h="9">
                  <a:moveTo>
                    <a:pt x="177" y="4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4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9" name="Freeform 2875"/>
            <p:cNvSpPr>
              <a:spLocks/>
            </p:cNvSpPr>
            <p:nvPr/>
          </p:nvSpPr>
          <p:spPr bwMode="auto">
            <a:xfrm>
              <a:off x="3839" y="3883"/>
              <a:ext cx="2" cy="3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137"/>
                </a:cxn>
                <a:cxn ang="0">
                  <a:pos x="10" y="137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137">
                  <a:moveTo>
                    <a:pt x="5" y="0"/>
                  </a:moveTo>
                  <a:lnTo>
                    <a:pt x="0" y="5"/>
                  </a:lnTo>
                  <a:lnTo>
                    <a:pt x="0" y="137"/>
                  </a:lnTo>
                  <a:lnTo>
                    <a:pt x="10" y="137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0" name="Freeform 2876"/>
            <p:cNvSpPr>
              <a:spLocks/>
            </p:cNvSpPr>
            <p:nvPr/>
          </p:nvSpPr>
          <p:spPr bwMode="auto">
            <a:xfrm>
              <a:off x="3796" y="3883"/>
              <a:ext cx="44" cy="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6" y="10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6" h="10">
                  <a:moveTo>
                    <a:pt x="0" y="5"/>
                  </a:moveTo>
                  <a:lnTo>
                    <a:pt x="4" y="10"/>
                  </a:lnTo>
                  <a:lnTo>
                    <a:pt x="176" y="10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1" name="Freeform 2877"/>
            <p:cNvSpPr>
              <a:spLocks/>
            </p:cNvSpPr>
            <p:nvPr/>
          </p:nvSpPr>
          <p:spPr bwMode="auto">
            <a:xfrm>
              <a:off x="3796" y="3884"/>
              <a:ext cx="3" cy="34"/>
            </a:xfrm>
            <a:custGeom>
              <a:avLst/>
              <a:gdLst/>
              <a:ahLst/>
              <a:cxnLst>
                <a:cxn ang="0">
                  <a:pos x="4" y="137"/>
                </a:cxn>
                <a:cxn ang="0">
                  <a:pos x="9" y="132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2"/>
                </a:cxn>
                <a:cxn ang="0">
                  <a:pos x="4" y="137"/>
                </a:cxn>
                <a:cxn ang="0">
                  <a:pos x="0" y="132"/>
                </a:cxn>
                <a:cxn ang="0">
                  <a:pos x="0" y="137"/>
                </a:cxn>
                <a:cxn ang="0">
                  <a:pos x="4" y="137"/>
                </a:cxn>
              </a:cxnLst>
              <a:rect l="0" t="0" r="r" b="b"/>
              <a:pathLst>
                <a:path w="9" h="137">
                  <a:moveTo>
                    <a:pt x="4" y="137"/>
                  </a:moveTo>
                  <a:lnTo>
                    <a:pt x="9" y="13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2"/>
                  </a:lnTo>
                  <a:lnTo>
                    <a:pt x="4" y="137"/>
                  </a:lnTo>
                  <a:lnTo>
                    <a:pt x="0" y="132"/>
                  </a:lnTo>
                  <a:lnTo>
                    <a:pt x="0" y="137"/>
                  </a:lnTo>
                  <a:lnTo>
                    <a:pt x="4" y="13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2" name="Rectangle 2878"/>
            <p:cNvSpPr>
              <a:spLocks noChangeArrowheads="1"/>
            </p:cNvSpPr>
            <p:nvPr/>
          </p:nvSpPr>
          <p:spPr bwMode="auto">
            <a:xfrm>
              <a:off x="3797" y="3917"/>
              <a:ext cx="43" cy="17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3" name="Freeform 2879"/>
            <p:cNvSpPr>
              <a:spLocks/>
            </p:cNvSpPr>
            <p:nvPr/>
          </p:nvSpPr>
          <p:spPr bwMode="auto">
            <a:xfrm>
              <a:off x="3797" y="3933"/>
              <a:ext cx="44" cy="2"/>
            </a:xfrm>
            <a:custGeom>
              <a:avLst/>
              <a:gdLst/>
              <a:ahLst/>
              <a:cxnLst>
                <a:cxn ang="0">
                  <a:pos x="177" y="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5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5"/>
                </a:cxn>
              </a:cxnLst>
              <a:rect l="0" t="0" r="r" b="b"/>
              <a:pathLst>
                <a:path w="177" h="9">
                  <a:moveTo>
                    <a:pt x="177" y="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5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4" name="Freeform 2880"/>
            <p:cNvSpPr>
              <a:spLocks/>
            </p:cNvSpPr>
            <p:nvPr/>
          </p:nvSpPr>
          <p:spPr bwMode="auto">
            <a:xfrm>
              <a:off x="3839" y="3916"/>
              <a:ext cx="2" cy="1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  <a:cxn ang="0">
                  <a:pos x="0" y="71"/>
                </a:cxn>
                <a:cxn ang="0">
                  <a:pos x="10" y="71"/>
                </a:cxn>
                <a:cxn ang="0">
                  <a:pos x="10" y="4"/>
                </a:cxn>
                <a:cxn ang="0">
                  <a:pos x="5" y="0"/>
                </a:cxn>
                <a:cxn ang="0">
                  <a:pos x="10" y="4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71">
                  <a:moveTo>
                    <a:pt x="5" y="0"/>
                  </a:moveTo>
                  <a:lnTo>
                    <a:pt x="0" y="4"/>
                  </a:lnTo>
                  <a:lnTo>
                    <a:pt x="0" y="71"/>
                  </a:lnTo>
                  <a:lnTo>
                    <a:pt x="10" y="71"/>
                  </a:lnTo>
                  <a:lnTo>
                    <a:pt x="10" y="4"/>
                  </a:lnTo>
                  <a:lnTo>
                    <a:pt x="5" y="0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5" name="Freeform 2881"/>
            <p:cNvSpPr>
              <a:spLocks/>
            </p:cNvSpPr>
            <p:nvPr/>
          </p:nvSpPr>
          <p:spPr bwMode="auto">
            <a:xfrm>
              <a:off x="3796" y="3916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9"/>
                </a:cxn>
                <a:cxn ang="0">
                  <a:pos x="176" y="9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6" h="9">
                  <a:moveTo>
                    <a:pt x="0" y="4"/>
                  </a:moveTo>
                  <a:lnTo>
                    <a:pt x="4" y="9"/>
                  </a:lnTo>
                  <a:lnTo>
                    <a:pt x="176" y="9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6" name="Freeform 2882"/>
            <p:cNvSpPr>
              <a:spLocks/>
            </p:cNvSpPr>
            <p:nvPr/>
          </p:nvSpPr>
          <p:spPr bwMode="auto">
            <a:xfrm>
              <a:off x="3796" y="3917"/>
              <a:ext cx="3" cy="18"/>
            </a:xfrm>
            <a:custGeom>
              <a:avLst/>
              <a:gdLst/>
              <a:ahLst/>
              <a:cxnLst>
                <a:cxn ang="0">
                  <a:pos x="4" y="71"/>
                </a:cxn>
                <a:cxn ang="0">
                  <a:pos x="9" y="67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7"/>
                </a:cxn>
                <a:cxn ang="0">
                  <a:pos x="4" y="71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4" y="71"/>
                </a:cxn>
              </a:cxnLst>
              <a:rect l="0" t="0" r="r" b="b"/>
              <a:pathLst>
                <a:path w="9" h="71">
                  <a:moveTo>
                    <a:pt x="4" y="71"/>
                  </a:moveTo>
                  <a:lnTo>
                    <a:pt x="9" y="6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pic>
          <p:nvPicPr>
            <p:cNvPr id="1067" name="Picture 288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7" y="3934"/>
              <a:ext cx="43" cy="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68" name="Freeform 2884"/>
            <p:cNvSpPr>
              <a:spLocks/>
            </p:cNvSpPr>
            <p:nvPr/>
          </p:nvSpPr>
          <p:spPr bwMode="auto">
            <a:xfrm>
              <a:off x="3797" y="3966"/>
              <a:ext cx="44" cy="2"/>
            </a:xfrm>
            <a:custGeom>
              <a:avLst/>
              <a:gdLst/>
              <a:ahLst/>
              <a:cxnLst>
                <a:cxn ang="0">
                  <a:pos x="177" y="4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4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4"/>
                </a:cxn>
              </a:cxnLst>
              <a:rect l="0" t="0" r="r" b="b"/>
              <a:pathLst>
                <a:path w="177" h="9">
                  <a:moveTo>
                    <a:pt x="177" y="4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4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9" name="Freeform 2885"/>
            <p:cNvSpPr>
              <a:spLocks/>
            </p:cNvSpPr>
            <p:nvPr/>
          </p:nvSpPr>
          <p:spPr bwMode="auto">
            <a:xfrm>
              <a:off x="3839" y="3933"/>
              <a:ext cx="2" cy="3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136"/>
                </a:cxn>
                <a:cxn ang="0">
                  <a:pos x="10" y="136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136">
                  <a:moveTo>
                    <a:pt x="5" y="0"/>
                  </a:moveTo>
                  <a:lnTo>
                    <a:pt x="0" y="5"/>
                  </a:lnTo>
                  <a:lnTo>
                    <a:pt x="0" y="136"/>
                  </a:lnTo>
                  <a:lnTo>
                    <a:pt x="10" y="136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0" name="Freeform 2886"/>
            <p:cNvSpPr>
              <a:spLocks/>
            </p:cNvSpPr>
            <p:nvPr/>
          </p:nvSpPr>
          <p:spPr bwMode="auto">
            <a:xfrm>
              <a:off x="3796" y="3933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9"/>
                </a:cxn>
                <a:cxn ang="0">
                  <a:pos x="176" y="9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6" h="9">
                  <a:moveTo>
                    <a:pt x="0" y="5"/>
                  </a:moveTo>
                  <a:lnTo>
                    <a:pt x="4" y="9"/>
                  </a:lnTo>
                  <a:lnTo>
                    <a:pt x="176" y="9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1" name="Freeform 2887"/>
            <p:cNvSpPr>
              <a:spLocks/>
            </p:cNvSpPr>
            <p:nvPr/>
          </p:nvSpPr>
          <p:spPr bwMode="auto">
            <a:xfrm>
              <a:off x="3796" y="3934"/>
              <a:ext cx="3" cy="34"/>
            </a:xfrm>
            <a:custGeom>
              <a:avLst/>
              <a:gdLst/>
              <a:ahLst/>
              <a:cxnLst>
                <a:cxn ang="0">
                  <a:pos x="4" y="136"/>
                </a:cxn>
                <a:cxn ang="0">
                  <a:pos x="9" y="131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131"/>
                </a:cxn>
                <a:cxn ang="0">
                  <a:pos x="4" y="136"/>
                </a:cxn>
                <a:cxn ang="0">
                  <a:pos x="0" y="131"/>
                </a:cxn>
                <a:cxn ang="0">
                  <a:pos x="0" y="136"/>
                </a:cxn>
                <a:cxn ang="0">
                  <a:pos x="4" y="136"/>
                </a:cxn>
              </a:cxnLst>
              <a:rect l="0" t="0" r="r" b="b"/>
              <a:pathLst>
                <a:path w="9" h="136">
                  <a:moveTo>
                    <a:pt x="4" y="136"/>
                  </a:moveTo>
                  <a:lnTo>
                    <a:pt x="9" y="13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1"/>
                  </a:lnTo>
                  <a:lnTo>
                    <a:pt x="4" y="136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4" y="1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2" name="Rectangle 2888"/>
            <p:cNvSpPr>
              <a:spLocks noChangeArrowheads="1"/>
            </p:cNvSpPr>
            <p:nvPr/>
          </p:nvSpPr>
          <p:spPr bwMode="auto">
            <a:xfrm>
              <a:off x="3797" y="3967"/>
              <a:ext cx="43" cy="16"/>
            </a:xfrm>
            <a:prstGeom prst="rect">
              <a:avLst/>
            </a:prstGeom>
            <a:solidFill>
              <a:srgbClr val="C2C1C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3" name="Freeform 2889"/>
            <p:cNvSpPr>
              <a:spLocks/>
            </p:cNvSpPr>
            <p:nvPr/>
          </p:nvSpPr>
          <p:spPr bwMode="auto">
            <a:xfrm>
              <a:off x="3797" y="3982"/>
              <a:ext cx="44" cy="2"/>
            </a:xfrm>
            <a:custGeom>
              <a:avLst/>
              <a:gdLst/>
              <a:ahLst/>
              <a:cxnLst>
                <a:cxn ang="0">
                  <a:pos x="177" y="4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4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4"/>
                </a:cxn>
              </a:cxnLst>
              <a:rect l="0" t="0" r="r" b="b"/>
              <a:pathLst>
                <a:path w="177" h="9">
                  <a:moveTo>
                    <a:pt x="177" y="4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4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4" name="Freeform 2890"/>
            <p:cNvSpPr>
              <a:spLocks/>
            </p:cNvSpPr>
            <p:nvPr/>
          </p:nvSpPr>
          <p:spPr bwMode="auto">
            <a:xfrm>
              <a:off x="3839" y="3966"/>
              <a:ext cx="2" cy="1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0" y="70"/>
                </a:cxn>
                <a:cxn ang="0">
                  <a:pos x="10" y="70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70">
                  <a:moveTo>
                    <a:pt x="5" y="0"/>
                  </a:moveTo>
                  <a:lnTo>
                    <a:pt x="0" y="5"/>
                  </a:lnTo>
                  <a:lnTo>
                    <a:pt x="0" y="70"/>
                  </a:lnTo>
                  <a:lnTo>
                    <a:pt x="10" y="7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5" name="Freeform 2891"/>
            <p:cNvSpPr>
              <a:spLocks/>
            </p:cNvSpPr>
            <p:nvPr/>
          </p:nvSpPr>
          <p:spPr bwMode="auto">
            <a:xfrm>
              <a:off x="3796" y="3966"/>
              <a:ext cx="44" cy="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10"/>
                </a:cxn>
                <a:cxn ang="0">
                  <a:pos x="176" y="10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176" h="10">
                  <a:moveTo>
                    <a:pt x="0" y="5"/>
                  </a:moveTo>
                  <a:lnTo>
                    <a:pt x="4" y="10"/>
                  </a:lnTo>
                  <a:lnTo>
                    <a:pt x="176" y="10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6" name="Freeform 2892"/>
            <p:cNvSpPr>
              <a:spLocks/>
            </p:cNvSpPr>
            <p:nvPr/>
          </p:nvSpPr>
          <p:spPr bwMode="auto">
            <a:xfrm>
              <a:off x="3796" y="3967"/>
              <a:ext cx="3" cy="17"/>
            </a:xfrm>
            <a:custGeom>
              <a:avLst/>
              <a:gdLst/>
              <a:ahLst/>
              <a:cxnLst>
                <a:cxn ang="0">
                  <a:pos x="4" y="70"/>
                </a:cxn>
                <a:cxn ang="0">
                  <a:pos x="9" y="65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4" y="70"/>
                </a:cxn>
                <a:cxn ang="0">
                  <a:pos x="0" y="65"/>
                </a:cxn>
                <a:cxn ang="0">
                  <a:pos x="0" y="70"/>
                </a:cxn>
                <a:cxn ang="0">
                  <a:pos x="4" y="70"/>
                </a:cxn>
              </a:cxnLst>
              <a:rect l="0" t="0" r="r" b="b"/>
              <a:pathLst>
                <a:path w="9" h="70">
                  <a:moveTo>
                    <a:pt x="4" y="70"/>
                  </a:moveTo>
                  <a:lnTo>
                    <a:pt x="9" y="6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4" y="70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807F80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7" name="Rectangle 2893"/>
            <p:cNvSpPr>
              <a:spLocks noChangeArrowheads="1"/>
            </p:cNvSpPr>
            <p:nvPr/>
          </p:nvSpPr>
          <p:spPr bwMode="auto">
            <a:xfrm>
              <a:off x="3797" y="3978"/>
              <a:ext cx="43" cy="11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8" name="Freeform 2894"/>
            <p:cNvSpPr>
              <a:spLocks/>
            </p:cNvSpPr>
            <p:nvPr/>
          </p:nvSpPr>
          <p:spPr bwMode="auto">
            <a:xfrm>
              <a:off x="3797" y="3988"/>
              <a:ext cx="44" cy="2"/>
            </a:xfrm>
            <a:custGeom>
              <a:avLst/>
              <a:gdLst/>
              <a:ahLst/>
              <a:cxnLst>
                <a:cxn ang="0">
                  <a:pos x="177" y="4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72" y="9"/>
                </a:cxn>
                <a:cxn ang="0">
                  <a:pos x="177" y="4"/>
                </a:cxn>
                <a:cxn ang="0">
                  <a:pos x="172" y="9"/>
                </a:cxn>
                <a:cxn ang="0">
                  <a:pos x="177" y="9"/>
                </a:cxn>
                <a:cxn ang="0">
                  <a:pos x="177" y="4"/>
                </a:cxn>
              </a:cxnLst>
              <a:rect l="0" t="0" r="r" b="b"/>
              <a:pathLst>
                <a:path w="177" h="9">
                  <a:moveTo>
                    <a:pt x="177" y="4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72" y="9"/>
                  </a:lnTo>
                  <a:lnTo>
                    <a:pt x="177" y="4"/>
                  </a:lnTo>
                  <a:lnTo>
                    <a:pt x="172" y="9"/>
                  </a:lnTo>
                  <a:lnTo>
                    <a:pt x="177" y="9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9" name="Freeform 2895"/>
            <p:cNvSpPr>
              <a:spLocks/>
            </p:cNvSpPr>
            <p:nvPr/>
          </p:nvSpPr>
          <p:spPr bwMode="auto">
            <a:xfrm>
              <a:off x="3839" y="3977"/>
              <a:ext cx="2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10" y="48"/>
                </a:cxn>
                <a:cxn ang="0">
                  <a:pos x="10" y="4"/>
                </a:cxn>
                <a:cxn ang="0">
                  <a:pos x="5" y="0"/>
                </a:cxn>
                <a:cxn ang="0">
                  <a:pos x="10" y="4"/>
                </a:cxn>
                <a:cxn ang="0">
                  <a:pos x="10" y="0"/>
                </a:cxn>
                <a:cxn ang="0">
                  <a:pos x="5" y="0"/>
                </a:cxn>
              </a:cxnLst>
              <a:rect l="0" t="0" r="r" b="b"/>
              <a:pathLst>
                <a:path w="10" h="48">
                  <a:moveTo>
                    <a:pt x="5" y="0"/>
                  </a:moveTo>
                  <a:lnTo>
                    <a:pt x="0" y="4"/>
                  </a:lnTo>
                  <a:lnTo>
                    <a:pt x="0" y="48"/>
                  </a:lnTo>
                  <a:lnTo>
                    <a:pt x="10" y="48"/>
                  </a:lnTo>
                  <a:lnTo>
                    <a:pt x="10" y="4"/>
                  </a:lnTo>
                  <a:lnTo>
                    <a:pt x="5" y="0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0" name="Freeform 2896"/>
            <p:cNvSpPr>
              <a:spLocks/>
            </p:cNvSpPr>
            <p:nvPr/>
          </p:nvSpPr>
          <p:spPr bwMode="auto">
            <a:xfrm>
              <a:off x="3796" y="3977"/>
              <a:ext cx="44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10"/>
                </a:cxn>
                <a:cxn ang="0">
                  <a:pos x="176" y="10"/>
                </a:cxn>
                <a:cxn ang="0">
                  <a:pos x="17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w="176" h="10">
                  <a:moveTo>
                    <a:pt x="0" y="4"/>
                  </a:moveTo>
                  <a:lnTo>
                    <a:pt x="4" y="10"/>
                  </a:lnTo>
                  <a:lnTo>
                    <a:pt x="176" y="10"/>
                  </a:lnTo>
                  <a:lnTo>
                    <a:pt x="17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1" name="Freeform 2897"/>
            <p:cNvSpPr>
              <a:spLocks/>
            </p:cNvSpPr>
            <p:nvPr/>
          </p:nvSpPr>
          <p:spPr bwMode="auto">
            <a:xfrm>
              <a:off x="3796" y="3978"/>
              <a:ext cx="3" cy="12"/>
            </a:xfrm>
            <a:custGeom>
              <a:avLst/>
              <a:gdLst/>
              <a:ahLst/>
              <a:cxnLst>
                <a:cxn ang="0">
                  <a:pos x="4" y="49"/>
                </a:cxn>
                <a:cxn ang="0">
                  <a:pos x="9" y="44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4" y="49"/>
                </a:cxn>
                <a:cxn ang="0">
                  <a:pos x="0" y="44"/>
                </a:cxn>
                <a:cxn ang="0">
                  <a:pos x="0" y="49"/>
                </a:cxn>
                <a:cxn ang="0">
                  <a:pos x="4" y="49"/>
                </a:cxn>
              </a:cxnLst>
              <a:rect l="0" t="0" r="r" b="b"/>
              <a:pathLst>
                <a:path w="9" h="49">
                  <a:moveTo>
                    <a:pt x="4" y="49"/>
                  </a:moveTo>
                  <a:lnTo>
                    <a:pt x="9" y="4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4" y="49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C2C1C2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2" name="Rectangle 2898"/>
            <p:cNvSpPr>
              <a:spLocks noChangeArrowheads="1"/>
            </p:cNvSpPr>
            <p:nvPr/>
          </p:nvSpPr>
          <p:spPr bwMode="auto">
            <a:xfrm>
              <a:off x="3840" y="3808"/>
              <a:ext cx="4" cy="18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3" name="Rectangle 2899"/>
            <p:cNvSpPr>
              <a:spLocks noChangeArrowheads="1"/>
            </p:cNvSpPr>
            <p:nvPr/>
          </p:nvSpPr>
          <p:spPr bwMode="auto">
            <a:xfrm>
              <a:off x="3840" y="3808"/>
              <a:ext cx="4" cy="18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4" name="Rectangle 2900"/>
            <p:cNvSpPr>
              <a:spLocks noChangeArrowheads="1"/>
            </p:cNvSpPr>
            <p:nvPr/>
          </p:nvSpPr>
          <p:spPr bwMode="auto">
            <a:xfrm>
              <a:off x="3797" y="3988"/>
              <a:ext cx="43" cy="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5" name="Rectangle 2901"/>
            <p:cNvSpPr>
              <a:spLocks noChangeArrowheads="1"/>
            </p:cNvSpPr>
            <p:nvPr/>
          </p:nvSpPr>
          <p:spPr bwMode="auto">
            <a:xfrm>
              <a:off x="3744" y="3802"/>
              <a:ext cx="100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6" name="Rectangle 2902"/>
            <p:cNvSpPr>
              <a:spLocks noChangeArrowheads="1"/>
            </p:cNvSpPr>
            <p:nvPr/>
          </p:nvSpPr>
          <p:spPr bwMode="auto">
            <a:xfrm>
              <a:off x="3744" y="3802"/>
              <a:ext cx="100" cy="6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7" name="Freeform 2903"/>
            <p:cNvSpPr>
              <a:spLocks/>
            </p:cNvSpPr>
            <p:nvPr/>
          </p:nvSpPr>
          <p:spPr bwMode="auto">
            <a:xfrm>
              <a:off x="3800" y="3664"/>
              <a:ext cx="122" cy="123"/>
            </a:xfrm>
            <a:custGeom>
              <a:avLst/>
              <a:gdLst/>
              <a:ahLst/>
              <a:cxnLst>
                <a:cxn ang="0">
                  <a:pos x="109" y="323"/>
                </a:cxn>
                <a:cxn ang="0">
                  <a:pos x="0" y="323"/>
                </a:cxn>
                <a:cxn ang="0">
                  <a:pos x="0" y="492"/>
                </a:cxn>
                <a:cxn ang="0">
                  <a:pos x="492" y="492"/>
                </a:cxn>
                <a:cxn ang="0">
                  <a:pos x="492" y="323"/>
                </a:cxn>
                <a:cxn ang="0">
                  <a:pos x="385" y="323"/>
                </a:cxn>
                <a:cxn ang="0">
                  <a:pos x="385" y="300"/>
                </a:cxn>
                <a:cxn ang="0">
                  <a:pos x="432" y="300"/>
                </a:cxn>
                <a:cxn ang="0">
                  <a:pos x="432" y="0"/>
                </a:cxn>
                <a:cxn ang="0">
                  <a:pos x="63" y="0"/>
                </a:cxn>
                <a:cxn ang="0">
                  <a:pos x="63" y="300"/>
                </a:cxn>
                <a:cxn ang="0">
                  <a:pos x="109" y="300"/>
                </a:cxn>
                <a:cxn ang="0">
                  <a:pos x="109" y="323"/>
                </a:cxn>
              </a:cxnLst>
              <a:rect l="0" t="0" r="r" b="b"/>
              <a:pathLst>
                <a:path w="492" h="492">
                  <a:moveTo>
                    <a:pt x="109" y="323"/>
                  </a:moveTo>
                  <a:lnTo>
                    <a:pt x="0" y="323"/>
                  </a:lnTo>
                  <a:lnTo>
                    <a:pt x="0" y="492"/>
                  </a:lnTo>
                  <a:lnTo>
                    <a:pt x="492" y="492"/>
                  </a:lnTo>
                  <a:lnTo>
                    <a:pt x="492" y="323"/>
                  </a:lnTo>
                  <a:lnTo>
                    <a:pt x="385" y="323"/>
                  </a:lnTo>
                  <a:lnTo>
                    <a:pt x="385" y="300"/>
                  </a:lnTo>
                  <a:lnTo>
                    <a:pt x="432" y="300"/>
                  </a:lnTo>
                  <a:lnTo>
                    <a:pt x="432" y="0"/>
                  </a:lnTo>
                  <a:lnTo>
                    <a:pt x="63" y="0"/>
                  </a:lnTo>
                  <a:lnTo>
                    <a:pt x="63" y="300"/>
                  </a:lnTo>
                  <a:lnTo>
                    <a:pt x="109" y="300"/>
                  </a:lnTo>
                  <a:lnTo>
                    <a:pt x="109" y="3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8" name="Freeform 2904"/>
            <p:cNvSpPr>
              <a:spLocks/>
            </p:cNvSpPr>
            <p:nvPr/>
          </p:nvSpPr>
          <p:spPr bwMode="auto">
            <a:xfrm>
              <a:off x="3800" y="3664"/>
              <a:ext cx="122" cy="123"/>
            </a:xfrm>
            <a:custGeom>
              <a:avLst/>
              <a:gdLst/>
              <a:ahLst/>
              <a:cxnLst>
                <a:cxn ang="0">
                  <a:pos x="109" y="323"/>
                </a:cxn>
                <a:cxn ang="0">
                  <a:pos x="0" y="323"/>
                </a:cxn>
                <a:cxn ang="0">
                  <a:pos x="0" y="492"/>
                </a:cxn>
                <a:cxn ang="0">
                  <a:pos x="492" y="492"/>
                </a:cxn>
                <a:cxn ang="0">
                  <a:pos x="492" y="323"/>
                </a:cxn>
                <a:cxn ang="0">
                  <a:pos x="385" y="323"/>
                </a:cxn>
                <a:cxn ang="0">
                  <a:pos x="385" y="300"/>
                </a:cxn>
                <a:cxn ang="0">
                  <a:pos x="432" y="300"/>
                </a:cxn>
                <a:cxn ang="0">
                  <a:pos x="432" y="0"/>
                </a:cxn>
                <a:cxn ang="0">
                  <a:pos x="63" y="0"/>
                </a:cxn>
                <a:cxn ang="0">
                  <a:pos x="63" y="300"/>
                </a:cxn>
                <a:cxn ang="0">
                  <a:pos x="109" y="300"/>
                </a:cxn>
                <a:cxn ang="0">
                  <a:pos x="109" y="323"/>
                </a:cxn>
              </a:cxnLst>
              <a:rect l="0" t="0" r="r" b="b"/>
              <a:pathLst>
                <a:path w="492" h="492">
                  <a:moveTo>
                    <a:pt x="109" y="323"/>
                  </a:moveTo>
                  <a:lnTo>
                    <a:pt x="0" y="323"/>
                  </a:lnTo>
                  <a:lnTo>
                    <a:pt x="0" y="492"/>
                  </a:lnTo>
                  <a:lnTo>
                    <a:pt x="492" y="492"/>
                  </a:lnTo>
                  <a:lnTo>
                    <a:pt x="492" y="323"/>
                  </a:lnTo>
                  <a:lnTo>
                    <a:pt x="385" y="323"/>
                  </a:lnTo>
                  <a:lnTo>
                    <a:pt x="385" y="300"/>
                  </a:lnTo>
                  <a:lnTo>
                    <a:pt x="432" y="300"/>
                  </a:lnTo>
                  <a:lnTo>
                    <a:pt x="432" y="0"/>
                  </a:lnTo>
                  <a:lnTo>
                    <a:pt x="63" y="0"/>
                  </a:lnTo>
                  <a:lnTo>
                    <a:pt x="63" y="300"/>
                  </a:lnTo>
                  <a:lnTo>
                    <a:pt x="109" y="300"/>
                  </a:lnTo>
                  <a:lnTo>
                    <a:pt x="109" y="323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9" name="Line 2905"/>
            <p:cNvSpPr>
              <a:spLocks noChangeShapeType="1"/>
            </p:cNvSpPr>
            <p:nvPr/>
          </p:nvSpPr>
          <p:spPr bwMode="auto">
            <a:xfrm>
              <a:off x="3827" y="3745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0" name="Line 2906"/>
            <p:cNvSpPr>
              <a:spLocks noChangeShapeType="1"/>
            </p:cNvSpPr>
            <p:nvPr/>
          </p:nvSpPr>
          <p:spPr bwMode="auto">
            <a:xfrm>
              <a:off x="3827" y="3739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1" name="Freeform 2907"/>
            <p:cNvSpPr>
              <a:spLocks noEditPoints="1"/>
            </p:cNvSpPr>
            <p:nvPr/>
          </p:nvSpPr>
          <p:spPr bwMode="auto">
            <a:xfrm>
              <a:off x="3863" y="3749"/>
              <a:ext cx="50" cy="34"/>
            </a:xfrm>
            <a:custGeom>
              <a:avLst/>
              <a:gdLst/>
              <a:ahLst/>
              <a:cxnLst>
                <a:cxn ang="0">
                  <a:pos x="0" y="137"/>
                </a:cxn>
                <a:cxn ang="0">
                  <a:pos x="161" y="137"/>
                </a:cxn>
                <a:cxn ang="0">
                  <a:pos x="161" y="0"/>
                </a:cxn>
                <a:cxn ang="0">
                  <a:pos x="0" y="0"/>
                </a:cxn>
                <a:cxn ang="0">
                  <a:pos x="0" y="137"/>
                </a:cxn>
                <a:cxn ang="0">
                  <a:pos x="178" y="23"/>
                </a:cxn>
                <a:cxn ang="0">
                  <a:pos x="200" y="23"/>
                </a:cxn>
                <a:cxn ang="0">
                  <a:pos x="200" y="0"/>
                </a:cxn>
                <a:cxn ang="0">
                  <a:pos x="178" y="0"/>
                </a:cxn>
                <a:cxn ang="0">
                  <a:pos x="178" y="23"/>
                </a:cxn>
              </a:cxnLst>
              <a:rect l="0" t="0" r="r" b="b"/>
              <a:pathLst>
                <a:path w="200" h="137">
                  <a:moveTo>
                    <a:pt x="0" y="137"/>
                  </a:moveTo>
                  <a:lnTo>
                    <a:pt x="161" y="137"/>
                  </a:lnTo>
                  <a:lnTo>
                    <a:pt x="161" y="0"/>
                  </a:lnTo>
                  <a:lnTo>
                    <a:pt x="0" y="0"/>
                  </a:lnTo>
                  <a:lnTo>
                    <a:pt x="0" y="137"/>
                  </a:lnTo>
                  <a:close/>
                  <a:moveTo>
                    <a:pt x="178" y="23"/>
                  </a:moveTo>
                  <a:lnTo>
                    <a:pt x="200" y="23"/>
                  </a:lnTo>
                  <a:lnTo>
                    <a:pt x="200" y="0"/>
                  </a:lnTo>
                  <a:lnTo>
                    <a:pt x="178" y="0"/>
                  </a:lnTo>
                  <a:lnTo>
                    <a:pt x="17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2" name="Rectangle 2908"/>
            <p:cNvSpPr>
              <a:spLocks noChangeArrowheads="1"/>
            </p:cNvSpPr>
            <p:nvPr/>
          </p:nvSpPr>
          <p:spPr bwMode="auto">
            <a:xfrm>
              <a:off x="3863" y="3749"/>
              <a:ext cx="40" cy="3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3" name="Line 2909"/>
            <p:cNvSpPr>
              <a:spLocks noChangeShapeType="1"/>
            </p:cNvSpPr>
            <p:nvPr/>
          </p:nvSpPr>
          <p:spPr bwMode="auto">
            <a:xfrm>
              <a:off x="3863" y="3760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4" name="Line 2910"/>
            <p:cNvSpPr>
              <a:spLocks noChangeShapeType="1"/>
            </p:cNvSpPr>
            <p:nvPr/>
          </p:nvSpPr>
          <p:spPr bwMode="auto">
            <a:xfrm>
              <a:off x="3863" y="3772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5" name="Line 2911"/>
            <p:cNvSpPr>
              <a:spLocks noChangeShapeType="1"/>
            </p:cNvSpPr>
            <p:nvPr/>
          </p:nvSpPr>
          <p:spPr bwMode="auto">
            <a:xfrm>
              <a:off x="3865" y="3766"/>
              <a:ext cx="37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6" name="Rectangle 2912"/>
            <p:cNvSpPr>
              <a:spLocks noChangeArrowheads="1"/>
            </p:cNvSpPr>
            <p:nvPr/>
          </p:nvSpPr>
          <p:spPr bwMode="auto">
            <a:xfrm>
              <a:off x="3886" y="3762"/>
              <a:ext cx="12" cy="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7" name="Rectangle 2913"/>
            <p:cNvSpPr>
              <a:spLocks noChangeArrowheads="1"/>
            </p:cNvSpPr>
            <p:nvPr/>
          </p:nvSpPr>
          <p:spPr bwMode="auto">
            <a:xfrm>
              <a:off x="3907" y="3749"/>
              <a:ext cx="6" cy="6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8" name="Freeform 2914"/>
            <p:cNvSpPr>
              <a:spLocks noEditPoints="1"/>
            </p:cNvSpPr>
            <p:nvPr/>
          </p:nvSpPr>
          <p:spPr bwMode="auto">
            <a:xfrm>
              <a:off x="3804" y="3673"/>
              <a:ext cx="115" cy="83"/>
            </a:xfrm>
            <a:custGeom>
              <a:avLst/>
              <a:gdLst/>
              <a:ahLst/>
              <a:cxnLst>
                <a:cxn ang="0">
                  <a:pos x="385" y="236"/>
                </a:cxn>
                <a:cxn ang="0">
                  <a:pos x="403" y="236"/>
                </a:cxn>
                <a:cxn ang="0">
                  <a:pos x="403" y="230"/>
                </a:cxn>
                <a:cxn ang="0">
                  <a:pos x="385" y="230"/>
                </a:cxn>
                <a:cxn ang="0">
                  <a:pos x="385" y="236"/>
                </a:cxn>
                <a:cxn ang="0">
                  <a:pos x="104" y="195"/>
                </a:cxn>
                <a:cxn ang="0">
                  <a:pos x="104" y="23"/>
                </a:cxn>
                <a:cxn ang="0">
                  <a:pos x="357" y="23"/>
                </a:cxn>
                <a:cxn ang="0">
                  <a:pos x="357" y="195"/>
                </a:cxn>
                <a:cxn ang="0">
                  <a:pos x="104" y="195"/>
                </a:cxn>
                <a:cxn ang="0">
                  <a:pos x="92" y="207"/>
                </a:cxn>
                <a:cxn ang="0">
                  <a:pos x="368" y="207"/>
                </a:cxn>
                <a:cxn ang="0">
                  <a:pos x="368" y="11"/>
                </a:cxn>
                <a:cxn ang="0">
                  <a:pos x="380" y="11"/>
                </a:cxn>
                <a:cxn ang="0">
                  <a:pos x="380" y="0"/>
                </a:cxn>
                <a:cxn ang="0">
                  <a:pos x="80" y="0"/>
                </a:cxn>
                <a:cxn ang="0">
                  <a:pos x="80" y="219"/>
                </a:cxn>
                <a:cxn ang="0">
                  <a:pos x="92" y="219"/>
                </a:cxn>
                <a:cxn ang="0">
                  <a:pos x="92" y="207"/>
                </a:cxn>
                <a:cxn ang="0">
                  <a:pos x="0" y="319"/>
                </a:cxn>
                <a:cxn ang="0">
                  <a:pos x="46" y="319"/>
                </a:cxn>
                <a:cxn ang="0">
                  <a:pos x="46" y="304"/>
                </a:cxn>
                <a:cxn ang="0">
                  <a:pos x="0" y="304"/>
                </a:cxn>
                <a:cxn ang="0">
                  <a:pos x="0" y="319"/>
                </a:cxn>
                <a:cxn ang="0">
                  <a:pos x="268" y="330"/>
                </a:cxn>
                <a:cxn ang="0">
                  <a:pos x="368" y="330"/>
                </a:cxn>
                <a:cxn ang="0">
                  <a:pos x="368" y="323"/>
                </a:cxn>
                <a:cxn ang="0">
                  <a:pos x="268" y="323"/>
                </a:cxn>
                <a:cxn ang="0">
                  <a:pos x="268" y="330"/>
                </a:cxn>
                <a:cxn ang="0">
                  <a:pos x="444" y="312"/>
                </a:cxn>
                <a:cxn ang="0">
                  <a:pos x="461" y="312"/>
                </a:cxn>
                <a:cxn ang="0">
                  <a:pos x="461" y="304"/>
                </a:cxn>
                <a:cxn ang="0">
                  <a:pos x="444" y="304"/>
                </a:cxn>
                <a:cxn ang="0">
                  <a:pos x="444" y="312"/>
                </a:cxn>
                <a:cxn ang="0">
                  <a:pos x="444" y="327"/>
                </a:cxn>
                <a:cxn ang="0">
                  <a:pos x="461" y="327"/>
                </a:cxn>
                <a:cxn ang="0">
                  <a:pos x="461" y="319"/>
                </a:cxn>
                <a:cxn ang="0">
                  <a:pos x="444" y="319"/>
                </a:cxn>
                <a:cxn ang="0">
                  <a:pos x="444" y="327"/>
                </a:cxn>
              </a:cxnLst>
              <a:rect l="0" t="0" r="r" b="b"/>
              <a:pathLst>
                <a:path w="461" h="330">
                  <a:moveTo>
                    <a:pt x="385" y="236"/>
                  </a:moveTo>
                  <a:lnTo>
                    <a:pt x="403" y="236"/>
                  </a:lnTo>
                  <a:lnTo>
                    <a:pt x="403" y="230"/>
                  </a:lnTo>
                  <a:lnTo>
                    <a:pt x="385" y="230"/>
                  </a:lnTo>
                  <a:lnTo>
                    <a:pt x="385" y="236"/>
                  </a:lnTo>
                  <a:close/>
                  <a:moveTo>
                    <a:pt x="104" y="195"/>
                  </a:moveTo>
                  <a:lnTo>
                    <a:pt x="104" y="23"/>
                  </a:lnTo>
                  <a:lnTo>
                    <a:pt x="357" y="23"/>
                  </a:lnTo>
                  <a:lnTo>
                    <a:pt x="357" y="195"/>
                  </a:lnTo>
                  <a:lnTo>
                    <a:pt x="104" y="195"/>
                  </a:lnTo>
                  <a:close/>
                  <a:moveTo>
                    <a:pt x="92" y="207"/>
                  </a:moveTo>
                  <a:lnTo>
                    <a:pt x="368" y="207"/>
                  </a:lnTo>
                  <a:lnTo>
                    <a:pt x="368" y="11"/>
                  </a:lnTo>
                  <a:lnTo>
                    <a:pt x="380" y="11"/>
                  </a:lnTo>
                  <a:lnTo>
                    <a:pt x="380" y="0"/>
                  </a:lnTo>
                  <a:lnTo>
                    <a:pt x="80" y="0"/>
                  </a:lnTo>
                  <a:lnTo>
                    <a:pt x="80" y="219"/>
                  </a:lnTo>
                  <a:lnTo>
                    <a:pt x="92" y="219"/>
                  </a:lnTo>
                  <a:lnTo>
                    <a:pt x="92" y="207"/>
                  </a:lnTo>
                  <a:close/>
                  <a:moveTo>
                    <a:pt x="0" y="319"/>
                  </a:moveTo>
                  <a:lnTo>
                    <a:pt x="46" y="319"/>
                  </a:lnTo>
                  <a:lnTo>
                    <a:pt x="46" y="304"/>
                  </a:lnTo>
                  <a:lnTo>
                    <a:pt x="0" y="304"/>
                  </a:lnTo>
                  <a:lnTo>
                    <a:pt x="0" y="319"/>
                  </a:lnTo>
                  <a:close/>
                  <a:moveTo>
                    <a:pt x="268" y="330"/>
                  </a:moveTo>
                  <a:lnTo>
                    <a:pt x="368" y="330"/>
                  </a:lnTo>
                  <a:lnTo>
                    <a:pt x="368" y="323"/>
                  </a:lnTo>
                  <a:lnTo>
                    <a:pt x="268" y="323"/>
                  </a:lnTo>
                  <a:lnTo>
                    <a:pt x="268" y="330"/>
                  </a:lnTo>
                  <a:close/>
                  <a:moveTo>
                    <a:pt x="444" y="312"/>
                  </a:moveTo>
                  <a:lnTo>
                    <a:pt x="461" y="312"/>
                  </a:lnTo>
                  <a:lnTo>
                    <a:pt x="461" y="304"/>
                  </a:lnTo>
                  <a:lnTo>
                    <a:pt x="444" y="304"/>
                  </a:lnTo>
                  <a:lnTo>
                    <a:pt x="444" y="312"/>
                  </a:lnTo>
                  <a:close/>
                  <a:moveTo>
                    <a:pt x="444" y="327"/>
                  </a:moveTo>
                  <a:lnTo>
                    <a:pt x="461" y="327"/>
                  </a:lnTo>
                  <a:lnTo>
                    <a:pt x="461" y="319"/>
                  </a:lnTo>
                  <a:lnTo>
                    <a:pt x="444" y="319"/>
                  </a:lnTo>
                  <a:lnTo>
                    <a:pt x="444" y="32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9" name="Rectangle 2915"/>
            <p:cNvSpPr>
              <a:spLocks noChangeArrowheads="1"/>
            </p:cNvSpPr>
            <p:nvPr/>
          </p:nvSpPr>
          <p:spPr bwMode="auto">
            <a:xfrm>
              <a:off x="3900" y="3731"/>
              <a:ext cx="4" cy="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0" name="Rectangle 2916"/>
            <p:cNvSpPr>
              <a:spLocks noChangeArrowheads="1"/>
            </p:cNvSpPr>
            <p:nvPr/>
          </p:nvSpPr>
          <p:spPr bwMode="auto">
            <a:xfrm>
              <a:off x="3830" y="3679"/>
              <a:ext cx="63" cy="43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1" name="Freeform 2917"/>
            <p:cNvSpPr>
              <a:spLocks/>
            </p:cNvSpPr>
            <p:nvPr/>
          </p:nvSpPr>
          <p:spPr bwMode="auto">
            <a:xfrm>
              <a:off x="3824" y="3673"/>
              <a:ext cx="75" cy="55"/>
            </a:xfrm>
            <a:custGeom>
              <a:avLst/>
              <a:gdLst/>
              <a:ahLst/>
              <a:cxnLst>
                <a:cxn ang="0">
                  <a:pos x="12" y="207"/>
                </a:cxn>
                <a:cxn ang="0">
                  <a:pos x="288" y="207"/>
                </a:cxn>
                <a:cxn ang="0">
                  <a:pos x="288" y="11"/>
                </a:cxn>
                <a:cxn ang="0">
                  <a:pos x="300" y="11"/>
                </a:cxn>
                <a:cxn ang="0">
                  <a:pos x="300" y="0"/>
                </a:cxn>
                <a:cxn ang="0">
                  <a:pos x="0" y="0"/>
                </a:cxn>
                <a:cxn ang="0">
                  <a:pos x="0" y="219"/>
                </a:cxn>
                <a:cxn ang="0">
                  <a:pos x="12" y="219"/>
                </a:cxn>
                <a:cxn ang="0">
                  <a:pos x="12" y="207"/>
                </a:cxn>
              </a:cxnLst>
              <a:rect l="0" t="0" r="r" b="b"/>
              <a:pathLst>
                <a:path w="300" h="219">
                  <a:moveTo>
                    <a:pt x="12" y="207"/>
                  </a:moveTo>
                  <a:lnTo>
                    <a:pt x="288" y="207"/>
                  </a:lnTo>
                  <a:lnTo>
                    <a:pt x="288" y="11"/>
                  </a:lnTo>
                  <a:lnTo>
                    <a:pt x="300" y="11"/>
                  </a:lnTo>
                  <a:lnTo>
                    <a:pt x="300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12" y="219"/>
                  </a:lnTo>
                  <a:lnTo>
                    <a:pt x="12" y="207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2" name="Line 2918"/>
            <p:cNvSpPr>
              <a:spLocks noChangeShapeType="1"/>
            </p:cNvSpPr>
            <p:nvPr/>
          </p:nvSpPr>
          <p:spPr bwMode="auto">
            <a:xfrm>
              <a:off x="3815" y="3735"/>
              <a:ext cx="92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3" name="Line 2919"/>
            <p:cNvSpPr>
              <a:spLocks noChangeShapeType="1"/>
            </p:cNvSpPr>
            <p:nvPr/>
          </p:nvSpPr>
          <p:spPr bwMode="auto">
            <a:xfrm flipV="1">
              <a:off x="3838" y="3735"/>
              <a:ext cx="1" cy="4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4" name="Line 2920"/>
            <p:cNvSpPr>
              <a:spLocks noChangeShapeType="1"/>
            </p:cNvSpPr>
            <p:nvPr/>
          </p:nvSpPr>
          <p:spPr bwMode="auto">
            <a:xfrm flipV="1">
              <a:off x="3861" y="3735"/>
              <a:ext cx="1" cy="4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5" name="Rectangle 2921"/>
            <p:cNvSpPr>
              <a:spLocks noChangeArrowheads="1"/>
            </p:cNvSpPr>
            <p:nvPr/>
          </p:nvSpPr>
          <p:spPr bwMode="auto">
            <a:xfrm>
              <a:off x="3804" y="3749"/>
              <a:ext cx="11" cy="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6" name="Rectangle 2922"/>
            <p:cNvSpPr>
              <a:spLocks noChangeArrowheads="1"/>
            </p:cNvSpPr>
            <p:nvPr/>
          </p:nvSpPr>
          <p:spPr bwMode="auto">
            <a:xfrm>
              <a:off x="3871" y="3754"/>
              <a:ext cx="25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7" name="Rectangle 2923"/>
            <p:cNvSpPr>
              <a:spLocks noChangeArrowheads="1"/>
            </p:cNvSpPr>
            <p:nvPr/>
          </p:nvSpPr>
          <p:spPr bwMode="auto">
            <a:xfrm>
              <a:off x="3915" y="3749"/>
              <a:ext cx="4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8" name="Rectangle 2924"/>
            <p:cNvSpPr>
              <a:spLocks noChangeArrowheads="1"/>
            </p:cNvSpPr>
            <p:nvPr/>
          </p:nvSpPr>
          <p:spPr bwMode="auto">
            <a:xfrm>
              <a:off x="3915" y="3753"/>
              <a:ext cx="4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524" name="Group 2925"/>
          <p:cNvGrpSpPr>
            <a:grpSpLocks/>
          </p:cNvGrpSpPr>
          <p:nvPr/>
        </p:nvGrpSpPr>
        <p:grpSpPr bwMode="auto">
          <a:xfrm>
            <a:off x="6073002" y="5134772"/>
            <a:ext cx="782641" cy="1487489"/>
            <a:chOff x="3396" y="3192"/>
            <a:chExt cx="493" cy="937"/>
          </a:xfrm>
        </p:grpSpPr>
        <p:sp>
          <p:nvSpPr>
            <p:cNvPr id="709" name="Rectangle 2926"/>
            <p:cNvSpPr>
              <a:spLocks noChangeArrowheads="1"/>
            </p:cNvSpPr>
            <p:nvPr/>
          </p:nvSpPr>
          <p:spPr bwMode="auto">
            <a:xfrm>
              <a:off x="3822" y="3532"/>
              <a:ext cx="66" cy="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0" name="Rectangle 2927"/>
            <p:cNvSpPr>
              <a:spLocks noChangeArrowheads="1"/>
            </p:cNvSpPr>
            <p:nvPr/>
          </p:nvSpPr>
          <p:spPr bwMode="auto">
            <a:xfrm>
              <a:off x="3822" y="3532"/>
              <a:ext cx="66" cy="8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1" name="Freeform 2928"/>
            <p:cNvSpPr>
              <a:spLocks/>
            </p:cNvSpPr>
            <p:nvPr/>
          </p:nvSpPr>
          <p:spPr bwMode="auto">
            <a:xfrm>
              <a:off x="3827" y="3538"/>
              <a:ext cx="19" cy="7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11"/>
                </a:cxn>
                <a:cxn ang="0">
                  <a:pos x="12" y="0"/>
                </a:cxn>
                <a:cxn ang="0">
                  <a:pos x="66" y="0"/>
                </a:cxn>
                <a:cxn ang="0">
                  <a:pos x="77" y="11"/>
                </a:cxn>
                <a:cxn ang="0">
                  <a:pos x="77" y="66"/>
                </a:cxn>
                <a:cxn ang="0">
                  <a:pos x="66" y="88"/>
                </a:cxn>
                <a:cxn ang="0">
                  <a:pos x="66" y="219"/>
                </a:cxn>
                <a:cxn ang="0">
                  <a:pos x="77" y="242"/>
                </a:cxn>
                <a:cxn ang="0">
                  <a:pos x="77" y="297"/>
                </a:cxn>
                <a:cxn ang="0">
                  <a:pos x="66" y="308"/>
                </a:cxn>
                <a:cxn ang="0">
                  <a:pos x="12" y="308"/>
                </a:cxn>
                <a:cxn ang="0">
                  <a:pos x="0" y="297"/>
                </a:cxn>
                <a:cxn ang="0">
                  <a:pos x="0" y="242"/>
                </a:cxn>
                <a:cxn ang="0">
                  <a:pos x="12" y="219"/>
                </a:cxn>
                <a:cxn ang="0">
                  <a:pos x="12" y="88"/>
                </a:cxn>
                <a:cxn ang="0">
                  <a:pos x="0" y="66"/>
                </a:cxn>
              </a:cxnLst>
              <a:rect l="0" t="0" r="r" b="b"/>
              <a:pathLst>
                <a:path w="77" h="308">
                  <a:moveTo>
                    <a:pt x="0" y="66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66" y="0"/>
                  </a:lnTo>
                  <a:lnTo>
                    <a:pt x="77" y="11"/>
                  </a:lnTo>
                  <a:lnTo>
                    <a:pt x="77" y="66"/>
                  </a:lnTo>
                  <a:lnTo>
                    <a:pt x="66" y="88"/>
                  </a:lnTo>
                  <a:lnTo>
                    <a:pt x="66" y="219"/>
                  </a:lnTo>
                  <a:lnTo>
                    <a:pt x="77" y="242"/>
                  </a:lnTo>
                  <a:lnTo>
                    <a:pt x="77" y="297"/>
                  </a:lnTo>
                  <a:lnTo>
                    <a:pt x="66" y="308"/>
                  </a:lnTo>
                  <a:lnTo>
                    <a:pt x="12" y="308"/>
                  </a:lnTo>
                  <a:lnTo>
                    <a:pt x="0" y="297"/>
                  </a:lnTo>
                  <a:lnTo>
                    <a:pt x="0" y="242"/>
                  </a:lnTo>
                  <a:lnTo>
                    <a:pt x="12" y="219"/>
                  </a:lnTo>
                  <a:lnTo>
                    <a:pt x="12" y="88"/>
                  </a:lnTo>
                  <a:lnTo>
                    <a:pt x="0" y="66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2" name="Freeform 2929"/>
            <p:cNvSpPr>
              <a:spLocks noEditPoints="1"/>
            </p:cNvSpPr>
            <p:nvPr/>
          </p:nvSpPr>
          <p:spPr bwMode="auto">
            <a:xfrm>
              <a:off x="3852" y="3538"/>
              <a:ext cx="30" cy="77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57" y="110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67" y="110"/>
                </a:cxn>
                <a:cxn ang="0">
                  <a:pos x="121" y="110"/>
                </a:cxn>
                <a:cxn ang="0">
                  <a:pos x="121" y="0"/>
                </a:cxn>
                <a:cxn ang="0">
                  <a:pos x="67" y="0"/>
                </a:cxn>
                <a:cxn ang="0">
                  <a:pos x="67" y="110"/>
                </a:cxn>
                <a:cxn ang="0">
                  <a:pos x="0" y="308"/>
                </a:cxn>
                <a:cxn ang="0">
                  <a:pos x="121" y="308"/>
                </a:cxn>
                <a:cxn ang="0">
                  <a:pos x="121" y="197"/>
                </a:cxn>
                <a:cxn ang="0">
                  <a:pos x="0" y="197"/>
                </a:cxn>
                <a:cxn ang="0">
                  <a:pos x="0" y="308"/>
                </a:cxn>
              </a:cxnLst>
              <a:rect l="0" t="0" r="r" b="b"/>
              <a:pathLst>
                <a:path w="121" h="308">
                  <a:moveTo>
                    <a:pt x="0" y="110"/>
                  </a:moveTo>
                  <a:lnTo>
                    <a:pt x="57" y="110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10"/>
                  </a:lnTo>
                  <a:close/>
                  <a:moveTo>
                    <a:pt x="67" y="110"/>
                  </a:moveTo>
                  <a:lnTo>
                    <a:pt x="121" y="110"/>
                  </a:lnTo>
                  <a:lnTo>
                    <a:pt x="121" y="0"/>
                  </a:lnTo>
                  <a:lnTo>
                    <a:pt x="67" y="0"/>
                  </a:lnTo>
                  <a:lnTo>
                    <a:pt x="67" y="110"/>
                  </a:lnTo>
                  <a:close/>
                  <a:moveTo>
                    <a:pt x="0" y="308"/>
                  </a:moveTo>
                  <a:lnTo>
                    <a:pt x="121" y="308"/>
                  </a:lnTo>
                  <a:lnTo>
                    <a:pt x="121" y="197"/>
                  </a:lnTo>
                  <a:lnTo>
                    <a:pt x="0" y="197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3" name="Rectangle 2930"/>
            <p:cNvSpPr>
              <a:spLocks noChangeArrowheads="1"/>
            </p:cNvSpPr>
            <p:nvPr/>
          </p:nvSpPr>
          <p:spPr bwMode="auto">
            <a:xfrm>
              <a:off x="3852" y="3538"/>
              <a:ext cx="14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4" name="Rectangle 2931"/>
            <p:cNvSpPr>
              <a:spLocks noChangeArrowheads="1"/>
            </p:cNvSpPr>
            <p:nvPr/>
          </p:nvSpPr>
          <p:spPr bwMode="auto">
            <a:xfrm>
              <a:off x="3868" y="3538"/>
              <a:ext cx="14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5" name="Line 2932"/>
            <p:cNvSpPr>
              <a:spLocks noChangeShapeType="1"/>
            </p:cNvSpPr>
            <p:nvPr/>
          </p:nvSpPr>
          <p:spPr bwMode="auto">
            <a:xfrm>
              <a:off x="3852" y="3582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6" name="Line 2933"/>
            <p:cNvSpPr>
              <a:spLocks noChangeShapeType="1"/>
            </p:cNvSpPr>
            <p:nvPr/>
          </p:nvSpPr>
          <p:spPr bwMode="auto">
            <a:xfrm>
              <a:off x="3852" y="3579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7" name="Line 2934"/>
            <p:cNvSpPr>
              <a:spLocks noChangeShapeType="1"/>
            </p:cNvSpPr>
            <p:nvPr/>
          </p:nvSpPr>
          <p:spPr bwMode="auto">
            <a:xfrm>
              <a:off x="3852" y="3576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8" name="Line 2935"/>
            <p:cNvSpPr>
              <a:spLocks noChangeShapeType="1"/>
            </p:cNvSpPr>
            <p:nvPr/>
          </p:nvSpPr>
          <p:spPr bwMode="auto">
            <a:xfrm>
              <a:off x="3852" y="3574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9" name="Line 2936"/>
            <p:cNvSpPr>
              <a:spLocks noChangeShapeType="1"/>
            </p:cNvSpPr>
            <p:nvPr/>
          </p:nvSpPr>
          <p:spPr bwMode="auto">
            <a:xfrm>
              <a:off x="3852" y="3571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0" name="Rectangle 2937"/>
            <p:cNvSpPr>
              <a:spLocks noChangeArrowheads="1"/>
            </p:cNvSpPr>
            <p:nvPr/>
          </p:nvSpPr>
          <p:spPr bwMode="auto">
            <a:xfrm>
              <a:off x="3852" y="3587"/>
              <a:ext cx="30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1" name="Line 2938"/>
            <p:cNvSpPr>
              <a:spLocks noChangeShapeType="1"/>
            </p:cNvSpPr>
            <p:nvPr/>
          </p:nvSpPr>
          <p:spPr bwMode="auto">
            <a:xfrm>
              <a:off x="3868" y="3545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2" name="Line 2939"/>
            <p:cNvSpPr>
              <a:spLocks noChangeShapeType="1"/>
            </p:cNvSpPr>
            <p:nvPr/>
          </p:nvSpPr>
          <p:spPr bwMode="auto">
            <a:xfrm>
              <a:off x="3868" y="3558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3" name="Line 2940"/>
            <p:cNvSpPr>
              <a:spLocks noChangeShapeType="1"/>
            </p:cNvSpPr>
            <p:nvPr/>
          </p:nvSpPr>
          <p:spPr bwMode="auto">
            <a:xfrm>
              <a:off x="3868" y="3552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4" name="Line 2941"/>
            <p:cNvSpPr>
              <a:spLocks noChangeShapeType="1"/>
            </p:cNvSpPr>
            <p:nvPr/>
          </p:nvSpPr>
          <p:spPr bwMode="auto">
            <a:xfrm>
              <a:off x="3852" y="3545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5" name="Line 2942"/>
            <p:cNvSpPr>
              <a:spLocks noChangeShapeType="1"/>
            </p:cNvSpPr>
            <p:nvPr/>
          </p:nvSpPr>
          <p:spPr bwMode="auto">
            <a:xfrm>
              <a:off x="3852" y="3558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6" name="Line 2943"/>
            <p:cNvSpPr>
              <a:spLocks noChangeShapeType="1"/>
            </p:cNvSpPr>
            <p:nvPr/>
          </p:nvSpPr>
          <p:spPr bwMode="auto">
            <a:xfrm>
              <a:off x="3852" y="3552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7" name="Line 2944"/>
            <p:cNvSpPr>
              <a:spLocks noChangeShapeType="1"/>
            </p:cNvSpPr>
            <p:nvPr/>
          </p:nvSpPr>
          <p:spPr bwMode="auto">
            <a:xfrm>
              <a:off x="3852" y="3608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8" name="Line 2945"/>
            <p:cNvSpPr>
              <a:spLocks noChangeShapeType="1"/>
            </p:cNvSpPr>
            <p:nvPr/>
          </p:nvSpPr>
          <p:spPr bwMode="auto">
            <a:xfrm>
              <a:off x="3852" y="3601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9" name="Line 2946"/>
            <p:cNvSpPr>
              <a:spLocks noChangeShapeType="1"/>
            </p:cNvSpPr>
            <p:nvPr/>
          </p:nvSpPr>
          <p:spPr bwMode="auto">
            <a:xfrm>
              <a:off x="3852" y="3594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0" name="Line 2947"/>
            <p:cNvSpPr>
              <a:spLocks noChangeShapeType="1"/>
            </p:cNvSpPr>
            <p:nvPr/>
          </p:nvSpPr>
          <p:spPr bwMode="auto">
            <a:xfrm>
              <a:off x="3872" y="3587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1" name="Line 2948"/>
            <p:cNvSpPr>
              <a:spLocks noChangeShapeType="1"/>
            </p:cNvSpPr>
            <p:nvPr/>
          </p:nvSpPr>
          <p:spPr bwMode="auto">
            <a:xfrm>
              <a:off x="3862" y="3587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2" name="Rectangle 2949"/>
            <p:cNvSpPr>
              <a:spLocks noChangeArrowheads="1"/>
            </p:cNvSpPr>
            <p:nvPr/>
          </p:nvSpPr>
          <p:spPr bwMode="auto">
            <a:xfrm>
              <a:off x="3817" y="3383"/>
              <a:ext cx="66" cy="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3" name="Rectangle 2950"/>
            <p:cNvSpPr>
              <a:spLocks noChangeArrowheads="1"/>
            </p:cNvSpPr>
            <p:nvPr/>
          </p:nvSpPr>
          <p:spPr bwMode="auto">
            <a:xfrm>
              <a:off x="3817" y="3383"/>
              <a:ext cx="66" cy="8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4" name="Freeform 2951"/>
            <p:cNvSpPr>
              <a:spLocks/>
            </p:cNvSpPr>
            <p:nvPr/>
          </p:nvSpPr>
          <p:spPr bwMode="auto">
            <a:xfrm>
              <a:off x="3823" y="3389"/>
              <a:ext cx="19" cy="7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65" y="0"/>
                </a:cxn>
                <a:cxn ang="0">
                  <a:pos x="77" y="11"/>
                </a:cxn>
                <a:cxn ang="0">
                  <a:pos x="77" y="67"/>
                </a:cxn>
                <a:cxn ang="0">
                  <a:pos x="65" y="88"/>
                </a:cxn>
                <a:cxn ang="0">
                  <a:pos x="65" y="221"/>
                </a:cxn>
                <a:cxn ang="0">
                  <a:pos x="77" y="242"/>
                </a:cxn>
                <a:cxn ang="0">
                  <a:pos x="77" y="297"/>
                </a:cxn>
                <a:cxn ang="0">
                  <a:pos x="65" y="308"/>
                </a:cxn>
                <a:cxn ang="0">
                  <a:pos x="11" y="308"/>
                </a:cxn>
                <a:cxn ang="0">
                  <a:pos x="0" y="297"/>
                </a:cxn>
                <a:cxn ang="0">
                  <a:pos x="0" y="242"/>
                </a:cxn>
                <a:cxn ang="0">
                  <a:pos x="11" y="221"/>
                </a:cxn>
                <a:cxn ang="0">
                  <a:pos x="11" y="88"/>
                </a:cxn>
                <a:cxn ang="0">
                  <a:pos x="0" y="67"/>
                </a:cxn>
              </a:cxnLst>
              <a:rect l="0" t="0" r="r" b="b"/>
              <a:pathLst>
                <a:path w="77" h="308">
                  <a:moveTo>
                    <a:pt x="0" y="67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65" y="0"/>
                  </a:lnTo>
                  <a:lnTo>
                    <a:pt x="77" y="11"/>
                  </a:lnTo>
                  <a:lnTo>
                    <a:pt x="77" y="67"/>
                  </a:lnTo>
                  <a:lnTo>
                    <a:pt x="65" y="88"/>
                  </a:lnTo>
                  <a:lnTo>
                    <a:pt x="65" y="221"/>
                  </a:lnTo>
                  <a:lnTo>
                    <a:pt x="77" y="242"/>
                  </a:lnTo>
                  <a:lnTo>
                    <a:pt x="77" y="297"/>
                  </a:lnTo>
                  <a:lnTo>
                    <a:pt x="65" y="308"/>
                  </a:lnTo>
                  <a:lnTo>
                    <a:pt x="11" y="308"/>
                  </a:lnTo>
                  <a:lnTo>
                    <a:pt x="0" y="297"/>
                  </a:lnTo>
                  <a:lnTo>
                    <a:pt x="0" y="242"/>
                  </a:lnTo>
                  <a:lnTo>
                    <a:pt x="11" y="221"/>
                  </a:lnTo>
                  <a:lnTo>
                    <a:pt x="11" y="88"/>
                  </a:lnTo>
                  <a:lnTo>
                    <a:pt x="0" y="67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5" name="Freeform 2952"/>
            <p:cNvSpPr>
              <a:spLocks noEditPoints="1"/>
            </p:cNvSpPr>
            <p:nvPr/>
          </p:nvSpPr>
          <p:spPr bwMode="auto">
            <a:xfrm>
              <a:off x="3848" y="3389"/>
              <a:ext cx="30" cy="7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56" y="109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109"/>
                </a:cxn>
                <a:cxn ang="0">
                  <a:pos x="66" y="109"/>
                </a:cxn>
                <a:cxn ang="0">
                  <a:pos x="120" y="109"/>
                </a:cxn>
                <a:cxn ang="0">
                  <a:pos x="120" y="0"/>
                </a:cxn>
                <a:cxn ang="0">
                  <a:pos x="66" y="0"/>
                </a:cxn>
                <a:cxn ang="0">
                  <a:pos x="66" y="109"/>
                </a:cxn>
                <a:cxn ang="0">
                  <a:pos x="0" y="308"/>
                </a:cxn>
                <a:cxn ang="0">
                  <a:pos x="120" y="308"/>
                </a:cxn>
                <a:cxn ang="0">
                  <a:pos x="120" y="198"/>
                </a:cxn>
                <a:cxn ang="0">
                  <a:pos x="0" y="198"/>
                </a:cxn>
                <a:cxn ang="0">
                  <a:pos x="0" y="308"/>
                </a:cxn>
              </a:cxnLst>
              <a:rect l="0" t="0" r="r" b="b"/>
              <a:pathLst>
                <a:path w="120" h="308">
                  <a:moveTo>
                    <a:pt x="0" y="109"/>
                  </a:moveTo>
                  <a:lnTo>
                    <a:pt x="56" y="109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9"/>
                  </a:lnTo>
                  <a:close/>
                  <a:moveTo>
                    <a:pt x="66" y="109"/>
                  </a:moveTo>
                  <a:lnTo>
                    <a:pt x="120" y="109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6" y="109"/>
                  </a:lnTo>
                  <a:close/>
                  <a:moveTo>
                    <a:pt x="0" y="308"/>
                  </a:moveTo>
                  <a:lnTo>
                    <a:pt x="120" y="308"/>
                  </a:lnTo>
                  <a:lnTo>
                    <a:pt x="120" y="198"/>
                  </a:lnTo>
                  <a:lnTo>
                    <a:pt x="0" y="19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6" name="Rectangle 2953"/>
            <p:cNvSpPr>
              <a:spLocks noChangeArrowheads="1"/>
            </p:cNvSpPr>
            <p:nvPr/>
          </p:nvSpPr>
          <p:spPr bwMode="auto">
            <a:xfrm>
              <a:off x="3848" y="3389"/>
              <a:ext cx="14" cy="2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7" name="Rectangle 2954"/>
            <p:cNvSpPr>
              <a:spLocks noChangeArrowheads="1"/>
            </p:cNvSpPr>
            <p:nvPr/>
          </p:nvSpPr>
          <p:spPr bwMode="auto">
            <a:xfrm>
              <a:off x="3864" y="3389"/>
              <a:ext cx="14" cy="2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8" name="Line 2955"/>
            <p:cNvSpPr>
              <a:spLocks noChangeShapeType="1"/>
            </p:cNvSpPr>
            <p:nvPr/>
          </p:nvSpPr>
          <p:spPr bwMode="auto">
            <a:xfrm>
              <a:off x="3848" y="3433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9" name="Line 2956"/>
            <p:cNvSpPr>
              <a:spLocks noChangeShapeType="1"/>
            </p:cNvSpPr>
            <p:nvPr/>
          </p:nvSpPr>
          <p:spPr bwMode="auto">
            <a:xfrm>
              <a:off x="3848" y="3430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0" name="Line 2957"/>
            <p:cNvSpPr>
              <a:spLocks noChangeShapeType="1"/>
            </p:cNvSpPr>
            <p:nvPr/>
          </p:nvSpPr>
          <p:spPr bwMode="auto">
            <a:xfrm>
              <a:off x="3848" y="3427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1" name="Line 2958"/>
            <p:cNvSpPr>
              <a:spLocks noChangeShapeType="1"/>
            </p:cNvSpPr>
            <p:nvPr/>
          </p:nvSpPr>
          <p:spPr bwMode="auto">
            <a:xfrm>
              <a:off x="3848" y="3424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2" name="Line 2959"/>
            <p:cNvSpPr>
              <a:spLocks noChangeShapeType="1"/>
            </p:cNvSpPr>
            <p:nvPr/>
          </p:nvSpPr>
          <p:spPr bwMode="auto">
            <a:xfrm>
              <a:off x="3848" y="3422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3" name="Rectangle 2960"/>
            <p:cNvSpPr>
              <a:spLocks noChangeArrowheads="1"/>
            </p:cNvSpPr>
            <p:nvPr/>
          </p:nvSpPr>
          <p:spPr bwMode="auto">
            <a:xfrm>
              <a:off x="3848" y="3438"/>
              <a:ext cx="30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4" name="Line 2961"/>
            <p:cNvSpPr>
              <a:spLocks noChangeShapeType="1"/>
            </p:cNvSpPr>
            <p:nvPr/>
          </p:nvSpPr>
          <p:spPr bwMode="auto">
            <a:xfrm>
              <a:off x="3864" y="3395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5" name="Line 2962"/>
            <p:cNvSpPr>
              <a:spLocks noChangeShapeType="1"/>
            </p:cNvSpPr>
            <p:nvPr/>
          </p:nvSpPr>
          <p:spPr bwMode="auto">
            <a:xfrm>
              <a:off x="3864" y="3409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6" name="Line 2963"/>
            <p:cNvSpPr>
              <a:spLocks noChangeShapeType="1"/>
            </p:cNvSpPr>
            <p:nvPr/>
          </p:nvSpPr>
          <p:spPr bwMode="auto">
            <a:xfrm>
              <a:off x="3864" y="3402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7" name="Line 2964"/>
            <p:cNvSpPr>
              <a:spLocks noChangeShapeType="1"/>
            </p:cNvSpPr>
            <p:nvPr/>
          </p:nvSpPr>
          <p:spPr bwMode="auto">
            <a:xfrm>
              <a:off x="3848" y="3395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8" name="Line 2965"/>
            <p:cNvSpPr>
              <a:spLocks noChangeShapeType="1"/>
            </p:cNvSpPr>
            <p:nvPr/>
          </p:nvSpPr>
          <p:spPr bwMode="auto">
            <a:xfrm>
              <a:off x="3848" y="3409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9" name="Line 2966"/>
            <p:cNvSpPr>
              <a:spLocks noChangeShapeType="1"/>
            </p:cNvSpPr>
            <p:nvPr/>
          </p:nvSpPr>
          <p:spPr bwMode="auto">
            <a:xfrm>
              <a:off x="3848" y="3402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0" name="Line 2967"/>
            <p:cNvSpPr>
              <a:spLocks noChangeShapeType="1"/>
            </p:cNvSpPr>
            <p:nvPr/>
          </p:nvSpPr>
          <p:spPr bwMode="auto">
            <a:xfrm>
              <a:off x="3848" y="3459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1" name="Line 2968"/>
            <p:cNvSpPr>
              <a:spLocks noChangeShapeType="1"/>
            </p:cNvSpPr>
            <p:nvPr/>
          </p:nvSpPr>
          <p:spPr bwMode="auto">
            <a:xfrm>
              <a:off x="3848" y="3452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2" name="Line 2969"/>
            <p:cNvSpPr>
              <a:spLocks noChangeShapeType="1"/>
            </p:cNvSpPr>
            <p:nvPr/>
          </p:nvSpPr>
          <p:spPr bwMode="auto">
            <a:xfrm>
              <a:off x="3848" y="3445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3" name="Line 2970"/>
            <p:cNvSpPr>
              <a:spLocks noChangeShapeType="1"/>
            </p:cNvSpPr>
            <p:nvPr/>
          </p:nvSpPr>
          <p:spPr bwMode="auto">
            <a:xfrm>
              <a:off x="3868" y="3438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4" name="Line 2971"/>
            <p:cNvSpPr>
              <a:spLocks noChangeShapeType="1"/>
            </p:cNvSpPr>
            <p:nvPr/>
          </p:nvSpPr>
          <p:spPr bwMode="auto">
            <a:xfrm>
              <a:off x="3858" y="3438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5" name="Rectangle 2972"/>
            <p:cNvSpPr>
              <a:spLocks noChangeArrowheads="1"/>
            </p:cNvSpPr>
            <p:nvPr/>
          </p:nvSpPr>
          <p:spPr bwMode="auto">
            <a:xfrm>
              <a:off x="3712" y="3317"/>
              <a:ext cx="66" cy="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6" name="Rectangle 2973"/>
            <p:cNvSpPr>
              <a:spLocks noChangeArrowheads="1"/>
            </p:cNvSpPr>
            <p:nvPr/>
          </p:nvSpPr>
          <p:spPr bwMode="auto">
            <a:xfrm>
              <a:off x="3712" y="3317"/>
              <a:ext cx="66" cy="8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7" name="Freeform 2974"/>
            <p:cNvSpPr>
              <a:spLocks/>
            </p:cNvSpPr>
            <p:nvPr/>
          </p:nvSpPr>
          <p:spPr bwMode="auto">
            <a:xfrm>
              <a:off x="3717" y="3323"/>
              <a:ext cx="20" cy="77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65" y="0"/>
                </a:cxn>
                <a:cxn ang="0">
                  <a:pos x="76" y="11"/>
                </a:cxn>
                <a:cxn ang="0">
                  <a:pos x="76" y="65"/>
                </a:cxn>
                <a:cxn ang="0">
                  <a:pos x="65" y="88"/>
                </a:cxn>
                <a:cxn ang="0">
                  <a:pos x="65" y="220"/>
                </a:cxn>
                <a:cxn ang="0">
                  <a:pos x="76" y="242"/>
                </a:cxn>
                <a:cxn ang="0">
                  <a:pos x="76" y="296"/>
                </a:cxn>
                <a:cxn ang="0">
                  <a:pos x="65" y="307"/>
                </a:cxn>
                <a:cxn ang="0">
                  <a:pos x="11" y="307"/>
                </a:cxn>
                <a:cxn ang="0">
                  <a:pos x="0" y="296"/>
                </a:cxn>
                <a:cxn ang="0">
                  <a:pos x="0" y="242"/>
                </a:cxn>
                <a:cxn ang="0">
                  <a:pos x="11" y="220"/>
                </a:cxn>
                <a:cxn ang="0">
                  <a:pos x="11" y="88"/>
                </a:cxn>
                <a:cxn ang="0">
                  <a:pos x="0" y="65"/>
                </a:cxn>
              </a:cxnLst>
              <a:rect l="0" t="0" r="r" b="b"/>
              <a:pathLst>
                <a:path w="76" h="307">
                  <a:moveTo>
                    <a:pt x="0" y="6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65" y="0"/>
                  </a:lnTo>
                  <a:lnTo>
                    <a:pt x="76" y="11"/>
                  </a:lnTo>
                  <a:lnTo>
                    <a:pt x="76" y="65"/>
                  </a:lnTo>
                  <a:lnTo>
                    <a:pt x="65" y="88"/>
                  </a:lnTo>
                  <a:lnTo>
                    <a:pt x="65" y="220"/>
                  </a:lnTo>
                  <a:lnTo>
                    <a:pt x="76" y="242"/>
                  </a:lnTo>
                  <a:lnTo>
                    <a:pt x="76" y="296"/>
                  </a:lnTo>
                  <a:lnTo>
                    <a:pt x="65" y="307"/>
                  </a:lnTo>
                  <a:lnTo>
                    <a:pt x="11" y="307"/>
                  </a:lnTo>
                  <a:lnTo>
                    <a:pt x="0" y="296"/>
                  </a:lnTo>
                  <a:lnTo>
                    <a:pt x="0" y="242"/>
                  </a:lnTo>
                  <a:lnTo>
                    <a:pt x="11" y="220"/>
                  </a:lnTo>
                  <a:lnTo>
                    <a:pt x="11" y="88"/>
                  </a:lnTo>
                  <a:lnTo>
                    <a:pt x="0" y="65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8" name="Freeform 2975"/>
            <p:cNvSpPr>
              <a:spLocks noEditPoints="1"/>
            </p:cNvSpPr>
            <p:nvPr/>
          </p:nvSpPr>
          <p:spPr bwMode="auto">
            <a:xfrm>
              <a:off x="3742" y="3323"/>
              <a:ext cx="30" cy="7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56" y="109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109"/>
                </a:cxn>
                <a:cxn ang="0">
                  <a:pos x="66" y="109"/>
                </a:cxn>
                <a:cxn ang="0">
                  <a:pos x="120" y="109"/>
                </a:cxn>
                <a:cxn ang="0">
                  <a:pos x="120" y="0"/>
                </a:cxn>
                <a:cxn ang="0">
                  <a:pos x="66" y="0"/>
                </a:cxn>
                <a:cxn ang="0">
                  <a:pos x="66" y="109"/>
                </a:cxn>
                <a:cxn ang="0">
                  <a:pos x="0" y="307"/>
                </a:cxn>
                <a:cxn ang="0">
                  <a:pos x="120" y="307"/>
                </a:cxn>
                <a:cxn ang="0">
                  <a:pos x="120" y="198"/>
                </a:cxn>
                <a:cxn ang="0">
                  <a:pos x="0" y="198"/>
                </a:cxn>
                <a:cxn ang="0">
                  <a:pos x="0" y="307"/>
                </a:cxn>
              </a:cxnLst>
              <a:rect l="0" t="0" r="r" b="b"/>
              <a:pathLst>
                <a:path w="120" h="307">
                  <a:moveTo>
                    <a:pt x="0" y="109"/>
                  </a:moveTo>
                  <a:lnTo>
                    <a:pt x="56" y="109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9"/>
                  </a:lnTo>
                  <a:close/>
                  <a:moveTo>
                    <a:pt x="66" y="109"/>
                  </a:moveTo>
                  <a:lnTo>
                    <a:pt x="120" y="109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6" y="109"/>
                  </a:lnTo>
                  <a:close/>
                  <a:moveTo>
                    <a:pt x="0" y="307"/>
                  </a:moveTo>
                  <a:lnTo>
                    <a:pt x="120" y="307"/>
                  </a:lnTo>
                  <a:lnTo>
                    <a:pt x="120" y="198"/>
                  </a:lnTo>
                  <a:lnTo>
                    <a:pt x="0" y="198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9" name="Rectangle 2976"/>
            <p:cNvSpPr>
              <a:spLocks noChangeArrowheads="1"/>
            </p:cNvSpPr>
            <p:nvPr/>
          </p:nvSpPr>
          <p:spPr bwMode="auto">
            <a:xfrm>
              <a:off x="3742" y="3323"/>
              <a:ext cx="14" cy="2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0" name="Rectangle 2977"/>
            <p:cNvSpPr>
              <a:spLocks noChangeArrowheads="1"/>
            </p:cNvSpPr>
            <p:nvPr/>
          </p:nvSpPr>
          <p:spPr bwMode="auto">
            <a:xfrm>
              <a:off x="3759" y="3323"/>
              <a:ext cx="13" cy="2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1" name="Line 2978"/>
            <p:cNvSpPr>
              <a:spLocks noChangeShapeType="1"/>
            </p:cNvSpPr>
            <p:nvPr/>
          </p:nvSpPr>
          <p:spPr bwMode="auto">
            <a:xfrm>
              <a:off x="3742" y="3367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2" name="Line 2979"/>
            <p:cNvSpPr>
              <a:spLocks noChangeShapeType="1"/>
            </p:cNvSpPr>
            <p:nvPr/>
          </p:nvSpPr>
          <p:spPr bwMode="auto">
            <a:xfrm>
              <a:off x="3742" y="3364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3" name="Line 2980"/>
            <p:cNvSpPr>
              <a:spLocks noChangeShapeType="1"/>
            </p:cNvSpPr>
            <p:nvPr/>
          </p:nvSpPr>
          <p:spPr bwMode="auto">
            <a:xfrm>
              <a:off x="3742" y="3361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4" name="Line 2981"/>
            <p:cNvSpPr>
              <a:spLocks noChangeShapeType="1"/>
            </p:cNvSpPr>
            <p:nvPr/>
          </p:nvSpPr>
          <p:spPr bwMode="auto">
            <a:xfrm>
              <a:off x="3742" y="3358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5" name="Line 2982"/>
            <p:cNvSpPr>
              <a:spLocks noChangeShapeType="1"/>
            </p:cNvSpPr>
            <p:nvPr/>
          </p:nvSpPr>
          <p:spPr bwMode="auto">
            <a:xfrm>
              <a:off x="3742" y="3356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6" name="Rectangle 2983"/>
            <p:cNvSpPr>
              <a:spLocks noChangeArrowheads="1"/>
            </p:cNvSpPr>
            <p:nvPr/>
          </p:nvSpPr>
          <p:spPr bwMode="auto">
            <a:xfrm>
              <a:off x="3742" y="3372"/>
              <a:ext cx="30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7" name="Line 2984"/>
            <p:cNvSpPr>
              <a:spLocks noChangeShapeType="1"/>
            </p:cNvSpPr>
            <p:nvPr/>
          </p:nvSpPr>
          <p:spPr bwMode="auto">
            <a:xfrm>
              <a:off x="3759" y="3330"/>
              <a:ext cx="13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8" name="Line 2985"/>
            <p:cNvSpPr>
              <a:spLocks noChangeShapeType="1"/>
            </p:cNvSpPr>
            <p:nvPr/>
          </p:nvSpPr>
          <p:spPr bwMode="auto">
            <a:xfrm>
              <a:off x="3759" y="3343"/>
              <a:ext cx="13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9" name="Line 2986"/>
            <p:cNvSpPr>
              <a:spLocks noChangeShapeType="1"/>
            </p:cNvSpPr>
            <p:nvPr/>
          </p:nvSpPr>
          <p:spPr bwMode="auto">
            <a:xfrm>
              <a:off x="3759" y="3336"/>
              <a:ext cx="13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0" name="Line 2987"/>
            <p:cNvSpPr>
              <a:spLocks noChangeShapeType="1"/>
            </p:cNvSpPr>
            <p:nvPr/>
          </p:nvSpPr>
          <p:spPr bwMode="auto">
            <a:xfrm>
              <a:off x="3742" y="3330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1" name="Line 2988"/>
            <p:cNvSpPr>
              <a:spLocks noChangeShapeType="1"/>
            </p:cNvSpPr>
            <p:nvPr/>
          </p:nvSpPr>
          <p:spPr bwMode="auto">
            <a:xfrm>
              <a:off x="3742" y="3343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2" name="Line 2989"/>
            <p:cNvSpPr>
              <a:spLocks noChangeShapeType="1"/>
            </p:cNvSpPr>
            <p:nvPr/>
          </p:nvSpPr>
          <p:spPr bwMode="auto">
            <a:xfrm>
              <a:off x="3742" y="3336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3" name="Line 2990"/>
            <p:cNvSpPr>
              <a:spLocks noChangeShapeType="1"/>
            </p:cNvSpPr>
            <p:nvPr/>
          </p:nvSpPr>
          <p:spPr bwMode="auto">
            <a:xfrm>
              <a:off x="3742" y="3393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4" name="Line 2991"/>
            <p:cNvSpPr>
              <a:spLocks noChangeShapeType="1"/>
            </p:cNvSpPr>
            <p:nvPr/>
          </p:nvSpPr>
          <p:spPr bwMode="auto">
            <a:xfrm>
              <a:off x="3742" y="3386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5" name="Line 2992"/>
            <p:cNvSpPr>
              <a:spLocks noChangeShapeType="1"/>
            </p:cNvSpPr>
            <p:nvPr/>
          </p:nvSpPr>
          <p:spPr bwMode="auto">
            <a:xfrm>
              <a:off x="3742" y="3379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6" name="Line 2993"/>
            <p:cNvSpPr>
              <a:spLocks noChangeShapeType="1"/>
            </p:cNvSpPr>
            <p:nvPr/>
          </p:nvSpPr>
          <p:spPr bwMode="auto">
            <a:xfrm>
              <a:off x="3762" y="3372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7" name="Line 2994"/>
            <p:cNvSpPr>
              <a:spLocks noChangeShapeType="1"/>
            </p:cNvSpPr>
            <p:nvPr/>
          </p:nvSpPr>
          <p:spPr bwMode="auto">
            <a:xfrm>
              <a:off x="3752" y="3372"/>
              <a:ext cx="1" cy="28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8" name="Rectangle 2995"/>
            <p:cNvSpPr>
              <a:spLocks noChangeArrowheads="1"/>
            </p:cNvSpPr>
            <p:nvPr/>
          </p:nvSpPr>
          <p:spPr bwMode="auto">
            <a:xfrm>
              <a:off x="3576" y="3221"/>
              <a:ext cx="66" cy="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9" name="Rectangle 2996"/>
            <p:cNvSpPr>
              <a:spLocks noChangeArrowheads="1"/>
            </p:cNvSpPr>
            <p:nvPr/>
          </p:nvSpPr>
          <p:spPr bwMode="auto">
            <a:xfrm>
              <a:off x="3576" y="3221"/>
              <a:ext cx="66" cy="8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0" name="Freeform 2997"/>
            <p:cNvSpPr>
              <a:spLocks/>
            </p:cNvSpPr>
            <p:nvPr/>
          </p:nvSpPr>
          <p:spPr bwMode="auto">
            <a:xfrm>
              <a:off x="3581" y="3226"/>
              <a:ext cx="19" cy="7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65" y="0"/>
                </a:cxn>
                <a:cxn ang="0">
                  <a:pos x="77" y="11"/>
                </a:cxn>
                <a:cxn ang="0">
                  <a:pos x="77" y="66"/>
                </a:cxn>
                <a:cxn ang="0">
                  <a:pos x="65" y="87"/>
                </a:cxn>
                <a:cxn ang="0">
                  <a:pos x="65" y="220"/>
                </a:cxn>
                <a:cxn ang="0">
                  <a:pos x="77" y="241"/>
                </a:cxn>
                <a:cxn ang="0">
                  <a:pos x="77" y="296"/>
                </a:cxn>
                <a:cxn ang="0">
                  <a:pos x="65" y="308"/>
                </a:cxn>
                <a:cxn ang="0">
                  <a:pos x="11" y="308"/>
                </a:cxn>
                <a:cxn ang="0">
                  <a:pos x="0" y="296"/>
                </a:cxn>
                <a:cxn ang="0">
                  <a:pos x="0" y="241"/>
                </a:cxn>
                <a:cxn ang="0">
                  <a:pos x="11" y="220"/>
                </a:cxn>
                <a:cxn ang="0">
                  <a:pos x="11" y="87"/>
                </a:cxn>
                <a:cxn ang="0">
                  <a:pos x="0" y="66"/>
                </a:cxn>
              </a:cxnLst>
              <a:rect l="0" t="0" r="r" b="b"/>
              <a:pathLst>
                <a:path w="77" h="308">
                  <a:moveTo>
                    <a:pt x="0" y="66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65" y="0"/>
                  </a:lnTo>
                  <a:lnTo>
                    <a:pt x="77" y="11"/>
                  </a:lnTo>
                  <a:lnTo>
                    <a:pt x="77" y="66"/>
                  </a:lnTo>
                  <a:lnTo>
                    <a:pt x="65" y="87"/>
                  </a:lnTo>
                  <a:lnTo>
                    <a:pt x="65" y="220"/>
                  </a:lnTo>
                  <a:lnTo>
                    <a:pt x="77" y="241"/>
                  </a:lnTo>
                  <a:lnTo>
                    <a:pt x="77" y="296"/>
                  </a:lnTo>
                  <a:lnTo>
                    <a:pt x="65" y="308"/>
                  </a:lnTo>
                  <a:lnTo>
                    <a:pt x="11" y="308"/>
                  </a:lnTo>
                  <a:lnTo>
                    <a:pt x="0" y="296"/>
                  </a:lnTo>
                  <a:lnTo>
                    <a:pt x="0" y="241"/>
                  </a:lnTo>
                  <a:lnTo>
                    <a:pt x="11" y="220"/>
                  </a:lnTo>
                  <a:lnTo>
                    <a:pt x="11" y="87"/>
                  </a:lnTo>
                  <a:lnTo>
                    <a:pt x="0" y="66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1" name="Freeform 2998"/>
            <p:cNvSpPr>
              <a:spLocks noEditPoints="1"/>
            </p:cNvSpPr>
            <p:nvPr/>
          </p:nvSpPr>
          <p:spPr bwMode="auto">
            <a:xfrm>
              <a:off x="3606" y="3226"/>
              <a:ext cx="30" cy="7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56" y="109"/>
                </a:cxn>
                <a:cxn ang="0">
                  <a:pos x="56" y="0"/>
                </a:cxn>
                <a:cxn ang="0">
                  <a:pos x="0" y="0"/>
                </a:cxn>
                <a:cxn ang="0">
                  <a:pos x="0" y="109"/>
                </a:cxn>
                <a:cxn ang="0">
                  <a:pos x="66" y="109"/>
                </a:cxn>
                <a:cxn ang="0">
                  <a:pos x="121" y="109"/>
                </a:cxn>
                <a:cxn ang="0">
                  <a:pos x="121" y="0"/>
                </a:cxn>
                <a:cxn ang="0">
                  <a:pos x="66" y="0"/>
                </a:cxn>
                <a:cxn ang="0">
                  <a:pos x="66" y="109"/>
                </a:cxn>
                <a:cxn ang="0">
                  <a:pos x="0" y="308"/>
                </a:cxn>
                <a:cxn ang="0">
                  <a:pos x="121" y="308"/>
                </a:cxn>
                <a:cxn ang="0">
                  <a:pos x="121" y="197"/>
                </a:cxn>
                <a:cxn ang="0">
                  <a:pos x="0" y="197"/>
                </a:cxn>
                <a:cxn ang="0">
                  <a:pos x="0" y="308"/>
                </a:cxn>
              </a:cxnLst>
              <a:rect l="0" t="0" r="r" b="b"/>
              <a:pathLst>
                <a:path w="121" h="308">
                  <a:moveTo>
                    <a:pt x="0" y="109"/>
                  </a:moveTo>
                  <a:lnTo>
                    <a:pt x="56" y="109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09"/>
                  </a:lnTo>
                  <a:close/>
                  <a:moveTo>
                    <a:pt x="66" y="109"/>
                  </a:moveTo>
                  <a:lnTo>
                    <a:pt x="121" y="109"/>
                  </a:lnTo>
                  <a:lnTo>
                    <a:pt x="121" y="0"/>
                  </a:lnTo>
                  <a:lnTo>
                    <a:pt x="66" y="0"/>
                  </a:lnTo>
                  <a:lnTo>
                    <a:pt x="66" y="109"/>
                  </a:lnTo>
                  <a:close/>
                  <a:moveTo>
                    <a:pt x="0" y="308"/>
                  </a:moveTo>
                  <a:lnTo>
                    <a:pt x="121" y="308"/>
                  </a:lnTo>
                  <a:lnTo>
                    <a:pt x="121" y="197"/>
                  </a:lnTo>
                  <a:lnTo>
                    <a:pt x="0" y="197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2" name="Rectangle 2999"/>
            <p:cNvSpPr>
              <a:spLocks noChangeArrowheads="1"/>
            </p:cNvSpPr>
            <p:nvPr/>
          </p:nvSpPr>
          <p:spPr bwMode="auto">
            <a:xfrm>
              <a:off x="3606" y="3226"/>
              <a:ext cx="14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3" name="Rectangle 3000"/>
            <p:cNvSpPr>
              <a:spLocks noChangeArrowheads="1"/>
            </p:cNvSpPr>
            <p:nvPr/>
          </p:nvSpPr>
          <p:spPr bwMode="auto">
            <a:xfrm>
              <a:off x="3622" y="3226"/>
              <a:ext cx="14" cy="28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4" name="Line 3001"/>
            <p:cNvSpPr>
              <a:spLocks noChangeShapeType="1"/>
            </p:cNvSpPr>
            <p:nvPr/>
          </p:nvSpPr>
          <p:spPr bwMode="auto">
            <a:xfrm>
              <a:off x="3606" y="3270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5" name="Line 3002"/>
            <p:cNvSpPr>
              <a:spLocks noChangeShapeType="1"/>
            </p:cNvSpPr>
            <p:nvPr/>
          </p:nvSpPr>
          <p:spPr bwMode="auto">
            <a:xfrm>
              <a:off x="3606" y="3267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6" name="Line 3003"/>
            <p:cNvSpPr>
              <a:spLocks noChangeShapeType="1"/>
            </p:cNvSpPr>
            <p:nvPr/>
          </p:nvSpPr>
          <p:spPr bwMode="auto">
            <a:xfrm>
              <a:off x="3606" y="3265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7" name="Line 3004"/>
            <p:cNvSpPr>
              <a:spLocks noChangeShapeType="1"/>
            </p:cNvSpPr>
            <p:nvPr/>
          </p:nvSpPr>
          <p:spPr bwMode="auto">
            <a:xfrm>
              <a:off x="3606" y="3262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8" name="Line 3005"/>
            <p:cNvSpPr>
              <a:spLocks noChangeShapeType="1"/>
            </p:cNvSpPr>
            <p:nvPr/>
          </p:nvSpPr>
          <p:spPr bwMode="auto">
            <a:xfrm>
              <a:off x="3606" y="3259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9" name="Rectangle 3006"/>
            <p:cNvSpPr>
              <a:spLocks noChangeArrowheads="1"/>
            </p:cNvSpPr>
            <p:nvPr/>
          </p:nvSpPr>
          <p:spPr bwMode="auto">
            <a:xfrm>
              <a:off x="3606" y="3276"/>
              <a:ext cx="30" cy="2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0" name="Line 3007"/>
            <p:cNvSpPr>
              <a:spLocks noChangeShapeType="1"/>
            </p:cNvSpPr>
            <p:nvPr/>
          </p:nvSpPr>
          <p:spPr bwMode="auto">
            <a:xfrm>
              <a:off x="3622" y="3233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1" name="Line 3008"/>
            <p:cNvSpPr>
              <a:spLocks noChangeShapeType="1"/>
            </p:cNvSpPr>
            <p:nvPr/>
          </p:nvSpPr>
          <p:spPr bwMode="auto">
            <a:xfrm>
              <a:off x="3622" y="3247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2" name="Line 3009"/>
            <p:cNvSpPr>
              <a:spLocks noChangeShapeType="1"/>
            </p:cNvSpPr>
            <p:nvPr/>
          </p:nvSpPr>
          <p:spPr bwMode="auto">
            <a:xfrm>
              <a:off x="3622" y="3240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3" name="Line 3010"/>
            <p:cNvSpPr>
              <a:spLocks noChangeShapeType="1"/>
            </p:cNvSpPr>
            <p:nvPr/>
          </p:nvSpPr>
          <p:spPr bwMode="auto">
            <a:xfrm>
              <a:off x="3606" y="3233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4" name="Line 3011"/>
            <p:cNvSpPr>
              <a:spLocks noChangeShapeType="1"/>
            </p:cNvSpPr>
            <p:nvPr/>
          </p:nvSpPr>
          <p:spPr bwMode="auto">
            <a:xfrm>
              <a:off x="3606" y="3247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5" name="Line 3012"/>
            <p:cNvSpPr>
              <a:spLocks noChangeShapeType="1"/>
            </p:cNvSpPr>
            <p:nvPr/>
          </p:nvSpPr>
          <p:spPr bwMode="auto">
            <a:xfrm>
              <a:off x="3606" y="3240"/>
              <a:ext cx="14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6" name="Line 3013"/>
            <p:cNvSpPr>
              <a:spLocks noChangeShapeType="1"/>
            </p:cNvSpPr>
            <p:nvPr/>
          </p:nvSpPr>
          <p:spPr bwMode="auto">
            <a:xfrm>
              <a:off x="3606" y="3296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7" name="Line 3014"/>
            <p:cNvSpPr>
              <a:spLocks noChangeShapeType="1"/>
            </p:cNvSpPr>
            <p:nvPr/>
          </p:nvSpPr>
          <p:spPr bwMode="auto">
            <a:xfrm>
              <a:off x="3606" y="3289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8" name="Line 3015"/>
            <p:cNvSpPr>
              <a:spLocks noChangeShapeType="1"/>
            </p:cNvSpPr>
            <p:nvPr/>
          </p:nvSpPr>
          <p:spPr bwMode="auto">
            <a:xfrm>
              <a:off x="3606" y="3282"/>
              <a:ext cx="3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9" name="Line 3016"/>
            <p:cNvSpPr>
              <a:spLocks noChangeShapeType="1"/>
            </p:cNvSpPr>
            <p:nvPr/>
          </p:nvSpPr>
          <p:spPr bwMode="auto">
            <a:xfrm>
              <a:off x="3626" y="3276"/>
              <a:ext cx="1" cy="27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0" name="Line 3017"/>
            <p:cNvSpPr>
              <a:spLocks noChangeShapeType="1"/>
            </p:cNvSpPr>
            <p:nvPr/>
          </p:nvSpPr>
          <p:spPr bwMode="auto">
            <a:xfrm>
              <a:off x="3616" y="3276"/>
              <a:ext cx="1" cy="27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1" name="Freeform 3018"/>
            <p:cNvSpPr>
              <a:spLocks/>
            </p:cNvSpPr>
            <p:nvPr/>
          </p:nvSpPr>
          <p:spPr bwMode="auto">
            <a:xfrm>
              <a:off x="3615" y="3963"/>
              <a:ext cx="123" cy="122"/>
            </a:xfrm>
            <a:custGeom>
              <a:avLst/>
              <a:gdLst/>
              <a:ahLst/>
              <a:cxnLst>
                <a:cxn ang="0">
                  <a:pos x="107" y="323"/>
                </a:cxn>
                <a:cxn ang="0">
                  <a:pos x="0" y="323"/>
                </a:cxn>
                <a:cxn ang="0">
                  <a:pos x="0" y="491"/>
                </a:cxn>
                <a:cxn ang="0">
                  <a:pos x="492" y="491"/>
                </a:cxn>
                <a:cxn ang="0">
                  <a:pos x="492" y="323"/>
                </a:cxn>
                <a:cxn ang="0">
                  <a:pos x="383" y="323"/>
                </a:cxn>
                <a:cxn ang="0">
                  <a:pos x="383" y="299"/>
                </a:cxn>
                <a:cxn ang="0">
                  <a:pos x="429" y="299"/>
                </a:cxn>
                <a:cxn ang="0">
                  <a:pos x="429" y="0"/>
                </a:cxn>
                <a:cxn ang="0">
                  <a:pos x="62" y="0"/>
                </a:cxn>
                <a:cxn ang="0">
                  <a:pos x="62" y="299"/>
                </a:cxn>
                <a:cxn ang="0">
                  <a:pos x="107" y="299"/>
                </a:cxn>
                <a:cxn ang="0">
                  <a:pos x="107" y="323"/>
                </a:cxn>
              </a:cxnLst>
              <a:rect l="0" t="0" r="r" b="b"/>
              <a:pathLst>
                <a:path w="492" h="491">
                  <a:moveTo>
                    <a:pt x="107" y="323"/>
                  </a:moveTo>
                  <a:lnTo>
                    <a:pt x="0" y="323"/>
                  </a:lnTo>
                  <a:lnTo>
                    <a:pt x="0" y="491"/>
                  </a:lnTo>
                  <a:lnTo>
                    <a:pt x="492" y="491"/>
                  </a:lnTo>
                  <a:lnTo>
                    <a:pt x="492" y="323"/>
                  </a:lnTo>
                  <a:lnTo>
                    <a:pt x="383" y="323"/>
                  </a:lnTo>
                  <a:lnTo>
                    <a:pt x="383" y="299"/>
                  </a:lnTo>
                  <a:lnTo>
                    <a:pt x="429" y="299"/>
                  </a:lnTo>
                  <a:lnTo>
                    <a:pt x="429" y="0"/>
                  </a:lnTo>
                  <a:lnTo>
                    <a:pt x="62" y="0"/>
                  </a:lnTo>
                  <a:lnTo>
                    <a:pt x="62" y="299"/>
                  </a:lnTo>
                  <a:lnTo>
                    <a:pt x="107" y="299"/>
                  </a:lnTo>
                  <a:lnTo>
                    <a:pt x="107" y="3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2" name="Freeform 3019"/>
            <p:cNvSpPr>
              <a:spLocks/>
            </p:cNvSpPr>
            <p:nvPr/>
          </p:nvSpPr>
          <p:spPr bwMode="auto">
            <a:xfrm>
              <a:off x="3615" y="3963"/>
              <a:ext cx="123" cy="122"/>
            </a:xfrm>
            <a:custGeom>
              <a:avLst/>
              <a:gdLst/>
              <a:ahLst/>
              <a:cxnLst>
                <a:cxn ang="0">
                  <a:pos x="107" y="323"/>
                </a:cxn>
                <a:cxn ang="0">
                  <a:pos x="0" y="323"/>
                </a:cxn>
                <a:cxn ang="0">
                  <a:pos x="0" y="491"/>
                </a:cxn>
                <a:cxn ang="0">
                  <a:pos x="492" y="491"/>
                </a:cxn>
                <a:cxn ang="0">
                  <a:pos x="492" y="323"/>
                </a:cxn>
                <a:cxn ang="0">
                  <a:pos x="383" y="323"/>
                </a:cxn>
                <a:cxn ang="0">
                  <a:pos x="383" y="299"/>
                </a:cxn>
                <a:cxn ang="0">
                  <a:pos x="429" y="299"/>
                </a:cxn>
                <a:cxn ang="0">
                  <a:pos x="429" y="0"/>
                </a:cxn>
                <a:cxn ang="0">
                  <a:pos x="62" y="0"/>
                </a:cxn>
                <a:cxn ang="0">
                  <a:pos x="62" y="299"/>
                </a:cxn>
                <a:cxn ang="0">
                  <a:pos x="107" y="299"/>
                </a:cxn>
                <a:cxn ang="0">
                  <a:pos x="107" y="323"/>
                </a:cxn>
              </a:cxnLst>
              <a:rect l="0" t="0" r="r" b="b"/>
              <a:pathLst>
                <a:path w="492" h="491">
                  <a:moveTo>
                    <a:pt x="107" y="323"/>
                  </a:moveTo>
                  <a:lnTo>
                    <a:pt x="0" y="323"/>
                  </a:lnTo>
                  <a:lnTo>
                    <a:pt x="0" y="491"/>
                  </a:lnTo>
                  <a:lnTo>
                    <a:pt x="492" y="491"/>
                  </a:lnTo>
                  <a:lnTo>
                    <a:pt x="492" y="323"/>
                  </a:lnTo>
                  <a:lnTo>
                    <a:pt x="383" y="323"/>
                  </a:lnTo>
                  <a:lnTo>
                    <a:pt x="383" y="299"/>
                  </a:lnTo>
                  <a:lnTo>
                    <a:pt x="429" y="299"/>
                  </a:lnTo>
                  <a:lnTo>
                    <a:pt x="429" y="0"/>
                  </a:lnTo>
                  <a:lnTo>
                    <a:pt x="62" y="0"/>
                  </a:lnTo>
                  <a:lnTo>
                    <a:pt x="62" y="299"/>
                  </a:lnTo>
                  <a:lnTo>
                    <a:pt x="107" y="299"/>
                  </a:lnTo>
                  <a:lnTo>
                    <a:pt x="107" y="323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3" name="Line 3020"/>
            <p:cNvSpPr>
              <a:spLocks noChangeShapeType="1"/>
            </p:cNvSpPr>
            <p:nvPr/>
          </p:nvSpPr>
          <p:spPr bwMode="auto">
            <a:xfrm>
              <a:off x="3642" y="4043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4" name="Line 3021"/>
            <p:cNvSpPr>
              <a:spLocks noChangeShapeType="1"/>
            </p:cNvSpPr>
            <p:nvPr/>
          </p:nvSpPr>
          <p:spPr bwMode="auto">
            <a:xfrm>
              <a:off x="3642" y="4038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5" name="Freeform 3022"/>
            <p:cNvSpPr>
              <a:spLocks noEditPoints="1"/>
            </p:cNvSpPr>
            <p:nvPr/>
          </p:nvSpPr>
          <p:spPr bwMode="auto">
            <a:xfrm>
              <a:off x="3679" y="4047"/>
              <a:ext cx="50" cy="3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161" y="139"/>
                </a:cxn>
                <a:cxn ang="0">
                  <a:pos x="161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175" y="23"/>
                </a:cxn>
                <a:cxn ang="0">
                  <a:pos x="199" y="23"/>
                </a:cxn>
                <a:cxn ang="0">
                  <a:pos x="199" y="0"/>
                </a:cxn>
                <a:cxn ang="0">
                  <a:pos x="175" y="0"/>
                </a:cxn>
                <a:cxn ang="0">
                  <a:pos x="175" y="23"/>
                </a:cxn>
              </a:cxnLst>
              <a:rect l="0" t="0" r="r" b="b"/>
              <a:pathLst>
                <a:path w="199" h="139">
                  <a:moveTo>
                    <a:pt x="0" y="139"/>
                  </a:moveTo>
                  <a:lnTo>
                    <a:pt x="161" y="139"/>
                  </a:lnTo>
                  <a:lnTo>
                    <a:pt x="161" y="0"/>
                  </a:lnTo>
                  <a:lnTo>
                    <a:pt x="0" y="0"/>
                  </a:lnTo>
                  <a:lnTo>
                    <a:pt x="0" y="139"/>
                  </a:lnTo>
                  <a:close/>
                  <a:moveTo>
                    <a:pt x="175" y="23"/>
                  </a:moveTo>
                  <a:lnTo>
                    <a:pt x="199" y="23"/>
                  </a:lnTo>
                  <a:lnTo>
                    <a:pt x="199" y="0"/>
                  </a:lnTo>
                  <a:lnTo>
                    <a:pt x="175" y="0"/>
                  </a:lnTo>
                  <a:lnTo>
                    <a:pt x="175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6" name="Rectangle 3023"/>
            <p:cNvSpPr>
              <a:spLocks noChangeArrowheads="1"/>
            </p:cNvSpPr>
            <p:nvPr/>
          </p:nvSpPr>
          <p:spPr bwMode="auto">
            <a:xfrm>
              <a:off x="3679" y="4047"/>
              <a:ext cx="40" cy="3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7" name="Line 3024"/>
            <p:cNvSpPr>
              <a:spLocks noChangeShapeType="1"/>
            </p:cNvSpPr>
            <p:nvPr/>
          </p:nvSpPr>
          <p:spPr bwMode="auto">
            <a:xfrm>
              <a:off x="3679" y="4059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8" name="Line 3025"/>
            <p:cNvSpPr>
              <a:spLocks noChangeShapeType="1"/>
            </p:cNvSpPr>
            <p:nvPr/>
          </p:nvSpPr>
          <p:spPr bwMode="auto">
            <a:xfrm>
              <a:off x="3679" y="4070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9" name="Line 3026"/>
            <p:cNvSpPr>
              <a:spLocks noChangeShapeType="1"/>
            </p:cNvSpPr>
            <p:nvPr/>
          </p:nvSpPr>
          <p:spPr bwMode="auto">
            <a:xfrm>
              <a:off x="3681" y="4065"/>
              <a:ext cx="36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0" name="Rectangle 3027"/>
            <p:cNvSpPr>
              <a:spLocks noChangeArrowheads="1"/>
            </p:cNvSpPr>
            <p:nvPr/>
          </p:nvSpPr>
          <p:spPr bwMode="auto">
            <a:xfrm>
              <a:off x="3702" y="4061"/>
              <a:ext cx="11" cy="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1" name="Rectangle 3028"/>
            <p:cNvSpPr>
              <a:spLocks noChangeArrowheads="1"/>
            </p:cNvSpPr>
            <p:nvPr/>
          </p:nvSpPr>
          <p:spPr bwMode="auto">
            <a:xfrm>
              <a:off x="3723" y="4047"/>
              <a:ext cx="6" cy="6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2" name="Freeform 3029"/>
            <p:cNvSpPr>
              <a:spLocks noEditPoints="1"/>
            </p:cNvSpPr>
            <p:nvPr/>
          </p:nvSpPr>
          <p:spPr bwMode="auto">
            <a:xfrm>
              <a:off x="3619" y="3971"/>
              <a:ext cx="115" cy="83"/>
            </a:xfrm>
            <a:custGeom>
              <a:avLst/>
              <a:gdLst/>
              <a:ahLst/>
              <a:cxnLst>
                <a:cxn ang="0">
                  <a:pos x="387" y="237"/>
                </a:cxn>
                <a:cxn ang="0">
                  <a:pos x="403" y="237"/>
                </a:cxn>
                <a:cxn ang="0">
                  <a:pos x="403" y="229"/>
                </a:cxn>
                <a:cxn ang="0">
                  <a:pos x="387" y="229"/>
                </a:cxn>
                <a:cxn ang="0">
                  <a:pos x="387" y="237"/>
                </a:cxn>
                <a:cxn ang="0">
                  <a:pos x="103" y="195"/>
                </a:cxn>
                <a:cxn ang="0">
                  <a:pos x="103" y="22"/>
                </a:cxn>
                <a:cxn ang="0">
                  <a:pos x="356" y="22"/>
                </a:cxn>
                <a:cxn ang="0">
                  <a:pos x="356" y="195"/>
                </a:cxn>
                <a:cxn ang="0">
                  <a:pos x="103" y="195"/>
                </a:cxn>
                <a:cxn ang="0">
                  <a:pos x="92" y="206"/>
                </a:cxn>
                <a:cxn ang="0">
                  <a:pos x="368" y="206"/>
                </a:cxn>
                <a:cxn ang="0">
                  <a:pos x="368" y="11"/>
                </a:cxn>
                <a:cxn ang="0">
                  <a:pos x="380" y="11"/>
                </a:cxn>
                <a:cxn ang="0">
                  <a:pos x="380" y="0"/>
                </a:cxn>
                <a:cxn ang="0">
                  <a:pos x="81" y="0"/>
                </a:cxn>
                <a:cxn ang="0">
                  <a:pos x="81" y="218"/>
                </a:cxn>
                <a:cxn ang="0">
                  <a:pos x="92" y="218"/>
                </a:cxn>
                <a:cxn ang="0">
                  <a:pos x="92" y="206"/>
                </a:cxn>
                <a:cxn ang="0">
                  <a:pos x="0" y="319"/>
                </a:cxn>
                <a:cxn ang="0">
                  <a:pos x="47" y="319"/>
                </a:cxn>
                <a:cxn ang="0">
                  <a:pos x="47" y="303"/>
                </a:cxn>
                <a:cxn ang="0">
                  <a:pos x="0" y="303"/>
                </a:cxn>
                <a:cxn ang="0">
                  <a:pos x="0" y="319"/>
                </a:cxn>
                <a:cxn ang="0">
                  <a:pos x="268" y="330"/>
                </a:cxn>
                <a:cxn ang="0">
                  <a:pos x="368" y="330"/>
                </a:cxn>
                <a:cxn ang="0">
                  <a:pos x="368" y="322"/>
                </a:cxn>
                <a:cxn ang="0">
                  <a:pos x="268" y="322"/>
                </a:cxn>
                <a:cxn ang="0">
                  <a:pos x="268" y="330"/>
                </a:cxn>
                <a:cxn ang="0">
                  <a:pos x="446" y="310"/>
                </a:cxn>
                <a:cxn ang="0">
                  <a:pos x="460" y="310"/>
                </a:cxn>
                <a:cxn ang="0">
                  <a:pos x="460" y="303"/>
                </a:cxn>
                <a:cxn ang="0">
                  <a:pos x="446" y="303"/>
                </a:cxn>
                <a:cxn ang="0">
                  <a:pos x="446" y="310"/>
                </a:cxn>
                <a:cxn ang="0">
                  <a:pos x="446" y="326"/>
                </a:cxn>
                <a:cxn ang="0">
                  <a:pos x="460" y="326"/>
                </a:cxn>
                <a:cxn ang="0">
                  <a:pos x="460" y="319"/>
                </a:cxn>
                <a:cxn ang="0">
                  <a:pos x="446" y="319"/>
                </a:cxn>
                <a:cxn ang="0">
                  <a:pos x="446" y="326"/>
                </a:cxn>
              </a:cxnLst>
              <a:rect l="0" t="0" r="r" b="b"/>
              <a:pathLst>
                <a:path w="460" h="330">
                  <a:moveTo>
                    <a:pt x="387" y="237"/>
                  </a:moveTo>
                  <a:lnTo>
                    <a:pt x="403" y="237"/>
                  </a:lnTo>
                  <a:lnTo>
                    <a:pt x="403" y="229"/>
                  </a:lnTo>
                  <a:lnTo>
                    <a:pt x="387" y="229"/>
                  </a:lnTo>
                  <a:lnTo>
                    <a:pt x="387" y="237"/>
                  </a:lnTo>
                  <a:close/>
                  <a:moveTo>
                    <a:pt x="103" y="195"/>
                  </a:moveTo>
                  <a:lnTo>
                    <a:pt x="103" y="22"/>
                  </a:lnTo>
                  <a:lnTo>
                    <a:pt x="356" y="22"/>
                  </a:lnTo>
                  <a:lnTo>
                    <a:pt x="356" y="195"/>
                  </a:lnTo>
                  <a:lnTo>
                    <a:pt x="103" y="195"/>
                  </a:lnTo>
                  <a:close/>
                  <a:moveTo>
                    <a:pt x="92" y="206"/>
                  </a:moveTo>
                  <a:lnTo>
                    <a:pt x="368" y="206"/>
                  </a:lnTo>
                  <a:lnTo>
                    <a:pt x="368" y="11"/>
                  </a:lnTo>
                  <a:lnTo>
                    <a:pt x="380" y="11"/>
                  </a:lnTo>
                  <a:lnTo>
                    <a:pt x="380" y="0"/>
                  </a:lnTo>
                  <a:lnTo>
                    <a:pt x="81" y="0"/>
                  </a:lnTo>
                  <a:lnTo>
                    <a:pt x="81" y="218"/>
                  </a:lnTo>
                  <a:lnTo>
                    <a:pt x="92" y="218"/>
                  </a:lnTo>
                  <a:lnTo>
                    <a:pt x="92" y="206"/>
                  </a:lnTo>
                  <a:close/>
                  <a:moveTo>
                    <a:pt x="0" y="319"/>
                  </a:moveTo>
                  <a:lnTo>
                    <a:pt x="47" y="319"/>
                  </a:lnTo>
                  <a:lnTo>
                    <a:pt x="47" y="303"/>
                  </a:lnTo>
                  <a:lnTo>
                    <a:pt x="0" y="303"/>
                  </a:lnTo>
                  <a:lnTo>
                    <a:pt x="0" y="319"/>
                  </a:lnTo>
                  <a:close/>
                  <a:moveTo>
                    <a:pt x="268" y="330"/>
                  </a:moveTo>
                  <a:lnTo>
                    <a:pt x="368" y="330"/>
                  </a:lnTo>
                  <a:lnTo>
                    <a:pt x="368" y="322"/>
                  </a:lnTo>
                  <a:lnTo>
                    <a:pt x="268" y="322"/>
                  </a:lnTo>
                  <a:lnTo>
                    <a:pt x="268" y="330"/>
                  </a:lnTo>
                  <a:close/>
                  <a:moveTo>
                    <a:pt x="446" y="310"/>
                  </a:moveTo>
                  <a:lnTo>
                    <a:pt x="460" y="310"/>
                  </a:lnTo>
                  <a:lnTo>
                    <a:pt x="460" y="303"/>
                  </a:lnTo>
                  <a:lnTo>
                    <a:pt x="446" y="303"/>
                  </a:lnTo>
                  <a:lnTo>
                    <a:pt x="446" y="310"/>
                  </a:lnTo>
                  <a:close/>
                  <a:moveTo>
                    <a:pt x="446" y="326"/>
                  </a:moveTo>
                  <a:lnTo>
                    <a:pt x="460" y="326"/>
                  </a:lnTo>
                  <a:lnTo>
                    <a:pt x="460" y="319"/>
                  </a:lnTo>
                  <a:lnTo>
                    <a:pt x="446" y="319"/>
                  </a:lnTo>
                  <a:lnTo>
                    <a:pt x="446" y="32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3" name="Rectangle 3030"/>
            <p:cNvSpPr>
              <a:spLocks noChangeArrowheads="1"/>
            </p:cNvSpPr>
            <p:nvPr/>
          </p:nvSpPr>
          <p:spPr bwMode="auto">
            <a:xfrm>
              <a:off x="3716" y="4029"/>
              <a:ext cx="4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4" name="Rectangle 3031"/>
            <p:cNvSpPr>
              <a:spLocks noChangeArrowheads="1"/>
            </p:cNvSpPr>
            <p:nvPr/>
          </p:nvSpPr>
          <p:spPr bwMode="auto">
            <a:xfrm>
              <a:off x="3645" y="3977"/>
              <a:ext cx="63" cy="43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5" name="Freeform 3032"/>
            <p:cNvSpPr>
              <a:spLocks/>
            </p:cNvSpPr>
            <p:nvPr/>
          </p:nvSpPr>
          <p:spPr bwMode="auto">
            <a:xfrm>
              <a:off x="3639" y="3971"/>
              <a:ext cx="75" cy="55"/>
            </a:xfrm>
            <a:custGeom>
              <a:avLst/>
              <a:gdLst/>
              <a:ahLst/>
              <a:cxnLst>
                <a:cxn ang="0">
                  <a:pos x="11" y="206"/>
                </a:cxn>
                <a:cxn ang="0">
                  <a:pos x="287" y="206"/>
                </a:cxn>
                <a:cxn ang="0">
                  <a:pos x="287" y="11"/>
                </a:cxn>
                <a:cxn ang="0">
                  <a:pos x="299" y="11"/>
                </a:cxn>
                <a:cxn ang="0">
                  <a:pos x="299" y="0"/>
                </a:cxn>
                <a:cxn ang="0">
                  <a:pos x="0" y="0"/>
                </a:cxn>
                <a:cxn ang="0">
                  <a:pos x="0" y="218"/>
                </a:cxn>
                <a:cxn ang="0">
                  <a:pos x="11" y="218"/>
                </a:cxn>
                <a:cxn ang="0">
                  <a:pos x="11" y="206"/>
                </a:cxn>
              </a:cxnLst>
              <a:rect l="0" t="0" r="r" b="b"/>
              <a:pathLst>
                <a:path w="299" h="218">
                  <a:moveTo>
                    <a:pt x="11" y="206"/>
                  </a:moveTo>
                  <a:lnTo>
                    <a:pt x="287" y="206"/>
                  </a:lnTo>
                  <a:lnTo>
                    <a:pt x="287" y="11"/>
                  </a:lnTo>
                  <a:lnTo>
                    <a:pt x="299" y="11"/>
                  </a:lnTo>
                  <a:lnTo>
                    <a:pt x="299" y="0"/>
                  </a:lnTo>
                  <a:lnTo>
                    <a:pt x="0" y="0"/>
                  </a:lnTo>
                  <a:lnTo>
                    <a:pt x="0" y="218"/>
                  </a:lnTo>
                  <a:lnTo>
                    <a:pt x="11" y="218"/>
                  </a:lnTo>
                  <a:lnTo>
                    <a:pt x="11" y="206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6" name="Line 3033"/>
            <p:cNvSpPr>
              <a:spLocks noChangeShapeType="1"/>
            </p:cNvSpPr>
            <p:nvPr/>
          </p:nvSpPr>
          <p:spPr bwMode="auto">
            <a:xfrm>
              <a:off x="3631" y="4033"/>
              <a:ext cx="92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7" name="Line 3034"/>
            <p:cNvSpPr>
              <a:spLocks noChangeShapeType="1"/>
            </p:cNvSpPr>
            <p:nvPr/>
          </p:nvSpPr>
          <p:spPr bwMode="auto">
            <a:xfrm flipV="1">
              <a:off x="3654" y="4033"/>
              <a:ext cx="1" cy="5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8" name="Line 3035"/>
            <p:cNvSpPr>
              <a:spLocks noChangeShapeType="1"/>
            </p:cNvSpPr>
            <p:nvPr/>
          </p:nvSpPr>
          <p:spPr bwMode="auto">
            <a:xfrm flipV="1">
              <a:off x="3677" y="4033"/>
              <a:ext cx="1" cy="5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9" name="Rectangle 3036"/>
            <p:cNvSpPr>
              <a:spLocks noChangeArrowheads="1"/>
            </p:cNvSpPr>
            <p:nvPr/>
          </p:nvSpPr>
          <p:spPr bwMode="auto">
            <a:xfrm>
              <a:off x="3619" y="4047"/>
              <a:ext cx="12" cy="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0" name="Rectangle 3037"/>
            <p:cNvSpPr>
              <a:spLocks noChangeArrowheads="1"/>
            </p:cNvSpPr>
            <p:nvPr/>
          </p:nvSpPr>
          <p:spPr bwMode="auto">
            <a:xfrm>
              <a:off x="3686" y="4052"/>
              <a:ext cx="25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1" name="Rectangle 3038"/>
            <p:cNvSpPr>
              <a:spLocks noChangeArrowheads="1"/>
            </p:cNvSpPr>
            <p:nvPr/>
          </p:nvSpPr>
          <p:spPr bwMode="auto">
            <a:xfrm>
              <a:off x="3731" y="4047"/>
              <a:ext cx="3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2" name="Rectangle 3039"/>
            <p:cNvSpPr>
              <a:spLocks noChangeArrowheads="1"/>
            </p:cNvSpPr>
            <p:nvPr/>
          </p:nvSpPr>
          <p:spPr bwMode="auto">
            <a:xfrm>
              <a:off x="3731" y="4051"/>
              <a:ext cx="3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3" name="Freeform 3040"/>
            <p:cNvSpPr>
              <a:spLocks/>
            </p:cNvSpPr>
            <p:nvPr/>
          </p:nvSpPr>
          <p:spPr bwMode="auto">
            <a:xfrm>
              <a:off x="3457" y="4006"/>
              <a:ext cx="123" cy="123"/>
            </a:xfrm>
            <a:custGeom>
              <a:avLst/>
              <a:gdLst/>
              <a:ahLst/>
              <a:cxnLst>
                <a:cxn ang="0">
                  <a:pos x="109" y="323"/>
                </a:cxn>
                <a:cxn ang="0">
                  <a:pos x="0" y="323"/>
                </a:cxn>
                <a:cxn ang="0">
                  <a:pos x="0" y="491"/>
                </a:cxn>
                <a:cxn ang="0">
                  <a:pos x="492" y="491"/>
                </a:cxn>
                <a:cxn ang="0">
                  <a:pos x="492" y="323"/>
                </a:cxn>
                <a:cxn ang="0">
                  <a:pos x="385" y="323"/>
                </a:cxn>
                <a:cxn ang="0">
                  <a:pos x="385" y="300"/>
                </a:cxn>
                <a:cxn ang="0">
                  <a:pos x="431" y="300"/>
                </a:cxn>
                <a:cxn ang="0">
                  <a:pos x="431" y="0"/>
                </a:cxn>
                <a:cxn ang="0">
                  <a:pos x="63" y="0"/>
                </a:cxn>
                <a:cxn ang="0">
                  <a:pos x="63" y="300"/>
                </a:cxn>
                <a:cxn ang="0">
                  <a:pos x="109" y="300"/>
                </a:cxn>
                <a:cxn ang="0">
                  <a:pos x="109" y="323"/>
                </a:cxn>
              </a:cxnLst>
              <a:rect l="0" t="0" r="r" b="b"/>
              <a:pathLst>
                <a:path w="492" h="491">
                  <a:moveTo>
                    <a:pt x="109" y="323"/>
                  </a:moveTo>
                  <a:lnTo>
                    <a:pt x="0" y="323"/>
                  </a:lnTo>
                  <a:lnTo>
                    <a:pt x="0" y="491"/>
                  </a:lnTo>
                  <a:lnTo>
                    <a:pt x="492" y="491"/>
                  </a:lnTo>
                  <a:lnTo>
                    <a:pt x="492" y="323"/>
                  </a:lnTo>
                  <a:lnTo>
                    <a:pt x="385" y="323"/>
                  </a:lnTo>
                  <a:lnTo>
                    <a:pt x="385" y="300"/>
                  </a:lnTo>
                  <a:lnTo>
                    <a:pt x="431" y="300"/>
                  </a:lnTo>
                  <a:lnTo>
                    <a:pt x="431" y="0"/>
                  </a:lnTo>
                  <a:lnTo>
                    <a:pt x="63" y="0"/>
                  </a:lnTo>
                  <a:lnTo>
                    <a:pt x="63" y="300"/>
                  </a:lnTo>
                  <a:lnTo>
                    <a:pt x="109" y="300"/>
                  </a:lnTo>
                  <a:lnTo>
                    <a:pt x="109" y="3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4" name="Freeform 3041"/>
            <p:cNvSpPr>
              <a:spLocks/>
            </p:cNvSpPr>
            <p:nvPr/>
          </p:nvSpPr>
          <p:spPr bwMode="auto">
            <a:xfrm>
              <a:off x="3457" y="4006"/>
              <a:ext cx="123" cy="123"/>
            </a:xfrm>
            <a:custGeom>
              <a:avLst/>
              <a:gdLst/>
              <a:ahLst/>
              <a:cxnLst>
                <a:cxn ang="0">
                  <a:pos x="109" y="323"/>
                </a:cxn>
                <a:cxn ang="0">
                  <a:pos x="0" y="323"/>
                </a:cxn>
                <a:cxn ang="0">
                  <a:pos x="0" y="491"/>
                </a:cxn>
                <a:cxn ang="0">
                  <a:pos x="492" y="491"/>
                </a:cxn>
                <a:cxn ang="0">
                  <a:pos x="492" y="323"/>
                </a:cxn>
                <a:cxn ang="0">
                  <a:pos x="385" y="323"/>
                </a:cxn>
                <a:cxn ang="0">
                  <a:pos x="385" y="300"/>
                </a:cxn>
                <a:cxn ang="0">
                  <a:pos x="431" y="300"/>
                </a:cxn>
                <a:cxn ang="0">
                  <a:pos x="431" y="0"/>
                </a:cxn>
                <a:cxn ang="0">
                  <a:pos x="63" y="0"/>
                </a:cxn>
                <a:cxn ang="0">
                  <a:pos x="63" y="300"/>
                </a:cxn>
                <a:cxn ang="0">
                  <a:pos x="109" y="300"/>
                </a:cxn>
                <a:cxn ang="0">
                  <a:pos x="109" y="323"/>
                </a:cxn>
              </a:cxnLst>
              <a:rect l="0" t="0" r="r" b="b"/>
              <a:pathLst>
                <a:path w="492" h="491">
                  <a:moveTo>
                    <a:pt x="109" y="323"/>
                  </a:moveTo>
                  <a:lnTo>
                    <a:pt x="0" y="323"/>
                  </a:lnTo>
                  <a:lnTo>
                    <a:pt x="0" y="491"/>
                  </a:lnTo>
                  <a:lnTo>
                    <a:pt x="492" y="491"/>
                  </a:lnTo>
                  <a:lnTo>
                    <a:pt x="492" y="323"/>
                  </a:lnTo>
                  <a:lnTo>
                    <a:pt x="385" y="323"/>
                  </a:lnTo>
                  <a:lnTo>
                    <a:pt x="385" y="300"/>
                  </a:lnTo>
                  <a:lnTo>
                    <a:pt x="431" y="300"/>
                  </a:lnTo>
                  <a:lnTo>
                    <a:pt x="431" y="0"/>
                  </a:lnTo>
                  <a:lnTo>
                    <a:pt x="63" y="0"/>
                  </a:lnTo>
                  <a:lnTo>
                    <a:pt x="63" y="300"/>
                  </a:lnTo>
                  <a:lnTo>
                    <a:pt x="109" y="300"/>
                  </a:lnTo>
                  <a:lnTo>
                    <a:pt x="109" y="323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5" name="Line 3042"/>
            <p:cNvSpPr>
              <a:spLocks noChangeShapeType="1"/>
            </p:cNvSpPr>
            <p:nvPr/>
          </p:nvSpPr>
          <p:spPr bwMode="auto">
            <a:xfrm>
              <a:off x="3484" y="4087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6" name="Line 3043"/>
            <p:cNvSpPr>
              <a:spLocks noChangeShapeType="1"/>
            </p:cNvSpPr>
            <p:nvPr/>
          </p:nvSpPr>
          <p:spPr bwMode="auto">
            <a:xfrm>
              <a:off x="3484" y="4081"/>
              <a:ext cx="69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7" name="Freeform 3044"/>
            <p:cNvSpPr>
              <a:spLocks noEditPoints="1"/>
            </p:cNvSpPr>
            <p:nvPr/>
          </p:nvSpPr>
          <p:spPr bwMode="auto">
            <a:xfrm>
              <a:off x="3521" y="4091"/>
              <a:ext cx="50" cy="35"/>
            </a:xfrm>
            <a:custGeom>
              <a:avLst/>
              <a:gdLst/>
              <a:ahLst/>
              <a:cxnLst>
                <a:cxn ang="0">
                  <a:pos x="0" y="138"/>
                </a:cxn>
                <a:cxn ang="0">
                  <a:pos x="162" y="138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38"/>
                </a:cxn>
                <a:cxn ang="0">
                  <a:pos x="177" y="24"/>
                </a:cxn>
                <a:cxn ang="0">
                  <a:pos x="200" y="24"/>
                </a:cxn>
                <a:cxn ang="0">
                  <a:pos x="200" y="0"/>
                </a:cxn>
                <a:cxn ang="0">
                  <a:pos x="177" y="0"/>
                </a:cxn>
                <a:cxn ang="0">
                  <a:pos x="177" y="24"/>
                </a:cxn>
              </a:cxnLst>
              <a:rect l="0" t="0" r="r" b="b"/>
              <a:pathLst>
                <a:path w="200" h="138">
                  <a:moveTo>
                    <a:pt x="0" y="138"/>
                  </a:moveTo>
                  <a:lnTo>
                    <a:pt x="162" y="138"/>
                  </a:lnTo>
                  <a:lnTo>
                    <a:pt x="162" y="0"/>
                  </a:lnTo>
                  <a:lnTo>
                    <a:pt x="0" y="0"/>
                  </a:lnTo>
                  <a:lnTo>
                    <a:pt x="0" y="138"/>
                  </a:lnTo>
                  <a:close/>
                  <a:moveTo>
                    <a:pt x="177" y="24"/>
                  </a:moveTo>
                  <a:lnTo>
                    <a:pt x="200" y="24"/>
                  </a:lnTo>
                  <a:lnTo>
                    <a:pt x="200" y="0"/>
                  </a:lnTo>
                  <a:lnTo>
                    <a:pt x="177" y="0"/>
                  </a:lnTo>
                  <a:lnTo>
                    <a:pt x="177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8" name="Rectangle 3045"/>
            <p:cNvSpPr>
              <a:spLocks noChangeArrowheads="1"/>
            </p:cNvSpPr>
            <p:nvPr/>
          </p:nvSpPr>
          <p:spPr bwMode="auto">
            <a:xfrm>
              <a:off x="3521" y="4091"/>
              <a:ext cx="40" cy="35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9" name="Line 3046"/>
            <p:cNvSpPr>
              <a:spLocks noChangeShapeType="1"/>
            </p:cNvSpPr>
            <p:nvPr/>
          </p:nvSpPr>
          <p:spPr bwMode="auto">
            <a:xfrm>
              <a:off x="3521" y="4103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0" name="Line 3047"/>
            <p:cNvSpPr>
              <a:spLocks noChangeShapeType="1"/>
            </p:cNvSpPr>
            <p:nvPr/>
          </p:nvSpPr>
          <p:spPr bwMode="auto">
            <a:xfrm>
              <a:off x="3521" y="4114"/>
              <a:ext cx="40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1" name="Line 3048"/>
            <p:cNvSpPr>
              <a:spLocks noChangeShapeType="1"/>
            </p:cNvSpPr>
            <p:nvPr/>
          </p:nvSpPr>
          <p:spPr bwMode="auto">
            <a:xfrm>
              <a:off x="3523" y="4108"/>
              <a:ext cx="36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2" name="Rectangle 3049"/>
            <p:cNvSpPr>
              <a:spLocks noChangeArrowheads="1"/>
            </p:cNvSpPr>
            <p:nvPr/>
          </p:nvSpPr>
          <p:spPr bwMode="auto">
            <a:xfrm>
              <a:off x="3544" y="4105"/>
              <a:ext cx="11" cy="7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3" name="Rectangle 3050"/>
            <p:cNvSpPr>
              <a:spLocks noChangeArrowheads="1"/>
            </p:cNvSpPr>
            <p:nvPr/>
          </p:nvSpPr>
          <p:spPr bwMode="auto">
            <a:xfrm>
              <a:off x="3565" y="4091"/>
              <a:ext cx="6" cy="6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4" name="Freeform 3051"/>
            <p:cNvSpPr>
              <a:spLocks noEditPoints="1"/>
            </p:cNvSpPr>
            <p:nvPr/>
          </p:nvSpPr>
          <p:spPr bwMode="auto">
            <a:xfrm>
              <a:off x="3461" y="4015"/>
              <a:ext cx="115" cy="83"/>
            </a:xfrm>
            <a:custGeom>
              <a:avLst/>
              <a:gdLst/>
              <a:ahLst/>
              <a:cxnLst>
                <a:cxn ang="0">
                  <a:pos x="386" y="237"/>
                </a:cxn>
                <a:cxn ang="0">
                  <a:pos x="404" y="237"/>
                </a:cxn>
                <a:cxn ang="0">
                  <a:pos x="404" y="231"/>
                </a:cxn>
                <a:cxn ang="0">
                  <a:pos x="386" y="231"/>
                </a:cxn>
                <a:cxn ang="0">
                  <a:pos x="386" y="237"/>
                </a:cxn>
                <a:cxn ang="0">
                  <a:pos x="104" y="196"/>
                </a:cxn>
                <a:cxn ang="0">
                  <a:pos x="104" y="24"/>
                </a:cxn>
                <a:cxn ang="0">
                  <a:pos x="357" y="24"/>
                </a:cxn>
                <a:cxn ang="0">
                  <a:pos x="357" y="196"/>
                </a:cxn>
                <a:cxn ang="0">
                  <a:pos x="104" y="196"/>
                </a:cxn>
                <a:cxn ang="0">
                  <a:pos x="93" y="208"/>
                </a:cxn>
                <a:cxn ang="0">
                  <a:pos x="369" y="208"/>
                </a:cxn>
                <a:cxn ang="0">
                  <a:pos x="369" y="13"/>
                </a:cxn>
                <a:cxn ang="0">
                  <a:pos x="380" y="13"/>
                </a:cxn>
                <a:cxn ang="0">
                  <a:pos x="380" y="0"/>
                </a:cxn>
                <a:cxn ang="0">
                  <a:pos x="81" y="0"/>
                </a:cxn>
                <a:cxn ang="0">
                  <a:pos x="81" y="220"/>
                </a:cxn>
                <a:cxn ang="0">
                  <a:pos x="93" y="220"/>
                </a:cxn>
                <a:cxn ang="0">
                  <a:pos x="93" y="208"/>
                </a:cxn>
                <a:cxn ang="0">
                  <a:pos x="0" y="320"/>
                </a:cxn>
                <a:cxn ang="0">
                  <a:pos x="47" y="320"/>
                </a:cxn>
                <a:cxn ang="0">
                  <a:pos x="47" y="304"/>
                </a:cxn>
                <a:cxn ang="0">
                  <a:pos x="0" y="304"/>
                </a:cxn>
                <a:cxn ang="0">
                  <a:pos x="0" y="320"/>
                </a:cxn>
                <a:cxn ang="0">
                  <a:pos x="268" y="331"/>
                </a:cxn>
                <a:cxn ang="0">
                  <a:pos x="369" y="331"/>
                </a:cxn>
                <a:cxn ang="0">
                  <a:pos x="369" y="324"/>
                </a:cxn>
                <a:cxn ang="0">
                  <a:pos x="268" y="324"/>
                </a:cxn>
                <a:cxn ang="0">
                  <a:pos x="268" y="331"/>
                </a:cxn>
                <a:cxn ang="0">
                  <a:pos x="445" y="313"/>
                </a:cxn>
                <a:cxn ang="0">
                  <a:pos x="461" y="313"/>
                </a:cxn>
                <a:cxn ang="0">
                  <a:pos x="461" y="304"/>
                </a:cxn>
                <a:cxn ang="0">
                  <a:pos x="445" y="304"/>
                </a:cxn>
                <a:cxn ang="0">
                  <a:pos x="445" y="313"/>
                </a:cxn>
                <a:cxn ang="0">
                  <a:pos x="445" y="328"/>
                </a:cxn>
                <a:cxn ang="0">
                  <a:pos x="461" y="328"/>
                </a:cxn>
                <a:cxn ang="0">
                  <a:pos x="461" y="320"/>
                </a:cxn>
                <a:cxn ang="0">
                  <a:pos x="445" y="320"/>
                </a:cxn>
                <a:cxn ang="0">
                  <a:pos x="445" y="328"/>
                </a:cxn>
              </a:cxnLst>
              <a:rect l="0" t="0" r="r" b="b"/>
              <a:pathLst>
                <a:path w="461" h="331">
                  <a:moveTo>
                    <a:pt x="386" y="237"/>
                  </a:moveTo>
                  <a:lnTo>
                    <a:pt x="404" y="237"/>
                  </a:lnTo>
                  <a:lnTo>
                    <a:pt x="404" y="231"/>
                  </a:lnTo>
                  <a:lnTo>
                    <a:pt x="386" y="231"/>
                  </a:lnTo>
                  <a:lnTo>
                    <a:pt x="386" y="237"/>
                  </a:lnTo>
                  <a:close/>
                  <a:moveTo>
                    <a:pt x="104" y="196"/>
                  </a:moveTo>
                  <a:lnTo>
                    <a:pt x="104" y="24"/>
                  </a:lnTo>
                  <a:lnTo>
                    <a:pt x="357" y="24"/>
                  </a:lnTo>
                  <a:lnTo>
                    <a:pt x="357" y="196"/>
                  </a:lnTo>
                  <a:lnTo>
                    <a:pt x="104" y="196"/>
                  </a:lnTo>
                  <a:close/>
                  <a:moveTo>
                    <a:pt x="93" y="208"/>
                  </a:moveTo>
                  <a:lnTo>
                    <a:pt x="369" y="208"/>
                  </a:lnTo>
                  <a:lnTo>
                    <a:pt x="369" y="13"/>
                  </a:lnTo>
                  <a:lnTo>
                    <a:pt x="380" y="13"/>
                  </a:lnTo>
                  <a:lnTo>
                    <a:pt x="380" y="0"/>
                  </a:lnTo>
                  <a:lnTo>
                    <a:pt x="81" y="0"/>
                  </a:lnTo>
                  <a:lnTo>
                    <a:pt x="81" y="220"/>
                  </a:lnTo>
                  <a:lnTo>
                    <a:pt x="93" y="220"/>
                  </a:lnTo>
                  <a:lnTo>
                    <a:pt x="93" y="208"/>
                  </a:lnTo>
                  <a:close/>
                  <a:moveTo>
                    <a:pt x="0" y="320"/>
                  </a:moveTo>
                  <a:lnTo>
                    <a:pt x="47" y="320"/>
                  </a:lnTo>
                  <a:lnTo>
                    <a:pt x="47" y="304"/>
                  </a:lnTo>
                  <a:lnTo>
                    <a:pt x="0" y="304"/>
                  </a:lnTo>
                  <a:lnTo>
                    <a:pt x="0" y="320"/>
                  </a:lnTo>
                  <a:close/>
                  <a:moveTo>
                    <a:pt x="268" y="331"/>
                  </a:moveTo>
                  <a:lnTo>
                    <a:pt x="369" y="331"/>
                  </a:lnTo>
                  <a:lnTo>
                    <a:pt x="369" y="324"/>
                  </a:lnTo>
                  <a:lnTo>
                    <a:pt x="268" y="324"/>
                  </a:lnTo>
                  <a:lnTo>
                    <a:pt x="268" y="331"/>
                  </a:lnTo>
                  <a:close/>
                  <a:moveTo>
                    <a:pt x="445" y="313"/>
                  </a:moveTo>
                  <a:lnTo>
                    <a:pt x="461" y="313"/>
                  </a:lnTo>
                  <a:lnTo>
                    <a:pt x="461" y="304"/>
                  </a:lnTo>
                  <a:lnTo>
                    <a:pt x="445" y="304"/>
                  </a:lnTo>
                  <a:lnTo>
                    <a:pt x="445" y="313"/>
                  </a:lnTo>
                  <a:close/>
                  <a:moveTo>
                    <a:pt x="445" y="328"/>
                  </a:moveTo>
                  <a:lnTo>
                    <a:pt x="461" y="328"/>
                  </a:lnTo>
                  <a:lnTo>
                    <a:pt x="461" y="320"/>
                  </a:lnTo>
                  <a:lnTo>
                    <a:pt x="445" y="320"/>
                  </a:lnTo>
                  <a:lnTo>
                    <a:pt x="445" y="32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5" name="Rectangle 3052"/>
            <p:cNvSpPr>
              <a:spLocks noChangeArrowheads="1"/>
            </p:cNvSpPr>
            <p:nvPr/>
          </p:nvSpPr>
          <p:spPr bwMode="auto">
            <a:xfrm>
              <a:off x="3558" y="4073"/>
              <a:ext cx="4" cy="1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6" name="Rectangle 3053"/>
            <p:cNvSpPr>
              <a:spLocks noChangeArrowheads="1"/>
            </p:cNvSpPr>
            <p:nvPr/>
          </p:nvSpPr>
          <p:spPr bwMode="auto">
            <a:xfrm>
              <a:off x="3487" y="4021"/>
              <a:ext cx="63" cy="43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7" name="Freeform 3054"/>
            <p:cNvSpPr>
              <a:spLocks/>
            </p:cNvSpPr>
            <p:nvPr/>
          </p:nvSpPr>
          <p:spPr bwMode="auto">
            <a:xfrm>
              <a:off x="3482" y="4015"/>
              <a:ext cx="74" cy="55"/>
            </a:xfrm>
            <a:custGeom>
              <a:avLst/>
              <a:gdLst/>
              <a:ahLst/>
              <a:cxnLst>
                <a:cxn ang="0">
                  <a:pos x="12" y="208"/>
                </a:cxn>
                <a:cxn ang="0">
                  <a:pos x="288" y="208"/>
                </a:cxn>
                <a:cxn ang="0">
                  <a:pos x="288" y="13"/>
                </a:cxn>
                <a:cxn ang="0">
                  <a:pos x="299" y="13"/>
                </a:cxn>
                <a:cxn ang="0">
                  <a:pos x="299" y="0"/>
                </a:cxn>
                <a:cxn ang="0">
                  <a:pos x="0" y="0"/>
                </a:cxn>
                <a:cxn ang="0">
                  <a:pos x="0" y="220"/>
                </a:cxn>
                <a:cxn ang="0">
                  <a:pos x="12" y="220"/>
                </a:cxn>
                <a:cxn ang="0">
                  <a:pos x="12" y="208"/>
                </a:cxn>
              </a:cxnLst>
              <a:rect l="0" t="0" r="r" b="b"/>
              <a:pathLst>
                <a:path w="299" h="220">
                  <a:moveTo>
                    <a:pt x="12" y="208"/>
                  </a:moveTo>
                  <a:lnTo>
                    <a:pt x="288" y="208"/>
                  </a:lnTo>
                  <a:lnTo>
                    <a:pt x="288" y="13"/>
                  </a:lnTo>
                  <a:lnTo>
                    <a:pt x="299" y="13"/>
                  </a:lnTo>
                  <a:lnTo>
                    <a:pt x="299" y="0"/>
                  </a:lnTo>
                  <a:lnTo>
                    <a:pt x="0" y="0"/>
                  </a:lnTo>
                  <a:lnTo>
                    <a:pt x="0" y="220"/>
                  </a:lnTo>
                  <a:lnTo>
                    <a:pt x="12" y="220"/>
                  </a:lnTo>
                  <a:lnTo>
                    <a:pt x="12" y="208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8" name="Line 3055"/>
            <p:cNvSpPr>
              <a:spLocks noChangeShapeType="1"/>
            </p:cNvSpPr>
            <p:nvPr/>
          </p:nvSpPr>
          <p:spPr bwMode="auto">
            <a:xfrm>
              <a:off x="3473" y="4077"/>
              <a:ext cx="92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9" name="Line 3056"/>
            <p:cNvSpPr>
              <a:spLocks noChangeShapeType="1"/>
            </p:cNvSpPr>
            <p:nvPr/>
          </p:nvSpPr>
          <p:spPr bwMode="auto">
            <a:xfrm flipV="1">
              <a:off x="3496" y="4077"/>
              <a:ext cx="1" cy="4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0" name="Line 3057"/>
            <p:cNvSpPr>
              <a:spLocks noChangeShapeType="1"/>
            </p:cNvSpPr>
            <p:nvPr/>
          </p:nvSpPr>
          <p:spPr bwMode="auto">
            <a:xfrm flipV="1">
              <a:off x="3519" y="4077"/>
              <a:ext cx="1" cy="4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1" name="Rectangle 3058"/>
            <p:cNvSpPr>
              <a:spLocks noChangeArrowheads="1"/>
            </p:cNvSpPr>
            <p:nvPr/>
          </p:nvSpPr>
          <p:spPr bwMode="auto">
            <a:xfrm>
              <a:off x="3461" y="4091"/>
              <a:ext cx="12" cy="4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2" name="Rectangle 3059"/>
            <p:cNvSpPr>
              <a:spLocks noChangeArrowheads="1"/>
            </p:cNvSpPr>
            <p:nvPr/>
          </p:nvSpPr>
          <p:spPr bwMode="auto">
            <a:xfrm>
              <a:off x="3528" y="4096"/>
              <a:ext cx="25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3" name="Rectangle 3060"/>
            <p:cNvSpPr>
              <a:spLocks noChangeArrowheads="1"/>
            </p:cNvSpPr>
            <p:nvPr/>
          </p:nvSpPr>
          <p:spPr bwMode="auto">
            <a:xfrm>
              <a:off x="3573" y="4091"/>
              <a:ext cx="3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4" name="Rectangle 3061"/>
            <p:cNvSpPr>
              <a:spLocks noChangeArrowheads="1"/>
            </p:cNvSpPr>
            <p:nvPr/>
          </p:nvSpPr>
          <p:spPr bwMode="auto">
            <a:xfrm>
              <a:off x="3573" y="4095"/>
              <a:ext cx="3" cy="2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5" name="Freeform 3062"/>
            <p:cNvSpPr>
              <a:spLocks/>
            </p:cNvSpPr>
            <p:nvPr/>
          </p:nvSpPr>
          <p:spPr bwMode="auto">
            <a:xfrm>
              <a:off x="3396" y="3269"/>
              <a:ext cx="180" cy="237"/>
            </a:xfrm>
            <a:custGeom>
              <a:avLst/>
              <a:gdLst/>
              <a:ahLst/>
              <a:cxnLst>
                <a:cxn ang="0">
                  <a:pos x="0" y="948"/>
                </a:cxn>
                <a:cxn ang="0">
                  <a:pos x="316" y="0"/>
                </a:cxn>
                <a:cxn ang="0">
                  <a:pos x="719" y="0"/>
                </a:cxn>
              </a:cxnLst>
              <a:rect l="0" t="0" r="r" b="b"/>
              <a:pathLst>
                <a:path w="719" h="948">
                  <a:moveTo>
                    <a:pt x="0" y="948"/>
                  </a:moveTo>
                  <a:lnTo>
                    <a:pt x="316" y="0"/>
                  </a:lnTo>
                  <a:lnTo>
                    <a:pt x="719" y="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6" name="Freeform 3063"/>
            <p:cNvSpPr>
              <a:spLocks/>
            </p:cNvSpPr>
            <p:nvPr/>
          </p:nvSpPr>
          <p:spPr bwMode="auto">
            <a:xfrm>
              <a:off x="3396" y="3366"/>
              <a:ext cx="316" cy="172"/>
            </a:xfrm>
            <a:custGeom>
              <a:avLst/>
              <a:gdLst/>
              <a:ahLst/>
              <a:cxnLst>
                <a:cxn ang="0">
                  <a:pos x="0" y="689"/>
                </a:cxn>
                <a:cxn ang="0">
                  <a:pos x="562" y="0"/>
                </a:cxn>
                <a:cxn ang="0">
                  <a:pos x="1263" y="0"/>
                </a:cxn>
              </a:cxnLst>
              <a:rect l="0" t="0" r="r" b="b"/>
              <a:pathLst>
                <a:path w="1263" h="689">
                  <a:moveTo>
                    <a:pt x="0" y="689"/>
                  </a:moveTo>
                  <a:lnTo>
                    <a:pt x="562" y="0"/>
                  </a:lnTo>
                  <a:lnTo>
                    <a:pt x="1263" y="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7" name="Freeform 3064"/>
            <p:cNvSpPr>
              <a:spLocks/>
            </p:cNvSpPr>
            <p:nvPr/>
          </p:nvSpPr>
          <p:spPr bwMode="auto">
            <a:xfrm>
              <a:off x="3396" y="3427"/>
              <a:ext cx="421" cy="185"/>
            </a:xfrm>
            <a:custGeom>
              <a:avLst/>
              <a:gdLst/>
              <a:ahLst/>
              <a:cxnLst>
                <a:cxn ang="0">
                  <a:pos x="0" y="739"/>
                </a:cxn>
                <a:cxn ang="0">
                  <a:pos x="1123" y="739"/>
                </a:cxn>
                <a:cxn ang="0">
                  <a:pos x="1685" y="0"/>
                </a:cxn>
              </a:cxnLst>
              <a:rect l="0" t="0" r="r" b="b"/>
              <a:pathLst>
                <a:path w="1685" h="739">
                  <a:moveTo>
                    <a:pt x="0" y="739"/>
                  </a:moveTo>
                  <a:lnTo>
                    <a:pt x="1123" y="739"/>
                  </a:lnTo>
                  <a:lnTo>
                    <a:pt x="1685" y="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8" name="Line 3065"/>
            <p:cNvSpPr>
              <a:spLocks noChangeShapeType="1"/>
            </p:cNvSpPr>
            <p:nvPr/>
          </p:nvSpPr>
          <p:spPr bwMode="auto">
            <a:xfrm>
              <a:off x="3677" y="3612"/>
              <a:ext cx="145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9" name="Line 3066"/>
            <p:cNvSpPr>
              <a:spLocks noChangeShapeType="1"/>
            </p:cNvSpPr>
            <p:nvPr/>
          </p:nvSpPr>
          <p:spPr bwMode="auto">
            <a:xfrm>
              <a:off x="3677" y="3612"/>
              <a:ext cx="138" cy="114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0" name="Rectangle 3067"/>
            <p:cNvSpPr>
              <a:spLocks noChangeArrowheads="1"/>
            </p:cNvSpPr>
            <p:nvPr/>
          </p:nvSpPr>
          <p:spPr bwMode="auto">
            <a:xfrm>
              <a:off x="3594" y="3350"/>
              <a:ext cx="61" cy="4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1" name="Rectangle 3068"/>
            <p:cNvSpPr>
              <a:spLocks noChangeArrowheads="1"/>
            </p:cNvSpPr>
            <p:nvPr/>
          </p:nvSpPr>
          <p:spPr bwMode="auto">
            <a:xfrm>
              <a:off x="3594" y="3350"/>
              <a:ext cx="61" cy="40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2" name="Rectangle 3069"/>
            <p:cNvSpPr>
              <a:spLocks noChangeArrowheads="1"/>
            </p:cNvSpPr>
            <p:nvPr/>
          </p:nvSpPr>
          <p:spPr bwMode="auto">
            <a:xfrm>
              <a:off x="3598" y="3590"/>
              <a:ext cx="83" cy="3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3" name="Rectangle 3070"/>
            <p:cNvSpPr>
              <a:spLocks noChangeArrowheads="1"/>
            </p:cNvSpPr>
            <p:nvPr/>
          </p:nvSpPr>
          <p:spPr bwMode="auto">
            <a:xfrm>
              <a:off x="3598" y="3590"/>
              <a:ext cx="83" cy="39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4" name="Line 3071"/>
            <p:cNvSpPr>
              <a:spLocks noChangeShapeType="1"/>
            </p:cNvSpPr>
            <p:nvPr/>
          </p:nvSpPr>
          <p:spPr bwMode="auto">
            <a:xfrm>
              <a:off x="3396" y="3647"/>
              <a:ext cx="105" cy="16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5" name="Line 3072"/>
            <p:cNvSpPr>
              <a:spLocks noChangeShapeType="1"/>
            </p:cNvSpPr>
            <p:nvPr/>
          </p:nvSpPr>
          <p:spPr bwMode="auto">
            <a:xfrm>
              <a:off x="3598" y="3813"/>
              <a:ext cx="146" cy="40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6" name="Line 3073"/>
            <p:cNvSpPr>
              <a:spLocks noChangeShapeType="1"/>
            </p:cNvSpPr>
            <p:nvPr/>
          </p:nvSpPr>
          <p:spPr bwMode="auto">
            <a:xfrm>
              <a:off x="3615" y="3822"/>
              <a:ext cx="53" cy="14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7" name="Line 3074"/>
            <p:cNvSpPr>
              <a:spLocks noChangeShapeType="1"/>
            </p:cNvSpPr>
            <p:nvPr/>
          </p:nvSpPr>
          <p:spPr bwMode="auto">
            <a:xfrm>
              <a:off x="3396" y="3735"/>
              <a:ext cx="31" cy="219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8" name="Line 3075"/>
            <p:cNvSpPr>
              <a:spLocks noChangeShapeType="1"/>
            </p:cNvSpPr>
            <p:nvPr/>
          </p:nvSpPr>
          <p:spPr bwMode="auto">
            <a:xfrm>
              <a:off x="3427" y="3954"/>
              <a:ext cx="26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9" name="Freeform 3076"/>
            <p:cNvSpPr>
              <a:spLocks/>
            </p:cNvSpPr>
            <p:nvPr/>
          </p:nvSpPr>
          <p:spPr bwMode="auto">
            <a:xfrm>
              <a:off x="3514" y="3954"/>
              <a:ext cx="22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8" y="0"/>
                </a:cxn>
                <a:cxn ang="0">
                  <a:pos x="88" y="210"/>
                </a:cxn>
              </a:cxnLst>
              <a:rect l="0" t="0" r="r" b="b"/>
              <a:pathLst>
                <a:path w="88" h="210">
                  <a:moveTo>
                    <a:pt x="0" y="0"/>
                  </a:moveTo>
                  <a:lnTo>
                    <a:pt x="88" y="0"/>
                  </a:lnTo>
                  <a:lnTo>
                    <a:pt x="88" y="210"/>
                  </a:lnTo>
                </a:path>
              </a:pathLst>
            </a:custGeom>
            <a:noFill/>
            <a:ln w="0">
              <a:solidFill>
                <a:srgbClr val="17161A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0" name="Line 3077"/>
            <p:cNvSpPr>
              <a:spLocks noChangeShapeType="1"/>
            </p:cNvSpPr>
            <p:nvPr/>
          </p:nvSpPr>
          <p:spPr bwMode="auto">
            <a:xfrm>
              <a:off x="3501" y="3813"/>
              <a:ext cx="35" cy="1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1" name="Freeform 3078"/>
            <p:cNvSpPr>
              <a:spLocks noEditPoints="1"/>
            </p:cNvSpPr>
            <p:nvPr/>
          </p:nvSpPr>
          <p:spPr bwMode="auto">
            <a:xfrm>
              <a:off x="3581" y="3192"/>
              <a:ext cx="13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49" y="10"/>
                </a:cxn>
                <a:cxn ang="0">
                  <a:pos x="50" y="14"/>
                </a:cxn>
                <a:cxn ang="0">
                  <a:pos x="51" y="19"/>
                </a:cxn>
                <a:cxn ang="0">
                  <a:pos x="51" y="23"/>
                </a:cxn>
                <a:cxn ang="0">
                  <a:pos x="50" y="27"/>
                </a:cxn>
                <a:cxn ang="0">
                  <a:pos x="48" y="30"/>
                </a:cxn>
                <a:cxn ang="0">
                  <a:pos x="46" y="34"/>
                </a:cxn>
                <a:cxn ang="0">
                  <a:pos x="42" y="37"/>
                </a:cxn>
                <a:cxn ang="0">
                  <a:pos x="38" y="39"/>
                </a:cxn>
                <a:cxn ang="0">
                  <a:pos x="33" y="40"/>
                </a:cxn>
                <a:cxn ang="0">
                  <a:pos x="26" y="40"/>
                </a:cxn>
                <a:cxn ang="0">
                  <a:pos x="9" y="40"/>
                </a:cxn>
                <a:cxn ang="0">
                  <a:pos x="9" y="67"/>
                </a:cxn>
                <a:cxn ang="0">
                  <a:pos x="0" y="67"/>
                </a:cxn>
                <a:cxn ang="0">
                  <a:pos x="9" y="31"/>
                </a:cxn>
                <a:cxn ang="0">
                  <a:pos x="27" y="31"/>
                </a:cxn>
                <a:cxn ang="0">
                  <a:pos x="30" y="31"/>
                </a:cxn>
                <a:cxn ang="0">
                  <a:pos x="34" y="31"/>
                </a:cxn>
                <a:cxn ang="0">
                  <a:pos x="36" y="30"/>
                </a:cxn>
                <a:cxn ang="0">
                  <a:pos x="38" y="28"/>
                </a:cxn>
                <a:cxn ang="0">
                  <a:pos x="40" y="26"/>
                </a:cxn>
                <a:cxn ang="0">
                  <a:pos x="41" y="24"/>
                </a:cxn>
                <a:cxn ang="0">
                  <a:pos x="42" y="22"/>
                </a:cxn>
                <a:cxn ang="0">
                  <a:pos x="42" y="19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7" y="10"/>
                </a:cxn>
                <a:cxn ang="0">
                  <a:pos x="34" y="8"/>
                </a:cxn>
                <a:cxn ang="0">
                  <a:pos x="31" y="8"/>
                </a:cxn>
                <a:cxn ang="0">
                  <a:pos x="26" y="8"/>
                </a:cxn>
                <a:cxn ang="0">
                  <a:pos x="9" y="8"/>
                </a:cxn>
                <a:cxn ang="0">
                  <a:pos x="9" y="31"/>
                </a:cxn>
              </a:cxnLst>
              <a:rect l="0" t="0" r="r" b="b"/>
              <a:pathLst>
                <a:path w="51" h="67">
                  <a:moveTo>
                    <a:pt x="0" y="67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9" y="10"/>
                  </a:lnTo>
                  <a:lnTo>
                    <a:pt x="50" y="14"/>
                  </a:lnTo>
                  <a:lnTo>
                    <a:pt x="51" y="19"/>
                  </a:lnTo>
                  <a:lnTo>
                    <a:pt x="51" y="23"/>
                  </a:lnTo>
                  <a:lnTo>
                    <a:pt x="50" y="27"/>
                  </a:lnTo>
                  <a:lnTo>
                    <a:pt x="48" y="30"/>
                  </a:lnTo>
                  <a:lnTo>
                    <a:pt x="46" y="34"/>
                  </a:lnTo>
                  <a:lnTo>
                    <a:pt x="42" y="37"/>
                  </a:lnTo>
                  <a:lnTo>
                    <a:pt x="38" y="39"/>
                  </a:lnTo>
                  <a:lnTo>
                    <a:pt x="33" y="40"/>
                  </a:lnTo>
                  <a:lnTo>
                    <a:pt x="26" y="40"/>
                  </a:lnTo>
                  <a:lnTo>
                    <a:pt x="9" y="40"/>
                  </a:lnTo>
                  <a:lnTo>
                    <a:pt x="9" y="67"/>
                  </a:lnTo>
                  <a:lnTo>
                    <a:pt x="0" y="67"/>
                  </a:lnTo>
                  <a:close/>
                  <a:moveTo>
                    <a:pt x="9" y="31"/>
                  </a:moveTo>
                  <a:lnTo>
                    <a:pt x="27" y="31"/>
                  </a:lnTo>
                  <a:lnTo>
                    <a:pt x="30" y="31"/>
                  </a:lnTo>
                  <a:lnTo>
                    <a:pt x="34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7" y="10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26" y="8"/>
                  </a:lnTo>
                  <a:lnTo>
                    <a:pt x="9" y="8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2" name="Freeform 3079"/>
            <p:cNvSpPr>
              <a:spLocks noEditPoints="1"/>
            </p:cNvSpPr>
            <p:nvPr/>
          </p:nvSpPr>
          <p:spPr bwMode="auto">
            <a:xfrm>
              <a:off x="3596" y="3192"/>
              <a:ext cx="16" cy="18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5" y="14"/>
                </a:cxn>
                <a:cxn ang="0">
                  <a:pos x="15" y="5"/>
                </a:cxn>
                <a:cxn ang="0">
                  <a:pos x="26" y="1"/>
                </a:cxn>
                <a:cxn ang="0">
                  <a:pos x="37" y="0"/>
                </a:cxn>
                <a:cxn ang="0">
                  <a:pos x="45" y="2"/>
                </a:cxn>
                <a:cxn ang="0">
                  <a:pos x="53" y="7"/>
                </a:cxn>
                <a:cxn ang="0">
                  <a:pos x="58" y="13"/>
                </a:cxn>
                <a:cxn ang="0">
                  <a:pos x="63" y="20"/>
                </a:cxn>
                <a:cxn ang="0">
                  <a:pos x="65" y="29"/>
                </a:cxn>
                <a:cxn ang="0">
                  <a:pos x="65" y="40"/>
                </a:cxn>
                <a:cxn ang="0">
                  <a:pos x="63" y="49"/>
                </a:cxn>
                <a:cxn ang="0">
                  <a:pos x="58" y="57"/>
                </a:cxn>
                <a:cxn ang="0">
                  <a:pos x="52" y="63"/>
                </a:cxn>
                <a:cxn ang="0">
                  <a:pos x="45" y="67"/>
                </a:cxn>
                <a:cxn ang="0">
                  <a:pos x="37" y="69"/>
                </a:cxn>
                <a:cxn ang="0">
                  <a:pos x="28" y="69"/>
                </a:cxn>
                <a:cxn ang="0">
                  <a:pos x="20" y="66"/>
                </a:cxn>
                <a:cxn ang="0">
                  <a:pos x="13" y="62"/>
                </a:cxn>
                <a:cxn ang="0">
                  <a:pos x="6" y="56"/>
                </a:cxn>
                <a:cxn ang="0">
                  <a:pos x="1" y="44"/>
                </a:cxn>
                <a:cxn ang="0">
                  <a:pos x="9" y="36"/>
                </a:cxn>
                <a:cxn ang="0">
                  <a:pos x="12" y="47"/>
                </a:cxn>
                <a:cxn ang="0">
                  <a:pos x="17" y="55"/>
                </a:cxn>
                <a:cxn ang="0">
                  <a:pos x="24" y="60"/>
                </a:cxn>
                <a:cxn ang="0">
                  <a:pos x="33" y="62"/>
                </a:cxn>
                <a:cxn ang="0">
                  <a:pos x="42" y="60"/>
                </a:cxn>
                <a:cxn ang="0">
                  <a:pos x="49" y="55"/>
                </a:cxn>
                <a:cxn ang="0">
                  <a:pos x="54" y="46"/>
                </a:cxn>
                <a:cxn ang="0">
                  <a:pos x="55" y="35"/>
                </a:cxn>
                <a:cxn ang="0">
                  <a:pos x="53" y="20"/>
                </a:cxn>
                <a:cxn ang="0">
                  <a:pos x="45" y="11"/>
                </a:cxn>
                <a:cxn ang="0">
                  <a:pos x="33" y="7"/>
                </a:cxn>
                <a:cxn ang="0">
                  <a:pos x="24" y="9"/>
                </a:cxn>
                <a:cxn ang="0">
                  <a:pos x="17" y="14"/>
                </a:cxn>
                <a:cxn ang="0">
                  <a:pos x="12" y="22"/>
                </a:cxn>
                <a:cxn ang="0">
                  <a:pos x="9" y="36"/>
                </a:cxn>
              </a:cxnLst>
              <a:rect l="0" t="0" r="r" b="b"/>
              <a:pathLst>
                <a:path w="65" h="69">
                  <a:moveTo>
                    <a:pt x="0" y="36"/>
                  </a:moveTo>
                  <a:lnTo>
                    <a:pt x="1" y="27"/>
                  </a:lnTo>
                  <a:lnTo>
                    <a:pt x="3" y="20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5" y="2"/>
                  </a:lnTo>
                  <a:lnTo>
                    <a:pt x="49" y="4"/>
                  </a:lnTo>
                  <a:lnTo>
                    <a:pt x="53" y="7"/>
                  </a:lnTo>
                  <a:lnTo>
                    <a:pt x="56" y="10"/>
                  </a:lnTo>
                  <a:lnTo>
                    <a:pt x="58" y="13"/>
                  </a:lnTo>
                  <a:lnTo>
                    <a:pt x="60" y="16"/>
                  </a:lnTo>
                  <a:lnTo>
                    <a:pt x="63" y="20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5" y="35"/>
                  </a:lnTo>
                  <a:lnTo>
                    <a:pt x="65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0" y="53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2" y="63"/>
                  </a:lnTo>
                  <a:lnTo>
                    <a:pt x="49" y="65"/>
                  </a:lnTo>
                  <a:lnTo>
                    <a:pt x="45" y="67"/>
                  </a:lnTo>
                  <a:lnTo>
                    <a:pt x="41" y="68"/>
                  </a:lnTo>
                  <a:lnTo>
                    <a:pt x="37" y="69"/>
                  </a:lnTo>
                  <a:lnTo>
                    <a:pt x="33" y="69"/>
                  </a:lnTo>
                  <a:lnTo>
                    <a:pt x="28" y="69"/>
                  </a:lnTo>
                  <a:lnTo>
                    <a:pt x="24" y="68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3" y="62"/>
                  </a:lnTo>
                  <a:lnTo>
                    <a:pt x="9" y="59"/>
                  </a:lnTo>
                  <a:lnTo>
                    <a:pt x="6" y="56"/>
                  </a:lnTo>
                  <a:lnTo>
                    <a:pt x="4" y="52"/>
                  </a:lnTo>
                  <a:lnTo>
                    <a:pt x="1" y="44"/>
                  </a:lnTo>
                  <a:lnTo>
                    <a:pt x="0" y="36"/>
                  </a:lnTo>
                  <a:close/>
                  <a:moveTo>
                    <a:pt x="9" y="36"/>
                  </a:moveTo>
                  <a:lnTo>
                    <a:pt x="10" y="42"/>
                  </a:lnTo>
                  <a:lnTo>
                    <a:pt x="12" y="47"/>
                  </a:lnTo>
                  <a:lnTo>
                    <a:pt x="14" y="51"/>
                  </a:lnTo>
                  <a:lnTo>
                    <a:pt x="17" y="55"/>
                  </a:lnTo>
                  <a:lnTo>
                    <a:pt x="20" y="58"/>
                  </a:lnTo>
                  <a:lnTo>
                    <a:pt x="24" y="60"/>
                  </a:lnTo>
                  <a:lnTo>
                    <a:pt x="28" y="61"/>
                  </a:lnTo>
                  <a:lnTo>
                    <a:pt x="33" y="62"/>
                  </a:lnTo>
                  <a:lnTo>
                    <a:pt x="37" y="61"/>
                  </a:lnTo>
                  <a:lnTo>
                    <a:pt x="42" y="60"/>
                  </a:lnTo>
                  <a:lnTo>
                    <a:pt x="46" y="58"/>
                  </a:lnTo>
                  <a:lnTo>
                    <a:pt x="49" y="55"/>
                  </a:lnTo>
                  <a:lnTo>
                    <a:pt x="52" y="51"/>
                  </a:lnTo>
                  <a:lnTo>
                    <a:pt x="54" y="46"/>
                  </a:lnTo>
                  <a:lnTo>
                    <a:pt x="55" y="41"/>
                  </a:lnTo>
                  <a:lnTo>
                    <a:pt x="55" y="35"/>
                  </a:lnTo>
                  <a:lnTo>
                    <a:pt x="55" y="27"/>
                  </a:lnTo>
                  <a:lnTo>
                    <a:pt x="53" y="20"/>
                  </a:lnTo>
                  <a:lnTo>
                    <a:pt x="49" y="15"/>
                  </a:lnTo>
                  <a:lnTo>
                    <a:pt x="45" y="11"/>
                  </a:lnTo>
                  <a:lnTo>
                    <a:pt x="39" y="8"/>
                  </a:lnTo>
                  <a:lnTo>
                    <a:pt x="33" y="7"/>
                  </a:lnTo>
                  <a:lnTo>
                    <a:pt x="28" y="8"/>
                  </a:lnTo>
                  <a:lnTo>
                    <a:pt x="24" y="9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4" y="17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3" name="Freeform 3080"/>
            <p:cNvSpPr>
              <a:spLocks/>
            </p:cNvSpPr>
            <p:nvPr/>
          </p:nvSpPr>
          <p:spPr bwMode="auto">
            <a:xfrm>
              <a:off x="3613" y="3192"/>
              <a:ext cx="14" cy="17"/>
            </a:xfrm>
            <a:custGeom>
              <a:avLst/>
              <a:gdLst/>
              <a:ahLst/>
              <a:cxnLst>
                <a:cxn ang="0">
                  <a:pos x="21" y="67"/>
                </a:cxn>
                <a:cxn ang="0">
                  <a:pos x="21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53" y="0"/>
                </a:cxn>
                <a:cxn ang="0">
                  <a:pos x="53" y="8"/>
                </a:cxn>
                <a:cxn ang="0">
                  <a:pos x="30" y="8"/>
                </a:cxn>
                <a:cxn ang="0">
                  <a:pos x="30" y="67"/>
                </a:cxn>
                <a:cxn ang="0">
                  <a:pos x="21" y="67"/>
                </a:cxn>
              </a:cxnLst>
              <a:rect l="0" t="0" r="r" b="b"/>
              <a:pathLst>
                <a:path w="53" h="67">
                  <a:moveTo>
                    <a:pt x="21" y="67"/>
                  </a:moveTo>
                  <a:lnTo>
                    <a:pt x="21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30" y="67"/>
                  </a:lnTo>
                  <a:lnTo>
                    <a:pt x="21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4" name="Freeform 3081"/>
            <p:cNvSpPr>
              <a:spLocks/>
            </p:cNvSpPr>
            <p:nvPr/>
          </p:nvSpPr>
          <p:spPr bwMode="auto">
            <a:xfrm>
              <a:off x="3628" y="3192"/>
              <a:ext cx="13" cy="18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10" y="54"/>
                </a:cxn>
                <a:cxn ang="0">
                  <a:pos x="17" y="59"/>
                </a:cxn>
                <a:cxn ang="0">
                  <a:pos x="27" y="61"/>
                </a:cxn>
                <a:cxn ang="0">
                  <a:pos x="37" y="60"/>
                </a:cxn>
                <a:cxn ang="0">
                  <a:pos x="43" y="56"/>
                </a:cxn>
                <a:cxn ang="0">
                  <a:pos x="44" y="50"/>
                </a:cxn>
                <a:cxn ang="0">
                  <a:pos x="43" y="45"/>
                </a:cxn>
                <a:cxn ang="0">
                  <a:pos x="37" y="41"/>
                </a:cxn>
                <a:cxn ang="0">
                  <a:pos x="24" y="37"/>
                </a:cxn>
                <a:cxn ang="0">
                  <a:pos x="11" y="32"/>
                </a:cxn>
                <a:cxn ang="0">
                  <a:pos x="4" y="26"/>
                </a:cxn>
                <a:cxn ang="0">
                  <a:pos x="2" y="18"/>
                </a:cxn>
                <a:cxn ang="0">
                  <a:pos x="5" y="9"/>
                </a:cxn>
                <a:cxn ang="0">
                  <a:pos x="13" y="2"/>
                </a:cxn>
                <a:cxn ang="0">
                  <a:pos x="25" y="0"/>
                </a:cxn>
                <a:cxn ang="0">
                  <a:pos x="39" y="2"/>
                </a:cxn>
                <a:cxn ang="0">
                  <a:pos x="48" y="9"/>
                </a:cxn>
                <a:cxn ang="0">
                  <a:pos x="51" y="20"/>
                </a:cxn>
                <a:cxn ang="0">
                  <a:pos x="42" y="17"/>
                </a:cxn>
                <a:cxn ang="0">
                  <a:pos x="40" y="13"/>
                </a:cxn>
                <a:cxn ang="0">
                  <a:pos x="36" y="9"/>
                </a:cxn>
                <a:cxn ang="0">
                  <a:pos x="29" y="8"/>
                </a:cxn>
                <a:cxn ang="0">
                  <a:pos x="19" y="8"/>
                </a:cxn>
                <a:cxn ang="0">
                  <a:pos x="11" y="14"/>
                </a:cxn>
                <a:cxn ang="0">
                  <a:pos x="11" y="21"/>
                </a:cxn>
                <a:cxn ang="0">
                  <a:pos x="18" y="26"/>
                </a:cxn>
                <a:cxn ang="0">
                  <a:pos x="36" y="30"/>
                </a:cxn>
                <a:cxn ang="0">
                  <a:pos x="47" y="36"/>
                </a:cxn>
                <a:cxn ang="0">
                  <a:pos x="52" y="44"/>
                </a:cxn>
                <a:cxn ang="0">
                  <a:pos x="52" y="54"/>
                </a:cxn>
                <a:cxn ang="0">
                  <a:pos x="46" y="63"/>
                </a:cxn>
                <a:cxn ang="0">
                  <a:pos x="35" y="68"/>
                </a:cxn>
                <a:cxn ang="0">
                  <a:pos x="19" y="68"/>
                </a:cxn>
                <a:cxn ang="0">
                  <a:pos x="7" y="63"/>
                </a:cxn>
                <a:cxn ang="0">
                  <a:pos x="1" y="53"/>
                </a:cxn>
              </a:cxnLst>
              <a:rect l="0" t="0" r="r" b="b"/>
              <a:pathLst>
                <a:path w="53" h="69">
                  <a:moveTo>
                    <a:pt x="0" y="47"/>
                  </a:moveTo>
                  <a:lnTo>
                    <a:pt x="8" y="46"/>
                  </a:lnTo>
                  <a:lnTo>
                    <a:pt x="9" y="50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7" y="59"/>
                  </a:lnTo>
                  <a:lnTo>
                    <a:pt x="22" y="61"/>
                  </a:lnTo>
                  <a:lnTo>
                    <a:pt x="27" y="61"/>
                  </a:lnTo>
                  <a:lnTo>
                    <a:pt x="33" y="61"/>
                  </a:lnTo>
                  <a:lnTo>
                    <a:pt x="37" y="60"/>
                  </a:lnTo>
                  <a:lnTo>
                    <a:pt x="40" y="58"/>
                  </a:lnTo>
                  <a:lnTo>
                    <a:pt x="43" y="56"/>
                  </a:lnTo>
                  <a:lnTo>
                    <a:pt x="44" y="53"/>
                  </a:lnTo>
                  <a:lnTo>
                    <a:pt x="44" y="50"/>
                  </a:lnTo>
                  <a:lnTo>
                    <a:pt x="44" y="47"/>
                  </a:lnTo>
                  <a:lnTo>
                    <a:pt x="43" y="45"/>
                  </a:lnTo>
                  <a:lnTo>
                    <a:pt x="40" y="42"/>
                  </a:lnTo>
                  <a:lnTo>
                    <a:pt x="37" y="41"/>
                  </a:lnTo>
                  <a:lnTo>
                    <a:pt x="33" y="39"/>
                  </a:lnTo>
                  <a:lnTo>
                    <a:pt x="24" y="37"/>
                  </a:lnTo>
                  <a:lnTo>
                    <a:pt x="16" y="35"/>
                  </a:lnTo>
                  <a:lnTo>
                    <a:pt x="11" y="32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5" y="9"/>
                  </a:lnTo>
                  <a:lnTo>
                    <a:pt x="8" y="5"/>
                  </a:lnTo>
                  <a:lnTo>
                    <a:pt x="13" y="2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39" y="2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50" y="14"/>
                  </a:lnTo>
                  <a:lnTo>
                    <a:pt x="51" y="20"/>
                  </a:lnTo>
                  <a:lnTo>
                    <a:pt x="43" y="20"/>
                  </a:lnTo>
                  <a:lnTo>
                    <a:pt x="42" y="17"/>
                  </a:lnTo>
                  <a:lnTo>
                    <a:pt x="41" y="15"/>
                  </a:lnTo>
                  <a:lnTo>
                    <a:pt x="40" y="13"/>
                  </a:lnTo>
                  <a:lnTo>
                    <a:pt x="38" y="11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10" y="18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8" y="26"/>
                  </a:lnTo>
                  <a:lnTo>
                    <a:pt x="26" y="28"/>
                  </a:lnTo>
                  <a:lnTo>
                    <a:pt x="36" y="30"/>
                  </a:lnTo>
                  <a:lnTo>
                    <a:pt x="42" y="32"/>
                  </a:lnTo>
                  <a:lnTo>
                    <a:pt x="47" y="36"/>
                  </a:lnTo>
                  <a:lnTo>
                    <a:pt x="50" y="40"/>
                  </a:lnTo>
                  <a:lnTo>
                    <a:pt x="52" y="44"/>
                  </a:lnTo>
                  <a:lnTo>
                    <a:pt x="53" y="49"/>
                  </a:lnTo>
                  <a:lnTo>
                    <a:pt x="52" y="54"/>
                  </a:lnTo>
                  <a:lnTo>
                    <a:pt x="50" y="59"/>
                  </a:lnTo>
                  <a:lnTo>
                    <a:pt x="46" y="63"/>
                  </a:lnTo>
                  <a:lnTo>
                    <a:pt x="41" y="66"/>
                  </a:lnTo>
                  <a:lnTo>
                    <a:pt x="35" y="68"/>
                  </a:lnTo>
                  <a:lnTo>
                    <a:pt x="28" y="69"/>
                  </a:lnTo>
                  <a:lnTo>
                    <a:pt x="19" y="68"/>
                  </a:lnTo>
                  <a:lnTo>
                    <a:pt x="13" y="66"/>
                  </a:lnTo>
                  <a:lnTo>
                    <a:pt x="7" y="63"/>
                  </a:lnTo>
                  <a:lnTo>
                    <a:pt x="3" y="59"/>
                  </a:lnTo>
                  <a:lnTo>
                    <a:pt x="1" y="5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5" name="Line 3082"/>
            <p:cNvSpPr>
              <a:spLocks noChangeShapeType="1"/>
            </p:cNvSpPr>
            <p:nvPr/>
          </p:nvSpPr>
          <p:spPr bwMode="auto">
            <a:xfrm flipV="1">
              <a:off x="3506" y="3262"/>
              <a:ext cx="6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6" name="Line 3083"/>
            <p:cNvSpPr>
              <a:spLocks noChangeShapeType="1"/>
            </p:cNvSpPr>
            <p:nvPr/>
          </p:nvSpPr>
          <p:spPr bwMode="auto">
            <a:xfrm flipV="1">
              <a:off x="3509" y="3262"/>
              <a:ext cx="7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7" name="Line 3084"/>
            <p:cNvSpPr>
              <a:spLocks noChangeShapeType="1"/>
            </p:cNvSpPr>
            <p:nvPr/>
          </p:nvSpPr>
          <p:spPr bwMode="auto">
            <a:xfrm flipV="1">
              <a:off x="3562" y="3358"/>
              <a:ext cx="6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8" name="Line 3085"/>
            <p:cNvSpPr>
              <a:spLocks noChangeShapeType="1"/>
            </p:cNvSpPr>
            <p:nvPr/>
          </p:nvSpPr>
          <p:spPr bwMode="auto">
            <a:xfrm flipV="1">
              <a:off x="3565" y="3358"/>
              <a:ext cx="6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9" name="Line 3086"/>
            <p:cNvSpPr>
              <a:spLocks noChangeShapeType="1"/>
            </p:cNvSpPr>
            <p:nvPr/>
          </p:nvSpPr>
          <p:spPr bwMode="auto">
            <a:xfrm flipV="1">
              <a:off x="3545" y="3603"/>
              <a:ext cx="7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0" name="Line 3087"/>
            <p:cNvSpPr>
              <a:spLocks noChangeShapeType="1"/>
            </p:cNvSpPr>
            <p:nvPr/>
          </p:nvSpPr>
          <p:spPr bwMode="auto">
            <a:xfrm flipV="1">
              <a:off x="3548" y="3603"/>
              <a:ext cx="7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1" name="Line 3088"/>
            <p:cNvSpPr>
              <a:spLocks noChangeShapeType="1"/>
            </p:cNvSpPr>
            <p:nvPr/>
          </p:nvSpPr>
          <p:spPr bwMode="auto">
            <a:xfrm flipV="1">
              <a:off x="3514" y="3806"/>
              <a:ext cx="6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2" name="Line 3089"/>
            <p:cNvSpPr>
              <a:spLocks noChangeShapeType="1"/>
            </p:cNvSpPr>
            <p:nvPr/>
          </p:nvSpPr>
          <p:spPr bwMode="auto">
            <a:xfrm flipV="1">
              <a:off x="3517" y="3806"/>
              <a:ext cx="7" cy="16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3" name="Line 3090"/>
            <p:cNvSpPr>
              <a:spLocks noChangeShapeType="1"/>
            </p:cNvSpPr>
            <p:nvPr/>
          </p:nvSpPr>
          <p:spPr bwMode="auto">
            <a:xfrm flipV="1">
              <a:off x="3435" y="3945"/>
              <a:ext cx="7" cy="17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4" name="Line 3091"/>
            <p:cNvSpPr>
              <a:spLocks noChangeShapeType="1"/>
            </p:cNvSpPr>
            <p:nvPr/>
          </p:nvSpPr>
          <p:spPr bwMode="auto">
            <a:xfrm flipV="1">
              <a:off x="3438" y="3945"/>
              <a:ext cx="7" cy="17"/>
            </a:xfrm>
            <a:prstGeom prst="line">
              <a:avLst/>
            </a:prstGeom>
            <a:noFill/>
            <a:ln w="0">
              <a:solidFill>
                <a:srgbClr val="17161A"/>
              </a:solidFill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5" name="Rectangle 3092"/>
            <p:cNvSpPr>
              <a:spLocks noChangeArrowheads="1"/>
            </p:cNvSpPr>
            <p:nvPr/>
          </p:nvSpPr>
          <p:spPr bwMode="auto">
            <a:xfrm>
              <a:off x="3698" y="3287"/>
              <a:ext cx="3" cy="17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6" name="Freeform 3093"/>
            <p:cNvSpPr>
              <a:spLocks/>
            </p:cNvSpPr>
            <p:nvPr/>
          </p:nvSpPr>
          <p:spPr bwMode="auto">
            <a:xfrm>
              <a:off x="3704" y="3287"/>
              <a:ext cx="13" cy="17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11" y="54"/>
                </a:cxn>
                <a:cxn ang="0">
                  <a:pos x="18" y="59"/>
                </a:cxn>
                <a:cxn ang="0">
                  <a:pos x="28" y="61"/>
                </a:cxn>
                <a:cxn ang="0">
                  <a:pos x="38" y="60"/>
                </a:cxn>
                <a:cxn ang="0">
                  <a:pos x="43" y="56"/>
                </a:cxn>
                <a:cxn ang="0">
                  <a:pos x="45" y="50"/>
                </a:cxn>
                <a:cxn ang="0">
                  <a:pos x="43" y="44"/>
                </a:cxn>
                <a:cxn ang="0">
                  <a:pos x="37" y="41"/>
                </a:cxn>
                <a:cxn ang="0">
                  <a:pos x="25" y="37"/>
                </a:cxn>
                <a:cxn ang="0">
                  <a:pos x="12" y="33"/>
                </a:cxn>
                <a:cxn ang="0">
                  <a:pos x="5" y="27"/>
                </a:cxn>
                <a:cxn ang="0">
                  <a:pos x="3" y="19"/>
                </a:cxn>
                <a:cxn ang="0">
                  <a:pos x="6" y="9"/>
                </a:cxn>
                <a:cxn ang="0">
                  <a:pos x="14" y="2"/>
                </a:cxn>
                <a:cxn ang="0">
                  <a:pos x="26" y="0"/>
                </a:cxn>
                <a:cxn ang="0">
                  <a:pos x="40" y="2"/>
                </a:cxn>
                <a:cxn ang="0">
                  <a:pos x="48" y="9"/>
                </a:cxn>
                <a:cxn ang="0">
                  <a:pos x="52" y="21"/>
                </a:cxn>
                <a:cxn ang="0">
                  <a:pos x="43" y="18"/>
                </a:cxn>
                <a:cxn ang="0">
                  <a:pos x="40" y="14"/>
                </a:cxn>
                <a:cxn ang="0">
                  <a:pos x="35" y="9"/>
                </a:cxn>
                <a:cxn ang="0">
                  <a:pos x="30" y="8"/>
                </a:cxn>
                <a:cxn ang="0">
                  <a:pos x="19" y="8"/>
                </a:cxn>
                <a:cxn ang="0">
                  <a:pos x="12" y="15"/>
                </a:cxn>
                <a:cxn ang="0">
                  <a:pos x="12" y="22"/>
                </a:cxn>
                <a:cxn ang="0">
                  <a:pos x="18" y="27"/>
                </a:cxn>
                <a:cxn ang="0">
                  <a:pos x="37" y="31"/>
                </a:cxn>
                <a:cxn ang="0">
                  <a:pos x="47" y="36"/>
                </a:cxn>
                <a:cxn ang="0">
                  <a:pos x="53" y="44"/>
                </a:cxn>
                <a:cxn ang="0">
                  <a:pos x="53" y="54"/>
                </a:cxn>
                <a:cxn ang="0">
                  <a:pos x="47" y="63"/>
                </a:cxn>
                <a:cxn ang="0">
                  <a:pos x="35" y="69"/>
                </a:cxn>
                <a:cxn ang="0">
                  <a:pos x="20" y="69"/>
                </a:cxn>
                <a:cxn ang="0">
                  <a:pos x="8" y="63"/>
                </a:cxn>
                <a:cxn ang="0">
                  <a:pos x="1" y="53"/>
                </a:cxn>
              </a:cxnLst>
              <a:rect l="0" t="0" r="r" b="b"/>
              <a:pathLst>
                <a:path w="54" h="70">
                  <a:moveTo>
                    <a:pt x="0" y="47"/>
                  </a:moveTo>
                  <a:lnTo>
                    <a:pt x="8" y="46"/>
                  </a:lnTo>
                  <a:lnTo>
                    <a:pt x="9" y="50"/>
                  </a:lnTo>
                  <a:lnTo>
                    <a:pt x="11" y="54"/>
                  </a:lnTo>
                  <a:lnTo>
                    <a:pt x="14" y="57"/>
                  </a:lnTo>
                  <a:lnTo>
                    <a:pt x="18" y="59"/>
                  </a:lnTo>
                  <a:lnTo>
                    <a:pt x="22" y="61"/>
                  </a:lnTo>
                  <a:lnTo>
                    <a:pt x="28" y="61"/>
                  </a:lnTo>
                  <a:lnTo>
                    <a:pt x="32" y="61"/>
                  </a:lnTo>
                  <a:lnTo>
                    <a:pt x="38" y="60"/>
                  </a:lnTo>
                  <a:lnTo>
                    <a:pt x="41" y="58"/>
                  </a:lnTo>
                  <a:lnTo>
                    <a:pt x="43" y="56"/>
                  </a:lnTo>
                  <a:lnTo>
                    <a:pt x="45" y="53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3" y="44"/>
                  </a:lnTo>
                  <a:lnTo>
                    <a:pt x="41" y="42"/>
                  </a:lnTo>
                  <a:lnTo>
                    <a:pt x="37" y="41"/>
                  </a:lnTo>
                  <a:lnTo>
                    <a:pt x="32" y="39"/>
                  </a:lnTo>
                  <a:lnTo>
                    <a:pt x="25" y="37"/>
                  </a:lnTo>
                  <a:lnTo>
                    <a:pt x="17" y="35"/>
                  </a:lnTo>
                  <a:lnTo>
                    <a:pt x="12" y="33"/>
                  </a:lnTo>
                  <a:lnTo>
                    <a:pt x="8" y="31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4"/>
                  </a:lnTo>
                  <a:lnTo>
                    <a:pt x="6" y="9"/>
                  </a:lnTo>
                  <a:lnTo>
                    <a:pt x="9" y="5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2"/>
                  </a:lnTo>
                  <a:lnTo>
                    <a:pt x="45" y="5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2" y="21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2" y="16"/>
                  </a:lnTo>
                  <a:lnTo>
                    <a:pt x="40" y="14"/>
                  </a:lnTo>
                  <a:lnTo>
                    <a:pt x="39" y="11"/>
                  </a:lnTo>
                  <a:lnTo>
                    <a:pt x="35" y="9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5" y="10"/>
                  </a:lnTo>
                  <a:lnTo>
                    <a:pt x="12" y="15"/>
                  </a:lnTo>
                  <a:lnTo>
                    <a:pt x="11" y="18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8" y="27"/>
                  </a:lnTo>
                  <a:lnTo>
                    <a:pt x="27" y="29"/>
                  </a:lnTo>
                  <a:lnTo>
                    <a:pt x="37" y="31"/>
                  </a:lnTo>
                  <a:lnTo>
                    <a:pt x="42" y="33"/>
                  </a:lnTo>
                  <a:lnTo>
                    <a:pt x="47" y="36"/>
                  </a:lnTo>
                  <a:lnTo>
                    <a:pt x="51" y="40"/>
                  </a:lnTo>
                  <a:lnTo>
                    <a:pt x="53" y="44"/>
                  </a:lnTo>
                  <a:lnTo>
                    <a:pt x="54" y="49"/>
                  </a:lnTo>
                  <a:lnTo>
                    <a:pt x="53" y="54"/>
                  </a:lnTo>
                  <a:lnTo>
                    <a:pt x="51" y="59"/>
                  </a:lnTo>
                  <a:lnTo>
                    <a:pt x="47" y="63"/>
                  </a:lnTo>
                  <a:lnTo>
                    <a:pt x="42" y="67"/>
                  </a:lnTo>
                  <a:lnTo>
                    <a:pt x="35" y="69"/>
                  </a:lnTo>
                  <a:lnTo>
                    <a:pt x="28" y="70"/>
                  </a:lnTo>
                  <a:lnTo>
                    <a:pt x="20" y="69"/>
                  </a:lnTo>
                  <a:lnTo>
                    <a:pt x="13" y="67"/>
                  </a:lnTo>
                  <a:lnTo>
                    <a:pt x="8" y="63"/>
                  </a:lnTo>
                  <a:lnTo>
                    <a:pt x="4" y="58"/>
                  </a:lnTo>
                  <a:lnTo>
                    <a:pt x="1" y="5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7" name="Freeform 3094"/>
            <p:cNvSpPr>
              <a:spLocks noEditPoints="1"/>
            </p:cNvSpPr>
            <p:nvPr/>
          </p:nvSpPr>
          <p:spPr bwMode="auto">
            <a:xfrm>
              <a:off x="3720" y="3287"/>
              <a:ext cx="14" cy="17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0"/>
                </a:cxn>
                <a:cxn ang="0">
                  <a:pos x="24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1" y="3"/>
                </a:cxn>
                <a:cxn ang="0">
                  <a:pos x="45" y="6"/>
                </a:cxn>
                <a:cxn ang="0">
                  <a:pos x="50" y="11"/>
                </a:cxn>
                <a:cxn ang="0">
                  <a:pos x="53" y="18"/>
                </a:cxn>
                <a:cxn ang="0">
                  <a:pos x="55" y="25"/>
                </a:cxn>
                <a:cxn ang="0">
                  <a:pos x="56" y="34"/>
                </a:cxn>
                <a:cxn ang="0">
                  <a:pos x="55" y="41"/>
                </a:cxn>
                <a:cxn ang="0">
                  <a:pos x="54" y="47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47" y="60"/>
                </a:cxn>
                <a:cxn ang="0">
                  <a:pos x="44" y="62"/>
                </a:cxn>
                <a:cxn ang="0">
                  <a:pos x="40" y="65"/>
                </a:cxn>
                <a:cxn ang="0">
                  <a:pos x="36" y="67"/>
                </a:cxn>
                <a:cxn ang="0">
                  <a:pos x="31" y="67"/>
                </a:cxn>
                <a:cxn ang="0">
                  <a:pos x="25" y="68"/>
                </a:cxn>
                <a:cxn ang="0">
                  <a:pos x="0" y="68"/>
                </a:cxn>
                <a:cxn ang="0">
                  <a:pos x="9" y="59"/>
                </a:cxn>
                <a:cxn ang="0">
                  <a:pos x="24" y="59"/>
                </a:cxn>
                <a:cxn ang="0">
                  <a:pos x="30" y="59"/>
                </a:cxn>
                <a:cxn ang="0">
                  <a:pos x="34" y="58"/>
                </a:cxn>
                <a:cxn ang="0">
                  <a:pos x="38" y="56"/>
                </a:cxn>
                <a:cxn ang="0">
                  <a:pos x="40" y="54"/>
                </a:cxn>
                <a:cxn ang="0">
                  <a:pos x="43" y="51"/>
                </a:cxn>
                <a:cxn ang="0">
                  <a:pos x="45" y="46"/>
                </a:cxn>
                <a:cxn ang="0">
                  <a:pos x="46" y="40"/>
                </a:cxn>
                <a:cxn ang="0">
                  <a:pos x="47" y="33"/>
                </a:cxn>
                <a:cxn ang="0">
                  <a:pos x="47" y="29"/>
                </a:cxn>
                <a:cxn ang="0">
                  <a:pos x="46" y="24"/>
                </a:cxn>
                <a:cxn ang="0">
                  <a:pos x="45" y="21"/>
                </a:cxn>
                <a:cxn ang="0">
                  <a:pos x="43" y="18"/>
                </a:cxn>
                <a:cxn ang="0">
                  <a:pos x="40" y="13"/>
                </a:cxn>
                <a:cxn ang="0">
                  <a:pos x="35" y="9"/>
                </a:cxn>
                <a:cxn ang="0">
                  <a:pos x="31" y="8"/>
                </a:cxn>
                <a:cxn ang="0">
                  <a:pos x="24" y="8"/>
                </a:cxn>
                <a:cxn ang="0">
                  <a:pos x="9" y="8"/>
                </a:cxn>
                <a:cxn ang="0">
                  <a:pos x="9" y="59"/>
                </a:cxn>
              </a:cxnLst>
              <a:rect l="0" t="0" r="r" b="b"/>
              <a:pathLst>
                <a:path w="56" h="68">
                  <a:moveTo>
                    <a:pt x="0" y="6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1" y="3"/>
                  </a:lnTo>
                  <a:lnTo>
                    <a:pt x="45" y="6"/>
                  </a:lnTo>
                  <a:lnTo>
                    <a:pt x="50" y="11"/>
                  </a:lnTo>
                  <a:lnTo>
                    <a:pt x="53" y="18"/>
                  </a:lnTo>
                  <a:lnTo>
                    <a:pt x="55" y="25"/>
                  </a:lnTo>
                  <a:lnTo>
                    <a:pt x="56" y="34"/>
                  </a:lnTo>
                  <a:lnTo>
                    <a:pt x="55" y="41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9" y="56"/>
                  </a:lnTo>
                  <a:lnTo>
                    <a:pt x="47" y="60"/>
                  </a:lnTo>
                  <a:lnTo>
                    <a:pt x="44" y="62"/>
                  </a:lnTo>
                  <a:lnTo>
                    <a:pt x="40" y="65"/>
                  </a:lnTo>
                  <a:lnTo>
                    <a:pt x="36" y="67"/>
                  </a:lnTo>
                  <a:lnTo>
                    <a:pt x="31" y="67"/>
                  </a:lnTo>
                  <a:lnTo>
                    <a:pt x="25" y="68"/>
                  </a:lnTo>
                  <a:lnTo>
                    <a:pt x="0" y="68"/>
                  </a:lnTo>
                  <a:close/>
                  <a:moveTo>
                    <a:pt x="9" y="59"/>
                  </a:moveTo>
                  <a:lnTo>
                    <a:pt x="24" y="59"/>
                  </a:lnTo>
                  <a:lnTo>
                    <a:pt x="30" y="59"/>
                  </a:lnTo>
                  <a:lnTo>
                    <a:pt x="34" y="58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3" y="51"/>
                  </a:lnTo>
                  <a:lnTo>
                    <a:pt x="45" y="46"/>
                  </a:lnTo>
                  <a:lnTo>
                    <a:pt x="46" y="40"/>
                  </a:lnTo>
                  <a:lnTo>
                    <a:pt x="47" y="33"/>
                  </a:lnTo>
                  <a:lnTo>
                    <a:pt x="47" y="29"/>
                  </a:lnTo>
                  <a:lnTo>
                    <a:pt x="46" y="24"/>
                  </a:lnTo>
                  <a:lnTo>
                    <a:pt x="45" y="21"/>
                  </a:lnTo>
                  <a:lnTo>
                    <a:pt x="43" y="18"/>
                  </a:lnTo>
                  <a:lnTo>
                    <a:pt x="40" y="13"/>
                  </a:lnTo>
                  <a:lnTo>
                    <a:pt x="35" y="9"/>
                  </a:lnTo>
                  <a:lnTo>
                    <a:pt x="31" y="8"/>
                  </a:lnTo>
                  <a:lnTo>
                    <a:pt x="24" y="8"/>
                  </a:lnTo>
                  <a:lnTo>
                    <a:pt x="9" y="8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8" name="Freeform 3095"/>
            <p:cNvSpPr>
              <a:spLocks/>
            </p:cNvSpPr>
            <p:nvPr/>
          </p:nvSpPr>
          <p:spPr bwMode="auto">
            <a:xfrm>
              <a:off x="3737" y="3287"/>
              <a:ext cx="13" cy="17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44" y="53"/>
                </a:cxn>
                <a:cxn ang="0">
                  <a:pos x="44" y="0"/>
                </a:cxn>
                <a:cxn ang="0">
                  <a:pos x="52" y="0"/>
                </a:cxn>
                <a:cxn ang="0">
                  <a:pos x="52" y="68"/>
                </a:cxn>
                <a:cxn ang="0">
                  <a:pos x="43" y="68"/>
                </a:cxn>
                <a:cxn ang="0">
                  <a:pos x="9" y="15"/>
                </a:cxn>
                <a:cxn ang="0">
                  <a:pos x="9" y="68"/>
                </a:cxn>
                <a:cxn ang="0">
                  <a:pos x="0" y="68"/>
                </a:cxn>
              </a:cxnLst>
              <a:rect l="0" t="0" r="r" b="b"/>
              <a:pathLst>
                <a:path w="52" h="68">
                  <a:moveTo>
                    <a:pt x="0" y="6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44" y="53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68"/>
                  </a:lnTo>
                  <a:lnTo>
                    <a:pt x="43" y="68"/>
                  </a:lnTo>
                  <a:lnTo>
                    <a:pt x="9" y="15"/>
                  </a:lnTo>
                  <a:lnTo>
                    <a:pt x="9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9" name="Freeform 3096"/>
            <p:cNvSpPr>
              <a:spLocks noEditPoints="1"/>
            </p:cNvSpPr>
            <p:nvPr/>
          </p:nvSpPr>
          <p:spPr bwMode="auto">
            <a:xfrm>
              <a:off x="3760" y="3287"/>
              <a:ext cx="13" cy="17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33" y="1"/>
                </a:cxn>
                <a:cxn ang="0">
                  <a:pos x="38" y="2"/>
                </a:cxn>
                <a:cxn ang="0">
                  <a:pos x="42" y="5"/>
                </a:cxn>
                <a:cxn ang="0">
                  <a:pos x="45" y="8"/>
                </a:cxn>
                <a:cxn ang="0">
                  <a:pos x="47" y="13"/>
                </a:cxn>
                <a:cxn ang="0">
                  <a:pos x="48" y="18"/>
                </a:cxn>
                <a:cxn ang="0">
                  <a:pos x="47" y="22"/>
                </a:cxn>
                <a:cxn ang="0">
                  <a:pos x="45" y="26"/>
                </a:cxn>
                <a:cxn ang="0">
                  <a:pos x="42" y="29"/>
                </a:cxn>
                <a:cxn ang="0">
                  <a:pos x="38" y="32"/>
                </a:cxn>
                <a:cxn ang="0">
                  <a:pos x="44" y="34"/>
                </a:cxn>
                <a:cxn ang="0">
                  <a:pos x="48" y="38"/>
                </a:cxn>
                <a:cxn ang="0">
                  <a:pos x="50" y="42"/>
                </a:cxn>
                <a:cxn ang="0">
                  <a:pos x="51" y="48"/>
                </a:cxn>
                <a:cxn ang="0">
                  <a:pos x="50" y="52"/>
                </a:cxn>
                <a:cxn ang="0">
                  <a:pos x="49" y="56"/>
                </a:cxn>
                <a:cxn ang="0">
                  <a:pos x="47" y="60"/>
                </a:cxn>
                <a:cxn ang="0">
                  <a:pos x="44" y="62"/>
                </a:cxn>
                <a:cxn ang="0">
                  <a:pos x="41" y="65"/>
                </a:cxn>
                <a:cxn ang="0">
                  <a:pos x="37" y="67"/>
                </a:cxn>
                <a:cxn ang="0">
                  <a:pos x="32" y="67"/>
                </a:cxn>
                <a:cxn ang="0">
                  <a:pos x="26" y="68"/>
                </a:cxn>
                <a:cxn ang="0">
                  <a:pos x="0" y="68"/>
                </a:cxn>
                <a:cxn ang="0">
                  <a:pos x="9" y="29"/>
                </a:cxn>
                <a:cxn ang="0">
                  <a:pos x="24" y="29"/>
                </a:cxn>
                <a:cxn ang="0">
                  <a:pos x="29" y="28"/>
                </a:cxn>
                <a:cxn ang="0">
                  <a:pos x="32" y="28"/>
                </a:cxn>
                <a:cxn ang="0">
                  <a:pos x="35" y="27"/>
                </a:cxn>
                <a:cxn ang="0">
                  <a:pos x="37" y="25"/>
                </a:cxn>
                <a:cxn ang="0">
                  <a:pos x="39" y="22"/>
                </a:cxn>
                <a:cxn ang="0">
                  <a:pos x="39" y="19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36" y="10"/>
                </a:cxn>
                <a:cxn ang="0">
                  <a:pos x="33" y="9"/>
                </a:cxn>
                <a:cxn ang="0">
                  <a:pos x="29" y="8"/>
                </a:cxn>
                <a:cxn ang="0">
                  <a:pos x="23" y="8"/>
                </a:cxn>
                <a:cxn ang="0">
                  <a:pos x="9" y="8"/>
                </a:cxn>
                <a:cxn ang="0">
                  <a:pos x="9" y="29"/>
                </a:cxn>
                <a:cxn ang="0">
                  <a:pos x="9" y="59"/>
                </a:cxn>
                <a:cxn ang="0">
                  <a:pos x="26" y="59"/>
                </a:cxn>
                <a:cxn ang="0">
                  <a:pos x="30" y="59"/>
                </a:cxn>
                <a:cxn ang="0">
                  <a:pos x="32" y="59"/>
                </a:cxn>
                <a:cxn ang="0">
                  <a:pos x="35" y="58"/>
                </a:cxn>
                <a:cxn ang="0">
                  <a:pos x="37" y="57"/>
                </a:cxn>
                <a:cxn ang="0">
                  <a:pos x="39" y="55"/>
                </a:cxn>
                <a:cxn ang="0">
                  <a:pos x="40" y="53"/>
                </a:cxn>
                <a:cxn ang="0">
                  <a:pos x="41" y="51"/>
                </a:cxn>
                <a:cxn ang="0">
                  <a:pos x="42" y="48"/>
                </a:cxn>
                <a:cxn ang="0">
                  <a:pos x="41" y="44"/>
                </a:cxn>
                <a:cxn ang="0">
                  <a:pos x="40" y="41"/>
                </a:cxn>
                <a:cxn ang="0">
                  <a:pos x="38" y="39"/>
                </a:cxn>
                <a:cxn ang="0">
                  <a:pos x="35" y="37"/>
                </a:cxn>
                <a:cxn ang="0">
                  <a:pos x="31" y="37"/>
                </a:cxn>
                <a:cxn ang="0">
                  <a:pos x="25" y="36"/>
                </a:cxn>
                <a:cxn ang="0">
                  <a:pos x="9" y="36"/>
                </a:cxn>
                <a:cxn ang="0">
                  <a:pos x="9" y="59"/>
                </a:cxn>
              </a:cxnLst>
              <a:rect l="0" t="0" r="r" b="b"/>
              <a:pathLst>
                <a:path w="51" h="68">
                  <a:moveTo>
                    <a:pt x="0" y="6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7" y="22"/>
                  </a:lnTo>
                  <a:lnTo>
                    <a:pt x="45" y="26"/>
                  </a:lnTo>
                  <a:lnTo>
                    <a:pt x="42" y="29"/>
                  </a:lnTo>
                  <a:lnTo>
                    <a:pt x="38" y="32"/>
                  </a:lnTo>
                  <a:lnTo>
                    <a:pt x="44" y="34"/>
                  </a:lnTo>
                  <a:lnTo>
                    <a:pt x="48" y="38"/>
                  </a:lnTo>
                  <a:lnTo>
                    <a:pt x="50" y="42"/>
                  </a:lnTo>
                  <a:lnTo>
                    <a:pt x="51" y="48"/>
                  </a:lnTo>
                  <a:lnTo>
                    <a:pt x="50" y="52"/>
                  </a:lnTo>
                  <a:lnTo>
                    <a:pt x="49" y="56"/>
                  </a:lnTo>
                  <a:lnTo>
                    <a:pt x="47" y="60"/>
                  </a:lnTo>
                  <a:lnTo>
                    <a:pt x="44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2" y="67"/>
                  </a:lnTo>
                  <a:lnTo>
                    <a:pt x="26" y="68"/>
                  </a:lnTo>
                  <a:lnTo>
                    <a:pt x="0" y="68"/>
                  </a:lnTo>
                  <a:close/>
                  <a:moveTo>
                    <a:pt x="9" y="29"/>
                  </a:moveTo>
                  <a:lnTo>
                    <a:pt x="24" y="29"/>
                  </a:lnTo>
                  <a:lnTo>
                    <a:pt x="29" y="28"/>
                  </a:lnTo>
                  <a:lnTo>
                    <a:pt x="32" y="28"/>
                  </a:lnTo>
                  <a:lnTo>
                    <a:pt x="35" y="27"/>
                  </a:lnTo>
                  <a:lnTo>
                    <a:pt x="37" y="25"/>
                  </a:lnTo>
                  <a:lnTo>
                    <a:pt x="39" y="22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3" y="9"/>
                  </a:lnTo>
                  <a:lnTo>
                    <a:pt x="29" y="8"/>
                  </a:lnTo>
                  <a:lnTo>
                    <a:pt x="23" y="8"/>
                  </a:lnTo>
                  <a:lnTo>
                    <a:pt x="9" y="8"/>
                  </a:lnTo>
                  <a:lnTo>
                    <a:pt x="9" y="29"/>
                  </a:lnTo>
                  <a:close/>
                  <a:moveTo>
                    <a:pt x="9" y="59"/>
                  </a:moveTo>
                  <a:lnTo>
                    <a:pt x="26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5" y="58"/>
                  </a:lnTo>
                  <a:lnTo>
                    <a:pt x="37" y="57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1" y="51"/>
                  </a:lnTo>
                  <a:lnTo>
                    <a:pt x="42" y="48"/>
                  </a:lnTo>
                  <a:lnTo>
                    <a:pt x="41" y="44"/>
                  </a:lnTo>
                  <a:lnTo>
                    <a:pt x="40" y="41"/>
                  </a:lnTo>
                  <a:lnTo>
                    <a:pt x="38" y="39"/>
                  </a:lnTo>
                  <a:lnTo>
                    <a:pt x="35" y="37"/>
                  </a:lnTo>
                  <a:lnTo>
                    <a:pt x="31" y="37"/>
                  </a:lnTo>
                  <a:lnTo>
                    <a:pt x="25" y="36"/>
                  </a:lnTo>
                  <a:lnTo>
                    <a:pt x="9" y="36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0" name="Freeform 3097"/>
            <p:cNvSpPr>
              <a:spLocks noEditPoints="1"/>
            </p:cNvSpPr>
            <p:nvPr/>
          </p:nvSpPr>
          <p:spPr bwMode="auto">
            <a:xfrm>
              <a:off x="3776" y="3287"/>
              <a:ext cx="15" cy="17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3" y="2"/>
                </a:cxn>
                <a:cxn ang="0">
                  <a:pos x="47" y="4"/>
                </a:cxn>
                <a:cxn ang="0">
                  <a:pos x="51" y="8"/>
                </a:cxn>
                <a:cxn ang="0">
                  <a:pos x="54" y="14"/>
                </a:cxn>
                <a:cxn ang="0">
                  <a:pos x="54" y="19"/>
                </a:cxn>
                <a:cxn ang="0">
                  <a:pos x="54" y="22"/>
                </a:cxn>
                <a:cxn ang="0">
                  <a:pos x="53" y="25"/>
                </a:cxn>
                <a:cxn ang="0">
                  <a:pos x="51" y="28"/>
                </a:cxn>
                <a:cxn ang="0">
                  <a:pos x="49" y="31"/>
                </a:cxn>
                <a:cxn ang="0">
                  <a:pos x="46" y="33"/>
                </a:cxn>
                <a:cxn ang="0">
                  <a:pos x="43" y="35"/>
                </a:cxn>
                <a:cxn ang="0">
                  <a:pos x="39" y="36"/>
                </a:cxn>
                <a:cxn ang="0">
                  <a:pos x="35" y="37"/>
                </a:cxn>
                <a:cxn ang="0">
                  <a:pos x="38" y="38"/>
                </a:cxn>
                <a:cxn ang="0">
                  <a:pos x="40" y="40"/>
                </a:cxn>
                <a:cxn ang="0">
                  <a:pos x="44" y="44"/>
                </a:cxn>
                <a:cxn ang="0">
                  <a:pos x="47" y="49"/>
                </a:cxn>
                <a:cxn ang="0">
                  <a:pos x="60" y="68"/>
                </a:cxn>
                <a:cxn ang="0">
                  <a:pos x="48" y="68"/>
                </a:cxn>
                <a:cxn ang="0">
                  <a:pos x="39" y="53"/>
                </a:cxn>
                <a:cxn ang="0">
                  <a:pos x="36" y="48"/>
                </a:cxn>
                <a:cxn ang="0">
                  <a:pos x="33" y="44"/>
                </a:cxn>
                <a:cxn ang="0">
                  <a:pos x="30" y="41"/>
                </a:cxn>
                <a:cxn ang="0">
                  <a:pos x="28" y="40"/>
                </a:cxn>
                <a:cxn ang="0">
                  <a:pos x="26" y="39"/>
                </a:cxn>
                <a:cxn ang="0">
                  <a:pos x="24" y="38"/>
                </a:cxn>
                <a:cxn ang="0">
                  <a:pos x="22" y="38"/>
                </a:cxn>
                <a:cxn ang="0">
                  <a:pos x="20" y="38"/>
                </a:cxn>
                <a:cxn ang="0">
                  <a:pos x="10" y="38"/>
                </a:cxn>
                <a:cxn ang="0">
                  <a:pos x="10" y="68"/>
                </a:cxn>
                <a:cxn ang="0">
                  <a:pos x="0" y="68"/>
                </a:cxn>
                <a:cxn ang="0">
                  <a:pos x="10" y="30"/>
                </a:cxn>
                <a:cxn ang="0">
                  <a:pos x="28" y="30"/>
                </a:cxn>
                <a:cxn ang="0">
                  <a:pos x="34" y="30"/>
                </a:cxn>
                <a:cxn ang="0">
                  <a:pos x="38" y="29"/>
                </a:cxn>
                <a:cxn ang="0">
                  <a:pos x="40" y="27"/>
                </a:cxn>
                <a:cxn ang="0">
                  <a:pos x="43" y="25"/>
                </a:cxn>
                <a:cxn ang="0">
                  <a:pos x="44" y="22"/>
                </a:cxn>
                <a:cxn ang="0">
                  <a:pos x="44" y="19"/>
                </a:cxn>
                <a:cxn ang="0">
                  <a:pos x="44" y="15"/>
                </a:cxn>
                <a:cxn ang="0">
                  <a:pos x="41" y="10"/>
                </a:cxn>
                <a:cxn ang="0">
                  <a:pos x="37" y="8"/>
                </a:cxn>
                <a:cxn ang="0">
                  <a:pos x="30" y="7"/>
                </a:cxn>
                <a:cxn ang="0">
                  <a:pos x="10" y="7"/>
                </a:cxn>
                <a:cxn ang="0">
                  <a:pos x="10" y="30"/>
                </a:cxn>
              </a:cxnLst>
              <a:rect l="0" t="0" r="r" b="b"/>
              <a:pathLst>
                <a:path w="60" h="68">
                  <a:moveTo>
                    <a:pt x="0" y="68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14"/>
                  </a:lnTo>
                  <a:lnTo>
                    <a:pt x="54" y="19"/>
                  </a:lnTo>
                  <a:lnTo>
                    <a:pt x="54" y="22"/>
                  </a:lnTo>
                  <a:lnTo>
                    <a:pt x="53" y="25"/>
                  </a:lnTo>
                  <a:lnTo>
                    <a:pt x="51" y="28"/>
                  </a:lnTo>
                  <a:lnTo>
                    <a:pt x="49" y="31"/>
                  </a:lnTo>
                  <a:lnTo>
                    <a:pt x="46" y="33"/>
                  </a:lnTo>
                  <a:lnTo>
                    <a:pt x="43" y="35"/>
                  </a:lnTo>
                  <a:lnTo>
                    <a:pt x="39" y="36"/>
                  </a:lnTo>
                  <a:lnTo>
                    <a:pt x="35" y="37"/>
                  </a:lnTo>
                  <a:lnTo>
                    <a:pt x="38" y="38"/>
                  </a:lnTo>
                  <a:lnTo>
                    <a:pt x="40" y="40"/>
                  </a:lnTo>
                  <a:lnTo>
                    <a:pt x="44" y="44"/>
                  </a:lnTo>
                  <a:lnTo>
                    <a:pt x="47" y="49"/>
                  </a:lnTo>
                  <a:lnTo>
                    <a:pt x="60" y="68"/>
                  </a:lnTo>
                  <a:lnTo>
                    <a:pt x="48" y="68"/>
                  </a:lnTo>
                  <a:lnTo>
                    <a:pt x="39" y="53"/>
                  </a:lnTo>
                  <a:lnTo>
                    <a:pt x="36" y="48"/>
                  </a:lnTo>
                  <a:lnTo>
                    <a:pt x="33" y="44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6" y="39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10" y="38"/>
                  </a:lnTo>
                  <a:lnTo>
                    <a:pt x="10" y="68"/>
                  </a:lnTo>
                  <a:lnTo>
                    <a:pt x="0" y="68"/>
                  </a:lnTo>
                  <a:close/>
                  <a:moveTo>
                    <a:pt x="10" y="30"/>
                  </a:moveTo>
                  <a:lnTo>
                    <a:pt x="28" y="30"/>
                  </a:lnTo>
                  <a:lnTo>
                    <a:pt x="34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1" y="10"/>
                  </a:lnTo>
                  <a:lnTo>
                    <a:pt x="37" y="8"/>
                  </a:lnTo>
                  <a:lnTo>
                    <a:pt x="30" y="7"/>
                  </a:lnTo>
                  <a:lnTo>
                    <a:pt x="10" y="7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1" name="Rectangle 3098"/>
            <p:cNvSpPr>
              <a:spLocks noChangeArrowheads="1"/>
            </p:cNvSpPr>
            <p:nvPr/>
          </p:nvSpPr>
          <p:spPr bwMode="auto">
            <a:xfrm>
              <a:off x="3793" y="3287"/>
              <a:ext cx="3" cy="17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2" name="Freeform 3099"/>
            <p:cNvSpPr>
              <a:spLocks noEditPoints="1"/>
            </p:cNvSpPr>
            <p:nvPr/>
          </p:nvSpPr>
          <p:spPr bwMode="auto">
            <a:xfrm>
              <a:off x="3815" y="3355"/>
              <a:ext cx="13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0"/>
                </a:cxn>
                <a:cxn ang="0">
                  <a:pos x="25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50" y="10"/>
                </a:cxn>
                <a:cxn ang="0">
                  <a:pos x="51" y="14"/>
                </a:cxn>
                <a:cxn ang="0">
                  <a:pos x="52" y="19"/>
                </a:cxn>
                <a:cxn ang="0">
                  <a:pos x="51" y="23"/>
                </a:cxn>
                <a:cxn ang="0">
                  <a:pos x="50" y="27"/>
                </a:cxn>
                <a:cxn ang="0">
                  <a:pos x="49" y="30"/>
                </a:cxn>
                <a:cxn ang="0">
                  <a:pos x="45" y="33"/>
                </a:cxn>
                <a:cxn ang="0">
                  <a:pos x="42" y="36"/>
                </a:cxn>
                <a:cxn ang="0">
                  <a:pos x="38" y="38"/>
                </a:cxn>
                <a:cxn ang="0">
                  <a:pos x="32" y="39"/>
                </a:cxn>
                <a:cxn ang="0">
                  <a:pos x="26" y="39"/>
                </a:cxn>
                <a:cxn ang="0">
                  <a:pos x="9" y="39"/>
                </a:cxn>
                <a:cxn ang="0">
                  <a:pos x="9" y="67"/>
                </a:cxn>
                <a:cxn ang="0">
                  <a:pos x="0" y="67"/>
                </a:cxn>
                <a:cxn ang="0">
                  <a:pos x="9" y="31"/>
                </a:cxn>
                <a:cxn ang="0">
                  <a:pos x="26" y="31"/>
                </a:cxn>
                <a:cxn ang="0">
                  <a:pos x="30" y="31"/>
                </a:cxn>
                <a:cxn ang="0">
                  <a:pos x="33" y="31"/>
                </a:cxn>
                <a:cxn ang="0">
                  <a:pos x="36" y="30"/>
                </a:cxn>
                <a:cxn ang="0">
                  <a:pos x="38" y="28"/>
                </a:cxn>
                <a:cxn ang="0">
                  <a:pos x="40" y="27"/>
                </a:cxn>
                <a:cxn ang="0">
                  <a:pos x="41" y="24"/>
                </a:cxn>
                <a:cxn ang="0">
                  <a:pos x="41" y="22"/>
                </a:cxn>
                <a:cxn ang="0">
                  <a:pos x="42" y="19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7" y="10"/>
                </a:cxn>
                <a:cxn ang="0">
                  <a:pos x="34" y="8"/>
                </a:cxn>
                <a:cxn ang="0">
                  <a:pos x="31" y="8"/>
                </a:cxn>
                <a:cxn ang="0">
                  <a:pos x="26" y="8"/>
                </a:cxn>
                <a:cxn ang="0">
                  <a:pos x="9" y="8"/>
                </a:cxn>
                <a:cxn ang="0">
                  <a:pos x="9" y="31"/>
                </a:cxn>
              </a:cxnLst>
              <a:rect l="0" t="0" r="r" b="b"/>
              <a:pathLst>
                <a:path w="52" h="67">
                  <a:moveTo>
                    <a:pt x="0" y="67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50" y="10"/>
                  </a:lnTo>
                  <a:lnTo>
                    <a:pt x="51" y="14"/>
                  </a:lnTo>
                  <a:lnTo>
                    <a:pt x="52" y="19"/>
                  </a:lnTo>
                  <a:lnTo>
                    <a:pt x="51" y="23"/>
                  </a:lnTo>
                  <a:lnTo>
                    <a:pt x="50" y="27"/>
                  </a:lnTo>
                  <a:lnTo>
                    <a:pt x="49" y="30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8" y="38"/>
                  </a:lnTo>
                  <a:lnTo>
                    <a:pt x="32" y="39"/>
                  </a:lnTo>
                  <a:lnTo>
                    <a:pt x="26" y="39"/>
                  </a:lnTo>
                  <a:lnTo>
                    <a:pt x="9" y="39"/>
                  </a:lnTo>
                  <a:lnTo>
                    <a:pt x="9" y="67"/>
                  </a:lnTo>
                  <a:lnTo>
                    <a:pt x="0" y="67"/>
                  </a:lnTo>
                  <a:close/>
                  <a:moveTo>
                    <a:pt x="9" y="31"/>
                  </a:moveTo>
                  <a:lnTo>
                    <a:pt x="26" y="31"/>
                  </a:lnTo>
                  <a:lnTo>
                    <a:pt x="30" y="31"/>
                  </a:lnTo>
                  <a:lnTo>
                    <a:pt x="33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2" y="19"/>
                  </a:lnTo>
                  <a:lnTo>
                    <a:pt x="41" y="16"/>
                  </a:lnTo>
                  <a:lnTo>
                    <a:pt x="40" y="12"/>
                  </a:lnTo>
                  <a:lnTo>
                    <a:pt x="37" y="10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26" y="8"/>
                  </a:lnTo>
                  <a:lnTo>
                    <a:pt x="9" y="8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3" name="Freeform 3100"/>
            <p:cNvSpPr>
              <a:spLocks noEditPoints="1"/>
            </p:cNvSpPr>
            <p:nvPr/>
          </p:nvSpPr>
          <p:spPr bwMode="auto">
            <a:xfrm>
              <a:off x="3830" y="3355"/>
              <a:ext cx="17" cy="17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5" y="14"/>
                </a:cxn>
                <a:cxn ang="0">
                  <a:pos x="14" y="5"/>
                </a:cxn>
                <a:cxn ang="0">
                  <a:pos x="25" y="1"/>
                </a:cxn>
                <a:cxn ang="0">
                  <a:pos x="36" y="0"/>
                </a:cxn>
                <a:cxn ang="0">
                  <a:pos x="45" y="2"/>
                </a:cxn>
                <a:cxn ang="0">
                  <a:pos x="52" y="7"/>
                </a:cxn>
                <a:cxn ang="0">
                  <a:pos x="58" y="13"/>
                </a:cxn>
                <a:cxn ang="0">
                  <a:pos x="62" y="20"/>
                </a:cxn>
                <a:cxn ang="0">
                  <a:pos x="64" y="29"/>
                </a:cxn>
                <a:cxn ang="0">
                  <a:pos x="64" y="39"/>
                </a:cxn>
                <a:cxn ang="0">
                  <a:pos x="62" y="49"/>
                </a:cxn>
                <a:cxn ang="0">
                  <a:pos x="58" y="57"/>
                </a:cxn>
                <a:cxn ang="0">
                  <a:pos x="52" y="63"/>
                </a:cxn>
                <a:cxn ang="0">
                  <a:pos x="45" y="67"/>
                </a:cxn>
                <a:cxn ang="0">
                  <a:pos x="36" y="69"/>
                </a:cxn>
                <a:cxn ang="0">
                  <a:pos x="27" y="69"/>
                </a:cxn>
                <a:cxn ang="0">
                  <a:pos x="19" y="66"/>
                </a:cxn>
                <a:cxn ang="0">
                  <a:pos x="11" y="62"/>
                </a:cxn>
                <a:cxn ang="0">
                  <a:pos x="6" y="56"/>
                </a:cxn>
                <a:cxn ang="0">
                  <a:pos x="1" y="43"/>
                </a:cxn>
                <a:cxn ang="0">
                  <a:pos x="9" y="35"/>
                </a:cxn>
                <a:cxn ang="0">
                  <a:pos x="11" y="47"/>
                </a:cxn>
                <a:cxn ang="0">
                  <a:pos x="15" y="55"/>
                </a:cxn>
                <a:cxn ang="0">
                  <a:pos x="23" y="60"/>
                </a:cxn>
                <a:cxn ang="0">
                  <a:pos x="31" y="62"/>
                </a:cxn>
                <a:cxn ang="0">
                  <a:pos x="41" y="60"/>
                </a:cxn>
                <a:cxn ang="0">
                  <a:pos x="49" y="55"/>
                </a:cxn>
                <a:cxn ang="0">
                  <a:pos x="53" y="45"/>
                </a:cxn>
                <a:cxn ang="0">
                  <a:pos x="55" y="34"/>
                </a:cxn>
                <a:cxn ang="0">
                  <a:pos x="52" y="20"/>
                </a:cxn>
                <a:cxn ang="0">
                  <a:pos x="44" y="11"/>
                </a:cxn>
                <a:cxn ang="0">
                  <a:pos x="32" y="7"/>
                </a:cxn>
                <a:cxn ang="0">
                  <a:pos x="23" y="9"/>
                </a:cxn>
                <a:cxn ang="0">
                  <a:pos x="16" y="14"/>
                </a:cxn>
                <a:cxn ang="0">
                  <a:pos x="11" y="22"/>
                </a:cxn>
                <a:cxn ang="0">
                  <a:pos x="9" y="35"/>
                </a:cxn>
              </a:cxnLst>
              <a:rect l="0" t="0" r="r" b="b"/>
              <a:pathLst>
                <a:path w="64" h="69">
                  <a:moveTo>
                    <a:pt x="0" y="35"/>
                  </a:moveTo>
                  <a:lnTo>
                    <a:pt x="1" y="27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9" y="4"/>
                  </a:lnTo>
                  <a:lnTo>
                    <a:pt x="52" y="7"/>
                  </a:lnTo>
                  <a:lnTo>
                    <a:pt x="55" y="10"/>
                  </a:lnTo>
                  <a:lnTo>
                    <a:pt x="58" y="13"/>
                  </a:lnTo>
                  <a:lnTo>
                    <a:pt x="60" y="16"/>
                  </a:lnTo>
                  <a:lnTo>
                    <a:pt x="62" y="20"/>
                  </a:lnTo>
                  <a:lnTo>
                    <a:pt x="63" y="25"/>
                  </a:lnTo>
                  <a:lnTo>
                    <a:pt x="64" y="29"/>
                  </a:lnTo>
                  <a:lnTo>
                    <a:pt x="64" y="34"/>
                  </a:lnTo>
                  <a:lnTo>
                    <a:pt x="64" y="39"/>
                  </a:lnTo>
                  <a:lnTo>
                    <a:pt x="63" y="44"/>
                  </a:lnTo>
                  <a:lnTo>
                    <a:pt x="62" y="49"/>
                  </a:lnTo>
                  <a:lnTo>
                    <a:pt x="60" y="53"/>
                  </a:lnTo>
                  <a:lnTo>
                    <a:pt x="58" y="57"/>
                  </a:lnTo>
                  <a:lnTo>
                    <a:pt x="55" y="60"/>
                  </a:lnTo>
                  <a:lnTo>
                    <a:pt x="52" y="63"/>
                  </a:lnTo>
                  <a:lnTo>
                    <a:pt x="48" y="65"/>
                  </a:lnTo>
                  <a:lnTo>
                    <a:pt x="45" y="67"/>
                  </a:lnTo>
                  <a:lnTo>
                    <a:pt x="41" y="68"/>
                  </a:lnTo>
                  <a:lnTo>
                    <a:pt x="36" y="69"/>
                  </a:lnTo>
                  <a:lnTo>
                    <a:pt x="31" y="69"/>
                  </a:lnTo>
                  <a:lnTo>
                    <a:pt x="27" y="69"/>
                  </a:lnTo>
                  <a:lnTo>
                    <a:pt x="23" y="68"/>
                  </a:lnTo>
                  <a:lnTo>
                    <a:pt x="19" y="66"/>
                  </a:lnTo>
                  <a:lnTo>
                    <a:pt x="15" y="64"/>
                  </a:lnTo>
                  <a:lnTo>
                    <a:pt x="11" y="62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4" y="52"/>
                  </a:lnTo>
                  <a:lnTo>
                    <a:pt x="1" y="43"/>
                  </a:lnTo>
                  <a:lnTo>
                    <a:pt x="0" y="35"/>
                  </a:lnTo>
                  <a:close/>
                  <a:moveTo>
                    <a:pt x="9" y="35"/>
                  </a:moveTo>
                  <a:lnTo>
                    <a:pt x="9" y="41"/>
                  </a:lnTo>
                  <a:lnTo>
                    <a:pt x="11" y="47"/>
                  </a:lnTo>
                  <a:lnTo>
                    <a:pt x="13" y="51"/>
                  </a:lnTo>
                  <a:lnTo>
                    <a:pt x="15" y="55"/>
                  </a:lnTo>
                  <a:lnTo>
                    <a:pt x="19" y="58"/>
                  </a:lnTo>
                  <a:lnTo>
                    <a:pt x="23" y="60"/>
                  </a:lnTo>
                  <a:lnTo>
                    <a:pt x="27" y="61"/>
                  </a:lnTo>
                  <a:lnTo>
                    <a:pt x="31" y="62"/>
                  </a:lnTo>
                  <a:lnTo>
                    <a:pt x="36" y="61"/>
                  </a:lnTo>
                  <a:lnTo>
                    <a:pt x="41" y="60"/>
                  </a:lnTo>
                  <a:lnTo>
                    <a:pt x="45" y="58"/>
                  </a:lnTo>
                  <a:lnTo>
                    <a:pt x="49" y="55"/>
                  </a:lnTo>
                  <a:lnTo>
                    <a:pt x="51" y="51"/>
                  </a:lnTo>
                  <a:lnTo>
                    <a:pt x="53" y="45"/>
                  </a:lnTo>
                  <a:lnTo>
                    <a:pt x="55" y="40"/>
                  </a:lnTo>
                  <a:lnTo>
                    <a:pt x="55" y="34"/>
                  </a:lnTo>
                  <a:lnTo>
                    <a:pt x="54" y="27"/>
                  </a:lnTo>
                  <a:lnTo>
                    <a:pt x="52" y="20"/>
                  </a:lnTo>
                  <a:lnTo>
                    <a:pt x="49" y="15"/>
                  </a:lnTo>
                  <a:lnTo>
                    <a:pt x="44" y="11"/>
                  </a:lnTo>
                  <a:lnTo>
                    <a:pt x="39" y="8"/>
                  </a:lnTo>
                  <a:lnTo>
                    <a:pt x="32" y="7"/>
                  </a:lnTo>
                  <a:lnTo>
                    <a:pt x="27" y="8"/>
                  </a:lnTo>
                  <a:lnTo>
                    <a:pt x="23" y="9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1" y="22"/>
                  </a:lnTo>
                  <a:lnTo>
                    <a:pt x="9" y="28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4" name="Freeform 3101"/>
            <p:cNvSpPr>
              <a:spLocks/>
            </p:cNvSpPr>
            <p:nvPr/>
          </p:nvSpPr>
          <p:spPr bwMode="auto">
            <a:xfrm>
              <a:off x="3848" y="3355"/>
              <a:ext cx="13" cy="17"/>
            </a:xfrm>
            <a:custGeom>
              <a:avLst/>
              <a:gdLst/>
              <a:ahLst/>
              <a:cxnLst>
                <a:cxn ang="0">
                  <a:pos x="23" y="67"/>
                </a:cxn>
                <a:cxn ang="0">
                  <a:pos x="23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53" y="0"/>
                </a:cxn>
                <a:cxn ang="0">
                  <a:pos x="53" y="8"/>
                </a:cxn>
                <a:cxn ang="0">
                  <a:pos x="31" y="8"/>
                </a:cxn>
                <a:cxn ang="0">
                  <a:pos x="31" y="67"/>
                </a:cxn>
                <a:cxn ang="0">
                  <a:pos x="23" y="67"/>
                </a:cxn>
              </a:cxnLst>
              <a:rect l="0" t="0" r="r" b="b"/>
              <a:pathLst>
                <a:path w="53" h="67">
                  <a:moveTo>
                    <a:pt x="23" y="67"/>
                  </a:moveTo>
                  <a:lnTo>
                    <a:pt x="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1" y="8"/>
                  </a:lnTo>
                  <a:lnTo>
                    <a:pt x="31" y="67"/>
                  </a:lnTo>
                  <a:lnTo>
                    <a:pt x="23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5" name="Freeform 3102"/>
            <p:cNvSpPr>
              <a:spLocks/>
            </p:cNvSpPr>
            <p:nvPr/>
          </p:nvSpPr>
          <p:spPr bwMode="auto">
            <a:xfrm>
              <a:off x="3863" y="3355"/>
              <a:ext cx="13" cy="17"/>
            </a:xfrm>
            <a:custGeom>
              <a:avLst/>
              <a:gdLst/>
              <a:ahLst/>
              <a:cxnLst>
                <a:cxn ang="0">
                  <a:pos x="8" y="45"/>
                </a:cxn>
                <a:cxn ang="0">
                  <a:pos x="12" y="54"/>
                </a:cxn>
                <a:cxn ang="0">
                  <a:pos x="19" y="59"/>
                </a:cxn>
                <a:cxn ang="0">
                  <a:pos x="29" y="61"/>
                </a:cxn>
                <a:cxn ang="0">
                  <a:pos x="38" y="60"/>
                </a:cxn>
                <a:cxn ang="0">
                  <a:pos x="43" y="56"/>
                </a:cxn>
                <a:cxn ang="0">
                  <a:pos x="45" y="50"/>
                </a:cxn>
                <a:cxn ang="0">
                  <a:pos x="43" y="44"/>
                </a:cxn>
                <a:cxn ang="0">
                  <a:pos x="37" y="40"/>
                </a:cxn>
                <a:cxn ang="0">
                  <a:pos x="26" y="37"/>
                </a:cxn>
                <a:cxn ang="0">
                  <a:pos x="13" y="32"/>
                </a:cxn>
                <a:cxn ang="0">
                  <a:pos x="5" y="26"/>
                </a:cxn>
                <a:cxn ang="0">
                  <a:pos x="3" y="18"/>
                </a:cxn>
                <a:cxn ang="0">
                  <a:pos x="6" y="9"/>
                </a:cxn>
                <a:cxn ang="0">
                  <a:pos x="15" y="2"/>
                </a:cxn>
                <a:cxn ang="0">
                  <a:pos x="27" y="0"/>
                </a:cxn>
                <a:cxn ang="0">
                  <a:pos x="40" y="2"/>
                </a:cxn>
                <a:cxn ang="0">
                  <a:pos x="48" y="9"/>
                </a:cxn>
                <a:cxn ang="0">
                  <a:pos x="52" y="20"/>
                </a:cxn>
                <a:cxn ang="0">
                  <a:pos x="43" y="17"/>
                </a:cxn>
                <a:cxn ang="0">
                  <a:pos x="40" y="13"/>
                </a:cxn>
                <a:cxn ang="0">
                  <a:pos x="36" y="9"/>
                </a:cxn>
                <a:cxn ang="0">
                  <a:pos x="31" y="8"/>
                </a:cxn>
                <a:cxn ang="0">
                  <a:pos x="20" y="8"/>
                </a:cxn>
                <a:cxn ang="0">
                  <a:pos x="13" y="14"/>
                </a:cxn>
                <a:cxn ang="0">
                  <a:pos x="13" y="21"/>
                </a:cxn>
                <a:cxn ang="0">
                  <a:pos x="19" y="26"/>
                </a:cxn>
                <a:cxn ang="0">
                  <a:pos x="37" y="30"/>
                </a:cxn>
                <a:cxn ang="0">
                  <a:pos x="47" y="35"/>
                </a:cxn>
                <a:cxn ang="0">
                  <a:pos x="53" y="43"/>
                </a:cxn>
                <a:cxn ang="0">
                  <a:pos x="53" y="54"/>
                </a:cxn>
                <a:cxn ang="0">
                  <a:pos x="47" y="63"/>
                </a:cxn>
                <a:cxn ang="0">
                  <a:pos x="36" y="68"/>
                </a:cxn>
                <a:cxn ang="0">
                  <a:pos x="21" y="68"/>
                </a:cxn>
                <a:cxn ang="0">
                  <a:pos x="8" y="63"/>
                </a:cxn>
                <a:cxn ang="0">
                  <a:pos x="1" y="53"/>
                </a:cxn>
              </a:cxnLst>
              <a:rect l="0" t="0" r="r" b="b"/>
              <a:pathLst>
                <a:path w="53" h="69">
                  <a:moveTo>
                    <a:pt x="0" y="47"/>
                  </a:moveTo>
                  <a:lnTo>
                    <a:pt x="8" y="45"/>
                  </a:lnTo>
                  <a:lnTo>
                    <a:pt x="9" y="51"/>
                  </a:lnTo>
                  <a:lnTo>
                    <a:pt x="12" y="54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3" y="61"/>
                  </a:lnTo>
                  <a:lnTo>
                    <a:pt x="29" y="61"/>
                  </a:lnTo>
                  <a:lnTo>
                    <a:pt x="33" y="61"/>
                  </a:lnTo>
                  <a:lnTo>
                    <a:pt x="38" y="60"/>
                  </a:lnTo>
                  <a:lnTo>
                    <a:pt x="41" y="58"/>
                  </a:lnTo>
                  <a:lnTo>
                    <a:pt x="43" y="56"/>
                  </a:lnTo>
                  <a:lnTo>
                    <a:pt x="45" y="53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3" y="44"/>
                  </a:lnTo>
                  <a:lnTo>
                    <a:pt x="41" y="41"/>
                  </a:lnTo>
                  <a:lnTo>
                    <a:pt x="37" y="40"/>
                  </a:lnTo>
                  <a:lnTo>
                    <a:pt x="33" y="38"/>
                  </a:lnTo>
                  <a:lnTo>
                    <a:pt x="26" y="37"/>
                  </a:lnTo>
                  <a:lnTo>
                    <a:pt x="18" y="34"/>
                  </a:lnTo>
                  <a:lnTo>
                    <a:pt x="13" y="32"/>
                  </a:lnTo>
                  <a:lnTo>
                    <a:pt x="8" y="30"/>
                  </a:lnTo>
                  <a:lnTo>
                    <a:pt x="5" y="26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3" y="13"/>
                  </a:lnTo>
                  <a:lnTo>
                    <a:pt x="6" y="9"/>
                  </a:lnTo>
                  <a:lnTo>
                    <a:pt x="9" y="5"/>
                  </a:lnTo>
                  <a:lnTo>
                    <a:pt x="15" y="2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2"/>
                  </a:lnTo>
                  <a:lnTo>
                    <a:pt x="45" y="5"/>
                  </a:lnTo>
                  <a:lnTo>
                    <a:pt x="48" y="9"/>
                  </a:lnTo>
                  <a:lnTo>
                    <a:pt x="51" y="14"/>
                  </a:lnTo>
                  <a:lnTo>
                    <a:pt x="52" y="20"/>
                  </a:lnTo>
                  <a:lnTo>
                    <a:pt x="43" y="20"/>
                  </a:lnTo>
                  <a:lnTo>
                    <a:pt x="43" y="17"/>
                  </a:lnTo>
                  <a:lnTo>
                    <a:pt x="42" y="15"/>
                  </a:lnTo>
                  <a:lnTo>
                    <a:pt x="40" y="13"/>
                  </a:lnTo>
                  <a:lnTo>
                    <a:pt x="39" y="11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9" y="26"/>
                  </a:lnTo>
                  <a:lnTo>
                    <a:pt x="28" y="28"/>
                  </a:lnTo>
                  <a:lnTo>
                    <a:pt x="37" y="30"/>
                  </a:lnTo>
                  <a:lnTo>
                    <a:pt x="42" y="32"/>
                  </a:lnTo>
                  <a:lnTo>
                    <a:pt x="47" y="35"/>
                  </a:lnTo>
                  <a:lnTo>
                    <a:pt x="51" y="39"/>
                  </a:lnTo>
                  <a:lnTo>
                    <a:pt x="53" y="43"/>
                  </a:lnTo>
                  <a:lnTo>
                    <a:pt x="53" y="49"/>
                  </a:lnTo>
                  <a:lnTo>
                    <a:pt x="53" y="54"/>
                  </a:lnTo>
                  <a:lnTo>
                    <a:pt x="50" y="59"/>
                  </a:lnTo>
                  <a:lnTo>
                    <a:pt x="47" y="63"/>
                  </a:lnTo>
                  <a:lnTo>
                    <a:pt x="42" y="66"/>
                  </a:lnTo>
                  <a:lnTo>
                    <a:pt x="36" y="68"/>
                  </a:lnTo>
                  <a:lnTo>
                    <a:pt x="29" y="69"/>
                  </a:lnTo>
                  <a:lnTo>
                    <a:pt x="21" y="68"/>
                  </a:lnTo>
                  <a:lnTo>
                    <a:pt x="14" y="66"/>
                  </a:lnTo>
                  <a:lnTo>
                    <a:pt x="8" y="63"/>
                  </a:lnTo>
                  <a:lnTo>
                    <a:pt x="4" y="59"/>
                  </a:lnTo>
                  <a:lnTo>
                    <a:pt x="1" y="5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6" name="Freeform 3103"/>
            <p:cNvSpPr>
              <a:spLocks/>
            </p:cNvSpPr>
            <p:nvPr/>
          </p:nvSpPr>
          <p:spPr bwMode="auto">
            <a:xfrm>
              <a:off x="3880" y="3355"/>
              <a:ext cx="6" cy="17"/>
            </a:xfrm>
            <a:custGeom>
              <a:avLst/>
              <a:gdLst/>
              <a:ahLst/>
              <a:cxnLst>
                <a:cxn ang="0">
                  <a:pos x="24" y="67"/>
                </a:cxn>
                <a:cxn ang="0">
                  <a:pos x="16" y="67"/>
                </a:cxn>
                <a:cxn ang="0">
                  <a:pos x="16" y="14"/>
                </a:cxn>
                <a:cxn ang="0">
                  <a:pos x="13" y="17"/>
                </a:cxn>
                <a:cxn ang="0">
                  <a:pos x="9" y="20"/>
                </a:cxn>
                <a:cxn ang="0">
                  <a:pos x="4" y="22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7" y="13"/>
                </a:cxn>
                <a:cxn ang="0">
                  <a:pos x="12" y="9"/>
                </a:cxn>
                <a:cxn ang="0">
                  <a:pos x="16" y="4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4" y="67"/>
                </a:cxn>
              </a:cxnLst>
              <a:rect l="0" t="0" r="r" b="b"/>
              <a:pathLst>
                <a:path w="24" h="67">
                  <a:moveTo>
                    <a:pt x="24" y="67"/>
                  </a:moveTo>
                  <a:lnTo>
                    <a:pt x="16" y="67"/>
                  </a:lnTo>
                  <a:lnTo>
                    <a:pt x="16" y="14"/>
                  </a:lnTo>
                  <a:lnTo>
                    <a:pt x="13" y="17"/>
                  </a:lnTo>
                  <a:lnTo>
                    <a:pt x="9" y="20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7" y="13"/>
                  </a:lnTo>
                  <a:lnTo>
                    <a:pt x="12" y="9"/>
                  </a:lnTo>
                  <a:lnTo>
                    <a:pt x="16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7" name="Freeform 3104"/>
            <p:cNvSpPr>
              <a:spLocks noEditPoints="1"/>
            </p:cNvSpPr>
            <p:nvPr/>
          </p:nvSpPr>
          <p:spPr bwMode="auto">
            <a:xfrm>
              <a:off x="3815" y="3504"/>
              <a:ext cx="13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0"/>
                </a:cxn>
                <a:cxn ang="0">
                  <a:pos x="25" y="0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3" y="3"/>
                </a:cxn>
                <a:cxn ang="0">
                  <a:pos x="46" y="6"/>
                </a:cxn>
                <a:cxn ang="0">
                  <a:pos x="50" y="11"/>
                </a:cxn>
                <a:cxn ang="0">
                  <a:pos x="51" y="15"/>
                </a:cxn>
                <a:cxn ang="0">
                  <a:pos x="52" y="20"/>
                </a:cxn>
                <a:cxn ang="0">
                  <a:pos x="51" y="24"/>
                </a:cxn>
                <a:cxn ang="0">
                  <a:pos x="50" y="28"/>
                </a:cxn>
                <a:cxn ang="0">
                  <a:pos x="49" y="31"/>
                </a:cxn>
                <a:cxn ang="0">
                  <a:pos x="45" y="34"/>
                </a:cxn>
                <a:cxn ang="0">
                  <a:pos x="42" y="36"/>
                </a:cxn>
                <a:cxn ang="0">
                  <a:pos x="38" y="38"/>
                </a:cxn>
                <a:cxn ang="0">
                  <a:pos x="32" y="39"/>
                </a:cxn>
                <a:cxn ang="0">
                  <a:pos x="26" y="40"/>
                </a:cxn>
                <a:cxn ang="0">
                  <a:pos x="9" y="40"/>
                </a:cxn>
                <a:cxn ang="0">
                  <a:pos x="9" y="67"/>
                </a:cxn>
                <a:cxn ang="0">
                  <a:pos x="0" y="67"/>
                </a:cxn>
                <a:cxn ang="0">
                  <a:pos x="9" y="32"/>
                </a:cxn>
                <a:cxn ang="0">
                  <a:pos x="26" y="32"/>
                </a:cxn>
                <a:cxn ang="0">
                  <a:pos x="30" y="32"/>
                </a:cxn>
                <a:cxn ang="0">
                  <a:pos x="33" y="31"/>
                </a:cxn>
                <a:cxn ang="0">
                  <a:pos x="36" y="30"/>
                </a:cxn>
                <a:cxn ang="0">
                  <a:pos x="38" y="29"/>
                </a:cxn>
                <a:cxn ang="0">
                  <a:pos x="40" y="27"/>
                </a:cxn>
                <a:cxn ang="0">
                  <a:pos x="41" y="25"/>
                </a:cxn>
                <a:cxn ang="0">
                  <a:pos x="41" y="23"/>
                </a:cxn>
                <a:cxn ang="0">
                  <a:pos x="42" y="20"/>
                </a:cxn>
                <a:cxn ang="0">
                  <a:pos x="41" y="16"/>
                </a:cxn>
                <a:cxn ang="0">
                  <a:pos x="40" y="13"/>
                </a:cxn>
                <a:cxn ang="0">
                  <a:pos x="37" y="11"/>
                </a:cxn>
                <a:cxn ang="0">
                  <a:pos x="34" y="8"/>
                </a:cxn>
                <a:cxn ang="0">
                  <a:pos x="31" y="8"/>
                </a:cxn>
                <a:cxn ang="0">
                  <a:pos x="26" y="8"/>
                </a:cxn>
                <a:cxn ang="0">
                  <a:pos x="9" y="8"/>
                </a:cxn>
                <a:cxn ang="0">
                  <a:pos x="9" y="32"/>
                </a:cxn>
              </a:cxnLst>
              <a:rect l="0" t="0" r="r" b="b"/>
              <a:pathLst>
                <a:path w="52" h="67">
                  <a:moveTo>
                    <a:pt x="0" y="67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3" y="3"/>
                  </a:lnTo>
                  <a:lnTo>
                    <a:pt x="46" y="6"/>
                  </a:lnTo>
                  <a:lnTo>
                    <a:pt x="50" y="11"/>
                  </a:lnTo>
                  <a:lnTo>
                    <a:pt x="51" y="15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9" y="31"/>
                  </a:lnTo>
                  <a:lnTo>
                    <a:pt x="45" y="34"/>
                  </a:lnTo>
                  <a:lnTo>
                    <a:pt x="42" y="36"/>
                  </a:lnTo>
                  <a:lnTo>
                    <a:pt x="38" y="38"/>
                  </a:lnTo>
                  <a:lnTo>
                    <a:pt x="32" y="39"/>
                  </a:lnTo>
                  <a:lnTo>
                    <a:pt x="26" y="40"/>
                  </a:lnTo>
                  <a:lnTo>
                    <a:pt x="9" y="40"/>
                  </a:lnTo>
                  <a:lnTo>
                    <a:pt x="9" y="67"/>
                  </a:lnTo>
                  <a:lnTo>
                    <a:pt x="0" y="67"/>
                  </a:lnTo>
                  <a:close/>
                  <a:moveTo>
                    <a:pt x="9" y="32"/>
                  </a:moveTo>
                  <a:lnTo>
                    <a:pt x="26" y="32"/>
                  </a:lnTo>
                  <a:lnTo>
                    <a:pt x="30" y="32"/>
                  </a:lnTo>
                  <a:lnTo>
                    <a:pt x="33" y="31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2" y="20"/>
                  </a:lnTo>
                  <a:lnTo>
                    <a:pt x="41" y="16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26" y="8"/>
                  </a:lnTo>
                  <a:lnTo>
                    <a:pt x="9" y="8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8" name="Freeform 3105"/>
            <p:cNvSpPr>
              <a:spLocks noEditPoints="1"/>
            </p:cNvSpPr>
            <p:nvPr/>
          </p:nvSpPr>
          <p:spPr bwMode="auto">
            <a:xfrm>
              <a:off x="3830" y="3504"/>
              <a:ext cx="17" cy="17"/>
            </a:xfrm>
            <a:custGeom>
              <a:avLst/>
              <a:gdLst/>
              <a:ahLst/>
              <a:cxnLst>
                <a:cxn ang="0">
                  <a:pos x="1" y="28"/>
                </a:cxn>
                <a:cxn ang="0">
                  <a:pos x="5" y="15"/>
                </a:cxn>
                <a:cxn ang="0">
                  <a:pos x="14" y="5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45" y="2"/>
                </a:cxn>
                <a:cxn ang="0">
                  <a:pos x="52" y="6"/>
                </a:cxn>
                <a:cxn ang="0">
                  <a:pos x="58" y="13"/>
                </a:cxn>
                <a:cxn ang="0">
                  <a:pos x="62" y="21"/>
                </a:cxn>
                <a:cxn ang="0">
                  <a:pos x="64" y="30"/>
                </a:cxn>
                <a:cxn ang="0">
                  <a:pos x="64" y="40"/>
                </a:cxn>
                <a:cxn ang="0">
                  <a:pos x="62" y="49"/>
                </a:cxn>
                <a:cxn ang="0">
                  <a:pos x="58" y="56"/>
                </a:cxn>
                <a:cxn ang="0">
                  <a:pos x="52" y="63"/>
                </a:cxn>
                <a:cxn ang="0">
                  <a:pos x="45" y="67"/>
                </a:cxn>
                <a:cxn ang="0">
                  <a:pos x="36" y="69"/>
                </a:cxn>
                <a:cxn ang="0">
                  <a:pos x="27" y="69"/>
                </a:cxn>
                <a:cxn ang="0">
                  <a:pos x="19" y="67"/>
                </a:cxn>
                <a:cxn ang="0">
                  <a:pos x="11" y="63"/>
                </a:cxn>
                <a:cxn ang="0">
                  <a:pos x="6" y="56"/>
                </a:cxn>
                <a:cxn ang="0">
                  <a:pos x="1" y="44"/>
                </a:cxn>
                <a:cxn ang="0">
                  <a:pos x="9" y="36"/>
                </a:cxn>
                <a:cxn ang="0">
                  <a:pos x="11" y="46"/>
                </a:cxn>
                <a:cxn ang="0">
                  <a:pos x="15" y="54"/>
                </a:cxn>
                <a:cxn ang="0">
                  <a:pos x="23" y="59"/>
                </a:cxn>
                <a:cxn ang="0">
                  <a:pos x="31" y="62"/>
                </a:cxn>
                <a:cxn ang="0">
                  <a:pos x="41" y="59"/>
                </a:cxn>
                <a:cxn ang="0">
                  <a:pos x="49" y="54"/>
                </a:cxn>
                <a:cxn ang="0">
                  <a:pos x="53" y="46"/>
                </a:cxn>
                <a:cxn ang="0">
                  <a:pos x="55" y="35"/>
                </a:cxn>
                <a:cxn ang="0">
                  <a:pos x="52" y="21"/>
                </a:cxn>
                <a:cxn ang="0">
                  <a:pos x="44" y="11"/>
                </a:cxn>
                <a:cxn ang="0">
                  <a:pos x="32" y="7"/>
                </a:cxn>
                <a:cxn ang="0">
                  <a:pos x="23" y="9"/>
                </a:cxn>
                <a:cxn ang="0">
                  <a:pos x="16" y="14"/>
                </a:cxn>
                <a:cxn ang="0">
                  <a:pos x="11" y="23"/>
                </a:cxn>
                <a:cxn ang="0">
                  <a:pos x="9" y="36"/>
                </a:cxn>
              </a:cxnLst>
              <a:rect l="0" t="0" r="r" b="b"/>
              <a:pathLst>
                <a:path w="64" h="70">
                  <a:moveTo>
                    <a:pt x="0" y="35"/>
                  </a:moveTo>
                  <a:lnTo>
                    <a:pt x="1" y="28"/>
                  </a:lnTo>
                  <a:lnTo>
                    <a:pt x="2" y="21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1" y="1"/>
                  </a:lnTo>
                  <a:lnTo>
                    <a:pt x="45" y="2"/>
                  </a:lnTo>
                  <a:lnTo>
                    <a:pt x="49" y="4"/>
                  </a:lnTo>
                  <a:lnTo>
                    <a:pt x="52" y="6"/>
                  </a:lnTo>
                  <a:lnTo>
                    <a:pt x="55" y="9"/>
                  </a:lnTo>
                  <a:lnTo>
                    <a:pt x="58" y="13"/>
                  </a:lnTo>
                  <a:lnTo>
                    <a:pt x="60" y="17"/>
                  </a:lnTo>
                  <a:lnTo>
                    <a:pt x="62" y="21"/>
                  </a:lnTo>
                  <a:lnTo>
                    <a:pt x="63" y="25"/>
                  </a:lnTo>
                  <a:lnTo>
                    <a:pt x="64" y="30"/>
                  </a:lnTo>
                  <a:lnTo>
                    <a:pt x="64" y="35"/>
                  </a:lnTo>
                  <a:lnTo>
                    <a:pt x="64" y="40"/>
                  </a:lnTo>
                  <a:lnTo>
                    <a:pt x="63" y="44"/>
                  </a:lnTo>
                  <a:lnTo>
                    <a:pt x="62" y="49"/>
                  </a:lnTo>
                  <a:lnTo>
                    <a:pt x="60" y="53"/>
                  </a:lnTo>
                  <a:lnTo>
                    <a:pt x="58" y="56"/>
                  </a:lnTo>
                  <a:lnTo>
                    <a:pt x="55" y="60"/>
                  </a:lnTo>
                  <a:lnTo>
                    <a:pt x="52" y="63"/>
                  </a:lnTo>
                  <a:lnTo>
                    <a:pt x="48" y="66"/>
                  </a:lnTo>
                  <a:lnTo>
                    <a:pt x="45" y="67"/>
                  </a:lnTo>
                  <a:lnTo>
                    <a:pt x="41" y="69"/>
                  </a:lnTo>
                  <a:lnTo>
                    <a:pt x="36" y="69"/>
                  </a:lnTo>
                  <a:lnTo>
                    <a:pt x="31" y="70"/>
                  </a:lnTo>
                  <a:lnTo>
                    <a:pt x="27" y="69"/>
                  </a:lnTo>
                  <a:lnTo>
                    <a:pt x="23" y="68"/>
                  </a:lnTo>
                  <a:lnTo>
                    <a:pt x="19" y="67"/>
                  </a:lnTo>
                  <a:lnTo>
                    <a:pt x="15" y="65"/>
                  </a:lnTo>
                  <a:lnTo>
                    <a:pt x="11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4" y="52"/>
                  </a:lnTo>
                  <a:lnTo>
                    <a:pt x="1" y="44"/>
                  </a:lnTo>
                  <a:lnTo>
                    <a:pt x="0" y="35"/>
                  </a:lnTo>
                  <a:close/>
                  <a:moveTo>
                    <a:pt x="9" y="36"/>
                  </a:moveTo>
                  <a:lnTo>
                    <a:pt x="9" y="41"/>
                  </a:lnTo>
                  <a:lnTo>
                    <a:pt x="11" y="46"/>
                  </a:lnTo>
                  <a:lnTo>
                    <a:pt x="13" y="51"/>
                  </a:lnTo>
                  <a:lnTo>
                    <a:pt x="15" y="54"/>
                  </a:lnTo>
                  <a:lnTo>
                    <a:pt x="19" y="57"/>
                  </a:lnTo>
                  <a:lnTo>
                    <a:pt x="23" y="59"/>
                  </a:lnTo>
                  <a:lnTo>
                    <a:pt x="27" y="62"/>
                  </a:lnTo>
                  <a:lnTo>
                    <a:pt x="31" y="62"/>
                  </a:lnTo>
                  <a:lnTo>
                    <a:pt x="36" y="62"/>
                  </a:lnTo>
                  <a:lnTo>
                    <a:pt x="41" y="59"/>
                  </a:lnTo>
                  <a:lnTo>
                    <a:pt x="45" y="57"/>
                  </a:lnTo>
                  <a:lnTo>
                    <a:pt x="49" y="54"/>
                  </a:lnTo>
                  <a:lnTo>
                    <a:pt x="51" y="50"/>
                  </a:lnTo>
                  <a:lnTo>
                    <a:pt x="53" y="46"/>
                  </a:lnTo>
                  <a:lnTo>
                    <a:pt x="55" y="41"/>
                  </a:lnTo>
                  <a:lnTo>
                    <a:pt x="55" y="35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49" y="15"/>
                  </a:lnTo>
                  <a:lnTo>
                    <a:pt x="44" y="11"/>
                  </a:lnTo>
                  <a:lnTo>
                    <a:pt x="39" y="8"/>
                  </a:lnTo>
                  <a:lnTo>
                    <a:pt x="32" y="7"/>
                  </a:lnTo>
                  <a:lnTo>
                    <a:pt x="27" y="7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3" y="18"/>
                  </a:lnTo>
                  <a:lnTo>
                    <a:pt x="11" y="23"/>
                  </a:lnTo>
                  <a:lnTo>
                    <a:pt x="9" y="2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9" name="Freeform 3106"/>
            <p:cNvSpPr>
              <a:spLocks/>
            </p:cNvSpPr>
            <p:nvPr/>
          </p:nvSpPr>
          <p:spPr bwMode="auto">
            <a:xfrm>
              <a:off x="3848" y="3504"/>
              <a:ext cx="13" cy="17"/>
            </a:xfrm>
            <a:custGeom>
              <a:avLst/>
              <a:gdLst/>
              <a:ahLst/>
              <a:cxnLst>
                <a:cxn ang="0">
                  <a:pos x="23" y="67"/>
                </a:cxn>
                <a:cxn ang="0">
                  <a:pos x="23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53" y="0"/>
                </a:cxn>
                <a:cxn ang="0">
                  <a:pos x="53" y="8"/>
                </a:cxn>
                <a:cxn ang="0">
                  <a:pos x="31" y="8"/>
                </a:cxn>
                <a:cxn ang="0">
                  <a:pos x="31" y="67"/>
                </a:cxn>
                <a:cxn ang="0">
                  <a:pos x="23" y="67"/>
                </a:cxn>
              </a:cxnLst>
              <a:rect l="0" t="0" r="r" b="b"/>
              <a:pathLst>
                <a:path w="53" h="67">
                  <a:moveTo>
                    <a:pt x="23" y="67"/>
                  </a:moveTo>
                  <a:lnTo>
                    <a:pt x="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1" y="8"/>
                  </a:lnTo>
                  <a:lnTo>
                    <a:pt x="31" y="67"/>
                  </a:lnTo>
                  <a:lnTo>
                    <a:pt x="23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0" name="Freeform 3107"/>
            <p:cNvSpPr>
              <a:spLocks/>
            </p:cNvSpPr>
            <p:nvPr/>
          </p:nvSpPr>
          <p:spPr bwMode="auto">
            <a:xfrm>
              <a:off x="3863" y="3504"/>
              <a:ext cx="13" cy="17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12" y="54"/>
                </a:cxn>
                <a:cxn ang="0">
                  <a:pos x="19" y="59"/>
                </a:cxn>
                <a:cxn ang="0">
                  <a:pos x="29" y="62"/>
                </a:cxn>
                <a:cxn ang="0">
                  <a:pos x="38" y="59"/>
                </a:cxn>
                <a:cxn ang="0">
                  <a:pos x="43" y="55"/>
                </a:cxn>
                <a:cxn ang="0">
                  <a:pos x="45" y="50"/>
                </a:cxn>
                <a:cxn ang="0">
                  <a:pos x="43" y="44"/>
                </a:cxn>
                <a:cxn ang="0">
                  <a:pos x="37" y="40"/>
                </a:cxn>
                <a:cxn ang="0">
                  <a:pos x="26" y="37"/>
                </a:cxn>
                <a:cxn ang="0">
                  <a:pos x="13" y="33"/>
                </a:cxn>
                <a:cxn ang="0">
                  <a:pos x="5" y="27"/>
                </a:cxn>
                <a:cxn ang="0">
                  <a:pos x="3" y="19"/>
                </a:cxn>
                <a:cxn ang="0">
                  <a:pos x="6" y="8"/>
                </a:cxn>
                <a:cxn ang="0">
                  <a:pos x="15" y="2"/>
                </a:cxn>
                <a:cxn ang="0">
                  <a:pos x="27" y="0"/>
                </a:cxn>
                <a:cxn ang="0">
                  <a:pos x="40" y="2"/>
                </a:cxn>
                <a:cxn ang="0">
                  <a:pos x="48" y="9"/>
                </a:cxn>
                <a:cxn ang="0">
                  <a:pos x="52" y="20"/>
                </a:cxn>
                <a:cxn ang="0">
                  <a:pos x="43" y="18"/>
                </a:cxn>
                <a:cxn ang="0">
                  <a:pos x="40" y="13"/>
                </a:cxn>
                <a:cxn ang="0">
                  <a:pos x="36" y="9"/>
                </a:cxn>
                <a:cxn ang="0">
                  <a:pos x="31" y="8"/>
                </a:cxn>
                <a:cxn ang="0">
                  <a:pos x="20" y="8"/>
                </a:cxn>
                <a:cxn ang="0">
                  <a:pos x="13" y="14"/>
                </a:cxn>
                <a:cxn ang="0">
                  <a:pos x="13" y="21"/>
                </a:cxn>
                <a:cxn ang="0">
                  <a:pos x="19" y="26"/>
                </a:cxn>
                <a:cxn ang="0">
                  <a:pos x="37" y="31"/>
                </a:cxn>
                <a:cxn ang="0">
                  <a:pos x="47" y="36"/>
                </a:cxn>
                <a:cxn ang="0">
                  <a:pos x="53" y="44"/>
                </a:cxn>
                <a:cxn ang="0">
                  <a:pos x="53" y="54"/>
                </a:cxn>
                <a:cxn ang="0">
                  <a:pos x="47" y="64"/>
                </a:cxn>
                <a:cxn ang="0">
                  <a:pos x="36" y="69"/>
                </a:cxn>
                <a:cxn ang="0">
                  <a:pos x="21" y="69"/>
                </a:cxn>
                <a:cxn ang="0">
                  <a:pos x="8" y="64"/>
                </a:cxn>
                <a:cxn ang="0">
                  <a:pos x="1" y="53"/>
                </a:cxn>
              </a:cxnLst>
              <a:rect l="0" t="0" r="r" b="b"/>
              <a:pathLst>
                <a:path w="53" h="70">
                  <a:moveTo>
                    <a:pt x="0" y="46"/>
                  </a:moveTo>
                  <a:lnTo>
                    <a:pt x="8" y="46"/>
                  </a:lnTo>
                  <a:lnTo>
                    <a:pt x="9" y="50"/>
                  </a:lnTo>
                  <a:lnTo>
                    <a:pt x="12" y="54"/>
                  </a:lnTo>
                  <a:lnTo>
                    <a:pt x="15" y="57"/>
                  </a:lnTo>
                  <a:lnTo>
                    <a:pt x="19" y="59"/>
                  </a:lnTo>
                  <a:lnTo>
                    <a:pt x="23" y="60"/>
                  </a:lnTo>
                  <a:lnTo>
                    <a:pt x="29" y="62"/>
                  </a:lnTo>
                  <a:lnTo>
                    <a:pt x="33" y="60"/>
                  </a:lnTo>
                  <a:lnTo>
                    <a:pt x="38" y="59"/>
                  </a:lnTo>
                  <a:lnTo>
                    <a:pt x="41" y="58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3" y="44"/>
                  </a:lnTo>
                  <a:lnTo>
                    <a:pt x="41" y="42"/>
                  </a:lnTo>
                  <a:lnTo>
                    <a:pt x="37" y="40"/>
                  </a:lnTo>
                  <a:lnTo>
                    <a:pt x="33" y="39"/>
                  </a:lnTo>
                  <a:lnTo>
                    <a:pt x="26" y="37"/>
                  </a:lnTo>
                  <a:lnTo>
                    <a:pt x="18" y="35"/>
                  </a:lnTo>
                  <a:lnTo>
                    <a:pt x="13" y="33"/>
                  </a:lnTo>
                  <a:lnTo>
                    <a:pt x="8" y="30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5" y="5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2" y="20"/>
                  </a:lnTo>
                  <a:lnTo>
                    <a:pt x="43" y="21"/>
                  </a:lnTo>
                  <a:lnTo>
                    <a:pt x="43" y="18"/>
                  </a:lnTo>
                  <a:lnTo>
                    <a:pt x="42" y="15"/>
                  </a:lnTo>
                  <a:lnTo>
                    <a:pt x="40" y="13"/>
                  </a:lnTo>
                  <a:lnTo>
                    <a:pt x="39" y="11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27" y="7"/>
                  </a:lnTo>
                  <a:lnTo>
                    <a:pt x="20" y="8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8" y="29"/>
                  </a:lnTo>
                  <a:lnTo>
                    <a:pt x="37" y="31"/>
                  </a:lnTo>
                  <a:lnTo>
                    <a:pt x="42" y="33"/>
                  </a:lnTo>
                  <a:lnTo>
                    <a:pt x="47" y="36"/>
                  </a:lnTo>
                  <a:lnTo>
                    <a:pt x="51" y="40"/>
                  </a:lnTo>
                  <a:lnTo>
                    <a:pt x="53" y="44"/>
                  </a:lnTo>
                  <a:lnTo>
                    <a:pt x="53" y="49"/>
                  </a:lnTo>
                  <a:lnTo>
                    <a:pt x="53" y="54"/>
                  </a:lnTo>
                  <a:lnTo>
                    <a:pt x="50" y="59"/>
                  </a:lnTo>
                  <a:lnTo>
                    <a:pt x="47" y="64"/>
                  </a:lnTo>
                  <a:lnTo>
                    <a:pt x="42" y="67"/>
                  </a:lnTo>
                  <a:lnTo>
                    <a:pt x="36" y="69"/>
                  </a:lnTo>
                  <a:lnTo>
                    <a:pt x="29" y="70"/>
                  </a:lnTo>
                  <a:lnTo>
                    <a:pt x="21" y="69"/>
                  </a:lnTo>
                  <a:lnTo>
                    <a:pt x="14" y="67"/>
                  </a:lnTo>
                  <a:lnTo>
                    <a:pt x="8" y="64"/>
                  </a:lnTo>
                  <a:lnTo>
                    <a:pt x="4" y="58"/>
                  </a:lnTo>
                  <a:lnTo>
                    <a:pt x="1" y="5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1" name="Freeform 3108"/>
            <p:cNvSpPr>
              <a:spLocks noEditPoints="1"/>
            </p:cNvSpPr>
            <p:nvPr/>
          </p:nvSpPr>
          <p:spPr bwMode="auto">
            <a:xfrm>
              <a:off x="3878" y="3504"/>
              <a:ext cx="11" cy="17"/>
            </a:xfrm>
            <a:custGeom>
              <a:avLst/>
              <a:gdLst/>
              <a:ahLst/>
              <a:cxnLst>
                <a:cxn ang="0">
                  <a:pos x="8" y="30"/>
                </a:cxn>
                <a:cxn ang="0">
                  <a:pos x="3" y="23"/>
                </a:cxn>
                <a:cxn ang="0">
                  <a:pos x="3" y="15"/>
                </a:cxn>
                <a:cxn ang="0">
                  <a:pos x="6" y="8"/>
                </a:cxn>
                <a:cxn ang="0">
                  <a:pos x="11" y="3"/>
                </a:cxn>
                <a:cxn ang="0">
                  <a:pos x="17" y="1"/>
                </a:cxn>
                <a:cxn ang="0">
                  <a:pos x="26" y="1"/>
                </a:cxn>
                <a:cxn ang="0">
                  <a:pos x="33" y="3"/>
                </a:cxn>
                <a:cxn ang="0">
                  <a:pos x="38" y="8"/>
                </a:cxn>
                <a:cxn ang="0">
                  <a:pos x="40" y="15"/>
                </a:cxn>
                <a:cxn ang="0">
                  <a:pos x="40" y="23"/>
                </a:cxn>
                <a:cxn ang="0">
                  <a:pos x="35" y="30"/>
                </a:cxn>
                <a:cxn ang="0">
                  <a:pos x="36" y="34"/>
                </a:cxn>
                <a:cxn ang="0">
                  <a:pos x="43" y="43"/>
                </a:cxn>
                <a:cxn ang="0">
                  <a:pos x="43" y="53"/>
                </a:cxn>
                <a:cxn ang="0">
                  <a:pos x="40" y="60"/>
                </a:cxn>
                <a:cxn ang="0">
                  <a:pos x="34" y="66"/>
                </a:cxn>
                <a:cxn ang="0">
                  <a:pos x="26" y="69"/>
                </a:cxn>
                <a:cxn ang="0">
                  <a:pos x="17" y="69"/>
                </a:cxn>
                <a:cxn ang="0">
                  <a:pos x="9" y="66"/>
                </a:cxn>
                <a:cxn ang="0">
                  <a:pos x="3" y="60"/>
                </a:cxn>
                <a:cxn ang="0">
                  <a:pos x="0" y="53"/>
                </a:cxn>
                <a:cxn ang="0">
                  <a:pos x="1" y="43"/>
                </a:cxn>
                <a:cxn ang="0">
                  <a:pos x="7" y="34"/>
                </a:cxn>
                <a:cxn ang="0">
                  <a:pos x="11" y="18"/>
                </a:cxn>
                <a:cxn ang="0">
                  <a:pos x="14" y="26"/>
                </a:cxn>
                <a:cxn ang="0">
                  <a:pos x="22" y="29"/>
                </a:cxn>
                <a:cxn ang="0">
                  <a:pos x="29" y="26"/>
                </a:cxn>
                <a:cxn ang="0">
                  <a:pos x="32" y="19"/>
                </a:cxn>
                <a:cxn ang="0">
                  <a:pos x="29" y="11"/>
                </a:cxn>
                <a:cxn ang="0">
                  <a:pos x="22" y="7"/>
                </a:cxn>
                <a:cxn ang="0">
                  <a:pos x="14" y="11"/>
                </a:cxn>
                <a:cxn ang="0">
                  <a:pos x="11" y="18"/>
                </a:cxn>
                <a:cxn ang="0">
                  <a:pos x="9" y="52"/>
                </a:cxn>
                <a:cxn ang="0">
                  <a:pos x="12" y="58"/>
                </a:cxn>
                <a:cxn ang="0">
                  <a:pos x="18" y="63"/>
                </a:cxn>
                <a:cxn ang="0">
                  <a:pos x="24" y="63"/>
                </a:cxn>
                <a:cxn ang="0">
                  <a:pos x="29" y="60"/>
                </a:cxn>
                <a:cxn ang="0">
                  <a:pos x="33" y="56"/>
                </a:cxn>
                <a:cxn ang="0">
                  <a:pos x="35" y="52"/>
                </a:cxn>
                <a:cxn ang="0">
                  <a:pos x="35" y="46"/>
                </a:cxn>
                <a:cxn ang="0">
                  <a:pos x="33" y="41"/>
                </a:cxn>
                <a:cxn ang="0">
                  <a:pos x="29" y="37"/>
                </a:cxn>
                <a:cxn ang="0">
                  <a:pos x="24" y="36"/>
                </a:cxn>
                <a:cxn ang="0">
                  <a:pos x="19" y="36"/>
                </a:cxn>
                <a:cxn ang="0">
                  <a:pos x="14" y="37"/>
                </a:cxn>
                <a:cxn ang="0">
                  <a:pos x="10" y="41"/>
                </a:cxn>
                <a:cxn ang="0">
                  <a:pos x="9" y="46"/>
                </a:cxn>
              </a:cxnLst>
              <a:rect l="0" t="0" r="r" b="b"/>
              <a:pathLst>
                <a:path w="43" h="70">
                  <a:moveTo>
                    <a:pt x="13" y="32"/>
                  </a:moveTo>
                  <a:lnTo>
                    <a:pt x="8" y="30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39" y="12"/>
                  </a:lnTo>
                  <a:lnTo>
                    <a:pt x="40" y="15"/>
                  </a:lnTo>
                  <a:lnTo>
                    <a:pt x="41" y="19"/>
                  </a:lnTo>
                  <a:lnTo>
                    <a:pt x="40" y="23"/>
                  </a:lnTo>
                  <a:lnTo>
                    <a:pt x="38" y="27"/>
                  </a:lnTo>
                  <a:lnTo>
                    <a:pt x="35" y="30"/>
                  </a:lnTo>
                  <a:lnTo>
                    <a:pt x="31" y="32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3"/>
                  </a:lnTo>
                  <a:lnTo>
                    <a:pt x="42" y="56"/>
                  </a:lnTo>
                  <a:lnTo>
                    <a:pt x="40" y="60"/>
                  </a:lnTo>
                  <a:lnTo>
                    <a:pt x="37" y="64"/>
                  </a:lnTo>
                  <a:lnTo>
                    <a:pt x="34" y="66"/>
                  </a:lnTo>
                  <a:lnTo>
                    <a:pt x="30" y="68"/>
                  </a:lnTo>
                  <a:lnTo>
                    <a:pt x="26" y="69"/>
                  </a:lnTo>
                  <a:lnTo>
                    <a:pt x="22" y="70"/>
                  </a:lnTo>
                  <a:lnTo>
                    <a:pt x="17" y="69"/>
                  </a:lnTo>
                  <a:lnTo>
                    <a:pt x="13" y="68"/>
                  </a:lnTo>
                  <a:lnTo>
                    <a:pt x="9" y="66"/>
                  </a:lnTo>
                  <a:lnTo>
                    <a:pt x="6" y="64"/>
                  </a:lnTo>
                  <a:lnTo>
                    <a:pt x="3" y="60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3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3" y="32"/>
                  </a:lnTo>
                  <a:close/>
                  <a:moveTo>
                    <a:pt x="11" y="18"/>
                  </a:moveTo>
                  <a:lnTo>
                    <a:pt x="12" y="22"/>
                  </a:lnTo>
                  <a:lnTo>
                    <a:pt x="14" y="26"/>
                  </a:lnTo>
                  <a:lnTo>
                    <a:pt x="17" y="28"/>
                  </a:lnTo>
                  <a:lnTo>
                    <a:pt x="22" y="29"/>
                  </a:lnTo>
                  <a:lnTo>
                    <a:pt x="26" y="28"/>
                  </a:lnTo>
                  <a:lnTo>
                    <a:pt x="29" y="26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2" y="15"/>
                  </a:lnTo>
                  <a:lnTo>
                    <a:pt x="29" y="11"/>
                  </a:lnTo>
                  <a:lnTo>
                    <a:pt x="26" y="8"/>
                  </a:lnTo>
                  <a:lnTo>
                    <a:pt x="22" y="7"/>
                  </a:lnTo>
                  <a:lnTo>
                    <a:pt x="17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11" y="18"/>
                  </a:lnTo>
                  <a:close/>
                  <a:moveTo>
                    <a:pt x="8" y="49"/>
                  </a:moveTo>
                  <a:lnTo>
                    <a:pt x="9" y="52"/>
                  </a:lnTo>
                  <a:lnTo>
                    <a:pt x="10" y="55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7" y="62"/>
                  </a:lnTo>
                  <a:lnTo>
                    <a:pt x="29" y="60"/>
                  </a:lnTo>
                  <a:lnTo>
                    <a:pt x="31" y="58"/>
                  </a:lnTo>
                  <a:lnTo>
                    <a:pt x="33" y="56"/>
                  </a:lnTo>
                  <a:lnTo>
                    <a:pt x="34" y="54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4" y="43"/>
                  </a:lnTo>
                  <a:lnTo>
                    <a:pt x="33" y="41"/>
                  </a:lnTo>
                  <a:lnTo>
                    <a:pt x="31" y="39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1" y="35"/>
                  </a:lnTo>
                  <a:lnTo>
                    <a:pt x="19" y="36"/>
                  </a:lnTo>
                  <a:lnTo>
                    <a:pt x="16" y="36"/>
                  </a:lnTo>
                  <a:lnTo>
                    <a:pt x="14" y="37"/>
                  </a:lnTo>
                  <a:lnTo>
                    <a:pt x="12" y="39"/>
                  </a:lnTo>
                  <a:lnTo>
                    <a:pt x="10" y="41"/>
                  </a:lnTo>
                  <a:lnTo>
                    <a:pt x="9" y="43"/>
                  </a:lnTo>
                  <a:lnTo>
                    <a:pt x="9" y="4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2" name="Freeform 3109"/>
            <p:cNvSpPr>
              <a:spLocks/>
            </p:cNvSpPr>
            <p:nvPr/>
          </p:nvSpPr>
          <p:spPr bwMode="auto">
            <a:xfrm>
              <a:off x="3560" y="3331"/>
              <a:ext cx="14" cy="1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3" y="0"/>
                </a:cxn>
                <a:cxn ang="0">
                  <a:pos x="53" y="38"/>
                </a:cxn>
                <a:cxn ang="0">
                  <a:pos x="52" y="47"/>
                </a:cxn>
                <a:cxn ang="0">
                  <a:pos x="51" y="54"/>
                </a:cxn>
                <a:cxn ang="0">
                  <a:pos x="48" y="57"/>
                </a:cxn>
                <a:cxn ang="0">
                  <a:pos x="46" y="60"/>
                </a:cxn>
                <a:cxn ang="0">
                  <a:pos x="44" y="62"/>
                </a:cxn>
                <a:cxn ang="0">
                  <a:pos x="41" y="64"/>
                </a:cxn>
                <a:cxn ang="0">
                  <a:pos x="38" y="65"/>
                </a:cxn>
                <a:cxn ang="0">
                  <a:pos x="35" y="67"/>
                </a:cxn>
                <a:cxn ang="0">
                  <a:pos x="31" y="67"/>
                </a:cxn>
                <a:cxn ang="0">
                  <a:pos x="26" y="67"/>
                </a:cxn>
                <a:cxn ang="0">
                  <a:pos x="18" y="67"/>
                </a:cxn>
                <a:cxn ang="0">
                  <a:pos x="11" y="64"/>
                </a:cxn>
                <a:cxn ang="0">
                  <a:pos x="8" y="62"/>
                </a:cxn>
                <a:cxn ang="0">
                  <a:pos x="6" y="60"/>
                </a:cxn>
                <a:cxn ang="0">
                  <a:pos x="4" y="58"/>
                </a:cxn>
                <a:cxn ang="0">
                  <a:pos x="3" y="55"/>
                </a:cxn>
                <a:cxn ang="0">
                  <a:pos x="1" y="48"/>
                </a:cxn>
                <a:cxn ang="0">
                  <a:pos x="0" y="38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38"/>
                </a:cxn>
                <a:cxn ang="0">
                  <a:pos x="9" y="46"/>
                </a:cxn>
                <a:cxn ang="0">
                  <a:pos x="10" y="51"/>
                </a:cxn>
                <a:cxn ang="0">
                  <a:pos x="13" y="55"/>
                </a:cxn>
                <a:cxn ang="0">
                  <a:pos x="16" y="57"/>
                </a:cxn>
                <a:cxn ang="0">
                  <a:pos x="20" y="59"/>
                </a:cxn>
                <a:cxn ang="0">
                  <a:pos x="25" y="60"/>
                </a:cxn>
                <a:cxn ang="0">
                  <a:pos x="30" y="59"/>
                </a:cxn>
                <a:cxn ang="0">
                  <a:pos x="34" y="59"/>
                </a:cxn>
                <a:cxn ang="0">
                  <a:pos x="37" y="57"/>
                </a:cxn>
                <a:cxn ang="0">
                  <a:pos x="39" y="55"/>
                </a:cxn>
                <a:cxn ang="0">
                  <a:pos x="41" y="53"/>
                </a:cxn>
                <a:cxn ang="0">
                  <a:pos x="42" y="49"/>
                </a:cxn>
                <a:cxn ang="0">
                  <a:pos x="43" y="44"/>
                </a:cxn>
                <a:cxn ang="0">
                  <a:pos x="43" y="38"/>
                </a:cxn>
                <a:cxn ang="0">
                  <a:pos x="43" y="0"/>
                </a:cxn>
              </a:cxnLst>
              <a:rect l="0" t="0" r="r" b="b"/>
              <a:pathLst>
                <a:path w="53" h="67">
                  <a:moveTo>
                    <a:pt x="43" y="0"/>
                  </a:moveTo>
                  <a:lnTo>
                    <a:pt x="53" y="0"/>
                  </a:lnTo>
                  <a:lnTo>
                    <a:pt x="53" y="38"/>
                  </a:lnTo>
                  <a:lnTo>
                    <a:pt x="52" y="47"/>
                  </a:lnTo>
                  <a:lnTo>
                    <a:pt x="51" y="54"/>
                  </a:lnTo>
                  <a:lnTo>
                    <a:pt x="48" y="57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1" y="64"/>
                  </a:lnTo>
                  <a:lnTo>
                    <a:pt x="38" y="65"/>
                  </a:lnTo>
                  <a:lnTo>
                    <a:pt x="35" y="67"/>
                  </a:lnTo>
                  <a:lnTo>
                    <a:pt x="31" y="67"/>
                  </a:lnTo>
                  <a:lnTo>
                    <a:pt x="26" y="67"/>
                  </a:lnTo>
                  <a:lnTo>
                    <a:pt x="18" y="67"/>
                  </a:lnTo>
                  <a:lnTo>
                    <a:pt x="11" y="64"/>
                  </a:lnTo>
                  <a:lnTo>
                    <a:pt x="8" y="62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3" y="55"/>
                  </a:lnTo>
                  <a:lnTo>
                    <a:pt x="1" y="4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9" y="46"/>
                  </a:lnTo>
                  <a:lnTo>
                    <a:pt x="10" y="51"/>
                  </a:lnTo>
                  <a:lnTo>
                    <a:pt x="13" y="55"/>
                  </a:lnTo>
                  <a:lnTo>
                    <a:pt x="16" y="57"/>
                  </a:lnTo>
                  <a:lnTo>
                    <a:pt x="20" y="59"/>
                  </a:lnTo>
                  <a:lnTo>
                    <a:pt x="25" y="60"/>
                  </a:lnTo>
                  <a:lnTo>
                    <a:pt x="30" y="59"/>
                  </a:lnTo>
                  <a:lnTo>
                    <a:pt x="34" y="59"/>
                  </a:lnTo>
                  <a:lnTo>
                    <a:pt x="37" y="57"/>
                  </a:lnTo>
                  <a:lnTo>
                    <a:pt x="39" y="55"/>
                  </a:lnTo>
                  <a:lnTo>
                    <a:pt x="41" y="53"/>
                  </a:lnTo>
                  <a:lnTo>
                    <a:pt x="42" y="49"/>
                  </a:lnTo>
                  <a:lnTo>
                    <a:pt x="43" y="44"/>
                  </a:lnTo>
                  <a:lnTo>
                    <a:pt x="43" y="3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3" name="Freeform 3110"/>
            <p:cNvSpPr>
              <a:spLocks/>
            </p:cNvSpPr>
            <p:nvPr/>
          </p:nvSpPr>
          <p:spPr bwMode="auto">
            <a:xfrm>
              <a:off x="3674" y="3330"/>
              <a:ext cx="14" cy="18"/>
            </a:xfrm>
            <a:custGeom>
              <a:avLst/>
              <a:gdLst/>
              <a:ahLst/>
              <a:cxnLst>
                <a:cxn ang="0">
                  <a:pos x="9" y="46"/>
                </a:cxn>
                <a:cxn ang="0">
                  <a:pos x="12" y="55"/>
                </a:cxn>
                <a:cxn ang="0">
                  <a:pos x="18" y="60"/>
                </a:cxn>
                <a:cxn ang="0">
                  <a:pos x="28" y="62"/>
                </a:cxn>
                <a:cxn ang="0">
                  <a:pos x="37" y="60"/>
                </a:cxn>
                <a:cxn ang="0">
                  <a:pos x="43" y="56"/>
                </a:cxn>
                <a:cxn ang="0">
                  <a:pos x="45" y="50"/>
                </a:cxn>
                <a:cxn ang="0">
                  <a:pos x="43" y="45"/>
                </a:cxn>
                <a:cxn ang="0">
                  <a:pos x="37" y="40"/>
                </a:cxn>
                <a:cxn ang="0">
                  <a:pos x="25" y="37"/>
                </a:cxn>
                <a:cxn ang="0">
                  <a:pos x="13" y="33"/>
                </a:cxn>
                <a:cxn ang="0">
                  <a:pos x="6" y="27"/>
                </a:cxn>
                <a:cxn ang="0">
                  <a:pos x="3" y="19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6" y="0"/>
                </a:cxn>
                <a:cxn ang="0">
                  <a:pos x="39" y="3"/>
                </a:cxn>
                <a:cxn ang="0">
                  <a:pos x="48" y="10"/>
                </a:cxn>
                <a:cxn ang="0">
                  <a:pos x="51" y="20"/>
                </a:cxn>
                <a:cxn ang="0">
                  <a:pos x="42" y="18"/>
                </a:cxn>
                <a:cxn ang="0">
                  <a:pos x="40" y="13"/>
                </a:cxn>
                <a:cxn ang="0">
                  <a:pos x="36" y="10"/>
                </a:cxn>
                <a:cxn ang="0">
                  <a:pos x="30" y="8"/>
                </a:cxn>
                <a:cxn ang="0">
                  <a:pos x="20" y="9"/>
                </a:cxn>
                <a:cxn ang="0">
                  <a:pos x="13" y="14"/>
                </a:cxn>
                <a:cxn ang="0">
                  <a:pos x="12" y="21"/>
                </a:cxn>
                <a:cxn ang="0">
                  <a:pos x="19" y="26"/>
                </a:cxn>
                <a:cxn ang="0">
                  <a:pos x="36" y="31"/>
                </a:cxn>
                <a:cxn ang="0">
                  <a:pos x="47" y="36"/>
                </a:cxn>
                <a:cxn ang="0">
                  <a:pos x="53" y="45"/>
                </a:cxn>
                <a:cxn ang="0">
                  <a:pos x="53" y="55"/>
                </a:cxn>
                <a:cxn ang="0">
                  <a:pos x="46" y="64"/>
                </a:cxn>
                <a:cxn ang="0">
                  <a:pos x="35" y="69"/>
                </a:cxn>
                <a:cxn ang="0">
                  <a:pos x="21" y="69"/>
                </a:cxn>
                <a:cxn ang="0">
                  <a:pos x="8" y="64"/>
                </a:cxn>
                <a:cxn ang="0">
                  <a:pos x="2" y="53"/>
                </a:cxn>
              </a:cxnLst>
              <a:rect l="0" t="0" r="r" b="b"/>
              <a:pathLst>
                <a:path w="54" h="69">
                  <a:moveTo>
                    <a:pt x="0" y="47"/>
                  </a:moveTo>
                  <a:lnTo>
                    <a:pt x="9" y="46"/>
                  </a:lnTo>
                  <a:lnTo>
                    <a:pt x="10" y="51"/>
                  </a:lnTo>
                  <a:lnTo>
                    <a:pt x="12" y="55"/>
                  </a:lnTo>
                  <a:lnTo>
                    <a:pt x="14" y="57"/>
                  </a:lnTo>
                  <a:lnTo>
                    <a:pt x="18" y="60"/>
                  </a:lnTo>
                  <a:lnTo>
                    <a:pt x="23" y="61"/>
                  </a:lnTo>
                  <a:lnTo>
                    <a:pt x="28" y="62"/>
                  </a:lnTo>
                  <a:lnTo>
                    <a:pt x="33" y="61"/>
                  </a:lnTo>
                  <a:lnTo>
                    <a:pt x="37" y="60"/>
                  </a:lnTo>
                  <a:lnTo>
                    <a:pt x="40" y="58"/>
                  </a:lnTo>
                  <a:lnTo>
                    <a:pt x="43" y="56"/>
                  </a:lnTo>
                  <a:lnTo>
                    <a:pt x="44" y="53"/>
                  </a:lnTo>
                  <a:lnTo>
                    <a:pt x="45" y="50"/>
                  </a:lnTo>
                  <a:lnTo>
                    <a:pt x="44" y="48"/>
                  </a:lnTo>
                  <a:lnTo>
                    <a:pt x="43" y="45"/>
                  </a:lnTo>
                  <a:lnTo>
                    <a:pt x="41" y="43"/>
                  </a:lnTo>
                  <a:lnTo>
                    <a:pt x="37" y="40"/>
                  </a:lnTo>
                  <a:lnTo>
                    <a:pt x="33" y="39"/>
                  </a:lnTo>
                  <a:lnTo>
                    <a:pt x="25" y="37"/>
                  </a:lnTo>
                  <a:lnTo>
                    <a:pt x="18" y="35"/>
                  </a:lnTo>
                  <a:lnTo>
                    <a:pt x="13" y="33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4" y="23"/>
                  </a:lnTo>
                  <a:lnTo>
                    <a:pt x="3" y="19"/>
                  </a:lnTo>
                  <a:lnTo>
                    <a:pt x="4" y="14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50" y="15"/>
                  </a:lnTo>
                  <a:lnTo>
                    <a:pt x="51" y="20"/>
                  </a:lnTo>
                  <a:lnTo>
                    <a:pt x="43" y="21"/>
                  </a:lnTo>
                  <a:lnTo>
                    <a:pt x="42" y="18"/>
                  </a:lnTo>
                  <a:lnTo>
                    <a:pt x="41" y="15"/>
                  </a:lnTo>
                  <a:lnTo>
                    <a:pt x="40" y="13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3" y="9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0" y="9"/>
                  </a:lnTo>
                  <a:lnTo>
                    <a:pt x="15" y="11"/>
                  </a:lnTo>
                  <a:lnTo>
                    <a:pt x="13" y="14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27" y="29"/>
                  </a:lnTo>
                  <a:lnTo>
                    <a:pt x="36" y="31"/>
                  </a:lnTo>
                  <a:lnTo>
                    <a:pt x="42" y="33"/>
                  </a:lnTo>
                  <a:lnTo>
                    <a:pt x="47" y="36"/>
                  </a:lnTo>
                  <a:lnTo>
                    <a:pt x="50" y="39"/>
                  </a:lnTo>
                  <a:lnTo>
                    <a:pt x="53" y="45"/>
                  </a:lnTo>
                  <a:lnTo>
                    <a:pt x="54" y="50"/>
                  </a:lnTo>
                  <a:lnTo>
                    <a:pt x="53" y="55"/>
                  </a:lnTo>
                  <a:lnTo>
                    <a:pt x="50" y="60"/>
                  </a:lnTo>
                  <a:lnTo>
                    <a:pt x="46" y="64"/>
                  </a:lnTo>
                  <a:lnTo>
                    <a:pt x="41" y="67"/>
                  </a:lnTo>
                  <a:lnTo>
                    <a:pt x="35" y="69"/>
                  </a:lnTo>
                  <a:lnTo>
                    <a:pt x="29" y="69"/>
                  </a:lnTo>
                  <a:lnTo>
                    <a:pt x="21" y="69"/>
                  </a:lnTo>
                  <a:lnTo>
                    <a:pt x="14" y="67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2" y="5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4" name="Freeform 3111"/>
            <p:cNvSpPr>
              <a:spLocks/>
            </p:cNvSpPr>
            <p:nvPr/>
          </p:nvSpPr>
          <p:spPr bwMode="auto">
            <a:xfrm>
              <a:off x="3610" y="3362"/>
              <a:ext cx="13" cy="16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45" y="52"/>
                </a:cxn>
                <a:cxn ang="0">
                  <a:pos x="45" y="0"/>
                </a:cxn>
                <a:cxn ang="0">
                  <a:pos x="53" y="0"/>
                </a:cxn>
                <a:cxn ang="0">
                  <a:pos x="53" y="67"/>
                </a:cxn>
                <a:cxn ang="0">
                  <a:pos x="44" y="67"/>
                </a:cxn>
                <a:cxn ang="0">
                  <a:pos x="10" y="14"/>
                </a:cxn>
                <a:cxn ang="0">
                  <a:pos x="10" y="67"/>
                </a:cxn>
                <a:cxn ang="0">
                  <a:pos x="0" y="67"/>
                </a:cxn>
              </a:cxnLst>
              <a:rect l="0" t="0" r="r" b="b"/>
              <a:pathLst>
                <a:path w="53" h="67">
                  <a:moveTo>
                    <a:pt x="0" y="67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45" y="52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53" y="67"/>
                  </a:lnTo>
                  <a:lnTo>
                    <a:pt x="44" y="67"/>
                  </a:lnTo>
                  <a:lnTo>
                    <a:pt x="10" y="14"/>
                  </a:lnTo>
                  <a:lnTo>
                    <a:pt x="1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5" name="Freeform 3112"/>
            <p:cNvSpPr>
              <a:spLocks/>
            </p:cNvSpPr>
            <p:nvPr/>
          </p:nvSpPr>
          <p:spPr bwMode="auto">
            <a:xfrm>
              <a:off x="3626" y="3362"/>
              <a:ext cx="13" cy="16"/>
            </a:xfrm>
            <a:custGeom>
              <a:avLst/>
              <a:gdLst/>
              <a:ahLst/>
              <a:cxnLst>
                <a:cxn ang="0">
                  <a:pos x="21" y="67"/>
                </a:cxn>
                <a:cxn ang="0">
                  <a:pos x="21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53" y="0"/>
                </a:cxn>
                <a:cxn ang="0">
                  <a:pos x="53" y="8"/>
                </a:cxn>
                <a:cxn ang="0">
                  <a:pos x="30" y="8"/>
                </a:cxn>
                <a:cxn ang="0">
                  <a:pos x="30" y="67"/>
                </a:cxn>
                <a:cxn ang="0">
                  <a:pos x="21" y="67"/>
                </a:cxn>
              </a:cxnLst>
              <a:rect l="0" t="0" r="r" b="b"/>
              <a:pathLst>
                <a:path w="53" h="67">
                  <a:moveTo>
                    <a:pt x="21" y="67"/>
                  </a:moveTo>
                  <a:lnTo>
                    <a:pt x="21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30" y="67"/>
                  </a:lnTo>
                  <a:lnTo>
                    <a:pt x="21" y="6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6" name="Rectangle 3113"/>
            <p:cNvSpPr>
              <a:spLocks noChangeArrowheads="1"/>
            </p:cNvSpPr>
            <p:nvPr/>
          </p:nvSpPr>
          <p:spPr bwMode="auto">
            <a:xfrm>
              <a:off x="3608" y="3601"/>
              <a:ext cx="2" cy="17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7" name="Freeform 3114"/>
            <p:cNvSpPr>
              <a:spLocks noEditPoints="1"/>
            </p:cNvSpPr>
            <p:nvPr/>
          </p:nvSpPr>
          <p:spPr bwMode="auto">
            <a:xfrm>
              <a:off x="3613" y="3601"/>
              <a:ext cx="15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62" y="67"/>
                </a:cxn>
                <a:cxn ang="0">
                  <a:pos x="52" y="67"/>
                </a:cxn>
                <a:cxn ang="0">
                  <a:pos x="44" y="47"/>
                </a:cxn>
                <a:cxn ang="0">
                  <a:pos x="16" y="47"/>
                </a:cxn>
                <a:cxn ang="0">
                  <a:pos x="9" y="67"/>
                </a:cxn>
                <a:cxn ang="0">
                  <a:pos x="0" y="67"/>
                </a:cxn>
                <a:cxn ang="0">
                  <a:pos x="19" y="40"/>
                </a:cxn>
                <a:cxn ang="0">
                  <a:pos x="41" y="40"/>
                </a:cxn>
                <a:cxn ang="0">
                  <a:pos x="34" y="20"/>
                </a:cxn>
                <a:cxn ang="0">
                  <a:pos x="31" y="13"/>
                </a:cxn>
                <a:cxn ang="0">
                  <a:pos x="29" y="7"/>
                </a:cxn>
                <a:cxn ang="0">
                  <a:pos x="28" y="13"/>
                </a:cxn>
                <a:cxn ang="0">
                  <a:pos x="26" y="19"/>
                </a:cxn>
                <a:cxn ang="0">
                  <a:pos x="19" y="40"/>
                </a:cxn>
              </a:cxnLst>
              <a:rect l="0" t="0" r="r" b="b"/>
              <a:pathLst>
                <a:path w="62" h="67">
                  <a:moveTo>
                    <a:pt x="0" y="67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62" y="67"/>
                  </a:lnTo>
                  <a:lnTo>
                    <a:pt x="52" y="67"/>
                  </a:lnTo>
                  <a:lnTo>
                    <a:pt x="44" y="47"/>
                  </a:lnTo>
                  <a:lnTo>
                    <a:pt x="16" y="47"/>
                  </a:lnTo>
                  <a:lnTo>
                    <a:pt x="9" y="67"/>
                  </a:lnTo>
                  <a:lnTo>
                    <a:pt x="0" y="67"/>
                  </a:lnTo>
                  <a:close/>
                  <a:moveTo>
                    <a:pt x="19" y="40"/>
                  </a:moveTo>
                  <a:lnTo>
                    <a:pt x="41" y="40"/>
                  </a:lnTo>
                  <a:lnTo>
                    <a:pt x="34" y="20"/>
                  </a:lnTo>
                  <a:lnTo>
                    <a:pt x="31" y="13"/>
                  </a:lnTo>
                  <a:lnTo>
                    <a:pt x="29" y="7"/>
                  </a:lnTo>
                  <a:lnTo>
                    <a:pt x="28" y="13"/>
                  </a:lnTo>
                  <a:lnTo>
                    <a:pt x="26" y="1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8" name="Freeform 3115"/>
            <p:cNvSpPr>
              <a:spLocks noEditPoints="1"/>
            </p:cNvSpPr>
            <p:nvPr/>
          </p:nvSpPr>
          <p:spPr bwMode="auto">
            <a:xfrm>
              <a:off x="3630" y="3601"/>
              <a:ext cx="14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30" y="0"/>
                </a:cxn>
                <a:cxn ang="0">
                  <a:pos x="35" y="1"/>
                </a:cxn>
                <a:cxn ang="0">
                  <a:pos x="41" y="3"/>
                </a:cxn>
                <a:cxn ang="0">
                  <a:pos x="45" y="6"/>
                </a:cxn>
                <a:cxn ang="0">
                  <a:pos x="50" y="11"/>
                </a:cxn>
                <a:cxn ang="0">
                  <a:pos x="53" y="17"/>
                </a:cxn>
                <a:cxn ang="0">
                  <a:pos x="55" y="24"/>
                </a:cxn>
                <a:cxn ang="0">
                  <a:pos x="55" y="33"/>
                </a:cxn>
                <a:cxn ang="0">
                  <a:pos x="55" y="40"/>
                </a:cxn>
                <a:cxn ang="0">
                  <a:pos x="54" y="47"/>
                </a:cxn>
                <a:cxn ang="0">
                  <a:pos x="52" y="52"/>
                </a:cxn>
                <a:cxn ang="0">
                  <a:pos x="49" y="56"/>
                </a:cxn>
                <a:cxn ang="0">
                  <a:pos x="46" y="60"/>
                </a:cxn>
                <a:cxn ang="0">
                  <a:pos x="43" y="62"/>
                </a:cxn>
                <a:cxn ang="0">
                  <a:pos x="40" y="64"/>
                </a:cxn>
                <a:cxn ang="0">
                  <a:pos x="35" y="66"/>
                </a:cxn>
                <a:cxn ang="0">
                  <a:pos x="30" y="66"/>
                </a:cxn>
                <a:cxn ang="0">
                  <a:pos x="24" y="67"/>
                </a:cxn>
                <a:cxn ang="0">
                  <a:pos x="0" y="67"/>
                </a:cxn>
                <a:cxn ang="0">
                  <a:pos x="9" y="59"/>
                </a:cxn>
                <a:cxn ang="0">
                  <a:pos x="23" y="59"/>
                </a:cxn>
                <a:cxn ang="0">
                  <a:pos x="30" y="59"/>
                </a:cxn>
                <a:cxn ang="0">
                  <a:pos x="34" y="58"/>
                </a:cxn>
                <a:cxn ang="0">
                  <a:pos x="37" y="56"/>
                </a:cxn>
                <a:cxn ang="0">
                  <a:pos x="40" y="54"/>
                </a:cxn>
                <a:cxn ang="0">
                  <a:pos x="43" y="51"/>
                </a:cxn>
                <a:cxn ang="0">
                  <a:pos x="45" y="46"/>
                </a:cxn>
                <a:cxn ang="0">
                  <a:pos x="46" y="40"/>
                </a:cxn>
                <a:cxn ang="0">
                  <a:pos x="46" y="33"/>
                </a:cxn>
                <a:cxn ang="0">
                  <a:pos x="46" y="27"/>
                </a:cxn>
                <a:cxn ang="0">
                  <a:pos x="46" y="23"/>
                </a:cxn>
                <a:cxn ang="0">
                  <a:pos x="44" y="20"/>
                </a:cxn>
                <a:cxn ang="0">
                  <a:pos x="43" y="16"/>
                </a:cxn>
                <a:cxn ang="0">
                  <a:pos x="39" y="12"/>
                </a:cxn>
                <a:cxn ang="0">
                  <a:pos x="35" y="9"/>
                </a:cxn>
                <a:cxn ang="0">
                  <a:pos x="30" y="8"/>
                </a:cxn>
                <a:cxn ang="0">
                  <a:pos x="23" y="8"/>
                </a:cxn>
                <a:cxn ang="0">
                  <a:pos x="9" y="8"/>
                </a:cxn>
                <a:cxn ang="0">
                  <a:pos x="9" y="59"/>
                </a:cxn>
              </a:cxnLst>
              <a:rect l="0" t="0" r="r" b="b"/>
              <a:pathLst>
                <a:path w="55" h="67">
                  <a:moveTo>
                    <a:pt x="0" y="67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5" y="1"/>
                  </a:lnTo>
                  <a:lnTo>
                    <a:pt x="41" y="3"/>
                  </a:lnTo>
                  <a:lnTo>
                    <a:pt x="45" y="6"/>
                  </a:lnTo>
                  <a:lnTo>
                    <a:pt x="50" y="11"/>
                  </a:lnTo>
                  <a:lnTo>
                    <a:pt x="53" y="17"/>
                  </a:lnTo>
                  <a:lnTo>
                    <a:pt x="55" y="24"/>
                  </a:lnTo>
                  <a:lnTo>
                    <a:pt x="55" y="33"/>
                  </a:lnTo>
                  <a:lnTo>
                    <a:pt x="55" y="40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9" y="56"/>
                  </a:lnTo>
                  <a:lnTo>
                    <a:pt x="46" y="60"/>
                  </a:lnTo>
                  <a:lnTo>
                    <a:pt x="43" y="62"/>
                  </a:lnTo>
                  <a:lnTo>
                    <a:pt x="40" y="64"/>
                  </a:lnTo>
                  <a:lnTo>
                    <a:pt x="35" y="66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0" y="67"/>
                  </a:lnTo>
                  <a:close/>
                  <a:moveTo>
                    <a:pt x="9" y="59"/>
                  </a:moveTo>
                  <a:lnTo>
                    <a:pt x="23" y="59"/>
                  </a:lnTo>
                  <a:lnTo>
                    <a:pt x="30" y="59"/>
                  </a:lnTo>
                  <a:lnTo>
                    <a:pt x="34" y="58"/>
                  </a:lnTo>
                  <a:lnTo>
                    <a:pt x="37" y="56"/>
                  </a:lnTo>
                  <a:lnTo>
                    <a:pt x="40" y="54"/>
                  </a:lnTo>
                  <a:lnTo>
                    <a:pt x="43" y="51"/>
                  </a:lnTo>
                  <a:lnTo>
                    <a:pt x="45" y="46"/>
                  </a:lnTo>
                  <a:lnTo>
                    <a:pt x="46" y="40"/>
                  </a:lnTo>
                  <a:lnTo>
                    <a:pt x="46" y="33"/>
                  </a:lnTo>
                  <a:lnTo>
                    <a:pt x="46" y="27"/>
                  </a:lnTo>
                  <a:lnTo>
                    <a:pt x="46" y="23"/>
                  </a:lnTo>
                  <a:lnTo>
                    <a:pt x="44" y="20"/>
                  </a:lnTo>
                  <a:lnTo>
                    <a:pt x="43" y="16"/>
                  </a:lnTo>
                  <a:lnTo>
                    <a:pt x="39" y="12"/>
                  </a:lnTo>
                  <a:lnTo>
                    <a:pt x="35" y="9"/>
                  </a:lnTo>
                  <a:lnTo>
                    <a:pt x="30" y="8"/>
                  </a:lnTo>
                  <a:lnTo>
                    <a:pt x="23" y="8"/>
                  </a:lnTo>
                  <a:lnTo>
                    <a:pt x="9" y="8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9" name="Rectangle 3116"/>
            <p:cNvSpPr>
              <a:spLocks noChangeArrowheads="1"/>
            </p:cNvSpPr>
            <p:nvPr/>
          </p:nvSpPr>
          <p:spPr bwMode="auto">
            <a:xfrm>
              <a:off x="3646" y="3610"/>
              <a:ext cx="6" cy="2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0" name="Freeform 3117"/>
            <p:cNvSpPr>
              <a:spLocks noEditPoints="1"/>
            </p:cNvSpPr>
            <p:nvPr/>
          </p:nvSpPr>
          <p:spPr bwMode="auto">
            <a:xfrm>
              <a:off x="3653" y="3601"/>
              <a:ext cx="16" cy="17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62" y="67"/>
                </a:cxn>
                <a:cxn ang="0">
                  <a:pos x="52" y="67"/>
                </a:cxn>
                <a:cxn ang="0">
                  <a:pos x="45" y="47"/>
                </a:cxn>
                <a:cxn ang="0">
                  <a:pos x="16" y="47"/>
                </a:cxn>
                <a:cxn ang="0">
                  <a:pos x="9" y="67"/>
                </a:cxn>
                <a:cxn ang="0">
                  <a:pos x="0" y="67"/>
                </a:cxn>
                <a:cxn ang="0">
                  <a:pos x="19" y="40"/>
                </a:cxn>
                <a:cxn ang="0">
                  <a:pos x="42" y="40"/>
                </a:cxn>
                <a:cxn ang="0">
                  <a:pos x="34" y="20"/>
                </a:cxn>
                <a:cxn ang="0">
                  <a:pos x="31" y="13"/>
                </a:cxn>
                <a:cxn ang="0">
                  <a:pos x="29" y="7"/>
                </a:cxn>
                <a:cxn ang="0">
                  <a:pos x="28" y="13"/>
                </a:cxn>
                <a:cxn ang="0">
                  <a:pos x="26" y="19"/>
                </a:cxn>
                <a:cxn ang="0">
                  <a:pos x="19" y="40"/>
                </a:cxn>
              </a:cxnLst>
              <a:rect l="0" t="0" r="r" b="b"/>
              <a:pathLst>
                <a:path w="62" h="67">
                  <a:moveTo>
                    <a:pt x="0" y="67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62" y="67"/>
                  </a:lnTo>
                  <a:lnTo>
                    <a:pt x="52" y="67"/>
                  </a:lnTo>
                  <a:lnTo>
                    <a:pt x="45" y="47"/>
                  </a:lnTo>
                  <a:lnTo>
                    <a:pt x="16" y="47"/>
                  </a:lnTo>
                  <a:lnTo>
                    <a:pt x="9" y="67"/>
                  </a:lnTo>
                  <a:lnTo>
                    <a:pt x="0" y="67"/>
                  </a:lnTo>
                  <a:close/>
                  <a:moveTo>
                    <a:pt x="19" y="40"/>
                  </a:moveTo>
                  <a:lnTo>
                    <a:pt x="42" y="40"/>
                  </a:lnTo>
                  <a:lnTo>
                    <a:pt x="34" y="20"/>
                  </a:lnTo>
                  <a:lnTo>
                    <a:pt x="31" y="13"/>
                  </a:lnTo>
                  <a:lnTo>
                    <a:pt x="29" y="7"/>
                  </a:lnTo>
                  <a:lnTo>
                    <a:pt x="28" y="13"/>
                  </a:lnTo>
                  <a:lnTo>
                    <a:pt x="26" y="1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1" name="Rectangle 3118"/>
            <p:cNvSpPr>
              <a:spLocks noChangeArrowheads="1"/>
            </p:cNvSpPr>
            <p:nvPr/>
          </p:nvSpPr>
          <p:spPr bwMode="auto">
            <a:xfrm>
              <a:off x="3532" y="3796"/>
              <a:ext cx="83" cy="3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2" name="Rectangle 3119"/>
            <p:cNvSpPr>
              <a:spLocks noChangeArrowheads="1"/>
            </p:cNvSpPr>
            <p:nvPr/>
          </p:nvSpPr>
          <p:spPr bwMode="auto">
            <a:xfrm>
              <a:off x="3532" y="3796"/>
              <a:ext cx="83" cy="39"/>
            </a:xfrm>
            <a:prstGeom prst="rect">
              <a:avLst/>
            </a:prstGeom>
            <a:noFill/>
            <a:ln w="0">
              <a:solidFill>
                <a:srgbClr val="17161A"/>
              </a:solidFill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3" name="Rectangle 3120"/>
            <p:cNvSpPr>
              <a:spLocks noChangeArrowheads="1"/>
            </p:cNvSpPr>
            <p:nvPr/>
          </p:nvSpPr>
          <p:spPr bwMode="auto">
            <a:xfrm>
              <a:off x="3544" y="3807"/>
              <a:ext cx="2" cy="17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4" name="Freeform 3121"/>
            <p:cNvSpPr>
              <a:spLocks noEditPoints="1"/>
            </p:cNvSpPr>
            <p:nvPr/>
          </p:nvSpPr>
          <p:spPr bwMode="auto">
            <a:xfrm>
              <a:off x="3548" y="3807"/>
              <a:ext cx="16" cy="1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25" y="0"/>
                </a:cxn>
                <a:cxn ang="0">
                  <a:pos x="35" y="0"/>
                </a:cxn>
                <a:cxn ang="0">
                  <a:pos x="63" y="66"/>
                </a:cxn>
                <a:cxn ang="0">
                  <a:pos x="53" y="66"/>
                </a:cxn>
                <a:cxn ang="0">
                  <a:pos x="44" y="46"/>
                </a:cxn>
                <a:cxn ang="0">
                  <a:pos x="17" y="46"/>
                </a:cxn>
                <a:cxn ang="0">
                  <a:pos x="9" y="66"/>
                </a:cxn>
                <a:cxn ang="0">
                  <a:pos x="0" y="66"/>
                </a:cxn>
                <a:cxn ang="0">
                  <a:pos x="19" y="39"/>
                </a:cxn>
                <a:cxn ang="0">
                  <a:pos x="41" y="39"/>
                </a:cxn>
                <a:cxn ang="0">
                  <a:pos x="35" y="20"/>
                </a:cxn>
                <a:cxn ang="0">
                  <a:pos x="32" y="13"/>
                </a:cxn>
                <a:cxn ang="0">
                  <a:pos x="30" y="7"/>
                </a:cxn>
                <a:cxn ang="0">
                  <a:pos x="28" y="13"/>
                </a:cxn>
                <a:cxn ang="0">
                  <a:pos x="26" y="19"/>
                </a:cxn>
                <a:cxn ang="0">
                  <a:pos x="19" y="39"/>
                </a:cxn>
              </a:cxnLst>
              <a:rect l="0" t="0" r="r" b="b"/>
              <a:pathLst>
                <a:path w="63" h="66">
                  <a:moveTo>
                    <a:pt x="0" y="66"/>
                  </a:moveTo>
                  <a:lnTo>
                    <a:pt x="25" y="0"/>
                  </a:lnTo>
                  <a:lnTo>
                    <a:pt x="35" y="0"/>
                  </a:lnTo>
                  <a:lnTo>
                    <a:pt x="63" y="66"/>
                  </a:lnTo>
                  <a:lnTo>
                    <a:pt x="53" y="66"/>
                  </a:lnTo>
                  <a:lnTo>
                    <a:pt x="44" y="46"/>
                  </a:lnTo>
                  <a:lnTo>
                    <a:pt x="17" y="46"/>
                  </a:lnTo>
                  <a:lnTo>
                    <a:pt x="9" y="66"/>
                  </a:lnTo>
                  <a:lnTo>
                    <a:pt x="0" y="66"/>
                  </a:lnTo>
                  <a:close/>
                  <a:moveTo>
                    <a:pt x="19" y="39"/>
                  </a:moveTo>
                  <a:lnTo>
                    <a:pt x="41" y="39"/>
                  </a:lnTo>
                  <a:lnTo>
                    <a:pt x="35" y="20"/>
                  </a:lnTo>
                  <a:lnTo>
                    <a:pt x="32" y="13"/>
                  </a:lnTo>
                  <a:lnTo>
                    <a:pt x="30" y="7"/>
                  </a:lnTo>
                  <a:lnTo>
                    <a:pt x="28" y="13"/>
                  </a:lnTo>
                  <a:lnTo>
                    <a:pt x="26" y="19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5" name="Freeform 3122"/>
            <p:cNvSpPr>
              <a:spLocks noEditPoints="1"/>
            </p:cNvSpPr>
            <p:nvPr/>
          </p:nvSpPr>
          <p:spPr bwMode="auto">
            <a:xfrm>
              <a:off x="3566" y="3807"/>
              <a:ext cx="14" cy="1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5" y="1"/>
                </a:cxn>
                <a:cxn ang="0">
                  <a:pos x="40" y="2"/>
                </a:cxn>
                <a:cxn ang="0">
                  <a:pos x="45" y="5"/>
                </a:cxn>
                <a:cxn ang="0">
                  <a:pos x="49" y="10"/>
                </a:cxn>
                <a:cxn ang="0">
                  <a:pos x="52" y="16"/>
                </a:cxn>
                <a:cxn ang="0">
                  <a:pos x="54" y="25"/>
                </a:cxn>
                <a:cxn ang="0">
                  <a:pos x="55" y="33"/>
                </a:cxn>
                <a:cxn ang="0">
                  <a:pos x="54" y="40"/>
                </a:cxn>
                <a:cxn ang="0">
                  <a:pos x="53" y="46"/>
                </a:cxn>
                <a:cxn ang="0">
                  <a:pos x="51" y="52"/>
                </a:cxn>
                <a:cxn ang="0">
                  <a:pos x="49" y="56"/>
                </a:cxn>
                <a:cxn ang="0">
                  <a:pos x="46" y="59"/>
                </a:cxn>
                <a:cxn ang="0">
                  <a:pos x="43" y="62"/>
                </a:cxn>
                <a:cxn ang="0">
                  <a:pos x="39" y="64"/>
                </a:cxn>
                <a:cxn ang="0">
                  <a:pos x="35" y="65"/>
                </a:cxn>
                <a:cxn ang="0">
                  <a:pos x="30" y="66"/>
                </a:cxn>
                <a:cxn ang="0">
                  <a:pos x="23" y="66"/>
                </a:cxn>
                <a:cxn ang="0">
                  <a:pos x="0" y="66"/>
                </a:cxn>
                <a:cxn ang="0">
                  <a:pos x="8" y="59"/>
                </a:cxn>
                <a:cxn ang="0">
                  <a:pos x="22" y="59"/>
                </a:cxn>
                <a:cxn ang="0">
                  <a:pos x="29" y="58"/>
                </a:cxn>
                <a:cxn ang="0">
                  <a:pos x="34" y="57"/>
                </a:cxn>
                <a:cxn ang="0">
                  <a:pos x="37" y="56"/>
                </a:cxn>
                <a:cxn ang="0">
                  <a:pos x="39" y="54"/>
                </a:cxn>
                <a:cxn ang="0">
                  <a:pos x="42" y="50"/>
                </a:cxn>
                <a:cxn ang="0">
                  <a:pos x="44" y="46"/>
                </a:cxn>
                <a:cxn ang="0">
                  <a:pos x="46" y="40"/>
                </a:cxn>
                <a:cxn ang="0">
                  <a:pos x="46" y="33"/>
                </a:cxn>
                <a:cxn ang="0">
                  <a:pos x="46" y="28"/>
                </a:cxn>
                <a:cxn ang="0">
                  <a:pos x="45" y="24"/>
                </a:cxn>
                <a:cxn ang="0">
                  <a:pos x="44" y="19"/>
                </a:cxn>
                <a:cxn ang="0">
                  <a:pos x="43" y="16"/>
                </a:cxn>
                <a:cxn ang="0">
                  <a:pos x="39" y="12"/>
                </a:cxn>
                <a:cxn ang="0">
                  <a:pos x="34" y="9"/>
                </a:cxn>
                <a:cxn ang="0">
                  <a:pos x="30" y="8"/>
                </a:cxn>
                <a:cxn ang="0">
                  <a:pos x="22" y="7"/>
                </a:cxn>
                <a:cxn ang="0">
                  <a:pos x="8" y="7"/>
                </a:cxn>
                <a:cxn ang="0">
                  <a:pos x="8" y="59"/>
                </a:cxn>
              </a:cxnLst>
              <a:rect l="0" t="0" r="r" b="b"/>
              <a:pathLst>
                <a:path w="55" h="66">
                  <a:moveTo>
                    <a:pt x="0" y="66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5" y="5"/>
                  </a:lnTo>
                  <a:lnTo>
                    <a:pt x="49" y="10"/>
                  </a:lnTo>
                  <a:lnTo>
                    <a:pt x="52" y="16"/>
                  </a:lnTo>
                  <a:lnTo>
                    <a:pt x="54" y="25"/>
                  </a:lnTo>
                  <a:lnTo>
                    <a:pt x="55" y="33"/>
                  </a:lnTo>
                  <a:lnTo>
                    <a:pt x="54" y="40"/>
                  </a:lnTo>
                  <a:lnTo>
                    <a:pt x="53" y="46"/>
                  </a:lnTo>
                  <a:lnTo>
                    <a:pt x="51" y="52"/>
                  </a:lnTo>
                  <a:lnTo>
                    <a:pt x="49" y="56"/>
                  </a:lnTo>
                  <a:lnTo>
                    <a:pt x="46" y="59"/>
                  </a:lnTo>
                  <a:lnTo>
                    <a:pt x="43" y="62"/>
                  </a:lnTo>
                  <a:lnTo>
                    <a:pt x="39" y="64"/>
                  </a:lnTo>
                  <a:lnTo>
                    <a:pt x="35" y="65"/>
                  </a:lnTo>
                  <a:lnTo>
                    <a:pt x="30" y="66"/>
                  </a:lnTo>
                  <a:lnTo>
                    <a:pt x="23" y="66"/>
                  </a:lnTo>
                  <a:lnTo>
                    <a:pt x="0" y="66"/>
                  </a:lnTo>
                  <a:close/>
                  <a:moveTo>
                    <a:pt x="8" y="59"/>
                  </a:moveTo>
                  <a:lnTo>
                    <a:pt x="22" y="59"/>
                  </a:lnTo>
                  <a:lnTo>
                    <a:pt x="29" y="58"/>
                  </a:lnTo>
                  <a:lnTo>
                    <a:pt x="34" y="57"/>
                  </a:lnTo>
                  <a:lnTo>
                    <a:pt x="37" y="56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6" y="33"/>
                  </a:lnTo>
                  <a:lnTo>
                    <a:pt x="46" y="28"/>
                  </a:lnTo>
                  <a:lnTo>
                    <a:pt x="45" y="24"/>
                  </a:lnTo>
                  <a:lnTo>
                    <a:pt x="44" y="19"/>
                  </a:lnTo>
                  <a:lnTo>
                    <a:pt x="43" y="16"/>
                  </a:lnTo>
                  <a:lnTo>
                    <a:pt x="39" y="12"/>
                  </a:lnTo>
                  <a:lnTo>
                    <a:pt x="34" y="9"/>
                  </a:lnTo>
                  <a:lnTo>
                    <a:pt x="30" y="8"/>
                  </a:lnTo>
                  <a:lnTo>
                    <a:pt x="22" y="7"/>
                  </a:lnTo>
                  <a:lnTo>
                    <a:pt x="8" y="7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6" name="Rectangle 3123"/>
            <p:cNvSpPr>
              <a:spLocks noChangeArrowheads="1"/>
            </p:cNvSpPr>
            <p:nvPr/>
          </p:nvSpPr>
          <p:spPr bwMode="auto">
            <a:xfrm>
              <a:off x="3582" y="3816"/>
              <a:ext cx="6" cy="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7" name="Freeform 3124"/>
            <p:cNvSpPr>
              <a:spLocks noEditPoints="1"/>
            </p:cNvSpPr>
            <p:nvPr/>
          </p:nvSpPr>
          <p:spPr bwMode="auto">
            <a:xfrm>
              <a:off x="3590" y="3807"/>
              <a:ext cx="14" cy="1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30" y="0"/>
                </a:cxn>
                <a:cxn ang="0">
                  <a:pos x="36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50" y="10"/>
                </a:cxn>
                <a:cxn ang="0">
                  <a:pos x="53" y="16"/>
                </a:cxn>
                <a:cxn ang="0">
                  <a:pos x="55" y="25"/>
                </a:cxn>
                <a:cxn ang="0">
                  <a:pos x="56" y="33"/>
                </a:cxn>
                <a:cxn ang="0">
                  <a:pos x="55" y="40"/>
                </a:cxn>
                <a:cxn ang="0">
                  <a:pos x="54" y="46"/>
                </a:cxn>
                <a:cxn ang="0">
                  <a:pos x="52" y="52"/>
                </a:cxn>
                <a:cxn ang="0">
                  <a:pos x="50" y="56"/>
                </a:cxn>
                <a:cxn ang="0">
                  <a:pos x="47" y="59"/>
                </a:cxn>
                <a:cxn ang="0">
                  <a:pos x="44" y="62"/>
                </a:cxn>
                <a:cxn ang="0">
                  <a:pos x="40" y="64"/>
                </a:cxn>
                <a:cxn ang="0">
                  <a:pos x="36" y="65"/>
                </a:cxn>
                <a:cxn ang="0">
                  <a:pos x="30" y="66"/>
                </a:cxn>
                <a:cxn ang="0">
                  <a:pos x="24" y="66"/>
                </a:cxn>
                <a:cxn ang="0">
                  <a:pos x="0" y="66"/>
                </a:cxn>
                <a:cxn ang="0">
                  <a:pos x="9" y="59"/>
                </a:cxn>
                <a:cxn ang="0">
                  <a:pos x="23" y="59"/>
                </a:cxn>
                <a:cxn ang="0">
                  <a:pos x="29" y="58"/>
                </a:cxn>
                <a:cxn ang="0">
                  <a:pos x="34" y="57"/>
                </a:cxn>
                <a:cxn ang="0">
                  <a:pos x="38" y="56"/>
                </a:cxn>
                <a:cxn ang="0">
                  <a:pos x="40" y="54"/>
                </a:cxn>
                <a:cxn ang="0">
                  <a:pos x="43" y="50"/>
                </a:cxn>
                <a:cxn ang="0">
                  <a:pos x="45" y="46"/>
                </a:cxn>
                <a:cxn ang="0">
                  <a:pos x="46" y="40"/>
                </a:cxn>
                <a:cxn ang="0">
                  <a:pos x="47" y="33"/>
                </a:cxn>
                <a:cxn ang="0">
                  <a:pos x="47" y="28"/>
                </a:cxn>
                <a:cxn ang="0">
                  <a:pos x="46" y="24"/>
                </a:cxn>
                <a:cxn ang="0">
                  <a:pos x="45" y="19"/>
                </a:cxn>
                <a:cxn ang="0">
                  <a:pos x="43" y="16"/>
                </a:cxn>
                <a:cxn ang="0">
                  <a:pos x="40" y="12"/>
                </a:cxn>
                <a:cxn ang="0">
                  <a:pos x="35" y="9"/>
                </a:cxn>
                <a:cxn ang="0">
                  <a:pos x="30" y="8"/>
                </a:cxn>
                <a:cxn ang="0">
                  <a:pos x="23" y="7"/>
                </a:cxn>
                <a:cxn ang="0">
                  <a:pos x="9" y="7"/>
                </a:cxn>
                <a:cxn ang="0">
                  <a:pos x="9" y="59"/>
                </a:cxn>
              </a:cxnLst>
              <a:rect l="0" t="0" r="r" b="b"/>
              <a:pathLst>
                <a:path w="56" h="66">
                  <a:moveTo>
                    <a:pt x="0" y="66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3" y="16"/>
                  </a:lnTo>
                  <a:lnTo>
                    <a:pt x="55" y="25"/>
                  </a:lnTo>
                  <a:lnTo>
                    <a:pt x="56" y="33"/>
                  </a:lnTo>
                  <a:lnTo>
                    <a:pt x="55" y="40"/>
                  </a:lnTo>
                  <a:lnTo>
                    <a:pt x="54" y="46"/>
                  </a:lnTo>
                  <a:lnTo>
                    <a:pt x="52" y="52"/>
                  </a:lnTo>
                  <a:lnTo>
                    <a:pt x="50" y="56"/>
                  </a:lnTo>
                  <a:lnTo>
                    <a:pt x="47" y="59"/>
                  </a:lnTo>
                  <a:lnTo>
                    <a:pt x="44" y="62"/>
                  </a:lnTo>
                  <a:lnTo>
                    <a:pt x="40" y="64"/>
                  </a:lnTo>
                  <a:lnTo>
                    <a:pt x="36" y="65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0" y="66"/>
                  </a:lnTo>
                  <a:close/>
                  <a:moveTo>
                    <a:pt x="9" y="59"/>
                  </a:moveTo>
                  <a:lnTo>
                    <a:pt x="23" y="59"/>
                  </a:lnTo>
                  <a:lnTo>
                    <a:pt x="29" y="58"/>
                  </a:lnTo>
                  <a:lnTo>
                    <a:pt x="34" y="57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3" y="50"/>
                  </a:lnTo>
                  <a:lnTo>
                    <a:pt x="45" y="46"/>
                  </a:lnTo>
                  <a:lnTo>
                    <a:pt x="46" y="40"/>
                  </a:lnTo>
                  <a:lnTo>
                    <a:pt x="47" y="33"/>
                  </a:lnTo>
                  <a:lnTo>
                    <a:pt x="47" y="28"/>
                  </a:lnTo>
                  <a:lnTo>
                    <a:pt x="46" y="24"/>
                  </a:lnTo>
                  <a:lnTo>
                    <a:pt x="45" y="19"/>
                  </a:lnTo>
                  <a:lnTo>
                    <a:pt x="43" y="16"/>
                  </a:lnTo>
                  <a:lnTo>
                    <a:pt x="40" y="12"/>
                  </a:lnTo>
                  <a:lnTo>
                    <a:pt x="35" y="9"/>
                  </a:lnTo>
                  <a:lnTo>
                    <a:pt x="30" y="8"/>
                  </a:lnTo>
                  <a:lnTo>
                    <a:pt x="23" y="7"/>
                  </a:lnTo>
                  <a:lnTo>
                    <a:pt x="9" y="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8" name="Rectangle 3125"/>
            <p:cNvSpPr>
              <a:spLocks noChangeArrowheads="1"/>
            </p:cNvSpPr>
            <p:nvPr/>
          </p:nvSpPr>
          <p:spPr bwMode="auto">
            <a:xfrm>
              <a:off x="3448" y="3928"/>
              <a:ext cx="84" cy="3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25" name="Rectangle 3126"/>
          <p:cNvSpPr>
            <a:spLocks noChangeArrowheads="1"/>
          </p:cNvSpPr>
          <p:nvPr/>
        </p:nvSpPr>
        <p:spPr bwMode="auto">
          <a:xfrm>
            <a:off x="6155531" y="6303168"/>
            <a:ext cx="133350" cy="61913"/>
          </a:xfrm>
          <a:prstGeom prst="rect">
            <a:avLst/>
          </a:prstGeom>
          <a:noFill/>
          <a:ln w="0">
            <a:solidFill>
              <a:srgbClr val="17161A"/>
            </a:solidFill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6" name="Rectangle 3127"/>
          <p:cNvSpPr>
            <a:spLocks noChangeArrowheads="1"/>
          </p:cNvSpPr>
          <p:nvPr/>
        </p:nvSpPr>
        <p:spPr bwMode="auto">
          <a:xfrm>
            <a:off x="6176169" y="6320631"/>
            <a:ext cx="3175" cy="25400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7" name="Freeform 3128"/>
          <p:cNvSpPr>
            <a:spLocks noEditPoints="1"/>
          </p:cNvSpPr>
          <p:nvPr/>
        </p:nvSpPr>
        <p:spPr bwMode="auto">
          <a:xfrm>
            <a:off x="6182519" y="6320631"/>
            <a:ext cx="25400" cy="25400"/>
          </a:xfrm>
          <a:custGeom>
            <a:avLst/>
            <a:gdLst/>
            <a:ahLst/>
            <a:cxnLst>
              <a:cxn ang="0">
                <a:pos x="0" y="68"/>
              </a:cxn>
              <a:cxn ang="0">
                <a:pos x="27" y="0"/>
              </a:cxn>
              <a:cxn ang="0">
                <a:pos x="36" y="0"/>
              </a:cxn>
              <a:cxn ang="0">
                <a:pos x="63" y="68"/>
              </a:cxn>
              <a:cxn ang="0">
                <a:pos x="53" y="68"/>
              </a:cxn>
              <a:cxn ang="0">
                <a:pos x="45" y="47"/>
              </a:cxn>
              <a:cxn ang="0">
                <a:pos x="17" y="47"/>
              </a:cxn>
              <a:cxn ang="0">
                <a:pos x="10" y="68"/>
              </a:cxn>
              <a:cxn ang="0">
                <a:pos x="0" y="68"/>
              </a:cxn>
              <a:cxn ang="0">
                <a:pos x="19" y="40"/>
              </a:cxn>
              <a:cxn ang="0">
                <a:pos x="43" y="40"/>
              </a:cxn>
              <a:cxn ang="0">
                <a:pos x="36" y="22"/>
              </a:cxn>
              <a:cxn ang="0">
                <a:pos x="33" y="14"/>
              </a:cxn>
              <a:cxn ang="0">
                <a:pos x="31" y="8"/>
              </a:cxn>
              <a:cxn ang="0">
                <a:pos x="30" y="15"/>
              </a:cxn>
              <a:cxn ang="0">
                <a:pos x="28" y="21"/>
              </a:cxn>
              <a:cxn ang="0">
                <a:pos x="19" y="40"/>
              </a:cxn>
            </a:cxnLst>
            <a:rect l="0" t="0" r="r" b="b"/>
            <a:pathLst>
              <a:path w="63" h="68">
                <a:moveTo>
                  <a:pt x="0" y="68"/>
                </a:moveTo>
                <a:lnTo>
                  <a:pt x="27" y="0"/>
                </a:lnTo>
                <a:lnTo>
                  <a:pt x="36" y="0"/>
                </a:lnTo>
                <a:lnTo>
                  <a:pt x="63" y="68"/>
                </a:lnTo>
                <a:lnTo>
                  <a:pt x="53" y="68"/>
                </a:lnTo>
                <a:lnTo>
                  <a:pt x="45" y="47"/>
                </a:lnTo>
                <a:lnTo>
                  <a:pt x="17" y="47"/>
                </a:lnTo>
                <a:lnTo>
                  <a:pt x="10" y="68"/>
                </a:lnTo>
                <a:lnTo>
                  <a:pt x="0" y="68"/>
                </a:lnTo>
                <a:close/>
                <a:moveTo>
                  <a:pt x="19" y="40"/>
                </a:moveTo>
                <a:lnTo>
                  <a:pt x="43" y="40"/>
                </a:lnTo>
                <a:lnTo>
                  <a:pt x="36" y="22"/>
                </a:lnTo>
                <a:lnTo>
                  <a:pt x="33" y="14"/>
                </a:lnTo>
                <a:lnTo>
                  <a:pt x="31" y="8"/>
                </a:lnTo>
                <a:lnTo>
                  <a:pt x="30" y="15"/>
                </a:lnTo>
                <a:lnTo>
                  <a:pt x="28" y="21"/>
                </a:lnTo>
                <a:lnTo>
                  <a:pt x="19" y="4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8" name="Freeform 3129"/>
          <p:cNvSpPr>
            <a:spLocks noEditPoints="1"/>
          </p:cNvSpPr>
          <p:nvPr/>
        </p:nvSpPr>
        <p:spPr bwMode="auto">
          <a:xfrm>
            <a:off x="6209506" y="6320631"/>
            <a:ext cx="22225" cy="25400"/>
          </a:xfrm>
          <a:custGeom>
            <a:avLst/>
            <a:gdLst/>
            <a:ahLst/>
            <a:cxnLst>
              <a:cxn ang="0">
                <a:pos x="0" y="68"/>
              </a:cxn>
              <a:cxn ang="0">
                <a:pos x="0" y="0"/>
              </a:cxn>
              <a:cxn ang="0">
                <a:pos x="23" y="0"/>
              </a:cxn>
              <a:cxn ang="0">
                <a:pos x="30" y="1"/>
              </a:cxn>
              <a:cxn ang="0">
                <a:pos x="35" y="1"/>
              </a:cxn>
              <a:cxn ang="0">
                <a:pos x="40" y="3"/>
              </a:cxn>
              <a:cxn ang="0">
                <a:pos x="45" y="7"/>
              </a:cxn>
              <a:cxn ang="0">
                <a:pos x="49" y="12"/>
              </a:cxn>
              <a:cxn ang="0">
                <a:pos x="53" y="18"/>
              </a:cxn>
              <a:cxn ang="0">
                <a:pos x="54" y="26"/>
              </a:cxn>
              <a:cxn ang="0">
                <a:pos x="55" y="34"/>
              </a:cxn>
              <a:cxn ang="0">
                <a:pos x="55" y="41"/>
              </a:cxn>
              <a:cxn ang="0">
                <a:pos x="53" y="47"/>
              </a:cxn>
              <a:cxn ang="0">
                <a:pos x="51" y="52"/>
              </a:cxn>
              <a:cxn ang="0">
                <a:pos x="49" y="58"/>
              </a:cxn>
              <a:cxn ang="0">
                <a:pos x="46" y="61"/>
              </a:cxn>
              <a:cxn ang="0">
                <a:pos x="43" y="64"/>
              </a:cxn>
              <a:cxn ang="0">
                <a:pos x="39" y="66"/>
              </a:cxn>
              <a:cxn ang="0">
                <a:pos x="35" y="67"/>
              </a:cxn>
              <a:cxn ang="0">
                <a:pos x="30" y="68"/>
              </a:cxn>
              <a:cxn ang="0">
                <a:pos x="25" y="68"/>
              </a:cxn>
              <a:cxn ang="0">
                <a:pos x="0" y="68"/>
              </a:cxn>
              <a:cxn ang="0">
                <a:pos x="10" y="60"/>
              </a:cxn>
              <a:cxn ang="0">
                <a:pos x="24" y="60"/>
              </a:cxn>
              <a:cxn ang="0">
                <a:pos x="29" y="60"/>
              </a:cxn>
              <a:cxn ang="0">
                <a:pos x="34" y="59"/>
              </a:cxn>
              <a:cxn ang="0">
                <a:pos x="37" y="58"/>
              </a:cxn>
              <a:cxn ang="0">
                <a:pos x="40" y="55"/>
              </a:cxn>
              <a:cxn ang="0">
                <a:pos x="42" y="51"/>
              </a:cxn>
              <a:cxn ang="0">
                <a:pos x="44" y="46"/>
              </a:cxn>
              <a:cxn ang="0">
                <a:pos x="46" y="41"/>
              </a:cxn>
              <a:cxn ang="0">
                <a:pos x="46" y="34"/>
              </a:cxn>
              <a:cxn ang="0">
                <a:pos x="46" y="29"/>
              </a:cxn>
              <a:cxn ang="0">
                <a:pos x="45" y="25"/>
              </a:cxn>
              <a:cxn ang="0">
                <a:pos x="44" y="21"/>
              </a:cxn>
              <a:cxn ang="0">
                <a:pos x="43" y="18"/>
              </a:cxn>
              <a:cxn ang="0">
                <a:pos x="39" y="13"/>
              </a:cxn>
              <a:cxn ang="0">
                <a:pos x="35" y="10"/>
              </a:cxn>
              <a:cxn ang="0">
                <a:pos x="30" y="9"/>
              </a:cxn>
              <a:cxn ang="0">
                <a:pos x="23" y="9"/>
              </a:cxn>
              <a:cxn ang="0">
                <a:pos x="10" y="9"/>
              </a:cxn>
              <a:cxn ang="0">
                <a:pos x="10" y="60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0" y="0"/>
                </a:lnTo>
                <a:lnTo>
                  <a:pt x="23" y="0"/>
                </a:lnTo>
                <a:lnTo>
                  <a:pt x="30" y="1"/>
                </a:lnTo>
                <a:lnTo>
                  <a:pt x="35" y="1"/>
                </a:lnTo>
                <a:lnTo>
                  <a:pt x="40" y="3"/>
                </a:lnTo>
                <a:lnTo>
                  <a:pt x="45" y="7"/>
                </a:lnTo>
                <a:lnTo>
                  <a:pt x="49" y="12"/>
                </a:lnTo>
                <a:lnTo>
                  <a:pt x="53" y="18"/>
                </a:lnTo>
                <a:lnTo>
                  <a:pt x="54" y="26"/>
                </a:lnTo>
                <a:lnTo>
                  <a:pt x="55" y="34"/>
                </a:lnTo>
                <a:lnTo>
                  <a:pt x="55" y="41"/>
                </a:lnTo>
                <a:lnTo>
                  <a:pt x="53" y="47"/>
                </a:lnTo>
                <a:lnTo>
                  <a:pt x="51" y="52"/>
                </a:lnTo>
                <a:lnTo>
                  <a:pt x="49" y="58"/>
                </a:lnTo>
                <a:lnTo>
                  <a:pt x="46" y="61"/>
                </a:lnTo>
                <a:lnTo>
                  <a:pt x="43" y="64"/>
                </a:lnTo>
                <a:lnTo>
                  <a:pt x="39" y="66"/>
                </a:lnTo>
                <a:lnTo>
                  <a:pt x="35" y="67"/>
                </a:lnTo>
                <a:lnTo>
                  <a:pt x="30" y="68"/>
                </a:lnTo>
                <a:lnTo>
                  <a:pt x="25" y="68"/>
                </a:lnTo>
                <a:lnTo>
                  <a:pt x="0" y="68"/>
                </a:lnTo>
                <a:close/>
                <a:moveTo>
                  <a:pt x="10" y="60"/>
                </a:moveTo>
                <a:lnTo>
                  <a:pt x="24" y="60"/>
                </a:lnTo>
                <a:lnTo>
                  <a:pt x="29" y="60"/>
                </a:lnTo>
                <a:lnTo>
                  <a:pt x="34" y="59"/>
                </a:lnTo>
                <a:lnTo>
                  <a:pt x="37" y="58"/>
                </a:lnTo>
                <a:lnTo>
                  <a:pt x="40" y="55"/>
                </a:lnTo>
                <a:lnTo>
                  <a:pt x="42" y="51"/>
                </a:lnTo>
                <a:lnTo>
                  <a:pt x="44" y="46"/>
                </a:lnTo>
                <a:lnTo>
                  <a:pt x="46" y="41"/>
                </a:lnTo>
                <a:lnTo>
                  <a:pt x="46" y="34"/>
                </a:lnTo>
                <a:lnTo>
                  <a:pt x="46" y="29"/>
                </a:lnTo>
                <a:lnTo>
                  <a:pt x="45" y="25"/>
                </a:lnTo>
                <a:lnTo>
                  <a:pt x="44" y="21"/>
                </a:lnTo>
                <a:lnTo>
                  <a:pt x="43" y="18"/>
                </a:lnTo>
                <a:lnTo>
                  <a:pt x="39" y="13"/>
                </a:lnTo>
                <a:lnTo>
                  <a:pt x="35" y="10"/>
                </a:lnTo>
                <a:lnTo>
                  <a:pt x="30" y="9"/>
                </a:lnTo>
                <a:lnTo>
                  <a:pt x="23" y="9"/>
                </a:lnTo>
                <a:lnTo>
                  <a:pt x="10" y="9"/>
                </a:lnTo>
                <a:lnTo>
                  <a:pt x="10" y="6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9" name="Rectangle 3130"/>
          <p:cNvSpPr>
            <a:spLocks noChangeArrowheads="1"/>
          </p:cNvSpPr>
          <p:nvPr/>
        </p:nvSpPr>
        <p:spPr bwMode="auto">
          <a:xfrm>
            <a:off x="6234906" y="6334918"/>
            <a:ext cx="11113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0" name="Freeform 3131"/>
          <p:cNvSpPr>
            <a:spLocks noEditPoints="1"/>
          </p:cNvSpPr>
          <p:nvPr/>
        </p:nvSpPr>
        <p:spPr bwMode="auto">
          <a:xfrm>
            <a:off x="6249194" y="6320631"/>
            <a:ext cx="22225" cy="25400"/>
          </a:xfrm>
          <a:custGeom>
            <a:avLst/>
            <a:gdLst/>
            <a:ahLst/>
            <a:cxnLst>
              <a:cxn ang="0">
                <a:pos x="0" y="68"/>
              </a:cxn>
              <a:cxn ang="0">
                <a:pos x="0" y="0"/>
              </a:cxn>
              <a:cxn ang="0">
                <a:pos x="23" y="0"/>
              </a:cxn>
              <a:cxn ang="0">
                <a:pos x="30" y="1"/>
              </a:cxn>
              <a:cxn ang="0">
                <a:pos x="35" y="1"/>
              </a:cxn>
              <a:cxn ang="0">
                <a:pos x="40" y="3"/>
              </a:cxn>
              <a:cxn ang="0">
                <a:pos x="45" y="7"/>
              </a:cxn>
              <a:cxn ang="0">
                <a:pos x="49" y="12"/>
              </a:cxn>
              <a:cxn ang="0">
                <a:pos x="52" y="18"/>
              </a:cxn>
              <a:cxn ang="0">
                <a:pos x="54" y="26"/>
              </a:cxn>
              <a:cxn ang="0">
                <a:pos x="55" y="34"/>
              </a:cxn>
              <a:cxn ang="0">
                <a:pos x="55" y="41"/>
              </a:cxn>
              <a:cxn ang="0">
                <a:pos x="53" y="47"/>
              </a:cxn>
              <a:cxn ang="0">
                <a:pos x="51" y="52"/>
              </a:cxn>
              <a:cxn ang="0">
                <a:pos x="49" y="58"/>
              </a:cxn>
              <a:cxn ang="0">
                <a:pos x="46" y="61"/>
              </a:cxn>
              <a:cxn ang="0">
                <a:pos x="43" y="64"/>
              </a:cxn>
              <a:cxn ang="0">
                <a:pos x="39" y="66"/>
              </a:cxn>
              <a:cxn ang="0">
                <a:pos x="35" y="67"/>
              </a:cxn>
              <a:cxn ang="0">
                <a:pos x="30" y="68"/>
              </a:cxn>
              <a:cxn ang="0">
                <a:pos x="24" y="68"/>
              </a:cxn>
              <a:cxn ang="0">
                <a:pos x="0" y="68"/>
              </a:cxn>
              <a:cxn ang="0">
                <a:pos x="9" y="60"/>
              </a:cxn>
              <a:cxn ang="0">
                <a:pos x="23" y="60"/>
              </a:cxn>
              <a:cxn ang="0">
                <a:pos x="29" y="60"/>
              </a:cxn>
              <a:cxn ang="0">
                <a:pos x="34" y="59"/>
              </a:cxn>
              <a:cxn ang="0">
                <a:pos x="37" y="58"/>
              </a:cxn>
              <a:cxn ang="0">
                <a:pos x="39" y="55"/>
              </a:cxn>
              <a:cxn ang="0">
                <a:pos x="42" y="51"/>
              </a:cxn>
              <a:cxn ang="0">
                <a:pos x="44" y="46"/>
              </a:cxn>
              <a:cxn ang="0">
                <a:pos x="46" y="41"/>
              </a:cxn>
              <a:cxn ang="0">
                <a:pos x="46" y="34"/>
              </a:cxn>
              <a:cxn ang="0">
                <a:pos x="46" y="29"/>
              </a:cxn>
              <a:cxn ang="0">
                <a:pos x="45" y="25"/>
              </a:cxn>
              <a:cxn ang="0">
                <a:pos x="44" y="21"/>
              </a:cxn>
              <a:cxn ang="0">
                <a:pos x="43" y="18"/>
              </a:cxn>
              <a:cxn ang="0">
                <a:pos x="39" y="13"/>
              </a:cxn>
              <a:cxn ang="0">
                <a:pos x="34" y="10"/>
              </a:cxn>
              <a:cxn ang="0">
                <a:pos x="30" y="9"/>
              </a:cxn>
              <a:cxn ang="0">
                <a:pos x="23" y="9"/>
              </a:cxn>
              <a:cxn ang="0">
                <a:pos x="9" y="9"/>
              </a:cxn>
              <a:cxn ang="0">
                <a:pos x="9" y="60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0" y="0"/>
                </a:lnTo>
                <a:lnTo>
                  <a:pt x="23" y="0"/>
                </a:lnTo>
                <a:lnTo>
                  <a:pt x="30" y="1"/>
                </a:lnTo>
                <a:lnTo>
                  <a:pt x="35" y="1"/>
                </a:lnTo>
                <a:lnTo>
                  <a:pt x="40" y="3"/>
                </a:lnTo>
                <a:lnTo>
                  <a:pt x="45" y="7"/>
                </a:lnTo>
                <a:lnTo>
                  <a:pt x="49" y="12"/>
                </a:lnTo>
                <a:lnTo>
                  <a:pt x="52" y="18"/>
                </a:lnTo>
                <a:lnTo>
                  <a:pt x="54" y="26"/>
                </a:lnTo>
                <a:lnTo>
                  <a:pt x="55" y="34"/>
                </a:lnTo>
                <a:lnTo>
                  <a:pt x="55" y="41"/>
                </a:lnTo>
                <a:lnTo>
                  <a:pt x="53" y="47"/>
                </a:lnTo>
                <a:lnTo>
                  <a:pt x="51" y="52"/>
                </a:lnTo>
                <a:lnTo>
                  <a:pt x="49" y="58"/>
                </a:lnTo>
                <a:lnTo>
                  <a:pt x="46" y="61"/>
                </a:lnTo>
                <a:lnTo>
                  <a:pt x="43" y="64"/>
                </a:lnTo>
                <a:lnTo>
                  <a:pt x="39" y="66"/>
                </a:lnTo>
                <a:lnTo>
                  <a:pt x="35" y="67"/>
                </a:lnTo>
                <a:lnTo>
                  <a:pt x="30" y="68"/>
                </a:lnTo>
                <a:lnTo>
                  <a:pt x="24" y="68"/>
                </a:lnTo>
                <a:lnTo>
                  <a:pt x="0" y="68"/>
                </a:lnTo>
                <a:close/>
                <a:moveTo>
                  <a:pt x="9" y="60"/>
                </a:moveTo>
                <a:lnTo>
                  <a:pt x="23" y="60"/>
                </a:lnTo>
                <a:lnTo>
                  <a:pt x="29" y="60"/>
                </a:lnTo>
                <a:lnTo>
                  <a:pt x="34" y="59"/>
                </a:lnTo>
                <a:lnTo>
                  <a:pt x="37" y="58"/>
                </a:lnTo>
                <a:lnTo>
                  <a:pt x="39" y="55"/>
                </a:lnTo>
                <a:lnTo>
                  <a:pt x="42" y="51"/>
                </a:lnTo>
                <a:lnTo>
                  <a:pt x="44" y="46"/>
                </a:lnTo>
                <a:lnTo>
                  <a:pt x="46" y="41"/>
                </a:lnTo>
                <a:lnTo>
                  <a:pt x="46" y="34"/>
                </a:lnTo>
                <a:lnTo>
                  <a:pt x="46" y="29"/>
                </a:lnTo>
                <a:lnTo>
                  <a:pt x="45" y="25"/>
                </a:lnTo>
                <a:lnTo>
                  <a:pt x="44" y="21"/>
                </a:lnTo>
                <a:lnTo>
                  <a:pt x="43" y="18"/>
                </a:lnTo>
                <a:lnTo>
                  <a:pt x="39" y="13"/>
                </a:lnTo>
                <a:lnTo>
                  <a:pt x="34" y="10"/>
                </a:lnTo>
                <a:lnTo>
                  <a:pt x="30" y="9"/>
                </a:lnTo>
                <a:lnTo>
                  <a:pt x="23" y="9"/>
                </a:lnTo>
                <a:lnTo>
                  <a:pt x="9" y="9"/>
                </a:lnTo>
                <a:lnTo>
                  <a:pt x="9" y="6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1" name="Freeform 3132"/>
          <p:cNvSpPr>
            <a:spLocks noEditPoints="1"/>
          </p:cNvSpPr>
          <p:nvPr/>
        </p:nvSpPr>
        <p:spPr bwMode="auto">
          <a:xfrm>
            <a:off x="6242844" y="5209381"/>
            <a:ext cx="17462" cy="19050"/>
          </a:xfrm>
          <a:custGeom>
            <a:avLst/>
            <a:gdLst/>
            <a:ahLst/>
            <a:cxnLst>
              <a:cxn ang="0">
                <a:pos x="30" y="47"/>
              </a:cxn>
              <a:cxn ang="0">
                <a:pos x="21" y="50"/>
              </a:cxn>
              <a:cxn ang="0">
                <a:pos x="12" y="50"/>
              </a:cxn>
              <a:cxn ang="0">
                <a:pos x="6" y="48"/>
              </a:cxn>
              <a:cxn ang="0">
                <a:pos x="2" y="44"/>
              </a:cxn>
              <a:cxn ang="0">
                <a:pos x="0" y="40"/>
              </a:cxn>
              <a:cxn ang="0">
                <a:pos x="0" y="33"/>
              </a:cxn>
              <a:cxn ang="0">
                <a:pos x="3" y="28"/>
              </a:cxn>
              <a:cxn ang="0">
                <a:pos x="8" y="24"/>
              </a:cxn>
              <a:cxn ang="0">
                <a:pos x="14" y="22"/>
              </a:cxn>
              <a:cxn ang="0">
                <a:pos x="28" y="21"/>
              </a:cxn>
              <a:cxn ang="0">
                <a:pos x="34" y="18"/>
              </a:cxn>
              <a:cxn ang="0">
                <a:pos x="33" y="13"/>
              </a:cxn>
              <a:cxn ang="0">
                <a:pos x="28" y="8"/>
              </a:cxn>
              <a:cxn ang="0">
                <a:pos x="17" y="8"/>
              </a:cxn>
              <a:cxn ang="0">
                <a:pos x="11" y="12"/>
              </a:cxn>
              <a:cxn ang="0">
                <a:pos x="1" y="15"/>
              </a:cxn>
              <a:cxn ang="0">
                <a:pos x="5" y="7"/>
              </a:cxn>
              <a:cxn ang="0">
                <a:pos x="12" y="2"/>
              </a:cxn>
              <a:cxn ang="0">
                <a:pos x="24" y="0"/>
              </a:cxn>
              <a:cxn ang="0">
                <a:pos x="34" y="2"/>
              </a:cxn>
              <a:cxn ang="0">
                <a:pos x="39" y="6"/>
              </a:cxn>
              <a:cxn ang="0">
                <a:pos x="42" y="11"/>
              </a:cxn>
              <a:cxn ang="0">
                <a:pos x="42" y="18"/>
              </a:cxn>
              <a:cxn ang="0">
                <a:pos x="42" y="38"/>
              </a:cxn>
              <a:cxn ang="0">
                <a:pos x="43" y="46"/>
              </a:cxn>
              <a:cxn ang="0">
                <a:pos x="36" y="49"/>
              </a:cxn>
              <a:cxn ang="0">
                <a:pos x="35" y="43"/>
              </a:cxn>
              <a:cxn ang="0">
                <a:pos x="29" y="27"/>
              </a:cxn>
              <a:cxn ang="0">
                <a:pos x="16" y="29"/>
              </a:cxn>
              <a:cxn ang="0">
                <a:pos x="11" y="31"/>
              </a:cxn>
              <a:cxn ang="0">
                <a:pos x="9" y="34"/>
              </a:cxn>
              <a:cxn ang="0">
                <a:pos x="9" y="39"/>
              </a:cxn>
              <a:cxn ang="0">
                <a:pos x="14" y="43"/>
              </a:cxn>
              <a:cxn ang="0">
                <a:pos x="22" y="43"/>
              </a:cxn>
              <a:cxn ang="0">
                <a:pos x="31" y="40"/>
              </a:cxn>
              <a:cxn ang="0">
                <a:pos x="34" y="33"/>
              </a:cxn>
              <a:cxn ang="0">
                <a:pos x="34" y="25"/>
              </a:cxn>
            </a:cxnLst>
            <a:rect l="0" t="0" r="r" b="b"/>
            <a:pathLst>
              <a:path w="45" h="50">
                <a:moveTo>
                  <a:pt x="35" y="43"/>
                </a:moveTo>
                <a:lnTo>
                  <a:pt x="30" y="47"/>
                </a:lnTo>
                <a:lnTo>
                  <a:pt x="26" y="49"/>
                </a:lnTo>
                <a:lnTo>
                  <a:pt x="21" y="50"/>
                </a:lnTo>
                <a:lnTo>
                  <a:pt x="16" y="50"/>
                </a:lnTo>
                <a:lnTo>
                  <a:pt x="12" y="50"/>
                </a:lnTo>
                <a:lnTo>
                  <a:pt x="9" y="49"/>
                </a:lnTo>
                <a:lnTo>
                  <a:pt x="6" y="48"/>
                </a:lnTo>
                <a:lnTo>
                  <a:pt x="4" y="46"/>
                </a:lnTo>
                <a:lnTo>
                  <a:pt x="2" y="44"/>
                </a:lnTo>
                <a:lnTo>
                  <a:pt x="1" y="42"/>
                </a:lnTo>
                <a:lnTo>
                  <a:pt x="0" y="40"/>
                </a:lnTo>
                <a:lnTo>
                  <a:pt x="0" y="37"/>
                </a:lnTo>
                <a:lnTo>
                  <a:pt x="0" y="33"/>
                </a:lnTo>
                <a:lnTo>
                  <a:pt x="1" y="30"/>
                </a:lnTo>
                <a:lnTo>
                  <a:pt x="3" y="28"/>
                </a:lnTo>
                <a:lnTo>
                  <a:pt x="6" y="26"/>
                </a:lnTo>
                <a:lnTo>
                  <a:pt x="8" y="24"/>
                </a:lnTo>
                <a:lnTo>
                  <a:pt x="11" y="23"/>
                </a:lnTo>
                <a:lnTo>
                  <a:pt x="14" y="22"/>
                </a:lnTo>
                <a:lnTo>
                  <a:pt x="19" y="22"/>
                </a:lnTo>
                <a:lnTo>
                  <a:pt x="28" y="21"/>
                </a:lnTo>
                <a:lnTo>
                  <a:pt x="34" y="19"/>
                </a:lnTo>
                <a:lnTo>
                  <a:pt x="34" y="18"/>
                </a:lnTo>
                <a:lnTo>
                  <a:pt x="34" y="17"/>
                </a:lnTo>
                <a:lnTo>
                  <a:pt x="33" y="13"/>
                </a:lnTo>
                <a:lnTo>
                  <a:pt x="32" y="10"/>
                </a:lnTo>
                <a:lnTo>
                  <a:pt x="28" y="8"/>
                </a:lnTo>
                <a:lnTo>
                  <a:pt x="22" y="7"/>
                </a:lnTo>
                <a:lnTo>
                  <a:pt x="17" y="8"/>
                </a:lnTo>
                <a:lnTo>
                  <a:pt x="13" y="9"/>
                </a:lnTo>
                <a:lnTo>
                  <a:pt x="11" y="12"/>
                </a:lnTo>
                <a:lnTo>
                  <a:pt x="9" y="16"/>
                </a:lnTo>
                <a:lnTo>
                  <a:pt x="1" y="15"/>
                </a:lnTo>
                <a:lnTo>
                  <a:pt x="3" y="11"/>
                </a:lnTo>
                <a:lnTo>
                  <a:pt x="5" y="7"/>
                </a:lnTo>
                <a:lnTo>
                  <a:pt x="8" y="4"/>
                </a:lnTo>
                <a:lnTo>
                  <a:pt x="12" y="2"/>
                </a:lnTo>
                <a:lnTo>
                  <a:pt x="17" y="0"/>
                </a:lnTo>
                <a:lnTo>
                  <a:pt x="24" y="0"/>
                </a:lnTo>
                <a:lnTo>
                  <a:pt x="29" y="0"/>
                </a:lnTo>
                <a:lnTo>
                  <a:pt x="34" y="2"/>
                </a:lnTo>
                <a:lnTo>
                  <a:pt x="37" y="4"/>
                </a:lnTo>
                <a:lnTo>
                  <a:pt x="39" y="6"/>
                </a:lnTo>
                <a:lnTo>
                  <a:pt x="41" y="8"/>
                </a:lnTo>
                <a:lnTo>
                  <a:pt x="42" y="11"/>
                </a:lnTo>
                <a:lnTo>
                  <a:pt x="42" y="14"/>
                </a:lnTo>
                <a:lnTo>
                  <a:pt x="42" y="18"/>
                </a:lnTo>
                <a:lnTo>
                  <a:pt x="42" y="29"/>
                </a:lnTo>
                <a:lnTo>
                  <a:pt x="42" y="38"/>
                </a:lnTo>
                <a:lnTo>
                  <a:pt x="43" y="43"/>
                </a:lnTo>
                <a:lnTo>
                  <a:pt x="43" y="46"/>
                </a:lnTo>
                <a:lnTo>
                  <a:pt x="45" y="49"/>
                </a:lnTo>
                <a:lnTo>
                  <a:pt x="36" y="49"/>
                </a:lnTo>
                <a:lnTo>
                  <a:pt x="35" y="46"/>
                </a:lnTo>
                <a:lnTo>
                  <a:pt x="35" y="43"/>
                </a:lnTo>
                <a:close/>
                <a:moveTo>
                  <a:pt x="34" y="25"/>
                </a:moveTo>
                <a:lnTo>
                  <a:pt x="29" y="27"/>
                </a:lnTo>
                <a:lnTo>
                  <a:pt x="20" y="28"/>
                </a:lnTo>
                <a:lnTo>
                  <a:pt x="16" y="29"/>
                </a:lnTo>
                <a:lnTo>
                  <a:pt x="13" y="30"/>
                </a:lnTo>
                <a:lnTo>
                  <a:pt x="11" y="31"/>
                </a:lnTo>
                <a:lnTo>
                  <a:pt x="10" y="33"/>
                </a:lnTo>
                <a:lnTo>
                  <a:pt x="9" y="34"/>
                </a:lnTo>
                <a:lnTo>
                  <a:pt x="9" y="36"/>
                </a:lnTo>
                <a:lnTo>
                  <a:pt x="9" y="39"/>
                </a:lnTo>
                <a:lnTo>
                  <a:pt x="11" y="42"/>
                </a:lnTo>
                <a:lnTo>
                  <a:pt x="14" y="43"/>
                </a:lnTo>
                <a:lnTo>
                  <a:pt x="18" y="44"/>
                </a:lnTo>
                <a:lnTo>
                  <a:pt x="22" y="43"/>
                </a:lnTo>
                <a:lnTo>
                  <a:pt x="27" y="42"/>
                </a:lnTo>
                <a:lnTo>
                  <a:pt x="31" y="40"/>
                </a:lnTo>
                <a:lnTo>
                  <a:pt x="33" y="36"/>
                </a:lnTo>
                <a:lnTo>
                  <a:pt x="34" y="33"/>
                </a:lnTo>
                <a:lnTo>
                  <a:pt x="34" y="28"/>
                </a:lnTo>
                <a:lnTo>
                  <a:pt x="34" y="2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2" name="Freeform 3133"/>
          <p:cNvSpPr>
            <a:spLocks/>
          </p:cNvSpPr>
          <p:nvPr/>
        </p:nvSpPr>
        <p:spPr bwMode="auto">
          <a:xfrm>
            <a:off x="6263481" y="5201443"/>
            <a:ext cx="9525" cy="26988"/>
          </a:xfrm>
          <a:custGeom>
            <a:avLst/>
            <a:gdLst/>
            <a:ahLst/>
            <a:cxnLst>
              <a:cxn ang="0">
                <a:pos x="0" y="69"/>
              </a:cxn>
              <a:cxn ang="0">
                <a:pos x="19" y="0"/>
              </a:cxn>
              <a:cxn ang="0">
                <a:pos x="26" y="0"/>
              </a:cxn>
              <a:cxn ang="0">
                <a:pos x="6" y="69"/>
              </a:cxn>
              <a:cxn ang="0">
                <a:pos x="0" y="69"/>
              </a:cxn>
            </a:cxnLst>
            <a:rect l="0" t="0" r="r" b="b"/>
            <a:pathLst>
              <a:path w="26" h="69">
                <a:moveTo>
                  <a:pt x="0" y="69"/>
                </a:moveTo>
                <a:lnTo>
                  <a:pt x="19" y="0"/>
                </a:lnTo>
                <a:lnTo>
                  <a:pt x="26" y="0"/>
                </a:lnTo>
                <a:lnTo>
                  <a:pt x="6" y="69"/>
                </a:lnTo>
                <a:lnTo>
                  <a:pt x="0" y="6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3" name="Freeform 3134"/>
          <p:cNvSpPr>
            <a:spLocks noEditPoints="1"/>
          </p:cNvSpPr>
          <p:nvPr/>
        </p:nvSpPr>
        <p:spPr bwMode="auto">
          <a:xfrm>
            <a:off x="6274594" y="5201443"/>
            <a:ext cx="17462" cy="26988"/>
          </a:xfrm>
          <a:custGeom>
            <a:avLst/>
            <a:gdLst/>
            <a:ahLst/>
            <a:cxnLst>
              <a:cxn ang="0">
                <a:pos x="8" y="66"/>
              </a:cxn>
              <a:cxn ang="0">
                <a:pos x="0" y="66"/>
              </a:cxn>
              <a:cxn ang="0">
                <a:pos x="0" y="0"/>
              </a:cxn>
              <a:cxn ang="0">
                <a:pos x="8" y="0"/>
              </a:cxn>
              <a:cxn ang="0">
                <a:pos x="8" y="24"/>
              </a:cxn>
              <a:cxn ang="0">
                <a:pos x="11" y="21"/>
              </a:cxn>
              <a:cxn ang="0">
                <a:pos x="14" y="19"/>
              </a:cxn>
              <a:cxn ang="0">
                <a:pos x="17" y="17"/>
              </a:cxn>
              <a:cxn ang="0">
                <a:pos x="21" y="17"/>
              </a:cxn>
              <a:cxn ang="0">
                <a:pos x="26" y="17"/>
              </a:cxn>
              <a:cxn ang="0">
                <a:pos x="30" y="19"/>
              </a:cxn>
              <a:cxn ang="0">
                <a:pos x="33" y="21"/>
              </a:cxn>
              <a:cxn ang="0">
                <a:pos x="36" y="24"/>
              </a:cxn>
              <a:cxn ang="0">
                <a:pos x="38" y="28"/>
              </a:cxn>
              <a:cxn ang="0">
                <a:pos x="40" y="32"/>
              </a:cxn>
              <a:cxn ang="0">
                <a:pos x="41" y="37"/>
              </a:cxn>
              <a:cxn ang="0">
                <a:pos x="41" y="42"/>
              </a:cxn>
              <a:cxn ang="0">
                <a:pos x="41" y="47"/>
              </a:cxn>
              <a:cxn ang="0">
                <a:pos x="40" y="53"/>
              </a:cxn>
              <a:cxn ang="0">
                <a:pos x="38" y="57"/>
              </a:cxn>
              <a:cxn ang="0">
                <a:pos x="35" y="61"/>
              </a:cxn>
              <a:cxn ang="0">
                <a:pos x="32" y="64"/>
              </a:cxn>
              <a:cxn ang="0">
                <a:pos x="29" y="66"/>
              </a:cxn>
              <a:cxn ang="0">
                <a:pos x="25" y="67"/>
              </a:cxn>
              <a:cxn ang="0">
                <a:pos x="21" y="67"/>
              </a:cxn>
              <a:cxn ang="0">
                <a:pos x="17" y="67"/>
              </a:cxn>
              <a:cxn ang="0">
                <a:pos x="13" y="66"/>
              </a:cxn>
              <a:cxn ang="0">
                <a:pos x="10" y="63"/>
              </a:cxn>
              <a:cxn ang="0">
                <a:pos x="8" y="60"/>
              </a:cxn>
              <a:cxn ang="0">
                <a:pos x="8" y="66"/>
              </a:cxn>
              <a:cxn ang="0">
                <a:pos x="8" y="42"/>
              </a:cxn>
              <a:cxn ang="0">
                <a:pos x="8" y="49"/>
              </a:cxn>
              <a:cxn ang="0">
                <a:pos x="10" y="54"/>
              </a:cxn>
              <a:cxn ang="0">
                <a:pos x="12" y="57"/>
              </a:cxn>
              <a:cxn ang="0">
                <a:pos x="14" y="59"/>
              </a:cxn>
              <a:cxn ang="0">
                <a:pos x="17" y="60"/>
              </a:cxn>
              <a:cxn ang="0">
                <a:pos x="20" y="61"/>
              </a:cxn>
              <a:cxn ang="0">
                <a:pos x="23" y="60"/>
              </a:cxn>
              <a:cxn ang="0">
                <a:pos x="25" y="60"/>
              </a:cxn>
              <a:cxn ang="0">
                <a:pos x="27" y="58"/>
              </a:cxn>
              <a:cxn ang="0">
                <a:pos x="29" y="56"/>
              </a:cxn>
              <a:cxn ang="0">
                <a:pos x="31" y="53"/>
              </a:cxn>
              <a:cxn ang="0">
                <a:pos x="32" y="50"/>
              </a:cxn>
              <a:cxn ang="0">
                <a:pos x="33" y="47"/>
              </a:cxn>
              <a:cxn ang="0">
                <a:pos x="33" y="42"/>
              </a:cxn>
              <a:cxn ang="0">
                <a:pos x="33" y="38"/>
              </a:cxn>
              <a:cxn ang="0">
                <a:pos x="32" y="34"/>
              </a:cxn>
              <a:cxn ang="0">
                <a:pos x="31" y="31"/>
              </a:cxn>
              <a:cxn ang="0">
                <a:pos x="29" y="29"/>
              </a:cxn>
              <a:cxn ang="0">
                <a:pos x="28" y="27"/>
              </a:cxn>
              <a:cxn ang="0">
                <a:pos x="25" y="25"/>
              </a:cxn>
              <a:cxn ang="0">
                <a:pos x="23" y="24"/>
              </a:cxn>
              <a:cxn ang="0">
                <a:pos x="21" y="24"/>
              </a:cxn>
              <a:cxn ang="0">
                <a:pos x="18" y="24"/>
              </a:cxn>
              <a:cxn ang="0">
                <a:pos x="16" y="25"/>
              </a:cxn>
              <a:cxn ang="0">
                <a:pos x="13" y="27"/>
              </a:cxn>
              <a:cxn ang="0">
                <a:pos x="11" y="29"/>
              </a:cxn>
              <a:cxn ang="0">
                <a:pos x="10" y="31"/>
              </a:cxn>
              <a:cxn ang="0">
                <a:pos x="8" y="34"/>
              </a:cxn>
              <a:cxn ang="0">
                <a:pos x="8" y="38"/>
              </a:cxn>
              <a:cxn ang="0">
                <a:pos x="8" y="42"/>
              </a:cxn>
            </a:cxnLst>
            <a:rect l="0" t="0" r="r" b="b"/>
            <a:pathLst>
              <a:path w="41" h="67">
                <a:moveTo>
                  <a:pt x="8" y="66"/>
                </a:moveTo>
                <a:lnTo>
                  <a:pt x="0" y="66"/>
                </a:lnTo>
                <a:lnTo>
                  <a:pt x="0" y="0"/>
                </a:lnTo>
                <a:lnTo>
                  <a:pt x="8" y="0"/>
                </a:lnTo>
                <a:lnTo>
                  <a:pt x="8" y="24"/>
                </a:lnTo>
                <a:lnTo>
                  <a:pt x="11" y="21"/>
                </a:lnTo>
                <a:lnTo>
                  <a:pt x="14" y="19"/>
                </a:lnTo>
                <a:lnTo>
                  <a:pt x="17" y="17"/>
                </a:lnTo>
                <a:lnTo>
                  <a:pt x="21" y="17"/>
                </a:lnTo>
                <a:lnTo>
                  <a:pt x="26" y="17"/>
                </a:lnTo>
                <a:lnTo>
                  <a:pt x="30" y="19"/>
                </a:lnTo>
                <a:lnTo>
                  <a:pt x="33" y="21"/>
                </a:lnTo>
                <a:lnTo>
                  <a:pt x="36" y="24"/>
                </a:lnTo>
                <a:lnTo>
                  <a:pt x="38" y="28"/>
                </a:lnTo>
                <a:lnTo>
                  <a:pt x="40" y="32"/>
                </a:lnTo>
                <a:lnTo>
                  <a:pt x="41" y="37"/>
                </a:lnTo>
                <a:lnTo>
                  <a:pt x="41" y="42"/>
                </a:lnTo>
                <a:lnTo>
                  <a:pt x="41" y="47"/>
                </a:lnTo>
                <a:lnTo>
                  <a:pt x="40" y="53"/>
                </a:lnTo>
                <a:lnTo>
                  <a:pt x="38" y="57"/>
                </a:lnTo>
                <a:lnTo>
                  <a:pt x="35" y="61"/>
                </a:lnTo>
                <a:lnTo>
                  <a:pt x="32" y="64"/>
                </a:lnTo>
                <a:lnTo>
                  <a:pt x="29" y="66"/>
                </a:lnTo>
                <a:lnTo>
                  <a:pt x="25" y="67"/>
                </a:lnTo>
                <a:lnTo>
                  <a:pt x="21" y="67"/>
                </a:lnTo>
                <a:lnTo>
                  <a:pt x="17" y="67"/>
                </a:lnTo>
                <a:lnTo>
                  <a:pt x="13" y="66"/>
                </a:lnTo>
                <a:lnTo>
                  <a:pt x="10" y="63"/>
                </a:lnTo>
                <a:lnTo>
                  <a:pt x="8" y="60"/>
                </a:lnTo>
                <a:lnTo>
                  <a:pt x="8" y="66"/>
                </a:lnTo>
                <a:close/>
                <a:moveTo>
                  <a:pt x="8" y="42"/>
                </a:moveTo>
                <a:lnTo>
                  <a:pt x="8" y="49"/>
                </a:lnTo>
                <a:lnTo>
                  <a:pt x="10" y="54"/>
                </a:lnTo>
                <a:lnTo>
                  <a:pt x="12" y="57"/>
                </a:lnTo>
                <a:lnTo>
                  <a:pt x="14" y="59"/>
                </a:lnTo>
                <a:lnTo>
                  <a:pt x="17" y="60"/>
                </a:lnTo>
                <a:lnTo>
                  <a:pt x="20" y="61"/>
                </a:lnTo>
                <a:lnTo>
                  <a:pt x="23" y="60"/>
                </a:lnTo>
                <a:lnTo>
                  <a:pt x="25" y="60"/>
                </a:lnTo>
                <a:lnTo>
                  <a:pt x="27" y="58"/>
                </a:lnTo>
                <a:lnTo>
                  <a:pt x="29" y="56"/>
                </a:lnTo>
                <a:lnTo>
                  <a:pt x="31" y="53"/>
                </a:lnTo>
                <a:lnTo>
                  <a:pt x="32" y="50"/>
                </a:lnTo>
                <a:lnTo>
                  <a:pt x="33" y="47"/>
                </a:lnTo>
                <a:lnTo>
                  <a:pt x="33" y="42"/>
                </a:lnTo>
                <a:lnTo>
                  <a:pt x="33" y="38"/>
                </a:lnTo>
                <a:lnTo>
                  <a:pt x="32" y="34"/>
                </a:lnTo>
                <a:lnTo>
                  <a:pt x="31" y="31"/>
                </a:lnTo>
                <a:lnTo>
                  <a:pt x="29" y="29"/>
                </a:lnTo>
                <a:lnTo>
                  <a:pt x="28" y="27"/>
                </a:lnTo>
                <a:lnTo>
                  <a:pt x="25" y="25"/>
                </a:lnTo>
                <a:lnTo>
                  <a:pt x="23" y="24"/>
                </a:lnTo>
                <a:lnTo>
                  <a:pt x="21" y="24"/>
                </a:lnTo>
                <a:lnTo>
                  <a:pt x="18" y="24"/>
                </a:lnTo>
                <a:lnTo>
                  <a:pt x="16" y="25"/>
                </a:lnTo>
                <a:lnTo>
                  <a:pt x="13" y="27"/>
                </a:lnTo>
                <a:lnTo>
                  <a:pt x="11" y="29"/>
                </a:lnTo>
                <a:lnTo>
                  <a:pt x="10" y="31"/>
                </a:lnTo>
                <a:lnTo>
                  <a:pt x="8" y="34"/>
                </a:lnTo>
                <a:lnTo>
                  <a:pt x="8" y="38"/>
                </a:lnTo>
                <a:lnTo>
                  <a:pt x="8" y="42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4" name="Rectangle 3135"/>
          <p:cNvSpPr>
            <a:spLocks noChangeArrowheads="1"/>
          </p:cNvSpPr>
          <p:nvPr/>
        </p:nvSpPr>
        <p:spPr bwMode="auto">
          <a:xfrm>
            <a:off x="6669881" y="5680868"/>
            <a:ext cx="4763" cy="4763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5" name="Rectangle 3136"/>
          <p:cNvSpPr>
            <a:spLocks noChangeArrowheads="1"/>
          </p:cNvSpPr>
          <p:nvPr/>
        </p:nvSpPr>
        <p:spPr bwMode="auto">
          <a:xfrm>
            <a:off x="6669881" y="5725318"/>
            <a:ext cx="4763" cy="4763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6" name="Rectangle 3137"/>
          <p:cNvSpPr>
            <a:spLocks noChangeArrowheads="1"/>
          </p:cNvSpPr>
          <p:nvPr/>
        </p:nvSpPr>
        <p:spPr bwMode="auto">
          <a:xfrm>
            <a:off x="6669881" y="5769768"/>
            <a:ext cx="4763" cy="4763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7" name="Freeform 3138"/>
          <p:cNvSpPr>
            <a:spLocks/>
          </p:cNvSpPr>
          <p:nvPr/>
        </p:nvSpPr>
        <p:spPr bwMode="auto">
          <a:xfrm>
            <a:off x="6179344" y="5744368"/>
            <a:ext cx="20637" cy="28575"/>
          </a:xfrm>
          <a:custGeom>
            <a:avLst/>
            <a:gdLst/>
            <a:ahLst/>
            <a:cxnLst>
              <a:cxn ang="0">
                <a:pos x="8" y="46"/>
              </a:cxn>
              <a:cxn ang="0">
                <a:pos x="11" y="54"/>
              </a:cxn>
              <a:cxn ang="0">
                <a:pos x="17" y="59"/>
              </a:cxn>
              <a:cxn ang="0">
                <a:pos x="27" y="61"/>
              </a:cxn>
              <a:cxn ang="0">
                <a:pos x="37" y="60"/>
              </a:cxn>
              <a:cxn ang="0">
                <a:pos x="43" y="56"/>
              </a:cxn>
              <a:cxn ang="0">
                <a:pos x="45" y="50"/>
              </a:cxn>
              <a:cxn ang="0">
                <a:pos x="43" y="45"/>
              </a:cxn>
              <a:cxn ang="0">
                <a:pos x="37" y="41"/>
              </a:cxn>
              <a:cxn ang="0">
                <a:pos x="24" y="38"/>
              </a:cxn>
              <a:cxn ang="0">
                <a:pos x="12" y="34"/>
              </a:cxn>
              <a:cxn ang="0">
                <a:pos x="5" y="28"/>
              </a:cxn>
              <a:cxn ang="0">
                <a:pos x="2" y="18"/>
              </a:cxn>
              <a:cxn ang="0">
                <a:pos x="5" y="9"/>
              </a:cxn>
              <a:cxn ang="0">
                <a:pos x="13" y="3"/>
              </a:cxn>
              <a:cxn ang="0">
                <a:pos x="25" y="0"/>
              </a:cxn>
              <a:cxn ang="0">
                <a:pos x="39" y="3"/>
              </a:cxn>
              <a:cxn ang="0">
                <a:pos x="48" y="10"/>
              </a:cxn>
              <a:cxn ang="0">
                <a:pos x="51" y="20"/>
              </a:cxn>
              <a:cxn ang="0">
                <a:pos x="42" y="18"/>
              </a:cxn>
              <a:cxn ang="0">
                <a:pos x="40" y="13"/>
              </a:cxn>
              <a:cxn ang="0">
                <a:pos x="36" y="10"/>
              </a:cxn>
              <a:cxn ang="0">
                <a:pos x="29" y="8"/>
              </a:cxn>
              <a:cxn ang="0">
                <a:pos x="19" y="9"/>
              </a:cxn>
              <a:cxn ang="0">
                <a:pos x="12" y="14"/>
              </a:cxn>
              <a:cxn ang="0">
                <a:pos x="11" y="21"/>
              </a:cxn>
              <a:cxn ang="0">
                <a:pos x="18" y="26"/>
              </a:cxn>
              <a:cxn ang="0">
                <a:pos x="36" y="32"/>
              </a:cxn>
              <a:cxn ang="0">
                <a:pos x="47" y="36"/>
              </a:cxn>
              <a:cxn ang="0">
                <a:pos x="52" y="45"/>
              </a:cxn>
              <a:cxn ang="0">
                <a:pos x="52" y="55"/>
              </a:cxn>
              <a:cxn ang="0">
                <a:pos x="46" y="64"/>
              </a:cxn>
              <a:cxn ang="0">
                <a:pos x="36" y="69"/>
              </a:cxn>
              <a:cxn ang="0">
                <a:pos x="20" y="69"/>
              </a:cxn>
              <a:cxn ang="0">
                <a:pos x="8" y="63"/>
              </a:cxn>
              <a:cxn ang="0">
                <a:pos x="1" y="53"/>
              </a:cxn>
            </a:cxnLst>
            <a:rect l="0" t="0" r="r" b="b"/>
            <a:pathLst>
              <a:path w="53" h="69">
                <a:moveTo>
                  <a:pt x="0" y="47"/>
                </a:moveTo>
                <a:lnTo>
                  <a:pt x="8" y="46"/>
                </a:lnTo>
                <a:lnTo>
                  <a:pt x="9" y="51"/>
                </a:lnTo>
                <a:lnTo>
                  <a:pt x="11" y="54"/>
                </a:lnTo>
                <a:lnTo>
                  <a:pt x="13" y="57"/>
                </a:lnTo>
                <a:lnTo>
                  <a:pt x="17" y="59"/>
                </a:lnTo>
                <a:lnTo>
                  <a:pt x="22" y="61"/>
                </a:lnTo>
                <a:lnTo>
                  <a:pt x="27" y="61"/>
                </a:lnTo>
                <a:lnTo>
                  <a:pt x="33" y="61"/>
                </a:lnTo>
                <a:lnTo>
                  <a:pt x="37" y="60"/>
                </a:lnTo>
                <a:lnTo>
                  <a:pt x="41" y="58"/>
                </a:lnTo>
                <a:lnTo>
                  <a:pt x="43" y="56"/>
                </a:lnTo>
                <a:lnTo>
                  <a:pt x="44" y="53"/>
                </a:lnTo>
                <a:lnTo>
                  <a:pt x="45" y="50"/>
                </a:lnTo>
                <a:lnTo>
                  <a:pt x="44" y="47"/>
                </a:lnTo>
                <a:lnTo>
                  <a:pt x="43" y="45"/>
                </a:lnTo>
                <a:lnTo>
                  <a:pt x="41" y="43"/>
                </a:lnTo>
                <a:lnTo>
                  <a:pt x="37" y="41"/>
                </a:lnTo>
                <a:lnTo>
                  <a:pt x="33" y="40"/>
                </a:lnTo>
                <a:lnTo>
                  <a:pt x="24" y="38"/>
                </a:lnTo>
                <a:lnTo>
                  <a:pt x="17" y="36"/>
                </a:lnTo>
                <a:lnTo>
                  <a:pt x="12" y="34"/>
                </a:lnTo>
                <a:lnTo>
                  <a:pt x="8" y="31"/>
                </a:lnTo>
                <a:lnTo>
                  <a:pt x="5" y="28"/>
                </a:lnTo>
                <a:lnTo>
                  <a:pt x="3" y="23"/>
                </a:lnTo>
                <a:lnTo>
                  <a:pt x="2" y="18"/>
                </a:lnTo>
                <a:lnTo>
                  <a:pt x="3" y="14"/>
                </a:lnTo>
                <a:lnTo>
                  <a:pt x="5" y="9"/>
                </a:lnTo>
                <a:lnTo>
                  <a:pt x="9" y="5"/>
                </a:lnTo>
                <a:lnTo>
                  <a:pt x="13" y="3"/>
                </a:lnTo>
                <a:lnTo>
                  <a:pt x="19" y="1"/>
                </a:lnTo>
                <a:lnTo>
                  <a:pt x="25" y="0"/>
                </a:lnTo>
                <a:lnTo>
                  <a:pt x="33" y="1"/>
                </a:lnTo>
                <a:lnTo>
                  <a:pt x="39" y="3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43" y="21"/>
                </a:lnTo>
                <a:lnTo>
                  <a:pt x="42" y="18"/>
                </a:lnTo>
                <a:lnTo>
                  <a:pt x="41" y="15"/>
                </a:lnTo>
                <a:lnTo>
                  <a:pt x="40" y="13"/>
                </a:lnTo>
                <a:lnTo>
                  <a:pt x="38" y="11"/>
                </a:lnTo>
                <a:lnTo>
                  <a:pt x="36" y="10"/>
                </a:lnTo>
                <a:lnTo>
                  <a:pt x="33" y="9"/>
                </a:lnTo>
                <a:lnTo>
                  <a:pt x="29" y="8"/>
                </a:lnTo>
                <a:lnTo>
                  <a:pt x="26" y="8"/>
                </a:lnTo>
                <a:lnTo>
                  <a:pt x="19" y="9"/>
                </a:lnTo>
                <a:lnTo>
                  <a:pt x="14" y="11"/>
                </a:lnTo>
                <a:lnTo>
                  <a:pt x="12" y="14"/>
                </a:lnTo>
                <a:lnTo>
                  <a:pt x="11" y="18"/>
                </a:lnTo>
                <a:lnTo>
                  <a:pt x="11" y="21"/>
                </a:lnTo>
                <a:lnTo>
                  <a:pt x="13" y="24"/>
                </a:lnTo>
                <a:lnTo>
                  <a:pt x="18" y="26"/>
                </a:lnTo>
                <a:lnTo>
                  <a:pt x="26" y="29"/>
                </a:lnTo>
                <a:lnTo>
                  <a:pt x="36" y="32"/>
                </a:lnTo>
                <a:lnTo>
                  <a:pt x="42" y="33"/>
                </a:lnTo>
                <a:lnTo>
                  <a:pt x="47" y="36"/>
                </a:lnTo>
                <a:lnTo>
                  <a:pt x="50" y="40"/>
                </a:lnTo>
                <a:lnTo>
                  <a:pt x="52" y="45"/>
                </a:lnTo>
                <a:lnTo>
                  <a:pt x="53" y="50"/>
                </a:lnTo>
                <a:lnTo>
                  <a:pt x="52" y="55"/>
                </a:lnTo>
                <a:lnTo>
                  <a:pt x="50" y="59"/>
                </a:lnTo>
                <a:lnTo>
                  <a:pt x="46" y="64"/>
                </a:lnTo>
                <a:lnTo>
                  <a:pt x="42" y="67"/>
                </a:lnTo>
                <a:lnTo>
                  <a:pt x="36" y="69"/>
                </a:lnTo>
                <a:lnTo>
                  <a:pt x="28" y="69"/>
                </a:lnTo>
                <a:lnTo>
                  <a:pt x="20" y="69"/>
                </a:lnTo>
                <a:lnTo>
                  <a:pt x="13" y="67"/>
                </a:lnTo>
                <a:lnTo>
                  <a:pt x="8" y="63"/>
                </a:lnTo>
                <a:lnTo>
                  <a:pt x="3" y="59"/>
                </a:lnTo>
                <a:lnTo>
                  <a:pt x="1" y="53"/>
                </a:lnTo>
                <a:lnTo>
                  <a:pt x="0" y="4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8" name="Freeform 3139"/>
          <p:cNvSpPr>
            <a:spLocks/>
          </p:cNvSpPr>
          <p:nvPr/>
        </p:nvSpPr>
        <p:spPr bwMode="auto">
          <a:xfrm>
            <a:off x="6206331" y="5744368"/>
            <a:ext cx="20638" cy="26988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28"/>
              </a:cxn>
              <a:cxn ang="0">
                <a:pos x="44" y="28"/>
              </a:cxn>
              <a:cxn ang="0">
                <a:pos x="44" y="0"/>
              </a:cxn>
              <a:cxn ang="0">
                <a:pos x="53" y="0"/>
              </a:cxn>
              <a:cxn ang="0">
                <a:pos x="53" y="67"/>
              </a:cxn>
              <a:cxn ang="0">
                <a:pos x="44" y="67"/>
              </a:cxn>
              <a:cxn ang="0">
                <a:pos x="44" y="36"/>
              </a:cxn>
              <a:cxn ang="0">
                <a:pos x="9" y="36"/>
              </a:cxn>
              <a:cxn ang="0">
                <a:pos x="9" y="67"/>
              </a:cxn>
              <a:cxn ang="0">
                <a:pos x="0" y="67"/>
              </a:cxn>
            </a:cxnLst>
            <a:rect l="0" t="0" r="r" b="b"/>
            <a:pathLst>
              <a:path w="53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28"/>
                </a:lnTo>
                <a:lnTo>
                  <a:pt x="44" y="28"/>
                </a:lnTo>
                <a:lnTo>
                  <a:pt x="44" y="0"/>
                </a:lnTo>
                <a:lnTo>
                  <a:pt x="53" y="0"/>
                </a:lnTo>
                <a:lnTo>
                  <a:pt x="53" y="67"/>
                </a:lnTo>
                <a:lnTo>
                  <a:pt x="44" y="67"/>
                </a:lnTo>
                <a:lnTo>
                  <a:pt x="44" y="36"/>
                </a:lnTo>
                <a:lnTo>
                  <a:pt x="9" y="36"/>
                </a:lnTo>
                <a:lnTo>
                  <a:pt x="9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9" name="Freeform 3140"/>
          <p:cNvSpPr>
            <a:spLocks noEditPoints="1"/>
          </p:cNvSpPr>
          <p:nvPr/>
        </p:nvSpPr>
        <p:spPr bwMode="auto">
          <a:xfrm>
            <a:off x="6231731" y="5744368"/>
            <a:ext cx="22225" cy="26988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23" y="0"/>
              </a:cxn>
              <a:cxn ang="0">
                <a:pos x="30" y="1"/>
              </a:cxn>
              <a:cxn ang="0">
                <a:pos x="35" y="1"/>
              </a:cxn>
              <a:cxn ang="0">
                <a:pos x="40" y="3"/>
              </a:cxn>
              <a:cxn ang="0">
                <a:pos x="44" y="6"/>
              </a:cxn>
              <a:cxn ang="0">
                <a:pos x="49" y="11"/>
              </a:cxn>
              <a:cxn ang="0">
                <a:pos x="53" y="17"/>
              </a:cxn>
              <a:cxn ang="0">
                <a:pos x="55" y="25"/>
              </a:cxn>
              <a:cxn ang="0">
                <a:pos x="56" y="34"/>
              </a:cxn>
              <a:cxn ang="0">
                <a:pos x="55" y="41"/>
              </a:cxn>
              <a:cxn ang="0">
                <a:pos x="54" y="47"/>
              </a:cxn>
              <a:cxn ang="0">
                <a:pos x="52" y="52"/>
              </a:cxn>
              <a:cxn ang="0">
                <a:pos x="48" y="57"/>
              </a:cxn>
              <a:cxn ang="0">
                <a:pos x="46" y="60"/>
              </a:cxn>
              <a:cxn ang="0">
                <a:pos x="42" y="63"/>
              </a:cxn>
              <a:cxn ang="0">
                <a:pos x="39" y="65"/>
              </a:cxn>
              <a:cxn ang="0">
                <a:pos x="35" y="66"/>
              </a:cxn>
              <a:cxn ang="0">
                <a:pos x="30" y="67"/>
              </a:cxn>
              <a:cxn ang="0">
                <a:pos x="24" y="67"/>
              </a:cxn>
              <a:cxn ang="0">
                <a:pos x="0" y="67"/>
              </a:cxn>
              <a:cxn ang="0">
                <a:pos x="9" y="59"/>
              </a:cxn>
              <a:cxn ang="0">
                <a:pos x="23" y="59"/>
              </a:cxn>
              <a:cxn ang="0">
                <a:pos x="29" y="59"/>
              </a:cxn>
              <a:cxn ang="0">
                <a:pos x="33" y="58"/>
              </a:cxn>
              <a:cxn ang="0">
                <a:pos x="37" y="57"/>
              </a:cxn>
              <a:cxn ang="0">
                <a:pos x="39" y="55"/>
              </a:cxn>
              <a:cxn ang="0">
                <a:pos x="42" y="51"/>
              </a:cxn>
              <a:cxn ang="0">
                <a:pos x="44" y="46"/>
              </a:cxn>
              <a:cxn ang="0">
                <a:pos x="45" y="41"/>
              </a:cxn>
              <a:cxn ang="0">
                <a:pos x="46" y="34"/>
              </a:cxn>
              <a:cxn ang="0">
                <a:pos x="45" y="29"/>
              </a:cxn>
              <a:cxn ang="0">
                <a:pos x="45" y="24"/>
              </a:cxn>
              <a:cxn ang="0">
                <a:pos x="44" y="20"/>
              </a:cxn>
              <a:cxn ang="0">
                <a:pos x="42" y="17"/>
              </a:cxn>
              <a:cxn ang="0">
                <a:pos x="39" y="12"/>
              </a:cxn>
              <a:cxn ang="0">
                <a:pos x="34" y="9"/>
              </a:cxn>
              <a:cxn ang="0">
                <a:pos x="29" y="8"/>
              </a:cxn>
              <a:cxn ang="0">
                <a:pos x="23" y="8"/>
              </a:cxn>
              <a:cxn ang="0">
                <a:pos x="9" y="8"/>
              </a:cxn>
              <a:cxn ang="0">
                <a:pos x="9" y="59"/>
              </a:cxn>
            </a:cxnLst>
            <a:rect l="0" t="0" r="r" b="b"/>
            <a:pathLst>
              <a:path w="56" h="67">
                <a:moveTo>
                  <a:pt x="0" y="67"/>
                </a:moveTo>
                <a:lnTo>
                  <a:pt x="0" y="0"/>
                </a:lnTo>
                <a:lnTo>
                  <a:pt x="23" y="0"/>
                </a:lnTo>
                <a:lnTo>
                  <a:pt x="30" y="1"/>
                </a:lnTo>
                <a:lnTo>
                  <a:pt x="35" y="1"/>
                </a:lnTo>
                <a:lnTo>
                  <a:pt x="40" y="3"/>
                </a:lnTo>
                <a:lnTo>
                  <a:pt x="44" y="6"/>
                </a:lnTo>
                <a:lnTo>
                  <a:pt x="49" y="11"/>
                </a:lnTo>
                <a:lnTo>
                  <a:pt x="53" y="17"/>
                </a:lnTo>
                <a:lnTo>
                  <a:pt x="55" y="25"/>
                </a:lnTo>
                <a:lnTo>
                  <a:pt x="56" y="34"/>
                </a:lnTo>
                <a:lnTo>
                  <a:pt x="55" y="41"/>
                </a:lnTo>
                <a:lnTo>
                  <a:pt x="54" y="47"/>
                </a:lnTo>
                <a:lnTo>
                  <a:pt x="52" y="52"/>
                </a:lnTo>
                <a:lnTo>
                  <a:pt x="48" y="57"/>
                </a:lnTo>
                <a:lnTo>
                  <a:pt x="46" y="60"/>
                </a:lnTo>
                <a:lnTo>
                  <a:pt x="42" y="63"/>
                </a:lnTo>
                <a:lnTo>
                  <a:pt x="39" y="65"/>
                </a:lnTo>
                <a:lnTo>
                  <a:pt x="35" y="66"/>
                </a:lnTo>
                <a:lnTo>
                  <a:pt x="30" y="67"/>
                </a:lnTo>
                <a:lnTo>
                  <a:pt x="24" y="67"/>
                </a:lnTo>
                <a:lnTo>
                  <a:pt x="0" y="67"/>
                </a:lnTo>
                <a:close/>
                <a:moveTo>
                  <a:pt x="9" y="59"/>
                </a:moveTo>
                <a:lnTo>
                  <a:pt x="23" y="59"/>
                </a:lnTo>
                <a:lnTo>
                  <a:pt x="29" y="59"/>
                </a:lnTo>
                <a:lnTo>
                  <a:pt x="33" y="58"/>
                </a:lnTo>
                <a:lnTo>
                  <a:pt x="37" y="57"/>
                </a:lnTo>
                <a:lnTo>
                  <a:pt x="39" y="55"/>
                </a:lnTo>
                <a:lnTo>
                  <a:pt x="42" y="51"/>
                </a:lnTo>
                <a:lnTo>
                  <a:pt x="44" y="46"/>
                </a:lnTo>
                <a:lnTo>
                  <a:pt x="45" y="41"/>
                </a:lnTo>
                <a:lnTo>
                  <a:pt x="46" y="34"/>
                </a:lnTo>
                <a:lnTo>
                  <a:pt x="45" y="29"/>
                </a:lnTo>
                <a:lnTo>
                  <a:pt x="45" y="24"/>
                </a:lnTo>
                <a:lnTo>
                  <a:pt x="44" y="20"/>
                </a:lnTo>
                <a:lnTo>
                  <a:pt x="42" y="17"/>
                </a:lnTo>
                <a:lnTo>
                  <a:pt x="39" y="12"/>
                </a:lnTo>
                <a:lnTo>
                  <a:pt x="34" y="9"/>
                </a:lnTo>
                <a:lnTo>
                  <a:pt x="29" y="8"/>
                </a:lnTo>
                <a:lnTo>
                  <a:pt x="23" y="8"/>
                </a:lnTo>
                <a:lnTo>
                  <a:pt x="9" y="8"/>
                </a:lnTo>
                <a:lnTo>
                  <a:pt x="9" y="5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0" name="Freeform 3141"/>
          <p:cNvSpPr>
            <a:spLocks/>
          </p:cNvSpPr>
          <p:nvPr/>
        </p:nvSpPr>
        <p:spPr bwMode="auto">
          <a:xfrm>
            <a:off x="6258719" y="5744368"/>
            <a:ext cx="20637" cy="28575"/>
          </a:xfrm>
          <a:custGeom>
            <a:avLst/>
            <a:gdLst/>
            <a:ahLst/>
            <a:cxnLst>
              <a:cxn ang="0">
                <a:pos x="8" y="46"/>
              </a:cxn>
              <a:cxn ang="0">
                <a:pos x="11" y="54"/>
              </a:cxn>
              <a:cxn ang="0">
                <a:pos x="17" y="59"/>
              </a:cxn>
              <a:cxn ang="0">
                <a:pos x="27" y="61"/>
              </a:cxn>
              <a:cxn ang="0">
                <a:pos x="37" y="60"/>
              </a:cxn>
              <a:cxn ang="0">
                <a:pos x="43" y="56"/>
              </a:cxn>
              <a:cxn ang="0">
                <a:pos x="45" y="50"/>
              </a:cxn>
              <a:cxn ang="0">
                <a:pos x="43" y="45"/>
              </a:cxn>
              <a:cxn ang="0">
                <a:pos x="37" y="41"/>
              </a:cxn>
              <a:cxn ang="0">
                <a:pos x="24" y="38"/>
              </a:cxn>
              <a:cxn ang="0">
                <a:pos x="11" y="34"/>
              </a:cxn>
              <a:cxn ang="0">
                <a:pos x="4" y="28"/>
              </a:cxn>
              <a:cxn ang="0">
                <a:pos x="2" y="18"/>
              </a:cxn>
              <a:cxn ang="0">
                <a:pos x="5" y="9"/>
              </a:cxn>
              <a:cxn ang="0">
                <a:pos x="13" y="3"/>
              </a:cxn>
              <a:cxn ang="0">
                <a:pos x="25" y="0"/>
              </a:cxn>
              <a:cxn ang="0">
                <a:pos x="39" y="3"/>
              </a:cxn>
              <a:cxn ang="0">
                <a:pos x="48" y="10"/>
              </a:cxn>
              <a:cxn ang="0">
                <a:pos x="51" y="20"/>
              </a:cxn>
              <a:cxn ang="0">
                <a:pos x="42" y="18"/>
              </a:cxn>
              <a:cxn ang="0">
                <a:pos x="40" y="13"/>
              </a:cxn>
              <a:cxn ang="0">
                <a:pos x="35" y="10"/>
              </a:cxn>
              <a:cxn ang="0">
                <a:pos x="29" y="8"/>
              </a:cxn>
              <a:cxn ang="0">
                <a:pos x="19" y="9"/>
              </a:cxn>
              <a:cxn ang="0">
                <a:pos x="11" y="14"/>
              </a:cxn>
              <a:cxn ang="0">
                <a:pos x="11" y="21"/>
              </a:cxn>
              <a:cxn ang="0">
                <a:pos x="18" y="26"/>
              </a:cxn>
              <a:cxn ang="0">
                <a:pos x="35" y="32"/>
              </a:cxn>
              <a:cxn ang="0">
                <a:pos x="47" y="36"/>
              </a:cxn>
              <a:cxn ang="0">
                <a:pos x="52" y="45"/>
              </a:cxn>
              <a:cxn ang="0">
                <a:pos x="52" y="55"/>
              </a:cxn>
              <a:cxn ang="0">
                <a:pos x="46" y="64"/>
              </a:cxn>
              <a:cxn ang="0">
                <a:pos x="34" y="69"/>
              </a:cxn>
              <a:cxn ang="0">
                <a:pos x="19" y="69"/>
              </a:cxn>
              <a:cxn ang="0">
                <a:pos x="7" y="63"/>
              </a:cxn>
              <a:cxn ang="0">
                <a:pos x="1" y="53"/>
              </a:cxn>
            </a:cxnLst>
            <a:rect l="0" t="0" r="r" b="b"/>
            <a:pathLst>
              <a:path w="53" h="69">
                <a:moveTo>
                  <a:pt x="0" y="47"/>
                </a:moveTo>
                <a:lnTo>
                  <a:pt x="8" y="46"/>
                </a:lnTo>
                <a:lnTo>
                  <a:pt x="9" y="51"/>
                </a:lnTo>
                <a:lnTo>
                  <a:pt x="11" y="54"/>
                </a:lnTo>
                <a:lnTo>
                  <a:pt x="13" y="57"/>
                </a:lnTo>
                <a:lnTo>
                  <a:pt x="17" y="59"/>
                </a:lnTo>
                <a:lnTo>
                  <a:pt x="22" y="61"/>
                </a:lnTo>
                <a:lnTo>
                  <a:pt x="27" y="61"/>
                </a:lnTo>
                <a:lnTo>
                  <a:pt x="32" y="61"/>
                </a:lnTo>
                <a:lnTo>
                  <a:pt x="37" y="60"/>
                </a:lnTo>
                <a:lnTo>
                  <a:pt x="40" y="58"/>
                </a:lnTo>
                <a:lnTo>
                  <a:pt x="43" y="56"/>
                </a:lnTo>
                <a:lnTo>
                  <a:pt x="44" y="53"/>
                </a:lnTo>
                <a:lnTo>
                  <a:pt x="45" y="50"/>
                </a:lnTo>
                <a:lnTo>
                  <a:pt x="44" y="47"/>
                </a:lnTo>
                <a:lnTo>
                  <a:pt x="43" y="45"/>
                </a:lnTo>
                <a:lnTo>
                  <a:pt x="40" y="43"/>
                </a:lnTo>
                <a:lnTo>
                  <a:pt x="37" y="41"/>
                </a:lnTo>
                <a:lnTo>
                  <a:pt x="32" y="40"/>
                </a:lnTo>
                <a:lnTo>
                  <a:pt x="24" y="38"/>
                </a:lnTo>
                <a:lnTo>
                  <a:pt x="16" y="36"/>
                </a:lnTo>
                <a:lnTo>
                  <a:pt x="11" y="34"/>
                </a:lnTo>
                <a:lnTo>
                  <a:pt x="7" y="31"/>
                </a:lnTo>
                <a:lnTo>
                  <a:pt x="4" y="28"/>
                </a:lnTo>
                <a:lnTo>
                  <a:pt x="3" y="23"/>
                </a:lnTo>
                <a:lnTo>
                  <a:pt x="2" y="18"/>
                </a:lnTo>
                <a:lnTo>
                  <a:pt x="3" y="14"/>
                </a:lnTo>
                <a:lnTo>
                  <a:pt x="5" y="9"/>
                </a:lnTo>
                <a:lnTo>
                  <a:pt x="8" y="5"/>
                </a:lnTo>
                <a:lnTo>
                  <a:pt x="13" y="3"/>
                </a:lnTo>
                <a:lnTo>
                  <a:pt x="19" y="1"/>
                </a:lnTo>
                <a:lnTo>
                  <a:pt x="25" y="0"/>
                </a:lnTo>
                <a:lnTo>
                  <a:pt x="32" y="1"/>
                </a:lnTo>
                <a:lnTo>
                  <a:pt x="39" y="3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43" y="21"/>
                </a:lnTo>
                <a:lnTo>
                  <a:pt x="42" y="18"/>
                </a:lnTo>
                <a:lnTo>
                  <a:pt x="41" y="15"/>
                </a:lnTo>
                <a:lnTo>
                  <a:pt x="40" y="13"/>
                </a:lnTo>
                <a:lnTo>
                  <a:pt x="38" y="11"/>
                </a:lnTo>
                <a:lnTo>
                  <a:pt x="35" y="10"/>
                </a:lnTo>
                <a:lnTo>
                  <a:pt x="32" y="9"/>
                </a:lnTo>
                <a:lnTo>
                  <a:pt x="29" y="8"/>
                </a:lnTo>
                <a:lnTo>
                  <a:pt x="26" y="8"/>
                </a:lnTo>
                <a:lnTo>
                  <a:pt x="19" y="9"/>
                </a:lnTo>
                <a:lnTo>
                  <a:pt x="14" y="11"/>
                </a:lnTo>
                <a:lnTo>
                  <a:pt x="11" y="14"/>
                </a:lnTo>
                <a:lnTo>
                  <a:pt x="11" y="18"/>
                </a:lnTo>
                <a:lnTo>
                  <a:pt x="11" y="21"/>
                </a:lnTo>
                <a:lnTo>
                  <a:pt x="13" y="24"/>
                </a:lnTo>
                <a:lnTo>
                  <a:pt x="18" y="26"/>
                </a:lnTo>
                <a:lnTo>
                  <a:pt x="26" y="29"/>
                </a:lnTo>
                <a:lnTo>
                  <a:pt x="35" y="32"/>
                </a:lnTo>
                <a:lnTo>
                  <a:pt x="42" y="33"/>
                </a:lnTo>
                <a:lnTo>
                  <a:pt x="47" y="36"/>
                </a:lnTo>
                <a:lnTo>
                  <a:pt x="50" y="40"/>
                </a:lnTo>
                <a:lnTo>
                  <a:pt x="52" y="45"/>
                </a:lnTo>
                <a:lnTo>
                  <a:pt x="53" y="50"/>
                </a:lnTo>
                <a:lnTo>
                  <a:pt x="52" y="55"/>
                </a:lnTo>
                <a:lnTo>
                  <a:pt x="50" y="59"/>
                </a:lnTo>
                <a:lnTo>
                  <a:pt x="46" y="64"/>
                </a:lnTo>
                <a:lnTo>
                  <a:pt x="41" y="67"/>
                </a:lnTo>
                <a:lnTo>
                  <a:pt x="34" y="69"/>
                </a:lnTo>
                <a:lnTo>
                  <a:pt x="28" y="69"/>
                </a:lnTo>
                <a:lnTo>
                  <a:pt x="19" y="69"/>
                </a:lnTo>
                <a:lnTo>
                  <a:pt x="13" y="67"/>
                </a:lnTo>
                <a:lnTo>
                  <a:pt x="7" y="63"/>
                </a:lnTo>
                <a:lnTo>
                  <a:pt x="3" y="59"/>
                </a:lnTo>
                <a:lnTo>
                  <a:pt x="1" y="53"/>
                </a:lnTo>
                <a:lnTo>
                  <a:pt x="0" y="4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1" name="Freeform 3142"/>
          <p:cNvSpPr>
            <a:spLocks/>
          </p:cNvSpPr>
          <p:nvPr/>
        </p:nvSpPr>
        <p:spPr bwMode="auto">
          <a:xfrm>
            <a:off x="6284119" y="5744368"/>
            <a:ext cx="15875" cy="26988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59"/>
              </a:cxn>
              <a:cxn ang="0">
                <a:pos x="42" y="59"/>
              </a:cxn>
              <a:cxn ang="0">
                <a:pos x="42" y="67"/>
              </a:cxn>
              <a:cxn ang="0">
                <a:pos x="0" y="6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59"/>
                </a:lnTo>
                <a:lnTo>
                  <a:pt x="42" y="59"/>
                </a:lnTo>
                <a:lnTo>
                  <a:pt x="42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2" name="Freeform 3143"/>
          <p:cNvSpPr>
            <a:spLocks/>
          </p:cNvSpPr>
          <p:nvPr/>
        </p:nvSpPr>
        <p:spPr bwMode="auto">
          <a:xfrm>
            <a:off x="6193631" y="6009481"/>
            <a:ext cx="20638" cy="28575"/>
          </a:xfrm>
          <a:custGeom>
            <a:avLst/>
            <a:gdLst/>
            <a:ahLst/>
            <a:cxnLst>
              <a:cxn ang="0">
                <a:pos x="8" y="46"/>
              </a:cxn>
              <a:cxn ang="0">
                <a:pos x="11" y="54"/>
              </a:cxn>
              <a:cxn ang="0">
                <a:pos x="17" y="59"/>
              </a:cxn>
              <a:cxn ang="0">
                <a:pos x="27" y="61"/>
              </a:cxn>
              <a:cxn ang="0">
                <a:pos x="36" y="59"/>
              </a:cxn>
              <a:cxn ang="0">
                <a:pos x="42" y="55"/>
              </a:cxn>
              <a:cxn ang="0">
                <a:pos x="44" y="50"/>
              </a:cxn>
              <a:cxn ang="0">
                <a:pos x="42" y="44"/>
              </a:cxn>
              <a:cxn ang="0">
                <a:pos x="36" y="40"/>
              </a:cxn>
              <a:cxn ang="0">
                <a:pos x="24" y="37"/>
              </a:cxn>
              <a:cxn ang="0">
                <a:pos x="12" y="33"/>
              </a:cxn>
              <a:cxn ang="0">
                <a:pos x="5" y="27"/>
              </a:cxn>
              <a:cxn ang="0">
                <a:pos x="2" y="18"/>
              </a:cxn>
              <a:cxn ang="0">
                <a:pos x="5" y="9"/>
              </a:cxn>
              <a:cxn ang="0">
                <a:pos x="13" y="2"/>
              </a:cxn>
              <a:cxn ang="0">
                <a:pos x="25" y="0"/>
              </a:cxn>
              <a:cxn ang="0">
                <a:pos x="38" y="2"/>
              </a:cxn>
              <a:cxn ang="0">
                <a:pos x="48" y="9"/>
              </a:cxn>
              <a:cxn ang="0">
                <a:pos x="51" y="19"/>
              </a:cxn>
              <a:cxn ang="0">
                <a:pos x="41" y="17"/>
              </a:cxn>
              <a:cxn ang="0">
                <a:pos x="39" y="12"/>
              </a:cxn>
              <a:cxn ang="0">
                <a:pos x="35" y="9"/>
              </a:cxn>
              <a:cxn ang="0">
                <a:pos x="29" y="8"/>
              </a:cxn>
              <a:cxn ang="0">
                <a:pos x="19" y="8"/>
              </a:cxn>
              <a:cxn ang="0">
                <a:pos x="11" y="13"/>
              </a:cxn>
              <a:cxn ang="0">
                <a:pos x="11" y="20"/>
              </a:cxn>
              <a:cxn ang="0">
                <a:pos x="18" y="26"/>
              </a:cxn>
              <a:cxn ang="0">
                <a:pos x="35" y="31"/>
              </a:cxn>
              <a:cxn ang="0">
                <a:pos x="47" y="36"/>
              </a:cxn>
              <a:cxn ang="0">
                <a:pos x="52" y="44"/>
              </a:cxn>
              <a:cxn ang="0">
                <a:pos x="52" y="54"/>
              </a:cxn>
              <a:cxn ang="0">
                <a:pos x="46" y="63"/>
              </a:cxn>
              <a:cxn ang="0">
                <a:pos x="34" y="68"/>
              </a:cxn>
              <a:cxn ang="0">
                <a:pos x="20" y="68"/>
              </a:cxn>
              <a:cxn ang="0">
                <a:pos x="7" y="63"/>
              </a:cxn>
              <a:cxn ang="0">
                <a:pos x="1" y="53"/>
              </a:cxn>
            </a:cxnLst>
            <a:rect l="0" t="0" r="r" b="b"/>
            <a:pathLst>
              <a:path w="53" h="69">
                <a:moveTo>
                  <a:pt x="0" y="46"/>
                </a:moveTo>
                <a:lnTo>
                  <a:pt x="8" y="46"/>
                </a:lnTo>
                <a:lnTo>
                  <a:pt x="9" y="50"/>
                </a:lnTo>
                <a:lnTo>
                  <a:pt x="11" y="54"/>
                </a:lnTo>
                <a:lnTo>
                  <a:pt x="13" y="57"/>
                </a:lnTo>
                <a:lnTo>
                  <a:pt x="17" y="59"/>
                </a:lnTo>
                <a:lnTo>
                  <a:pt x="22" y="60"/>
                </a:lnTo>
                <a:lnTo>
                  <a:pt x="27" y="61"/>
                </a:lnTo>
                <a:lnTo>
                  <a:pt x="32" y="61"/>
                </a:lnTo>
                <a:lnTo>
                  <a:pt x="36" y="59"/>
                </a:lnTo>
                <a:lnTo>
                  <a:pt x="39" y="58"/>
                </a:lnTo>
                <a:lnTo>
                  <a:pt x="42" y="55"/>
                </a:lnTo>
                <a:lnTo>
                  <a:pt x="43" y="53"/>
                </a:lnTo>
                <a:lnTo>
                  <a:pt x="44" y="50"/>
                </a:lnTo>
                <a:lnTo>
                  <a:pt x="43" y="47"/>
                </a:lnTo>
                <a:lnTo>
                  <a:pt x="42" y="44"/>
                </a:lnTo>
                <a:lnTo>
                  <a:pt x="39" y="42"/>
                </a:lnTo>
                <a:lnTo>
                  <a:pt x="36" y="40"/>
                </a:lnTo>
                <a:lnTo>
                  <a:pt x="32" y="39"/>
                </a:lnTo>
                <a:lnTo>
                  <a:pt x="24" y="37"/>
                </a:lnTo>
                <a:lnTo>
                  <a:pt x="17" y="35"/>
                </a:lnTo>
                <a:lnTo>
                  <a:pt x="12" y="33"/>
                </a:lnTo>
                <a:lnTo>
                  <a:pt x="7" y="30"/>
                </a:lnTo>
                <a:lnTo>
                  <a:pt x="5" y="27"/>
                </a:lnTo>
                <a:lnTo>
                  <a:pt x="3" y="23"/>
                </a:lnTo>
                <a:lnTo>
                  <a:pt x="2" y="18"/>
                </a:lnTo>
                <a:lnTo>
                  <a:pt x="3" y="13"/>
                </a:lnTo>
                <a:lnTo>
                  <a:pt x="5" y="9"/>
                </a:lnTo>
                <a:lnTo>
                  <a:pt x="9" y="5"/>
                </a:lnTo>
                <a:lnTo>
                  <a:pt x="13" y="2"/>
                </a:lnTo>
                <a:lnTo>
                  <a:pt x="19" y="0"/>
                </a:lnTo>
                <a:lnTo>
                  <a:pt x="25" y="0"/>
                </a:lnTo>
                <a:lnTo>
                  <a:pt x="32" y="0"/>
                </a:lnTo>
                <a:lnTo>
                  <a:pt x="38" y="2"/>
                </a:lnTo>
                <a:lnTo>
                  <a:pt x="43" y="5"/>
                </a:lnTo>
                <a:lnTo>
                  <a:pt x="48" y="9"/>
                </a:lnTo>
                <a:lnTo>
                  <a:pt x="50" y="14"/>
                </a:lnTo>
                <a:lnTo>
                  <a:pt x="51" y="19"/>
                </a:lnTo>
                <a:lnTo>
                  <a:pt x="42" y="20"/>
                </a:lnTo>
                <a:lnTo>
                  <a:pt x="41" y="17"/>
                </a:lnTo>
                <a:lnTo>
                  <a:pt x="40" y="15"/>
                </a:lnTo>
                <a:lnTo>
                  <a:pt x="39" y="12"/>
                </a:lnTo>
                <a:lnTo>
                  <a:pt x="37" y="11"/>
                </a:lnTo>
                <a:lnTo>
                  <a:pt x="35" y="9"/>
                </a:lnTo>
                <a:lnTo>
                  <a:pt x="32" y="8"/>
                </a:lnTo>
                <a:lnTo>
                  <a:pt x="29" y="8"/>
                </a:lnTo>
                <a:lnTo>
                  <a:pt x="26" y="7"/>
                </a:lnTo>
                <a:lnTo>
                  <a:pt x="19" y="8"/>
                </a:lnTo>
                <a:lnTo>
                  <a:pt x="14" y="10"/>
                </a:lnTo>
                <a:lnTo>
                  <a:pt x="11" y="13"/>
                </a:lnTo>
                <a:lnTo>
                  <a:pt x="11" y="17"/>
                </a:lnTo>
                <a:lnTo>
                  <a:pt x="11" y="20"/>
                </a:lnTo>
                <a:lnTo>
                  <a:pt x="13" y="24"/>
                </a:lnTo>
                <a:lnTo>
                  <a:pt x="18" y="26"/>
                </a:lnTo>
                <a:lnTo>
                  <a:pt x="26" y="29"/>
                </a:lnTo>
                <a:lnTo>
                  <a:pt x="35" y="31"/>
                </a:lnTo>
                <a:lnTo>
                  <a:pt x="41" y="33"/>
                </a:lnTo>
                <a:lnTo>
                  <a:pt x="47" y="36"/>
                </a:lnTo>
                <a:lnTo>
                  <a:pt x="50" y="40"/>
                </a:lnTo>
                <a:lnTo>
                  <a:pt x="52" y="44"/>
                </a:lnTo>
                <a:lnTo>
                  <a:pt x="53" y="49"/>
                </a:lnTo>
                <a:lnTo>
                  <a:pt x="52" y="54"/>
                </a:lnTo>
                <a:lnTo>
                  <a:pt x="50" y="59"/>
                </a:lnTo>
                <a:lnTo>
                  <a:pt x="46" y="63"/>
                </a:lnTo>
                <a:lnTo>
                  <a:pt x="40" y="66"/>
                </a:lnTo>
                <a:lnTo>
                  <a:pt x="34" y="68"/>
                </a:lnTo>
                <a:lnTo>
                  <a:pt x="28" y="69"/>
                </a:lnTo>
                <a:lnTo>
                  <a:pt x="20" y="68"/>
                </a:lnTo>
                <a:lnTo>
                  <a:pt x="13" y="66"/>
                </a:lnTo>
                <a:lnTo>
                  <a:pt x="7" y="63"/>
                </a:lnTo>
                <a:lnTo>
                  <a:pt x="3" y="58"/>
                </a:lnTo>
                <a:lnTo>
                  <a:pt x="1" y="53"/>
                </a:lnTo>
                <a:lnTo>
                  <a:pt x="0" y="4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3" name="Freeform 3144"/>
          <p:cNvSpPr>
            <a:spLocks/>
          </p:cNvSpPr>
          <p:nvPr/>
        </p:nvSpPr>
        <p:spPr bwMode="auto">
          <a:xfrm>
            <a:off x="6219031" y="6011068"/>
            <a:ext cx="22225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28"/>
              </a:cxn>
              <a:cxn ang="0">
                <a:pos x="44" y="28"/>
              </a:cxn>
              <a:cxn ang="0">
                <a:pos x="44" y="0"/>
              </a:cxn>
              <a:cxn ang="0">
                <a:pos x="53" y="0"/>
              </a:cxn>
              <a:cxn ang="0">
                <a:pos x="53" y="67"/>
              </a:cxn>
              <a:cxn ang="0">
                <a:pos x="44" y="67"/>
              </a:cxn>
              <a:cxn ang="0">
                <a:pos x="44" y="36"/>
              </a:cxn>
              <a:cxn ang="0">
                <a:pos x="9" y="36"/>
              </a:cxn>
              <a:cxn ang="0">
                <a:pos x="9" y="67"/>
              </a:cxn>
              <a:cxn ang="0">
                <a:pos x="0" y="67"/>
              </a:cxn>
            </a:cxnLst>
            <a:rect l="0" t="0" r="r" b="b"/>
            <a:pathLst>
              <a:path w="53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28"/>
                </a:lnTo>
                <a:lnTo>
                  <a:pt x="44" y="28"/>
                </a:lnTo>
                <a:lnTo>
                  <a:pt x="44" y="0"/>
                </a:lnTo>
                <a:lnTo>
                  <a:pt x="53" y="0"/>
                </a:lnTo>
                <a:lnTo>
                  <a:pt x="53" y="67"/>
                </a:lnTo>
                <a:lnTo>
                  <a:pt x="44" y="67"/>
                </a:lnTo>
                <a:lnTo>
                  <a:pt x="44" y="36"/>
                </a:lnTo>
                <a:lnTo>
                  <a:pt x="9" y="36"/>
                </a:lnTo>
                <a:lnTo>
                  <a:pt x="9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4" name="Freeform 3145"/>
          <p:cNvSpPr>
            <a:spLocks noEditPoints="1"/>
          </p:cNvSpPr>
          <p:nvPr/>
        </p:nvSpPr>
        <p:spPr bwMode="auto">
          <a:xfrm>
            <a:off x="6246019" y="6011068"/>
            <a:ext cx="22225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24" y="0"/>
              </a:cxn>
              <a:cxn ang="0">
                <a:pos x="31" y="0"/>
              </a:cxn>
              <a:cxn ang="0">
                <a:pos x="36" y="1"/>
              </a:cxn>
              <a:cxn ang="0">
                <a:pos x="41" y="3"/>
              </a:cxn>
              <a:cxn ang="0">
                <a:pos x="45" y="5"/>
              </a:cxn>
              <a:cxn ang="0">
                <a:pos x="50" y="11"/>
              </a:cxn>
              <a:cxn ang="0">
                <a:pos x="53" y="17"/>
              </a:cxn>
              <a:cxn ang="0">
                <a:pos x="55" y="25"/>
              </a:cxn>
              <a:cxn ang="0">
                <a:pos x="56" y="33"/>
              </a:cxn>
              <a:cxn ang="0">
                <a:pos x="55" y="40"/>
              </a:cxn>
              <a:cxn ang="0">
                <a:pos x="54" y="47"/>
              </a:cxn>
              <a:cxn ang="0">
                <a:pos x="52" y="52"/>
              </a:cxn>
              <a:cxn ang="0">
                <a:pos x="49" y="56"/>
              </a:cxn>
              <a:cxn ang="0">
                <a:pos x="46" y="60"/>
              </a:cxn>
              <a:cxn ang="0">
                <a:pos x="43" y="62"/>
              </a:cxn>
              <a:cxn ang="0">
                <a:pos x="40" y="64"/>
              </a:cxn>
              <a:cxn ang="0">
                <a:pos x="35" y="65"/>
              </a:cxn>
              <a:cxn ang="0">
                <a:pos x="30" y="66"/>
              </a:cxn>
              <a:cxn ang="0">
                <a:pos x="25" y="67"/>
              </a:cxn>
              <a:cxn ang="0">
                <a:pos x="0" y="67"/>
              </a:cxn>
              <a:cxn ang="0">
                <a:pos x="9" y="59"/>
              </a:cxn>
              <a:cxn ang="0">
                <a:pos x="24" y="59"/>
              </a:cxn>
              <a:cxn ang="0">
                <a:pos x="30" y="59"/>
              </a:cxn>
              <a:cxn ang="0">
                <a:pos x="34" y="58"/>
              </a:cxn>
              <a:cxn ang="0">
                <a:pos x="37" y="56"/>
              </a:cxn>
              <a:cxn ang="0">
                <a:pos x="40" y="54"/>
              </a:cxn>
              <a:cxn ang="0">
                <a:pos x="43" y="51"/>
              </a:cxn>
              <a:cxn ang="0">
                <a:pos x="45" y="46"/>
              </a:cxn>
              <a:cxn ang="0">
                <a:pos x="46" y="40"/>
              </a:cxn>
              <a:cxn ang="0">
                <a:pos x="47" y="33"/>
              </a:cxn>
              <a:cxn ang="0">
                <a:pos x="46" y="28"/>
              </a:cxn>
              <a:cxn ang="0">
                <a:pos x="46" y="24"/>
              </a:cxn>
              <a:cxn ang="0">
                <a:pos x="45" y="19"/>
              </a:cxn>
              <a:cxn ang="0">
                <a:pos x="43" y="16"/>
              </a:cxn>
              <a:cxn ang="0">
                <a:pos x="39" y="12"/>
              </a:cxn>
              <a:cxn ang="0">
                <a:pos x="35" y="9"/>
              </a:cxn>
              <a:cxn ang="0">
                <a:pos x="30" y="8"/>
              </a:cxn>
              <a:cxn ang="0">
                <a:pos x="24" y="8"/>
              </a:cxn>
              <a:cxn ang="0">
                <a:pos x="9" y="8"/>
              </a:cxn>
              <a:cxn ang="0">
                <a:pos x="9" y="59"/>
              </a:cxn>
            </a:cxnLst>
            <a:rect l="0" t="0" r="r" b="b"/>
            <a:pathLst>
              <a:path w="56" h="67">
                <a:moveTo>
                  <a:pt x="0" y="67"/>
                </a:moveTo>
                <a:lnTo>
                  <a:pt x="0" y="0"/>
                </a:lnTo>
                <a:lnTo>
                  <a:pt x="24" y="0"/>
                </a:lnTo>
                <a:lnTo>
                  <a:pt x="31" y="0"/>
                </a:lnTo>
                <a:lnTo>
                  <a:pt x="36" y="1"/>
                </a:lnTo>
                <a:lnTo>
                  <a:pt x="41" y="3"/>
                </a:lnTo>
                <a:lnTo>
                  <a:pt x="45" y="5"/>
                </a:lnTo>
                <a:lnTo>
                  <a:pt x="50" y="11"/>
                </a:lnTo>
                <a:lnTo>
                  <a:pt x="53" y="17"/>
                </a:lnTo>
                <a:lnTo>
                  <a:pt x="55" y="25"/>
                </a:lnTo>
                <a:lnTo>
                  <a:pt x="56" y="33"/>
                </a:lnTo>
                <a:lnTo>
                  <a:pt x="55" y="40"/>
                </a:lnTo>
                <a:lnTo>
                  <a:pt x="54" y="47"/>
                </a:lnTo>
                <a:lnTo>
                  <a:pt x="52" y="52"/>
                </a:lnTo>
                <a:lnTo>
                  <a:pt x="49" y="56"/>
                </a:lnTo>
                <a:lnTo>
                  <a:pt x="46" y="60"/>
                </a:lnTo>
                <a:lnTo>
                  <a:pt x="43" y="62"/>
                </a:lnTo>
                <a:lnTo>
                  <a:pt x="40" y="64"/>
                </a:lnTo>
                <a:lnTo>
                  <a:pt x="35" y="65"/>
                </a:lnTo>
                <a:lnTo>
                  <a:pt x="30" y="66"/>
                </a:lnTo>
                <a:lnTo>
                  <a:pt x="25" y="67"/>
                </a:lnTo>
                <a:lnTo>
                  <a:pt x="0" y="67"/>
                </a:lnTo>
                <a:close/>
                <a:moveTo>
                  <a:pt x="9" y="59"/>
                </a:moveTo>
                <a:lnTo>
                  <a:pt x="24" y="59"/>
                </a:lnTo>
                <a:lnTo>
                  <a:pt x="30" y="59"/>
                </a:lnTo>
                <a:lnTo>
                  <a:pt x="34" y="58"/>
                </a:lnTo>
                <a:lnTo>
                  <a:pt x="37" y="56"/>
                </a:lnTo>
                <a:lnTo>
                  <a:pt x="40" y="54"/>
                </a:lnTo>
                <a:lnTo>
                  <a:pt x="43" y="51"/>
                </a:lnTo>
                <a:lnTo>
                  <a:pt x="45" y="46"/>
                </a:lnTo>
                <a:lnTo>
                  <a:pt x="46" y="40"/>
                </a:lnTo>
                <a:lnTo>
                  <a:pt x="47" y="33"/>
                </a:lnTo>
                <a:lnTo>
                  <a:pt x="46" y="28"/>
                </a:lnTo>
                <a:lnTo>
                  <a:pt x="46" y="24"/>
                </a:lnTo>
                <a:lnTo>
                  <a:pt x="45" y="19"/>
                </a:lnTo>
                <a:lnTo>
                  <a:pt x="43" y="16"/>
                </a:lnTo>
                <a:lnTo>
                  <a:pt x="39" y="12"/>
                </a:lnTo>
                <a:lnTo>
                  <a:pt x="35" y="9"/>
                </a:lnTo>
                <a:lnTo>
                  <a:pt x="30" y="8"/>
                </a:lnTo>
                <a:lnTo>
                  <a:pt x="24" y="8"/>
                </a:lnTo>
                <a:lnTo>
                  <a:pt x="9" y="8"/>
                </a:lnTo>
                <a:lnTo>
                  <a:pt x="9" y="5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5" name="Freeform 3146"/>
          <p:cNvSpPr>
            <a:spLocks/>
          </p:cNvSpPr>
          <p:nvPr/>
        </p:nvSpPr>
        <p:spPr bwMode="auto">
          <a:xfrm>
            <a:off x="6273006" y="6009481"/>
            <a:ext cx="20638" cy="28575"/>
          </a:xfrm>
          <a:custGeom>
            <a:avLst/>
            <a:gdLst/>
            <a:ahLst/>
            <a:cxnLst>
              <a:cxn ang="0">
                <a:pos x="9" y="46"/>
              </a:cxn>
              <a:cxn ang="0">
                <a:pos x="11" y="54"/>
              </a:cxn>
              <a:cxn ang="0">
                <a:pos x="18" y="59"/>
              </a:cxn>
              <a:cxn ang="0">
                <a:pos x="28" y="61"/>
              </a:cxn>
              <a:cxn ang="0">
                <a:pos x="37" y="59"/>
              </a:cxn>
              <a:cxn ang="0">
                <a:pos x="43" y="55"/>
              </a:cxn>
              <a:cxn ang="0">
                <a:pos x="44" y="50"/>
              </a:cxn>
              <a:cxn ang="0">
                <a:pos x="43" y="44"/>
              </a:cxn>
              <a:cxn ang="0">
                <a:pos x="37" y="40"/>
              </a:cxn>
              <a:cxn ang="0">
                <a:pos x="25" y="37"/>
              </a:cxn>
              <a:cxn ang="0">
                <a:pos x="12" y="33"/>
              </a:cxn>
              <a:cxn ang="0">
                <a:pos x="5" y="27"/>
              </a:cxn>
              <a:cxn ang="0">
                <a:pos x="3" y="18"/>
              </a:cxn>
              <a:cxn ang="0">
                <a:pos x="6" y="9"/>
              </a:cxn>
              <a:cxn ang="0">
                <a:pos x="14" y="2"/>
              </a:cxn>
              <a:cxn ang="0">
                <a:pos x="26" y="0"/>
              </a:cxn>
              <a:cxn ang="0">
                <a:pos x="39" y="2"/>
              </a:cxn>
              <a:cxn ang="0">
                <a:pos x="48" y="9"/>
              </a:cxn>
              <a:cxn ang="0">
                <a:pos x="51" y="19"/>
              </a:cxn>
              <a:cxn ang="0">
                <a:pos x="42" y="17"/>
              </a:cxn>
              <a:cxn ang="0">
                <a:pos x="40" y="12"/>
              </a:cxn>
              <a:cxn ang="0">
                <a:pos x="36" y="9"/>
              </a:cxn>
              <a:cxn ang="0">
                <a:pos x="30" y="8"/>
              </a:cxn>
              <a:cxn ang="0">
                <a:pos x="20" y="8"/>
              </a:cxn>
              <a:cxn ang="0">
                <a:pos x="12" y="13"/>
              </a:cxn>
              <a:cxn ang="0">
                <a:pos x="12" y="20"/>
              </a:cxn>
              <a:cxn ang="0">
                <a:pos x="18" y="26"/>
              </a:cxn>
              <a:cxn ang="0">
                <a:pos x="36" y="31"/>
              </a:cxn>
              <a:cxn ang="0">
                <a:pos x="47" y="36"/>
              </a:cxn>
              <a:cxn ang="0">
                <a:pos x="53" y="44"/>
              </a:cxn>
              <a:cxn ang="0">
                <a:pos x="53" y="54"/>
              </a:cxn>
              <a:cxn ang="0">
                <a:pos x="46" y="63"/>
              </a:cxn>
              <a:cxn ang="0">
                <a:pos x="35" y="68"/>
              </a:cxn>
              <a:cxn ang="0">
                <a:pos x="20" y="68"/>
              </a:cxn>
              <a:cxn ang="0">
                <a:pos x="8" y="63"/>
              </a:cxn>
              <a:cxn ang="0">
                <a:pos x="0" y="53"/>
              </a:cxn>
            </a:cxnLst>
            <a:rect l="0" t="0" r="r" b="b"/>
            <a:pathLst>
              <a:path w="54" h="69">
                <a:moveTo>
                  <a:pt x="0" y="46"/>
                </a:moveTo>
                <a:lnTo>
                  <a:pt x="9" y="46"/>
                </a:lnTo>
                <a:lnTo>
                  <a:pt x="10" y="50"/>
                </a:lnTo>
                <a:lnTo>
                  <a:pt x="11" y="54"/>
                </a:lnTo>
                <a:lnTo>
                  <a:pt x="14" y="57"/>
                </a:lnTo>
                <a:lnTo>
                  <a:pt x="18" y="59"/>
                </a:lnTo>
                <a:lnTo>
                  <a:pt x="23" y="60"/>
                </a:lnTo>
                <a:lnTo>
                  <a:pt x="28" y="61"/>
                </a:lnTo>
                <a:lnTo>
                  <a:pt x="33" y="61"/>
                </a:lnTo>
                <a:lnTo>
                  <a:pt x="37" y="59"/>
                </a:lnTo>
                <a:lnTo>
                  <a:pt x="40" y="58"/>
                </a:lnTo>
                <a:lnTo>
                  <a:pt x="43" y="55"/>
                </a:lnTo>
                <a:lnTo>
                  <a:pt x="44" y="53"/>
                </a:lnTo>
                <a:lnTo>
                  <a:pt x="44" y="50"/>
                </a:lnTo>
                <a:lnTo>
                  <a:pt x="44" y="47"/>
                </a:lnTo>
                <a:lnTo>
                  <a:pt x="43" y="44"/>
                </a:lnTo>
                <a:lnTo>
                  <a:pt x="40" y="42"/>
                </a:lnTo>
                <a:lnTo>
                  <a:pt x="37" y="40"/>
                </a:lnTo>
                <a:lnTo>
                  <a:pt x="32" y="39"/>
                </a:lnTo>
                <a:lnTo>
                  <a:pt x="25" y="37"/>
                </a:lnTo>
                <a:lnTo>
                  <a:pt x="17" y="35"/>
                </a:lnTo>
                <a:lnTo>
                  <a:pt x="12" y="33"/>
                </a:lnTo>
                <a:lnTo>
                  <a:pt x="8" y="30"/>
                </a:lnTo>
                <a:lnTo>
                  <a:pt x="5" y="27"/>
                </a:lnTo>
                <a:lnTo>
                  <a:pt x="4" y="23"/>
                </a:lnTo>
                <a:lnTo>
                  <a:pt x="3" y="18"/>
                </a:lnTo>
                <a:lnTo>
                  <a:pt x="4" y="13"/>
                </a:lnTo>
                <a:lnTo>
                  <a:pt x="6" y="9"/>
                </a:lnTo>
                <a:lnTo>
                  <a:pt x="9" y="5"/>
                </a:lnTo>
                <a:lnTo>
                  <a:pt x="14" y="2"/>
                </a:lnTo>
                <a:lnTo>
                  <a:pt x="20" y="0"/>
                </a:lnTo>
                <a:lnTo>
                  <a:pt x="26" y="0"/>
                </a:lnTo>
                <a:lnTo>
                  <a:pt x="33" y="0"/>
                </a:lnTo>
                <a:lnTo>
                  <a:pt x="39" y="2"/>
                </a:lnTo>
                <a:lnTo>
                  <a:pt x="44" y="5"/>
                </a:lnTo>
                <a:lnTo>
                  <a:pt x="48" y="9"/>
                </a:lnTo>
                <a:lnTo>
                  <a:pt x="50" y="14"/>
                </a:lnTo>
                <a:lnTo>
                  <a:pt x="51" y="19"/>
                </a:lnTo>
                <a:lnTo>
                  <a:pt x="43" y="20"/>
                </a:lnTo>
                <a:lnTo>
                  <a:pt x="42" y="17"/>
                </a:lnTo>
                <a:lnTo>
                  <a:pt x="41" y="15"/>
                </a:lnTo>
                <a:lnTo>
                  <a:pt x="40" y="12"/>
                </a:lnTo>
                <a:lnTo>
                  <a:pt x="38" y="11"/>
                </a:lnTo>
                <a:lnTo>
                  <a:pt x="36" y="9"/>
                </a:lnTo>
                <a:lnTo>
                  <a:pt x="33" y="8"/>
                </a:lnTo>
                <a:lnTo>
                  <a:pt x="30" y="8"/>
                </a:lnTo>
                <a:lnTo>
                  <a:pt x="27" y="7"/>
                </a:lnTo>
                <a:lnTo>
                  <a:pt x="20" y="8"/>
                </a:lnTo>
                <a:lnTo>
                  <a:pt x="15" y="10"/>
                </a:lnTo>
                <a:lnTo>
                  <a:pt x="12" y="13"/>
                </a:lnTo>
                <a:lnTo>
                  <a:pt x="11" y="17"/>
                </a:lnTo>
                <a:lnTo>
                  <a:pt x="12" y="20"/>
                </a:lnTo>
                <a:lnTo>
                  <a:pt x="14" y="24"/>
                </a:lnTo>
                <a:lnTo>
                  <a:pt x="18" y="26"/>
                </a:lnTo>
                <a:lnTo>
                  <a:pt x="27" y="29"/>
                </a:lnTo>
                <a:lnTo>
                  <a:pt x="36" y="31"/>
                </a:lnTo>
                <a:lnTo>
                  <a:pt x="42" y="33"/>
                </a:lnTo>
                <a:lnTo>
                  <a:pt x="47" y="36"/>
                </a:lnTo>
                <a:lnTo>
                  <a:pt x="50" y="40"/>
                </a:lnTo>
                <a:lnTo>
                  <a:pt x="53" y="44"/>
                </a:lnTo>
                <a:lnTo>
                  <a:pt x="54" y="49"/>
                </a:lnTo>
                <a:lnTo>
                  <a:pt x="53" y="54"/>
                </a:lnTo>
                <a:lnTo>
                  <a:pt x="50" y="59"/>
                </a:lnTo>
                <a:lnTo>
                  <a:pt x="46" y="63"/>
                </a:lnTo>
                <a:lnTo>
                  <a:pt x="41" y="66"/>
                </a:lnTo>
                <a:lnTo>
                  <a:pt x="35" y="68"/>
                </a:lnTo>
                <a:lnTo>
                  <a:pt x="29" y="69"/>
                </a:lnTo>
                <a:lnTo>
                  <a:pt x="20" y="68"/>
                </a:lnTo>
                <a:lnTo>
                  <a:pt x="14" y="66"/>
                </a:lnTo>
                <a:lnTo>
                  <a:pt x="8" y="63"/>
                </a:lnTo>
                <a:lnTo>
                  <a:pt x="4" y="58"/>
                </a:lnTo>
                <a:lnTo>
                  <a:pt x="0" y="53"/>
                </a:lnTo>
                <a:lnTo>
                  <a:pt x="0" y="4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6" name="Freeform 3147"/>
          <p:cNvSpPr>
            <a:spLocks/>
          </p:cNvSpPr>
          <p:nvPr/>
        </p:nvSpPr>
        <p:spPr bwMode="auto">
          <a:xfrm>
            <a:off x="6298406" y="6011068"/>
            <a:ext cx="15875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59"/>
              </a:cxn>
              <a:cxn ang="0">
                <a:pos x="42" y="59"/>
              </a:cxn>
              <a:cxn ang="0">
                <a:pos x="42" y="67"/>
              </a:cxn>
              <a:cxn ang="0">
                <a:pos x="0" y="6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59"/>
                </a:lnTo>
                <a:lnTo>
                  <a:pt x="42" y="59"/>
                </a:lnTo>
                <a:lnTo>
                  <a:pt x="42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7" name="Freeform 3148"/>
          <p:cNvSpPr>
            <a:spLocks/>
          </p:cNvSpPr>
          <p:nvPr/>
        </p:nvSpPr>
        <p:spPr bwMode="auto">
          <a:xfrm>
            <a:off x="6117431" y="6190456"/>
            <a:ext cx="20638" cy="28575"/>
          </a:xfrm>
          <a:custGeom>
            <a:avLst/>
            <a:gdLst/>
            <a:ahLst/>
            <a:cxnLst>
              <a:cxn ang="0">
                <a:pos x="8" y="46"/>
              </a:cxn>
              <a:cxn ang="0">
                <a:pos x="11" y="54"/>
              </a:cxn>
              <a:cxn ang="0">
                <a:pos x="17" y="59"/>
              </a:cxn>
              <a:cxn ang="0">
                <a:pos x="27" y="61"/>
              </a:cxn>
              <a:cxn ang="0">
                <a:pos x="37" y="59"/>
              </a:cxn>
              <a:cxn ang="0">
                <a:pos x="43" y="55"/>
              </a:cxn>
              <a:cxn ang="0">
                <a:pos x="45" y="50"/>
              </a:cxn>
              <a:cxn ang="0">
                <a:pos x="43" y="44"/>
              </a:cxn>
              <a:cxn ang="0">
                <a:pos x="37" y="40"/>
              </a:cxn>
              <a:cxn ang="0">
                <a:pos x="24" y="37"/>
              </a:cxn>
              <a:cxn ang="0">
                <a:pos x="12" y="33"/>
              </a:cxn>
              <a:cxn ang="0">
                <a:pos x="5" y="27"/>
              </a:cxn>
              <a:cxn ang="0">
                <a:pos x="2" y="18"/>
              </a:cxn>
              <a:cxn ang="0">
                <a:pos x="5" y="9"/>
              </a:cxn>
              <a:cxn ang="0">
                <a:pos x="13" y="2"/>
              </a:cxn>
              <a:cxn ang="0">
                <a:pos x="25" y="0"/>
              </a:cxn>
              <a:cxn ang="0">
                <a:pos x="39" y="2"/>
              </a:cxn>
              <a:cxn ang="0">
                <a:pos x="48" y="9"/>
              </a:cxn>
              <a:cxn ang="0">
                <a:pos x="51" y="19"/>
              </a:cxn>
              <a:cxn ang="0">
                <a:pos x="42" y="17"/>
              </a:cxn>
              <a:cxn ang="0">
                <a:pos x="40" y="12"/>
              </a:cxn>
              <a:cxn ang="0">
                <a:pos x="35" y="9"/>
              </a:cxn>
              <a:cxn ang="0">
                <a:pos x="29" y="8"/>
              </a:cxn>
              <a:cxn ang="0">
                <a:pos x="19" y="8"/>
              </a:cxn>
              <a:cxn ang="0">
                <a:pos x="11" y="14"/>
              </a:cxn>
              <a:cxn ang="0">
                <a:pos x="11" y="21"/>
              </a:cxn>
              <a:cxn ang="0">
                <a:pos x="18" y="26"/>
              </a:cxn>
              <a:cxn ang="0">
                <a:pos x="35" y="31"/>
              </a:cxn>
              <a:cxn ang="0">
                <a:pos x="47" y="36"/>
              </a:cxn>
              <a:cxn ang="0">
                <a:pos x="52" y="44"/>
              </a:cxn>
              <a:cxn ang="0">
                <a:pos x="52" y="54"/>
              </a:cxn>
              <a:cxn ang="0">
                <a:pos x="46" y="63"/>
              </a:cxn>
              <a:cxn ang="0">
                <a:pos x="34" y="68"/>
              </a:cxn>
              <a:cxn ang="0">
                <a:pos x="20" y="68"/>
              </a:cxn>
              <a:cxn ang="0">
                <a:pos x="7" y="63"/>
              </a:cxn>
              <a:cxn ang="0">
                <a:pos x="1" y="53"/>
              </a:cxn>
            </a:cxnLst>
            <a:rect l="0" t="0" r="r" b="b"/>
            <a:pathLst>
              <a:path w="53" h="69">
                <a:moveTo>
                  <a:pt x="0" y="46"/>
                </a:moveTo>
                <a:lnTo>
                  <a:pt x="8" y="46"/>
                </a:lnTo>
                <a:lnTo>
                  <a:pt x="9" y="50"/>
                </a:lnTo>
                <a:lnTo>
                  <a:pt x="11" y="54"/>
                </a:lnTo>
                <a:lnTo>
                  <a:pt x="13" y="57"/>
                </a:lnTo>
                <a:lnTo>
                  <a:pt x="17" y="59"/>
                </a:lnTo>
                <a:lnTo>
                  <a:pt x="22" y="60"/>
                </a:lnTo>
                <a:lnTo>
                  <a:pt x="27" y="61"/>
                </a:lnTo>
                <a:lnTo>
                  <a:pt x="32" y="61"/>
                </a:lnTo>
                <a:lnTo>
                  <a:pt x="37" y="59"/>
                </a:lnTo>
                <a:lnTo>
                  <a:pt x="40" y="58"/>
                </a:lnTo>
                <a:lnTo>
                  <a:pt x="43" y="55"/>
                </a:lnTo>
                <a:lnTo>
                  <a:pt x="44" y="53"/>
                </a:lnTo>
                <a:lnTo>
                  <a:pt x="45" y="50"/>
                </a:lnTo>
                <a:lnTo>
                  <a:pt x="44" y="47"/>
                </a:lnTo>
                <a:lnTo>
                  <a:pt x="43" y="44"/>
                </a:lnTo>
                <a:lnTo>
                  <a:pt x="40" y="42"/>
                </a:lnTo>
                <a:lnTo>
                  <a:pt x="37" y="40"/>
                </a:lnTo>
                <a:lnTo>
                  <a:pt x="32" y="39"/>
                </a:lnTo>
                <a:lnTo>
                  <a:pt x="24" y="37"/>
                </a:lnTo>
                <a:lnTo>
                  <a:pt x="17" y="35"/>
                </a:lnTo>
                <a:lnTo>
                  <a:pt x="12" y="33"/>
                </a:lnTo>
                <a:lnTo>
                  <a:pt x="7" y="30"/>
                </a:lnTo>
                <a:lnTo>
                  <a:pt x="5" y="27"/>
                </a:lnTo>
                <a:lnTo>
                  <a:pt x="3" y="22"/>
                </a:lnTo>
                <a:lnTo>
                  <a:pt x="2" y="18"/>
                </a:lnTo>
                <a:lnTo>
                  <a:pt x="3" y="13"/>
                </a:lnTo>
                <a:lnTo>
                  <a:pt x="5" y="9"/>
                </a:lnTo>
                <a:lnTo>
                  <a:pt x="9" y="5"/>
                </a:lnTo>
                <a:lnTo>
                  <a:pt x="13" y="2"/>
                </a:lnTo>
                <a:lnTo>
                  <a:pt x="19" y="0"/>
                </a:lnTo>
                <a:lnTo>
                  <a:pt x="25" y="0"/>
                </a:lnTo>
                <a:lnTo>
                  <a:pt x="32" y="0"/>
                </a:lnTo>
                <a:lnTo>
                  <a:pt x="39" y="2"/>
                </a:lnTo>
                <a:lnTo>
                  <a:pt x="44" y="5"/>
                </a:lnTo>
                <a:lnTo>
                  <a:pt x="48" y="9"/>
                </a:lnTo>
                <a:lnTo>
                  <a:pt x="50" y="14"/>
                </a:lnTo>
                <a:lnTo>
                  <a:pt x="51" y="19"/>
                </a:lnTo>
                <a:lnTo>
                  <a:pt x="43" y="20"/>
                </a:lnTo>
                <a:lnTo>
                  <a:pt x="42" y="17"/>
                </a:lnTo>
                <a:lnTo>
                  <a:pt x="41" y="15"/>
                </a:lnTo>
                <a:lnTo>
                  <a:pt x="40" y="12"/>
                </a:lnTo>
                <a:lnTo>
                  <a:pt x="38" y="11"/>
                </a:lnTo>
                <a:lnTo>
                  <a:pt x="35" y="9"/>
                </a:lnTo>
                <a:lnTo>
                  <a:pt x="32" y="8"/>
                </a:lnTo>
                <a:lnTo>
                  <a:pt x="29" y="8"/>
                </a:lnTo>
                <a:lnTo>
                  <a:pt x="26" y="7"/>
                </a:lnTo>
                <a:lnTo>
                  <a:pt x="19" y="8"/>
                </a:lnTo>
                <a:lnTo>
                  <a:pt x="14" y="10"/>
                </a:lnTo>
                <a:lnTo>
                  <a:pt x="11" y="14"/>
                </a:lnTo>
                <a:lnTo>
                  <a:pt x="11" y="17"/>
                </a:lnTo>
                <a:lnTo>
                  <a:pt x="11" y="21"/>
                </a:lnTo>
                <a:lnTo>
                  <a:pt x="13" y="23"/>
                </a:lnTo>
                <a:lnTo>
                  <a:pt x="18" y="26"/>
                </a:lnTo>
                <a:lnTo>
                  <a:pt x="26" y="29"/>
                </a:lnTo>
                <a:lnTo>
                  <a:pt x="35" y="31"/>
                </a:lnTo>
                <a:lnTo>
                  <a:pt x="42" y="33"/>
                </a:lnTo>
                <a:lnTo>
                  <a:pt x="47" y="36"/>
                </a:lnTo>
                <a:lnTo>
                  <a:pt x="50" y="40"/>
                </a:lnTo>
                <a:lnTo>
                  <a:pt x="52" y="44"/>
                </a:lnTo>
                <a:lnTo>
                  <a:pt x="53" y="49"/>
                </a:lnTo>
                <a:lnTo>
                  <a:pt x="52" y="54"/>
                </a:lnTo>
                <a:lnTo>
                  <a:pt x="50" y="59"/>
                </a:lnTo>
                <a:lnTo>
                  <a:pt x="46" y="63"/>
                </a:lnTo>
                <a:lnTo>
                  <a:pt x="41" y="66"/>
                </a:lnTo>
                <a:lnTo>
                  <a:pt x="34" y="68"/>
                </a:lnTo>
                <a:lnTo>
                  <a:pt x="28" y="69"/>
                </a:lnTo>
                <a:lnTo>
                  <a:pt x="20" y="68"/>
                </a:lnTo>
                <a:lnTo>
                  <a:pt x="13" y="66"/>
                </a:lnTo>
                <a:lnTo>
                  <a:pt x="7" y="63"/>
                </a:lnTo>
                <a:lnTo>
                  <a:pt x="3" y="58"/>
                </a:lnTo>
                <a:lnTo>
                  <a:pt x="1" y="53"/>
                </a:lnTo>
                <a:lnTo>
                  <a:pt x="0" y="4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8" name="Freeform 3149"/>
          <p:cNvSpPr>
            <a:spLocks/>
          </p:cNvSpPr>
          <p:nvPr/>
        </p:nvSpPr>
        <p:spPr bwMode="auto">
          <a:xfrm>
            <a:off x="6142831" y="6192043"/>
            <a:ext cx="20638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28"/>
              </a:cxn>
              <a:cxn ang="0">
                <a:pos x="44" y="28"/>
              </a:cxn>
              <a:cxn ang="0">
                <a:pos x="44" y="0"/>
              </a:cxn>
              <a:cxn ang="0">
                <a:pos x="53" y="0"/>
              </a:cxn>
              <a:cxn ang="0">
                <a:pos x="53" y="67"/>
              </a:cxn>
              <a:cxn ang="0">
                <a:pos x="44" y="67"/>
              </a:cxn>
              <a:cxn ang="0">
                <a:pos x="44" y="36"/>
              </a:cxn>
              <a:cxn ang="0">
                <a:pos x="9" y="36"/>
              </a:cxn>
              <a:cxn ang="0">
                <a:pos x="9" y="67"/>
              </a:cxn>
              <a:cxn ang="0">
                <a:pos x="0" y="67"/>
              </a:cxn>
            </a:cxnLst>
            <a:rect l="0" t="0" r="r" b="b"/>
            <a:pathLst>
              <a:path w="53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28"/>
                </a:lnTo>
                <a:lnTo>
                  <a:pt x="44" y="28"/>
                </a:lnTo>
                <a:lnTo>
                  <a:pt x="44" y="0"/>
                </a:lnTo>
                <a:lnTo>
                  <a:pt x="53" y="0"/>
                </a:lnTo>
                <a:lnTo>
                  <a:pt x="53" y="67"/>
                </a:lnTo>
                <a:lnTo>
                  <a:pt x="44" y="67"/>
                </a:lnTo>
                <a:lnTo>
                  <a:pt x="44" y="36"/>
                </a:lnTo>
                <a:lnTo>
                  <a:pt x="9" y="36"/>
                </a:lnTo>
                <a:lnTo>
                  <a:pt x="9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49" name="Freeform 3150"/>
          <p:cNvSpPr>
            <a:spLocks noEditPoints="1"/>
          </p:cNvSpPr>
          <p:nvPr/>
        </p:nvSpPr>
        <p:spPr bwMode="auto">
          <a:xfrm>
            <a:off x="6169819" y="6192043"/>
            <a:ext cx="22225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24" y="0"/>
              </a:cxn>
              <a:cxn ang="0">
                <a:pos x="31" y="0"/>
              </a:cxn>
              <a:cxn ang="0">
                <a:pos x="36" y="1"/>
              </a:cxn>
              <a:cxn ang="0">
                <a:pos x="41" y="3"/>
              </a:cxn>
              <a:cxn ang="0">
                <a:pos x="45" y="6"/>
              </a:cxn>
              <a:cxn ang="0">
                <a:pos x="50" y="11"/>
              </a:cxn>
              <a:cxn ang="0">
                <a:pos x="53" y="17"/>
              </a:cxn>
              <a:cxn ang="0">
                <a:pos x="55" y="25"/>
              </a:cxn>
              <a:cxn ang="0">
                <a:pos x="55" y="33"/>
              </a:cxn>
              <a:cxn ang="0">
                <a:pos x="55" y="40"/>
              </a:cxn>
              <a:cxn ang="0">
                <a:pos x="54" y="47"/>
              </a:cxn>
              <a:cxn ang="0">
                <a:pos x="52" y="52"/>
              </a:cxn>
              <a:cxn ang="0">
                <a:pos x="49" y="56"/>
              </a:cxn>
              <a:cxn ang="0">
                <a:pos x="46" y="60"/>
              </a:cxn>
              <a:cxn ang="0">
                <a:pos x="43" y="62"/>
              </a:cxn>
              <a:cxn ang="0">
                <a:pos x="40" y="64"/>
              </a:cxn>
              <a:cxn ang="0">
                <a:pos x="35" y="65"/>
              </a:cxn>
              <a:cxn ang="0">
                <a:pos x="30" y="66"/>
              </a:cxn>
              <a:cxn ang="0">
                <a:pos x="25" y="67"/>
              </a:cxn>
              <a:cxn ang="0">
                <a:pos x="0" y="67"/>
              </a:cxn>
              <a:cxn ang="0">
                <a:pos x="10" y="59"/>
              </a:cxn>
              <a:cxn ang="0">
                <a:pos x="24" y="59"/>
              </a:cxn>
              <a:cxn ang="0">
                <a:pos x="30" y="59"/>
              </a:cxn>
              <a:cxn ang="0">
                <a:pos x="34" y="58"/>
              </a:cxn>
              <a:cxn ang="0">
                <a:pos x="37" y="56"/>
              </a:cxn>
              <a:cxn ang="0">
                <a:pos x="40" y="54"/>
              </a:cxn>
              <a:cxn ang="0">
                <a:pos x="43" y="51"/>
              </a:cxn>
              <a:cxn ang="0">
                <a:pos x="45" y="46"/>
              </a:cxn>
              <a:cxn ang="0">
                <a:pos x="46" y="40"/>
              </a:cxn>
              <a:cxn ang="0">
                <a:pos x="47" y="33"/>
              </a:cxn>
              <a:cxn ang="0">
                <a:pos x="46" y="28"/>
              </a:cxn>
              <a:cxn ang="0">
                <a:pos x="46" y="23"/>
              </a:cxn>
              <a:cxn ang="0">
                <a:pos x="45" y="19"/>
              </a:cxn>
              <a:cxn ang="0">
                <a:pos x="43" y="16"/>
              </a:cxn>
              <a:cxn ang="0">
                <a:pos x="39" y="12"/>
              </a:cxn>
              <a:cxn ang="0">
                <a:pos x="35" y="9"/>
              </a:cxn>
              <a:cxn ang="0">
                <a:pos x="30" y="8"/>
              </a:cxn>
              <a:cxn ang="0">
                <a:pos x="24" y="8"/>
              </a:cxn>
              <a:cxn ang="0">
                <a:pos x="10" y="8"/>
              </a:cxn>
              <a:cxn ang="0">
                <a:pos x="10" y="59"/>
              </a:cxn>
            </a:cxnLst>
            <a:rect l="0" t="0" r="r" b="b"/>
            <a:pathLst>
              <a:path w="55" h="67">
                <a:moveTo>
                  <a:pt x="0" y="67"/>
                </a:moveTo>
                <a:lnTo>
                  <a:pt x="0" y="0"/>
                </a:lnTo>
                <a:lnTo>
                  <a:pt x="24" y="0"/>
                </a:lnTo>
                <a:lnTo>
                  <a:pt x="31" y="0"/>
                </a:lnTo>
                <a:lnTo>
                  <a:pt x="36" y="1"/>
                </a:lnTo>
                <a:lnTo>
                  <a:pt x="41" y="3"/>
                </a:lnTo>
                <a:lnTo>
                  <a:pt x="45" y="6"/>
                </a:lnTo>
                <a:lnTo>
                  <a:pt x="50" y="11"/>
                </a:lnTo>
                <a:lnTo>
                  <a:pt x="53" y="17"/>
                </a:lnTo>
                <a:lnTo>
                  <a:pt x="55" y="25"/>
                </a:lnTo>
                <a:lnTo>
                  <a:pt x="55" y="33"/>
                </a:lnTo>
                <a:lnTo>
                  <a:pt x="55" y="40"/>
                </a:lnTo>
                <a:lnTo>
                  <a:pt x="54" y="47"/>
                </a:lnTo>
                <a:lnTo>
                  <a:pt x="52" y="52"/>
                </a:lnTo>
                <a:lnTo>
                  <a:pt x="49" y="56"/>
                </a:lnTo>
                <a:lnTo>
                  <a:pt x="46" y="60"/>
                </a:lnTo>
                <a:lnTo>
                  <a:pt x="43" y="62"/>
                </a:lnTo>
                <a:lnTo>
                  <a:pt x="40" y="64"/>
                </a:lnTo>
                <a:lnTo>
                  <a:pt x="35" y="65"/>
                </a:lnTo>
                <a:lnTo>
                  <a:pt x="30" y="66"/>
                </a:lnTo>
                <a:lnTo>
                  <a:pt x="25" y="67"/>
                </a:lnTo>
                <a:lnTo>
                  <a:pt x="0" y="67"/>
                </a:lnTo>
                <a:close/>
                <a:moveTo>
                  <a:pt x="10" y="59"/>
                </a:moveTo>
                <a:lnTo>
                  <a:pt x="24" y="59"/>
                </a:lnTo>
                <a:lnTo>
                  <a:pt x="30" y="59"/>
                </a:lnTo>
                <a:lnTo>
                  <a:pt x="34" y="58"/>
                </a:lnTo>
                <a:lnTo>
                  <a:pt x="37" y="56"/>
                </a:lnTo>
                <a:lnTo>
                  <a:pt x="40" y="54"/>
                </a:lnTo>
                <a:lnTo>
                  <a:pt x="43" y="51"/>
                </a:lnTo>
                <a:lnTo>
                  <a:pt x="45" y="46"/>
                </a:lnTo>
                <a:lnTo>
                  <a:pt x="46" y="40"/>
                </a:lnTo>
                <a:lnTo>
                  <a:pt x="47" y="33"/>
                </a:lnTo>
                <a:lnTo>
                  <a:pt x="46" y="28"/>
                </a:lnTo>
                <a:lnTo>
                  <a:pt x="46" y="23"/>
                </a:lnTo>
                <a:lnTo>
                  <a:pt x="45" y="19"/>
                </a:lnTo>
                <a:lnTo>
                  <a:pt x="43" y="16"/>
                </a:lnTo>
                <a:lnTo>
                  <a:pt x="39" y="12"/>
                </a:lnTo>
                <a:lnTo>
                  <a:pt x="35" y="9"/>
                </a:lnTo>
                <a:lnTo>
                  <a:pt x="30" y="8"/>
                </a:lnTo>
                <a:lnTo>
                  <a:pt x="24" y="8"/>
                </a:lnTo>
                <a:lnTo>
                  <a:pt x="10" y="8"/>
                </a:lnTo>
                <a:lnTo>
                  <a:pt x="10" y="5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0" name="Freeform 3151"/>
          <p:cNvSpPr>
            <a:spLocks/>
          </p:cNvSpPr>
          <p:nvPr/>
        </p:nvSpPr>
        <p:spPr bwMode="auto">
          <a:xfrm>
            <a:off x="6195219" y="6190456"/>
            <a:ext cx="20637" cy="28575"/>
          </a:xfrm>
          <a:custGeom>
            <a:avLst/>
            <a:gdLst/>
            <a:ahLst/>
            <a:cxnLst>
              <a:cxn ang="0">
                <a:pos x="8" y="46"/>
              </a:cxn>
              <a:cxn ang="0">
                <a:pos x="10" y="54"/>
              </a:cxn>
              <a:cxn ang="0">
                <a:pos x="17" y="59"/>
              </a:cxn>
              <a:cxn ang="0">
                <a:pos x="27" y="61"/>
              </a:cxn>
              <a:cxn ang="0">
                <a:pos x="36" y="59"/>
              </a:cxn>
              <a:cxn ang="0">
                <a:pos x="43" y="55"/>
              </a:cxn>
              <a:cxn ang="0">
                <a:pos x="44" y="50"/>
              </a:cxn>
              <a:cxn ang="0">
                <a:pos x="43" y="44"/>
              </a:cxn>
              <a:cxn ang="0">
                <a:pos x="36" y="40"/>
              </a:cxn>
              <a:cxn ang="0">
                <a:pos x="24" y="37"/>
              </a:cxn>
              <a:cxn ang="0">
                <a:pos x="11" y="33"/>
              </a:cxn>
              <a:cxn ang="0">
                <a:pos x="4" y="27"/>
              </a:cxn>
              <a:cxn ang="0">
                <a:pos x="2" y="18"/>
              </a:cxn>
              <a:cxn ang="0">
                <a:pos x="5" y="9"/>
              </a:cxn>
              <a:cxn ang="0">
                <a:pos x="13" y="2"/>
              </a:cxn>
              <a:cxn ang="0">
                <a:pos x="25" y="0"/>
              </a:cxn>
              <a:cxn ang="0">
                <a:pos x="38" y="2"/>
              </a:cxn>
              <a:cxn ang="0">
                <a:pos x="48" y="9"/>
              </a:cxn>
              <a:cxn ang="0">
                <a:pos x="51" y="19"/>
              </a:cxn>
              <a:cxn ang="0">
                <a:pos x="42" y="17"/>
              </a:cxn>
              <a:cxn ang="0">
                <a:pos x="39" y="12"/>
              </a:cxn>
              <a:cxn ang="0">
                <a:pos x="35" y="9"/>
              </a:cxn>
              <a:cxn ang="0">
                <a:pos x="29" y="8"/>
              </a:cxn>
              <a:cxn ang="0">
                <a:pos x="19" y="8"/>
              </a:cxn>
              <a:cxn ang="0">
                <a:pos x="11" y="14"/>
              </a:cxn>
              <a:cxn ang="0">
                <a:pos x="11" y="21"/>
              </a:cxn>
              <a:cxn ang="0">
                <a:pos x="17" y="26"/>
              </a:cxn>
              <a:cxn ang="0">
                <a:pos x="35" y="31"/>
              </a:cxn>
              <a:cxn ang="0">
                <a:pos x="47" y="36"/>
              </a:cxn>
              <a:cxn ang="0">
                <a:pos x="52" y="44"/>
              </a:cxn>
              <a:cxn ang="0">
                <a:pos x="52" y="54"/>
              </a:cxn>
              <a:cxn ang="0">
                <a:pos x="46" y="63"/>
              </a:cxn>
              <a:cxn ang="0">
                <a:pos x="34" y="68"/>
              </a:cxn>
              <a:cxn ang="0">
                <a:pos x="19" y="68"/>
              </a:cxn>
              <a:cxn ang="0">
                <a:pos x="7" y="63"/>
              </a:cxn>
              <a:cxn ang="0">
                <a:pos x="0" y="53"/>
              </a:cxn>
            </a:cxnLst>
            <a:rect l="0" t="0" r="r" b="b"/>
            <a:pathLst>
              <a:path w="53" h="69">
                <a:moveTo>
                  <a:pt x="0" y="46"/>
                </a:moveTo>
                <a:lnTo>
                  <a:pt x="8" y="46"/>
                </a:lnTo>
                <a:lnTo>
                  <a:pt x="9" y="50"/>
                </a:lnTo>
                <a:lnTo>
                  <a:pt x="10" y="54"/>
                </a:lnTo>
                <a:lnTo>
                  <a:pt x="13" y="57"/>
                </a:lnTo>
                <a:lnTo>
                  <a:pt x="17" y="59"/>
                </a:lnTo>
                <a:lnTo>
                  <a:pt x="22" y="60"/>
                </a:lnTo>
                <a:lnTo>
                  <a:pt x="27" y="61"/>
                </a:lnTo>
                <a:lnTo>
                  <a:pt x="32" y="61"/>
                </a:lnTo>
                <a:lnTo>
                  <a:pt x="36" y="59"/>
                </a:lnTo>
                <a:lnTo>
                  <a:pt x="39" y="58"/>
                </a:lnTo>
                <a:lnTo>
                  <a:pt x="43" y="55"/>
                </a:lnTo>
                <a:lnTo>
                  <a:pt x="44" y="53"/>
                </a:lnTo>
                <a:lnTo>
                  <a:pt x="44" y="50"/>
                </a:lnTo>
                <a:lnTo>
                  <a:pt x="44" y="47"/>
                </a:lnTo>
                <a:lnTo>
                  <a:pt x="43" y="44"/>
                </a:lnTo>
                <a:lnTo>
                  <a:pt x="39" y="42"/>
                </a:lnTo>
                <a:lnTo>
                  <a:pt x="36" y="40"/>
                </a:lnTo>
                <a:lnTo>
                  <a:pt x="31" y="39"/>
                </a:lnTo>
                <a:lnTo>
                  <a:pt x="24" y="37"/>
                </a:lnTo>
                <a:lnTo>
                  <a:pt x="16" y="35"/>
                </a:lnTo>
                <a:lnTo>
                  <a:pt x="11" y="33"/>
                </a:lnTo>
                <a:lnTo>
                  <a:pt x="7" y="30"/>
                </a:lnTo>
                <a:lnTo>
                  <a:pt x="4" y="27"/>
                </a:lnTo>
                <a:lnTo>
                  <a:pt x="3" y="22"/>
                </a:lnTo>
                <a:lnTo>
                  <a:pt x="2" y="18"/>
                </a:lnTo>
                <a:lnTo>
                  <a:pt x="3" y="13"/>
                </a:lnTo>
                <a:lnTo>
                  <a:pt x="5" y="9"/>
                </a:lnTo>
                <a:lnTo>
                  <a:pt x="8" y="5"/>
                </a:lnTo>
                <a:lnTo>
                  <a:pt x="13" y="2"/>
                </a:lnTo>
                <a:lnTo>
                  <a:pt x="19" y="0"/>
                </a:lnTo>
                <a:lnTo>
                  <a:pt x="25" y="0"/>
                </a:lnTo>
                <a:lnTo>
                  <a:pt x="32" y="0"/>
                </a:lnTo>
                <a:lnTo>
                  <a:pt x="38" y="2"/>
                </a:lnTo>
                <a:lnTo>
                  <a:pt x="44" y="5"/>
                </a:lnTo>
                <a:lnTo>
                  <a:pt x="48" y="9"/>
                </a:lnTo>
                <a:lnTo>
                  <a:pt x="50" y="14"/>
                </a:lnTo>
                <a:lnTo>
                  <a:pt x="51" y="19"/>
                </a:lnTo>
                <a:lnTo>
                  <a:pt x="42" y="20"/>
                </a:lnTo>
                <a:lnTo>
                  <a:pt x="42" y="17"/>
                </a:lnTo>
                <a:lnTo>
                  <a:pt x="40" y="15"/>
                </a:lnTo>
                <a:lnTo>
                  <a:pt x="39" y="12"/>
                </a:lnTo>
                <a:lnTo>
                  <a:pt x="37" y="11"/>
                </a:lnTo>
                <a:lnTo>
                  <a:pt x="35" y="9"/>
                </a:lnTo>
                <a:lnTo>
                  <a:pt x="32" y="8"/>
                </a:lnTo>
                <a:lnTo>
                  <a:pt x="29" y="8"/>
                </a:lnTo>
                <a:lnTo>
                  <a:pt x="25" y="7"/>
                </a:lnTo>
                <a:lnTo>
                  <a:pt x="19" y="8"/>
                </a:lnTo>
                <a:lnTo>
                  <a:pt x="14" y="10"/>
                </a:lnTo>
                <a:lnTo>
                  <a:pt x="11" y="14"/>
                </a:lnTo>
                <a:lnTo>
                  <a:pt x="10" y="17"/>
                </a:lnTo>
                <a:lnTo>
                  <a:pt x="11" y="21"/>
                </a:lnTo>
                <a:lnTo>
                  <a:pt x="13" y="23"/>
                </a:lnTo>
                <a:lnTo>
                  <a:pt x="17" y="26"/>
                </a:lnTo>
                <a:lnTo>
                  <a:pt x="26" y="29"/>
                </a:lnTo>
                <a:lnTo>
                  <a:pt x="35" y="31"/>
                </a:lnTo>
                <a:lnTo>
                  <a:pt x="42" y="33"/>
                </a:lnTo>
                <a:lnTo>
                  <a:pt x="47" y="36"/>
                </a:lnTo>
                <a:lnTo>
                  <a:pt x="50" y="40"/>
                </a:lnTo>
                <a:lnTo>
                  <a:pt x="52" y="44"/>
                </a:lnTo>
                <a:lnTo>
                  <a:pt x="53" y="49"/>
                </a:lnTo>
                <a:lnTo>
                  <a:pt x="52" y="54"/>
                </a:lnTo>
                <a:lnTo>
                  <a:pt x="50" y="59"/>
                </a:lnTo>
                <a:lnTo>
                  <a:pt x="46" y="63"/>
                </a:lnTo>
                <a:lnTo>
                  <a:pt x="40" y="66"/>
                </a:lnTo>
                <a:lnTo>
                  <a:pt x="34" y="68"/>
                </a:lnTo>
                <a:lnTo>
                  <a:pt x="28" y="69"/>
                </a:lnTo>
                <a:lnTo>
                  <a:pt x="19" y="68"/>
                </a:lnTo>
                <a:lnTo>
                  <a:pt x="13" y="66"/>
                </a:lnTo>
                <a:lnTo>
                  <a:pt x="7" y="63"/>
                </a:lnTo>
                <a:lnTo>
                  <a:pt x="3" y="58"/>
                </a:lnTo>
                <a:lnTo>
                  <a:pt x="0" y="53"/>
                </a:lnTo>
                <a:lnTo>
                  <a:pt x="0" y="4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1" name="Freeform 3152"/>
          <p:cNvSpPr>
            <a:spLocks/>
          </p:cNvSpPr>
          <p:nvPr/>
        </p:nvSpPr>
        <p:spPr bwMode="auto">
          <a:xfrm>
            <a:off x="6220619" y="6192043"/>
            <a:ext cx="17462" cy="25400"/>
          </a:xfrm>
          <a:custGeom>
            <a:avLst/>
            <a:gdLst/>
            <a:ahLst/>
            <a:cxnLst>
              <a:cxn ang="0">
                <a:pos x="0" y="67"/>
              </a:cxn>
              <a:cxn ang="0">
                <a:pos x="0" y="0"/>
              </a:cxn>
              <a:cxn ang="0">
                <a:pos x="9" y="0"/>
              </a:cxn>
              <a:cxn ang="0">
                <a:pos x="9" y="59"/>
              </a:cxn>
              <a:cxn ang="0">
                <a:pos x="42" y="59"/>
              </a:cxn>
              <a:cxn ang="0">
                <a:pos x="42" y="67"/>
              </a:cxn>
              <a:cxn ang="0">
                <a:pos x="0" y="6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0" y="0"/>
                </a:lnTo>
                <a:lnTo>
                  <a:pt x="9" y="0"/>
                </a:lnTo>
                <a:lnTo>
                  <a:pt x="9" y="59"/>
                </a:lnTo>
                <a:lnTo>
                  <a:pt x="42" y="59"/>
                </a:lnTo>
                <a:lnTo>
                  <a:pt x="42" y="67"/>
                </a:lnTo>
                <a:lnTo>
                  <a:pt x="0" y="6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2" name="Freeform 3153"/>
          <p:cNvSpPr>
            <a:spLocks/>
          </p:cNvSpPr>
          <p:nvPr/>
        </p:nvSpPr>
        <p:spPr bwMode="auto">
          <a:xfrm>
            <a:off x="5553869" y="5545931"/>
            <a:ext cx="23812" cy="301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6" y="0"/>
              </a:cxn>
              <a:cxn ang="0">
                <a:pos x="16" y="34"/>
              </a:cxn>
              <a:cxn ang="0">
                <a:pos x="20" y="33"/>
              </a:cxn>
              <a:cxn ang="0">
                <a:pos x="23" y="31"/>
              </a:cxn>
              <a:cxn ang="0">
                <a:pos x="25" y="27"/>
              </a:cxn>
              <a:cxn ang="0">
                <a:pos x="29" y="18"/>
              </a:cxn>
              <a:cxn ang="0">
                <a:pos x="32" y="13"/>
              </a:cxn>
              <a:cxn ang="0">
                <a:pos x="34" y="8"/>
              </a:cxn>
              <a:cxn ang="0">
                <a:pos x="37" y="5"/>
              </a:cxn>
              <a:cxn ang="0">
                <a:pos x="39" y="3"/>
              </a:cxn>
              <a:cxn ang="0">
                <a:pos x="42" y="2"/>
              </a:cxn>
              <a:cxn ang="0">
                <a:pos x="45" y="1"/>
              </a:cxn>
              <a:cxn ang="0">
                <a:pos x="50" y="0"/>
              </a:cxn>
              <a:cxn ang="0">
                <a:pos x="55" y="0"/>
              </a:cxn>
              <a:cxn ang="0">
                <a:pos x="56" y="0"/>
              </a:cxn>
              <a:cxn ang="0">
                <a:pos x="57" y="0"/>
              </a:cxn>
              <a:cxn ang="0">
                <a:pos x="57" y="11"/>
              </a:cxn>
              <a:cxn ang="0">
                <a:pos x="55" y="11"/>
              </a:cxn>
              <a:cxn ang="0">
                <a:pos x="51" y="12"/>
              </a:cxn>
              <a:cxn ang="0">
                <a:pos x="48" y="12"/>
              </a:cxn>
              <a:cxn ang="0">
                <a:pos x="46" y="14"/>
              </a:cxn>
              <a:cxn ang="0">
                <a:pos x="44" y="16"/>
              </a:cxn>
              <a:cxn ang="0">
                <a:pos x="43" y="21"/>
              </a:cxn>
              <a:cxn ang="0">
                <a:pos x="40" y="27"/>
              </a:cxn>
              <a:cxn ang="0">
                <a:pos x="39" y="31"/>
              </a:cxn>
              <a:cxn ang="0">
                <a:pos x="37" y="34"/>
              </a:cxn>
              <a:cxn ang="0">
                <a:pos x="35" y="36"/>
              </a:cxn>
              <a:cxn ang="0">
                <a:pos x="31" y="39"/>
              </a:cxn>
              <a:cxn ang="0">
                <a:pos x="36" y="41"/>
              </a:cxn>
              <a:cxn ang="0">
                <a:pos x="40" y="45"/>
              </a:cxn>
              <a:cxn ang="0">
                <a:pos x="43" y="50"/>
              </a:cxn>
              <a:cxn ang="0">
                <a:pos x="47" y="57"/>
              </a:cxn>
              <a:cxn ang="0">
                <a:pos x="58" y="79"/>
              </a:cxn>
              <a:cxn ang="0">
                <a:pos x="40" y="79"/>
              </a:cxn>
              <a:cxn ang="0">
                <a:pos x="30" y="58"/>
              </a:cxn>
              <a:cxn ang="0">
                <a:pos x="30" y="58"/>
              </a:cxn>
              <a:cxn ang="0">
                <a:pos x="29" y="57"/>
              </a:cxn>
              <a:cxn ang="0">
                <a:pos x="29" y="56"/>
              </a:cxn>
              <a:cxn ang="0">
                <a:pos x="26" y="53"/>
              </a:cxn>
              <a:cxn ang="0">
                <a:pos x="24" y="48"/>
              </a:cxn>
              <a:cxn ang="0">
                <a:pos x="22" y="46"/>
              </a:cxn>
              <a:cxn ang="0">
                <a:pos x="19" y="45"/>
              </a:cxn>
              <a:cxn ang="0">
                <a:pos x="16" y="45"/>
              </a:cxn>
              <a:cxn ang="0">
                <a:pos x="16" y="79"/>
              </a:cxn>
              <a:cxn ang="0">
                <a:pos x="0" y="79"/>
              </a:cxn>
              <a:cxn ang="0">
                <a:pos x="0" y="0"/>
              </a:cxn>
            </a:cxnLst>
            <a:rect l="0" t="0" r="r" b="b"/>
            <a:pathLst>
              <a:path w="58" h="79">
                <a:moveTo>
                  <a:pt x="0" y="0"/>
                </a:moveTo>
                <a:lnTo>
                  <a:pt x="16" y="0"/>
                </a:lnTo>
                <a:lnTo>
                  <a:pt x="16" y="34"/>
                </a:lnTo>
                <a:lnTo>
                  <a:pt x="20" y="33"/>
                </a:lnTo>
                <a:lnTo>
                  <a:pt x="23" y="31"/>
                </a:lnTo>
                <a:lnTo>
                  <a:pt x="25" y="27"/>
                </a:lnTo>
                <a:lnTo>
                  <a:pt x="29" y="18"/>
                </a:lnTo>
                <a:lnTo>
                  <a:pt x="32" y="13"/>
                </a:lnTo>
                <a:lnTo>
                  <a:pt x="34" y="8"/>
                </a:lnTo>
                <a:lnTo>
                  <a:pt x="37" y="5"/>
                </a:lnTo>
                <a:lnTo>
                  <a:pt x="39" y="3"/>
                </a:lnTo>
                <a:lnTo>
                  <a:pt x="42" y="2"/>
                </a:lnTo>
                <a:lnTo>
                  <a:pt x="45" y="1"/>
                </a:lnTo>
                <a:lnTo>
                  <a:pt x="50" y="0"/>
                </a:lnTo>
                <a:lnTo>
                  <a:pt x="55" y="0"/>
                </a:lnTo>
                <a:lnTo>
                  <a:pt x="56" y="0"/>
                </a:lnTo>
                <a:lnTo>
                  <a:pt x="57" y="0"/>
                </a:lnTo>
                <a:lnTo>
                  <a:pt x="57" y="11"/>
                </a:lnTo>
                <a:lnTo>
                  <a:pt x="55" y="11"/>
                </a:lnTo>
                <a:lnTo>
                  <a:pt x="51" y="12"/>
                </a:lnTo>
                <a:lnTo>
                  <a:pt x="48" y="12"/>
                </a:lnTo>
                <a:lnTo>
                  <a:pt x="46" y="14"/>
                </a:lnTo>
                <a:lnTo>
                  <a:pt x="44" y="16"/>
                </a:lnTo>
                <a:lnTo>
                  <a:pt x="43" y="21"/>
                </a:lnTo>
                <a:lnTo>
                  <a:pt x="40" y="27"/>
                </a:lnTo>
                <a:lnTo>
                  <a:pt x="39" y="31"/>
                </a:lnTo>
                <a:lnTo>
                  <a:pt x="37" y="34"/>
                </a:lnTo>
                <a:lnTo>
                  <a:pt x="35" y="36"/>
                </a:lnTo>
                <a:lnTo>
                  <a:pt x="31" y="39"/>
                </a:lnTo>
                <a:lnTo>
                  <a:pt x="36" y="41"/>
                </a:lnTo>
                <a:lnTo>
                  <a:pt x="40" y="45"/>
                </a:lnTo>
                <a:lnTo>
                  <a:pt x="43" y="50"/>
                </a:lnTo>
                <a:lnTo>
                  <a:pt x="47" y="57"/>
                </a:lnTo>
                <a:lnTo>
                  <a:pt x="58" y="79"/>
                </a:lnTo>
                <a:lnTo>
                  <a:pt x="40" y="79"/>
                </a:lnTo>
                <a:lnTo>
                  <a:pt x="30" y="58"/>
                </a:lnTo>
                <a:lnTo>
                  <a:pt x="30" y="58"/>
                </a:lnTo>
                <a:lnTo>
                  <a:pt x="29" y="57"/>
                </a:lnTo>
                <a:lnTo>
                  <a:pt x="29" y="56"/>
                </a:lnTo>
                <a:lnTo>
                  <a:pt x="26" y="53"/>
                </a:lnTo>
                <a:lnTo>
                  <a:pt x="24" y="48"/>
                </a:lnTo>
                <a:lnTo>
                  <a:pt x="22" y="46"/>
                </a:lnTo>
                <a:lnTo>
                  <a:pt x="19" y="45"/>
                </a:lnTo>
                <a:lnTo>
                  <a:pt x="16" y="45"/>
                </a:lnTo>
                <a:lnTo>
                  <a:pt x="16" y="79"/>
                </a:lnTo>
                <a:lnTo>
                  <a:pt x="0" y="79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3" name="Freeform 3154"/>
          <p:cNvSpPr>
            <a:spLocks noEditPoints="1"/>
          </p:cNvSpPr>
          <p:nvPr/>
        </p:nvSpPr>
        <p:spPr bwMode="auto">
          <a:xfrm>
            <a:off x="5579269" y="5553868"/>
            <a:ext cx="23812" cy="23813"/>
          </a:xfrm>
          <a:custGeom>
            <a:avLst/>
            <a:gdLst/>
            <a:ahLst/>
            <a:cxnLst>
              <a:cxn ang="0">
                <a:pos x="1" y="21"/>
              </a:cxn>
              <a:cxn ang="0">
                <a:pos x="6" y="11"/>
              </a:cxn>
              <a:cxn ang="0">
                <a:pos x="11" y="6"/>
              </a:cxn>
              <a:cxn ang="0">
                <a:pos x="22" y="1"/>
              </a:cxn>
              <a:cxn ang="0">
                <a:pos x="36" y="1"/>
              </a:cxn>
              <a:cxn ang="0">
                <a:pos x="46" y="5"/>
              </a:cxn>
              <a:cxn ang="0">
                <a:pos x="54" y="13"/>
              </a:cxn>
              <a:cxn ang="0">
                <a:pos x="58" y="23"/>
              </a:cxn>
              <a:cxn ang="0">
                <a:pos x="58" y="35"/>
              </a:cxn>
              <a:cxn ang="0">
                <a:pos x="54" y="46"/>
              </a:cxn>
              <a:cxn ang="0">
                <a:pos x="46" y="55"/>
              </a:cxn>
              <a:cxn ang="0">
                <a:pos x="36" y="59"/>
              </a:cxn>
              <a:cxn ang="0">
                <a:pos x="22" y="59"/>
              </a:cxn>
              <a:cxn ang="0">
                <a:pos x="11" y="54"/>
              </a:cxn>
              <a:cxn ang="0">
                <a:pos x="6" y="48"/>
              </a:cxn>
              <a:cxn ang="0">
                <a:pos x="2" y="41"/>
              </a:cxn>
              <a:cxn ang="0">
                <a:pos x="0" y="33"/>
              </a:cxn>
              <a:cxn ang="0">
                <a:pos x="16" y="29"/>
              </a:cxn>
              <a:cxn ang="0">
                <a:pos x="17" y="37"/>
              </a:cxn>
              <a:cxn ang="0">
                <a:pos x="20" y="42"/>
              </a:cxn>
              <a:cxn ang="0">
                <a:pos x="24" y="45"/>
              </a:cxn>
              <a:cxn ang="0">
                <a:pos x="30" y="46"/>
              </a:cxn>
              <a:cxn ang="0">
                <a:pos x="35" y="45"/>
              </a:cxn>
              <a:cxn ang="0">
                <a:pos x="39" y="42"/>
              </a:cxn>
              <a:cxn ang="0">
                <a:pos x="42" y="37"/>
              </a:cxn>
              <a:cxn ang="0">
                <a:pos x="43" y="29"/>
              </a:cxn>
              <a:cxn ang="0">
                <a:pos x="42" y="22"/>
              </a:cxn>
              <a:cxn ang="0">
                <a:pos x="39" y="17"/>
              </a:cxn>
              <a:cxn ang="0">
                <a:pos x="35" y="13"/>
              </a:cxn>
              <a:cxn ang="0">
                <a:pos x="30" y="12"/>
              </a:cxn>
              <a:cxn ang="0">
                <a:pos x="24" y="13"/>
              </a:cxn>
              <a:cxn ang="0">
                <a:pos x="20" y="17"/>
              </a:cxn>
              <a:cxn ang="0">
                <a:pos x="17" y="22"/>
              </a:cxn>
              <a:cxn ang="0">
                <a:pos x="16" y="29"/>
              </a:cxn>
            </a:cxnLst>
            <a:rect l="0" t="0" r="r" b="b"/>
            <a:pathLst>
              <a:path w="58" h="59">
                <a:moveTo>
                  <a:pt x="0" y="29"/>
                </a:moveTo>
                <a:lnTo>
                  <a:pt x="1" y="21"/>
                </a:lnTo>
                <a:lnTo>
                  <a:pt x="4" y="14"/>
                </a:lnTo>
                <a:lnTo>
                  <a:pt x="6" y="11"/>
                </a:lnTo>
                <a:lnTo>
                  <a:pt x="8" y="8"/>
                </a:lnTo>
                <a:lnTo>
                  <a:pt x="11" y="6"/>
                </a:lnTo>
                <a:lnTo>
                  <a:pt x="14" y="4"/>
                </a:lnTo>
                <a:lnTo>
                  <a:pt x="22" y="1"/>
                </a:lnTo>
                <a:lnTo>
                  <a:pt x="30" y="0"/>
                </a:lnTo>
                <a:lnTo>
                  <a:pt x="36" y="1"/>
                </a:lnTo>
                <a:lnTo>
                  <a:pt x="41" y="2"/>
                </a:lnTo>
                <a:lnTo>
                  <a:pt x="46" y="5"/>
                </a:lnTo>
                <a:lnTo>
                  <a:pt x="50" y="8"/>
                </a:lnTo>
                <a:lnTo>
                  <a:pt x="54" y="13"/>
                </a:lnTo>
                <a:lnTo>
                  <a:pt x="56" y="18"/>
                </a:lnTo>
                <a:lnTo>
                  <a:pt x="58" y="23"/>
                </a:lnTo>
                <a:lnTo>
                  <a:pt x="58" y="29"/>
                </a:lnTo>
                <a:lnTo>
                  <a:pt x="58" y="35"/>
                </a:lnTo>
                <a:lnTo>
                  <a:pt x="56" y="41"/>
                </a:lnTo>
                <a:lnTo>
                  <a:pt x="54" y="46"/>
                </a:lnTo>
                <a:lnTo>
                  <a:pt x="50" y="51"/>
                </a:lnTo>
                <a:lnTo>
                  <a:pt x="46" y="55"/>
                </a:lnTo>
                <a:lnTo>
                  <a:pt x="41" y="57"/>
                </a:lnTo>
                <a:lnTo>
                  <a:pt x="36" y="59"/>
                </a:lnTo>
                <a:lnTo>
                  <a:pt x="30" y="59"/>
                </a:lnTo>
                <a:lnTo>
                  <a:pt x="22" y="59"/>
                </a:lnTo>
                <a:lnTo>
                  <a:pt x="14" y="56"/>
                </a:lnTo>
                <a:lnTo>
                  <a:pt x="11" y="54"/>
                </a:lnTo>
                <a:lnTo>
                  <a:pt x="8" y="52"/>
                </a:lnTo>
                <a:lnTo>
                  <a:pt x="6" y="48"/>
                </a:lnTo>
                <a:lnTo>
                  <a:pt x="4" y="45"/>
                </a:lnTo>
                <a:lnTo>
                  <a:pt x="2" y="41"/>
                </a:lnTo>
                <a:lnTo>
                  <a:pt x="1" y="37"/>
                </a:lnTo>
                <a:lnTo>
                  <a:pt x="0" y="33"/>
                </a:lnTo>
                <a:lnTo>
                  <a:pt x="0" y="29"/>
                </a:lnTo>
                <a:close/>
                <a:moveTo>
                  <a:pt x="16" y="29"/>
                </a:moveTo>
                <a:lnTo>
                  <a:pt x="16" y="33"/>
                </a:lnTo>
                <a:lnTo>
                  <a:pt x="17" y="37"/>
                </a:lnTo>
                <a:lnTo>
                  <a:pt x="18" y="40"/>
                </a:lnTo>
                <a:lnTo>
                  <a:pt x="20" y="42"/>
                </a:lnTo>
                <a:lnTo>
                  <a:pt x="22" y="44"/>
                </a:lnTo>
                <a:lnTo>
                  <a:pt x="24" y="45"/>
                </a:lnTo>
                <a:lnTo>
                  <a:pt x="27" y="46"/>
                </a:lnTo>
                <a:lnTo>
                  <a:pt x="30" y="46"/>
                </a:lnTo>
                <a:lnTo>
                  <a:pt x="32" y="46"/>
                </a:lnTo>
                <a:lnTo>
                  <a:pt x="35" y="45"/>
                </a:lnTo>
                <a:lnTo>
                  <a:pt x="37" y="44"/>
                </a:lnTo>
                <a:lnTo>
                  <a:pt x="39" y="42"/>
                </a:lnTo>
                <a:lnTo>
                  <a:pt x="41" y="40"/>
                </a:lnTo>
                <a:lnTo>
                  <a:pt x="42" y="37"/>
                </a:lnTo>
                <a:lnTo>
                  <a:pt x="43" y="33"/>
                </a:lnTo>
                <a:lnTo>
                  <a:pt x="43" y="29"/>
                </a:lnTo>
                <a:lnTo>
                  <a:pt x="43" y="25"/>
                </a:lnTo>
                <a:lnTo>
                  <a:pt x="42" y="22"/>
                </a:lnTo>
                <a:lnTo>
                  <a:pt x="41" y="19"/>
                </a:lnTo>
                <a:lnTo>
                  <a:pt x="39" y="17"/>
                </a:lnTo>
                <a:lnTo>
                  <a:pt x="37" y="15"/>
                </a:lnTo>
                <a:lnTo>
                  <a:pt x="35" y="13"/>
                </a:lnTo>
                <a:lnTo>
                  <a:pt x="32" y="13"/>
                </a:lnTo>
                <a:lnTo>
                  <a:pt x="30" y="12"/>
                </a:lnTo>
                <a:lnTo>
                  <a:pt x="27" y="13"/>
                </a:lnTo>
                <a:lnTo>
                  <a:pt x="24" y="13"/>
                </a:lnTo>
                <a:lnTo>
                  <a:pt x="22" y="15"/>
                </a:lnTo>
                <a:lnTo>
                  <a:pt x="20" y="17"/>
                </a:lnTo>
                <a:lnTo>
                  <a:pt x="18" y="19"/>
                </a:lnTo>
                <a:lnTo>
                  <a:pt x="17" y="22"/>
                </a:lnTo>
                <a:lnTo>
                  <a:pt x="16" y="25"/>
                </a:lnTo>
                <a:lnTo>
                  <a:pt x="16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4" name="Freeform 3155"/>
          <p:cNvSpPr>
            <a:spLocks/>
          </p:cNvSpPr>
          <p:nvPr/>
        </p:nvSpPr>
        <p:spPr bwMode="auto">
          <a:xfrm>
            <a:off x="5607844" y="5553868"/>
            <a:ext cx="20637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" y="0"/>
              </a:cxn>
              <a:cxn ang="0">
                <a:pos x="15" y="20"/>
              </a:cxn>
              <a:cxn ang="0">
                <a:pos x="36" y="20"/>
              </a:cxn>
              <a:cxn ang="0">
                <a:pos x="36" y="0"/>
              </a:cxn>
              <a:cxn ang="0">
                <a:pos x="52" y="0"/>
              </a:cxn>
              <a:cxn ang="0">
                <a:pos x="52" y="56"/>
              </a:cxn>
              <a:cxn ang="0">
                <a:pos x="36" y="56"/>
              </a:cxn>
              <a:cxn ang="0">
                <a:pos x="36" y="32"/>
              </a:cxn>
              <a:cxn ang="0">
                <a:pos x="15" y="32"/>
              </a:cxn>
              <a:cxn ang="0">
                <a:pos x="15" y="56"/>
              </a:cxn>
              <a:cxn ang="0">
                <a:pos x="0" y="56"/>
              </a:cxn>
              <a:cxn ang="0">
                <a:pos x="0" y="0"/>
              </a:cxn>
            </a:cxnLst>
            <a:rect l="0" t="0" r="r" b="b"/>
            <a:pathLst>
              <a:path w="52" h="56">
                <a:moveTo>
                  <a:pt x="0" y="0"/>
                </a:moveTo>
                <a:lnTo>
                  <a:pt x="15" y="0"/>
                </a:lnTo>
                <a:lnTo>
                  <a:pt x="15" y="20"/>
                </a:lnTo>
                <a:lnTo>
                  <a:pt x="36" y="20"/>
                </a:lnTo>
                <a:lnTo>
                  <a:pt x="36" y="0"/>
                </a:lnTo>
                <a:lnTo>
                  <a:pt x="52" y="0"/>
                </a:lnTo>
                <a:lnTo>
                  <a:pt x="52" y="56"/>
                </a:lnTo>
                <a:lnTo>
                  <a:pt x="36" y="56"/>
                </a:lnTo>
                <a:lnTo>
                  <a:pt x="36" y="32"/>
                </a:lnTo>
                <a:lnTo>
                  <a:pt x="15" y="32"/>
                </a:lnTo>
                <a:lnTo>
                  <a:pt x="15" y="5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5" name="Freeform 3156"/>
          <p:cNvSpPr>
            <a:spLocks/>
          </p:cNvSpPr>
          <p:nvPr/>
        </p:nvSpPr>
        <p:spPr bwMode="auto">
          <a:xfrm>
            <a:off x="5633244" y="5553868"/>
            <a:ext cx="23812" cy="285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" y="0"/>
              </a:cxn>
              <a:cxn ang="0">
                <a:pos x="15" y="43"/>
              </a:cxn>
              <a:cxn ang="0">
                <a:pos x="37" y="43"/>
              </a:cxn>
              <a:cxn ang="0">
                <a:pos x="37" y="0"/>
              </a:cxn>
              <a:cxn ang="0">
                <a:pos x="52" y="0"/>
              </a:cxn>
              <a:cxn ang="0">
                <a:pos x="52" y="43"/>
              </a:cxn>
              <a:cxn ang="0">
                <a:pos x="58" y="43"/>
              </a:cxn>
              <a:cxn ang="0">
                <a:pos x="58" y="71"/>
              </a:cxn>
              <a:cxn ang="0">
                <a:pos x="46" y="71"/>
              </a:cxn>
              <a:cxn ang="0">
                <a:pos x="46" y="56"/>
              </a:cxn>
              <a:cxn ang="0">
                <a:pos x="0" y="56"/>
              </a:cxn>
              <a:cxn ang="0">
                <a:pos x="0" y="0"/>
              </a:cxn>
            </a:cxnLst>
            <a:rect l="0" t="0" r="r" b="b"/>
            <a:pathLst>
              <a:path w="58" h="71">
                <a:moveTo>
                  <a:pt x="0" y="0"/>
                </a:moveTo>
                <a:lnTo>
                  <a:pt x="15" y="0"/>
                </a:lnTo>
                <a:lnTo>
                  <a:pt x="15" y="43"/>
                </a:lnTo>
                <a:lnTo>
                  <a:pt x="37" y="43"/>
                </a:lnTo>
                <a:lnTo>
                  <a:pt x="37" y="0"/>
                </a:lnTo>
                <a:lnTo>
                  <a:pt x="52" y="0"/>
                </a:lnTo>
                <a:lnTo>
                  <a:pt x="52" y="43"/>
                </a:lnTo>
                <a:lnTo>
                  <a:pt x="58" y="43"/>
                </a:lnTo>
                <a:lnTo>
                  <a:pt x="58" y="71"/>
                </a:lnTo>
                <a:lnTo>
                  <a:pt x="46" y="71"/>
                </a:lnTo>
                <a:lnTo>
                  <a:pt x="46" y="5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6" name="Freeform 3157"/>
          <p:cNvSpPr>
            <a:spLocks noEditPoints="1"/>
          </p:cNvSpPr>
          <p:nvPr/>
        </p:nvSpPr>
        <p:spPr bwMode="auto">
          <a:xfrm>
            <a:off x="5658644" y="5553868"/>
            <a:ext cx="22225" cy="23813"/>
          </a:xfrm>
          <a:custGeom>
            <a:avLst/>
            <a:gdLst/>
            <a:ahLst/>
            <a:cxnLst>
              <a:cxn ang="0">
                <a:pos x="37" y="39"/>
              </a:cxn>
              <a:cxn ang="0">
                <a:pos x="52" y="42"/>
              </a:cxn>
              <a:cxn ang="0">
                <a:pos x="50" y="46"/>
              </a:cxn>
              <a:cxn ang="0">
                <a:pos x="48" y="50"/>
              </a:cxn>
              <a:cxn ang="0">
                <a:pos x="46" y="53"/>
              </a:cxn>
              <a:cxn ang="0">
                <a:pos x="43" y="55"/>
              </a:cxn>
              <a:cxn ang="0">
                <a:pos x="40" y="57"/>
              </a:cxn>
              <a:cxn ang="0">
                <a:pos x="36" y="58"/>
              </a:cxn>
              <a:cxn ang="0">
                <a:pos x="32" y="59"/>
              </a:cxn>
              <a:cxn ang="0">
                <a:pos x="28" y="59"/>
              </a:cxn>
              <a:cxn ang="0">
                <a:pos x="21" y="59"/>
              </a:cxn>
              <a:cxn ang="0">
                <a:pos x="14" y="57"/>
              </a:cxn>
              <a:cxn ang="0">
                <a:pos x="9" y="54"/>
              </a:cxn>
              <a:cxn ang="0">
                <a:pos x="5" y="50"/>
              </a:cxn>
              <a:cxn ang="0">
                <a:pos x="3" y="45"/>
              </a:cxn>
              <a:cxn ang="0">
                <a:pos x="1" y="40"/>
              </a:cxn>
              <a:cxn ang="0">
                <a:pos x="0" y="35"/>
              </a:cxn>
              <a:cxn ang="0">
                <a:pos x="0" y="30"/>
              </a:cxn>
              <a:cxn ang="0">
                <a:pos x="0" y="23"/>
              </a:cxn>
              <a:cxn ang="0">
                <a:pos x="1" y="17"/>
              </a:cxn>
              <a:cxn ang="0">
                <a:pos x="4" y="12"/>
              </a:cxn>
              <a:cxn ang="0">
                <a:pos x="7" y="8"/>
              </a:cxn>
              <a:cxn ang="0">
                <a:pos x="11" y="5"/>
              </a:cxn>
              <a:cxn ang="0">
                <a:pos x="15" y="2"/>
              </a:cxn>
              <a:cxn ang="0">
                <a:pos x="21" y="1"/>
              </a:cxn>
              <a:cxn ang="0">
                <a:pos x="26" y="0"/>
              </a:cxn>
              <a:cxn ang="0">
                <a:pos x="32" y="1"/>
              </a:cxn>
              <a:cxn ang="0">
                <a:pos x="37" y="2"/>
              </a:cxn>
              <a:cxn ang="0">
                <a:pos x="42" y="5"/>
              </a:cxn>
              <a:cxn ang="0">
                <a:pos x="46" y="8"/>
              </a:cxn>
              <a:cxn ang="0">
                <a:pos x="49" y="13"/>
              </a:cxn>
              <a:cxn ang="0">
                <a:pos x="51" y="19"/>
              </a:cxn>
              <a:cxn ang="0">
                <a:pos x="52" y="26"/>
              </a:cxn>
              <a:cxn ang="0">
                <a:pos x="53" y="34"/>
              </a:cxn>
              <a:cxn ang="0">
                <a:pos x="15" y="34"/>
              </a:cxn>
              <a:cxn ang="0">
                <a:pos x="15" y="37"/>
              </a:cxn>
              <a:cxn ang="0">
                <a:pos x="16" y="39"/>
              </a:cxn>
              <a:cxn ang="0">
                <a:pos x="17" y="42"/>
              </a:cxn>
              <a:cxn ang="0">
                <a:pos x="18" y="44"/>
              </a:cxn>
              <a:cxn ang="0">
                <a:pos x="21" y="45"/>
              </a:cxn>
              <a:cxn ang="0">
                <a:pos x="23" y="47"/>
              </a:cxn>
              <a:cxn ang="0">
                <a:pos x="25" y="47"/>
              </a:cxn>
              <a:cxn ang="0">
                <a:pos x="28" y="47"/>
              </a:cxn>
              <a:cxn ang="0">
                <a:pos x="31" y="47"/>
              </a:cxn>
              <a:cxn ang="0">
                <a:pos x="34" y="46"/>
              </a:cxn>
              <a:cxn ang="0">
                <a:pos x="36" y="43"/>
              </a:cxn>
              <a:cxn ang="0">
                <a:pos x="37" y="39"/>
              </a:cxn>
              <a:cxn ang="0">
                <a:pos x="38" y="25"/>
              </a:cxn>
              <a:cxn ang="0">
                <a:pos x="37" y="19"/>
              </a:cxn>
              <a:cxn ang="0">
                <a:pos x="35" y="15"/>
              </a:cxn>
              <a:cxn ang="0">
                <a:pos x="31" y="12"/>
              </a:cxn>
              <a:cxn ang="0">
                <a:pos x="27" y="12"/>
              </a:cxn>
              <a:cxn ang="0">
                <a:pos x="23" y="12"/>
              </a:cxn>
              <a:cxn ang="0">
                <a:pos x="18" y="15"/>
              </a:cxn>
              <a:cxn ang="0">
                <a:pos x="16" y="19"/>
              </a:cxn>
              <a:cxn ang="0">
                <a:pos x="15" y="25"/>
              </a:cxn>
              <a:cxn ang="0">
                <a:pos x="38" y="25"/>
              </a:cxn>
            </a:cxnLst>
            <a:rect l="0" t="0" r="r" b="b"/>
            <a:pathLst>
              <a:path w="53" h="59">
                <a:moveTo>
                  <a:pt x="37" y="39"/>
                </a:moveTo>
                <a:lnTo>
                  <a:pt x="52" y="42"/>
                </a:lnTo>
                <a:lnTo>
                  <a:pt x="50" y="46"/>
                </a:lnTo>
                <a:lnTo>
                  <a:pt x="48" y="50"/>
                </a:lnTo>
                <a:lnTo>
                  <a:pt x="46" y="53"/>
                </a:lnTo>
                <a:lnTo>
                  <a:pt x="43" y="55"/>
                </a:lnTo>
                <a:lnTo>
                  <a:pt x="40" y="57"/>
                </a:lnTo>
                <a:lnTo>
                  <a:pt x="36" y="58"/>
                </a:lnTo>
                <a:lnTo>
                  <a:pt x="32" y="59"/>
                </a:lnTo>
                <a:lnTo>
                  <a:pt x="28" y="59"/>
                </a:lnTo>
                <a:lnTo>
                  <a:pt x="21" y="59"/>
                </a:lnTo>
                <a:lnTo>
                  <a:pt x="14" y="57"/>
                </a:lnTo>
                <a:lnTo>
                  <a:pt x="9" y="54"/>
                </a:lnTo>
                <a:lnTo>
                  <a:pt x="5" y="50"/>
                </a:lnTo>
                <a:lnTo>
                  <a:pt x="3" y="45"/>
                </a:lnTo>
                <a:lnTo>
                  <a:pt x="1" y="40"/>
                </a:lnTo>
                <a:lnTo>
                  <a:pt x="0" y="35"/>
                </a:lnTo>
                <a:lnTo>
                  <a:pt x="0" y="30"/>
                </a:lnTo>
                <a:lnTo>
                  <a:pt x="0" y="23"/>
                </a:lnTo>
                <a:lnTo>
                  <a:pt x="1" y="17"/>
                </a:lnTo>
                <a:lnTo>
                  <a:pt x="4" y="12"/>
                </a:lnTo>
                <a:lnTo>
                  <a:pt x="7" y="8"/>
                </a:lnTo>
                <a:lnTo>
                  <a:pt x="11" y="5"/>
                </a:lnTo>
                <a:lnTo>
                  <a:pt x="15" y="2"/>
                </a:lnTo>
                <a:lnTo>
                  <a:pt x="21" y="1"/>
                </a:lnTo>
                <a:lnTo>
                  <a:pt x="26" y="0"/>
                </a:lnTo>
                <a:lnTo>
                  <a:pt x="32" y="1"/>
                </a:lnTo>
                <a:lnTo>
                  <a:pt x="37" y="2"/>
                </a:lnTo>
                <a:lnTo>
                  <a:pt x="42" y="5"/>
                </a:lnTo>
                <a:lnTo>
                  <a:pt x="46" y="8"/>
                </a:lnTo>
                <a:lnTo>
                  <a:pt x="49" y="13"/>
                </a:lnTo>
                <a:lnTo>
                  <a:pt x="51" y="19"/>
                </a:lnTo>
                <a:lnTo>
                  <a:pt x="52" y="26"/>
                </a:lnTo>
                <a:lnTo>
                  <a:pt x="53" y="34"/>
                </a:lnTo>
                <a:lnTo>
                  <a:pt x="15" y="34"/>
                </a:lnTo>
                <a:lnTo>
                  <a:pt x="15" y="37"/>
                </a:lnTo>
                <a:lnTo>
                  <a:pt x="16" y="39"/>
                </a:lnTo>
                <a:lnTo>
                  <a:pt x="17" y="42"/>
                </a:lnTo>
                <a:lnTo>
                  <a:pt x="18" y="44"/>
                </a:lnTo>
                <a:lnTo>
                  <a:pt x="21" y="45"/>
                </a:lnTo>
                <a:lnTo>
                  <a:pt x="23" y="47"/>
                </a:lnTo>
                <a:lnTo>
                  <a:pt x="25" y="47"/>
                </a:lnTo>
                <a:lnTo>
                  <a:pt x="28" y="47"/>
                </a:lnTo>
                <a:lnTo>
                  <a:pt x="31" y="47"/>
                </a:lnTo>
                <a:lnTo>
                  <a:pt x="34" y="46"/>
                </a:lnTo>
                <a:lnTo>
                  <a:pt x="36" y="43"/>
                </a:lnTo>
                <a:lnTo>
                  <a:pt x="37" y="39"/>
                </a:lnTo>
                <a:close/>
                <a:moveTo>
                  <a:pt x="38" y="25"/>
                </a:moveTo>
                <a:lnTo>
                  <a:pt x="37" y="19"/>
                </a:lnTo>
                <a:lnTo>
                  <a:pt x="35" y="15"/>
                </a:lnTo>
                <a:lnTo>
                  <a:pt x="31" y="12"/>
                </a:lnTo>
                <a:lnTo>
                  <a:pt x="27" y="12"/>
                </a:lnTo>
                <a:lnTo>
                  <a:pt x="23" y="12"/>
                </a:lnTo>
                <a:lnTo>
                  <a:pt x="18" y="15"/>
                </a:lnTo>
                <a:lnTo>
                  <a:pt x="16" y="19"/>
                </a:lnTo>
                <a:lnTo>
                  <a:pt x="15" y="25"/>
                </a:lnTo>
                <a:lnTo>
                  <a:pt x="38" y="2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7" name="Freeform 3158"/>
          <p:cNvSpPr>
            <a:spLocks/>
          </p:cNvSpPr>
          <p:nvPr/>
        </p:nvSpPr>
        <p:spPr bwMode="auto">
          <a:xfrm>
            <a:off x="5684044" y="5553868"/>
            <a:ext cx="20637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6" y="0"/>
              </a:cxn>
              <a:cxn ang="0">
                <a:pos x="16" y="20"/>
              </a:cxn>
              <a:cxn ang="0">
                <a:pos x="37" y="20"/>
              </a:cxn>
              <a:cxn ang="0">
                <a:pos x="37" y="0"/>
              </a:cxn>
              <a:cxn ang="0">
                <a:pos x="52" y="0"/>
              </a:cxn>
              <a:cxn ang="0">
                <a:pos x="52" y="56"/>
              </a:cxn>
              <a:cxn ang="0">
                <a:pos x="37" y="56"/>
              </a:cxn>
              <a:cxn ang="0">
                <a:pos x="37" y="32"/>
              </a:cxn>
              <a:cxn ang="0">
                <a:pos x="16" y="32"/>
              </a:cxn>
              <a:cxn ang="0">
                <a:pos x="16" y="56"/>
              </a:cxn>
              <a:cxn ang="0">
                <a:pos x="0" y="56"/>
              </a:cxn>
              <a:cxn ang="0">
                <a:pos x="0" y="0"/>
              </a:cxn>
            </a:cxnLst>
            <a:rect l="0" t="0" r="r" b="b"/>
            <a:pathLst>
              <a:path w="52" h="56">
                <a:moveTo>
                  <a:pt x="0" y="0"/>
                </a:moveTo>
                <a:lnTo>
                  <a:pt x="16" y="0"/>
                </a:lnTo>
                <a:lnTo>
                  <a:pt x="16" y="20"/>
                </a:lnTo>
                <a:lnTo>
                  <a:pt x="37" y="20"/>
                </a:lnTo>
                <a:lnTo>
                  <a:pt x="37" y="0"/>
                </a:lnTo>
                <a:lnTo>
                  <a:pt x="52" y="0"/>
                </a:lnTo>
                <a:lnTo>
                  <a:pt x="52" y="56"/>
                </a:lnTo>
                <a:lnTo>
                  <a:pt x="37" y="56"/>
                </a:lnTo>
                <a:lnTo>
                  <a:pt x="37" y="32"/>
                </a:lnTo>
                <a:lnTo>
                  <a:pt x="16" y="32"/>
                </a:lnTo>
                <a:lnTo>
                  <a:pt x="16" y="5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8" name="Freeform 3159"/>
          <p:cNvSpPr>
            <a:spLocks/>
          </p:cNvSpPr>
          <p:nvPr/>
        </p:nvSpPr>
        <p:spPr bwMode="auto">
          <a:xfrm>
            <a:off x="5707856" y="5553868"/>
            <a:ext cx="20638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1" y="0"/>
              </a:cxn>
              <a:cxn ang="0">
                <a:pos x="51" y="11"/>
              </a:cxn>
              <a:cxn ang="0">
                <a:pos x="32" y="11"/>
              </a:cxn>
              <a:cxn ang="0">
                <a:pos x="32" y="56"/>
              </a:cxn>
              <a:cxn ang="0">
                <a:pos x="18" y="56"/>
              </a:cxn>
              <a:cxn ang="0">
                <a:pos x="18" y="11"/>
              </a:cxn>
              <a:cxn ang="0">
                <a:pos x="0" y="11"/>
              </a:cxn>
              <a:cxn ang="0">
                <a:pos x="0" y="0"/>
              </a:cxn>
            </a:cxnLst>
            <a:rect l="0" t="0" r="r" b="b"/>
            <a:pathLst>
              <a:path w="51" h="56">
                <a:moveTo>
                  <a:pt x="0" y="0"/>
                </a:moveTo>
                <a:lnTo>
                  <a:pt x="51" y="0"/>
                </a:lnTo>
                <a:lnTo>
                  <a:pt x="51" y="11"/>
                </a:lnTo>
                <a:lnTo>
                  <a:pt x="32" y="11"/>
                </a:lnTo>
                <a:lnTo>
                  <a:pt x="32" y="56"/>
                </a:lnTo>
                <a:lnTo>
                  <a:pt x="18" y="56"/>
                </a:lnTo>
                <a:lnTo>
                  <a:pt x="18" y="11"/>
                </a:ln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9" name="Freeform 3160"/>
          <p:cNvSpPr>
            <a:spLocks noEditPoints="1"/>
          </p:cNvSpPr>
          <p:nvPr/>
        </p:nvSpPr>
        <p:spPr bwMode="auto">
          <a:xfrm>
            <a:off x="5731669" y="5553868"/>
            <a:ext cx="22225" cy="3175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3" y="2"/>
              </a:cxn>
              <a:cxn ang="0">
                <a:pos x="13" y="10"/>
              </a:cxn>
              <a:cxn ang="0">
                <a:pos x="17" y="6"/>
              </a:cxn>
              <a:cxn ang="0">
                <a:pos x="21" y="3"/>
              </a:cxn>
              <a:cxn ang="0">
                <a:pos x="25" y="1"/>
              </a:cxn>
              <a:cxn ang="0">
                <a:pos x="31" y="0"/>
              </a:cxn>
              <a:cxn ang="0">
                <a:pos x="35" y="1"/>
              </a:cxn>
              <a:cxn ang="0">
                <a:pos x="41" y="2"/>
              </a:cxn>
              <a:cxn ang="0">
                <a:pos x="45" y="5"/>
              </a:cxn>
              <a:cxn ang="0">
                <a:pos x="48" y="8"/>
              </a:cxn>
              <a:cxn ang="0">
                <a:pos x="51" y="12"/>
              </a:cxn>
              <a:cxn ang="0">
                <a:pos x="53" y="17"/>
              </a:cxn>
              <a:cxn ang="0">
                <a:pos x="55" y="23"/>
              </a:cxn>
              <a:cxn ang="0">
                <a:pos x="55" y="29"/>
              </a:cxn>
              <a:cxn ang="0">
                <a:pos x="55" y="36"/>
              </a:cxn>
              <a:cxn ang="0">
                <a:pos x="53" y="41"/>
              </a:cxn>
              <a:cxn ang="0">
                <a:pos x="51" y="46"/>
              </a:cxn>
              <a:cxn ang="0">
                <a:pos x="48" y="52"/>
              </a:cxn>
              <a:cxn ang="0">
                <a:pos x="45" y="55"/>
              </a:cxn>
              <a:cxn ang="0">
                <a:pos x="41" y="58"/>
              </a:cxn>
              <a:cxn ang="0">
                <a:pos x="35" y="59"/>
              </a:cxn>
              <a:cxn ang="0">
                <a:pos x="31" y="59"/>
              </a:cxn>
              <a:cxn ang="0">
                <a:pos x="26" y="59"/>
              </a:cxn>
              <a:cxn ang="0">
                <a:pos x="22" y="58"/>
              </a:cxn>
              <a:cxn ang="0">
                <a:pos x="18" y="55"/>
              </a:cxn>
              <a:cxn ang="0">
                <a:pos x="14" y="51"/>
              </a:cxn>
              <a:cxn ang="0">
                <a:pos x="14" y="79"/>
              </a:cxn>
              <a:cxn ang="0">
                <a:pos x="0" y="79"/>
              </a:cxn>
              <a:cxn ang="0">
                <a:pos x="0" y="2"/>
              </a:cxn>
              <a:cxn ang="0">
                <a:pos x="14" y="28"/>
              </a:cxn>
              <a:cxn ang="0">
                <a:pos x="14" y="33"/>
              </a:cxn>
              <a:cxn ang="0">
                <a:pos x="15" y="37"/>
              </a:cxn>
              <a:cxn ang="0">
                <a:pos x="16" y="40"/>
              </a:cxn>
              <a:cxn ang="0">
                <a:pos x="18" y="42"/>
              </a:cxn>
              <a:cxn ang="0">
                <a:pos x="20" y="44"/>
              </a:cxn>
              <a:cxn ang="0">
                <a:pos x="22" y="46"/>
              </a:cxn>
              <a:cxn ang="0">
                <a:pos x="24" y="46"/>
              </a:cxn>
              <a:cxn ang="0">
                <a:pos x="27" y="47"/>
              </a:cxn>
              <a:cxn ang="0">
                <a:pos x="29" y="47"/>
              </a:cxn>
              <a:cxn ang="0">
                <a:pos x="32" y="46"/>
              </a:cxn>
              <a:cxn ang="0">
                <a:pos x="34" y="44"/>
              </a:cxn>
              <a:cxn ang="0">
                <a:pos x="36" y="43"/>
              </a:cxn>
              <a:cxn ang="0">
                <a:pos x="38" y="40"/>
              </a:cxn>
              <a:cxn ang="0">
                <a:pos x="39" y="37"/>
              </a:cxn>
              <a:cxn ang="0">
                <a:pos x="40" y="34"/>
              </a:cxn>
              <a:cxn ang="0">
                <a:pos x="40" y="29"/>
              </a:cxn>
              <a:cxn ang="0">
                <a:pos x="40" y="25"/>
              </a:cxn>
              <a:cxn ang="0">
                <a:pos x="39" y="22"/>
              </a:cxn>
              <a:cxn ang="0">
                <a:pos x="38" y="19"/>
              </a:cxn>
              <a:cxn ang="0">
                <a:pos x="35" y="16"/>
              </a:cxn>
              <a:cxn ang="0">
                <a:pos x="34" y="14"/>
              </a:cxn>
              <a:cxn ang="0">
                <a:pos x="31" y="13"/>
              </a:cxn>
              <a:cxn ang="0">
                <a:pos x="29" y="12"/>
              </a:cxn>
              <a:cxn ang="0">
                <a:pos x="27" y="12"/>
              </a:cxn>
              <a:cxn ang="0">
                <a:pos x="24" y="12"/>
              </a:cxn>
              <a:cxn ang="0">
                <a:pos x="22" y="13"/>
              </a:cxn>
              <a:cxn ang="0">
                <a:pos x="20" y="14"/>
              </a:cxn>
              <a:cxn ang="0">
                <a:pos x="18" y="16"/>
              </a:cxn>
              <a:cxn ang="0">
                <a:pos x="16" y="18"/>
              </a:cxn>
              <a:cxn ang="0">
                <a:pos x="15" y="21"/>
              </a:cxn>
              <a:cxn ang="0">
                <a:pos x="14" y="25"/>
              </a:cxn>
              <a:cxn ang="0">
                <a:pos x="14" y="28"/>
              </a:cxn>
            </a:cxnLst>
            <a:rect l="0" t="0" r="r" b="b"/>
            <a:pathLst>
              <a:path w="55" h="79">
                <a:moveTo>
                  <a:pt x="0" y="2"/>
                </a:moveTo>
                <a:lnTo>
                  <a:pt x="13" y="2"/>
                </a:lnTo>
                <a:lnTo>
                  <a:pt x="13" y="10"/>
                </a:lnTo>
                <a:lnTo>
                  <a:pt x="17" y="6"/>
                </a:lnTo>
                <a:lnTo>
                  <a:pt x="21" y="3"/>
                </a:lnTo>
                <a:lnTo>
                  <a:pt x="25" y="1"/>
                </a:lnTo>
                <a:lnTo>
                  <a:pt x="31" y="0"/>
                </a:lnTo>
                <a:lnTo>
                  <a:pt x="35" y="1"/>
                </a:lnTo>
                <a:lnTo>
                  <a:pt x="41" y="2"/>
                </a:lnTo>
                <a:lnTo>
                  <a:pt x="45" y="5"/>
                </a:lnTo>
                <a:lnTo>
                  <a:pt x="48" y="8"/>
                </a:lnTo>
                <a:lnTo>
                  <a:pt x="51" y="12"/>
                </a:lnTo>
                <a:lnTo>
                  <a:pt x="53" y="17"/>
                </a:lnTo>
                <a:lnTo>
                  <a:pt x="55" y="23"/>
                </a:lnTo>
                <a:lnTo>
                  <a:pt x="55" y="29"/>
                </a:lnTo>
                <a:lnTo>
                  <a:pt x="55" y="36"/>
                </a:lnTo>
                <a:lnTo>
                  <a:pt x="53" y="41"/>
                </a:lnTo>
                <a:lnTo>
                  <a:pt x="51" y="46"/>
                </a:lnTo>
                <a:lnTo>
                  <a:pt x="48" y="52"/>
                </a:lnTo>
                <a:lnTo>
                  <a:pt x="45" y="55"/>
                </a:lnTo>
                <a:lnTo>
                  <a:pt x="41" y="58"/>
                </a:lnTo>
                <a:lnTo>
                  <a:pt x="35" y="59"/>
                </a:lnTo>
                <a:lnTo>
                  <a:pt x="31" y="59"/>
                </a:lnTo>
                <a:lnTo>
                  <a:pt x="26" y="59"/>
                </a:lnTo>
                <a:lnTo>
                  <a:pt x="22" y="58"/>
                </a:lnTo>
                <a:lnTo>
                  <a:pt x="18" y="55"/>
                </a:lnTo>
                <a:lnTo>
                  <a:pt x="14" y="51"/>
                </a:lnTo>
                <a:lnTo>
                  <a:pt x="14" y="79"/>
                </a:lnTo>
                <a:lnTo>
                  <a:pt x="0" y="79"/>
                </a:lnTo>
                <a:lnTo>
                  <a:pt x="0" y="2"/>
                </a:lnTo>
                <a:close/>
                <a:moveTo>
                  <a:pt x="14" y="28"/>
                </a:moveTo>
                <a:lnTo>
                  <a:pt x="14" y="33"/>
                </a:lnTo>
                <a:lnTo>
                  <a:pt x="15" y="37"/>
                </a:lnTo>
                <a:lnTo>
                  <a:pt x="16" y="40"/>
                </a:lnTo>
                <a:lnTo>
                  <a:pt x="18" y="42"/>
                </a:lnTo>
                <a:lnTo>
                  <a:pt x="20" y="44"/>
                </a:lnTo>
                <a:lnTo>
                  <a:pt x="22" y="46"/>
                </a:lnTo>
                <a:lnTo>
                  <a:pt x="24" y="46"/>
                </a:lnTo>
                <a:lnTo>
                  <a:pt x="27" y="47"/>
                </a:lnTo>
                <a:lnTo>
                  <a:pt x="29" y="47"/>
                </a:lnTo>
                <a:lnTo>
                  <a:pt x="32" y="46"/>
                </a:lnTo>
                <a:lnTo>
                  <a:pt x="34" y="44"/>
                </a:lnTo>
                <a:lnTo>
                  <a:pt x="36" y="43"/>
                </a:lnTo>
                <a:lnTo>
                  <a:pt x="38" y="40"/>
                </a:lnTo>
                <a:lnTo>
                  <a:pt x="39" y="37"/>
                </a:lnTo>
                <a:lnTo>
                  <a:pt x="40" y="34"/>
                </a:lnTo>
                <a:lnTo>
                  <a:pt x="40" y="29"/>
                </a:lnTo>
                <a:lnTo>
                  <a:pt x="40" y="25"/>
                </a:lnTo>
                <a:lnTo>
                  <a:pt x="39" y="22"/>
                </a:lnTo>
                <a:lnTo>
                  <a:pt x="38" y="19"/>
                </a:lnTo>
                <a:lnTo>
                  <a:pt x="35" y="16"/>
                </a:lnTo>
                <a:lnTo>
                  <a:pt x="34" y="14"/>
                </a:lnTo>
                <a:lnTo>
                  <a:pt x="31" y="13"/>
                </a:lnTo>
                <a:lnTo>
                  <a:pt x="29" y="12"/>
                </a:lnTo>
                <a:lnTo>
                  <a:pt x="27" y="12"/>
                </a:lnTo>
                <a:lnTo>
                  <a:pt x="24" y="12"/>
                </a:lnTo>
                <a:lnTo>
                  <a:pt x="22" y="13"/>
                </a:lnTo>
                <a:lnTo>
                  <a:pt x="20" y="14"/>
                </a:lnTo>
                <a:lnTo>
                  <a:pt x="18" y="16"/>
                </a:lnTo>
                <a:lnTo>
                  <a:pt x="16" y="18"/>
                </a:lnTo>
                <a:lnTo>
                  <a:pt x="15" y="21"/>
                </a:lnTo>
                <a:lnTo>
                  <a:pt x="14" y="25"/>
                </a:lnTo>
                <a:lnTo>
                  <a:pt x="14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0" name="Freeform 3161"/>
          <p:cNvSpPr>
            <a:spLocks noEditPoints="1"/>
          </p:cNvSpPr>
          <p:nvPr/>
        </p:nvSpPr>
        <p:spPr bwMode="auto">
          <a:xfrm>
            <a:off x="5757069" y="5553868"/>
            <a:ext cx="22225" cy="23813"/>
          </a:xfrm>
          <a:custGeom>
            <a:avLst/>
            <a:gdLst/>
            <a:ahLst/>
            <a:cxnLst>
              <a:cxn ang="0">
                <a:pos x="1" y="16"/>
              </a:cxn>
              <a:cxn ang="0">
                <a:pos x="4" y="9"/>
              </a:cxn>
              <a:cxn ang="0">
                <a:pos x="9" y="4"/>
              </a:cxn>
              <a:cxn ang="0">
                <a:pos x="16" y="1"/>
              </a:cxn>
              <a:cxn ang="0">
                <a:pos x="26" y="0"/>
              </a:cxn>
              <a:cxn ang="0">
                <a:pos x="41" y="3"/>
              </a:cxn>
              <a:cxn ang="0">
                <a:pos x="48" y="9"/>
              </a:cxn>
              <a:cxn ang="0">
                <a:pos x="50" y="22"/>
              </a:cxn>
              <a:cxn ang="0">
                <a:pos x="50" y="45"/>
              </a:cxn>
              <a:cxn ang="0">
                <a:pos x="51" y="54"/>
              </a:cxn>
              <a:cxn ang="0">
                <a:pos x="38" y="58"/>
              </a:cxn>
              <a:cxn ang="0">
                <a:pos x="37" y="54"/>
              </a:cxn>
              <a:cxn ang="0">
                <a:pos x="37" y="52"/>
              </a:cxn>
              <a:cxn ang="0">
                <a:pos x="28" y="58"/>
              </a:cxn>
              <a:cxn ang="0">
                <a:pos x="18" y="59"/>
              </a:cxn>
              <a:cxn ang="0">
                <a:pos x="11" y="58"/>
              </a:cxn>
              <a:cxn ang="0">
                <a:pos x="5" y="55"/>
              </a:cxn>
              <a:cxn ang="0">
                <a:pos x="1" y="50"/>
              </a:cxn>
              <a:cxn ang="0">
                <a:pos x="0" y="42"/>
              </a:cxn>
              <a:cxn ang="0">
                <a:pos x="2" y="34"/>
              </a:cxn>
              <a:cxn ang="0">
                <a:pos x="8" y="28"/>
              </a:cxn>
              <a:cxn ang="0">
                <a:pos x="20" y="24"/>
              </a:cxn>
              <a:cxn ang="0">
                <a:pos x="35" y="21"/>
              </a:cxn>
              <a:cxn ang="0">
                <a:pos x="35" y="16"/>
              </a:cxn>
              <a:cxn ang="0">
                <a:pos x="30" y="12"/>
              </a:cxn>
              <a:cxn ang="0">
                <a:pos x="21" y="12"/>
              </a:cxn>
              <a:cxn ang="0">
                <a:pos x="16" y="15"/>
              </a:cxn>
              <a:cxn ang="0">
                <a:pos x="35" y="30"/>
              </a:cxn>
              <a:cxn ang="0">
                <a:pos x="26" y="33"/>
              </a:cxn>
              <a:cxn ang="0">
                <a:pos x="17" y="35"/>
              </a:cxn>
              <a:cxn ang="0">
                <a:pos x="15" y="40"/>
              </a:cxn>
              <a:cxn ang="0">
                <a:pos x="17" y="46"/>
              </a:cxn>
              <a:cxn ang="0">
                <a:pos x="23" y="48"/>
              </a:cxn>
              <a:cxn ang="0">
                <a:pos x="31" y="45"/>
              </a:cxn>
              <a:cxn ang="0">
                <a:pos x="35" y="41"/>
              </a:cxn>
              <a:cxn ang="0">
                <a:pos x="35" y="33"/>
              </a:cxn>
            </a:cxnLst>
            <a:rect l="0" t="0" r="r" b="b"/>
            <a:pathLst>
              <a:path w="53" h="59">
                <a:moveTo>
                  <a:pt x="15" y="19"/>
                </a:moveTo>
                <a:lnTo>
                  <a:pt x="1" y="16"/>
                </a:lnTo>
                <a:lnTo>
                  <a:pt x="3" y="12"/>
                </a:lnTo>
                <a:lnTo>
                  <a:pt x="4" y="9"/>
                </a:lnTo>
                <a:lnTo>
                  <a:pt x="6" y="6"/>
                </a:lnTo>
                <a:lnTo>
                  <a:pt x="9" y="4"/>
                </a:lnTo>
                <a:lnTo>
                  <a:pt x="12" y="2"/>
                </a:lnTo>
                <a:lnTo>
                  <a:pt x="16" y="1"/>
                </a:lnTo>
                <a:lnTo>
                  <a:pt x="20" y="0"/>
                </a:lnTo>
                <a:lnTo>
                  <a:pt x="26" y="0"/>
                </a:lnTo>
                <a:lnTo>
                  <a:pt x="35" y="1"/>
                </a:lnTo>
                <a:lnTo>
                  <a:pt x="41" y="3"/>
                </a:lnTo>
                <a:lnTo>
                  <a:pt x="45" y="5"/>
                </a:lnTo>
                <a:lnTo>
                  <a:pt x="48" y="9"/>
                </a:lnTo>
                <a:lnTo>
                  <a:pt x="49" y="14"/>
                </a:lnTo>
                <a:lnTo>
                  <a:pt x="50" y="22"/>
                </a:lnTo>
                <a:lnTo>
                  <a:pt x="50" y="39"/>
                </a:lnTo>
                <a:lnTo>
                  <a:pt x="50" y="45"/>
                </a:lnTo>
                <a:lnTo>
                  <a:pt x="50" y="51"/>
                </a:lnTo>
                <a:lnTo>
                  <a:pt x="51" y="54"/>
                </a:lnTo>
                <a:lnTo>
                  <a:pt x="53" y="58"/>
                </a:lnTo>
                <a:lnTo>
                  <a:pt x="38" y="58"/>
                </a:lnTo>
                <a:lnTo>
                  <a:pt x="38" y="56"/>
                </a:lnTo>
                <a:lnTo>
                  <a:pt x="37" y="54"/>
                </a:lnTo>
                <a:lnTo>
                  <a:pt x="37" y="53"/>
                </a:lnTo>
                <a:lnTo>
                  <a:pt x="37" y="52"/>
                </a:lnTo>
                <a:lnTo>
                  <a:pt x="33" y="55"/>
                </a:lnTo>
                <a:lnTo>
                  <a:pt x="28" y="58"/>
                </a:lnTo>
                <a:lnTo>
                  <a:pt x="23" y="59"/>
                </a:lnTo>
                <a:lnTo>
                  <a:pt x="18" y="59"/>
                </a:lnTo>
                <a:lnTo>
                  <a:pt x="14" y="59"/>
                </a:lnTo>
                <a:lnTo>
                  <a:pt x="11" y="58"/>
                </a:lnTo>
                <a:lnTo>
                  <a:pt x="7" y="57"/>
                </a:lnTo>
                <a:lnTo>
                  <a:pt x="5" y="55"/>
                </a:lnTo>
                <a:lnTo>
                  <a:pt x="3" y="52"/>
                </a:lnTo>
                <a:lnTo>
                  <a:pt x="1" y="50"/>
                </a:lnTo>
                <a:lnTo>
                  <a:pt x="0" y="45"/>
                </a:lnTo>
                <a:lnTo>
                  <a:pt x="0" y="42"/>
                </a:lnTo>
                <a:lnTo>
                  <a:pt x="0" y="38"/>
                </a:lnTo>
                <a:lnTo>
                  <a:pt x="2" y="34"/>
                </a:lnTo>
                <a:lnTo>
                  <a:pt x="5" y="30"/>
                </a:lnTo>
                <a:lnTo>
                  <a:pt x="8" y="28"/>
                </a:lnTo>
                <a:lnTo>
                  <a:pt x="13" y="26"/>
                </a:lnTo>
                <a:lnTo>
                  <a:pt x="20" y="24"/>
                </a:lnTo>
                <a:lnTo>
                  <a:pt x="30" y="23"/>
                </a:lnTo>
                <a:lnTo>
                  <a:pt x="35" y="21"/>
                </a:lnTo>
                <a:lnTo>
                  <a:pt x="35" y="19"/>
                </a:lnTo>
                <a:lnTo>
                  <a:pt x="35" y="16"/>
                </a:lnTo>
                <a:lnTo>
                  <a:pt x="33" y="13"/>
                </a:lnTo>
                <a:lnTo>
                  <a:pt x="30" y="12"/>
                </a:lnTo>
                <a:lnTo>
                  <a:pt x="24" y="12"/>
                </a:lnTo>
                <a:lnTo>
                  <a:pt x="21" y="12"/>
                </a:lnTo>
                <a:lnTo>
                  <a:pt x="18" y="13"/>
                </a:lnTo>
                <a:lnTo>
                  <a:pt x="16" y="15"/>
                </a:lnTo>
                <a:lnTo>
                  <a:pt x="15" y="19"/>
                </a:lnTo>
                <a:close/>
                <a:moveTo>
                  <a:pt x="35" y="30"/>
                </a:moveTo>
                <a:lnTo>
                  <a:pt x="32" y="31"/>
                </a:lnTo>
                <a:lnTo>
                  <a:pt x="26" y="33"/>
                </a:lnTo>
                <a:lnTo>
                  <a:pt x="20" y="34"/>
                </a:lnTo>
                <a:lnTo>
                  <a:pt x="17" y="35"/>
                </a:lnTo>
                <a:lnTo>
                  <a:pt x="15" y="38"/>
                </a:lnTo>
                <a:lnTo>
                  <a:pt x="15" y="40"/>
                </a:lnTo>
                <a:lnTo>
                  <a:pt x="15" y="43"/>
                </a:lnTo>
                <a:lnTo>
                  <a:pt x="17" y="46"/>
                </a:lnTo>
                <a:lnTo>
                  <a:pt x="19" y="48"/>
                </a:lnTo>
                <a:lnTo>
                  <a:pt x="23" y="48"/>
                </a:lnTo>
                <a:lnTo>
                  <a:pt x="28" y="47"/>
                </a:lnTo>
                <a:lnTo>
                  <a:pt x="31" y="45"/>
                </a:lnTo>
                <a:lnTo>
                  <a:pt x="34" y="43"/>
                </a:lnTo>
                <a:lnTo>
                  <a:pt x="35" y="41"/>
                </a:lnTo>
                <a:lnTo>
                  <a:pt x="35" y="38"/>
                </a:lnTo>
                <a:lnTo>
                  <a:pt x="35" y="33"/>
                </a:lnTo>
                <a:lnTo>
                  <a:pt x="35" y="3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1" name="Freeform 3162"/>
          <p:cNvSpPr>
            <a:spLocks/>
          </p:cNvSpPr>
          <p:nvPr/>
        </p:nvSpPr>
        <p:spPr bwMode="auto">
          <a:xfrm>
            <a:off x="5780881" y="5553868"/>
            <a:ext cx="20638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1" y="0"/>
              </a:cxn>
              <a:cxn ang="0">
                <a:pos x="51" y="11"/>
              </a:cxn>
              <a:cxn ang="0">
                <a:pos x="33" y="11"/>
              </a:cxn>
              <a:cxn ang="0">
                <a:pos x="33" y="56"/>
              </a:cxn>
              <a:cxn ang="0">
                <a:pos x="19" y="56"/>
              </a:cxn>
              <a:cxn ang="0">
                <a:pos x="19" y="11"/>
              </a:cxn>
              <a:cxn ang="0">
                <a:pos x="0" y="11"/>
              </a:cxn>
              <a:cxn ang="0">
                <a:pos x="0" y="0"/>
              </a:cxn>
            </a:cxnLst>
            <a:rect l="0" t="0" r="r" b="b"/>
            <a:pathLst>
              <a:path w="51" h="56">
                <a:moveTo>
                  <a:pt x="0" y="0"/>
                </a:moveTo>
                <a:lnTo>
                  <a:pt x="51" y="0"/>
                </a:lnTo>
                <a:lnTo>
                  <a:pt x="51" y="11"/>
                </a:lnTo>
                <a:lnTo>
                  <a:pt x="33" y="11"/>
                </a:lnTo>
                <a:lnTo>
                  <a:pt x="33" y="56"/>
                </a:lnTo>
                <a:lnTo>
                  <a:pt x="19" y="56"/>
                </a:lnTo>
                <a:lnTo>
                  <a:pt x="19" y="11"/>
                </a:ln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2" name="Freeform 3163"/>
          <p:cNvSpPr>
            <a:spLocks noEditPoints="1"/>
          </p:cNvSpPr>
          <p:nvPr/>
        </p:nvSpPr>
        <p:spPr bwMode="auto">
          <a:xfrm>
            <a:off x="5803106" y="5553868"/>
            <a:ext cx="22225" cy="23813"/>
          </a:xfrm>
          <a:custGeom>
            <a:avLst/>
            <a:gdLst/>
            <a:ahLst/>
            <a:cxnLst>
              <a:cxn ang="0">
                <a:pos x="1" y="21"/>
              </a:cxn>
              <a:cxn ang="0">
                <a:pos x="6" y="11"/>
              </a:cxn>
              <a:cxn ang="0">
                <a:pos x="11" y="6"/>
              </a:cxn>
              <a:cxn ang="0">
                <a:pos x="22" y="1"/>
              </a:cxn>
              <a:cxn ang="0">
                <a:pos x="36" y="1"/>
              </a:cxn>
              <a:cxn ang="0">
                <a:pos x="46" y="5"/>
              </a:cxn>
              <a:cxn ang="0">
                <a:pos x="54" y="13"/>
              </a:cxn>
              <a:cxn ang="0">
                <a:pos x="58" y="23"/>
              </a:cxn>
              <a:cxn ang="0">
                <a:pos x="58" y="35"/>
              </a:cxn>
              <a:cxn ang="0">
                <a:pos x="54" y="46"/>
              </a:cxn>
              <a:cxn ang="0">
                <a:pos x="46" y="55"/>
              </a:cxn>
              <a:cxn ang="0">
                <a:pos x="36" y="59"/>
              </a:cxn>
              <a:cxn ang="0">
                <a:pos x="22" y="59"/>
              </a:cxn>
              <a:cxn ang="0">
                <a:pos x="11" y="54"/>
              </a:cxn>
              <a:cxn ang="0">
                <a:pos x="6" y="48"/>
              </a:cxn>
              <a:cxn ang="0">
                <a:pos x="2" y="41"/>
              </a:cxn>
              <a:cxn ang="0">
                <a:pos x="0" y="33"/>
              </a:cxn>
              <a:cxn ang="0">
                <a:pos x="16" y="29"/>
              </a:cxn>
              <a:cxn ang="0">
                <a:pos x="17" y="37"/>
              </a:cxn>
              <a:cxn ang="0">
                <a:pos x="20" y="42"/>
              </a:cxn>
              <a:cxn ang="0">
                <a:pos x="25" y="45"/>
              </a:cxn>
              <a:cxn ang="0">
                <a:pos x="30" y="46"/>
              </a:cxn>
              <a:cxn ang="0">
                <a:pos x="35" y="45"/>
              </a:cxn>
              <a:cxn ang="0">
                <a:pos x="40" y="42"/>
              </a:cxn>
              <a:cxn ang="0">
                <a:pos x="42" y="37"/>
              </a:cxn>
              <a:cxn ang="0">
                <a:pos x="43" y="29"/>
              </a:cxn>
              <a:cxn ang="0">
                <a:pos x="42" y="22"/>
              </a:cxn>
              <a:cxn ang="0">
                <a:pos x="40" y="17"/>
              </a:cxn>
              <a:cxn ang="0">
                <a:pos x="35" y="13"/>
              </a:cxn>
              <a:cxn ang="0">
                <a:pos x="30" y="12"/>
              </a:cxn>
              <a:cxn ang="0">
                <a:pos x="25" y="13"/>
              </a:cxn>
              <a:cxn ang="0">
                <a:pos x="20" y="17"/>
              </a:cxn>
              <a:cxn ang="0">
                <a:pos x="17" y="22"/>
              </a:cxn>
              <a:cxn ang="0">
                <a:pos x="16" y="29"/>
              </a:cxn>
            </a:cxnLst>
            <a:rect l="0" t="0" r="r" b="b"/>
            <a:pathLst>
              <a:path w="59" h="59">
                <a:moveTo>
                  <a:pt x="0" y="29"/>
                </a:moveTo>
                <a:lnTo>
                  <a:pt x="1" y="21"/>
                </a:lnTo>
                <a:lnTo>
                  <a:pt x="4" y="14"/>
                </a:lnTo>
                <a:lnTo>
                  <a:pt x="6" y="11"/>
                </a:lnTo>
                <a:lnTo>
                  <a:pt x="8" y="8"/>
                </a:lnTo>
                <a:lnTo>
                  <a:pt x="11" y="6"/>
                </a:lnTo>
                <a:lnTo>
                  <a:pt x="15" y="4"/>
                </a:lnTo>
                <a:lnTo>
                  <a:pt x="22" y="1"/>
                </a:lnTo>
                <a:lnTo>
                  <a:pt x="30" y="0"/>
                </a:lnTo>
                <a:lnTo>
                  <a:pt x="36" y="1"/>
                </a:lnTo>
                <a:lnTo>
                  <a:pt x="41" y="2"/>
                </a:lnTo>
                <a:lnTo>
                  <a:pt x="46" y="5"/>
                </a:lnTo>
                <a:lnTo>
                  <a:pt x="51" y="8"/>
                </a:lnTo>
                <a:lnTo>
                  <a:pt x="54" y="13"/>
                </a:lnTo>
                <a:lnTo>
                  <a:pt x="57" y="18"/>
                </a:lnTo>
                <a:lnTo>
                  <a:pt x="58" y="23"/>
                </a:lnTo>
                <a:lnTo>
                  <a:pt x="59" y="29"/>
                </a:lnTo>
                <a:lnTo>
                  <a:pt x="58" y="35"/>
                </a:lnTo>
                <a:lnTo>
                  <a:pt x="57" y="41"/>
                </a:lnTo>
                <a:lnTo>
                  <a:pt x="54" y="46"/>
                </a:lnTo>
                <a:lnTo>
                  <a:pt x="50" y="51"/>
                </a:lnTo>
                <a:lnTo>
                  <a:pt x="46" y="55"/>
                </a:lnTo>
                <a:lnTo>
                  <a:pt x="41" y="57"/>
                </a:lnTo>
                <a:lnTo>
                  <a:pt x="36" y="59"/>
                </a:lnTo>
                <a:lnTo>
                  <a:pt x="30" y="59"/>
                </a:lnTo>
                <a:lnTo>
                  <a:pt x="22" y="59"/>
                </a:lnTo>
                <a:lnTo>
                  <a:pt x="15" y="56"/>
                </a:lnTo>
                <a:lnTo>
                  <a:pt x="11" y="54"/>
                </a:lnTo>
                <a:lnTo>
                  <a:pt x="8" y="52"/>
                </a:lnTo>
                <a:lnTo>
                  <a:pt x="6" y="48"/>
                </a:lnTo>
                <a:lnTo>
                  <a:pt x="4" y="45"/>
                </a:lnTo>
                <a:lnTo>
                  <a:pt x="2" y="41"/>
                </a:lnTo>
                <a:lnTo>
                  <a:pt x="1" y="37"/>
                </a:lnTo>
                <a:lnTo>
                  <a:pt x="0" y="33"/>
                </a:lnTo>
                <a:lnTo>
                  <a:pt x="0" y="29"/>
                </a:lnTo>
                <a:close/>
                <a:moveTo>
                  <a:pt x="16" y="29"/>
                </a:moveTo>
                <a:lnTo>
                  <a:pt x="16" y="33"/>
                </a:lnTo>
                <a:lnTo>
                  <a:pt x="17" y="37"/>
                </a:lnTo>
                <a:lnTo>
                  <a:pt x="18" y="40"/>
                </a:lnTo>
                <a:lnTo>
                  <a:pt x="20" y="42"/>
                </a:lnTo>
                <a:lnTo>
                  <a:pt x="22" y="44"/>
                </a:lnTo>
                <a:lnTo>
                  <a:pt x="25" y="45"/>
                </a:lnTo>
                <a:lnTo>
                  <a:pt x="27" y="46"/>
                </a:lnTo>
                <a:lnTo>
                  <a:pt x="30" y="46"/>
                </a:lnTo>
                <a:lnTo>
                  <a:pt x="33" y="46"/>
                </a:lnTo>
                <a:lnTo>
                  <a:pt x="35" y="45"/>
                </a:lnTo>
                <a:lnTo>
                  <a:pt x="37" y="44"/>
                </a:lnTo>
                <a:lnTo>
                  <a:pt x="40" y="42"/>
                </a:lnTo>
                <a:lnTo>
                  <a:pt x="41" y="40"/>
                </a:lnTo>
                <a:lnTo>
                  <a:pt x="42" y="37"/>
                </a:lnTo>
                <a:lnTo>
                  <a:pt x="43" y="33"/>
                </a:lnTo>
                <a:lnTo>
                  <a:pt x="43" y="29"/>
                </a:lnTo>
                <a:lnTo>
                  <a:pt x="43" y="25"/>
                </a:lnTo>
                <a:lnTo>
                  <a:pt x="42" y="22"/>
                </a:lnTo>
                <a:lnTo>
                  <a:pt x="41" y="19"/>
                </a:lnTo>
                <a:lnTo>
                  <a:pt x="40" y="17"/>
                </a:lnTo>
                <a:lnTo>
                  <a:pt x="37" y="15"/>
                </a:lnTo>
                <a:lnTo>
                  <a:pt x="35" y="13"/>
                </a:lnTo>
                <a:lnTo>
                  <a:pt x="33" y="13"/>
                </a:lnTo>
                <a:lnTo>
                  <a:pt x="30" y="12"/>
                </a:lnTo>
                <a:lnTo>
                  <a:pt x="27" y="13"/>
                </a:lnTo>
                <a:lnTo>
                  <a:pt x="25" y="13"/>
                </a:lnTo>
                <a:lnTo>
                  <a:pt x="22" y="15"/>
                </a:lnTo>
                <a:lnTo>
                  <a:pt x="20" y="17"/>
                </a:lnTo>
                <a:lnTo>
                  <a:pt x="18" y="19"/>
                </a:lnTo>
                <a:lnTo>
                  <a:pt x="17" y="22"/>
                </a:lnTo>
                <a:lnTo>
                  <a:pt x="16" y="25"/>
                </a:lnTo>
                <a:lnTo>
                  <a:pt x="16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3" name="Freeform 3164"/>
          <p:cNvSpPr>
            <a:spLocks noEditPoints="1"/>
          </p:cNvSpPr>
          <p:nvPr/>
        </p:nvSpPr>
        <p:spPr bwMode="auto">
          <a:xfrm>
            <a:off x="5830094" y="5553868"/>
            <a:ext cx="22225" cy="3175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3" y="2"/>
              </a:cxn>
              <a:cxn ang="0">
                <a:pos x="13" y="10"/>
              </a:cxn>
              <a:cxn ang="0">
                <a:pos x="17" y="6"/>
              </a:cxn>
              <a:cxn ang="0">
                <a:pos x="21" y="3"/>
              </a:cxn>
              <a:cxn ang="0">
                <a:pos x="26" y="1"/>
              </a:cxn>
              <a:cxn ang="0">
                <a:pos x="31" y="0"/>
              </a:cxn>
              <a:cxn ang="0">
                <a:pos x="35" y="1"/>
              </a:cxn>
              <a:cxn ang="0">
                <a:pos x="40" y="2"/>
              </a:cxn>
              <a:cxn ang="0">
                <a:pos x="44" y="5"/>
              </a:cxn>
              <a:cxn ang="0">
                <a:pos x="48" y="8"/>
              </a:cxn>
              <a:cxn ang="0">
                <a:pos x="51" y="12"/>
              </a:cxn>
              <a:cxn ang="0">
                <a:pos x="53" y="17"/>
              </a:cxn>
              <a:cxn ang="0">
                <a:pos x="55" y="23"/>
              </a:cxn>
              <a:cxn ang="0">
                <a:pos x="55" y="29"/>
              </a:cxn>
              <a:cxn ang="0">
                <a:pos x="55" y="36"/>
              </a:cxn>
              <a:cxn ang="0">
                <a:pos x="53" y="41"/>
              </a:cxn>
              <a:cxn ang="0">
                <a:pos x="51" y="46"/>
              </a:cxn>
              <a:cxn ang="0">
                <a:pos x="48" y="52"/>
              </a:cxn>
              <a:cxn ang="0">
                <a:pos x="44" y="55"/>
              </a:cxn>
              <a:cxn ang="0">
                <a:pos x="40" y="58"/>
              </a:cxn>
              <a:cxn ang="0">
                <a:pos x="35" y="59"/>
              </a:cxn>
              <a:cxn ang="0">
                <a:pos x="31" y="59"/>
              </a:cxn>
              <a:cxn ang="0">
                <a:pos x="26" y="59"/>
              </a:cxn>
              <a:cxn ang="0">
                <a:pos x="22" y="58"/>
              </a:cxn>
              <a:cxn ang="0">
                <a:pos x="19" y="55"/>
              </a:cxn>
              <a:cxn ang="0">
                <a:pos x="14" y="51"/>
              </a:cxn>
              <a:cxn ang="0">
                <a:pos x="14" y="79"/>
              </a:cxn>
              <a:cxn ang="0">
                <a:pos x="0" y="79"/>
              </a:cxn>
              <a:cxn ang="0">
                <a:pos x="0" y="2"/>
              </a:cxn>
              <a:cxn ang="0">
                <a:pos x="14" y="28"/>
              </a:cxn>
              <a:cxn ang="0">
                <a:pos x="15" y="33"/>
              </a:cxn>
              <a:cxn ang="0">
                <a:pos x="15" y="37"/>
              </a:cxn>
              <a:cxn ang="0">
                <a:pos x="16" y="40"/>
              </a:cxn>
              <a:cxn ang="0">
                <a:pos x="18" y="42"/>
              </a:cxn>
              <a:cxn ang="0">
                <a:pos x="20" y="44"/>
              </a:cxn>
              <a:cxn ang="0">
                <a:pos x="22" y="46"/>
              </a:cxn>
              <a:cxn ang="0">
                <a:pos x="25" y="46"/>
              </a:cxn>
              <a:cxn ang="0">
                <a:pos x="27" y="47"/>
              </a:cxn>
              <a:cxn ang="0">
                <a:pos x="30" y="47"/>
              </a:cxn>
              <a:cxn ang="0">
                <a:pos x="32" y="46"/>
              </a:cxn>
              <a:cxn ang="0">
                <a:pos x="34" y="44"/>
              </a:cxn>
              <a:cxn ang="0">
                <a:pos x="36" y="43"/>
              </a:cxn>
              <a:cxn ang="0">
                <a:pos x="37" y="40"/>
              </a:cxn>
              <a:cxn ang="0">
                <a:pos x="38" y="37"/>
              </a:cxn>
              <a:cxn ang="0">
                <a:pos x="39" y="34"/>
              </a:cxn>
              <a:cxn ang="0">
                <a:pos x="39" y="29"/>
              </a:cxn>
              <a:cxn ang="0">
                <a:pos x="39" y="25"/>
              </a:cxn>
              <a:cxn ang="0">
                <a:pos x="38" y="22"/>
              </a:cxn>
              <a:cxn ang="0">
                <a:pos x="37" y="19"/>
              </a:cxn>
              <a:cxn ang="0">
                <a:pos x="36" y="16"/>
              </a:cxn>
              <a:cxn ang="0">
                <a:pos x="34" y="14"/>
              </a:cxn>
              <a:cxn ang="0">
                <a:pos x="32" y="13"/>
              </a:cxn>
              <a:cxn ang="0">
                <a:pos x="29" y="12"/>
              </a:cxn>
              <a:cxn ang="0">
                <a:pos x="27" y="12"/>
              </a:cxn>
              <a:cxn ang="0">
                <a:pos x="24" y="12"/>
              </a:cxn>
              <a:cxn ang="0">
                <a:pos x="22" y="13"/>
              </a:cxn>
              <a:cxn ang="0">
                <a:pos x="20" y="14"/>
              </a:cxn>
              <a:cxn ang="0">
                <a:pos x="18" y="16"/>
              </a:cxn>
              <a:cxn ang="0">
                <a:pos x="16" y="18"/>
              </a:cxn>
              <a:cxn ang="0">
                <a:pos x="15" y="21"/>
              </a:cxn>
              <a:cxn ang="0">
                <a:pos x="15" y="25"/>
              </a:cxn>
              <a:cxn ang="0">
                <a:pos x="14" y="28"/>
              </a:cxn>
            </a:cxnLst>
            <a:rect l="0" t="0" r="r" b="b"/>
            <a:pathLst>
              <a:path w="55" h="79">
                <a:moveTo>
                  <a:pt x="0" y="2"/>
                </a:moveTo>
                <a:lnTo>
                  <a:pt x="13" y="2"/>
                </a:lnTo>
                <a:lnTo>
                  <a:pt x="13" y="10"/>
                </a:lnTo>
                <a:lnTo>
                  <a:pt x="17" y="6"/>
                </a:lnTo>
                <a:lnTo>
                  <a:pt x="21" y="3"/>
                </a:lnTo>
                <a:lnTo>
                  <a:pt x="26" y="1"/>
                </a:lnTo>
                <a:lnTo>
                  <a:pt x="31" y="0"/>
                </a:lnTo>
                <a:lnTo>
                  <a:pt x="35" y="1"/>
                </a:lnTo>
                <a:lnTo>
                  <a:pt x="40" y="2"/>
                </a:lnTo>
                <a:lnTo>
                  <a:pt x="44" y="5"/>
                </a:lnTo>
                <a:lnTo>
                  <a:pt x="48" y="8"/>
                </a:lnTo>
                <a:lnTo>
                  <a:pt x="51" y="12"/>
                </a:lnTo>
                <a:lnTo>
                  <a:pt x="53" y="17"/>
                </a:lnTo>
                <a:lnTo>
                  <a:pt x="55" y="23"/>
                </a:lnTo>
                <a:lnTo>
                  <a:pt x="55" y="29"/>
                </a:lnTo>
                <a:lnTo>
                  <a:pt x="55" y="36"/>
                </a:lnTo>
                <a:lnTo>
                  <a:pt x="53" y="41"/>
                </a:lnTo>
                <a:lnTo>
                  <a:pt x="51" y="46"/>
                </a:lnTo>
                <a:lnTo>
                  <a:pt x="48" y="52"/>
                </a:lnTo>
                <a:lnTo>
                  <a:pt x="44" y="55"/>
                </a:lnTo>
                <a:lnTo>
                  <a:pt x="40" y="58"/>
                </a:lnTo>
                <a:lnTo>
                  <a:pt x="35" y="59"/>
                </a:lnTo>
                <a:lnTo>
                  <a:pt x="31" y="59"/>
                </a:lnTo>
                <a:lnTo>
                  <a:pt x="26" y="59"/>
                </a:lnTo>
                <a:lnTo>
                  <a:pt x="22" y="58"/>
                </a:lnTo>
                <a:lnTo>
                  <a:pt x="19" y="55"/>
                </a:lnTo>
                <a:lnTo>
                  <a:pt x="14" y="51"/>
                </a:lnTo>
                <a:lnTo>
                  <a:pt x="14" y="79"/>
                </a:lnTo>
                <a:lnTo>
                  <a:pt x="0" y="79"/>
                </a:lnTo>
                <a:lnTo>
                  <a:pt x="0" y="2"/>
                </a:lnTo>
                <a:close/>
                <a:moveTo>
                  <a:pt x="14" y="28"/>
                </a:moveTo>
                <a:lnTo>
                  <a:pt x="15" y="33"/>
                </a:lnTo>
                <a:lnTo>
                  <a:pt x="15" y="37"/>
                </a:lnTo>
                <a:lnTo>
                  <a:pt x="16" y="40"/>
                </a:lnTo>
                <a:lnTo>
                  <a:pt x="18" y="42"/>
                </a:lnTo>
                <a:lnTo>
                  <a:pt x="20" y="44"/>
                </a:lnTo>
                <a:lnTo>
                  <a:pt x="22" y="46"/>
                </a:lnTo>
                <a:lnTo>
                  <a:pt x="25" y="46"/>
                </a:lnTo>
                <a:lnTo>
                  <a:pt x="27" y="47"/>
                </a:lnTo>
                <a:lnTo>
                  <a:pt x="30" y="47"/>
                </a:lnTo>
                <a:lnTo>
                  <a:pt x="32" y="46"/>
                </a:lnTo>
                <a:lnTo>
                  <a:pt x="34" y="44"/>
                </a:lnTo>
                <a:lnTo>
                  <a:pt x="36" y="43"/>
                </a:lnTo>
                <a:lnTo>
                  <a:pt x="37" y="40"/>
                </a:lnTo>
                <a:lnTo>
                  <a:pt x="38" y="37"/>
                </a:lnTo>
                <a:lnTo>
                  <a:pt x="39" y="34"/>
                </a:lnTo>
                <a:lnTo>
                  <a:pt x="39" y="29"/>
                </a:lnTo>
                <a:lnTo>
                  <a:pt x="39" y="25"/>
                </a:lnTo>
                <a:lnTo>
                  <a:pt x="38" y="22"/>
                </a:lnTo>
                <a:lnTo>
                  <a:pt x="37" y="19"/>
                </a:lnTo>
                <a:lnTo>
                  <a:pt x="36" y="16"/>
                </a:lnTo>
                <a:lnTo>
                  <a:pt x="34" y="14"/>
                </a:lnTo>
                <a:lnTo>
                  <a:pt x="32" y="13"/>
                </a:lnTo>
                <a:lnTo>
                  <a:pt x="29" y="12"/>
                </a:lnTo>
                <a:lnTo>
                  <a:pt x="27" y="12"/>
                </a:lnTo>
                <a:lnTo>
                  <a:pt x="24" y="12"/>
                </a:lnTo>
                <a:lnTo>
                  <a:pt x="22" y="13"/>
                </a:lnTo>
                <a:lnTo>
                  <a:pt x="20" y="14"/>
                </a:lnTo>
                <a:lnTo>
                  <a:pt x="18" y="16"/>
                </a:lnTo>
                <a:lnTo>
                  <a:pt x="16" y="18"/>
                </a:lnTo>
                <a:lnTo>
                  <a:pt x="15" y="21"/>
                </a:lnTo>
                <a:lnTo>
                  <a:pt x="15" y="25"/>
                </a:lnTo>
                <a:lnTo>
                  <a:pt x="14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4" name="Freeform 3165"/>
          <p:cNvSpPr>
            <a:spLocks noEditPoints="1"/>
          </p:cNvSpPr>
          <p:nvPr/>
        </p:nvSpPr>
        <p:spPr bwMode="auto">
          <a:xfrm>
            <a:off x="5866606" y="5553868"/>
            <a:ext cx="25400" cy="28575"/>
          </a:xfrm>
          <a:custGeom>
            <a:avLst/>
            <a:gdLst/>
            <a:ahLst/>
            <a:cxnLst>
              <a:cxn ang="0">
                <a:pos x="55" y="56"/>
              </a:cxn>
              <a:cxn ang="0">
                <a:pos x="12" y="56"/>
              </a:cxn>
              <a:cxn ang="0">
                <a:pos x="12" y="71"/>
              </a:cxn>
              <a:cxn ang="0">
                <a:pos x="0" y="71"/>
              </a:cxn>
              <a:cxn ang="0">
                <a:pos x="0" y="43"/>
              </a:cxn>
              <a:cxn ang="0">
                <a:pos x="6" y="43"/>
              </a:cxn>
              <a:cxn ang="0">
                <a:pos x="10" y="38"/>
              </a:cxn>
              <a:cxn ang="0">
                <a:pos x="13" y="30"/>
              </a:cxn>
              <a:cxn ang="0">
                <a:pos x="14" y="25"/>
              </a:cxn>
              <a:cxn ang="0">
                <a:pos x="15" y="18"/>
              </a:cxn>
              <a:cxn ang="0">
                <a:pos x="15" y="10"/>
              </a:cxn>
              <a:cxn ang="0">
                <a:pos x="16" y="0"/>
              </a:cxn>
              <a:cxn ang="0">
                <a:pos x="62" y="0"/>
              </a:cxn>
              <a:cxn ang="0">
                <a:pos x="62" y="43"/>
              </a:cxn>
              <a:cxn ang="0">
                <a:pos x="68" y="43"/>
              </a:cxn>
              <a:cxn ang="0">
                <a:pos x="68" y="71"/>
              </a:cxn>
              <a:cxn ang="0">
                <a:pos x="55" y="71"/>
              </a:cxn>
              <a:cxn ang="0">
                <a:pos x="55" y="56"/>
              </a:cxn>
              <a:cxn ang="0">
                <a:pos x="46" y="43"/>
              </a:cxn>
              <a:cxn ang="0">
                <a:pos x="46" y="12"/>
              </a:cxn>
              <a:cxn ang="0">
                <a:pos x="28" y="12"/>
              </a:cxn>
              <a:cxn ang="0">
                <a:pos x="27" y="22"/>
              </a:cxn>
              <a:cxn ang="0">
                <a:pos x="26" y="31"/>
              </a:cxn>
              <a:cxn ang="0">
                <a:pos x="24" y="38"/>
              </a:cxn>
              <a:cxn ang="0">
                <a:pos x="21" y="43"/>
              </a:cxn>
              <a:cxn ang="0">
                <a:pos x="46" y="43"/>
              </a:cxn>
            </a:cxnLst>
            <a:rect l="0" t="0" r="r" b="b"/>
            <a:pathLst>
              <a:path w="68" h="71">
                <a:moveTo>
                  <a:pt x="55" y="56"/>
                </a:moveTo>
                <a:lnTo>
                  <a:pt x="12" y="56"/>
                </a:lnTo>
                <a:lnTo>
                  <a:pt x="12" y="71"/>
                </a:lnTo>
                <a:lnTo>
                  <a:pt x="0" y="71"/>
                </a:lnTo>
                <a:lnTo>
                  <a:pt x="0" y="43"/>
                </a:lnTo>
                <a:lnTo>
                  <a:pt x="6" y="43"/>
                </a:lnTo>
                <a:lnTo>
                  <a:pt x="10" y="38"/>
                </a:lnTo>
                <a:lnTo>
                  <a:pt x="13" y="30"/>
                </a:lnTo>
                <a:lnTo>
                  <a:pt x="14" y="25"/>
                </a:lnTo>
                <a:lnTo>
                  <a:pt x="15" y="18"/>
                </a:lnTo>
                <a:lnTo>
                  <a:pt x="15" y="10"/>
                </a:lnTo>
                <a:lnTo>
                  <a:pt x="16" y="0"/>
                </a:lnTo>
                <a:lnTo>
                  <a:pt x="62" y="0"/>
                </a:lnTo>
                <a:lnTo>
                  <a:pt x="62" y="43"/>
                </a:lnTo>
                <a:lnTo>
                  <a:pt x="68" y="43"/>
                </a:lnTo>
                <a:lnTo>
                  <a:pt x="68" y="71"/>
                </a:lnTo>
                <a:lnTo>
                  <a:pt x="55" y="71"/>
                </a:lnTo>
                <a:lnTo>
                  <a:pt x="55" y="56"/>
                </a:lnTo>
                <a:close/>
                <a:moveTo>
                  <a:pt x="46" y="43"/>
                </a:moveTo>
                <a:lnTo>
                  <a:pt x="46" y="12"/>
                </a:lnTo>
                <a:lnTo>
                  <a:pt x="28" y="12"/>
                </a:lnTo>
                <a:lnTo>
                  <a:pt x="27" y="22"/>
                </a:lnTo>
                <a:lnTo>
                  <a:pt x="26" y="31"/>
                </a:lnTo>
                <a:lnTo>
                  <a:pt x="24" y="38"/>
                </a:lnTo>
                <a:lnTo>
                  <a:pt x="21" y="43"/>
                </a:lnTo>
                <a:lnTo>
                  <a:pt x="46" y="43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5" name="Freeform 3166"/>
          <p:cNvSpPr>
            <a:spLocks noEditPoints="1"/>
          </p:cNvSpPr>
          <p:nvPr/>
        </p:nvSpPr>
        <p:spPr bwMode="auto">
          <a:xfrm>
            <a:off x="5895181" y="5553868"/>
            <a:ext cx="23813" cy="23813"/>
          </a:xfrm>
          <a:custGeom>
            <a:avLst/>
            <a:gdLst/>
            <a:ahLst/>
            <a:cxnLst>
              <a:cxn ang="0">
                <a:pos x="1" y="21"/>
              </a:cxn>
              <a:cxn ang="0">
                <a:pos x="6" y="11"/>
              </a:cxn>
              <a:cxn ang="0">
                <a:pos x="11" y="6"/>
              </a:cxn>
              <a:cxn ang="0">
                <a:pos x="21" y="1"/>
              </a:cxn>
              <a:cxn ang="0">
                <a:pos x="36" y="1"/>
              </a:cxn>
              <a:cxn ang="0">
                <a:pos x="46" y="5"/>
              </a:cxn>
              <a:cxn ang="0">
                <a:pos x="54" y="13"/>
              </a:cxn>
              <a:cxn ang="0">
                <a:pos x="58" y="23"/>
              </a:cxn>
              <a:cxn ang="0">
                <a:pos x="58" y="35"/>
              </a:cxn>
              <a:cxn ang="0">
                <a:pos x="54" y="46"/>
              </a:cxn>
              <a:cxn ang="0">
                <a:pos x="46" y="55"/>
              </a:cxn>
              <a:cxn ang="0">
                <a:pos x="36" y="59"/>
              </a:cxn>
              <a:cxn ang="0">
                <a:pos x="22" y="59"/>
              </a:cxn>
              <a:cxn ang="0">
                <a:pos x="11" y="54"/>
              </a:cxn>
              <a:cxn ang="0">
                <a:pos x="6" y="48"/>
              </a:cxn>
              <a:cxn ang="0">
                <a:pos x="2" y="41"/>
              </a:cxn>
              <a:cxn ang="0">
                <a:pos x="1" y="33"/>
              </a:cxn>
              <a:cxn ang="0">
                <a:pos x="15" y="29"/>
              </a:cxn>
              <a:cxn ang="0">
                <a:pos x="16" y="37"/>
              </a:cxn>
              <a:cxn ang="0">
                <a:pos x="19" y="42"/>
              </a:cxn>
              <a:cxn ang="0">
                <a:pos x="24" y="45"/>
              </a:cxn>
              <a:cxn ang="0">
                <a:pos x="29" y="46"/>
              </a:cxn>
              <a:cxn ang="0">
                <a:pos x="34" y="45"/>
              </a:cxn>
              <a:cxn ang="0">
                <a:pos x="40" y="42"/>
              </a:cxn>
              <a:cxn ang="0">
                <a:pos x="43" y="37"/>
              </a:cxn>
              <a:cxn ang="0">
                <a:pos x="44" y="29"/>
              </a:cxn>
              <a:cxn ang="0">
                <a:pos x="43" y="22"/>
              </a:cxn>
              <a:cxn ang="0">
                <a:pos x="40" y="17"/>
              </a:cxn>
              <a:cxn ang="0">
                <a:pos x="34" y="13"/>
              </a:cxn>
              <a:cxn ang="0">
                <a:pos x="29" y="12"/>
              </a:cxn>
              <a:cxn ang="0">
                <a:pos x="24" y="13"/>
              </a:cxn>
              <a:cxn ang="0">
                <a:pos x="19" y="17"/>
              </a:cxn>
              <a:cxn ang="0">
                <a:pos x="16" y="22"/>
              </a:cxn>
              <a:cxn ang="0">
                <a:pos x="15" y="29"/>
              </a:cxn>
            </a:cxnLst>
            <a:rect l="0" t="0" r="r" b="b"/>
            <a:pathLst>
              <a:path w="59" h="59">
                <a:moveTo>
                  <a:pt x="0" y="29"/>
                </a:moveTo>
                <a:lnTo>
                  <a:pt x="1" y="21"/>
                </a:lnTo>
                <a:lnTo>
                  <a:pt x="4" y="14"/>
                </a:lnTo>
                <a:lnTo>
                  <a:pt x="6" y="11"/>
                </a:lnTo>
                <a:lnTo>
                  <a:pt x="8" y="8"/>
                </a:lnTo>
                <a:lnTo>
                  <a:pt x="11" y="6"/>
                </a:lnTo>
                <a:lnTo>
                  <a:pt x="14" y="4"/>
                </a:lnTo>
                <a:lnTo>
                  <a:pt x="21" y="1"/>
                </a:lnTo>
                <a:lnTo>
                  <a:pt x="29" y="0"/>
                </a:lnTo>
                <a:lnTo>
                  <a:pt x="36" y="1"/>
                </a:lnTo>
                <a:lnTo>
                  <a:pt x="42" y="2"/>
                </a:lnTo>
                <a:lnTo>
                  <a:pt x="46" y="5"/>
                </a:lnTo>
                <a:lnTo>
                  <a:pt x="51" y="8"/>
                </a:lnTo>
                <a:lnTo>
                  <a:pt x="54" y="13"/>
                </a:lnTo>
                <a:lnTo>
                  <a:pt x="57" y="18"/>
                </a:lnTo>
                <a:lnTo>
                  <a:pt x="58" y="23"/>
                </a:lnTo>
                <a:lnTo>
                  <a:pt x="59" y="29"/>
                </a:lnTo>
                <a:lnTo>
                  <a:pt x="58" y="35"/>
                </a:lnTo>
                <a:lnTo>
                  <a:pt x="57" y="41"/>
                </a:lnTo>
                <a:lnTo>
                  <a:pt x="54" y="46"/>
                </a:lnTo>
                <a:lnTo>
                  <a:pt x="51" y="51"/>
                </a:lnTo>
                <a:lnTo>
                  <a:pt x="46" y="55"/>
                </a:lnTo>
                <a:lnTo>
                  <a:pt x="41" y="57"/>
                </a:lnTo>
                <a:lnTo>
                  <a:pt x="36" y="59"/>
                </a:lnTo>
                <a:lnTo>
                  <a:pt x="29" y="59"/>
                </a:lnTo>
                <a:lnTo>
                  <a:pt x="22" y="59"/>
                </a:lnTo>
                <a:lnTo>
                  <a:pt x="15" y="56"/>
                </a:lnTo>
                <a:lnTo>
                  <a:pt x="11" y="54"/>
                </a:lnTo>
                <a:lnTo>
                  <a:pt x="8" y="52"/>
                </a:lnTo>
                <a:lnTo>
                  <a:pt x="6" y="48"/>
                </a:lnTo>
                <a:lnTo>
                  <a:pt x="4" y="45"/>
                </a:lnTo>
                <a:lnTo>
                  <a:pt x="2" y="41"/>
                </a:lnTo>
                <a:lnTo>
                  <a:pt x="1" y="37"/>
                </a:lnTo>
                <a:lnTo>
                  <a:pt x="1" y="33"/>
                </a:lnTo>
                <a:lnTo>
                  <a:pt x="0" y="29"/>
                </a:lnTo>
                <a:close/>
                <a:moveTo>
                  <a:pt x="15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0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6"/>
                </a:lnTo>
                <a:lnTo>
                  <a:pt x="29" y="46"/>
                </a:lnTo>
                <a:lnTo>
                  <a:pt x="32" y="46"/>
                </a:lnTo>
                <a:lnTo>
                  <a:pt x="34" y="45"/>
                </a:lnTo>
                <a:lnTo>
                  <a:pt x="38" y="44"/>
                </a:lnTo>
                <a:lnTo>
                  <a:pt x="40" y="42"/>
                </a:lnTo>
                <a:lnTo>
                  <a:pt x="41" y="40"/>
                </a:lnTo>
                <a:lnTo>
                  <a:pt x="43" y="37"/>
                </a:lnTo>
                <a:lnTo>
                  <a:pt x="43" y="33"/>
                </a:lnTo>
                <a:lnTo>
                  <a:pt x="44" y="29"/>
                </a:lnTo>
                <a:lnTo>
                  <a:pt x="43" y="25"/>
                </a:lnTo>
                <a:lnTo>
                  <a:pt x="43" y="22"/>
                </a:lnTo>
                <a:lnTo>
                  <a:pt x="41" y="19"/>
                </a:lnTo>
                <a:lnTo>
                  <a:pt x="40" y="17"/>
                </a:lnTo>
                <a:lnTo>
                  <a:pt x="38" y="15"/>
                </a:lnTo>
                <a:lnTo>
                  <a:pt x="34" y="13"/>
                </a:lnTo>
                <a:lnTo>
                  <a:pt x="32" y="13"/>
                </a:lnTo>
                <a:lnTo>
                  <a:pt x="29" y="12"/>
                </a:lnTo>
                <a:lnTo>
                  <a:pt x="26" y="13"/>
                </a:lnTo>
                <a:lnTo>
                  <a:pt x="24" y="13"/>
                </a:lnTo>
                <a:lnTo>
                  <a:pt x="21" y="15"/>
                </a:lnTo>
                <a:lnTo>
                  <a:pt x="19" y="17"/>
                </a:lnTo>
                <a:lnTo>
                  <a:pt x="18" y="19"/>
                </a:lnTo>
                <a:lnTo>
                  <a:pt x="16" y="22"/>
                </a:lnTo>
                <a:lnTo>
                  <a:pt x="16" y="25"/>
                </a:lnTo>
                <a:lnTo>
                  <a:pt x="15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6" name="Freeform 3167"/>
          <p:cNvSpPr>
            <a:spLocks/>
          </p:cNvSpPr>
          <p:nvPr/>
        </p:nvSpPr>
        <p:spPr bwMode="auto">
          <a:xfrm>
            <a:off x="5922169" y="5553868"/>
            <a:ext cx="20637" cy="23813"/>
          </a:xfrm>
          <a:custGeom>
            <a:avLst/>
            <a:gdLst/>
            <a:ahLst/>
            <a:cxnLst>
              <a:cxn ang="0">
                <a:pos x="53" y="18"/>
              </a:cxn>
              <a:cxn ang="0">
                <a:pos x="38" y="21"/>
              </a:cxn>
              <a:cxn ang="0">
                <a:pos x="37" y="17"/>
              </a:cxn>
              <a:cxn ang="0">
                <a:pos x="35" y="14"/>
              </a:cxn>
              <a:cxn ang="0">
                <a:pos x="32" y="12"/>
              </a:cxn>
              <a:cxn ang="0">
                <a:pos x="28" y="12"/>
              </a:cxn>
              <a:cxn ang="0">
                <a:pos x="25" y="12"/>
              </a:cxn>
              <a:cxn ang="0">
                <a:pos x="23" y="13"/>
              </a:cxn>
              <a:cxn ang="0">
                <a:pos x="21" y="14"/>
              </a:cxn>
              <a:cxn ang="0">
                <a:pos x="18" y="16"/>
              </a:cxn>
              <a:cxn ang="0">
                <a:pos x="17" y="18"/>
              </a:cxn>
              <a:cxn ang="0">
                <a:pos x="16" y="21"/>
              </a:cxn>
              <a:cxn ang="0">
                <a:pos x="15" y="24"/>
              </a:cxn>
              <a:cxn ang="0">
                <a:pos x="15" y="28"/>
              </a:cxn>
              <a:cxn ang="0">
                <a:pos x="15" y="33"/>
              </a:cxn>
              <a:cxn ang="0">
                <a:pos x="16" y="37"/>
              </a:cxn>
              <a:cxn ang="0">
                <a:pos x="17" y="40"/>
              </a:cxn>
              <a:cxn ang="0">
                <a:pos x="18" y="42"/>
              </a:cxn>
              <a:cxn ang="0">
                <a:pos x="21" y="44"/>
              </a:cxn>
              <a:cxn ang="0">
                <a:pos x="23" y="45"/>
              </a:cxn>
              <a:cxn ang="0">
                <a:pos x="25" y="46"/>
              </a:cxn>
              <a:cxn ang="0">
                <a:pos x="28" y="46"/>
              </a:cxn>
              <a:cxn ang="0">
                <a:pos x="32" y="46"/>
              </a:cxn>
              <a:cxn ang="0">
                <a:pos x="35" y="44"/>
              </a:cxn>
              <a:cxn ang="0">
                <a:pos x="37" y="41"/>
              </a:cxn>
              <a:cxn ang="0">
                <a:pos x="39" y="36"/>
              </a:cxn>
              <a:cxn ang="0">
                <a:pos x="53" y="38"/>
              </a:cxn>
              <a:cxn ang="0">
                <a:pos x="52" y="43"/>
              </a:cxn>
              <a:cxn ang="0">
                <a:pos x="50" y="47"/>
              </a:cxn>
              <a:cxn ang="0">
                <a:pos x="48" y="52"/>
              </a:cxn>
              <a:cxn ang="0">
                <a:pos x="45" y="54"/>
              </a:cxn>
              <a:cxn ang="0">
                <a:pos x="41" y="57"/>
              </a:cxn>
              <a:cxn ang="0">
                <a:pos x="37" y="58"/>
              </a:cxn>
              <a:cxn ang="0">
                <a:pos x="33" y="59"/>
              </a:cxn>
              <a:cxn ang="0">
                <a:pos x="27" y="59"/>
              </a:cxn>
              <a:cxn ang="0">
                <a:pos x="22" y="59"/>
              </a:cxn>
              <a:cxn ang="0">
                <a:pos x="15" y="58"/>
              </a:cxn>
              <a:cxn ang="0">
                <a:pos x="11" y="55"/>
              </a:cxn>
              <a:cxn ang="0">
                <a:pos x="7" y="52"/>
              </a:cxn>
              <a:cxn ang="0">
                <a:pos x="4" y="47"/>
              </a:cxn>
              <a:cxn ang="0">
                <a:pos x="2" y="42"/>
              </a:cxn>
              <a:cxn ang="0">
                <a:pos x="0" y="36"/>
              </a:cxn>
              <a:cxn ang="0">
                <a:pos x="0" y="29"/>
              </a:cxn>
              <a:cxn ang="0">
                <a:pos x="0" y="23"/>
              </a:cxn>
              <a:cxn ang="0">
                <a:pos x="2" y="17"/>
              </a:cxn>
              <a:cxn ang="0">
                <a:pos x="4" y="12"/>
              </a:cxn>
              <a:cxn ang="0">
                <a:pos x="7" y="8"/>
              </a:cxn>
              <a:cxn ang="0">
                <a:pos x="11" y="5"/>
              </a:cxn>
              <a:cxn ang="0">
                <a:pos x="16" y="2"/>
              </a:cxn>
              <a:cxn ang="0">
                <a:pos x="22" y="1"/>
              </a:cxn>
              <a:cxn ang="0">
                <a:pos x="28" y="0"/>
              </a:cxn>
              <a:cxn ang="0">
                <a:pos x="33" y="1"/>
              </a:cxn>
              <a:cxn ang="0">
                <a:pos x="37" y="1"/>
              </a:cxn>
              <a:cxn ang="0">
                <a:pos x="41" y="3"/>
              </a:cxn>
              <a:cxn ang="0">
                <a:pos x="44" y="5"/>
              </a:cxn>
              <a:cxn ang="0">
                <a:pos x="47" y="7"/>
              </a:cxn>
              <a:cxn ang="0">
                <a:pos x="49" y="10"/>
              </a:cxn>
              <a:cxn ang="0">
                <a:pos x="51" y="14"/>
              </a:cxn>
              <a:cxn ang="0">
                <a:pos x="53" y="18"/>
              </a:cxn>
            </a:cxnLst>
            <a:rect l="0" t="0" r="r" b="b"/>
            <a:pathLst>
              <a:path w="53" h="59">
                <a:moveTo>
                  <a:pt x="53" y="18"/>
                </a:moveTo>
                <a:lnTo>
                  <a:pt x="38" y="21"/>
                </a:lnTo>
                <a:lnTo>
                  <a:pt x="37" y="17"/>
                </a:lnTo>
                <a:lnTo>
                  <a:pt x="35" y="14"/>
                </a:lnTo>
                <a:lnTo>
                  <a:pt x="32" y="12"/>
                </a:lnTo>
                <a:lnTo>
                  <a:pt x="28" y="12"/>
                </a:lnTo>
                <a:lnTo>
                  <a:pt x="25" y="12"/>
                </a:lnTo>
                <a:lnTo>
                  <a:pt x="23" y="13"/>
                </a:lnTo>
                <a:lnTo>
                  <a:pt x="21" y="14"/>
                </a:lnTo>
                <a:lnTo>
                  <a:pt x="18" y="16"/>
                </a:lnTo>
                <a:lnTo>
                  <a:pt x="17" y="18"/>
                </a:lnTo>
                <a:lnTo>
                  <a:pt x="16" y="21"/>
                </a:lnTo>
                <a:lnTo>
                  <a:pt x="15" y="24"/>
                </a:lnTo>
                <a:lnTo>
                  <a:pt x="15" y="28"/>
                </a:lnTo>
                <a:lnTo>
                  <a:pt x="15" y="33"/>
                </a:lnTo>
                <a:lnTo>
                  <a:pt x="16" y="37"/>
                </a:lnTo>
                <a:lnTo>
                  <a:pt x="17" y="40"/>
                </a:lnTo>
                <a:lnTo>
                  <a:pt x="18" y="42"/>
                </a:lnTo>
                <a:lnTo>
                  <a:pt x="21" y="44"/>
                </a:lnTo>
                <a:lnTo>
                  <a:pt x="23" y="45"/>
                </a:lnTo>
                <a:lnTo>
                  <a:pt x="25" y="46"/>
                </a:lnTo>
                <a:lnTo>
                  <a:pt x="28" y="46"/>
                </a:lnTo>
                <a:lnTo>
                  <a:pt x="32" y="46"/>
                </a:lnTo>
                <a:lnTo>
                  <a:pt x="35" y="44"/>
                </a:lnTo>
                <a:lnTo>
                  <a:pt x="37" y="41"/>
                </a:lnTo>
                <a:lnTo>
                  <a:pt x="39" y="36"/>
                </a:lnTo>
                <a:lnTo>
                  <a:pt x="53" y="38"/>
                </a:lnTo>
                <a:lnTo>
                  <a:pt x="52" y="43"/>
                </a:lnTo>
                <a:lnTo>
                  <a:pt x="50" y="47"/>
                </a:lnTo>
                <a:lnTo>
                  <a:pt x="48" y="52"/>
                </a:lnTo>
                <a:lnTo>
                  <a:pt x="45" y="54"/>
                </a:lnTo>
                <a:lnTo>
                  <a:pt x="41" y="57"/>
                </a:lnTo>
                <a:lnTo>
                  <a:pt x="37" y="58"/>
                </a:lnTo>
                <a:lnTo>
                  <a:pt x="33" y="59"/>
                </a:lnTo>
                <a:lnTo>
                  <a:pt x="27" y="59"/>
                </a:lnTo>
                <a:lnTo>
                  <a:pt x="22" y="59"/>
                </a:lnTo>
                <a:lnTo>
                  <a:pt x="15" y="58"/>
                </a:lnTo>
                <a:lnTo>
                  <a:pt x="11" y="55"/>
                </a:lnTo>
                <a:lnTo>
                  <a:pt x="7" y="52"/>
                </a:lnTo>
                <a:lnTo>
                  <a:pt x="4" y="47"/>
                </a:lnTo>
                <a:lnTo>
                  <a:pt x="2" y="42"/>
                </a:lnTo>
                <a:lnTo>
                  <a:pt x="0" y="36"/>
                </a:lnTo>
                <a:lnTo>
                  <a:pt x="0" y="29"/>
                </a:lnTo>
                <a:lnTo>
                  <a:pt x="0" y="23"/>
                </a:lnTo>
                <a:lnTo>
                  <a:pt x="2" y="17"/>
                </a:lnTo>
                <a:lnTo>
                  <a:pt x="4" y="12"/>
                </a:lnTo>
                <a:lnTo>
                  <a:pt x="7" y="8"/>
                </a:lnTo>
                <a:lnTo>
                  <a:pt x="11" y="5"/>
                </a:lnTo>
                <a:lnTo>
                  <a:pt x="16" y="2"/>
                </a:lnTo>
                <a:lnTo>
                  <a:pt x="22" y="1"/>
                </a:lnTo>
                <a:lnTo>
                  <a:pt x="28" y="0"/>
                </a:lnTo>
                <a:lnTo>
                  <a:pt x="33" y="1"/>
                </a:lnTo>
                <a:lnTo>
                  <a:pt x="37" y="1"/>
                </a:lnTo>
                <a:lnTo>
                  <a:pt x="41" y="3"/>
                </a:lnTo>
                <a:lnTo>
                  <a:pt x="44" y="5"/>
                </a:lnTo>
                <a:lnTo>
                  <a:pt x="47" y="7"/>
                </a:lnTo>
                <a:lnTo>
                  <a:pt x="49" y="10"/>
                </a:lnTo>
                <a:lnTo>
                  <a:pt x="51" y="14"/>
                </a:lnTo>
                <a:lnTo>
                  <a:pt x="53" y="1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7" name="Freeform 3168"/>
          <p:cNvSpPr>
            <a:spLocks/>
          </p:cNvSpPr>
          <p:nvPr/>
        </p:nvSpPr>
        <p:spPr bwMode="auto">
          <a:xfrm>
            <a:off x="5944394" y="5553868"/>
            <a:ext cx="20637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1" y="0"/>
              </a:cxn>
              <a:cxn ang="0">
                <a:pos x="51" y="11"/>
              </a:cxn>
              <a:cxn ang="0">
                <a:pos x="34" y="11"/>
              </a:cxn>
              <a:cxn ang="0">
                <a:pos x="34" y="56"/>
              </a:cxn>
              <a:cxn ang="0">
                <a:pos x="19" y="56"/>
              </a:cxn>
              <a:cxn ang="0">
                <a:pos x="19" y="11"/>
              </a:cxn>
              <a:cxn ang="0">
                <a:pos x="0" y="11"/>
              </a:cxn>
              <a:cxn ang="0">
                <a:pos x="0" y="0"/>
              </a:cxn>
            </a:cxnLst>
            <a:rect l="0" t="0" r="r" b="b"/>
            <a:pathLst>
              <a:path w="51" h="56">
                <a:moveTo>
                  <a:pt x="0" y="0"/>
                </a:moveTo>
                <a:lnTo>
                  <a:pt x="51" y="0"/>
                </a:lnTo>
                <a:lnTo>
                  <a:pt x="51" y="11"/>
                </a:lnTo>
                <a:lnTo>
                  <a:pt x="34" y="11"/>
                </a:lnTo>
                <a:lnTo>
                  <a:pt x="34" y="56"/>
                </a:lnTo>
                <a:lnTo>
                  <a:pt x="19" y="56"/>
                </a:lnTo>
                <a:lnTo>
                  <a:pt x="19" y="11"/>
                </a:ln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8" name="Freeform 3169"/>
          <p:cNvSpPr>
            <a:spLocks/>
          </p:cNvSpPr>
          <p:nvPr/>
        </p:nvSpPr>
        <p:spPr bwMode="auto">
          <a:xfrm>
            <a:off x="5966619" y="5553868"/>
            <a:ext cx="22225" cy="31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" y="0"/>
              </a:cxn>
              <a:cxn ang="0">
                <a:pos x="30" y="39"/>
              </a:cxn>
              <a:cxn ang="0">
                <a:pos x="43" y="0"/>
              </a:cxn>
              <a:cxn ang="0">
                <a:pos x="58" y="0"/>
              </a:cxn>
              <a:cxn ang="0">
                <a:pos x="39" y="54"/>
              </a:cxn>
              <a:cxn ang="0">
                <a:pos x="35" y="64"/>
              </a:cxn>
              <a:cxn ang="0">
                <a:pos x="33" y="68"/>
              </a:cxn>
              <a:cxn ang="0">
                <a:pos x="31" y="71"/>
              </a:cxn>
              <a:cxn ang="0">
                <a:pos x="29" y="74"/>
              </a:cxn>
              <a:cxn ang="0">
                <a:pos x="27" y="75"/>
              </a:cxn>
              <a:cxn ang="0">
                <a:pos x="25" y="77"/>
              </a:cxn>
              <a:cxn ang="0">
                <a:pos x="22" y="78"/>
              </a:cxn>
              <a:cxn ang="0">
                <a:pos x="18" y="79"/>
              </a:cxn>
              <a:cxn ang="0">
                <a:pos x="14" y="79"/>
              </a:cxn>
              <a:cxn ang="0">
                <a:pos x="10" y="79"/>
              </a:cxn>
              <a:cxn ang="0">
                <a:pos x="5" y="78"/>
              </a:cxn>
              <a:cxn ang="0">
                <a:pos x="4" y="66"/>
              </a:cxn>
              <a:cxn ang="0">
                <a:pos x="7" y="67"/>
              </a:cxn>
              <a:cxn ang="0">
                <a:pos x="11" y="67"/>
              </a:cxn>
              <a:cxn ang="0">
                <a:pos x="15" y="66"/>
              </a:cxn>
              <a:cxn ang="0">
                <a:pos x="18" y="64"/>
              </a:cxn>
              <a:cxn ang="0">
                <a:pos x="21" y="61"/>
              </a:cxn>
              <a:cxn ang="0">
                <a:pos x="22" y="56"/>
              </a:cxn>
              <a:cxn ang="0">
                <a:pos x="0" y="0"/>
              </a:cxn>
            </a:cxnLst>
            <a:rect l="0" t="0" r="r" b="b"/>
            <a:pathLst>
              <a:path w="58" h="79">
                <a:moveTo>
                  <a:pt x="0" y="0"/>
                </a:moveTo>
                <a:lnTo>
                  <a:pt x="17" y="0"/>
                </a:lnTo>
                <a:lnTo>
                  <a:pt x="30" y="39"/>
                </a:lnTo>
                <a:lnTo>
                  <a:pt x="43" y="0"/>
                </a:lnTo>
                <a:lnTo>
                  <a:pt x="58" y="0"/>
                </a:lnTo>
                <a:lnTo>
                  <a:pt x="39" y="54"/>
                </a:lnTo>
                <a:lnTo>
                  <a:pt x="35" y="64"/>
                </a:lnTo>
                <a:lnTo>
                  <a:pt x="33" y="68"/>
                </a:lnTo>
                <a:lnTo>
                  <a:pt x="31" y="71"/>
                </a:lnTo>
                <a:lnTo>
                  <a:pt x="29" y="74"/>
                </a:lnTo>
                <a:lnTo>
                  <a:pt x="27" y="75"/>
                </a:lnTo>
                <a:lnTo>
                  <a:pt x="25" y="77"/>
                </a:lnTo>
                <a:lnTo>
                  <a:pt x="22" y="78"/>
                </a:lnTo>
                <a:lnTo>
                  <a:pt x="18" y="79"/>
                </a:lnTo>
                <a:lnTo>
                  <a:pt x="14" y="79"/>
                </a:lnTo>
                <a:lnTo>
                  <a:pt x="10" y="79"/>
                </a:lnTo>
                <a:lnTo>
                  <a:pt x="5" y="78"/>
                </a:lnTo>
                <a:lnTo>
                  <a:pt x="4" y="66"/>
                </a:lnTo>
                <a:lnTo>
                  <a:pt x="7" y="67"/>
                </a:lnTo>
                <a:lnTo>
                  <a:pt x="11" y="67"/>
                </a:lnTo>
                <a:lnTo>
                  <a:pt x="15" y="66"/>
                </a:lnTo>
                <a:lnTo>
                  <a:pt x="18" y="64"/>
                </a:lnTo>
                <a:lnTo>
                  <a:pt x="21" y="61"/>
                </a:lnTo>
                <a:lnTo>
                  <a:pt x="22" y="5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69" name="Freeform 3170"/>
          <p:cNvSpPr>
            <a:spLocks/>
          </p:cNvSpPr>
          <p:nvPr/>
        </p:nvSpPr>
        <p:spPr bwMode="auto">
          <a:xfrm>
            <a:off x="5993606" y="5553868"/>
            <a:ext cx="19050" cy="2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1" y="0"/>
              </a:cxn>
              <a:cxn ang="0">
                <a:pos x="51" y="56"/>
              </a:cxn>
              <a:cxn ang="0">
                <a:pos x="35" y="56"/>
              </a:cxn>
              <a:cxn ang="0">
                <a:pos x="35" y="11"/>
              </a:cxn>
              <a:cxn ang="0">
                <a:pos x="15" y="11"/>
              </a:cxn>
              <a:cxn ang="0">
                <a:pos x="15" y="56"/>
              </a:cxn>
              <a:cxn ang="0">
                <a:pos x="0" y="56"/>
              </a:cxn>
              <a:cxn ang="0">
                <a:pos x="0" y="0"/>
              </a:cxn>
            </a:cxnLst>
            <a:rect l="0" t="0" r="r" b="b"/>
            <a:pathLst>
              <a:path w="51" h="56">
                <a:moveTo>
                  <a:pt x="0" y="0"/>
                </a:moveTo>
                <a:lnTo>
                  <a:pt x="51" y="0"/>
                </a:lnTo>
                <a:lnTo>
                  <a:pt x="51" y="56"/>
                </a:lnTo>
                <a:lnTo>
                  <a:pt x="35" y="56"/>
                </a:lnTo>
                <a:lnTo>
                  <a:pt x="35" y="11"/>
                </a:lnTo>
                <a:lnTo>
                  <a:pt x="15" y="11"/>
                </a:lnTo>
                <a:lnTo>
                  <a:pt x="15" y="5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0" name="Freeform 3171"/>
          <p:cNvSpPr>
            <a:spLocks noEditPoints="1"/>
          </p:cNvSpPr>
          <p:nvPr/>
        </p:nvSpPr>
        <p:spPr bwMode="auto">
          <a:xfrm>
            <a:off x="6017419" y="5553868"/>
            <a:ext cx="22225" cy="23813"/>
          </a:xfrm>
          <a:custGeom>
            <a:avLst/>
            <a:gdLst/>
            <a:ahLst/>
            <a:cxnLst>
              <a:cxn ang="0">
                <a:pos x="1" y="16"/>
              </a:cxn>
              <a:cxn ang="0">
                <a:pos x="4" y="9"/>
              </a:cxn>
              <a:cxn ang="0">
                <a:pos x="9" y="4"/>
              </a:cxn>
              <a:cxn ang="0">
                <a:pos x="16" y="1"/>
              </a:cxn>
              <a:cxn ang="0">
                <a:pos x="25" y="0"/>
              </a:cxn>
              <a:cxn ang="0">
                <a:pos x="41" y="3"/>
              </a:cxn>
              <a:cxn ang="0">
                <a:pos x="48" y="9"/>
              </a:cxn>
              <a:cxn ang="0">
                <a:pos x="50" y="22"/>
              </a:cxn>
              <a:cxn ang="0">
                <a:pos x="50" y="45"/>
              </a:cxn>
              <a:cxn ang="0">
                <a:pos x="51" y="54"/>
              </a:cxn>
              <a:cxn ang="0">
                <a:pos x="38" y="58"/>
              </a:cxn>
              <a:cxn ang="0">
                <a:pos x="37" y="54"/>
              </a:cxn>
              <a:cxn ang="0">
                <a:pos x="36" y="52"/>
              </a:cxn>
              <a:cxn ang="0">
                <a:pos x="27" y="58"/>
              </a:cxn>
              <a:cxn ang="0">
                <a:pos x="18" y="59"/>
              </a:cxn>
              <a:cxn ang="0">
                <a:pos x="10" y="58"/>
              </a:cxn>
              <a:cxn ang="0">
                <a:pos x="5" y="55"/>
              </a:cxn>
              <a:cxn ang="0">
                <a:pos x="1" y="50"/>
              </a:cxn>
              <a:cxn ang="0">
                <a:pos x="0" y="42"/>
              </a:cxn>
              <a:cxn ang="0">
                <a:pos x="2" y="34"/>
              </a:cxn>
              <a:cxn ang="0">
                <a:pos x="8" y="28"/>
              </a:cxn>
              <a:cxn ang="0">
                <a:pos x="20" y="24"/>
              </a:cxn>
              <a:cxn ang="0">
                <a:pos x="35" y="21"/>
              </a:cxn>
              <a:cxn ang="0">
                <a:pos x="35" y="16"/>
              </a:cxn>
              <a:cxn ang="0">
                <a:pos x="29" y="12"/>
              </a:cxn>
              <a:cxn ang="0">
                <a:pos x="21" y="12"/>
              </a:cxn>
              <a:cxn ang="0">
                <a:pos x="16" y="15"/>
              </a:cxn>
              <a:cxn ang="0">
                <a:pos x="35" y="30"/>
              </a:cxn>
              <a:cxn ang="0">
                <a:pos x="25" y="33"/>
              </a:cxn>
              <a:cxn ang="0">
                <a:pos x="17" y="35"/>
              </a:cxn>
              <a:cxn ang="0">
                <a:pos x="14" y="40"/>
              </a:cxn>
              <a:cxn ang="0">
                <a:pos x="17" y="46"/>
              </a:cxn>
              <a:cxn ang="0">
                <a:pos x="23" y="48"/>
              </a:cxn>
              <a:cxn ang="0">
                <a:pos x="31" y="45"/>
              </a:cxn>
              <a:cxn ang="0">
                <a:pos x="35" y="41"/>
              </a:cxn>
              <a:cxn ang="0">
                <a:pos x="35" y="33"/>
              </a:cxn>
            </a:cxnLst>
            <a:rect l="0" t="0" r="r" b="b"/>
            <a:pathLst>
              <a:path w="53" h="59">
                <a:moveTo>
                  <a:pt x="15" y="19"/>
                </a:moveTo>
                <a:lnTo>
                  <a:pt x="1" y="16"/>
                </a:lnTo>
                <a:lnTo>
                  <a:pt x="2" y="12"/>
                </a:lnTo>
                <a:lnTo>
                  <a:pt x="4" y="9"/>
                </a:lnTo>
                <a:lnTo>
                  <a:pt x="6" y="6"/>
                </a:lnTo>
                <a:lnTo>
                  <a:pt x="9" y="4"/>
                </a:lnTo>
                <a:lnTo>
                  <a:pt x="12" y="2"/>
                </a:lnTo>
                <a:lnTo>
                  <a:pt x="16" y="1"/>
                </a:lnTo>
                <a:lnTo>
                  <a:pt x="20" y="0"/>
                </a:lnTo>
                <a:lnTo>
                  <a:pt x="25" y="0"/>
                </a:lnTo>
                <a:lnTo>
                  <a:pt x="35" y="1"/>
                </a:lnTo>
                <a:lnTo>
                  <a:pt x="41" y="3"/>
                </a:lnTo>
                <a:lnTo>
                  <a:pt x="45" y="5"/>
                </a:lnTo>
                <a:lnTo>
                  <a:pt x="48" y="9"/>
                </a:lnTo>
                <a:lnTo>
                  <a:pt x="49" y="14"/>
                </a:lnTo>
                <a:lnTo>
                  <a:pt x="50" y="22"/>
                </a:lnTo>
                <a:lnTo>
                  <a:pt x="50" y="39"/>
                </a:lnTo>
                <a:lnTo>
                  <a:pt x="50" y="45"/>
                </a:lnTo>
                <a:lnTo>
                  <a:pt x="50" y="51"/>
                </a:lnTo>
                <a:lnTo>
                  <a:pt x="51" y="54"/>
                </a:lnTo>
                <a:lnTo>
                  <a:pt x="53" y="58"/>
                </a:lnTo>
                <a:lnTo>
                  <a:pt x="38" y="58"/>
                </a:lnTo>
                <a:lnTo>
                  <a:pt x="38" y="56"/>
                </a:lnTo>
                <a:lnTo>
                  <a:pt x="37" y="54"/>
                </a:lnTo>
                <a:lnTo>
                  <a:pt x="37" y="53"/>
                </a:lnTo>
                <a:lnTo>
                  <a:pt x="36" y="52"/>
                </a:lnTo>
                <a:lnTo>
                  <a:pt x="32" y="55"/>
                </a:lnTo>
                <a:lnTo>
                  <a:pt x="27" y="58"/>
                </a:lnTo>
                <a:lnTo>
                  <a:pt x="23" y="59"/>
                </a:lnTo>
                <a:lnTo>
                  <a:pt x="18" y="59"/>
                </a:lnTo>
                <a:lnTo>
                  <a:pt x="14" y="59"/>
                </a:lnTo>
                <a:lnTo>
                  <a:pt x="10" y="58"/>
                </a:lnTo>
                <a:lnTo>
                  <a:pt x="7" y="57"/>
                </a:lnTo>
                <a:lnTo>
                  <a:pt x="5" y="55"/>
                </a:lnTo>
                <a:lnTo>
                  <a:pt x="2" y="52"/>
                </a:lnTo>
                <a:lnTo>
                  <a:pt x="1" y="50"/>
                </a:lnTo>
                <a:lnTo>
                  <a:pt x="0" y="45"/>
                </a:lnTo>
                <a:lnTo>
                  <a:pt x="0" y="42"/>
                </a:lnTo>
                <a:lnTo>
                  <a:pt x="0" y="38"/>
                </a:lnTo>
                <a:lnTo>
                  <a:pt x="2" y="34"/>
                </a:lnTo>
                <a:lnTo>
                  <a:pt x="5" y="30"/>
                </a:lnTo>
                <a:lnTo>
                  <a:pt x="8" y="28"/>
                </a:lnTo>
                <a:lnTo>
                  <a:pt x="13" y="26"/>
                </a:lnTo>
                <a:lnTo>
                  <a:pt x="20" y="24"/>
                </a:lnTo>
                <a:lnTo>
                  <a:pt x="29" y="23"/>
                </a:lnTo>
                <a:lnTo>
                  <a:pt x="35" y="21"/>
                </a:lnTo>
                <a:lnTo>
                  <a:pt x="35" y="19"/>
                </a:lnTo>
                <a:lnTo>
                  <a:pt x="35" y="16"/>
                </a:lnTo>
                <a:lnTo>
                  <a:pt x="33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18" y="13"/>
                </a:lnTo>
                <a:lnTo>
                  <a:pt x="16" y="15"/>
                </a:lnTo>
                <a:lnTo>
                  <a:pt x="15" y="19"/>
                </a:lnTo>
                <a:close/>
                <a:moveTo>
                  <a:pt x="35" y="30"/>
                </a:moveTo>
                <a:lnTo>
                  <a:pt x="32" y="31"/>
                </a:lnTo>
                <a:lnTo>
                  <a:pt x="25" y="33"/>
                </a:lnTo>
                <a:lnTo>
                  <a:pt x="20" y="34"/>
                </a:lnTo>
                <a:lnTo>
                  <a:pt x="17" y="35"/>
                </a:lnTo>
                <a:lnTo>
                  <a:pt x="15" y="38"/>
                </a:lnTo>
                <a:lnTo>
                  <a:pt x="14" y="40"/>
                </a:lnTo>
                <a:lnTo>
                  <a:pt x="15" y="43"/>
                </a:lnTo>
                <a:lnTo>
                  <a:pt x="17" y="46"/>
                </a:lnTo>
                <a:lnTo>
                  <a:pt x="19" y="48"/>
                </a:lnTo>
                <a:lnTo>
                  <a:pt x="23" y="48"/>
                </a:lnTo>
                <a:lnTo>
                  <a:pt x="26" y="47"/>
                </a:lnTo>
                <a:lnTo>
                  <a:pt x="31" y="45"/>
                </a:lnTo>
                <a:lnTo>
                  <a:pt x="33" y="43"/>
                </a:lnTo>
                <a:lnTo>
                  <a:pt x="35" y="41"/>
                </a:lnTo>
                <a:lnTo>
                  <a:pt x="35" y="38"/>
                </a:lnTo>
                <a:lnTo>
                  <a:pt x="35" y="33"/>
                </a:lnTo>
                <a:lnTo>
                  <a:pt x="35" y="3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1" name="Freeform 3172"/>
          <p:cNvSpPr>
            <a:spLocks/>
          </p:cNvSpPr>
          <p:nvPr/>
        </p:nvSpPr>
        <p:spPr bwMode="auto">
          <a:xfrm>
            <a:off x="6814344" y="6247606"/>
            <a:ext cx="23812" cy="269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" y="0"/>
              </a:cxn>
              <a:cxn ang="0">
                <a:pos x="32" y="41"/>
              </a:cxn>
              <a:cxn ang="0">
                <a:pos x="50" y="0"/>
              </a:cxn>
              <a:cxn ang="0">
                <a:pos x="59" y="0"/>
              </a:cxn>
              <a:cxn ang="0">
                <a:pos x="34" y="52"/>
              </a:cxn>
              <a:cxn ang="0">
                <a:pos x="30" y="60"/>
              </a:cxn>
              <a:cxn ang="0">
                <a:pos x="27" y="64"/>
              </a:cxn>
              <a:cxn ang="0">
                <a:pos x="23" y="66"/>
              </a:cxn>
              <a:cxn ang="0">
                <a:pos x="18" y="67"/>
              </a:cxn>
              <a:cxn ang="0">
                <a:pos x="15" y="67"/>
              </a:cxn>
              <a:cxn ang="0">
                <a:pos x="10" y="66"/>
              </a:cxn>
              <a:cxn ang="0">
                <a:pos x="10" y="58"/>
              </a:cxn>
              <a:cxn ang="0">
                <a:pos x="14" y="60"/>
              </a:cxn>
              <a:cxn ang="0">
                <a:pos x="17" y="60"/>
              </a:cxn>
              <a:cxn ang="0">
                <a:pos x="20" y="60"/>
              </a:cxn>
              <a:cxn ang="0">
                <a:pos x="23" y="58"/>
              </a:cxn>
              <a:cxn ang="0">
                <a:pos x="25" y="55"/>
              </a:cxn>
              <a:cxn ang="0">
                <a:pos x="28" y="49"/>
              </a:cxn>
              <a:cxn ang="0">
                <a:pos x="0" y="0"/>
              </a:cxn>
            </a:cxnLst>
            <a:rect l="0" t="0" r="r" b="b"/>
            <a:pathLst>
              <a:path w="59" h="67">
                <a:moveTo>
                  <a:pt x="0" y="0"/>
                </a:moveTo>
                <a:lnTo>
                  <a:pt x="10" y="0"/>
                </a:lnTo>
                <a:lnTo>
                  <a:pt x="32" y="41"/>
                </a:lnTo>
                <a:lnTo>
                  <a:pt x="50" y="0"/>
                </a:lnTo>
                <a:lnTo>
                  <a:pt x="59" y="0"/>
                </a:lnTo>
                <a:lnTo>
                  <a:pt x="34" y="52"/>
                </a:lnTo>
                <a:lnTo>
                  <a:pt x="30" y="60"/>
                </a:lnTo>
                <a:lnTo>
                  <a:pt x="27" y="64"/>
                </a:lnTo>
                <a:lnTo>
                  <a:pt x="23" y="66"/>
                </a:lnTo>
                <a:lnTo>
                  <a:pt x="18" y="67"/>
                </a:lnTo>
                <a:lnTo>
                  <a:pt x="15" y="67"/>
                </a:lnTo>
                <a:lnTo>
                  <a:pt x="10" y="66"/>
                </a:lnTo>
                <a:lnTo>
                  <a:pt x="10" y="58"/>
                </a:lnTo>
                <a:lnTo>
                  <a:pt x="14" y="60"/>
                </a:lnTo>
                <a:lnTo>
                  <a:pt x="17" y="60"/>
                </a:lnTo>
                <a:lnTo>
                  <a:pt x="20" y="60"/>
                </a:lnTo>
                <a:lnTo>
                  <a:pt x="23" y="58"/>
                </a:lnTo>
                <a:lnTo>
                  <a:pt x="25" y="55"/>
                </a:lnTo>
                <a:lnTo>
                  <a:pt x="28" y="49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2" name="Freeform 3173"/>
          <p:cNvSpPr>
            <a:spLocks/>
          </p:cNvSpPr>
          <p:nvPr/>
        </p:nvSpPr>
        <p:spPr bwMode="auto">
          <a:xfrm>
            <a:off x="6841331" y="6247606"/>
            <a:ext cx="20638" cy="254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3" y="0"/>
              </a:cxn>
              <a:cxn ang="0">
                <a:pos x="53" y="66"/>
              </a:cxn>
              <a:cxn ang="0">
                <a:pos x="43" y="66"/>
              </a:cxn>
              <a:cxn ang="0">
                <a:pos x="43" y="7"/>
              </a:cxn>
              <a:cxn ang="0">
                <a:pos x="9" y="7"/>
              </a:cxn>
              <a:cxn ang="0">
                <a:pos x="9" y="66"/>
              </a:cxn>
              <a:cxn ang="0">
                <a:pos x="0" y="66"/>
              </a:cxn>
              <a:cxn ang="0">
                <a:pos x="0" y="0"/>
              </a:cxn>
            </a:cxnLst>
            <a:rect l="0" t="0" r="r" b="b"/>
            <a:pathLst>
              <a:path w="53" h="66">
                <a:moveTo>
                  <a:pt x="0" y="0"/>
                </a:moveTo>
                <a:lnTo>
                  <a:pt x="53" y="0"/>
                </a:lnTo>
                <a:lnTo>
                  <a:pt x="53" y="66"/>
                </a:lnTo>
                <a:lnTo>
                  <a:pt x="43" y="66"/>
                </a:lnTo>
                <a:lnTo>
                  <a:pt x="43" y="7"/>
                </a:lnTo>
                <a:lnTo>
                  <a:pt x="9" y="7"/>
                </a:lnTo>
                <a:lnTo>
                  <a:pt x="9" y="66"/>
                </a:lnTo>
                <a:lnTo>
                  <a:pt x="0" y="66"/>
                </a:lnTo>
                <a:lnTo>
                  <a:pt x="0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3" name="Freeform 3174"/>
          <p:cNvSpPr>
            <a:spLocks noEditPoints="1"/>
          </p:cNvSpPr>
          <p:nvPr/>
        </p:nvSpPr>
        <p:spPr bwMode="auto">
          <a:xfrm>
            <a:off x="6865144" y="6247606"/>
            <a:ext cx="25400" cy="25400"/>
          </a:xfrm>
          <a:custGeom>
            <a:avLst/>
            <a:gdLst/>
            <a:ahLst/>
            <a:cxnLst>
              <a:cxn ang="0">
                <a:pos x="0" y="66"/>
              </a:cxn>
              <a:cxn ang="0">
                <a:pos x="25" y="0"/>
              </a:cxn>
              <a:cxn ang="0">
                <a:pos x="36" y="0"/>
              </a:cxn>
              <a:cxn ang="0">
                <a:pos x="63" y="66"/>
              </a:cxn>
              <a:cxn ang="0">
                <a:pos x="53" y="66"/>
              </a:cxn>
              <a:cxn ang="0">
                <a:pos x="45" y="46"/>
              </a:cxn>
              <a:cxn ang="0">
                <a:pos x="17" y="46"/>
              </a:cxn>
              <a:cxn ang="0">
                <a:pos x="9" y="66"/>
              </a:cxn>
              <a:cxn ang="0">
                <a:pos x="0" y="66"/>
              </a:cxn>
              <a:cxn ang="0">
                <a:pos x="19" y="39"/>
              </a:cxn>
              <a:cxn ang="0">
                <a:pos x="42" y="39"/>
              </a:cxn>
              <a:cxn ang="0">
                <a:pos x="36" y="20"/>
              </a:cxn>
              <a:cxn ang="0">
                <a:pos x="32" y="13"/>
              </a:cxn>
              <a:cxn ang="0">
                <a:pos x="30" y="6"/>
              </a:cxn>
              <a:cxn ang="0">
                <a:pos x="28" y="13"/>
              </a:cxn>
              <a:cxn ang="0">
                <a:pos x="26" y="19"/>
              </a:cxn>
              <a:cxn ang="0">
                <a:pos x="19" y="39"/>
              </a:cxn>
            </a:cxnLst>
            <a:rect l="0" t="0" r="r" b="b"/>
            <a:pathLst>
              <a:path w="63" h="66">
                <a:moveTo>
                  <a:pt x="0" y="66"/>
                </a:moveTo>
                <a:lnTo>
                  <a:pt x="25" y="0"/>
                </a:lnTo>
                <a:lnTo>
                  <a:pt x="36" y="0"/>
                </a:lnTo>
                <a:lnTo>
                  <a:pt x="63" y="66"/>
                </a:lnTo>
                <a:lnTo>
                  <a:pt x="53" y="66"/>
                </a:lnTo>
                <a:lnTo>
                  <a:pt x="45" y="46"/>
                </a:lnTo>
                <a:lnTo>
                  <a:pt x="17" y="46"/>
                </a:lnTo>
                <a:lnTo>
                  <a:pt x="9" y="66"/>
                </a:lnTo>
                <a:lnTo>
                  <a:pt x="0" y="66"/>
                </a:lnTo>
                <a:close/>
                <a:moveTo>
                  <a:pt x="19" y="39"/>
                </a:moveTo>
                <a:lnTo>
                  <a:pt x="42" y="39"/>
                </a:lnTo>
                <a:lnTo>
                  <a:pt x="36" y="20"/>
                </a:lnTo>
                <a:lnTo>
                  <a:pt x="32" y="13"/>
                </a:lnTo>
                <a:lnTo>
                  <a:pt x="30" y="6"/>
                </a:lnTo>
                <a:lnTo>
                  <a:pt x="28" y="13"/>
                </a:lnTo>
                <a:lnTo>
                  <a:pt x="26" y="19"/>
                </a:lnTo>
                <a:lnTo>
                  <a:pt x="19" y="3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4" name="Freeform 3175"/>
          <p:cNvSpPr>
            <a:spLocks/>
          </p:cNvSpPr>
          <p:nvPr/>
        </p:nvSpPr>
        <p:spPr bwMode="auto">
          <a:xfrm>
            <a:off x="6887369" y="6247606"/>
            <a:ext cx="22225" cy="25400"/>
          </a:xfrm>
          <a:custGeom>
            <a:avLst/>
            <a:gdLst/>
            <a:ahLst/>
            <a:cxnLst>
              <a:cxn ang="0">
                <a:pos x="22" y="66"/>
              </a:cxn>
              <a:cxn ang="0">
                <a:pos x="22" y="7"/>
              </a:cxn>
              <a:cxn ang="0">
                <a:pos x="0" y="7"/>
              </a:cxn>
              <a:cxn ang="0">
                <a:pos x="0" y="0"/>
              </a:cxn>
              <a:cxn ang="0">
                <a:pos x="54" y="0"/>
              </a:cxn>
              <a:cxn ang="0">
                <a:pos x="54" y="7"/>
              </a:cxn>
              <a:cxn ang="0">
                <a:pos x="32" y="7"/>
              </a:cxn>
              <a:cxn ang="0">
                <a:pos x="32" y="66"/>
              </a:cxn>
              <a:cxn ang="0">
                <a:pos x="22" y="66"/>
              </a:cxn>
            </a:cxnLst>
            <a:rect l="0" t="0" r="r" b="b"/>
            <a:pathLst>
              <a:path w="54" h="66">
                <a:moveTo>
                  <a:pt x="22" y="66"/>
                </a:moveTo>
                <a:lnTo>
                  <a:pt x="22" y="7"/>
                </a:lnTo>
                <a:lnTo>
                  <a:pt x="0" y="7"/>
                </a:lnTo>
                <a:lnTo>
                  <a:pt x="0" y="0"/>
                </a:lnTo>
                <a:lnTo>
                  <a:pt x="54" y="0"/>
                </a:lnTo>
                <a:lnTo>
                  <a:pt x="54" y="7"/>
                </a:lnTo>
                <a:lnTo>
                  <a:pt x="32" y="7"/>
                </a:lnTo>
                <a:lnTo>
                  <a:pt x="32" y="66"/>
                </a:lnTo>
                <a:lnTo>
                  <a:pt x="22" y="6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5" name="Freeform 3176"/>
          <p:cNvSpPr>
            <a:spLocks/>
          </p:cNvSpPr>
          <p:nvPr/>
        </p:nvSpPr>
        <p:spPr bwMode="auto">
          <a:xfrm>
            <a:off x="6911181" y="6246018"/>
            <a:ext cx="23813" cy="28575"/>
          </a:xfrm>
          <a:custGeom>
            <a:avLst/>
            <a:gdLst/>
            <a:ahLst/>
            <a:cxnLst>
              <a:cxn ang="0">
                <a:pos x="59" y="47"/>
              </a:cxn>
              <a:cxn ang="0">
                <a:pos x="55" y="57"/>
              </a:cxn>
              <a:cxn ang="0">
                <a:pos x="49" y="64"/>
              </a:cxn>
              <a:cxn ang="0">
                <a:pos x="41" y="68"/>
              </a:cxn>
              <a:cxn ang="0">
                <a:pos x="32" y="69"/>
              </a:cxn>
              <a:cxn ang="0">
                <a:pos x="22" y="68"/>
              </a:cxn>
              <a:cxn ang="0">
                <a:pos x="14" y="65"/>
              </a:cxn>
              <a:cxn ang="0">
                <a:pos x="8" y="60"/>
              </a:cxn>
              <a:cxn ang="0">
                <a:pos x="3" y="53"/>
              </a:cxn>
              <a:cxn ang="0">
                <a:pos x="0" y="34"/>
              </a:cxn>
              <a:cxn ang="0">
                <a:pos x="1" y="24"/>
              </a:cxn>
              <a:cxn ang="0">
                <a:pos x="4" y="16"/>
              </a:cxn>
              <a:cxn ang="0">
                <a:pos x="9" y="9"/>
              </a:cxn>
              <a:cxn ang="0">
                <a:pos x="15" y="4"/>
              </a:cxn>
              <a:cxn ang="0">
                <a:pos x="24" y="1"/>
              </a:cxn>
              <a:cxn ang="0">
                <a:pos x="32" y="0"/>
              </a:cxn>
              <a:cxn ang="0">
                <a:pos x="41" y="2"/>
              </a:cxn>
              <a:cxn ang="0">
                <a:pos x="49" y="5"/>
              </a:cxn>
              <a:cxn ang="0">
                <a:pos x="54" y="11"/>
              </a:cxn>
              <a:cxn ang="0">
                <a:pos x="58" y="20"/>
              </a:cxn>
              <a:cxn ang="0">
                <a:pos x="47" y="15"/>
              </a:cxn>
              <a:cxn ang="0">
                <a:pos x="38" y="9"/>
              </a:cxn>
              <a:cxn ang="0">
                <a:pos x="28" y="8"/>
              </a:cxn>
              <a:cxn ang="0">
                <a:pos x="22" y="10"/>
              </a:cxn>
              <a:cxn ang="0">
                <a:pos x="14" y="16"/>
              </a:cxn>
              <a:cxn ang="0">
                <a:pos x="9" y="27"/>
              </a:cxn>
              <a:cxn ang="0">
                <a:pos x="10" y="43"/>
              </a:cxn>
              <a:cxn ang="0">
                <a:pos x="13" y="52"/>
              </a:cxn>
              <a:cxn ang="0">
                <a:pos x="17" y="57"/>
              </a:cxn>
              <a:cxn ang="0">
                <a:pos x="25" y="61"/>
              </a:cxn>
              <a:cxn ang="0">
                <a:pos x="35" y="62"/>
              </a:cxn>
              <a:cxn ang="0">
                <a:pos x="41" y="60"/>
              </a:cxn>
              <a:cxn ang="0">
                <a:pos x="46" y="55"/>
              </a:cxn>
              <a:cxn ang="0">
                <a:pos x="49" y="49"/>
              </a:cxn>
            </a:cxnLst>
            <a:rect l="0" t="0" r="r" b="b"/>
            <a:pathLst>
              <a:path w="59" h="69">
                <a:moveTo>
                  <a:pt x="50" y="45"/>
                </a:moveTo>
                <a:lnTo>
                  <a:pt x="59" y="47"/>
                </a:lnTo>
                <a:lnTo>
                  <a:pt x="57" y="52"/>
                </a:lnTo>
                <a:lnTo>
                  <a:pt x="55" y="57"/>
                </a:lnTo>
                <a:lnTo>
                  <a:pt x="52" y="61"/>
                </a:lnTo>
                <a:lnTo>
                  <a:pt x="49" y="64"/>
                </a:lnTo>
                <a:lnTo>
                  <a:pt x="45" y="66"/>
                </a:lnTo>
                <a:lnTo>
                  <a:pt x="41" y="68"/>
                </a:lnTo>
                <a:lnTo>
                  <a:pt x="37" y="69"/>
                </a:lnTo>
                <a:lnTo>
                  <a:pt x="32" y="69"/>
                </a:lnTo>
                <a:lnTo>
                  <a:pt x="27" y="69"/>
                </a:lnTo>
                <a:lnTo>
                  <a:pt x="22" y="68"/>
                </a:lnTo>
                <a:lnTo>
                  <a:pt x="17" y="67"/>
                </a:lnTo>
                <a:lnTo>
                  <a:pt x="14" y="65"/>
                </a:lnTo>
                <a:lnTo>
                  <a:pt x="10" y="63"/>
                </a:lnTo>
                <a:lnTo>
                  <a:pt x="8" y="60"/>
                </a:lnTo>
                <a:lnTo>
                  <a:pt x="5" y="56"/>
                </a:lnTo>
                <a:lnTo>
                  <a:pt x="3" y="53"/>
                </a:lnTo>
                <a:lnTo>
                  <a:pt x="1" y="44"/>
                </a:lnTo>
                <a:lnTo>
                  <a:pt x="0" y="34"/>
                </a:lnTo>
                <a:lnTo>
                  <a:pt x="0" y="29"/>
                </a:lnTo>
                <a:lnTo>
                  <a:pt x="1" y="24"/>
                </a:lnTo>
                <a:lnTo>
                  <a:pt x="2" y="20"/>
                </a:lnTo>
                <a:lnTo>
                  <a:pt x="4" y="16"/>
                </a:lnTo>
                <a:lnTo>
                  <a:pt x="6" y="12"/>
                </a:lnTo>
                <a:lnTo>
                  <a:pt x="9" y="9"/>
                </a:lnTo>
                <a:lnTo>
                  <a:pt x="12" y="7"/>
                </a:lnTo>
                <a:lnTo>
                  <a:pt x="15" y="4"/>
                </a:lnTo>
                <a:lnTo>
                  <a:pt x="20" y="3"/>
                </a:lnTo>
                <a:lnTo>
                  <a:pt x="24" y="1"/>
                </a:lnTo>
                <a:lnTo>
                  <a:pt x="28" y="1"/>
                </a:lnTo>
                <a:lnTo>
                  <a:pt x="32" y="0"/>
                </a:lnTo>
                <a:lnTo>
                  <a:pt x="37" y="1"/>
                </a:lnTo>
                <a:lnTo>
                  <a:pt x="41" y="2"/>
                </a:lnTo>
                <a:lnTo>
                  <a:pt x="45" y="3"/>
                </a:lnTo>
                <a:lnTo>
                  <a:pt x="49" y="5"/>
                </a:lnTo>
                <a:lnTo>
                  <a:pt x="52" y="8"/>
                </a:lnTo>
                <a:lnTo>
                  <a:pt x="54" y="11"/>
                </a:lnTo>
                <a:lnTo>
                  <a:pt x="56" y="15"/>
                </a:lnTo>
                <a:lnTo>
                  <a:pt x="58" y="20"/>
                </a:lnTo>
                <a:lnTo>
                  <a:pt x="49" y="22"/>
                </a:lnTo>
                <a:lnTo>
                  <a:pt x="47" y="15"/>
                </a:lnTo>
                <a:lnTo>
                  <a:pt x="43" y="11"/>
                </a:lnTo>
                <a:lnTo>
                  <a:pt x="38" y="9"/>
                </a:lnTo>
                <a:lnTo>
                  <a:pt x="32" y="8"/>
                </a:lnTo>
                <a:lnTo>
                  <a:pt x="28" y="8"/>
                </a:lnTo>
                <a:lnTo>
                  <a:pt x="25" y="9"/>
                </a:lnTo>
                <a:lnTo>
                  <a:pt x="22" y="10"/>
                </a:lnTo>
                <a:lnTo>
                  <a:pt x="18" y="11"/>
                </a:lnTo>
                <a:lnTo>
                  <a:pt x="14" y="16"/>
                </a:lnTo>
                <a:lnTo>
                  <a:pt x="11" y="21"/>
                </a:lnTo>
                <a:lnTo>
                  <a:pt x="9" y="27"/>
                </a:lnTo>
                <a:lnTo>
                  <a:pt x="9" y="34"/>
                </a:lnTo>
                <a:lnTo>
                  <a:pt x="10" y="43"/>
                </a:lnTo>
                <a:lnTo>
                  <a:pt x="11" y="50"/>
                </a:lnTo>
                <a:lnTo>
                  <a:pt x="13" y="52"/>
                </a:lnTo>
                <a:lnTo>
                  <a:pt x="14" y="55"/>
                </a:lnTo>
                <a:lnTo>
                  <a:pt x="17" y="57"/>
                </a:lnTo>
                <a:lnTo>
                  <a:pt x="20" y="59"/>
                </a:lnTo>
                <a:lnTo>
                  <a:pt x="25" y="61"/>
                </a:lnTo>
                <a:lnTo>
                  <a:pt x="31" y="62"/>
                </a:lnTo>
                <a:lnTo>
                  <a:pt x="35" y="62"/>
                </a:lnTo>
                <a:lnTo>
                  <a:pt x="38" y="61"/>
                </a:lnTo>
                <a:lnTo>
                  <a:pt x="41" y="60"/>
                </a:lnTo>
                <a:lnTo>
                  <a:pt x="43" y="58"/>
                </a:lnTo>
                <a:lnTo>
                  <a:pt x="46" y="55"/>
                </a:lnTo>
                <a:lnTo>
                  <a:pt x="48" y="52"/>
                </a:lnTo>
                <a:lnTo>
                  <a:pt x="49" y="49"/>
                </a:lnTo>
                <a:lnTo>
                  <a:pt x="50" y="4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6" name="Freeform 3177"/>
          <p:cNvSpPr>
            <a:spLocks/>
          </p:cNvSpPr>
          <p:nvPr/>
        </p:nvSpPr>
        <p:spPr bwMode="auto">
          <a:xfrm>
            <a:off x="6144419" y="6385718"/>
            <a:ext cx="7937" cy="22225"/>
          </a:xfrm>
          <a:custGeom>
            <a:avLst/>
            <a:gdLst/>
            <a:ahLst/>
            <a:cxnLst>
              <a:cxn ang="0">
                <a:pos x="21" y="56"/>
              </a:cxn>
              <a:cxn ang="0">
                <a:pos x="14" y="56"/>
              </a:cxn>
              <a:cxn ang="0">
                <a:pos x="14" y="12"/>
              </a:cxn>
              <a:cxn ang="0">
                <a:pos x="11" y="14"/>
              </a:cxn>
              <a:cxn ang="0">
                <a:pos x="7" y="17"/>
              </a:cxn>
              <a:cxn ang="0">
                <a:pos x="4" y="19"/>
              </a:cxn>
              <a:cxn ang="0">
                <a:pos x="0" y="20"/>
              </a:cxn>
              <a:cxn ang="0">
                <a:pos x="0" y="14"/>
              </a:cxn>
              <a:cxn ang="0">
                <a:pos x="5" y="11"/>
              </a:cxn>
              <a:cxn ang="0">
                <a:pos x="10" y="7"/>
              </a:cxn>
              <a:cxn ang="0">
                <a:pos x="14" y="3"/>
              </a:cxn>
              <a:cxn ang="0">
                <a:pos x="16" y="0"/>
              </a:cxn>
              <a:cxn ang="0">
                <a:pos x="21" y="0"/>
              </a:cxn>
              <a:cxn ang="0">
                <a:pos x="21" y="56"/>
              </a:cxn>
            </a:cxnLst>
            <a:rect l="0" t="0" r="r" b="b"/>
            <a:pathLst>
              <a:path w="21" h="56">
                <a:moveTo>
                  <a:pt x="21" y="56"/>
                </a:moveTo>
                <a:lnTo>
                  <a:pt x="14" y="56"/>
                </a:lnTo>
                <a:lnTo>
                  <a:pt x="14" y="12"/>
                </a:lnTo>
                <a:lnTo>
                  <a:pt x="11" y="14"/>
                </a:lnTo>
                <a:lnTo>
                  <a:pt x="7" y="17"/>
                </a:lnTo>
                <a:lnTo>
                  <a:pt x="4" y="19"/>
                </a:lnTo>
                <a:lnTo>
                  <a:pt x="0" y="20"/>
                </a:lnTo>
                <a:lnTo>
                  <a:pt x="0" y="14"/>
                </a:lnTo>
                <a:lnTo>
                  <a:pt x="5" y="11"/>
                </a:lnTo>
                <a:lnTo>
                  <a:pt x="10" y="7"/>
                </a:lnTo>
                <a:lnTo>
                  <a:pt x="14" y="3"/>
                </a:lnTo>
                <a:lnTo>
                  <a:pt x="16" y="0"/>
                </a:lnTo>
                <a:lnTo>
                  <a:pt x="21" y="0"/>
                </a:lnTo>
                <a:lnTo>
                  <a:pt x="21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7" name="Freeform 3178"/>
          <p:cNvSpPr>
            <a:spLocks noEditPoints="1"/>
          </p:cNvSpPr>
          <p:nvPr/>
        </p:nvSpPr>
        <p:spPr bwMode="auto">
          <a:xfrm>
            <a:off x="6158706" y="6385718"/>
            <a:ext cx="14288" cy="222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1" y="19"/>
              </a:cxn>
              <a:cxn ang="0">
                <a:pos x="2" y="12"/>
              </a:cxn>
              <a:cxn ang="0">
                <a:pos x="5" y="7"/>
              </a:cxn>
              <a:cxn ang="0">
                <a:pos x="8" y="3"/>
              </a:cxn>
              <a:cxn ang="0">
                <a:pos x="13" y="1"/>
              </a:cxn>
              <a:cxn ang="0">
                <a:pos x="18" y="0"/>
              </a:cxn>
              <a:cxn ang="0">
                <a:pos x="22" y="0"/>
              </a:cxn>
              <a:cxn ang="0">
                <a:pos x="26" y="2"/>
              </a:cxn>
              <a:cxn ang="0">
                <a:pos x="29" y="4"/>
              </a:cxn>
              <a:cxn ang="0">
                <a:pos x="31" y="7"/>
              </a:cxn>
              <a:cxn ang="0">
                <a:pos x="34" y="10"/>
              </a:cxn>
              <a:cxn ang="0">
                <a:pos x="36" y="15"/>
              </a:cxn>
              <a:cxn ang="0">
                <a:pos x="37" y="20"/>
              </a:cxn>
              <a:cxn ang="0">
                <a:pos x="37" y="28"/>
              </a:cxn>
              <a:cxn ang="0">
                <a:pos x="37" y="36"/>
              </a:cxn>
              <a:cxn ang="0">
                <a:pos x="35" y="43"/>
              </a:cxn>
              <a:cxn ang="0">
                <a:pos x="33" y="49"/>
              </a:cxn>
              <a:cxn ang="0">
                <a:pos x="28" y="53"/>
              </a:cxn>
              <a:cxn ang="0">
                <a:pos x="24" y="56"/>
              </a:cxn>
              <a:cxn ang="0">
                <a:pos x="18" y="57"/>
              </a:cxn>
              <a:cxn ang="0">
                <a:pos x="14" y="56"/>
              </a:cxn>
              <a:cxn ang="0">
                <a:pos x="11" y="55"/>
              </a:cxn>
              <a:cxn ang="0">
                <a:pos x="8" y="53"/>
              </a:cxn>
              <a:cxn ang="0">
                <a:pos x="6" y="51"/>
              </a:cxn>
              <a:cxn ang="0">
                <a:pos x="3" y="47"/>
              </a:cxn>
              <a:cxn ang="0">
                <a:pos x="2" y="41"/>
              </a:cxn>
              <a:cxn ang="0">
                <a:pos x="1" y="35"/>
              </a:cxn>
              <a:cxn ang="0">
                <a:pos x="0" y="28"/>
              </a:cxn>
              <a:cxn ang="0">
                <a:pos x="7" y="28"/>
              </a:cxn>
              <a:cxn ang="0">
                <a:pos x="8" y="34"/>
              </a:cxn>
              <a:cxn ang="0">
                <a:pos x="8" y="39"/>
              </a:cxn>
              <a:cxn ang="0">
                <a:pos x="9" y="43"/>
              </a:cxn>
              <a:cxn ang="0">
                <a:pos x="10" y="47"/>
              </a:cxn>
              <a:cxn ang="0">
                <a:pos x="12" y="49"/>
              </a:cxn>
              <a:cxn ang="0">
                <a:pos x="14" y="50"/>
              </a:cxn>
              <a:cxn ang="0">
                <a:pos x="16" y="51"/>
              </a:cxn>
              <a:cxn ang="0">
                <a:pos x="18" y="51"/>
              </a:cxn>
              <a:cxn ang="0">
                <a:pos x="20" y="51"/>
              </a:cxn>
              <a:cxn ang="0">
                <a:pos x="22" y="50"/>
              </a:cxn>
              <a:cxn ang="0">
                <a:pos x="24" y="49"/>
              </a:cxn>
              <a:cxn ang="0">
                <a:pos x="26" y="47"/>
              </a:cxn>
              <a:cxn ang="0">
                <a:pos x="27" y="43"/>
              </a:cxn>
              <a:cxn ang="0">
                <a:pos x="28" y="39"/>
              </a:cxn>
              <a:cxn ang="0">
                <a:pos x="29" y="34"/>
              </a:cxn>
              <a:cxn ang="0">
                <a:pos x="29" y="28"/>
              </a:cxn>
              <a:cxn ang="0">
                <a:pos x="29" y="22"/>
              </a:cxn>
              <a:cxn ang="0">
                <a:pos x="28" y="17"/>
              </a:cxn>
              <a:cxn ang="0">
                <a:pos x="27" y="13"/>
              </a:cxn>
              <a:cxn ang="0">
                <a:pos x="26" y="10"/>
              </a:cxn>
              <a:cxn ang="0">
                <a:pos x="24" y="8"/>
              </a:cxn>
              <a:cxn ang="0">
                <a:pos x="22" y="7"/>
              </a:cxn>
              <a:cxn ang="0">
                <a:pos x="20" y="6"/>
              </a:cxn>
              <a:cxn ang="0">
                <a:pos x="18" y="5"/>
              </a:cxn>
              <a:cxn ang="0">
                <a:pos x="16" y="6"/>
              </a:cxn>
              <a:cxn ang="0">
                <a:pos x="14" y="6"/>
              </a:cxn>
              <a:cxn ang="0">
                <a:pos x="12" y="8"/>
              </a:cxn>
              <a:cxn ang="0">
                <a:pos x="11" y="9"/>
              </a:cxn>
              <a:cxn ang="0">
                <a:pos x="9" y="12"/>
              </a:cxn>
              <a:cxn ang="0">
                <a:pos x="8" y="16"/>
              </a:cxn>
              <a:cxn ang="0">
                <a:pos x="8" y="22"/>
              </a:cxn>
              <a:cxn ang="0">
                <a:pos x="7" y="28"/>
              </a:cxn>
            </a:cxnLst>
            <a:rect l="0" t="0" r="r" b="b"/>
            <a:pathLst>
              <a:path w="37" h="57">
                <a:moveTo>
                  <a:pt x="0" y="28"/>
                </a:moveTo>
                <a:lnTo>
                  <a:pt x="1" y="19"/>
                </a:lnTo>
                <a:lnTo>
                  <a:pt x="2" y="12"/>
                </a:lnTo>
                <a:lnTo>
                  <a:pt x="5" y="7"/>
                </a:lnTo>
                <a:lnTo>
                  <a:pt x="8" y="3"/>
                </a:lnTo>
                <a:lnTo>
                  <a:pt x="13" y="1"/>
                </a:lnTo>
                <a:lnTo>
                  <a:pt x="18" y="0"/>
                </a:lnTo>
                <a:lnTo>
                  <a:pt x="22" y="0"/>
                </a:lnTo>
                <a:lnTo>
                  <a:pt x="26" y="2"/>
                </a:lnTo>
                <a:lnTo>
                  <a:pt x="29" y="4"/>
                </a:lnTo>
                <a:lnTo>
                  <a:pt x="31" y="7"/>
                </a:lnTo>
                <a:lnTo>
                  <a:pt x="34" y="10"/>
                </a:lnTo>
                <a:lnTo>
                  <a:pt x="36" y="15"/>
                </a:lnTo>
                <a:lnTo>
                  <a:pt x="37" y="20"/>
                </a:lnTo>
                <a:lnTo>
                  <a:pt x="37" y="28"/>
                </a:lnTo>
                <a:lnTo>
                  <a:pt x="37" y="36"/>
                </a:lnTo>
                <a:lnTo>
                  <a:pt x="35" y="43"/>
                </a:lnTo>
                <a:lnTo>
                  <a:pt x="33" y="49"/>
                </a:lnTo>
                <a:lnTo>
                  <a:pt x="28" y="53"/>
                </a:lnTo>
                <a:lnTo>
                  <a:pt x="24" y="56"/>
                </a:lnTo>
                <a:lnTo>
                  <a:pt x="18" y="57"/>
                </a:lnTo>
                <a:lnTo>
                  <a:pt x="14" y="56"/>
                </a:lnTo>
                <a:lnTo>
                  <a:pt x="11" y="55"/>
                </a:lnTo>
                <a:lnTo>
                  <a:pt x="8" y="53"/>
                </a:lnTo>
                <a:lnTo>
                  <a:pt x="6" y="51"/>
                </a:lnTo>
                <a:lnTo>
                  <a:pt x="3" y="47"/>
                </a:lnTo>
                <a:lnTo>
                  <a:pt x="2" y="41"/>
                </a:lnTo>
                <a:lnTo>
                  <a:pt x="1" y="35"/>
                </a:lnTo>
                <a:lnTo>
                  <a:pt x="0" y="28"/>
                </a:lnTo>
                <a:close/>
                <a:moveTo>
                  <a:pt x="7" y="28"/>
                </a:moveTo>
                <a:lnTo>
                  <a:pt x="8" y="34"/>
                </a:lnTo>
                <a:lnTo>
                  <a:pt x="8" y="39"/>
                </a:lnTo>
                <a:lnTo>
                  <a:pt x="9" y="43"/>
                </a:lnTo>
                <a:lnTo>
                  <a:pt x="10" y="47"/>
                </a:lnTo>
                <a:lnTo>
                  <a:pt x="12" y="49"/>
                </a:lnTo>
                <a:lnTo>
                  <a:pt x="14" y="50"/>
                </a:lnTo>
                <a:lnTo>
                  <a:pt x="16" y="51"/>
                </a:lnTo>
                <a:lnTo>
                  <a:pt x="18" y="51"/>
                </a:lnTo>
                <a:lnTo>
                  <a:pt x="20" y="51"/>
                </a:lnTo>
                <a:lnTo>
                  <a:pt x="22" y="50"/>
                </a:lnTo>
                <a:lnTo>
                  <a:pt x="24" y="49"/>
                </a:lnTo>
                <a:lnTo>
                  <a:pt x="26" y="47"/>
                </a:lnTo>
                <a:lnTo>
                  <a:pt x="27" y="43"/>
                </a:lnTo>
                <a:lnTo>
                  <a:pt x="28" y="39"/>
                </a:lnTo>
                <a:lnTo>
                  <a:pt x="29" y="34"/>
                </a:lnTo>
                <a:lnTo>
                  <a:pt x="29" y="28"/>
                </a:lnTo>
                <a:lnTo>
                  <a:pt x="29" y="22"/>
                </a:lnTo>
                <a:lnTo>
                  <a:pt x="28" y="17"/>
                </a:lnTo>
                <a:lnTo>
                  <a:pt x="27" y="13"/>
                </a:lnTo>
                <a:lnTo>
                  <a:pt x="26" y="10"/>
                </a:lnTo>
                <a:lnTo>
                  <a:pt x="24" y="8"/>
                </a:lnTo>
                <a:lnTo>
                  <a:pt x="22" y="7"/>
                </a:lnTo>
                <a:lnTo>
                  <a:pt x="20" y="6"/>
                </a:lnTo>
                <a:lnTo>
                  <a:pt x="18" y="5"/>
                </a:lnTo>
                <a:lnTo>
                  <a:pt x="16" y="6"/>
                </a:lnTo>
                <a:lnTo>
                  <a:pt x="14" y="6"/>
                </a:lnTo>
                <a:lnTo>
                  <a:pt x="12" y="8"/>
                </a:lnTo>
                <a:lnTo>
                  <a:pt x="11" y="9"/>
                </a:lnTo>
                <a:lnTo>
                  <a:pt x="9" y="12"/>
                </a:lnTo>
                <a:lnTo>
                  <a:pt x="8" y="16"/>
                </a:lnTo>
                <a:lnTo>
                  <a:pt x="8" y="22"/>
                </a:lnTo>
                <a:lnTo>
                  <a:pt x="7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8" name="Freeform 3179"/>
          <p:cNvSpPr>
            <a:spLocks noEditPoints="1"/>
          </p:cNvSpPr>
          <p:nvPr/>
        </p:nvSpPr>
        <p:spPr bwMode="auto">
          <a:xfrm>
            <a:off x="6185694" y="6385718"/>
            <a:ext cx="17462" cy="22225"/>
          </a:xfrm>
          <a:custGeom>
            <a:avLst/>
            <a:gdLst/>
            <a:ahLst/>
            <a:cxnLst>
              <a:cxn ang="0">
                <a:pos x="0" y="56"/>
              </a:cxn>
              <a:cxn ang="0">
                <a:pos x="0" y="0"/>
              </a:cxn>
              <a:cxn ang="0">
                <a:pos x="22" y="0"/>
              </a:cxn>
              <a:cxn ang="0">
                <a:pos x="27" y="1"/>
              </a:cxn>
              <a:cxn ang="0">
                <a:pos x="32" y="2"/>
              </a:cxn>
              <a:cxn ang="0">
                <a:pos x="35" y="4"/>
              </a:cxn>
              <a:cxn ang="0">
                <a:pos x="38" y="7"/>
              </a:cxn>
              <a:cxn ang="0">
                <a:pos x="39" y="10"/>
              </a:cxn>
              <a:cxn ang="0">
                <a:pos x="40" y="14"/>
              </a:cxn>
              <a:cxn ang="0">
                <a:pos x="39" y="17"/>
              </a:cxn>
              <a:cxn ang="0">
                <a:pos x="38" y="21"/>
              </a:cxn>
              <a:cxn ang="0">
                <a:pos x="36" y="23"/>
              </a:cxn>
              <a:cxn ang="0">
                <a:pos x="32" y="26"/>
              </a:cxn>
              <a:cxn ang="0">
                <a:pos x="37" y="28"/>
              </a:cxn>
              <a:cxn ang="0">
                <a:pos x="40" y="31"/>
              </a:cxn>
              <a:cxn ang="0">
                <a:pos x="42" y="34"/>
              </a:cxn>
              <a:cxn ang="0">
                <a:pos x="43" y="39"/>
              </a:cxn>
              <a:cxn ang="0">
                <a:pos x="42" y="43"/>
              </a:cxn>
              <a:cxn ang="0">
                <a:pos x="41" y="47"/>
              </a:cxn>
              <a:cxn ang="0">
                <a:pos x="39" y="50"/>
              </a:cxn>
              <a:cxn ang="0">
                <a:pos x="37" y="52"/>
              </a:cxn>
              <a:cxn ang="0">
                <a:pos x="34" y="54"/>
              </a:cxn>
              <a:cxn ang="0">
                <a:pos x="31" y="55"/>
              </a:cxn>
              <a:cxn ang="0">
                <a:pos x="27" y="55"/>
              </a:cxn>
              <a:cxn ang="0">
                <a:pos x="22" y="56"/>
              </a:cxn>
              <a:cxn ang="0">
                <a:pos x="0" y="56"/>
              </a:cxn>
              <a:cxn ang="0">
                <a:pos x="8" y="23"/>
              </a:cxn>
              <a:cxn ang="0">
                <a:pos x="20" y="23"/>
              </a:cxn>
              <a:cxn ang="0">
                <a:pos x="25" y="23"/>
              </a:cxn>
              <a:cxn ang="0">
                <a:pos x="27" y="22"/>
              </a:cxn>
              <a:cxn ang="0">
                <a:pos x="30" y="21"/>
              </a:cxn>
              <a:cxn ang="0">
                <a:pos x="31" y="20"/>
              </a:cxn>
              <a:cxn ang="0">
                <a:pos x="32" y="18"/>
              </a:cxn>
              <a:cxn ang="0">
                <a:pos x="33" y="15"/>
              </a:cxn>
              <a:cxn ang="0">
                <a:pos x="33" y="12"/>
              </a:cxn>
              <a:cxn ang="0">
                <a:pos x="32" y="10"/>
              </a:cxn>
              <a:cxn ang="0">
                <a:pos x="30" y="8"/>
              </a:cxn>
              <a:cxn ang="0">
                <a:pos x="28" y="7"/>
              </a:cxn>
              <a:cxn ang="0">
                <a:pos x="25" y="7"/>
              </a:cxn>
              <a:cxn ang="0">
                <a:pos x="20" y="7"/>
              </a:cxn>
              <a:cxn ang="0">
                <a:pos x="8" y="7"/>
              </a:cxn>
              <a:cxn ang="0">
                <a:pos x="8" y="23"/>
              </a:cxn>
              <a:cxn ang="0">
                <a:pos x="8" y="49"/>
              </a:cxn>
              <a:cxn ang="0">
                <a:pos x="22" y="49"/>
              </a:cxn>
              <a:cxn ang="0">
                <a:pos x="25" y="49"/>
              </a:cxn>
              <a:cxn ang="0">
                <a:pos x="27" y="49"/>
              </a:cxn>
              <a:cxn ang="0">
                <a:pos x="29" y="48"/>
              </a:cxn>
              <a:cxn ang="0">
                <a:pos x="31" y="47"/>
              </a:cxn>
              <a:cxn ang="0">
                <a:pos x="33" y="46"/>
              </a:cxn>
              <a:cxn ang="0">
                <a:pos x="34" y="43"/>
              </a:cxn>
              <a:cxn ang="0">
                <a:pos x="35" y="41"/>
              </a:cxn>
              <a:cxn ang="0">
                <a:pos x="35" y="39"/>
              </a:cxn>
              <a:cxn ang="0">
                <a:pos x="35" y="36"/>
              </a:cxn>
              <a:cxn ang="0">
                <a:pos x="34" y="34"/>
              </a:cxn>
              <a:cxn ang="0">
                <a:pos x="32" y="32"/>
              </a:cxn>
              <a:cxn ang="0">
                <a:pos x="29" y="30"/>
              </a:cxn>
              <a:cxn ang="0">
                <a:pos x="26" y="30"/>
              </a:cxn>
              <a:cxn ang="0">
                <a:pos x="21" y="29"/>
              </a:cxn>
              <a:cxn ang="0">
                <a:pos x="8" y="29"/>
              </a:cxn>
              <a:cxn ang="0">
                <a:pos x="8" y="49"/>
              </a:cxn>
            </a:cxnLst>
            <a:rect l="0" t="0" r="r" b="b"/>
            <a:pathLst>
              <a:path w="43" h="56">
                <a:moveTo>
                  <a:pt x="0" y="56"/>
                </a:moveTo>
                <a:lnTo>
                  <a:pt x="0" y="0"/>
                </a:lnTo>
                <a:lnTo>
                  <a:pt x="22" y="0"/>
                </a:lnTo>
                <a:lnTo>
                  <a:pt x="27" y="1"/>
                </a:lnTo>
                <a:lnTo>
                  <a:pt x="32" y="2"/>
                </a:lnTo>
                <a:lnTo>
                  <a:pt x="35" y="4"/>
                </a:lnTo>
                <a:lnTo>
                  <a:pt x="38" y="7"/>
                </a:lnTo>
                <a:lnTo>
                  <a:pt x="39" y="10"/>
                </a:lnTo>
                <a:lnTo>
                  <a:pt x="40" y="14"/>
                </a:lnTo>
                <a:lnTo>
                  <a:pt x="39" y="17"/>
                </a:lnTo>
                <a:lnTo>
                  <a:pt x="38" y="21"/>
                </a:lnTo>
                <a:lnTo>
                  <a:pt x="36" y="23"/>
                </a:lnTo>
                <a:lnTo>
                  <a:pt x="32" y="26"/>
                </a:lnTo>
                <a:lnTo>
                  <a:pt x="37" y="28"/>
                </a:lnTo>
                <a:lnTo>
                  <a:pt x="40" y="31"/>
                </a:lnTo>
                <a:lnTo>
                  <a:pt x="42" y="34"/>
                </a:lnTo>
                <a:lnTo>
                  <a:pt x="43" y="39"/>
                </a:lnTo>
                <a:lnTo>
                  <a:pt x="42" y="43"/>
                </a:lnTo>
                <a:lnTo>
                  <a:pt x="41" y="47"/>
                </a:lnTo>
                <a:lnTo>
                  <a:pt x="39" y="50"/>
                </a:lnTo>
                <a:lnTo>
                  <a:pt x="37" y="52"/>
                </a:lnTo>
                <a:lnTo>
                  <a:pt x="34" y="54"/>
                </a:lnTo>
                <a:lnTo>
                  <a:pt x="31" y="55"/>
                </a:lnTo>
                <a:lnTo>
                  <a:pt x="27" y="55"/>
                </a:lnTo>
                <a:lnTo>
                  <a:pt x="22" y="56"/>
                </a:lnTo>
                <a:lnTo>
                  <a:pt x="0" y="56"/>
                </a:lnTo>
                <a:close/>
                <a:moveTo>
                  <a:pt x="8" y="23"/>
                </a:moveTo>
                <a:lnTo>
                  <a:pt x="20" y="23"/>
                </a:lnTo>
                <a:lnTo>
                  <a:pt x="25" y="23"/>
                </a:lnTo>
                <a:lnTo>
                  <a:pt x="27" y="22"/>
                </a:lnTo>
                <a:lnTo>
                  <a:pt x="30" y="21"/>
                </a:lnTo>
                <a:lnTo>
                  <a:pt x="31" y="20"/>
                </a:lnTo>
                <a:lnTo>
                  <a:pt x="32" y="18"/>
                </a:lnTo>
                <a:lnTo>
                  <a:pt x="33" y="15"/>
                </a:lnTo>
                <a:lnTo>
                  <a:pt x="33" y="12"/>
                </a:lnTo>
                <a:lnTo>
                  <a:pt x="32" y="10"/>
                </a:lnTo>
                <a:lnTo>
                  <a:pt x="30" y="8"/>
                </a:lnTo>
                <a:lnTo>
                  <a:pt x="28" y="7"/>
                </a:lnTo>
                <a:lnTo>
                  <a:pt x="25" y="7"/>
                </a:lnTo>
                <a:lnTo>
                  <a:pt x="20" y="7"/>
                </a:lnTo>
                <a:lnTo>
                  <a:pt x="8" y="7"/>
                </a:lnTo>
                <a:lnTo>
                  <a:pt x="8" y="23"/>
                </a:lnTo>
                <a:close/>
                <a:moveTo>
                  <a:pt x="8" y="49"/>
                </a:moveTo>
                <a:lnTo>
                  <a:pt x="22" y="49"/>
                </a:lnTo>
                <a:lnTo>
                  <a:pt x="25" y="49"/>
                </a:lnTo>
                <a:lnTo>
                  <a:pt x="27" y="49"/>
                </a:lnTo>
                <a:lnTo>
                  <a:pt x="29" y="48"/>
                </a:lnTo>
                <a:lnTo>
                  <a:pt x="31" y="47"/>
                </a:lnTo>
                <a:lnTo>
                  <a:pt x="33" y="46"/>
                </a:lnTo>
                <a:lnTo>
                  <a:pt x="34" y="43"/>
                </a:lnTo>
                <a:lnTo>
                  <a:pt x="35" y="41"/>
                </a:lnTo>
                <a:lnTo>
                  <a:pt x="35" y="39"/>
                </a:lnTo>
                <a:lnTo>
                  <a:pt x="35" y="36"/>
                </a:lnTo>
                <a:lnTo>
                  <a:pt x="34" y="34"/>
                </a:lnTo>
                <a:lnTo>
                  <a:pt x="32" y="32"/>
                </a:lnTo>
                <a:lnTo>
                  <a:pt x="29" y="30"/>
                </a:lnTo>
                <a:lnTo>
                  <a:pt x="26" y="30"/>
                </a:lnTo>
                <a:lnTo>
                  <a:pt x="21" y="29"/>
                </a:lnTo>
                <a:lnTo>
                  <a:pt x="8" y="29"/>
                </a:lnTo>
                <a:lnTo>
                  <a:pt x="8" y="4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9" name="Freeform 3180"/>
          <p:cNvSpPr>
            <a:spLocks noEditPoints="1"/>
          </p:cNvSpPr>
          <p:nvPr/>
        </p:nvSpPr>
        <p:spPr bwMode="auto">
          <a:xfrm>
            <a:off x="6204744" y="6390481"/>
            <a:ext cx="15875" cy="17462"/>
          </a:xfrm>
          <a:custGeom>
            <a:avLst/>
            <a:gdLst/>
            <a:ahLst/>
            <a:cxnLst>
              <a:cxn ang="0">
                <a:pos x="26" y="39"/>
              </a:cxn>
              <a:cxn ang="0">
                <a:pos x="19" y="42"/>
              </a:cxn>
              <a:cxn ang="0">
                <a:pos x="8" y="42"/>
              </a:cxn>
              <a:cxn ang="0">
                <a:pos x="1" y="36"/>
              </a:cxn>
              <a:cxn ang="0">
                <a:pos x="1" y="27"/>
              </a:cxn>
              <a:cxn ang="0">
                <a:pos x="3" y="23"/>
              </a:cxn>
              <a:cxn ang="0">
                <a:pos x="7" y="20"/>
              </a:cxn>
              <a:cxn ang="0">
                <a:pos x="12" y="18"/>
              </a:cxn>
              <a:cxn ang="0">
                <a:pos x="24" y="17"/>
              </a:cxn>
              <a:cxn ang="0">
                <a:pos x="29" y="14"/>
              </a:cxn>
              <a:cxn ang="0">
                <a:pos x="28" y="10"/>
              </a:cxn>
              <a:cxn ang="0">
                <a:pos x="24" y="6"/>
              </a:cxn>
              <a:cxn ang="0">
                <a:pos x="14" y="6"/>
              </a:cxn>
              <a:cxn ang="0">
                <a:pos x="9" y="10"/>
              </a:cxn>
              <a:cxn ang="0">
                <a:pos x="2" y="12"/>
              </a:cxn>
              <a:cxn ang="0">
                <a:pos x="4" y="6"/>
              </a:cxn>
              <a:cxn ang="0">
                <a:pos x="10" y="2"/>
              </a:cxn>
              <a:cxn ang="0">
                <a:pos x="20" y="0"/>
              </a:cxn>
              <a:cxn ang="0">
                <a:pos x="29" y="1"/>
              </a:cxn>
              <a:cxn ang="0">
                <a:pos x="33" y="4"/>
              </a:cxn>
              <a:cxn ang="0">
                <a:pos x="35" y="9"/>
              </a:cxn>
              <a:cxn ang="0">
                <a:pos x="36" y="15"/>
              </a:cxn>
              <a:cxn ang="0">
                <a:pos x="36" y="33"/>
              </a:cxn>
              <a:cxn ang="0">
                <a:pos x="37" y="39"/>
              </a:cxn>
              <a:cxn ang="0">
                <a:pos x="31" y="42"/>
              </a:cxn>
              <a:cxn ang="0">
                <a:pos x="29" y="37"/>
              </a:cxn>
              <a:cxn ang="0">
                <a:pos x="24" y="22"/>
              </a:cxn>
              <a:cxn ang="0">
                <a:pos x="13" y="24"/>
              </a:cxn>
              <a:cxn ang="0">
                <a:pos x="10" y="26"/>
              </a:cxn>
              <a:cxn ang="0">
                <a:pos x="8" y="28"/>
              </a:cxn>
              <a:cxn ang="0">
                <a:pos x="8" y="33"/>
              </a:cxn>
              <a:cxn ang="0">
                <a:pos x="12" y="37"/>
              </a:cxn>
              <a:cxn ang="0">
                <a:pos x="20" y="37"/>
              </a:cxn>
              <a:cxn ang="0">
                <a:pos x="26" y="34"/>
              </a:cxn>
              <a:cxn ang="0">
                <a:pos x="29" y="27"/>
              </a:cxn>
              <a:cxn ang="0">
                <a:pos x="29" y="21"/>
              </a:cxn>
            </a:cxnLst>
            <a:rect l="0" t="0" r="r" b="b"/>
            <a:pathLst>
              <a:path w="38" h="43">
                <a:moveTo>
                  <a:pt x="29" y="37"/>
                </a:moveTo>
                <a:lnTo>
                  <a:pt x="26" y="39"/>
                </a:lnTo>
                <a:lnTo>
                  <a:pt x="22" y="41"/>
                </a:lnTo>
                <a:lnTo>
                  <a:pt x="19" y="42"/>
                </a:lnTo>
                <a:lnTo>
                  <a:pt x="14" y="43"/>
                </a:lnTo>
                <a:lnTo>
                  <a:pt x="8" y="42"/>
                </a:lnTo>
                <a:lnTo>
                  <a:pt x="4" y="39"/>
                </a:lnTo>
                <a:lnTo>
                  <a:pt x="1" y="36"/>
                </a:lnTo>
                <a:lnTo>
                  <a:pt x="0" y="31"/>
                </a:lnTo>
                <a:lnTo>
                  <a:pt x="1" y="27"/>
                </a:lnTo>
                <a:lnTo>
                  <a:pt x="2" y="25"/>
                </a:lnTo>
                <a:lnTo>
                  <a:pt x="3" y="23"/>
                </a:lnTo>
                <a:lnTo>
                  <a:pt x="5" y="21"/>
                </a:lnTo>
                <a:lnTo>
                  <a:pt x="7" y="20"/>
                </a:lnTo>
                <a:lnTo>
                  <a:pt x="10" y="19"/>
                </a:lnTo>
                <a:lnTo>
                  <a:pt x="12" y="18"/>
                </a:lnTo>
                <a:lnTo>
                  <a:pt x="16" y="18"/>
                </a:lnTo>
                <a:lnTo>
                  <a:pt x="24" y="17"/>
                </a:lnTo>
                <a:lnTo>
                  <a:pt x="29" y="16"/>
                </a:lnTo>
                <a:lnTo>
                  <a:pt x="29" y="14"/>
                </a:lnTo>
                <a:lnTo>
                  <a:pt x="29" y="14"/>
                </a:lnTo>
                <a:lnTo>
                  <a:pt x="28" y="10"/>
                </a:lnTo>
                <a:lnTo>
                  <a:pt x="27" y="8"/>
                </a:lnTo>
                <a:lnTo>
                  <a:pt x="24" y="6"/>
                </a:lnTo>
                <a:lnTo>
                  <a:pt x="19" y="6"/>
                </a:lnTo>
                <a:lnTo>
                  <a:pt x="14" y="6"/>
                </a:lnTo>
                <a:lnTo>
                  <a:pt x="11" y="7"/>
                </a:lnTo>
                <a:lnTo>
                  <a:pt x="9" y="10"/>
                </a:lnTo>
                <a:lnTo>
                  <a:pt x="8" y="13"/>
                </a:lnTo>
                <a:lnTo>
                  <a:pt x="2" y="12"/>
                </a:lnTo>
                <a:lnTo>
                  <a:pt x="3" y="9"/>
                </a:lnTo>
                <a:lnTo>
                  <a:pt x="4" y="6"/>
                </a:lnTo>
                <a:lnTo>
                  <a:pt x="7" y="3"/>
                </a:lnTo>
                <a:lnTo>
                  <a:pt x="10" y="2"/>
                </a:lnTo>
                <a:lnTo>
                  <a:pt x="15" y="1"/>
                </a:lnTo>
                <a:lnTo>
                  <a:pt x="20" y="0"/>
                </a:lnTo>
                <a:lnTo>
                  <a:pt x="25" y="1"/>
                </a:lnTo>
                <a:lnTo>
                  <a:pt x="29" y="1"/>
                </a:lnTo>
                <a:lnTo>
                  <a:pt x="31" y="3"/>
                </a:lnTo>
                <a:lnTo>
                  <a:pt x="33" y="4"/>
                </a:lnTo>
                <a:lnTo>
                  <a:pt x="34" y="6"/>
                </a:lnTo>
                <a:lnTo>
                  <a:pt x="35" y="9"/>
                </a:lnTo>
                <a:lnTo>
                  <a:pt x="36" y="11"/>
                </a:lnTo>
                <a:lnTo>
                  <a:pt x="36" y="15"/>
                </a:lnTo>
                <a:lnTo>
                  <a:pt x="36" y="24"/>
                </a:lnTo>
                <a:lnTo>
                  <a:pt x="36" y="33"/>
                </a:lnTo>
                <a:lnTo>
                  <a:pt x="36" y="37"/>
                </a:lnTo>
                <a:lnTo>
                  <a:pt x="37" y="39"/>
                </a:lnTo>
                <a:lnTo>
                  <a:pt x="38" y="42"/>
                </a:lnTo>
                <a:lnTo>
                  <a:pt x="31" y="42"/>
                </a:lnTo>
                <a:lnTo>
                  <a:pt x="30" y="39"/>
                </a:lnTo>
                <a:lnTo>
                  <a:pt x="29" y="37"/>
                </a:lnTo>
                <a:close/>
                <a:moveTo>
                  <a:pt x="29" y="21"/>
                </a:moveTo>
                <a:lnTo>
                  <a:pt x="24" y="22"/>
                </a:lnTo>
                <a:lnTo>
                  <a:pt x="18" y="23"/>
                </a:lnTo>
                <a:lnTo>
                  <a:pt x="13" y="24"/>
                </a:lnTo>
                <a:lnTo>
                  <a:pt x="11" y="25"/>
                </a:lnTo>
                <a:lnTo>
                  <a:pt x="10" y="26"/>
                </a:lnTo>
                <a:lnTo>
                  <a:pt x="8" y="27"/>
                </a:lnTo>
                <a:lnTo>
                  <a:pt x="8" y="28"/>
                </a:lnTo>
                <a:lnTo>
                  <a:pt x="8" y="31"/>
                </a:lnTo>
                <a:lnTo>
                  <a:pt x="8" y="33"/>
                </a:lnTo>
                <a:lnTo>
                  <a:pt x="10" y="35"/>
                </a:lnTo>
                <a:lnTo>
                  <a:pt x="12" y="37"/>
                </a:lnTo>
                <a:lnTo>
                  <a:pt x="15" y="37"/>
                </a:lnTo>
                <a:lnTo>
                  <a:pt x="20" y="37"/>
                </a:lnTo>
                <a:lnTo>
                  <a:pt x="23" y="36"/>
                </a:lnTo>
                <a:lnTo>
                  <a:pt x="26" y="34"/>
                </a:lnTo>
                <a:lnTo>
                  <a:pt x="28" y="31"/>
                </a:lnTo>
                <a:lnTo>
                  <a:pt x="29" y="27"/>
                </a:lnTo>
                <a:lnTo>
                  <a:pt x="29" y="23"/>
                </a:lnTo>
                <a:lnTo>
                  <a:pt x="29" y="21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0" name="Freeform 3181"/>
          <p:cNvSpPr>
            <a:spLocks/>
          </p:cNvSpPr>
          <p:nvPr/>
        </p:nvSpPr>
        <p:spPr bwMode="auto">
          <a:xfrm>
            <a:off x="6222206" y="6390481"/>
            <a:ext cx="12700" cy="17462"/>
          </a:xfrm>
          <a:custGeom>
            <a:avLst/>
            <a:gdLst/>
            <a:ahLst/>
            <a:cxnLst>
              <a:cxn ang="0">
                <a:pos x="7" y="28"/>
              </a:cxn>
              <a:cxn ang="0">
                <a:pos x="10" y="35"/>
              </a:cxn>
              <a:cxn ang="0">
                <a:pos x="17" y="37"/>
              </a:cxn>
              <a:cxn ang="0">
                <a:pos x="24" y="35"/>
              </a:cxn>
              <a:cxn ang="0">
                <a:pos x="27" y="31"/>
              </a:cxn>
              <a:cxn ang="0">
                <a:pos x="24" y="26"/>
              </a:cxn>
              <a:cxn ang="0">
                <a:pos x="17" y="24"/>
              </a:cxn>
              <a:cxn ang="0">
                <a:pos x="7" y="21"/>
              </a:cxn>
              <a:cxn ang="0">
                <a:pos x="3" y="17"/>
              </a:cxn>
              <a:cxn ang="0">
                <a:pos x="1" y="12"/>
              </a:cxn>
              <a:cxn ang="0">
                <a:pos x="3" y="7"/>
              </a:cxn>
              <a:cxn ang="0">
                <a:pos x="6" y="3"/>
              </a:cxn>
              <a:cxn ang="0">
                <a:pos x="10" y="1"/>
              </a:cxn>
              <a:cxn ang="0">
                <a:pos x="16" y="0"/>
              </a:cxn>
              <a:cxn ang="0">
                <a:pos x="24" y="2"/>
              </a:cxn>
              <a:cxn ang="0">
                <a:pos x="30" y="5"/>
              </a:cxn>
              <a:cxn ang="0">
                <a:pos x="33" y="11"/>
              </a:cxn>
              <a:cxn ang="0">
                <a:pos x="24" y="9"/>
              </a:cxn>
              <a:cxn ang="0">
                <a:pos x="20" y="6"/>
              </a:cxn>
              <a:cxn ang="0">
                <a:pos x="13" y="6"/>
              </a:cxn>
              <a:cxn ang="0">
                <a:pos x="8" y="9"/>
              </a:cxn>
              <a:cxn ang="0">
                <a:pos x="8" y="12"/>
              </a:cxn>
              <a:cxn ang="0">
                <a:pos x="10" y="14"/>
              </a:cxn>
              <a:cxn ang="0">
                <a:pos x="13" y="16"/>
              </a:cxn>
              <a:cxn ang="0">
                <a:pos x="23" y="18"/>
              </a:cxn>
              <a:cxn ang="0">
                <a:pos x="31" y="21"/>
              </a:cxn>
              <a:cxn ang="0">
                <a:pos x="34" y="26"/>
              </a:cxn>
              <a:cxn ang="0">
                <a:pos x="34" y="33"/>
              </a:cxn>
              <a:cxn ang="0">
                <a:pos x="30" y="39"/>
              </a:cxn>
              <a:cxn ang="0">
                <a:pos x="22" y="42"/>
              </a:cxn>
              <a:cxn ang="0">
                <a:pos x="14" y="42"/>
              </a:cxn>
              <a:cxn ang="0">
                <a:pos x="8" y="41"/>
              </a:cxn>
              <a:cxn ang="0">
                <a:pos x="4" y="38"/>
              </a:cxn>
              <a:cxn ang="0">
                <a:pos x="1" y="33"/>
              </a:cxn>
            </a:cxnLst>
            <a:rect l="0" t="0" r="r" b="b"/>
            <a:pathLst>
              <a:path w="34" h="43">
                <a:moveTo>
                  <a:pt x="0" y="29"/>
                </a:moveTo>
                <a:lnTo>
                  <a:pt x="7" y="28"/>
                </a:lnTo>
                <a:lnTo>
                  <a:pt x="8" y="32"/>
                </a:lnTo>
                <a:lnTo>
                  <a:pt x="10" y="35"/>
                </a:lnTo>
                <a:lnTo>
                  <a:pt x="13" y="36"/>
                </a:lnTo>
                <a:lnTo>
                  <a:pt x="17" y="37"/>
                </a:lnTo>
                <a:lnTo>
                  <a:pt x="21" y="37"/>
                </a:lnTo>
                <a:lnTo>
                  <a:pt x="24" y="35"/>
                </a:lnTo>
                <a:lnTo>
                  <a:pt x="27" y="33"/>
                </a:lnTo>
                <a:lnTo>
                  <a:pt x="27" y="31"/>
                </a:lnTo>
                <a:lnTo>
                  <a:pt x="27" y="28"/>
                </a:lnTo>
                <a:lnTo>
                  <a:pt x="24" y="26"/>
                </a:lnTo>
                <a:lnTo>
                  <a:pt x="22" y="25"/>
                </a:lnTo>
                <a:lnTo>
                  <a:pt x="17" y="24"/>
                </a:lnTo>
                <a:lnTo>
                  <a:pt x="11" y="22"/>
                </a:lnTo>
                <a:lnTo>
                  <a:pt x="7" y="21"/>
                </a:lnTo>
                <a:lnTo>
                  <a:pt x="5" y="19"/>
                </a:lnTo>
                <a:lnTo>
                  <a:pt x="3" y="17"/>
                </a:lnTo>
                <a:lnTo>
                  <a:pt x="2" y="14"/>
                </a:lnTo>
                <a:lnTo>
                  <a:pt x="1" y="12"/>
                </a:lnTo>
                <a:lnTo>
                  <a:pt x="2" y="9"/>
                </a:lnTo>
                <a:lnTo>
                  <a:pt x="3" y="7"/>
                </a:lnTo>
                <a:lnTo>
                  <a:pt x="4" y="5"/>
                </a:lnTo>
                <a:lnTo>
                  <a:pt x="6" y="3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4" y="2"/>
                </a:lnTo>
                <a:lnTo>
                  <a:pt x="28" y="3"/>
                </a:lnTo>
                <a:lnTo>
                  <a:pt x="30" y="5"/>
                </a:lnTo>
                <a:lnTo>
                  <a:pt x="32" y="8"/>
                </a:lnTo>
                <a:lnTo>
                  <a:pt x="33" y="11"/>
                </a:lnTo>
                <a:lnTo>
                  <a:pt x="26" y="12"/>
                </a:lnTo>
                <a:lnTo>
                  <a:pt x="24" y="9"/>
                </a:lnTo>
                <a:lnTo>
                  <a:pt x="23" y="7"/>
                </a:lnTo>
                <a:lnTo>
                  <a:pt x="20" y="6"/>
                </a:lnTo>
                <a:lnTo>
                  <a:pt x="17" y="6"/>
                </a:lnTo>
                <a:lnTo>
                  <a:pt x="13" y="6"/>
                </a:lnTo>
                <a:lnTo>
                  <a:pt x="10" y="7"/>
                </a:lnTo>
                <a:lnTo>
                  <a:pt x="8" y="9"/>
                </a:lnTo>
                <a:lnTo>
                  <a:pt x="8" y="11"/>
                </a:lnTo>
                <a:lnTo>
                  <a:pt x="8" y="12"/>
                </a:lnTo>
                <a:lnTo>
                  <a:pt x="9" y="13"/>
                </a:lnTo>
                <a:lnTo>
                  <a:pt x="10" y="14"/>
                </a:lnTo>
                <a:lnTo>
                  <a:pt x="11" y="15"/>
                </a:lnTo>
                <a:lnTo>
                  <a:pt x="13" y="16"/>
                </a:lnTo>
                <a:lnTo>
                  <a:pt x="17" y="17"/>
                </a:lnTo>
                <a:lnTo>
                  <a:pt x="23" y="18"/>
                </a:lnTo>
                <a:lnTo>
                  <a:pt x="28" y="20"/>
                </a:lnTo>
                <a:lnTo>
                  <a:pt x="31" y="21"/>
                </a:lnTo>
                <a:lnTo>
                  <a:pt x="33" y="23"/>
                </a:lnTo>
                <a:lnTo>
                  <a:pt x="34" y="26"/>
                </a:lnTo>
                <a:lnTo>
                  <a:pt x="34" y="29"/>
                </a:lnTo>
                <a:lnTo>
                  <a:pt x="34" y="33"/>
                </a:lnTo>
                <a:lnTo>
                  <a:pt x="32" y="36"/>
                </a:lnTo>
                <a:lnTo>
                  <a:pt x="30" y="39"/>
                </a:lnTo>
                <a:lnTo>
                  <a:pt x="27" y="41"/>
                </a:lnTo>
                <a:lnTo>
                  <a:pt x="22" y="42"/>
                </a:lnTo>
                <a:lnTo>
                  <a:pt x="17" y="43"/>
                </a:lnTo>
                <a:lnTo>
                  <a:pt x="14" y="42"/>
                </a:lnTo>
                <a:lnTo>
                  <a:pt x="10" y="42"/>
                </a:lnTo>
                <a:lnTo>
                  <a:pt x="8" y="41"/>
                </a:lnTo>
                <a:lnTo>
                  <a:pt x="6" y="39"/>
                </a:lnTo>
                <a:lnTo>
                  <a:pt x="4" y="38"/>
                </a:lnTo>
                <a:lnTo>
                  <a:pt x="2" y="35"/>
                </a:lnTo>
                <a:lnTo>
                  <a:pt x="1" y="33"/>
                </a:lnTo>
                <a:lnTo>
                  <a:pt x="0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1" name="Freeform 3182"/>
          <p:cNvSpPr>
            <a:spLocks noEditPoints="1"/>
          </p:cNvSpPr>
          <p:nvPr/>
        </p:nvSpPr>
        <p:spPr bwMode="auto">
          <a:xfrm>
            <a:off x="6238081" y="6390481"/>
            <a:ext cx="14288" cy="17462"/>
          </a:xfrm>
          <a:custGeom>
            <a:avLst/>
            <a:gdLst/>
            <a:ahLst/>
            <a:cxnLst>
              <a:cxn ang="0">
                <a:pos x="29" y="28"/>
              </a:cxn>
              <a:cxn ang="0">
                <a:pos x="37" y="29"/>
              </a:cxn>
              <a:cxn ang="0">
                <a:pos x="34" y="35"/>
              </a:cxn>
              <a:cxn ang="0">
                <a:pos x="30" y="39"/>
              </a:cxn>
              <a:cxn ang="0">
                <a:pos x="25" y="42"/>
              </a:cxn>
              <a:cxn ang="0">
                <a:pos x="19" y="43"/>
              </a:cxn>
              <a:cxn ang="0">
                <a:pos x="15" y="42"/>
              </a:cxn>
              <a:cxn ang="0">
                <a:pos x="11" y="41"/>
              </a:cxn>
              <a:cxn ang="0">
                <a:pos x="8" y="40"/>
              </a:cxn>
              <a:cxn ang="0">
                <a:pos x="5" y="37"/>
              </a:cxn>
              <a:cxn ang="0">
                <a:pos x="3" y="34"/>
              </a:cxn>
              <a:cxn ang="0">
                <a:pos x="1" y="31"/>
              </a:cxn>
              <a:cxn ang="0">
                <a:pos x="0" y="26"/>
              </a:cxn>
              <a:cxn ang="0">
                <a:pos x="0" y="21"/>
              </a:cxn>
              <a:cxn ang="0">
                <a:pos x="0" y="17"/>
              </a:cxn>
              <a:cxn ang="0">
                <a:pos x="1" y="12"/>
              </a:cxn>
              <a:cxn ang="0">
                <a:pos x="3" y="9"/>
              </a:cxn>
              <a:cxn ang="0">
                <a:pos x="5" y="6"/>
              </a:cxn>
              <a:cxn ang="0">
                <a:pos x="8" y="3"/>
              </a:cxn>
              <a:cxn ang="0">
                <a:pos x="11" y="2"/>
              </a:cxn>
              <a:cxn ang="0">
                <a:pos x="14" y="1"/>
              </a:cxn>
              <a:cxn ang="0">
                <a:pos x="18" y="0"/>
              </a:cxn>
              <a:cxn ang="0">
                <a:pos x="22" y="1"/>
              </a:cxn>
              <a:cxn ang="0">
                <a:pos x="26" y="2"/>
              </a:cxn>
              <a:cxn ang="0">
                <a:pos x="29" y="3"/>
              </a:cxn>
              <a:cxn ang="0">
                <a:pos x="31" y="6"/>
              </a:cxn>
              <a:cxn ang="0">
                <a:pos x="33" y="9"/>
              </a:cxn>
              <a:cxn ang="0">
                <a:pos x="35" y="12"/>
              </a:cxn>
              <a:cxn ang="0">
                <a:pos x="37" y="16"/>
              </a:cxn>
              <a:cxn ang="0">
                <a:pos x="37" y="21"/>
              </a:cxn>
              <a:cxn ang="0">
                <a:pos x="37" y="22"/>
              </a:cxn>
              <a:cxn ang="0">
                <a:pos x="37" y="23"/>
              </a:cxn>
              <a:cxn ang="0">
                <a:pos x="7" y="23"/>
              </a:cxn>
              <a:cxn ang="0">
                <a:pos x="8" y="28"/>
              </a:cxn>
              <a:cxn ang="0">
                <a:pos x="11" y="34"/>
              </a:cxn>
              <a:cxn ang="0">
                <a:pos x="14" y="36"/>
              </a:cxn>
              <a:cxn ang="0">
                <a:pos x="19" y="37"/>
              </a:cxn>
              <a:cxn ang="0">
                <a:pos x="22" y="37"/>
              </a:cxn>
              <a:cxn ang="0">
                <a:pos x="25" y="35"/>
              </a:cxn>
              <a:cxn ang="0">
                <a:pos x="27" y="33"/>
              </a:cxn>
              <a:cxn ang="0">
                <a:pos x="29" y="28"/>
              </a:cxn>
              <a:cxn ang="0">
                <a:pos x="7" y="17"/>
              </a:cxn>
              <a:cxn ang="0">
                <a:pos x="29" y="17"/>
              </a:cxn>
              <a:cxn ang="0">
                <a:pos x="28" y="13"/>
              </a:cxn>
              <a:cxn ang="0">
                <a:pos x="27" y="10"/>
              </a:cxn>
              <a:cxn ang="0">
                <a:pos x="25" y="8"/>
              </a:cxn>
              <a:cxn ang="0">
                <a:pos x="23" y="7"/>
              </a:cxn>
              <a:cxn ang="0">
                <a:pos x="21" y="6"/>
              </a:cxn>
              <a:cxn ang="0">
                <a:pos x="18" y="6"/>
              </a:cxn>
              <a:cxn ang="0">
                <a:pos x="14" y="7"/>
              </a:cxn>
              <a:cxn ang="0">
                <a:pos x="11" y="9"/>
              </a:cxn>
              <a:cxn ang="0">
                <a:pos x="8" y="12"/>
              </a:cxn>
              <a:cxn ang="0">
                <a:pos x="7" y="17"/>
              </a:cxn>
            </a:cxnLst>
            <a:rect l="0" t="0" r="r" b="b"/>
            <a:pathLst>
              <a:path w="37" h="43">
                <a:moveTo>
                  <a:pt x="29" y="28"/>
                </a:moveTo>
                <a:lnTo>
                  <a:pt x="37" y="29"/>
                </a:lnTo>
                <a:lnTo>
                  <a:pt x="34" y="35"/>
                </a:lnTo>
                <a:lnTo>
                  <a:pt x="30" y="39"/>
                </a:lnTo>
                <a:lnTo>
                  <a:pt x="25" y="42"/>
                </a:lnTo>
                <a:lnTo>
                  <a:pt x="19" y="43"/>
                </a:lnTo>
                <a:lnTo>
                  <a:pt x="15" y="42"/>
                </a:lnTo>
                <a:lnTo>
                  <a:pt x="11" y="41"/>
                </a:lnTo>
                <a:lnTo>
                  <a:pt x="8" y="40"/>
                </a:lnTo>
                <a:lnTo>
                  <a:pt x="5" y="37"/>
                </a:lnTo>
                <a:lnTo>
                  <a:pt x="3" y="34"/>
                </a:lnTo>
                <a:lnTo>
                  <a:pt x="1" y="31"/>
                </a:lnTo>
                <a:lnTo>
                  <a:pt x="0" y="26"/>
                </a:lnTo>
                <a:lnTo>
                  <a:pt x="0" y="21"/>
                </a:lnTo>
                <a:lnTo>
                  <a:pt x="0" y="17"/>
                </a:lnTo>
                <a:lnTo>
                  <a:pt x="1" y="12"/>
                </a:lnTo>
                <a:lnTo>
                  <a:pt x="3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4" y="1"/>
                </a:lnTo>
                <a:lnTo>
                  <a:pt x="18" y="0"/>
                </a:lnTo>
                <a:lnTo>
                  <a:pt x="22" y="1"/>
                </a:lnTo>
                <a:lnTo>
                  <a:pt x="26" y="2"/>
                </a:lnTo>
                <a:lnTo>
                  <a:pt x="29" y="3"/>
                </a:lnTo>
                <a:lnTo>
                  <a:pt x="31" y="6"/>
                </a:lnTo>
                <a:lnTo>
                  <a:pt x="33" y="9"/>
                </a:lnTo>
                <a:lnTo>
                  <a:pt x="35" y="12"/>
                </a:lnTo>
                <a:lnTo>
                  <a:pt x="37" y="16"/>
                </a:lnTo>
                <a:lnTo>
                  <a:pt x="37" y="21"/>
                </a:lnTo>
                <a:lnTo>
                  <a:pt x="37" y="22"/>
                </a:lnTo>
                <a:lnTo>
                  <a:pt x="37" y="23"/>
                </a:lnTo>
                <a:lnTo>
                  <a:pt x="7" y="23"/>
                </a:lnTo>
                <a:lnTo>
                  <a:pt x="8" y="28"/>
                </a:lnTo>
                <a:lnTo>
                  <a:pt x="11" y="34"/>
                </a:lnTo>
                <a:lnTo>
                  <a:pt x="14" y="36"/>
                </a:lnTo>
                <a:lnTo>
                  <a:pt x="19" y="37"/>
                </a:lnTo>
                <a:lnTo>
                  <a:pt x="22" y="37"/>
                </a:lnTo>
                <a:lnTo>
                  <a:pt x="25" y="35"/>
                </a:lnTo>
                <a:lnTo>
                  <a:pt x="27" y="33"/>
                </a:lnTo>
                <a:lnTo>
                  <a:pt x="29" y="28"/>
                </a:lnTo>
                <a:close/>
                <a:moveTo>
                  <a:pt x="7" y="17"/>
                </a:moveTo>
                <a:lnTo>
                  <a:pt x="29" y="17"/>
                </a:lnTo>
                <a:lnTo>
                  <a:pt x="28" y="13"/>
                </a:lnTo>
                <a:lnTo>
                  <a:pt x="27" y="10"/>
                </a:lnTo>
                <a:lnTo>
                  <a:pt x="25" y="8"/>
                </a:lnTo>
                <a:lnTo>
                  <a:pt x="23" y="7"/>
                </a:lnTo>
                <a:lnTo>
                  <a:pt x="21" y="6"/>
                </a:lnTo>
                <a:lnTo>
                  <a:pt x="18" y="6"/>
                </a:lnTo>
                <a:lnTo>
                  <a:pt x="14" y="7"/>
                </a:lnTo>
                <a:lnTo>
                  <a:pt x="11" y="9"/>
                </a:lnTo>
                <a:lnTo>
                  <a:pt x="8" y="12"/>
                </a:lnTo>
                <a:lnTo>
                  <a:pt x="7" y="1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2" name="Rectangle 3183"/>
          <p:cNvSpPr>
            <a:spLocks noChangeArrowheads="1"/>
          </p:cNvSpPr>
          <p:nvPr/>
        </p:nvSpPr>
        <p:spPr bwMode="auto">
          <a:xfrm>
            <a:off x="6255544" y="6398418"/>
            <a:ext cx="7937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3" name="Freeform 3184"/>
          <p:cNvSpPr>
            <a:spLocks/>
          </p:cNvSpPr>
          <p:nvPr/>
        </p:nvSpPr>
        <p:spPr bwMode="auto">
          <a:xfrm>
            <a:off x="6265069" y="6385718"/>
            <a:ext cx="17462" cy="22225"/>
          </a:xfrm>
          <a:custGeom>
            <a:avLst/>
            <a:gdLst/>
            <a:ahLst/>
            <a:cxnLst>
              <a:cxn ang="0">
                <a:pos x="18" y="56"/>
              </a:cxn>
              <a:cxn ang="0">
                <a:pos x="18" y="7"/>
              </a:cxn>
              <a:cxn ang="0">
                <a:pos x="0" y="7"/>
              </a:cxn>
              <a:cxn ang="0">
                <a:pos x="0" y="0"/>
              </a:cxn>
              <a:cxn ang="0">
                <a:pos x="44" y="0"/>
              </a:cxn>
              <a:cxn ang="0">
                <a:pos x="44" y="7"/>
              </a:cxn>
              <a:cxn ang="0">
                <a:pos x="26" y="7"/>
              </a:cxn>
              <a:cxn ang="0">
                <a:pos x="26" y="56"/>
              </a:cxn>
              <a:cxn ang="0">
                <a:pos x="18" y="56"/>
              </a:cxn>
            </a:cxnLst>
            <a:rect l="0" t="0" r="r" b="b"/>
            <a:pathLst>
              <a:path w="44" h="56">
                <a:moveTo>
                  <a:pt x="18" y="56"/>
                </a:moveTo>
                <a:lnTo>
                  <a:pt x="18" y="7"/>
                </a:lnTo>
                <a:lnTo>
                  <a:pt x="0" y="7"/>
                </a:lnTo>
                <a:lnTo>
                  <a:pt x="0" y="0"/>
                </a:lnTo>
                <a:lnTo>
                  <a:pt x="44" y="0"/>
                </a:lnTo>
                <a:lnTo>
                  <a:pt x="44" y="7"/>
                </a:lnTo>
                <a:lnTo>
                  <a:pt x="26" y="7"/>
                </a:lnTo>
                <a:lnTo>
                  <a:pt x="26" y="56"/>
                </a:lnTo>
                <a:lnTo>
                  <a:pt x="18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4" name="Freeform 3185"/>
          <p:cNvSpPr>
            <a:spLocks/>
          </p:cNvSpPr>
          <p:nvPr/>
        </p:nvSpPr>
        <p:spPr bwMode="auto">
          <a:xfrm>
            <a:off x="6314281" y="6260306"/>
            <a:ext cx="7938" cy="22225"/>
          </a:xfrm>
          <a:custGeom>
            <a:avLst/>
            <a:gdLst/>
            <a:ahLst/>
            <a:cxnLst>
              <a:cxn ang="0">
                <a:pos x="20" y="56"/>
              </a:cxn>
              <a:cxn ang="0">
                <a:pos x="13" y="56"/>
              </a:cxn>
              <a:cxn ang="0">
                <a:pos x="13" y="13"/>
              </a:cxn>
              <a:cxn ang="0">
                <a:pos x="10" y="15"/>
              </a:cxn>
              <a:cxn ang="0">
                <a:pos x="7" y="17"/>
              </a:cxn>
              <a:cxn ang="0">
                <a:pos x="3" y="19"/>
              </a:cxn>
              <a:cxn ang="0">
                <a:pos x="0" y="21"/>
              </a:cxn>
              <a:cxn ang="0">
                <a:pos x="0" y="14"/>
              </a:cxn>
              <a:cxn ang="0">
                <a:pos x="5" y="11"/>
              </a:cxn>
              <a:cxn ang="0">
                <a:pos x="9" y="8"/>
              </a:cxn>
              <a:cxn ang="0">
                <a:pos x="13" y="3"/>
              </a:cxn>
              <a:cxn ang="0">
                <a:pos x="15" y="0"/>
              </a:cxn>
              <a:cxn ang="0">
                <a:pos x="20" y="0"/>
              </a:cxn>
              <a:cxn ang="0">
                <a:pos x="20" y="56"/>
              </a:cxn>
            </a:cxnLst>
            <a:rect l="0" t="0" r="r" b="b"/>
            <a:pathLst>
              <a:path w="20" h="56">
                <a:moveTo>
                  <a:pt x="20" y="56"/>
                </a:moveTo>
                <a:lnTo>
                  <a:pt x="13" y="56"/>
                </a:lnTo>
                <a:lnTo>
                  <a:pt x="13" y="13"/>
                </a:lnTo>
                <a:lnTo>
                  <a:pt x="10" y="15"/>
                </a:lnTo>
                <a:lnTo>
                  <a:pt x="7" y="17"/>
                </a:lnTo>
                <a:lnTo>
                  <a:pt x="3" y="19"/>
                </a:lnTo>
                <a:lnTo>
                  <a:pt x="0" y="21"/>
                </a:lnTo>
                <a:lnTo>
                  <a:pt x="0" y="14"/>
                </a:lnTo>
                <a:lnTo>
                  <a:pt x="5" y="11"/>
                </a:lnTo>
                <a:lnTo>
                  <a:pt x="9" y="8"/>
                </a:lnTo>
                <a:lnTo>
                  <a:pt x="13" y="3"/>
                </a:lnTo>
                <a:lnTo>
                  <a:pt x="15" y="0"/>
                </a:lnTo>
                <a:lnTo>
                  <a:pt x="20" y="0"/>
                </a:lnTo>
                <a:lnTo>
                  <a:pt x="20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5" name="Freeform 3186"/>
          <p:cNvSpPr>
            <a:spLocks noEditPoints="1"/>
          </p:cNvSpPr>
          <p:nvPr/>
        </p:nvSpPr>
        <p:spPr bwMode="auto">
          <a:xfrm>
            <a:off x="6330156" y="6260306"/>
            <a:ext cx="14288" cy="222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0" y="20"/>
              </a:cxn>
              <a:cxn ang="0">
                <a:pos x="2" y="13"/>
              </a:cxn>
              <a:cxn ang="0">
                <a:pos x="4" y="8"/>
              </a:cxn>
              <a:cxn ang="0">
                <a:pos x="8" y="3"/>
              </a:cxn>
              <a:cxn ang="0">
                <a:pos x="13" y="0"/>
              </a:cxn>
              <a:cxn ang="0">
                <a:pos x="19" y="0"/>
              </a:cxn>
              <a:cxn ang="0">
                <a:pos x="23" y="0"/>
              </a:cxn>
              <a:cxn ang="0">
                <a:pos x="26" y="1"/>
              </a:cxn>
              <a:cxn ang="0">
                <a:pos x="29" y="5"/>
              </a:cxn>
              <a:cxn ang="0">
                <a:pos x="32" y="7"/>
              </a:cxn>
              <a:cxn ang="0">
                <a:pos x="34" y="11"/>
              </a:cxn>
              <a:cxn ang="0">
                <a:pos x="35" y="16"/>
              </a:cxn>
              <a:cxn ang="0">
                <a:pos x="36" y="21"/>
              </a:cxn>
              <a:cxn ang="0">
                <a:pos x="36" y="28"/>
              </a:cxn>
              <a:cxn ang="0">
                <a:pos x="36" y="37"/>
              </a:cxn>
              <a:cxn ang="0">
                <a:pos x="34" y="44"/>
              </a:cxn>
              <a:cxn ang="0">
                <a:pos x="32" y="49"/>
              </a:cxn>
              <a:cxn ang="0">
                <a:pos x="28" y="53"/>
              </a:cxn>
              <a:cxn ang="0">
                <a:pos x="24" y="57"/>
              </a:cxn>
              <a:cxn ang="0">
                <a:pos x="19" y="57"/>
              </a:cxn>
              <a:cxn ang="0">
                <a:pos x="15" y="57"/>
              </a:cxn>
              <a:cxn ang="0">
                <a:pos x="11" y="56"/>
              </a:cxn>
              <a:cxn ang="0">
                <a:pos x="8" y="53"/>
              </a:cxn>
              <a:cxn ang="0">
                <a:pos x="5" y="51"/>
              </a:cxn>
              <a:cxn ang="0">
                <a:pos x="3" y="47"/>
              </a:cxn>
              <a:cxn ang="0">
                <a:pos x="1" y="42"/>
              </a:cxn>
              <a:cxn ang="0">
                <a:pos x="0" y="36"/>
              </a:cxn>
              <a:cxn ang="0">
                <a:pos x="0" y="28"/>
              </a:cxn>
              <a:cxn ang="0">
                <a:pos x="7" y="28"/>
              </a:cxn>
              <a:cxn ang="0">
                <a:pos x="7" y="35"/>
              </a:cxn>
              <a:cxn ang="0">
                <a:pos x="7" y="40"/>
              </a:cxn>
              <a:cxn ang="0">
                <a:pos x="8" y="44"/>
              </a:cxn>
              <a:cxn ang="0">
                <a:pos x="11" y="46"/>
              </a:cxn>
              <a:cxn ang="0">
                <a:pos x="12" y="48"/>
              </a:cxn>
              <a:cxn ang="0">
                <a:pos x="14" y="50"/>
              </a:cxn>
              <a:cxn ang="0">
                <a:pos x="16" y="51"/>
              </a:cxn>
              <a:cxn ang="0">
                <a:pos x="19" y="51"/>
              </a:cxn>
              <a:cxn ang="0">
                <a:pos x="21" y="51"/>
              </a:cxn>
              <a:cxn ang="0">
                <a:pos x="23" y="50"/>
              </a:cxn>
              <a:cxn ang="0">
                <a:pos x="25" y="48"/>
              </a:cxn>
              <a:cxn ang="0">
                <a:pos x="26" y="46"/>
              </a:cxn>
              <a:cxn ang="0">
                <a:pos x="28" y="44"/>
              </a:cxn>
              <a:cxn ang="0">
                <a:pos x="29" y="40"/>
              </a:cxn>
              <a:cxn ang="0">
                <a:pos x="29" y="35"/>
              </a:cxn>
              <a:cxn ang="0">
                <a:pos x="29" y="28"/>
              </a:cxn>
              <a:cxn ang="0">
                <a:pos x="29" y="22"/>
              </a:cxn>
              <a:cxn ang="0">
                <a:pos x="29" y="17"/>
              </a:cxn>
              <a:cxn ang="0">
                <a:pos x="28" y="13"/>
              </a:cxn>
              <a:cxn ang="0">
                <a:pos x="26" y="11"/>
              </a:cxn>
              <a:cxn ang="0">
                <a:pos x="25" y="9"/>
              </a:cxn>
              <a:cxn ang="0">
                <a:pos x="23" y="7"/>
              </a:cxn>
              <a:cxn ang="0">
                <a:pos x="21" y="6"/>
              </a:cxn>
              <a:cxn ang="0">
                <a:pos x="18" y="6"/>
              </a:cxn>
              <a:cxn ang="0">
                <a:pos x="16" y="6"/>
              </a:cxn>
              <a:cxn ang="0">
                <a:pos x="14" y="7"/>
              </a:cxn>
              <a:cxn ang="0">
                <a:pos x="13" y="8"/>
              </a:cxn>
              <a:cxn ang="0">
                <a:pos x="11" y="10"/>
              </a:cxn>
              <a:cxn ang="0">
                <a:pos x="10" y="13"/>
              </a:cxn>
              <a:cxn ang="0">
                <a:pos x="8" y="17"/>
              </a:cxn>
              <a:cxn ang="0">
                <a:pos x="7" y="22"/>
              </a:cxn>
              <a:cxn ang="0">
                <a:pos x="7" y="28"/>
              </a:cxn>
            </a:cxnLst>
            <a:rect l="0" t="0" r="r" b="b"/>
            <a:pathLst>
              <a:path w="36" h="57">
                <a:moveTo>
                  <a:pt x="0" y="28"/>
                </a:moveTo>
                <a:lnTo>
                  <a:pt x="0" y="20"/>
                </a:lnTo>
                <a:lnTo>
                  <a:pt x="2" y="13"/>
                </a:lnTo>
                <a:lnTo>
                  <a:pt x="4" y="8"/>
                </a:lnTo>
                <a:lnTo>
                  <a:pt x="8" y="3"/>
                </a:lnTo>
                <a:lnTo>
                  <a:pt x="13" y="0"/>
                </a:lnTo>
                <a:lnTo>
                  <a:pt x="19" y="0"/>
                </a:lnTo>
                <a:lnTo>
                  <a:pt x="23" y="0"/>
                </a:lnTo>
                <a:lnTo>
                  <a:pt x="26" y="1"/>
                </a:lnTo>
                <a:lnTo>
                  <a:pt x="29" y="5"/>
                </a:lnTo>
                <a:lnTo>
                  <a:pt x="32" y="7"/>
                </a:lnTo>
                <a:lnTo>
                  <a:pt x="34" y="11"/>
                </a:lnTo>
                <a:lnTo>
                  <a:pt x="35" y="16"/>
                </a:lnTo>
                <a:lnTo>
                  <a:pt x="36" y="21"/>
                </a:lnTo>
                <a:lnTo>
                  <a:pt x="36" y="28"/>
                </a:lnTo>
                <a:lnTo>
                  <a:pt x="36" y="37"/>
                </a:lnTo>
                <a:lnTo>
                  <a:pt x="34" y="44"/>
                </a:lnTo>
                <a:lnTo>
                  <a:pt x="32" y="49"/>
                </a:lnTo>
                <a:lnTo>
                  <a:pt x="28" y="53"/>
                </a:lnTo>
                <a:lnTo>
                  <a:pt x="24" y="57"/>
                </a:lnTo>
                <a:lnTo>
                  <a:pt x="19" y="57"/>
                </a:lnTo>
                <a:lnTo>
                  <a:pt x="15" y="57"/>
                </a:lnTo>
                <a:lnTo>
                  <a:pt x="11" y="56"/>
                </a:lnTo>
                <a:lnTo>
                  <a:pt x="8" y="53"/>
                </a:lnTo>
                <a:lnTo>
                  <a:pt x="5" y="51"/>
                </a:lnTo>
                <a:lnTo>
                  <a:pt x="3" y="47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  <a:moveTo>
                  <a:pt x="7" y="28"/>
                </a:moveTo>
                <a:lnTo>
                  <a:pt x="7" y="35"/>
                </a:lnTo>
                <a:lnTo>
                  <a:pt x="7" y="40"/>
                </a:lnTo>
                <a:lnTo>
                  <a:pt x="8" y="44"/>
                </a:lnTo>
                <a:lnTo>
                  <a:pt x="11" y="46"/>
                </a:lnTo>
                <a:lnTo>
                  <a:pt x="12" y="48"/>
                </a:lnTo>
                <a:lnTo>
                  <a:pt x="14" y="50"/>
                </a:lnTo>
                <a:lnTo>
                  <a:pt x="16" y="51"/>
                </a:lnTo>
                <a:lnTo>
                  <a:pt x="19" y="51"/>
                </a:lnTo>
                <a:lnTo>
                  <a:pt x="21" y="51"/>
                </a:lnTo>
                <a:lnTo>
                  <a:pt x="23" y="50"/>
                </a:lnTo>
                <a:lnTo>
                  <a:pt x="25" y="48"/>
                </a:lnTo>
                <a:lnTo>
                  <a:pt x="26" y="46"/>
                </a:lnTo>
                <a:lnTo>
                  <a:pt x="28" y="44"/>
                </a:lnTo>
                <a:lnTo>
                  <a:pt x="29" y="40"/>
                </a:lnTo>
                <a:lnTo>
                  <a:pt x="29" y="35"/>
                </a:lnTo>
                <a:lnTo>
                  <a:pt x="29" y="28"/>
                </a:lnTo>
                <a:lnTo>
                  <a:pt x="29" y="22"/>
                </a:lnTo>
                <a:lnTo>
                  <a:pt x="29" y="17"/>
                </a:lnTo>
                <a:lnTo>
                  <a:pt x="28" y="13"/>
                </a:lnTo>
                <a:lnTo>
                  <a:pt x="26" y="11"/>
                </a:lnTo>
                <a:lnTo>
                  <a:pt x="25" y="9"/>
                </a:lnTo>
                <a:lnTo>
                  <a:pt x="23" y="7"/>
                </a:lnTo>
                <a:lnTo>
                  <a:pt x="21" y="6"/>
                </a:lnTo>
                <a:lnTo>
                  <a:pt x="18" y="6"/>
                </a:lnTo>
                <a:lnTo>
                  <a:pt x="16" y="6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3"/>
                </a:lnTo>
                <a:lnTo>
                  <a:pt x="8" y="17"/>
                </a:lnTo>
                <a:lnTo>
                  <a:pt x="7" y="22"/>
                </a:lnTo>
                <a:lnTo>
                  <a:pt x="7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6" name="Freeform 3187"/>
          <p:cNvSpPr>
            <a:spLocks noEditPoints="1"/>
          </p:cNvSpPr>
          <p:nvPr/>
        </p:nvSpPr>
        <p:spPr bwMode="auto">
          <a:xfrm>
            <a:off x="6357144" y="6260306"/>
            <a:ext cx="15875" cy="22225"/>
          </a:xfrm>
          <a:custGeom>
            <a:avLst/>
            <a:gdLst/>
            <a:ahLst/>
            <a:cxnLst>
              <a:cxn ang="0">
                <a:pos x="0" y="56"/>
              </a:cxn>
              <a:cxn ang="0">
                <a:pos x="0" y="0"/>
              </a:cxn>
              <a:cxn ang="0">
                <a:pos x="20" y="0"/>
              </a:cxn>
              <a:cxn ang="0">
                <a:pos x="26" y="0"/>
              </a:cxn>
              <a:cxn ang="0">
                <a:pos x="30" y="1"/>
              </a:cxn>
              <a:cxn ang="0">
                <a:pos x="34" y="5"/>
              </a:cxn>
              <a:cxn ang="0">
                <a:pos x="36" y="8"/>
              </a:cxn>
              <a:cxn ang="0">
                <a:pos x="38" y="11"/>
              </a:cxn>
              <a:cxn ang="0">
                <a:pos x="38" y="15"/>
              </a:cxn>
              <a:cxn ang="0">
                <a:pos x="38" y="18"/>
              </a:cxn>
              <a:cxn ang="0">
                <a:pos x="36" y="21"/>
              </a:cxn>
              <a:cxn ang="0">
                <a:pos x="34" y="24"/>
              </a:cxn>
              <a:cxn ang="0">
                <a:pos x="31" y="26"/>
              </a:cxn>
              <a:cxn ang="0">
                <a:pos x="35" y="28"/>
              </a:cxn>
              <a:cxn ang="0">
                <a:pos x="38" y="31"/>
              </a:cxn>
              <a:cxn ang="0">
                <a:pos x="40" y="35"/>
              </a:cxn>
              <a:cxn ang="0">
                <a:pos x="41" y="40"/>
              </a:cxn>
              <a:cxn ang="0">
                <a:pos x="40" y="43"/>
              </a:cxn>
              <a:cxn ang="0">
                <a:pos x="39" y="47"/>
              </a:cxn>
              <a:cxn ang="0">
                <a:pos x="37" y="50"/>
              </a:cxn>
              <a:cxn ang="0">
                <a:pos x="35" y="52"/>
              </a:cxn>
              <a:cxn ang="0">
                <a:pos x="33" y="53"/>
              </a:cxn>
              <a:cxn ang="0">
                <a:pos x="29" y="54"/>
              </a:cxn>
              <a:cxn ang="0">
                <a:pos x="25" y="56"/>
              </a:cxn>
              <a:cxn ang="0">
                <a:pos x="21" y="56"/>
              </a:cxn>
              <a:cxn ang="0">
                <a:pos x="0" y="56"/>
              </a:cxn>
              <a:cxn ang="0">
                <a:pos x="7" y="24"/>
              </a:cxn>
              <a:cxn ang="0">
                <a:pos x="19" y="24"/>
              </a:cxn>
              <a:cxn ang="0">
                <a:pos x="23" y="24"/>
              </a:cxn>
              <a:cxn ang="0">
                <a:pos x="26" y="23"/>
              </a:cxn>
              <a:cxn ang="0">
                <a:pos x="28" y="22"/>
              </a:cxn>
              <a:cxn ang="0">
                <a:pos x="30" y="20"/>
              </a:cxn>
              <a:cxn ang="0">
                <a:pos x="31" y="18"/>
              </a:cxn>
              <a:cxn ang="0">
                <a:pos x="31" y="16"/>
              </a:cxn>
              <a:cxn ang="0">
                <a:pos x="31" y="13"/>
              </a:cxn>
              <a:cxn ang="0">
                <a:pos x="30" y="11"/>
              </a:cxn>
              <a:cxn ang="0">
                <a:pos x="28" y="9"/>
              </a:cxn>
              <a:cxn ang="0">
                <a:pos x="26" y="8"/>
              </a:cxn>
              <a:cxn ang="0">
                <a:pos x="23" y="7"/>
              </a:cxn>
              <a:cxn ang="0">
                <a:pos x="18" y="7"/>
              </a:cxn>
              <a:cxn ang="0">
                <a:pos x="7" y="7"/>
              </a:cxn>
              <a:cxn ang="0">
                <a:pos x="7" y="24"/>
              </a:cxn>
              <a:cxn ang="0">
                <a:pos x="7" y="49"/>
              </a:cxn>
              <a:cxn ang="0">
                <a:pos x="21" y="49"/>
              </a:cxn>
              <a:cxn ang="0">
                <a:pos x="23" y="49"/>
              </a:cxn>
              <a:cxn ang="0">
                <a:pos x="25" y="49"/>
              </a:cxn>
              <a:cxn ang="0">
                <a:pos x="28" y="48"/>
              </a:cxn>
              <a:cxn ang="0">
                <a:pos x="30" y="47"/>
              </a:cxn>
              <a:cxn ang="0">
                <a:pos x="31" y="46"/>
              </a:cxn>
              <a:cxn ang="0">
                <a:pos x="32" y="44"/>
              </a:cxn>
              <a:cxn ang="0">
                <a:pos x="33" y="42"/>
              </a:cxn>
              <a:cxn ang="0">
                <a:pos x="33" y="40"/>
              </a:cxn>
              <a:cxn ang="0">
                <a:pos x="33" y="37"/>
              </a:cxn>
              <a:cxn ang="0">
                <a:pos x="32" y="34"/>
              </a:cxn>
              <a:cxn ang="0">
                <a:pos x="30" y="32"/>
              </a:cxn>
              <a:cxn ang="0">
                <a:pos x="28" y="31"/>
              </a:cxn>
              <a:cxn ang="0">
                <a:pos x="24" y="30"/>
              </a:cxn>
              <a:cxn ang="0">
                <a:pos x="20" y="30"/>
              </a:cxn>
              <a:cxn ang="0">
                <a:pos x="7" y="30"/>
              </a:cxn>
              <a:cxn ang="0">
                <a:pos x="7" y="49"/>
              </a:cxn>
            </a:cxnLst>
            <a:rect l="0" t="0" r="r" b="b"/>
            <a:pathLst>
              <a:path w="41" h="56">
                <a:moveTo>
                  <a:pt x="0" y="56"/>
                </a:moveTo>
                <a:lnTo>
                  <a:pt x="0" y="0"/>
                </a:lnTo>
                <a:lnTo>
                  <a:pt x="20" y="0"/>
                </a:lnTo>
                <a:lnTo>
                  <a:pt x="26" y="0"/>
                </a:lnTo>
                <a:lnTo>
                  <a:pt x="30" y="1"/>
                </a:lnTo>
                <a:lnTo>
                  <a:pt x="34" y="5"/>
                </a:lnTo>
                <a:lnTo>
                  <a:pt x="36" y="8"/>
                </a:lnTo>
                <a:lnTo>
                  <a:pt x="38" y="11"/>
                </a:lnTo>
                <a:lnTo>
                  <a:pt x="38" y="15"/>
                </a:lnTo>
                <a:lnTo>
                  <a:pt x="38" y="18"/>
                </a:lnTo>
                <a:lnTo>
                  <a:pt x="36" y="21"/>
                </a:lnTo>
                <a:lnTo>
                  <a:pt x="34" y="24"/>
                </a:lnTo>
                <a:lnTo>
                  <a:pt x="31" y="26"/>
                </a:lnTo>
                <a:lnTo>
                  <a:pt x="35" y="28"/>
                </a:lnTo>
                <a:lnTo>
                  <a:pt x="38" y="31"/>
                </a:lnTo>
                <a:lnTo>
                  <a:pt x="40" y="35"/>
                </a:lnTo>
                <a:lnTo>
                  <a:pt x="41" y="40"/>
                </a:lnTo>
                <a:lnTo>
                  <a:pt x="40" y="43"/>
                </a:lnTo>
                <a:lnTo>
                  <a:pt x="39" y="47"/>
                </a:lnTo>
                <a:lnTo>
                  <a:pt x="37" y="50"/>
                </a:lnTo>
                <a:lnTo>
                  <a:pt x="35" y="52"/>
                </a:lnTo>
                <a:lnTo>
                  <a:pt x="33" y="53"/>
                </a:lnTo>
                <a:lnTo>
                  <a:pt x="29" y="54"/>
                </a:lnTo>
                <a:lnTo>
                  <a:pt x="25" y="56"/>
                </a:lnTo>
                <a:lnTo>
                  <a:pt x="21" y="56"/>
                </a:lnTo>
                <a:lnTo>
                  <a:pt x="0" y="56"/>
                </a:lnTo>
                <a:close/>
                <a:moveTo>
                  <a:pt x="7" y="24"/>
                </a:moveTo>
                <a:lnTo>
                  <a:pt x="19" y="24"/>
                </a:lnTo>
                <a:lnTo>
                  <a:pt x="23" y="24"/>
                </a:lnTo>
                <a:lnTo>
                  <a:pt x="26" y="23"/>
                </a:lnTo>
                <a:lnTo>
                  <a:pt x="28" y="22"/>
                </a:lnTo>
                <a:lnTo>
                  <a:pt x="30" y="20"/>
                </a:lnTo>
                <a:lnTo>
                  <a:pt x="31" y="18"/>
                </a:lnTo>
                <a:lnTo>
                  <a:pt x="31" y="16"/>
                </a:lnTo>
                <a:lnTo>
                  <a:pt x="31" y="13"/>
                </a:lnTo>
                <a:lnTo>
                  <a:pt x="30" y="11"/>
                </a:lnTo>
                <a:lnTo>
                  <a:pt x="28" y="9"/>
                </a:lnTo>
                <a:lnTo>
                  <a:pt x="26" y="8"/>
                </a:lnTo>
                <a:lnTo>
                  <a:pt x="23" y="7"/>
                </a:lnTo>
                <a:lnTo>
                  <a:pt x="18" y="7"/>
                </a:lnTo>
                <a:lnTo>
                  <a:pt x="7" y="7"/>
                </a:lnTo>
                <a:lnTo>
                  <a:pt x="7" y="24"/>
                </a:lnTo>
                <a:close/>
                <a:moveTo>
                  <a:pt x="7" y="49"/>
                </a:moveTo>
                <a:lnTo>
                  <a:pt x="21" y="49"/>
                </a:lnTo>
                <a:lnTo>
                  <a:pt x="23" y="49"/>
                </a:lnTo>
                <a:lnTo>
                  <a:pt x="25" y="49"/>
                </a:lnTo>
                <a:lnTo>
                  <a:pt x="28" y="48"/>
                </a:lnTo>
                <a:lnTo>
                  <a:pt x="30" y="47"/>
                </a:lnTo>
                <a:lnTo>
                  <a:pt x="31" y="46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3" y="37"/>
                </a:lnTo>
                <a:lnTo>
                  <a:pt x="32" y="34"/>
                </a:lnTo>
                <a:lnTo>
                  <a:pt x="30" y="32"/>
                </a:lnTo>
                <a:lnTo>
                  <a:pt x="28" y="31"/>
                </a:lnTo>
                <a:lnTo>
                  <a:pt x="24" y="30"/>
                </a:lnTo>
                <a:lnTo>
                  <a:pt x="20" y="30"/>
                </a:lnTo>
                <a:lnTo>
                  <a:pt x="7" y="30"/>
                </a:lnTo>
                <a:lnTo>
                  <a:pt x="7" y="4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7" name="Freeform 3188"/>
          <p:cNvSpPr>
            <a:spLocks noEditPoints="1"/>
          </p:cNvSpPr>
          <p:nvPr/>
        </p:nvSpPr>
        <p:spPr bwMode="auto">
          <a:xfrm>
            <a:off x="6376194" y="6265068"/>
            <a:ext cx="14287" cy="17463"/>
          </a:xfrm>
          <a:custGeom>
            <a:avLst/>
            <a:gdLst/>
            <a:ahLst/>
            <a:cxnLst>
              <a:cxn ang="0">
                <a:pos x="24" y="38"/>
              </a:cxn>
              <a:cxn ang="0">
                <a:pos x="17" y="42"/>
              </a:cxn>
              <a:cxn ang="0">
                <a:pos x="7" y="41"/>
              </a:cxn>
              <a:cxn ang="0">
                <a:pos x="1" y="34"/>
              </a:cxn>
              <a:cxn ang="0">
                <a:pos x="0" y="27"/>
              </a:cxn>
              <a:cxn ang="0">
                <a:pos x="3" y="22"/>
              </a:cxn>
              <a:cxn ang="0">
                <a:pos x="7" y="20"/>
              </a:cxn>
              <a:cxn ang="0">
                <a:pos x="12" y="18"/>
              </a:cxn>
              <a:cxn ang="0">
                <a:pos x="22" y="17"/>
              </a:cxn>
              <a:cxn ang="0">
                <a:pos x="27" y="14"/>
              </a:cxn>
              <a:cxn ang="0">
                <a:pos x="27" y="10"/>
              </a:cxn>
              <a:cxn ang="0">
                <a:pos x="22" y="6"/>
              </a:cxn>
              <a:cxn ang="0">
                <a:pos x="14" y="6"/>
              </a:cxn>
              <a:cxn ang="0">
                <a:pos x="9" y="9"/>
              </a:cxn>
              <a:cxn ang="0">
                <a:pos x="1" y="12"/>
              </a:cxn>
              <a:cxn ang="0">
                <a:pos x="4" y="5"/>
              </a:cxn>
              <a:cxn ang="0">
                <a:pos x="10" y="1"/>
              </a:cxn>
              <a:cxn ang="0">
                <a:pos x="19" y="0"/>
              </a:cxn>
              <a:cxn ang="0">
                <a:pos x="27" y="1"/>
              </a:cxn>
              <a:cxn ang="0">
                <a:pos x="32" y="4"/>
              </a:cxn>
              <a:cxn ang="0">
                <a:pos x="34" y="9"/>
              </a:cxn>
              <a:cxn ang="0">
                <a:pos x="34" y="15"/>
              </a:cxn>
              <a:cxn ang="0">
                <a:pos x="34" y="31"/>
              </a:cxn>
              <a:cxn ang="0">
                <a:pos x="35" y="38"/>
              </a:cxn>
              <a:cxn ang="0">
                <a:pos x="29" y="41"/>
              </a:cxn>
              <a:cxn ang="0">
                <a:pos x="28" y="36"/>
              </a:cxn>
              <a:cxn ang="0">
                <a:pos x="23" y="22"/>
              </a:cxn>
              <a:cxn ang="0">
                <a:pos x="13" y="24"/>
              </a:cxn>
              <a:cxn ang="0">
                <a:pos x="9" y="25"/>
              </a:cxn>
              <a:cxn ang="0">
                <a:pos x="7" y="28"/>
              </a:cxn>
              <a:cxn ang="0">
                <a:pos x="7" y="32"/>
              </a:cxn>
              <a:cxn ang="0">
                <a:pos x="11" y="36"/>
              </a:cxn>
              <a:cxn ang="0">
                <a:pos x="18" y="36"/>
              </a:cxn>
              <a:cxn ang="0">
                <a:pos x="24" y="32"/>
              </a:cxn>
              <a:cxn ang="0">
                <a:pos x="27" y="27"/>
              </a:cxn>
              <a:cxn ang="0">
                <a:pos x="27" y="21"/>
              </a:cxn>
            </a:cxnLst>
            <a:rect l="0" t="0" r="r" b="b"/>
            <a:pathLst>
              <a:path w="36" h="42">
                <a:moveTo>
                  <a:pt x="28" y="36"/>
                </a:moveTo>
                <a:lnTo>
                  <a:pt x="24" y="38"/>
                </a:lnTo>
                <a:lnTo>
                  <a:pt x="21" y="41"/>
                </a:lnTo>
                <a:lnTo>
                  <a:pt x="17" y="42"/>
                </a:lnTo>
                <a:lnTo>
                  <a:pt x="13" y="42"/>
                </a:lnTo>
                <a:lnTo>
                  <a:pt x="7" y="41"/>
                </a:lnTo>
                <a:lnTo>
                  <a:pt x="3" y="38"/>
                </a:lnTo>
                <a:lnTo>
                  <a:pt x="1" y="34"/>
                </a:lnTo>
                <a:lnTo>
                  <a:pt x="0" y="30"/>
                </a:lnTo>
                <a:lnTo>
                  <a:pt x="0" y="27"/>
                </a:lnTo>
                <a:lnTo>
                  <a:pt x="1" y="25"/>
                </a:lnTo>
                <a:lnTo>
                  <a:pt x="3" y="22"/>
                </a:lnTo>
                <a:lnTo>
                  <a:pt x="4" y="21"/>
                </a:lnTo>
                <a:lnTo>
                  <a:pt x="7" y="20"/>
                </a:lnTo>
                <a:lnTo>
                  <a:pt x="9" y="19"/>
                </a:lnTo>
                <a:lnTo>
                  <a:pt x="12" y="18"/>
                </a:lnTo>
                <a:lnTo>
                  <a:pt x="15" y="18"/>
                </a:lnTo>
                <a:lnTo>
                  <a:pt x="22" y="17"/>
                </a:lnTo>
                <a:lnTo>
                  <a:pt x="27" y="15"/>
                </a:lnTo>
                <a:lnTo>
                  <a:pt x="27" y="14"/>
                </a:lnTo>
                <a:lnTo>
                  <a:pt x="27" y="14"/>
                </a:lnTo>
                <a:lnTo>
                  <a:pt x="27" y="10"/>
                </a:lnTo>
                <a:lnTo>
                  <a:pt x="25" y="8"/>
                </a:lnTo>
                <a:lnTo>
                  <a:pt x="22" y="6"/>
                </a:lnTo>
                <a:lnTo>
                  <a:pt x="18" y="6"/>
                </a:lnTo>
                <a:lnTo>
                  <a:pt x="14" y="6"/>
                </a:lnTo>
                <a:lnTo>
                  <a:pt x="11" y="7"/>
                </a:lnTo>
                <a:lnTo>
                  <a:pt x="9" y="9"/>
                </a:lnTo>
                <a:lnTo>
                  <a:pt x="7" y="13"/>
                </a:lnTo>
                <a:lnTo>
                  <a:pt x="1" y="12"/>
                </a:lnTo>
                <a:lnTo>
                  <a:pt x="2" y="8"/>
                </a:lnTo>
                <a:lnTo>
                  <a:pt x="4" y="5"/>
                </a:lnTo>
                <a:lnTo>
                  <a:pt x="6" y="3"/>
                </a:lnTo>
                <a:lnTo>
                  <a:pt x="10" y="1"/>
                </a:lnTo>
                <a:lnTo>
                  <a:pt x="14" y="0"/>
                </a:lnTo>
                <a:lnTo>
                  <a:pt x="19" y="0"/>
                </a:lnTo>
                <a:lnTo>
                  <a:pt x="23" y="0"/>
                </a:lnTo>
                <a:lnTo>
                  <a:pt x="27" y="1"/>
                </a:lnTo>
                <a:lnTo>
                  <a:pt x="30" y="3"/>
                </a:lnTo>
                <a:lnTo>
                  <a:pt x="32" y="4"/>
                </a:lnTo>
                <a:lnTo>
                  <a:pt x="33" y="6"/>
                </a:lnTo>
                <a:lnTo>
                  <a:pt x="34" y="9"/>
                </a:lnTo>
                <a:lnTo>
                  <a:pt x="34" y="11"/>
                </a:lnTo>
                <a:lnTo>
                  <a:pt x="34" y="15"/>
                </a:lnTo>
                <a:lnTo>
                  <a:pt x="34" y="24"/>
                </a:lnTo>
                <a:lnTo>
                  <a:pt x="34" y="31"/>
                </a:lnTo>
                <a:lnTo>
                  <a:pt x="34" y="36"/>
                </a:lnTo>
                <a:lnTo>
                  <a:pt x="35" y="38"/>
                </a:lnTo>
                <a:lnTo>
                  <a:pt x="36" y="41"/>
                </a:lnTo>
                <a:lnTo>
                  <a:pt x="29" y="41"/>
                </a:lnTo>
                <a:lnTo>
                  <a:pt x="28" y="38"/>
                </a:lnTo>
                <a:lnTo>
                  <a:pt x="28" y="36"/>
                </a:lnTo>
                <a:close/>
                <a:moveTo>
                  <a:pt x="27" y="21"/>
                </a:moveTo>
                <a:lnTo>
                  <a:pt x="23" y="22"/>
                </a:lnTo>
                <a:lnTo>
                  <a:pt x="16" y="23"/>
                </a:lnTo>
                <a:lnTo>
                  <a:pt x="13" y="24"/>
                </a:lnTo>
                <a:lnTo>
                  <a:pt x="10" y="24"/>
                </a:lnTo>
                <a:lnTo>
                  <a:pt x="9" y="25"/>
                </a:lnTo>
                <a:lnTo>
                  <a:pt x="8" y="27"/>
                </a:lnTo>
                <a:lnTo>
                  <a:pt x="7" y="28"/>
                </a:lnTo>
                <a:lnTo>
                  <a:pt x="7" y="30"/>
                </a:lnTo>
                <a:lnTo>
                  <a:pt x="7" y="32"/>
                </a:lnTo>
                <a:lnTo>
                  <a:pt x="9" y="34"/>
                </a:lnTo>
                <a:lnTo>
                  <a:pt x="11" y="36"/>
                </a:lnTo>
                <a:lnTo>
                  <a:pt x="15" y="36"/>
                </a:lnTo>
                <a:lnTo>
                  <a:pt x="18" y="36"/>
                </a:lnTo>
                <a:lnTo>
                  <a:pt x="22" y="34"/>
                </a:lnTo>
                <a:lnTo>
                  <a:pt x="24" y="32"/>
                </a:lnTo>
                <a:lnTo>
                  <a:pt x="26" y="30"/>
                </a:lnTo>
                <a:lnTo>
                  <a:pt x="27" y="27"/>
                </a:lnTo>
                <a:lnTo>
                  <a:pt x="27" y="23"/>
                </a:lnTo>
                <a:lnTo>
                  <a:pt x="27" y="21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8" name="Freeform 3189"/>
          <p:cNvSpPr>
            <a:spLocks/>
          </p:cNvSpPr>
          <p:nvPr/>
        </p:nvSpPr>
        <p:spPr bwMode="auto">
          <a:xfrm>
            <a:off x="6393656" y="6265068"/>
            <a:ext cx="12700" cy="17463"/>
          </a:xfrm>
          <a:custGeom>
            <a:avLst/>
            <a:gdLst/>
            <a:ahLst/>
            <a:cxnLst>
              <a:cxn ang="0">
                <a:pos x="7" y="28"/>
              </a:cxn>
              <a:cxn ang="0">
                <a:pos x="10" y="34"/>
              </a:cxn>
              <a:cxn ang="0">
                <a:pos x="18" y="36"/>
              </a:cxn>
              <a:cxn ang="0">
                <a:pos x="24" y="34"/>
              </a:cxn>
              <a:cxn ang="0">
                <a:pos x="27" y="29"/>
              </a:cxn>
              <a:cxn ang="0">
                <a:pos x="25" y="26"/>
              </a:cxn>
              <a:cxn ang="0">
                <a:pos x="18" y="24"/>
              </a:cxn>
              <a:cxn ang="0">
                <a:pos x="8" y="20"/>
              </a:cxn>
              <a:cxn ang="0">
                <a:pos x="2" y="17"/>
              </a:cxn>
              <a:cxn ang="0">
                <a:pos x="1" y="11"/>
              </a:cxn>
              <a:cxn ang="0">
                <a:pos x="2" y="6"/>
              </a:cxn>
              <a:cxn ang="0">
                <a:pos x="6" y="3"/>
              </a:cxn>
              <a:cxn ang="0">
                <a:pos x="11" y="1"/>
              </a:cxn>
              <a:cxn ang="0">
                <a:pos x="16" y="0"/>
              </a:cxn>
              <a:cxn ang="0">
                <a:pos x="24" y="1"/>
              </a:cxn>
              <a:cxn ang="0">
                <a:pos x="30" y="5"/>
              </a:cxn>
              <a:cxn ang="0">
                <a:pos x="32" y="11"/>
              </a:cxn>
              <a:cxn ang="0">
                <a:pos x="25" y="9"/>
              </a:cxn>
              <a:cxn ang="0">
                <a:pos x="20" y="6"/>
              </a:cxn>
              <a:cxn ang="0">
                <a:pos x="13" y="6"/>
              </a:cxn>
              <a:cxn ang="0">
                <a:pos x="9" y="9"/>
              </a:cxn>
              <a:cxn ang="0">
                <a:pos x="8" y="12"/>
              </a:cxn>
              <a:cxn ang="0">
                <a:pos x="10" y="14"/>
              </a:cxn>
              <a:cxn ang="0">
                <a:pos x="14" y="15"/>
              </a:cxn>
              <a:cxn ang="0">
                <a:pos x="24" y="18"/>
              </a:cxn>
              <a:cxn ang="0">
                <a:pos x="30" y="21"/>
              </a:cxn>
              <a:cxn ang="0">
                <a:pos x="33" y="26"/>
              </a:cxn>
              <a:cxn ang="0">
                <a:pos x="33" y="32"/>
              </a:cxn>
              <a:cxn ang="0">
                <a:pos x="29" y="38"/>
              </a:cxn>
              <a:cxn ang="0">
                <a:pos x="22" y="42"/>
              </a:cxn>
              <a:cxn ang="0">
                <a:pos x="14" y="42"/>
              </a:cxn>
              <a:cxn ang="0">
                <a:pos x="8" y="39"/>
              </a:cxn>
              <a:cxn ang="0">
                <a:pos x="4" y="36"/>
              </a:cxn>
              <a:cxn ang="0">
                <a:pos x="0" y="32"/>
              </a:cxn>
            </a:cxnLst>
            <a:rect l="0" t="0" r="r" b="b"/>
            <a:pathLst>
              <a:path w="33" h="42">
                <a:moveTo>
                  <a:pt x="0" y="29"/>
                </a:moveTo>
                <a:lnTo>
                  <a:pt x="7" y="28"/>
                </a:lnTo>
                <a:lnTo>
                  <a:pt x="8" y="31"/>
                </a:lnTo>
                <a:lnTo>
                  <a:pt x="10" y="34"/>
                </a:lnTo>
                <a:lnTo>
                  <a:pt x="13" y="35"/>
                </a:lnTo>
                <a:lnTo>
                  <a:pt x="18" y="36"/>
                </a:lnTo>
                <a:lnTo>
                  <a:pt x="22" y="35"/>
                </a:lnTo>
                <a:lnTo>
                  <a:pt x="24" y="34"/>
                </a:lnTo>
                <a:lnTo>
                  <a:pt x="26" y="32"/>
                </a:lnTo>
                <a:lnTo>
                  <a:pt x="27" y="29"/>
                </a:lnTo>
                <a:lnTo>
                  <a:pt x="26" y="27"/>
                </a:lnTo>
                <a:lnTo>
                  <a:pt x="25" y="26"/>
                </a:lnTo>
                <a:lnTo>
                  <a:pt x="22" y="25"/>
                </a:lnTo>
                <a:lnTo>
                  <a:pt x="18" y="24"/>
                </a:lnTo>
                <a:lnTo>
                  <a:pt x="12" y="22"/>
                </a:lnTo>
                <a:lnTo>
                  <a:pt x="8" y="20"/>
                </a:lnTo>
                <a:lnTo>
                  <a:pt x="5" y="19"/>
                </a:lnTo>
                <a:lnTo>
                  <a:pt x="2" y="17"/>
                </a:lnTo>
                <a:lnTo>
                  <a:pt x="1" y="14"/>
                </a:lnTo>
                <a:lnTo>
                  <a:pt x="1" y="11"/>
                </a:lnTo>
                <a:lnTo>
                  <a:pt x="1" y="9"/>
                </a:lnTo>
                <a:lnTo>
                  <a:pt x="2" y="6"/>
                </a:lnTo>
                <a:lnTo>
                  <a:pt x="4" y="4"/>
                </a:lnTo>
                <a:lnTo>
                  <a:pt x="6" y="3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0"/>
                </a:lnTo>
                <a:lnTo>
                  <a:pt x="21" y="0"/>
                </a:lnTo>
                <a:lnTo>
                  <a:pt x="24" y="1"/>
                </a:lnTo>
                <a:lnTo>
                  <a:pt x="28" y="3"/>
                </a:lnTo>
                <a:lnTo>
                  <a:pt x="30" y="5"/>
                </a:lnTo>
                <a:lnTo>
                  <a:pt x="31" y="8"/>
                </a:lnTo>
                <a:lnTo>
                  <a:pt x="32" y="11"/>
                </a:lnTo>
                <a:lnTo>
                  <a:pt x="25" y="12"/>
                </a:lnTo>
                <a:lnTo>
                  <a:pt x="25" y="9"/>
                </a:lnTo>
                <a:lnTo>
                  <a:pt x="23" y="7"/>
                </a:lnTo>
                <a:lnTo>
                  <a:pt x="20" y="6"/>
                </a:lnTo>
                <a:lnTo>
                  <a:pt x="17" y="5"/>
                </a:lnTo>
                <a:lnTo>
                  <a:pt x="13" y="6"/>
                </a:lnTo>
                <a:lnTo>
                  <a:pt x="10" y="7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9" y="13"/>
                </a:lnTo>
                <a:lnTo>
                  <a:pt x="10" y="14"/>
                </a:lnTo>
                <a:lnTo>
                  <a:pt x="12" y="15"/>
                </a:lnTo>
                <a:lnTo>
                  <a:pt x="14" y="15"/>
                </a:lnTo>
                <a:lnTo>
                  <a:pt x="18" y="16"/>
                </a:lnTo>
                <a:lnTo>
                  <a:pt x="24" y="18"/>
                </a:lnTo>
                <a:lnTo>
                  <a:pt x="27" y="20"/>
                </a:lnTo>
                <a:lnTo>
                  <a:pt x="30" y="21"/>
                </a:lnTo>
                <a:lnTo>
                  <a:pt x="32" y="23"/>
                </a:lnTo>
                <a:lnTo>
                  <a:pt x="33" y="26"/>
                </a:lnTo>
                <a:lnTo>
                  <a:pt x="33" y="29"/>
                </a:lnTo>
                <a:lnTo>
                  <a:pt x="33" y="32"/>
                </a:lnTo>
                <a:lnTo>
                  <a:pt x="32" y="35"/>
                </a:lnTo>
                <a:lnTo>
                  <a:pt x="29" y="38"/>
                </a:lnTo>
                <a:lnTo>
                  <a:pt x="26" y="41"/>
                </a:lnTo>
                <a:lnTo>
                  <a:pt x="22" y="42"/>
                </a:lnTo>
                <a:lnTo>
                  <a:pt x="18" y="42"/>
                </a:lnTo>
                <a:lnTo>
                  <a:pt x="14" y="42"/>
                </a:lnTo>
                <a:lnTo>
                  <a:pt x="11" y="41"/>
                </a:lnTo>
                <a:lnTo>
                  <a:pt x="8" y="39"/>
                </a:lnTo>
                <a:lnTo>
                  <a:pt x="6" y="38"/>
                </a:lnTo>
                <a:lnTo>
                  <a:pt x="4" y="36"/>
                </a:lnTo>
                <a:lnTo>
                  <a:pt x="2" y="34"/>
                </a:lnTo>
                <a:lnTo>
                  <a:pt x="0" y="32"/>
                </a:lnTo>
                <a:lnTo>
                  <a:pt x="0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9" name="Freeform 3190"/>
          <p:cNvSpPr>
            <a:spLocks noEditPoints="1"/>
          </p:cNvSpPr>
          <p:nvPr/>
        </p:nvSpPr>
        <p:spPr bwMode="auto">
          <a:xfrm>
            <a:off x="6407944" y="6265068"/>
            <a:ext cx="15875" cy="17463"/>
          </a:xfrm>
          <a:custGeom>
            <a:avLst/>
            <a:gdLst/>
            <a:ahLst/>
            <a:cxnLst>
              <a:cxn ang="0">
                <a:pos x="30" y="28"/>
              </a:cxn>
              <a:cxn ang="0">
                <a:pos x="37" y="29"/>
              </a:cxn>
              <a:cxn ang="0">
                <a:pos x="35" y="34"/>
              </a:cxn>
              <a:cxn ang="0">
                <a:pos x="31" y="38"/>
              </a:cxn>
              <a:cxn ang="0">
                <a:pos x="26" y="41"/>
              </a:cxn>
              <a:cxn ang="0">
                <a:pos x="20" y="42"/>
              </a:cxn>
              <a:cxn ang="0">
                <a:pos x="16" y="42"/>
              </a:cxn>
              <a:cxn ang="0">
                <a:pos x="11" y="41"/>
              </a:cxn>
              <a:cxn ang="0">
                <a:pos x="8" y="38"/>
              </a:cxn>
              <a:cxn ang="0">
                <a:pos x="5" y="36"/>
              </a:cxn>
              <a:cxn ang="0">
                <a:pos x="3" y="33"/>
              </a:cxn>
              <a:cxn ang="0">
                <a:pos x="1" y="30"/>
              </a:cxn>
              <a:cxn ang="0">
                <a:pos x="1" y="26"/>
              </a:cxn>
              <a:cxn ang="0">
                <a:pos x="0" y="21"/>
              </a:cxn>
              <a:cxn ang="0">
                <a:pos x="1" y="16"/>
              </a:cxn>
              <a:cxn ang="0">
                <a:pos x="1" y="12"/>
              </a:cxn>
              <a:cxn ang="0">
                <a:pos x="3" y="9"/>
              </a:cxn>
              <a:cxn ang="0">
                <a:pos x="5" y="5"/>
              </a:cxn>
              <a:cxn ang="0">
                <a:pos x="8" y="3"/>
              </a:cxn>
              <a:cxn ang="0">
                <a:pos x="11" y="1"/>
              </a:cxn>
              <a:cxn ang="0">
                <a:pos x="16" y="0"/>
              </a:cxn>
              <a:cxn ang="0">
                <a:pos x="20" y="0"/>
              </a:cxn>
              <a:cxn ang="0">
                <a:pos x="23" y="0"/>
              </a:cxn>
              <a:cxn ang="0">
                <a:pos x="27" y="1"/>
              </a:cxn>
              <a:cxn ang="0">
                <a:pos x="30" y="3"/>
              </a:cxn>
              <a:cxn ang="0">
                <a:pos x="33" y="5"/>
              </a:cxn>
              <a:cxn ang="0">
                <a:pos x="35" y="8"/>
              </a:cxn>
              <a:cxn ang="0">
                <a:pos x="36" y="12"/>
              </a:cxn>
              <a:cxn ang="0">
                <a:pos x="37" y="16"/>
              </a:cxn>
              <a:cxn ang="0">
                <a:pos x="38" y="21"/>
              </a:cxn>
              <a:cxn ang="0">
                <a:pos x="38" y="21"/>
              </a:cxn>
              <a:cxn ang="0">
                <a:pos x="38" y="22"/>
              </a:cxn>
              <a:cxn ang="0">
                <a:pos x="7" y="22"/>
              </a:cxn>
              <a:cxn ang="0">
                <a:pos x="8" y="28"/>
              </a:cxn>
              <a:cxn ang="0">
                <a:pos x="11" y="32"/>
              </a:cxn>
              <a:cxn ang="0">
                <a:pos x="16" y="35"/>
              </a:cxn>
              <a:cxn ang="0">
                <a:pos x="20" y="36"/>
              </a:cxn>
              <a:cxn ang="0">
                <a:pos x="23" y="35"/>
              </a:cxn>
              <a:cxn ang="0">
                <a:pos x="26" y="34"/>
              </a:cxn>
              <a:cxn ang="0">
                <a:pos x="29" y="31"/>
              </a:cxn>
              <a:cxn ang="0">
                <a:pos x="30" y="28"/>
              </a:cxn>
              <a:cxn ang="0">
                <a:pos x="7" y="17"/>
              </a:cxn>
              <a:cxn ang="0">
                <a:pos x="31" y="17"/>
              </a:cxn>
              <a:cxn ang="0">
                <a:pos x="30" y="12"/>
              </a:cxn>
              <a:cxn ang="0">
                <a:pos x="28" y="9"/>
              </a:cxn>
              <a:cxn ang="0">
                <a:pos x="26" y="8"/>
              </a:cxn>
              <a:cxn ang="0">
                <a:pos x="24" y="6"/>
              </a:cxn>
              <a:cxn ang="0">
                <a:pos x="22" y="6"/>
              </a:cxn>
              <a:cxn ang="0">
                <a:pos x="20" y="5"/>
              </a:cxn>
              <a:cxn ang="0">
                <a:pos x="15" y="6"/>
              </a:cxn>
              <a:cxn ang="0">
                <a:pos x="11" y="9"/>
              </a:cxn>
              <a:cxn ang="0">
                <a:pos x="9" y="12"/>
              </a:cxn>
              <a:cxn ang="0">
                <a:pos x="7" y="17"/>
              </a:cxn>
            </a:cxnLst>
            <a:rect l="0" t="0" r="r" b="b"/>
            <a:pathLst>
              <a:path w="38" h="42">
                <a:moveTo>
                  <a:pt x="30" y="28"/>
                </a:moveTo>
                <a:lnTo>
                  <a:pt x="37" y="29"/>
                </a:lnTo>
                <a:lnTo>
                  <a:pt x="35" y="34"/>
                </a:lnTo>
                <a:lnTo>
                  <a:pt x="31" y="38"/>
                </a:lnTo>
                <a:lnTo>
                  <a:pt x="26" y="41"/>
                </a:lnTo>
                <a:lnTo>
                  <a:pt x="20" y="42"/>
                </a:lnTo>
                <a:lnTo>
                  <a:pt x="16" y="42"/>
                </a:lnTo>
                <a:lnTo>
                  <a:pt x="11" y="41"/>
                </a:lnTo>
                <a:lnTo>
                  <a:pt x="8" y="38"/>
                </a:lnTo>
                <a:lnTo>
                  <a:pt x="5" y="36"/>
                </a:lnTo>
                <a:lnTo>
                  <a:pt x="3" y="33"/>
                </a:lnTo>
                <a:lnTo>
                  <a:pt x="1" y="30"/>
                </a:lnTo>
                <a:lnTo>
                  <a:pt x="1" y="26"/>
                </a:lnTo>
                <a:lnTo>
                  <a:pt x="0" y="21"/>
                </a:lnTo>
                <a:lnTo>
                  <a:pt x="1" y="16"/>
                </a:lnTo>
                <a:lnTo>
                  <a:pt x="1" y="12"/>
                </a:lnTo>
                <a:lnTo>
                  <a:pt x="3" y="9"/>
                </a:lnTo>
                <a:lnTo>
                  <a:pt x="5" y="5"/>
                </a:lnTo>
                <a:lnTo>
                  <a:pt x="8" y="3"/>
                </a:lnTo>
                <a:lnTo>
                  <a:pt x="11" y="1"/>
                </a:lnTo>
                <a:lnTo>
                  <a:pt x="16" y="0"/>
                </a:lnTo>
                <a:lnTo>
                  <a:pt x="20" y="0"/>
                </a:lnTo>
                <a:lnTo>
                  <a:pt x="23" y="0"/>
                </a:lnTo>
                <a:lnTo>
                  <a:pt x="27" y="1"/>
                </a:lnTo>
                <a:lnTo>
                  <a:pt x="30" y="3"/>
                </a:lnTo>
                <a:lnTo>
                  <a:pt x="33" y="5"/>
                </a:lnTo>
                <a:lnTo>
                  <a:pt x="35" y="8"/>
                </a:lnTo>
                <a:lnTo>
                  <a:pt x="36" y="12"/>
                </a:lnTo>
                <a:lnTo>
                  <a:pt x="37" y="16"/>
                </a:lnTo>
                <a:lnTo>
                  <a:pt x="38" y="21"/>
                </a:lnTo>
                <a:lnTo>
                  <a:pt x="38" y="21"/>
                </a:lnTo>
                <a:lnTo>
                  <a:pt x="38" y="22"/>
                </a:lnTo>
                <a:lnTo>
                  <a:pt x="7" y="22"/>
                </a:lnTo>
                <a:lnTo>
                  <a:pt x="8" y="28"/>
                </a:lnTo>
                <a:lnTo>
                  <a:pt x="11" y="32"/>
                </a:lnTo>
                <a:lnTo>
                  <a:pt x="16" y="35"/>
                </a:lnTo>
                <a:lnTo>
                  <a:pt x="20" y="36"/>
                </a:lnTo>
                <a:lnTo>
                  <a:pt x="23" y="35"/>
                </a:lnTo>
                <a:lnTo>
                  <a:pt x="26" y="34"/>
                </a:lnTo>
                <a:lnTo>
                  <a:pt x="29" y="31"/>
                </a:lnTo>
                <a:lnTo>
                  <a:pt x="30" y="28"/>
                </a:lnTo>
                <a:close/>
                <a:moveTo>
                  <a:pt x="7" y="17"/>
                </a:moveTo>
                <a:lnTo>
                  <a:pt x="31" y="17"/>
                </a:lnTo>
                <a:lnTo>
                  <a:pt x="30" y="12"/>
                </a:lnTo>
                <a:lnTo>
                  <a:pt x="28" y="9"/>
                </a:lnTo>
                <a:lnTo>
                  <a:pt x="26" y="8"/>
                </a:lnTo>
                <a:lnTo>
                  <a:pt x="24" y="6"/>
                </a:lnTo>
                <a:lnTo>
                  <a:pt x="22" y="6"/>
                </a:lnTo>
                <a:lnTo>
                  <a:pt x="20" y="5"/>
                </a:lnTo>
                <a:lnTo>
                  <a:pt x="15" y="6"/>
                </a:lnTo>
                <a:lnTo>
                  <a:pt x="11" y="9"/>
                </a:lnTo>
                <a:lnTo>
                  <a:pt x="9" y="12"/>
                </a:lnTo>
                <a:lnTo>
                  <a:pt x="7" y="1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0" name="Rectangle 3191"/>
          <p:cNvSpPr>
            <a:spLocks noChangeArrowheads="1"/>
          </p:cNvSpPr>
          <p:nvPr/>
        </p:nvSpPr>
        <p:spPr bwMode="auto">
          <a:xfrm>
            <a:off x="6425406" y="6273006"/>
            <a:ext cx="7938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1" name="Freeform 3192"/>
          <p:cNvSpPr>
            <a:spLocks/>
          </p:cNvSpPr>
          <p:nvPr/>
        </p:nvSpPr>
        <p:spPr bwMode="auto">
          <a:xfrm>
            <a:off x="6434931" y="6260306"/>
            <a:ext cx="17463" cy="22225"/>
          </a:xfrm>
          <a:custGeom>
            <a:avLst/>
            <a:gdLst/>
            <a:ahLst/>
            <a:cxnLst>
              <a:cxn ang="0">
                <a:pos x="18" y="56"/>
              </a:cxn>
              <a:cxn ang="0">
                <a:pos x="18" y="7"/>
              </a:cxn>
              <a:cxn ang="0">
                <a:pos x="0" y="7"/>
              </a:cxn>
              <a:cxn ang="0">
                <a:pos x="0" y="0"/>
              </a:cxn>
              <a:cxn ang="0">
                <a:pos x="43" y="0"/>
              </a:cxn>
              <a:cxn ang="0">
                <a:pos x="43" y="7"/>
              </a:cxn>
              <a:cxn ang="0">
                <a:pos x="25" y="7"/>
              </a:cxn>
              <a:cxn ang="0">
                <a:pos x="25" y="56"/>
              </a:cxn>
              <a:cxn ang="0">
                <a:pos x="18" y="56"/>
              </a:cxn>
            </a:cxnLst>
            <a:rect l="0" t="0" r="r" b="b"/>
            <a:pathLst>
              <a:path w="43" h="56">
                <a:moveTo>
                  <a:pt x="18" y="56"/>
                </a:moveTo>
                <a:lnTo>
                  <a:pt x="18" y="7"/>
                </a:lnTo>
                <a:lnTo>
                  <a:pt x="0" y="7"/>
                </a:lnTo>
                <a:lnTo>
                  <a:pt x="0" y="0"/>
                </a:lnTo>
                <a:lnTo>
                  <a:pt x="43" y="0"/>
                </a:lnTo>
                <a:lnTo>
                  <a:pt x="43" y="7"/>
                </a:lnTo>
                <a:lnTo>
                  <a:pt x="25" y="7"/>
                </a:lnTo>
                <a:lnTo>
                  <a:pt x="25" y="56"/>
                </a:lnTo>
                <a:lnTo>
                  <a:pt x="18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2" name="Freeform 3193"/>
          <p:cNvSpPr>
            <a:spLocks/>
          </p:cNvSpPr>
          <p:nvPr/>
        </p:nvSpPr>
        <p:spPr bwMode="auto">
          <a:xfrm>
            <a:off x="6517481" y="5925343"/>
            <a:ext cx="7938" cy="22225"/>
          </a:xfrm>
          <a:custGeom>
            <a:avLst/>
            <a:gdLst/>
            <a:ahLst/>
            <a:cxnLst>
              <a:cxn ang="0">
                <a:pos x="20" y="56"/>
              </a:cxn>
              <a:cxn ang="0">
                <a:pos x="13" y="56"/>
              </a:cxn>
              <a:cxn ang="0">
                <a:pos x="13" y="13"/>
              </a:cxn>
              <a:cxn ang="0">
                <a:pos x="10" y="15"/>
              </a:cxn>
              <a:cxn ang="0">
                <a:pos x="7" y="17"/>
              </a:cxn>
              <a:cxn ang="0">
                <a:pos x="3" y="19"/>
              </a:cxn>
              <a:cxn ang="0">
                <a:pos x="0" y="21"/>
              </a:cxn>
              <a:cxn ang="0">
                <a:pos x="0" y="14"/>
              </a:cxn>
              <a:cxn ang="0">
                <a:pos x="5" y="11"/>
              </a:cxn>
              <a:cxn ang="0">
                <a:pos x="10" y="8"/>
              </a:cxn>
              <a:cxn ang="0">
                <a:pos x="13" y="4"/>
              </a:cxn>
              <a:cxn ang="0">
                <a:pos x="16" y="0"/>
              </a:cxn>
              <a:cxn ang="0">
                <a:pos x="20" y="0"/>
              </a:cxn>
              <a:cxn ang="0">
                <a:pos x="20" y="56"/>
              </a:cxn>
            </a:cxnLst>
            <a:rect l="0" t="0" r="r" b="b"/>
            <a:pathLst>
              <a:path w="20" h="56">
                <a:moveTo>
                  <a:pt x="20" y="56"/>
                </a:moveTo>
                <a:lnTo>
                  <a:pt x="13" y="56"/>
                </a:lnTo>
                <a:lnTo>
                  <a:pt x="13" y="13"/>
                </a:lnTo>
                <a:lnTo>
                  <a:pt x="10" y="15"/>
                </a:lnTo>
                <a:lnTo>
                  <a:pt x="7" y="17"/>
                </a:lnTo>
                <a:lnTo>
                  <a:pt x="3" y="19"/>
                </a:lnTo>
                <a:lnTo>
                  <a:pt x="0" y="21"/>
                </a:lnTo>
                <a:lnTo>
                  <a:pt x="0" y="14"/>
                </a:lnTo>
                <a:lnTo>
                  <a:pt x="5" y="11"/>
                </a:lnTo>
                <a:lnTo>
                  <a:pt x="10" y="8"/>
                </a:lnTo>
                <a:lnTo>
                  <a:pt x="13" y="4"/>
                </a:lnTo>
                <a:lnTo>
                  <a:pt x="16" y="0"/>
                </a:lnTo>
                <a:lnTo>
                  <a:pt x="20" y="0"/>
                </a:lnTo>
                <a:lnTo>
                  <a:pt x="20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3" name="Freeform 3194"/>
          <p:cNvSpPr>
            <a:spLocks noEditPoints="1"/>
          </p:cNvSpPr>
          <p:nvPr/>
        </p:nvSpPr>
        <p:spPr bwMode="auto">
          <a:xfrm>
            <a:off x="6531769" y="5925343"/>
            <a:ext cx="14287" cy="222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1" y="20"/>
              </a:cxn>
              <a:cxn ang="0">
                <a:pos x="2" y="13"/>
              </a:cxn>
              <a:cxn ang="0">
                <a:pos x="5" y="8"/>
              </a:cxn>
              <a:cxn ang="0">
                <a:pos x="8" y="4"/>
              </a:cxn>
              <a:cxn ang="0">
                <a:pos x="13" y="1"/>
              </a:cxn>
              <a:cxn ang="0">
                <a:pos x="19" y="0"/>
              </a:cxn>
              <a:cxn ang="0">
                <a:pos x="23" y="1"/>
              </a:cxn>
              <a:cxn ang="0">
                <a:pos x="27" y="2"/>
              </a:cxn>
              <a:cxn ang="0">
                <a:pos x="30" y="4"/>
              </a:cxn>
              <a:cxn ang="0">
                <a:pos x="32" y="7"/>
              </a:cxn>
              <a:cxn ang="0">
                <a:pos x="34" y="11"/>
              </a:cxn>
              <a:cxn ang="0">
                <a:pos x="35" y="15"/>
              </a:cxn>
              <a:cxn ang="0">
                <a:pos x="36" y="21"/>
              </a:cxn>
              <a:cxn ang="0">
                <a:pos x="37" y="28"/>
              </a:cxn>
              <a:cxn ang="0">
                <a:pos x="36" y="38"/>
              </a:cxn>
              <a:cxn ang="0">
                <a:pos x="35" y="45"/>
              </a:cxn>
              <a:cxn ang="0">
                <a:pos x="32" y="50"/>
              </a:cxn>
              <a:cxn ang="0">
                <a:pos x="29" y="54"/>
              </a:cxn>
              <a:cxn ang="0">
                <a:pos x="24" y="56"/>
              </a:cxn>
              <a:cxn ang="0">
                <a:pos x="19" y="57"/>
              </a:cxn>
              <a:cxn ang="0">
                <a:pos x="15" y="57"/>
              </a:cxn>
              <a:cxn ang="0">
                <a:pos x="12" y="56"/>
              </a:cxn>
              <a:cxn ang="0">
                <a:pos x="8" y="54"/>
              </a:cxn>
              <a:cxn ang="0">
                <a:pos x="5" y="52"/>
              </a:cxn>
              <a:cxn ang="0">
                <a:pos x="3" y="48"/>
              </a:cxn>
              <a:cxn ang="0">
                <a:pos x="1" y="43"/>
              </a:cxn>
              <a:cxn ang="0">
                <a:pos x="0" y="37"/>
              </a:cxn>
              <a:cxn ang="0">
                <a:pos x="0" y="28"/>
              </a:cxn>
              <a:cxn ang="0">
                <a:pos x="7" y="28"/>
              </a:cxn>
              <a:cxn ang="0">
                <a:pos x="7" y="36"/>
              </a:cxn>
              <a:cxn ang="0">
                <a:pos x="8" y="41"/>
              </a:cxn>
              <a:cxn ang="0">
                <a:pos x="10" y="44"/>
              </a:cxn>
              <a:cxn ang="0">
                <a:pos x="11" y="47"/>
              </a:cxn>
              <a:cxn ang="0">
                <a:pos x="13" y="49"/>
              </a:cxn>
              <a:cxn ang="0">
                <a:pos x="15" y="51"/>
              </a:cxn>
              <a:cxn ang="0">
                <a:pos x="17" y="51"/>
              </a:cxn>
              <a:cxn ang="0">
                <a:pos x="19" y="52"/>
              </a:cxn>
              <a:cxn ang="0">
                <a:pos x="21" y="51"/>
              </a:cxn>
              <a:cxn ang="0">
                <a:pos x="23" y="51"/>
              </a:cxn>
              <a:cxn ang="0">
                <a:pos x="25" y="49"/>
              </a:cxn>
              <a:cxn ang="0">
                <a:pos x="27" y="47"/>
              </a:cxn>
              <a:cxn ang="0">
                <a:pos x="28" y="44"/>
              </a:cxn>
              <a:cxn ang="0">
                <a:pos x="29" y="41"/>
              </a:cxn>
              <a:cxn ang="0">
                <a:pos x="30" y="36"/>
              </a:cxn>
              <a:cxn ang="0">
                <a:pos x="30" y="28"/>
              </a:cxn>
              <a:cxn ang="0">
                <a:pos x="30" y="22"/>
              </a:cxn>
              <a:cxn ang="0">
                <a:pos x="29" y="17"/>
              </a:cxn>
              <a:cxn ang="0">
                <a:pos x="28" y="13"/>
              </a:cxn>
              <a:cxn ang="0">
                <a:pos x="27" y="10"/>
              </a:cxn>
              <a:cxn ang="0">
                <a:pos x="25" y="9"/>
              </a:cxn>
              <a:cxn ang="0">
                <a:pos x="23" y="7"/>
              </a:cxn>
              <a:cxn ang="0">
                <a:pos x="21" y="6"/>
              </a:cxn>
              <a:cxn ang="0">
                <a:pos x="19" y="6"/>
              </a:cxn>
              <a:cxn ang="0">
                <a:pos x="17" y="6"/>
              </a:cxn>
              <a:cxn ang="0">
                <a:pos x="15" y="7"/>
              </a:cxn>
              <a:cxn ang="0">
                <a:pos x="13" y="8"/>
              </a:cxn>
              <a:cxn ang="0">
                <a:pos x="11" y="10"/>
              </a:cxn>
              <a:cxn ang="0">
                <a:pos x="10" y="13"/>
              </a:cxn>
              <a:cxn ang="0">
                <a:pos x="8" y="17"/>
              </a:cxn>
              <a:cxn ang="0">
                <a:pos x="7" y="22"/>
              </a:cxn>
              <a:cxn ang="0">
                <a:pos x="7" y="28"/>
              </a:cxn>
            </a:cxnLst>
            <a:rect l="0" t="0" r="r" b="b"/>
            <a:pathLst>
              <a:path w="37" h="57">
                <a:moveTo>
                  <a:pt x="0" y="28"/>
                </a:moveTo>
                <a:lnTo>
                  <a:pt x="1" y="20"/>
                </a:lnTo>
                <a:lnTo>
                  <a:pt x="2" y="13"/>
                </a:lnTo>
                <a:lnTo>
                  <a:pt x="5" y="8"/>
                </a:lnTo>
                <a:lnTo>
                  <a:pt x="8" y="4"/>
                </a:lnTo>
                <a:lnTo>
                  <a:pt x="13" y="1"/>
                </a:lnTo>
                <a:lnTo>
                  <a:pt x="19" y="0"/>
                </a:lnTo>
                <a:lnTo>
                  <a:pt x="23" y="1"/>
                </a:lnTo>
                <a:lnTo>
                  <a:pt x="27" y="2"/>
                </a:lnTo>
                <a:lnTo>
                  <a:pt x="30" y="4"/>
                </a:lnTo>
                <a:lnTo>
                  <a:pt x="32" y="7"/>
                </a:lnTo>
                <a:lnTo>
                  <a:pt x="34" y="11"/>
                </a:lnTo>
                <a:lnTo>
                  <a:pt x="35" y="15"/>
                </a:lnTo>
                <a:lnTo>
                  <a:pt x="36" y="21"/>
                </a:lnTo>
                <a:lnTo>
                  <a:pt x="37" y="28"/>
                </a:lnTo>
                <a:lnTo>
                  <a:pt x="36" y="38"/>
                </a:lnTo>
                <a:lnTo>
                  <a:pt x="35" y="45"/>
                </a:lnTo>
                <a:lnTo>
                  <a:pt x="32" y="50"/>
                </a:lnTo>
                <a:lnTo>
                  <a:pt x="29" y="54"/>
                </a:lnTo>
                <a:lnTo>
                  <a:pt x="24" y="56"/>
                </a:lnTo>
                <a:lnTo>
                  <a:pt x="19" y="57"/>
                </a:lnTo>
                <a:lnTo>
                  <a:pt x="15" y="57"/>
                </a:lnTo>
                <a:lnTo>
                  <a:pt x="12" y="56"/>
                </a:lnTo>
                <a:lnTo>
                  <a:pt x="8" y="54"/>
                </a:lnTo>
                <a:lnTo>
                  <a:pt x="5" y="52"/>
                </a:lnTo>
                <a:lnTo>
                  <a:pt x="3" y="48"/>
                </a:lnTo>
                <a:lnTo>
                  <a:pt x="1" y="43"/>
                </a:lnTo>
                <a:lnTo>
                  <a:pt x="0" y="37"/>
                </a:lnTo>
                <a:lnTo>
                  <a:pt x="0" y="28"/>
                </a:lnTo>
                <a:close/>
                <a:moveTo>
                  <a:pt x="7" y="28"/>
                </a:moveTo>
                <a:lnTo>
                  <a:pt x="7" y="36"/>
                </a:lnTo>
                <a:lnTo>
                  <a:pt x="8" y="41"/>
                </a:lnTo>
                <a:lnTo>
                  <a:pt x="10" y="44"/>
                </a:lnTo>
                <a:lnTo>
                  <a:pt x="11" y="47"/>
                </a:lnTo>
                <a:lnTo>
                  <a:pt x="13" y="49"/>
                </a:lnTo>
                <a:lnTo>
                  <a:pt x="15" y="51"/>
                </a:lnTo>
                <a:lnTo>
                  <a:pt x="17" y="51"/>
                </a:lnTo>
                <a:lnTo>
                  <a:pt x="19" y="52"/>
                </a:lnTo>
                <a:lnTo>
                  <a:pt x="21" y="51"/>
                </a:lnTo>
                <a:lnTo>
                  <a:pt x="23" y="51"/>
                </a:lnTo>
                <a:lnTo>
                  <a:pt x="25" y="49"/>
                </a:lnTo>
                <a:lnTo>
                  <a:pt x="27" y="47"/>
                </a:lnTo>
                <a:lnTo>
                  <a:pt x="28" y="44"/>
                </a:lnTo>
                <a:lnTo>
                  <a:pt x="29" y="41"/>
                </a:lnTo>
                <a:lnTo>
                  <a:pt x="30" y="36"/>
                </a:lnTo>
                <a:lnTo>
                  <a:pt x="30" y="28"/>
                </a:lnTo>
                <a:lnTo>
                  <a:pt x="30" y="22"/>
                </a:lnTo>
                <a:lnTo>
                  <a:pt x="29" y="17"/>
                </a:lnTo>
                <a:lnTo>
                  <a:pt x="28" y="13"/>
                </a:lnTo>
                <a:lnTo>
                  <a:pt x="27" y="10"/>
                </a:lnTo>
                <a:lnTo>
                  <a:pt x="25" y="9"/>
                </a:lnTo>
                <a:lnTo>
                  <a:pt x="23" y="7"/>
                </a:lnTo>
                <a:lnTo>
                  <a:pt x="21" y="6"/>
                </a:lnTo>
                <a:lnTo>
                  <a:pt x="19" y="6"/>
                </a:lnTo>
                <a:lnTo>
                  <a:pt x="17" y="6"/>
                </a:lnTo>
                <a:lnTo>
                  <a:pt x="15" y="7"/>
                </a:lnTo>
                <a:lnTo>
                  <a:pt x="13" y="8"/>
                </a:lnTo>
                <a:lnTo>
                  <a:pt x="11" y="10"/>
                </a:lnTo>
                <a:lnTo>
                  <a:pt x="10" y="13"/>
                </a:lnTo>
                <a:lnTo>
                  <a:pt x="8" y="17"/>
                </a:lnTo>
                <a:lnTo>
                  <a:pt x="7" y="22"/>
                </a:lnTo>
                <a:lnTo>
                  <a:pt x="7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4" name="Freeform 3195"/>
          <p:cNvSpPr>
            <a:spLocks noEditPoints="1"/>
          </p:cNvSpPr>
          <p:nvPr/>
        </p:nvSpPr>
        <p:spPr bwMode="auto">
          <a:xfrm>
            <a:off x="6558756" y="5925343"/>
            <a:ext cx="15875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1" y="0"/>
              </a:cxn>
              <a:cxn ang="0">
                <a:pos x="26" y="0"/>
              </a:cxn>
              <a:cxn ang="0">
                <a:pos x="31" y="1"/>
              </a:cxn>
              <a:cxn ang="0">
                <a:pos x="34" y="3"/>
              </a:cxn>
              <a:cxn ang="0">
                <a:pos x="36" y="6"/>
              </a:cxn>
              <a:cxn ang="0">
                <a:pos x="38" y="10"/>
              </a:cxn>
              <a:cxn ang="0">
                <a:pos x="39" y="14"/>
              </a:cxn>
              <a:cxn ang="0">
                <a:pos x="38" y="17"/>
              </a:cxn>
              <a:cxn ang="0">
                <a:pos x="37" y="20"/>
              </a:cxn>
              <a:cxn ang="0">
                <a:pos x="34" y="23"/>
              </a:cxn>
              <a:cxn ang="0">
                <a:pos x="31" y="25"/>
              </a:cxn>
              <a:cxn ang="0">
                <a:pos x="35" y="27"/>
              </a:cxn>
              <a:cxn ang="0">
                <a:pos x="39" y="31"/>
              </a:cxn>
              <a:cxn ang="0">
                <a:pos x="41" y="35"/>
              </a:cxn>
              <a:cxn ang="0">
                <a:pos x="41" y="39"/>
              </a:cxn>
              <a:cxn ang="0">
                <a:pos x="41" y="43"/>
              </a:cxn>
              <a:cxn ang="0">
                <a:pos x="40" y="47"/>
              </a:cxn>
              <a:cxn ang="0">
                <a:pos x="38" y="50"/>
              </a:cxn>
              <a:cxn ang="0">
                <a:pos x="36" y="52"/>
              </a:cxn>
              <a:cxn ang="0">
                <a:pos x="33" y="53"/>
              </a:cxn>
              <a:cxn ang="0">
                <a:pos x="30" y="54"/>
              </a:cxn>
              <a:cxn ang="0">
                <a:pos x="26" y="55"/>
              </a:cxn>
              <a:cxn ang="0">
                <a:pos x="21" y="55"/>
              </a:cxn>
              <a:cxn ang="0">
                <a:pos x="0" y="55"/>
              </a:cxn>
              <a:cxn ang="0">
                <a:pos x="7" y="23"/>
              </a:cxn>
              <a:cxn ang="0">
                <a:pos x="19" y="23"/>
              </a:cxn>
              <a:cxn ang="0">
                <a:pos x="23" y="22"/>
              </a:cxn>
              <a:cxn ang="0">
                <a:pos x="26" y="22"/>
              </a:cxn>
              <a:cxn ang="0">
                <a:pos x="28" y="21"/>
              </a:cxn>
              <a:cxn ang="0">
                <a:pos x="30" y="19"/>
              </a:cxn>
              <a:cxn ang="0">
                <a:pos x="31" y="17"/>
              </a:cxn>
              <a:cxn ang="0">
                <a:pos x="31" y="15"/>
              </a:cxn>
              <a:cxn ang="0">
                <a:pos x="31" y="12"/>
              </a:cxn>
              <a:cxn ang="0">
                <a:pos x="30" y="10"/>
              </a:cxn>
              <a:cxn ang="0">
                <a:pos x="29" y="8"/>
              </a:cxn>
              <a:cxn ang="0">
                <a:pos x="26" y="7"/>
              </a:cxn>
              <a:cxn ang="0">
                <a:pos x="23" y="6"/>
              </a:cxn>
              <a:cxn ang="0">
                <a:pos x="18" y="6"/>
              </a:cxn>
              <a:cxn ang="0">
                <a:pos x="7" y="6"/>
              </a:cxn>
              <a:cxn ang="0">
                <a:pos x="7" y="23"/>
              </a:cxn>
              <a:cxn ang="0">
                <a:pos x="7" y="49"/>
              </a:cxn>
              <a:cxn ang="0">
                <a:pos x="21" y="49"/>
              </a:cxn>
              <a:cxn ang="0">
                <a:pos x="24" y="49"/>
              </a:cxn>
              <a:cxn ang="0">
                <a:pos x="26" y="49"/>
              </a:cxn>
              <a:cxn ang="0">
                <a:pos x="28" y="48"/>
              </a:cxn>
              <a:cxn ang="0">
                <a:pos x="30" y="47"/>
              </a:cxn>
              <a:cxn ang="0">
                <a:pos x="31" y="46"/>
              </a:cxn>
              <a:cxn ang="0">
                <a:pos x="33" y="44"/>
              </a:cxn>
              <a:cxn ang="0">
                <a:pos x="33" y="42"/>
              </a:cxn>
              <a:cxn ang="0">
                <a:pos x="34" y="39"/>
              </a:cxn>
              <a:cxn ang="0">
                <a:pos x="33" y="37"/>
              </a:cxn>
              <a:cxn ang="0">
                <a:pos x="32" y="34"/>
              </a:cxn>
              <a:cxn ang="0">
                <a:pos x="30" y="32"/>
              </a:cxn>
              <a:cxn ang="0">
                <a:pos x="28" y="31"/>
              </a:cxn>
              <a:cxn ang="0">
                <a:pos x="24" y="29"/>
              </a:cxn>
              <a:cxn ang="0">
                <a:pos x="20" y="29"/>
              </a:cxn>
              <a:cxn ang="0">
                <a:pos x="7" y="29"/>
              </a:cxn>
              <a:cxn ang="0">
                <a:pos x="7" y="49"/>
              </a:cxn>
            </a:cxnLst>
            <a:rect l="0" t="0" r="r" b="b"/>
            <a:pathLst>
              <a:path w="41" h="55">
                <a:moveTo>
                  <a:pt x="0" y="55"/>
                </a:moveTo>
                <a:lnTo>
                  <a:pt x="0" y="0"/>
                </a:lnTo>
                <a:lnTo>
                  <a:pt x="21" y="0"/>
                </a:lnTo>
                <a:lnTo>
                  <a:pt x="26" y="0"/>
                </a:lnTo>
                <a:lnTo>
                  <a:pt x="31" y="1"/>
                </a:lnTo>
                <a:lnTo>
                  <a:pt x="34" y="3"/>
                </a:lnTo>
                <a:lnTo>
                  <a:pt x="36" y="6"/>
                </a:lnTo>
                <a:lnTo>
                  <a:pt x="38" y="10"/>
                </a:lnTo>
                <a:lnTo>
                  <a:pt x="39" y="14"/>
                </a:lnTo>
                <a:lnTo>
                  <a:pt x="38" y="17"/>
                </a:lnTo>
                <a:lnTo>
                  <a:pt x="37" y="20"/>
                </a:lnTo>
                <a:lnTo>
                  <a:pt x="34" y="23"/>
                </a:lnTo>
                <a:lnTo>
                  <a:pt x="31" y="25"/>
                </a:lnTo>
                <a:lnTo>
                  <a:pt x="35" y="27"/>
                </a:lnTo>
                <a:lnTo>
                  <a:pt x="39" y="31"/>
                </a:lnTo>
                <a:lnTo>
                  <a:pt x="41" y="35"/>
                </a:lnTo>
                <a:lnTo>
                  <a:pt x="41" y="39"/>
                </a:lnTo>
                <a:lnTo>
                  <a:pt x="41" y="43"/>
                </a:lnTo>
                <a:lnTo>
                  <a:pt x="40" y="47"/>
                </a:lnTo>
                <a:lnTo>
                  <a:pt x="38" y="50"/>
                </a:lnTo>
                <a:lnTo>
                  <a:pt x="36" y="52"/>
                </a:lnTo>
                <a:lnTo>
                  <a:pt x="33" y="53"/>
                </a:lnTo>
                <a:lnTo>
                  <a:pt x="30" y="54"/>
                </a:lnTo>
                <a:lnTo>
                  <a:pt x="26" y="55"/>
                </a:lnTo>
                <a:lnTo>
                  <a:pt x="21" y="55"/>
                </a:lnTo>
                <a:lnTo>
                  <a:pt x="0" y="55"/>
                </a:lnTo>
                <a:close/>
                <a:moveTo>
                  <a:pt x="7" y="23"/>
                </a:moveTo>
                <a:lnTo>
                  <a:pt x="19" y="23"/>
                </a:lnTo>
                <a:lnTo>
                  <a:pt x="23" y="22"/>
                </a:lnTo>
                <a:lnTo>
                  <a:pt x="26" y="22"/>
                </a:lnTo>
                <a:lnTo>
                  <a:pt x="28" y="21"/>
                </a:lnTo>
                <a:lnTo>
                  <a:pt x="30" y="19"/>
                </a:lnTo>
                <a:lnTo>
                  <a:pt x="31" y="17"/>
                </a:lnTo>
                <a:lnTo>
                  <a:pt x="31" y="15"/>
                </a:lnTo>
                <a:lnTo>
                  <a:pt x="31" y="12"/>
                </a:lnTo>
                <a:lnTo>
                  <a:pt x="30" y="10"/>
                </a:lnTo>
                <a:lnTo>
                  <a:pt x="29" y="8"/>
                </a:lnTo>
                <a:lnTo>
                  <a:pt x="26" y="7"/>
                </a:lnTo>
                <a:lnTo>
                  <a:pt x="23" y="6"/>
                </a:lnTo>
                <a:lnTo>
                  <a:pt x="18" y="6"/>
                </a:lnTo>
                <a:lnTo>
                  <a:pt x="7" y="6"/>
                </a:lnTo>
                <a:lnTo>
                  <a:pt x="7" y="23"/>
                </a:lnTo>
                <a:close/>
                <a:moveTo>
                  <a:pt x="7" y="49"/>
                </a:moveTo>
                <a:lnTo>
                  <a:pt x="21" y="49"/>
                </a:lnTo>
                <a:lnTo>
                  <a:pt x="24" y="49"/>
                </a:lnTo>
                <a:lnTo>
                  <a:pt x="26" y="49"/>
                </a:lnTo>
                <a:lnTo>
                  <a:pt x="28" y="48"/>
                </a:lnTo>
                <a:lnTo>
                  <a:pt x="30" y="47"/>
                </a:lnTo>
                <a:lnTo>
                  <a:pt x="31" y="46"/>
                </a:lnTo>
                <a:lnTo>
                  <a:pt x="33" y="44"/>
                </a:lnTo>
                <a:lnTo>
                  <a:pt x="33" y="42"/>
                </a:lnTo>
                <a:lnTo>
                  <a:pt x="34" y="39"/>
                </a:lnTo>
                <a:lnTo>
                  <a:pt x="33" y="37"/>
                </a:lnTo>
                <a:lnTo>
                  <a:pt x="32" y="34"/>
                </a:lnTo>
                <a:lnTo>
                  <a:pt x="30" y="32"/>
                </a:lnTo>
                <a:lnTo>
                  <a:pt x="28" y="31"/>
                </a:lnTo>
                <a:lnTo>
                  <a:pt x="24" y="29"/>
                </a:lnTo>
                <a:lnTo>
                  <a:pt x="20" y="29"/>
                </a:lnTo>
                <a:lnTo>
                  <a:pt x="7" y="29"/>
                </a:lnTo>
                <a:lnTo>
                  <a:pt x="7" y="4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5" name="Freeform 3196"/>
          <p:cNvSpPr>
            <a:spLocks noEditPoints="1"/>
          </p:cNvSpPr>
          <p:nvPr/>
        </p:nvSpPr>
        <p:spPr bwMode="auto">
          <a:xfrm>
            <a:off x="6577806" y="5931693"/>
            <a:ext cx="14288" cy="15875"/>
          </a:xfrm>
          <a:custGeom>
            <a:avLst/>
            <a:gdLst/>
            <a:ahLst/>
            <a:cxnLst>
              <a:cxn ang="0">
                <a:pos x="24" y="39"/>
              </a:cxn>
              <a:cxn ang="0">
                <a:pos x="17" y="42"/>
              </a:cxn>
              <a:cxn ang="0">
                <a:pos x="8" y="41"/>
              </a:cxn>
              <a:cxn ang="0">
                <a:pos x="1" y="35"/>
              </a:cxn>
              <a:cxn ang="0">
                <a:pos x="0" y="28"/>
              </a:cxn>
              <a:cxn ang="0">
                <a:pos x="3" y="23"/>
              </a:cxn>
              <a:cxn ang="0">
                <a:pos x="7" y="20"/>
              </a:cxn>
              <a:cxn ang="0">
                <a:pos x="12" y="19"/>
              </a:cxn>
              <a:cxn ang="0">
                <a:pos x="23" y="17"/>
              </a:cxn>
              <a:cxn ang="0">
                <a:pos x="28" y="14"/>
              </a:cxn>
              <a:cxn ang="0">
                <a:pos x="27" y="10"/>
              </a:cxn>
              <a:cxn ang="0">
                <a:pos x="22" y="6"/>
              </a:cxn>
              <a:cxn ang="0">
                <a:pos x="14" y="6"/>
              </a:cxn>
              <a:cxn ang="0">
                <a:pos x="9" y="9"/>
              </a:cxn>
              <a:cxn ang="0">
                <a:pos x="1" y="12"/>
              </a:cxn>
              <a:cxn ang="0">
                <a:pos x="4" y="5"/>
              </a:cxn>
              <a:cxn ang="0">
                <a:pos x="10" y="1"/>
              </a:cxn>
              <a:cxn ang="0">
                <a:pos x="19" y="0"/>
              </a:cxn>
              <a:cxn ang="0">
                <a:pos x="27" y="1"/>
              </a:cxn>
              <a:cxn ang="0">
                <a:pos x="32" y="4"/>
              </a:cxn>
              <a:cxn ang="0">
                <a:pos x="34" y="9"/>
              </a:cxn>
              <a:cxn ang="0">
                <a:pos x="34" y="15"/>
              </a:cxn>
              <a:cxn ang="0">
                <a:pos x="34" y="32"/>
              </a:cxn>
              <a:cxn ang="0">
                <a:pos x="35" y="39"/>
              </a:cxn>
              <a:cxn ang="0">
                <a:pos x="29" y="41"/>
              </a:cxn>
              <a:cxn ang="0">
                <a:pos x="28" y="36"/>
              </a:cxn>
              <a:cxn ang="0">
                <a:pos x="23" y="23"/>
              </a:cxn>
              <a:cxn ang="0">
                <a:pos x="13" y="25"/>
              </a:cxn>
              <a:cxn ang="0">
                <a:pos x="9" y="26"/>
              </a:cxn>
              <a:cxn ang="0">
                <a:pos x="7" y="29"/>
              </a:cxn>
              <a:cxn ang="0">
                <a:pos x="8" y="33"/>
              </a:cxn>
              <a:cxn ang="0">
                <a:pos x="12" y="36"/>
              </a:cxn>
              <a:cxn ang="0">
                <a:pos x="19" y="36"/>
              </a:cxn>
              <a:cxn ang="0">
                <a:pos x="25" y="33"/>
              </a:cxn>
              <a:cxn ang="0">
                <a:pos x="27" y="28"/>
              </a:cxn>
              <a:cxn ang="0">
                <a:pos x="28" y="21"/>
              </a:cxn>
            </a:cxnLst>
            <a:rect l="0" t="0" r="r" b="b"/>
            <a:pathLst>
              <a:path w="36" h="42">
                <a:moveTo>
                  <a:pt x="28" y="36"/>
                </a:moveTo>
                <a:lnTo>
                  <a:pt x="24" y="39"/>
                </a:lnTo>
                <a:lnTo>
                  <a:pt x="21" y="41"/>
                </a:lnTo>
                <a:lnTo>
                  <a:pt x="17" y="42"/>
                </a:lnTo>
                <a:lnTo>
                  <a:pt x="14" y="42"/>
                </a:lnTo>
                <a:lnTo>
                  <a:pt x="8" y="41"/>
                </a:lnTo>
                <a:lnTo>
                  <a:pt x="4" y="39"/>
                </a:lnTo>
                <a:lnTo>
                  <a:pt x="1" y="35"/>
                </a:lnTo>
                <a:lnTo>
                  <a:pt x="0" y="31"/>
                </a:lnTo>
                <a:lnTo>
                  <a:pt x="0" y="28"/>
                </a:lnTo>
                <a:lnTo>
                  <a:pt x="1" y="26"/>
                </a:lnTo>
                <a:lnTo>
                  <a:pt x="3" y="23"/>
                </a:lnTo>
                <a:lnTo>
                  <a:pt x="5" y="22"/>
                </a:lnTo>
                <a:lnTo>
                  <a:pt x="7" y="20"/>
                </a:lnTo>
                <a:lnTo>
                  <a:pt x="10" y="19"/>
                </a:lnTo>
                <a:lnTo>
                  <a:pt x="12" y="19"/>
                </a:lnTo>
                <a:lnTo>
                  <a:pt x="16" y="19"/>
                </a:lnTo>
                <a:lnTo>
                  <a:pt x="23" y="17"/>
                </a:lnTo>
                <a:lnTo>
                  <a:pt x="28" y="15"/>
                </a:lnTo>
                <a:lnTo>
                  <a:pt x="28" y="14"/>
                </a:lnTo>
                <a:lnTo>
                  <a:pt x="28" y="13"/>
                </a:lnTo>
                <a:lnTo>
                  <a:pt x="27" y="10"/>
                </a:lnTo>
                <a:lnTo>
                  <a:pt x="26" y="8"/>
                </a:lnTo>
                <a:lnTo>
                  <a:pt x="22" y="6"/>
                </a:lnTo>
                <a:lnTo>
                  <a:pt x="18" y="5"/>
                </a:lnTo>
                <a:lnTo>
                  <a:pt x="14" y="6"/>
                </a:lnTo>
                <a:lnTo>
                  <a:pt x="11" y="7"/>
                </a:lnTo>
                <a:lnTo>
                  <a:pt x="9" y="9"/>
                </a:lnTo>
                <a:lnTo>
                  <a:pt x="8" y="13"/>
                </a:lnTo>
                <a:lnTo>
                  <a:pt x="1" y="12"/>
                </a:lnTo>
                <a:lnTo>
                  <a:pt x="2" y="8"/>
                </a:lnTo>
                <a:lnTo>
                  <a:pt x="4" y="5"/>
                </a:lnTo>
                <a:lnTo>
                  <a:pt x="7" y="3"/>
                </a:lnTo>
                <a:lnTo>
                  <a:pt x="10" y="1"/>
                </a:lnTo>
                <a:lnTo>
                  <a:pt x="14" y="0"/>
                </a:lnTo>
                <a:lnTo>
                  <a:pt x="19" y="0"/>
                </a:lnTo>
                <a:lnTo>
                  <a:pt x="24" y="0"/>
                </a:lnTo>
                <a:lnTo>
                  <a:pt x="27" y="1"/>
                </a:lnTo>
                <a:lnTo>
                  <a:pt x="30" y="2"/>
                </a:lnTo>
                <a:lnTo>
                  <a:pt x="32" y="4"/>
                </a:lnTo>
                <a:lnTo>
                  <a:pt x="33" y="6"/>
                </a:lnTo>
                <a:lnTo>
                  <a:pt x="34" y="9"/>
                </a:lnTo>
                <a:lnTo>
                  <a:pt x="34" y="11"/>
                </a:lnTo>
                <a:lnTo>
                  <a:pt x="34" y="15"/>
                </a:lnTo>
                <a:lnTo>
                  <a:pt x="34" y="25"/>
                </a:lnTo>
                <a:lnTo>
                  <a:pt x="34" y="32"/>
                </a:lnTo>
                <a:lnTo>
                  <a:pt x="35" y="37"/>
                </a:lnTo>
                <a:lnTo>
                  <a:pt x="35" y="39"/>
                </a:lnTo>
                <a:lnTo>
                  <a:pt x="36" y="41"/>
                </a:lnTo>
                <a:lnTo>
                  <a:pt x="29" y="41"/>
                </a:lnTo>
                <a:lnTo>
                  <a:pt x="29" y="39"/>
                </a:lnTo>
                <a:lnTo>
                  <a:pt x="28" y="36"/>
                </a:lnTo>
                <a:close/>
                <a:moveTo>
                  <a:pt x="28" y="21"/>
                </a:moveTo>
                <a:lnTo>
                  <a:pt x="23" y="23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6"/>
                </a:lnTo>
                <a:lnTo>
                  <a:pt x="8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9" y="35"/>
                </a:lnTo>
                <a:lnTo>
                  <a:pt x="12" y="36"/>
                </a:lnTo>
                <a:lnTo>
                  <a:pt x="15" y="37"/>
                </a:lnTo>
                <a:lnTo>
                  <a:pt x="19" y="36"/>
                </a:lnTo>
                <a:lnTo>
                  <a:pt x="22" y="35"/>
                </a:lnTo>
                <a:lnTo>
                  <a:pt x="25" y="33"/>
                </a:lnTo>
                <a:lnTo>
                  <a:pt x="26" y="31"/>
                </a:lnTo>
                <a:lnTo>
                  <a:pt x="27" y="28"/>
                </a:lnTo>
                <a:lnTo>
                  <a:pt x="28" y="24"/>
                </a:lnTo>
                <a:lnTo>
                  <a:pt x="28" y="21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6" name="Freeform 3197"/>
          <p:cNvSpPr>
            <a:spLocks/>
          </p:cNvSpPr>
          <p:nvPr/>
        </p:nvSpPr>
        <p:spPr bwMode="auto">
          <a:xfrm>
            <a:off x="6595269" y="5931693"/>
            <a:ext cx="12700" cy="15875"/>
          </a:xfrm>
          <a:custGeom>
            <a:avLst/>
            <a:gdLst/>
            <a:ahLst/>
            <a:cxnLst>
              <a:cxn ang="0">
                <a:pos x="8" y="28"/>
              </a:cxn>
              <a:cxn ang="0">
                <a:pos x="11" y="35"/>
              </a:cxn>
              <a:cxn ang="0">
                <a:pos x="18" y="37"/>
              </a:cxn>
              <a:cxn ang="0">
                <a:pos x="25" y="35"/>
              </a:cxn>
              <a:cxn ang="0">
                <a:pos x="27" y="30"/>
              </a:cxn>
              <a:cxn ang="0">
                <a:pos x="25" y="27"/>
              </a:cxn>
              <a:cxn ang="0">
                <a:pos x="18" y="25"/>
              </a:cxn>
              <a:cxn ang="0">
                <a:pos x="8" y="21"/>
              </a:cxn>
              <a:cxn ang="0">
                <a:pos x="4" y="18"/>
              </a:cxn>
              <a:cxn ang="0">
                <a:pos x="1" y="11"/>
              </a:cxn>
              <a:cxn ang="0">
                <a:pos x="2" y="6"/>
              </a:cxn>
              <a:cxn ang="0">
                <a:pos x="7" y="3"/>
              </a:cxn>
              <a:cxn ang="0">
                <a:pos x="11" y="1"/>
              </a:cxn>
              <a:cxn ang="0">
                <a:pos x="17" y="0"/>
              </a:cxn>
              <a:cxn ang="0">
                <a:pos x="25" y="1"/>
              </a:cxn>
              <a:cxn ang="0">
                <a:pos x="30" y="5"/>
              </a:cxn>
              <a:cxn ang="0">
                <a:pos x="32" y="11"/>
              </a:cxn>
              <a:cxn ang="0">
                <a:pos x="25" y="9"/>
              </a:cxn>
              <a:cxn ang="0">
                <a:pos x="21" y="6"/>
              </a:cxn>
              <a:cxn ang="0">
                <a:pos x="13" y="6"/>
              </a:cxn>
              <a:cxn ang="0">
                <a:pos x="9" y="9"/>
              </a:cxn>
              <a:cxn ang="0">
                <a:pos x="9" y="12"/>
              </a:cxn>
              <a:cxn ang="0">
                <a:pos x="10" y="14"/>
              </a:cxn>
              <a:cxn ang="0">
                <a:pos x="14" y="15"/>
              </a:cxn>
              <a:cxn ang="0">
                <a:pos x="24" y="19"/>
              </a:cxn>
              <a:cxn ang="0">
                <a:pos x="30" y="22"/>
              </a:cxn>
              <a:cxn ang="0">
                <a:pos x="33" y="27"/>
              </a:cxn>
              <a:cxn ang="0">
                <a:pos x="33" y="33"/>
              </a:cxn>
              <a:cxn ang="0">
                <a:pos x="29" y="39"/>
              </a:cxn>
              <a:cxn ang="0">
                <a:pos x="22" y="42"/>
              </a:cxn>
              <a:cxn ang="0">
                <a:pos x="14" y="42"/>
              </a:cxn>
              <a:cxn ang="0">
                <a:pos x="8" y="40"/>
              </a:cxn>
              <a:cxn ang="0">
                <a:pos x="4" y="37"/>
              </a:cxn>
              <a:cxn ang="0">
                <a:pos x="1" y="32"/>
              </a:cxn>
            </a:cxnLst>
            <a:rect l="0" t="0" r="r" b="b"/>
            <a:pathLst>
              <a:path w="34" h="42">
                <a:moveTo>
                  <a:pt x="0" y="29"/>
                </a:moveTo>
                <a:lnTo>
                  <a:pt x="8" y="28"/>
                </a:lnTo>
                <a:lnTo>
                  <a:pt x="9" y="32"/>
                </a:lnTo>
                <a:lnTo>
                  <a:pt x="11" y="35"/>
                </a:lnTo>
                <a:lnTo>
                  <a:pt x="14" y="36"/>
                </a:lnTo>
                <a:lnTo>
                  <a:pt x="18" y="37"/>
                </a:lnTo>
                <a:lnTo>
                  <a:pt x="22" y="36"/>
                </a:lnTo>
                <a:lnTo>
                  <a:pt x="25" y="35"/>
                </a:lnTo>
                <a:lnTo>
                  <a:pt x="26" y="33"/>
                </a:lnTo>
                <a:lnTo>
                  <a:pt x="27" y="30"/>
                </a:lnTo>
                <a:lnTo>
                  <a:pt x="26" y="28"/>
                </a:lnTo>
                <a:lnTo>
                  <a:pt x="25" y="27"/>
                </a:lnTo>
                <a:lnTo>
                  <a:pt x="23" y="26"/>
                </a:lnTo>
                <a:lnTo>
                  <a:pt x="18" y="25"/>
                </a:lnTo>
                <a:lnTo>
                  <a:pt x="12" y="23"/>
                </a:lnTo>
                <a:lnTo>
                  <a:pt x="8" y="21"/>
                </a:lnTo>
                <a:lnTo>
                  <a:pt x="5" y="20"/>
                </a:lnTo>
                <a:lnTo>
                  <a:pt x="4" y="18"/>
                </a:lnTo>
                <a:lnTo>
                  <a:pt x="1" y="14"/>
                </a:lnTo>
                <a:lnTo>
                  <a:pt x="1" y="11"/>
                </a:lnTo>
                <a:lnTo>
                  <a:pt x="1" y="9"/>
                </a:lnTo>
                <a:lnTo>
                  <a:pt x="2" y="6"/>
                </a:lnTo>
                <a:lnTo>
                  <a:pt x="5" y="4"/>
                </a:lnTo>
                <a:lnTo>
                  <a:pt x="7" y="3"/>
                </a:lnTo>
                <a:lnTo>
                  <a:pt x="8" y="2"/>
                </a:lnTo>
                <a:lnTo>
                  <a:pt x="11" y="1"/>
                </a:lnTo>
                <a:lnTo>
                  <a:pt x="14" y="0"/>
                </a:lnTo>
                <a:lnTo>
                  <a:pt x="17" y="0"/>
                </a:lnTo>
                <a:lnTo>
                  <a:pt x="21" y="0"/>
                </a:lnTo>
                <a:lnTo>
                  <a:pt x="25" y="1"/>
                </a:lnTo>
                <a:lnTo>
                  <a:pt x="28" y="3"/>
                </a:lnTo>
                <a:lnTo>
                  <a:pt x="30" y="5"/>
                </a:lnTo>
                <a:lnTo>
                  <a:pt x="31" y="8"/>
                </a:lnTo>
                <a:lnTo>
                  <a:pt x="32" y="11"/>
                </a:lnTo>
                <a:lnTo>
                  <a:pt x="26" y="12"/>
                </a:lnTo>
                <a:lnTo>
                  <a:pt x="25" y="9"/>
                </a:lnTo>
                <a:lnTo>
                  <a:pt x="23" y="7"/>
                </a:lnTo>
                <a:lnTo>
                  <a:pt x="21" y="6"/>
                </a:lnTo>
                <a:lnTo>
                  <a:pt x="17" y="5"/>
                </a:lnTo>
                <a:lnTo>
                  <a:pt x="13" y="6"/>
                </a:lnTo>
                <a:lnTo>
                  <a:pt x="11" y="7"/>
                </a:lnTo>
                <a:lnTo>
                  <a:pt x="9" y="9"/>
                </a:lnTo>
                <a:lnTo>
                  <a:pt x="9" y="10"/>
                </a:lnTo>
                <a:lnTo>
                  <a:pt x="9" y="12"/>
                </a:lnTo>
                <a:lnTo>
                  <a:pt x="9" y="13"/>
                </a:lnTo>
                <a:lnTo>
                  <a:pt x="10" y="14"/>
                </a:lnTo>
                <a:lnTo>
                  <a:pt x="12" y="15"/>
                </a:lnTo>
                <a:lnTo>
                  <a:pt x="14" y="15"/>
                </a:lnTo>
                <a:lnTo>
                  <a:pt x="18" y="17"/>
                </a:lnTo>
                <a:lnTo>
                  <a:pt x="24" y="19"/>
                </a:lnTo>
                <a:lnTo>
                  <a:pt x="28" y="20"/>
                </a:lnTo>
                <a:lnTo>
                  <a:pt x="30" y="22"/>
                </a:lnTo>
                <a:lnTo>
                  <a:pt x="32" y="24"/>
                </a:lnTo>
                <a:lnTo>
                  <a:pt x="33" y="27"/>
                </a:lnTo>
                <a:lnTo>
                  <a:pt x="34" y="30"/>
                </a:lnTo>
                <a:lnTo>
                  <a:pt x="33" y="33"/>
                </a:lnTo>
                <a:lnTo>
                  <a:pt x="32" y="36"/>
                </a:lnTo>
                <a:lnTo>
                  <a:pt x="29" y="39"/>
                </a:lnTo>
                <a:lnTo>
                  <a:pt x="26" y="41"/>
                </a:lnTo>
                <a:lnTo>
                  <a:pt x="22" y="42"/>
                </a:lnTo>
                <a:lnTo>
                  <a:pt x="18" y="42"/>
                </a:lnTo>
                <a:lnTo>
                  <a:pt x="14" y="42"/>
                </a:lnTo>
                <a:lnTo>
                  <a:pt x="11" y="41"/>
                </a:lnTo>
                <a:lnTo>
                  <a:pt x="8" y="40"/>
                </a:lnTo>
                <a:lnTo>
                  <a:pt x="6" y="39"/>
                </a:lnTo>
                <a:lnTo>
                  <a:pt x="4" y="37"/>
                </a:lnTo>
                <a:lnTo>
                  <a:pt x="2" y="35"/>
                </a:lnTo>
                <a:lnTo>
                  <a:pt x="1" y="32"/>
                </a:lnTo>
                <a:lnTo>
                  <a:pt x="0" y="2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7" name="Freeform 3198"/>
          <p:cNvSpPr>
            <a:spLocks noEditPoints="1"/>
          </p:cNvSpPr>
          <p:nvPr/>
        </p:nvSpPr>
        <p:spPr bwMode="auto">
          <a:xfrm>
            <a:off x="6611144" y="5931693"/>
            <a:ext cx="14287" cy="15875"/>
          </a:xfrm>
          <a:custGeom>
            <a:avLst/>
            <a:gdLst/>
            <a:ahLst/>
            <a:cxnLst>
              <a:cxn ang="0">
                <a:pos x="30" y="29"/>
              </a:cxn>
              <a:cxn ang="0">
                <a:pos x="37" y="29"/>
              </a:cxn>
              <a:cxn ang="0">
                <a:pos x="34" y="35"/>
              </a:cxn>
              <a:cxn ang="0">
                <a:pos x="31" y="39"/>
              </a:cxn>
              <a:cxn ang="0">
                <a:pos x="26" y="41"/>
              </a:cxn>
              <a:cxn ang="0">
                <a:pos x="19" y="42"/>
              </a:cxn>
              <a:cxn ang="0">
                <a:pos x="15" y="42"/>
              </a:cxn>
              <a:cxn ang="0">
                <a:pos x="11" y="41"/>
              </a:cxn>
              <a:cxn ang="0">
                <a:pos x="7" y="39"/>
              </a:cxn>
              <a:cxn ang="0">
                <a:pos x="5" y="37"/>
              </a:cxn>
              <a:cxn ang="0">
                <a:pos x="2" y="34"/>
              </a:cxn>
              <a:cxn ang="0">
                <a:pos x="1" y="30"/>
              </a:cxn>
              <a:cxn ang="0">
                <a:pos x="0" y="26"/>
              </a:cxn>
              <a:cxn ang="0">
                <a:pos x="0" y="22"/>
              </a:cxn>
              <a:cxn ang="0">
                <a:pos x="0" y="17"/>
              </a:cxn>
              <a:cxn ang="0">
                <a:pos x="1" y="12"/>
              </a:cxn>
              <a:cxn ang="0">
                <a:pos x="2" y="8"/>
              </a:cxn>
              <a:cxn ang="0">
                <a:pos x="5" y="5"/>
              </a:cxn>
              <a:cxn ang="0">
                <a:pos x="7" y="3"/>
              </a:cxn>
              <a:cxn ang="0">
                <a:pos x="11" y="1"/>
              </a:cxn>
              <a:cxn ang="0">
                <a:pos x="15" y="0"/>
              </a:cxn>
              <a:cxn ang="0">
                <a:pos x="19" y="0"/>
              </a:cxn>
              <a:cxn ang="0">
                <a:pos x="23" y="0"/>
              </a:cxn>
              <a:cxn ang="0">
                <a:pos x="26" y="1"/>
              </a:cxn>
              <a:cxn ang="0">
                <a:pos x="29" y="3"/>
              </a:cxn>
              <a:cxn ang="0">
                <a:pos x="32" y="5"/>
              </a:cxn>
              <a:cxn ang="0">
                <a:pos x="34" y="8"/>
              </a:cxn>
              <a:cxn ang="0">
                <a:pos x="36" y="12"/>
              </a:cxn>
              <a:cxn ang="0">
                <a:pos x="37" y="17"/>
              </a:cxn>
              <a:cxn ang="0">
                <a:pos x="37" y="21"/>
              </a:cxn>
              <a:cxn ang="0">
                <a:pos x="37" y="22"/>
              </a:cxn>
              <a:cxn ang="0">
                <a:pos x="37" y="23"/>
              </a:cxn>
              <a:cxn ang="0">
                <a:pos x="6" y="23"/>
              </a:cxn>
              <a:cxn ang="0">
                <a:pos x="8" y="29"/>
              </a:cxn>
              <a:cxn ang="0">
                <a:pos x="10" y="33"/>
              </a:cxn>
              <a:cxn ang="0">
                <a:pos x="15" y="36"/>
              </a:cxn>
              <a:cxn ang="0">
                <a:pos x="19" y="37"/>
              </a:cxn>
              <a:cxn ang="0">
                <a:pos x="23" y="36"/>
              </a:cxn>
              <a:cxn ang="0">
                <a:pos x="26" y="35"/>
              </a:cxn>
              <a:cxn ang="0">
                <a:pos x="28" y="32"/>
              </a:cxn>
              <a:cxn ang="0">
                <a:pos x="30" y="29"/>
              </a:cxn>
              <a:cxn ang="0">
                <a:pos x="7" y="18"/>
              </a:cxn>
              <a:cxn ang="0">
                <a:pos x="30" y="18"/>
              </a:cxn>
              <a:cxn ang="0">
                <a:pos x="29" y="12"/>
              </a:cxn>
              <a:cxn ang="0">
                <a:pos x="27" y="9"/>
              </a:cxn>
              <a:cxn ang="0">
                <a:pos x="26" y="8"/>
              </a:cxn>
              <a:cxn ang="0">
                <a:pos x="24" y="6"/>
              </a:cxn>
              <a:cxn ang="0">
                <a:pos x="21" y="6"/>
              </a:cxn>
              <a:cxn ang="0">
                <a:pos x="19" y="5"/>
              </a:cxn>
              <a:cxn ang="0">
                <a:pos x="15" y="6"/>
              </a:cxn>
              <a:cxn ang="0">
                <a:pos x="10" y="8"/>
              </a:cxn>
              <a:cxn ang="0">
                <a:pos x="8" y="12"/>
              </a:cxn>
              <a:cxn ang="0">
                <a:pos x="7" y="18"/>
              </a:cxn>
            </a:cxnLst>
            <a:rect l="0" t="0" r="r" b="b"/>
            <a:pathLst>
              <a:path w="37" h="42">
                <a:moveTo>
                  <a:pt x="30" y="29"/>
                </a:moveTo>
                <a:lnTo>
                  <a:pt x="37" y="29"/>
                </a:lnTo>
                <a:lnTo>
                  <a:pt x="34" y="35"/>
                </a:lnTo>
                <a:lnTo>
                  <a:pt x="31" y="39"/>
                </a:lnTo>
                <a:lnTo>
                  <a:pt x="26" y="41"/>
                </a:lnTo>
                <a:lnTo>
                  <a:pt x="19" y="42"/>
                </a:lnTo>
                <a:lnTo>
                  <a:pt x="15" y="42"/>
                </a:lnTo>
                <a:lnTo>
                  <a:pt x="11" y="41"/>
                </a:lnTo>
                <a:lnTo>
                  <a:pt x="7" y="39"/>
                </a:lnTo>
                <a:lnTo>
                  <a:pt x="5" y="37"/>
                </a:lnTo>
                <a:lnTo>
                  <a:pt x="2" y="34"/>
                </a:lnTo>
                <a:lnTo>
                  <a:pt x="1" y="30"/>
                </a:lnTo>
                <a:lnTo>
                  <a:pt x="0" y="26"/>
                </a:lnTo>
                <a:lnTo>
                  <a:pt x="0" y="22"/>
                </a:lnTo>
                <a:lnTo>
                  <a:pt x="0" y="17"/>
                </a:lnTo>
                <a:lnTo>
                  <a:pt x="1" y="12"/>
                </a:lnTo>
                <a:lnTo>
                  <a:pt x="2" y="8"/>
                </a:lnTo>
                <a:lnTo>
                  <a:pt x="5" y="5"/>
                </a:lnTo>
                <a:lnTo>
                  <a:pt x="7" y="3"/>
                </a:lnTo>
                <a:lnTo>
                  <a:pt x="11" y="1"/>
                </a:lnTo>
                <a:lnTo>
                  <a:pt x="15" y="0"/>
                </a:lnTo>
                <a:lnTo>
                  <a:pt x="19" y="0"/>
                </a:lnTo>
                <a:lnTo>
                  <a:pt x="23" y="0"/>
                </a:lnTo>
                <a:lnTo>
                  <a:pt x="26" y="1"/>
                </a:lnTo>
                <a:lnTo>
                  <a:pt x="29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7" y="17"/>
                </a:lnTo>
                <a:lnTo>
                  <a:pt x="37" y="21"/>
                </a:lnTo>
                <a:lnTo>
                  <a:pt x="37" y="22"/>
                </a:lnTo>
                <a:lnTo>
                  <a:pt x="37" y="23"/>
                </a:lnTo>
                <a:lnTo>
                  <a:pt x="6" y="23"/>
                </a:lnTo>
                <a:lnTo>
                  <a:pt x="8" y="29"/>
                </a:lnTo>
                <a:lnTo>
                  <a:pt x="10" y="33"/>
                </a:lnTo>
                <a:lnTo>
                  <a:pt x="15" y="36"/>
                </a:lnTo>
                <a:lnTo>
                  <a:pt x="19" y="37"/>
                </a:lnTo>
                <a:lnTo>
                  <a:pt x="23" y="36"/>
                </a:lnTo>
                <a:lnTo>
                  <a:pt x="26" y="35"/>
                </a:lnTo>
                <a:lnTo>
                  <a:pt x="28" y="32"/>
                </a:lnTo>
                <a:lnTo>
                  <a:pt x="30" y="29"/>
                </a:lnTo>
                <a:close/>
                <a:moveTo>
                  <a:pt x="7" y="18"/>
                </a:moveTo>
                <a:lnTo>
                  <a:pt x="30" y="18"/>
                </a:lnTo>
                <a:lnTo>
                  <a:pt x="29" y="12"/>
                </a:lnTo>
                <a:lnTo>
                  <a:pt x="27" y="9"/>
                </a:lnTo>
                <a:lnTo>
                  <a:pt x="26" y="8"/>
                </a:lnTo>
                <a:lnTo>
                  <a:pt x="24" y="6"/>
                </a:lnTo>
                <a:lnTo>
                  <a:pt x="21" y="6"/>
                </a:lnTo>
                <a:lnTo>
                  <a:pt x="19" y="5"/>
                </a:lnTo>
                <a:lnTo>
                  <a:pt x="15" y="6"/>
                </a:lnTo>
                <a:lnTo>
                  <a:pt x="10" y="8"/>
                </a:lnTo>
                <a:lnTo>
                  <a:pt x="8" y="12"/>
                </a:lnTo>
                <a:lnTo>
                  <a:pt x="7" y="1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8" name="Rectangle 3199"/>
          <p:cNvSpPr>
            <a:spLocks noChangeArrowheads="1"/>
          </p:cNvSpPr>
          <p:nvPr/>
        </p:nvSpPr>
        <p:spPr bwMode="auto">
          <a:xfrm>
            <a:off x="6628606" y="5938043"/>
            <a:ext cx="7938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9" name="Freeform 3200"/>
          <p:cNvSpPr>
            <a:spLocks/>
          </p:cNvSpPr>
          <p:nvPr/>
        </p:nvSpPr>
        <p:spPr bwMode="auto">
          <a:xfrm>
            <a:off x="6638131" y="5925343"/>
            <a:ext cx="17463" cy="22225"/>
          </a:xfrm>
          <a:custGeom>
            <a:avLst/>
            <a:gdLst/>
            <a:ahLst/>
            <a:cxnLst>
              <a:cxn ang="0">
                <a:pos x="18" y="55"/>
              </a:cxn>
              <a:cxn ang="0">
                <a:pos x="18" y="6"/>
              </a:cxn>
              <a:cxn ang="0">
                <a:pos x="0" y="6"/>
              </a:cxn>
              <a:cxn ang="0">
                <a:pos x="0" y="0"/>
              </a:cxn>
              <a:cxn ang="0">
                <a:pos x="44" y="0"/>
              </a:cxn>
              <a:cxn ang="0">
                <a:pos x="44" y="6"/>
              </a:cxn>
              <a:cxn ang="0">
                <a:pos x="25" y="6"/>
              </a:cxn>
              <a:cxn ang="0">
                <a:pos x="25" y="55"/>
              </a:cxn>
              <a:cxn ang="0">
                <a:pos x="18" y="55"/>
              </a:cxn>
            </a:cxnLst>
            <a:rect l="0" t="0" r="r" b="b"/>
            <a:pathLst>
              <a:path w="44" h="55">
                <a:moveTo>
                  <a:pt x="18" y="55"/>
                </a:moveTo>
                <a:lnTo>
                  <a:pt x="18" y="6"/>
                </a:lnTo>
                <a:lnTo>
                  <a:pt x="0" y="6"/>
                </a:lnTo>
                <a:lnTo>
                  <a:pt x="0" y="0"/>
                </a:lnTo>
                <a:lnTo>
                  <a:pt x="44" y="0"/>
                </a:lnTo>
                <a:lnTo>
                  <a:pt x="44" y="6"/>
                </a:lnTo>
                <a:lnTo>
                  <a:pt x="25" y="6"/>
                </a:lnTo>
                <a:lnTo>
                  <a:pt x="25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0" name="Freeform 3201"/>
          <p:cNvSpPr>
            <a:spLocks noEditPoints="1"/>
          </p:cNvSpPr>
          <p:nvPr/>
        </p:nvSpPr>
        <p:spPr bwMode="auto">
          <a:xfrm>
            <a:off x="6506369" y="6120606"/>
            <a:ext cx="15875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0" y="0"/>
              </a:cxn>
              <a:cxn ang="0">
                <a:pos x="26" y="0"/>
              </a:cxn>
              <a:cxn ang="0">
                <a:pos x="30" y="0"/>
              </a:cxn>
              <a:cxn ang="0">
                <a:pos x="33" y="1"/>
              </a:cxn>
              <a:cxn ang="0">
                <a:pos x="36" y="3"/>
              </a:cxn>
              <a:cxn ang="0">
                <a:pos x="39" y="5"/>
              </a:cxn>
              <a:cxn ang="0">
                <a:pos x="41" y="8"/>
              </a:cxn>
              <a:cxn ang="0">
                <a:pos x="42" y="12"/>
              </a:cxn>
              <a:cxn ang="0">
                <a:pos x="42" y="15"/>
              </a:cxn>
              <a:cxn ang="0">
                <a:pos x="42" y="19"/>
              </a:cxn>
              <a:cxn ang="0">
                <a:pos x="41" y="22"/>
              </a:cxn>
              <a:cxn ang="0">
                <a:pos x="40" y="25"/>
              </a:cxn>
              <a:cxn ang="0">
                <a:pos x="38" y="27"/>
              </a:cxn>
              <a:cxn ang="0">
                <a:pos x="35" y="29"/>
              </a:cxn>
              <a:cxn ang="0">
                <a:pos x="32" y="31"/>
              </a:cxn>
              <a:cxn ang="0">
                <a:pos x="27" y="32"/>
              </a:cxn>
              <a:cxn ang="0">
                <a:pos x="21" y="32"/>
              </a:cxn>
              <a:cxn ang="0">
                <a:pos x="7" y="32"/>
              </a:cxn>
              <a:cxn ang="0">
                <a:pos x="7" y="55"/>
              </a:cxn>
              <a:cxn ang="0">
                <a:pos x="0" y="55"/>
              </a:cxn>
              <a:cxn ang="0">
                <a:pos x="7" y="26"/>
              </a:cxn>
              <a:cxn ang="0">
                <a:pos x="21" y="26"/>
              </a:cxn>
              <a:cxn ang="0">
                <a:pos x="28" y="25"/>
              </a:cxn>
              <a:cxn ang="0">
                <a:pos x="32" y="23"/>
              </a:cxn>
              <a:cxn ang="0">
                <a:pos x="34" y="20"/>
              </a:cxn>
              <a:cxn ang="0">
                <a:pos x="35" y="16"/>
              </a:cxn>
              <a:cxn ang="0">
                <a:pos x="34" y="12"/>
              </a:cxn>
              <a:cxn ang="0">
                <a:pos x="33" y="10"/>
              </a:cxn>
              <a:cxn ang="0">
                <a:pos x="31" y="8"/>
              </a:cxn>
              <a:cxn ang="0">
                <a:pos x="29" y="7"/>
              </a:cxn>
              <a:cxn ang="0">
                <a:pos x="26" y="6"/>
              </a:cxn>
              <a:cxn ang="0">
                <a:pos x="21" y="6"/>
              </a:cxn>
              <a:cxn ang="0">
                <a:pos x="7" y="6"/>
              </a:cxn>
              <a:cxn ang="0">
                <a:pos x="7" y="26"/>
              </a:cxn>
            </a:cxnLst>
            <a:rect l="0" t="0" r="r" b="b"/>
            <a:pathLst>
              <a:path w="42" h="55">
                <a:moveTo>
                  <a:pt x="0" y="55"/>
                </a:moveTo>
                <a:lnTo>
                  <a:pt x="0" y="0"/>
                </a:lnTo>
                <a:lnTo>
                  <a:pt x="20" y="0"/>
                </a:lnTo>
                <a:lnTo>
                  <a:pt x="26" y="0"/>
                </a:lnTo>
                <a:lnTo>
                  <a:pt x="30" y="0"/>
                </a:lnTo>
                <a:lnTo>
                  <a:pt x="33" y="1"/>
                </a:lnTo>
                <a:lnTo>
                  <a:pt x="36" y="3"/>
                </a:lnTo>
                <a:lnTo>
                  <a:pt x="39" y="5"/>
                </a:lnTo>
                <a:lnTo>
                  <a:pt x="41" y="8"/>
                </a:lnTo>
                <a:lnTo>
                  <a:pt x="42" y="12"/>
                </a:lnTo>
                <a:lnTo>
                  <a:pt x="42" y="15"/>
                </a:lnTo>
                <a:lnTo>
                  <a:pt x="42" y="19"/>
                </a:lnTo>
                <a:lnTo>
                  <a:pt x="41" y="22"/>
                </a:lnTo>
                <a:lnTo>
                  <a:pt x="40" y="25"/>
                </a:lnTo>
                <a:lnTo>
                  <a:pt x="38" y="27"/>
                </a:lnTo>
                <a:lnTo>
                  <a:pt x="35" y="29"/>
                </a:lnTo>
                <a:lnTo>
                  <a:pt x="32" y="31"/>
                </a:lnTo>
                <a:lnTo>
                  <a:pt x="27" y="32"/>
                </a:lnTo>
                <a:lnTo>
                  <a:pt x="21" y="32"/>
                </a:lnTo>
                <a:lnTo>
                  <a:pt x="7" y="32"/>
                </a:lnTo>
                <a:lnTo>
                  <a:pt x="7" y="55"/>
                </a:lnTo>
                <a:lnTo>
                  <a:pt x="0" y="55"/>
                </a:lnTo>
                <a:close/>
                <a:moveTo>
                  <a:pt x="7" y="26"/>
                </a:moveTo>
                <a:lnTo>
                  <a:pt x="21" y="26"/>
                </a:lnTo>
                <a:lnTo>
                  <a:pt x="28" y="25"/>
                </a:lnTo>
                <a:lnTo>
                  <a:pt x="32" y="23"/>
                </a:lnTo>
                <a:lnTo>
                  <a:pt x="34" y="20"/>
                </a:lnTo>
                <a:lnTo>
                  <a:pt x="35" y="16"/>
                </a:lnTo>
                <a:lnTo>
                  <a:pt x="34" y="12"/>
                </a:lnTo>
                <a:lnTo>
                  <a:pt x="33" y="10"/>
                </a:lnTo>
                <a:lnTo>
                  <a:pt x="31" y="8"/>
                </a:lnTo>
                <a:lnTo>
                  <a:pt x="29" y="7"/>
                </a:lnTo>
                <a:lnTo>
                  <a:pt x="26" y="6"/>
                </a:lnTo>
                <a:lnTo>
                  <a:pt x="21" y="6"/>
                </a:lnTo>
                <a:lnTo>
                  <a:pt x="7" y="6"/>
                </a:lnTo>
                <a:lnTo>
                  <a:pt x="7" y="2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1" name="Freeform 3202"/>
          <p:cNvSpPr>
            <a:spLocks noEditPoints="1"/>
          </p:cNvSpPr>
          <p:nvPr/>
        </p:nvSpPr>
        <p:spPr bwMode="auto">
          <a:xfrm>
            <a:off x="6527006" y="6120606"/>
            <a:ext cx="19050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5" y="0"/>
              </a:cxn>
              <a:cxn ang="0">
                <a:pos x="31" y="0"/>
              </a:cxn>
              <a:cxn ang="0">
                <a:pos x="36" y="1"/>
              </a:cxn>
              <a:cxn ang="0">
                <a:pos x="39" y="3"/>
              </a:cxn>
              <a:cxn ang="0">
                <a:pos x="42" y="6"/>
              </a:cxn>
              <a:cxn ang="0">
                <a:pos x="44" y="10"/>
              </a:cxn>
              <a:cxn ang="0">
                <a:pos x="44" y="15"/>
              </a:cxn>
              <a:cxn ang="0">
                <a:pos x="44" y="17"/>
              </a:cxn>
              <a:cxn ang="0">
                <a:pos x="43" y="20"/>
              </a:cxn>
              <a:cxn ang="0">
                <a:pos x="42" y="22"/>
              </a:cxn>
              <a:cxn ang="0">
                <a:pos x="40" y="24"/>
              </a:cxn>
              <a:cxn ang="0">
                <a:pos x="38" y="26"/>
              </a:cxn>
              <a:cxn ang="0">
                <a:pos x="36" y="28"/>
              </a:cxn>
              <a:cxn ang="0">
                <a:pos x="32" y="29"/>
              </a:cxn>
              <a:cxn ang="0">
                <a:pos x="29" y="29"/>
              </a:cxn>
              <a:cxn ang="0">
                <a:pos x="31" y="31"/>
              </a:cxn>
              <a:cxn ang="0">
                <a:pos x="33" y="32"/>
              </a:cxn>
              <a:cxn ang="0">
                <a:pos x="36" y="35"/>
              </a:cxn>
              <a:cxn ang="0">
                <a:pos x="39" y="39"/>
              </a:cxn>
              <a:cxn ang="0">
                <a:pos x="49" y="55"/>
              </a:cxn>
              <a:cxn ang="0">
                <a:pos x="40" y="55"/>
              </a:cxn>
              <a:cxn ang="0">
                <a:pos x="32" y="43"/>
              </a:cxn>
              <a:cxn ang="0">
                <a:pos x="29" y="38"/>
              </a:cxn>
              <a:cxn ang="0">
                <a:pos x="27" y="35"/>
              </a:cxn>
              <a:cxn ang="0">
                <a:pos x="25" y="33"/>
              </a:cxn>
              <a:cxn ang="0">
                <a:pos x="23" y="32"/>
              </a:cxn>
              <a:cxn ang="0">
                <a:pos x="21" y="31"/>
              </a:cxn>
              <a:cxn ang="0">
                <a:pos x="19" y="30"/>
              </a:cxn>
              <a:cxn ang="0">
                <a:pos x="18" y="30"/>
              </a:cxn>
              <a:cxn ang="0">
                <a:pos x="15" y="30"/>
              </a:cxn>
              <a:cxn ang="0">
                <a:pos x="7" y="30"/>
              </a:cxn>
              <a:cxn ang="0">
                <a:pos x="7" y="55"/>
              </a:cxn>
              <a:cxn ang="0">
                <a:pos x="0" y="55"/>
              </a:cxn>
              <a:cxn ang="0">
                <a:pos x="7" y="24"/>
              </a:cxn>
              <a:cxn ang="0">
                <a:pos x="23" y="24"/>
              </a:cxn>
              <a:cxn ang="0">
                <a:pos x="28" y="23"/>
              </a:cxn>
              <a:cxn ang="0">
                <a:pos x="31" y="23"/>
              </a:cxn>
              <a:cxn ang="0">
                <a:pos x="34" y="21"/>
              </a:cxn>
              <a:cxn ang="0">
                <a:pos x="35" y="19"/>
              </a:cxn>
              <a:cxn ang="0">
                <a:pos x="36" y="17"/>
              </a:cxn>
              <a:cxn ang="0">
                <a:pos x="37" y="15"/>
              </a:cxn>
              <a:cxn ang="0">
                <a:pos x="36" y="11"/>
              </a:cxn>
              <a:cxn ang="0">
                <a:pos x="34" y="8"/>
              </a:cxn>
              <a:cxn ang="0">
                <a:pos x="30" y="6"/>
              </a:cxn>
              <a:cxn ang="0">
                <a:pos x="25" y="6"/>
              </a:cxn>
              <a:cxn ang="0">
                <a:pos x="7" y="6"/>
              </a:cxn>
              <a:cxn ang="0">
                <a:pos x="7" y="24"/>
              </a:cxn>
            </a:cxnLst>
            <a:rect l="0" t="0" r="r" b="b"/>
            <a:pathLst>
              <a:path w="49" h="55">
                <a:moveTo>
                  <a:pt x="0" y="55"/>
                </a:moveTo>
                <a:lnTo>
                  <a:pt x="0" y="0"/>
                </a:lnTo>
                <a:lnTo>
                  <a:pt x="25" y="0"/>
                </a:lnTo>
                <a:lnTo>
                  <a:pt x="31" y="0"/>
                </a:lnTo>
                <a:lnTo>
                  <a:pt x="36" y="1"/>
                </a:lnTo>
                <a:lnTo>
                  <a:pt x="39" y="3"/>
                </a:lnTo>
                <a:lnTo>
                  <a:pt x="42" y="6"/>
                </a:lnTo>
                <a:lnTo>
                  <a:pt x="44" y="10"/>
                </a:lnTo>
                <a:lnTo>
                  <a:pt x="44" y="15"/>
                </a:lnTo>
                <a:lnTo>
                  <a:pt x="44" y="17"/>
                </a:lnTo>
                <a:lnTo>
                  <a:pt x="43" y="20"/>
                </a:lnTo>
                <a:lnTo>
                  <a:pt x="42" y="22"/>
                </a:lnTo>
                <a:lnTo>
                  <a:pt x="40" y="24"/>
                </a:lnTo>
                <a:lnTo>
                  <a:pt x="38" y="26"/>
                </a:lnTo>
                <a:lnTo>
                  <a:pt x="36" y="28"/>
                </a:lnTo>
                <a:lnTo>
                  <a:pt x="32" y="29"/>
                </a:lnTo>
                <a:lnTo>
                  <a:pt x="29" y="29"/>
                </a:lnTo>
                <a:lnTo>
                  <a:pt x="31" y="31"/>
                </a:lnTo>
                <a:lnTo>
                  <a:pt x="33" y="32"/>
                </a:lnTo>
                <a:lnTo>
                  <a:pt x="36" y="35"/>
                </a:lnTo>
                <a:lnTo>
                  <a:pt x="39" y="39"/>
                </a:lnTo>
                <a:lnTo>
                  <a:pt x="49" y="55"/>
                </a:lnTo>
                <a:lnTo>
                  <a:pt x="40" y="55"/>
                </a:lnTo>
                <a:lnTo>
                  <a:pt x="32" y="43"/>
                </a:lnTo>
                <a:lnTo>
                  <a:pt x="29" y="38"/>
                </a:lnTo>
                <a:lnTo>
                  <a:pt x="27" y="35"/>
                </a:lnTo>
                <a:lnTo>
                  <a:pt x="25" y="33"/>
                </a:lnTo>
                <a:lnTo>
                  <a:pt x="23" y="32"/>
                </a:lnTo>
                <a:lnTo>
                  <a:pt x="21" y="31"/>
                </a:lnTo>
                <a:lnTo>
                  <a:pt x="19" y="30"/>
                </a:lnTo>
                <a:lnTo>
                  <a:pt x="18" y="30"/>
                </a:lnTo>
                <a:lnTo>
                  <a:pt x="15" y="30"/>
                </a:lnTo>
                <a:lnTo>
                  <a:pt x="7" y="30"/>
                </a:lnTo>
                <a:lnTo>
                  <a:pt x="7" y="55"/>
                </a:lnTo>
                <a:lnTo>
                  <a:pt x="0" y="55"/>
                </a:lnTo>
                <a:close/>
                <a:moveTo>
                  <a:pt x="7" y="24"/>
                </a:moveTo>
                <a:lnTo>
                  <a:pt x="23" y="24"/>
                </a:lnTo>
                <a:lnTo>
                  <a:pt x="28" y="23"/>
                </a:lnTo>
                <a:lnTo>
                  <a:pt x="31" y="23"/>
                </a:lnTo>
                <a:lnTo>
                  <a:pt x="34" y="21"/>
                </a:lnTo>
                <a:lnTo>
                  <a:pt x="35" y="19"/>
                </a:lnTo>
                <a:lnTo>
                  <a:pt x="36" y="17"/>
                </a:lnTo>
                <a:lnTo>
                  <a:pt x="37" y="15"/>
                </a:lnTo>
                <a:lnTo>
                  <a:pt x="36" y="11"/>
                </a:lnTo>
                <a:lnTo>
                  <a:pt x="34" y="8"/>
                </a:lnTo>
                <a:lnTo>
                  <a:pt x="30" y="6"/>
                </a:lnTo>
                <a:lnTo>
                  <a:pt x="25" y="6"/>
                </a:lnTo>
                <a:lnTo>
                  <a:pt x="7" y="6"/>
                </a:lnTo>
                <a:lnTo>
                  <a:pt x="7" y="24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2" name="Rectangle 3203"/>
          <p:cNvSpPr>
            <a:spLocks noChangeArrowheads="1"/>
          </p:cNvSpPr>
          <p:nvPr/>
        </p:nvSpPr>
        <p:spPr bwMode="auto">
          <a:xfrm>
            <a:off x="6549231" y="6120606"/>
            <a:ext cx="3175" cy="2222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3" name="Freeform 3204"/>
          <p:cNvSpPr>
            <a:spLocks/>
          </p:cNvSpPr>
          <p:nvPr/>
        </p:nvSpPr>
        <p:spPr bwMode="auto">
          <a:xfrm>
            <a:off x="5195094" y="5433218"/>
            <a:ext cx="306387" cy="261938"/>
          </a:xfrm>
          <a:custGeom>
            <a:avLst/>
            <a:gdLst/>
            <a:ahLst/>
            <a:cxnLst>
              <a:cxn ang="0">
                <a:pos x="773" y="660"/>
              </a:cxn>
              <a:cxn ang="0">
                <a:pos x="289" y="358"/>
              </a:cxn>
              <a:cxn ang="0">
                <a:pos x="633" y="336"/>
              </a:cxn>
              <a:cxn ang="0">
                <a:pos x="0" y="0"/>
              </a:cxn>
              <a:cxn ang="0">
                <a:pos x="487" y="303"/>
              </a:cxn>
              <a:cxn ang="0">
                <a:pos x="143" y="323"/>
              </a:cxn>
              <a:cxn ang="0">
                <a:pos x="773" y="660"/>
              </a:cxn>
            </a:cxnLst>
            <a:rect l="0" t="0" r="r" b="b"/>
            <a:pathLst>
              <a:path w="773" h="660">
                <a:moveTo>
                  <a:pt x="773" y="660"/>
                </a:moveTo>
                <a:lnTo>
                  <a:pt x="289" y="358"/>
                </a:lnTo>
                <a:lnTo>
                  <a:pt x="633" y="336"/>
                </a:lnTo>
                <a:lnTo>
                  <a:pt x="0" y="0"/>
                </a:lnTo>
                <a:lnTo>
                  <a:pt x="487" y="303"/>
                </a:lnTo>
                <a:lnTo>
                  <a:pt x="143" y="323"/>
                </a:lnTo>
                <a:lnTo>
                  <a:pt x="773" y="66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4" name="Freeform 3205"/>
          <p:cNvSpPr>
            <a:spLocks/>
          </p:cNvSpPr>
          <p:nvPr/>
        </p:nvSpPr>
        <p:spPr bwMode="auto">
          <a:xfrm>
            <a:off x="5195094" y="5433218"/>
            <a:ext cx="306387" cy="261938"/>
          </a:xfrm>
          <a:custGeom>
            <a:avLst/>
            <a:gdLst/>
            <a:ahLst/>
            <a:cxnLst>
              <a:cxn ang="0">
                <a:pos x="773" y="660"/>
              </a:cxn>
              <a:cxn ang="0">
                <a:pos x="289" y="358"/>
              </a:cxn>
              <a:cxn ang="0">
                <a:pos x="633" y="336"/>
              </a:cxn>
              <a:cxn ang="0">
                <a:pos x="0" y="0"/>
              </a:cxn>
              <a:cxn ang="0">
                <a:pos x="487" y="303"/>
              </a:cxn>
              <a:cxn ang="0">
                <a:pos x="143" y="323"/>
              </a:cxn>
              <a:cxn ang="0">
                <a:pos x="773" y="660"/>
              </a:cxn>
            </a:cxnLst>
            <a:rect l="0" t="0" r="r" b="b"/>
            <a:pathLst>
              <a:path w="773" h="660">
                <a:moveTo>
                  <a:pt x="773" y="660"/>
                </a:moveTo>
                <a:lnTo>
                  <a:pt x="289" y="358"/>
                </a:lnTo>
                <a:lnTo>
                  <a:pt x="633" y="336"/>
                </a:lnTo>
                <a:lnTo>
                  <a:pt x="0" y="0"/>
                </a:lnTo>
                <a:lnTo>
                  <a:pt x="487" y="303"/>
                </a:lnTo>
                <a:lnTo>
                  <a:pt x="143" y="323"/>
                </a:lnTo>
                <a:lnTo>
                  <a:pt x="773" y="660"/>
                </a:lnTo>
              </a:path>
            </a:pathLst>
          </a:custGeom>
          <a:noFill/>
          <a:ln w="0">
            <a:solidFill>
              <a:srgbClr val="17161A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5" name="Freeform 3206"/>
          <p:cNvSpPr>
            <a:spLocks/>
          </p:cNvSpPr>
          <p:nvPr/>
        </p:nvSpPr>
        <p:spPr bwMode="auto">
          <a:xfrm>
            <a:off x="5144294" y="5922168"/>
            <a:ext cx="352425" cy="198438"/>
          </a:xfrm>
          <a:custGeom>
            <a:avLst/>
            <a:gdLst/>
            <a:ahLst/>
            <a:cxnLst>
              <a:cxn ang="0">
                <a:pos x="884" y="0"/>
              </a:cxn>
              <a:cxn ang="0">
                <a:pos x="434" y="353"/>
              </a:cxn>
              <a:cxn ang="0">
                <a:pos x="532" y="23"/>
              </a:cxn>
              <a:cxn ang="0">
                <a:pos x="0" y="501"/>
              </a:cxn>
              <a:cxn ang="0">
                <a:pos x="451" y="148"/>
              </a:cxn>
              <a:cxn ang="0">
                <a:pos x="353" y="477"/>
              </a:cxn>
              <a:cxn ang="0">
                <a:pos x="884" y="0"/>
              </a:cxn>
            </a:cxnLst>
            <a:rect l="0" t="0" r="r" b="b"/>
            <a:pathLst>
              <a:path w="884" h="501">
                <a:moveTo>
                  <a:pt x="884" y="0"/>
                </a:moveTo>
                <a:lnTo>
                  <a:pt x="434" y="353"/>
                </a:lnTo>
                <a:lnTo>
                  <a:pt x="532" y="23"/>
                </a:lnTo>
                <a:lnTo>
                  <a:pt x="0" y="501"/>
                </a:lnTo>
                <a:lnTo>
                  <a:pt x="451" y="148"/>
                </a:lnTo>
                <a:lnTo>
                  <a:pt x="353" y="477"/>
                </a:lnTo>
                <a:lnTo>
                  <a:pt x="884" y="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6" name="Freeform 3207"/>
          <p:cNvSpPr>
            <a:spLocks/>
          </p:cNvSpPr>
          <p:nvPr/>
        </p:nvSpPr>
        <p:spPr bwMode="auto">
          <a:xfrm>
            <a:off x="5144294" y="5922168"/>
            <a:ext cx="352425" cy="198438"/>
          </a:xfrm>
          <a:custGeom>
            <a:avLst/>
            <a:gdLst/>
            <a:ahLst/>
            <a:cxnLst>
              <a:cxn ang="0">
                <a:pos x="884" y="0"/>
              </a:cxn>
              <a:cxn ang="0">
                <a:pos x="434" y="353"/>
              </a:cxn>
              <a:cxn ang="0">
                <a:pos x="532" y="23"/>
              </a:cxn>
              <a:cxn ang="0">
                <a:pos x="0" y="501"/>
              </a:cxn>
              <a:cxn ang="0">
                <a:pos x="451" y="148"/>
              </a:cxn>
              <a:cxn ang="0">
                <a:pos x="353" y="477"/>
              </a:cxn>
              <a:cxn ang="0">
                <a:pos x="884" y="0"/>
              </a:cxn>
            </a:cxnLst>
            <a:rect l="0" t="0" r="r" b="b"/>
            <a:pathLst>
              <a:path w="884" h="501">
                <a:moveTo>
                  <a:pt x="884" y="0"/>
                </a:moveTo>
                <a:lnTo>
                  <a:pt x="434" y="353"/>
                </a:lnTo>
                <a:lnTo>
                  <a:pt x="532" y="23"/>
                </a:lnTo>
                <a:lnTo>
                  <a:pt x="0" y="501"/>
                </a:lnTo>
                <a:lnTo>
                  <a:pt x="451" y="148"/>
                </a:lnTo>
                <a:lnTo>
                  <a:pt x="353" y="477"/>
                </a:lnTo>
                <a:lnTo>
                  <a:pt x="884" y="0"/>
                </a:lnTo>
              </a:path>
            </a:pathLst>
          </a:custGeom>
          <a:noFill/>
          <a:ln w="0">
            <a:solidFill>
              <a:srgbClr val="17161A"/>
            </a:solidFill>
            <a:prstDash val="solid"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7" name="Freeform 3208"/>
          <p:cNvSpPr>
            <a:spLocks/>
          </p:cNvSpPr>
          <p:nvPr/>
        </p:nvSpPr>
        <p:spPr bwMode="auto">
          <a:xfrm>
            <a:off x="5115719" y="5942806"/>
            <a:ext cx="7937" cy="22225"/>
          </a:xfrm>
          <a:custGeom>
            <a:avLst/>
            <a:gdLst/>
            <a:ahLst/>
            <a:cxnLst>
              <a:cxn ang="0">
                <a:pos x="21" y="55"/>
              </a:cxn>
              <a:cxn ang="0">
                <a:pos x="13" y="55"/>
              </a:cxn>
              <a:cxn ang="0">
                <a:pos x="13" y="12"/>
              </a:cxn>
              <a:cxn ang="0">
                <a:pos x="10" y="14"/>
              </a:cxn>
              <a:cxn ang="0">
                <a:pos x="7" y="16"/>
              </a:cxn>
              <a:cxn ang="0">
                <a:pos x="3" y="18"/>
              </a:cxn>
              <a:cxn ang="0">
                <a:pos x="0" y="20"/>
              </a:cxn>
              <a:cxn ang="0">
                <a:pos x="0" y="13"/>
              </a:cxn>
              <a:cxn ang="0">
                <a:pos x="5" y="10"/>
              </a:cxn>
              <a:cxn ang="0">
                <a:pos x="9" y="7"/>
              </a:cxn>
              <a:cxn ang="0">
                <a:pos x="13" y="3"/>
              </a:cxn>
              <a:cxn ang="0">
                <a:pos x="16" y="0"/>
              </a:cxn>
              <a:cxn ang="0">
                <a:pos x="21" y="0"/>
              </a:cxn>
              <a:cxn ang="0">
                <a:pos x="21" y="55"/>
              </a:cxn>
            </a:cxnLst>
            <a:rect l="0" t="0" r="r" b="b"/>
            <a:pathLst>
              <a:path w="21" h="55">
                <a:moveTo>
                  <a:pt x="21" y="55"/>
                </a:moveTo>
                <a:lnTo>
                  <a:pt x="13" y="55"/>
                </a:lnTo>
                <a:lnTo>
                  <a:pt x="13" y="12"/>
                </a:lnTo>
                <a:lnTo>
                  <a:pt x="10" y="14"/>
                </a:lnTo>
                <a:lnTo>
                  <a:pt x="7" y="16"/>
                </a:lnTo>
                <a:lnTo>
                  <a:pt x="3" y="18"/>
                </a:lnTo>
                <a:lnTo>
                  <a:pt x="0" y="20"/>
                </a:lnTo>
                <a:lnTo>
                  <a:pt x="0" y="13"/>
                </a:lnTo>
                <a:lnTo>
                  <a:pt x="5" y="10"/>
                </a:lnTo>
                <a:lnTo>
                  <a:pt x="9" y="7"/>
                </a:lnTo>
                <a:lnTo>
                  <a:pt x="13" y="3"/>
                </a:lnTo>
                <a:lnTo>
                  <a:pt x="16" y="0"/>
                </a:lnTo>
                <a:lnTo>
                  <a:pt x="21" y="0"/>
                </a:lnTo>
                <a:lnTo>
                  <a:pt x="21" y="5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8" name="Freeform 3209"/>
          <p:cNvSpPr>
            <a:spLocks noEditPoints="1"/>
          </p:cNvSpPr>
          <p:nvPr/>
        </p:nvSpPr>
        <p:spPr bwMode="auto">
          <a:xfrm>
            <a:off x="5130006" y="5942806"/>
            <a:ext cx="14288" cy="222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0" y="19"/>
              </a:cxn>
              <a:cxn ang="0">
                <a:pos x="2" y="12"/>
              </a:cxn>
              <a:cxn ang="0">
                <a:pos x="4" y="7"/>
              </a:cxn>
              <a:cxn ang="0">
                <a:pos x="8" y="3"/>
              </a:cxn>
              <a:cxn ang="0">
                <a:pos x="12" y="0"/>
              </a:cxn>
              <a:cxn ang="0">
                <a:pos x="18" y="0"/>
              </a:cxn>
              <a:cxn ang="0">
                <a:pos x="22" y="0"/>
              </a:cxn>
              <a:cxn ang="0">
                <a:pos x="25" y="1"/>
              </a:cxn>
              <a:cxn ang="0">
                <a:pos x="29" y="4"/>
              </a:cxn>
              <a:cxn ang="0">
                <a:pos x="32" y="7"/>
              </a:cxn>
              <a:cxn ang="0">
                <a:pos x="34" y="10"/>
              </a:cxn>
              <a:cxn ang="0">
                <a:pos x="35" y="15"/>
              </a:cxn>
              <a:cxn ang="0">
                <a:pos x="36" y="20"/>
              </a:cxn>
              <a:cxn ang="0">
                <a:pos x="36" y="28"/>
              </a:cxn>
              <a:cxn ang="0">
                <a:pos x="36" y="36"/>
              </a:cxn>
              <a:cxn ang="0">
                <a:pos x="34" y="44"/>
              </a:cxn>
              <a:cxn ang="0">
                <a:pos x="32" y="49"/>
              </a:cxn>
              <a:cxn ang="0">
                <a:pos x="29" y="53"/>
              </a:cxn>
              <a:cxn ang="0">
                <a:pos x="23" y="56"/>
              </a:cxn>
              <a:cxn ang="0">
                <a:pos x="18" y="56"/>
              </a:cxn>
              <a:cxn ang="0">
                <a:pos x="14" y="56"/>
              </a:cxn>
              <a:cxn ang="0">
                <a:pos x="11" y="55"/>
              </a:cxn>
              <a:cxn ang="0">
                <a:pos x="8" y="53"/>
              </a:cxn>
              <a:cxn ang="0">
                <a:pos x="5" y="51"/>
              </a:cxn>
              <a:cxn ang="0">
                <a:pos x="3" y="47"/>
              </a:cxn>
              <a:cxn ang="0">
                <a:pos x="1" y="42"/>
              </a:cxn>
              <a:cxn ang="0">
                <a:pos x="0" y="35"/>
              </a:cxn>
              <a:cxn ang="0">
                <a:pos x="0" y="28"/>
              </a:cxn>
              <a:cxn ang="0">
                <a:pos x="7" y="28"/>
              </a:cxn>
              <a:cxn ang="0">
                <a:pos x="7" y="34"/>
              </a:cxn>
              <a:cxn ang="0">
                <a:pos x="8" y="40"/>
              </a:cxn>
              <a:cxn ang="0">
                <a:pos x="9" y="44"/>
              </a:cxn>
              <a:cxn ang="0">
                <a:pos x="10" y="46"/>
              </a:cxn>
              <a:cxn ang="0">
                <a:pos x="12" y="48"/>
              </a:cxn>
              <a:cxn ang="0">
                <a:pos x="13" y="50"/>
              </a:cxn>
              <a:cxn ang="0">
                <a:pos x="15" y="51"/>
              </a:cxn>
              <a:cxn ang="0">
                <a:pos x="18" y="51"/>
              </a:cxn>
              <a:cxn ang="0">
                <a:pos x="20" y="51"/>
              </a:cxn>
              <a:cxn ang="0">
                <a:pos x="22" y="50"/>
              </a:cxn>
              <a:cxn ang="0">
                <a:pos x="24" y="48"/>
              </a:cxn>
              <a:cxn ang="0">
                <a:pos x="25" y="46"/>
              </a:cxn>
              <a:cxn ang="0">
                <a:pos x="27" y="44"/>
              </a:cxn>
              <a:cxn ang="0">
                <a:pos x="29" y="40"/>
              </a:cxn>
              <a:cxn ang="0">
                <a:pos x="29" y="34"/>
              </a:cxn>
              <a:cxn ang="0">
                <a:pos x="30" y="28"/>
              </a:cxn>
              <a:cxn ang="0">
                <a:pos x="29" y="21"/>
              </a:cxn>
              <a:cxn ang="0">
                <a:pos x="29" y="16"/>
              </a:cxn>
              <a:cxn ang="0">
                <a:pos x="27" y="12"/>
              </a:cxn>
              <a:cxn ang="0">
                <a:pos x="25" y="10"/>
              </a:cxn>
              <a:cxn ang="0">
                <a:pos x="24" y="8"/>
              </a:cxn>
              <a:cxn ang="0">
                <a:pos x="22" y="6"/>
              </a:cxn>
              <a:cxn ang="0">
                <a:pos x="20" y="5"/>
              </a:cxn>
              <a:cxn ang="0">
                <a:pos x="18" y="5"/>
              </a:cxn>
              <a:cxn ang="0">
                <a:pos x="15" y="5"/>
              </a:cxn>
              <a:cxn ang="0">
                <a:pos x="13" y="6"/>
              </a:cxn>
              <a:cxn ang="0">
                <a:pos x="12" y="7"/>
              </a:cxn>
              <a:cxn ang="0">
                <a:pos x="10" y="9"/>
              </a:cxn>
              <a:cxn ang="0">
                <a:pos x="9" y="12"/>
              </a:cxn>
              <a:cxn ang="0">
                <a:pos x="8" y="16"/>
              </a:cxn>
              <a:cxn ang="0">
                <a:pos x="7" y="21"/>
              </a:cxn>
              <a:cxn ang="0">
                <a:pos x="7" y="28"/>
              </a:cxn>
            </a:cxnLst>
            <a:rect l="0" t="0" r="r" b="b"/>
            <a:pathLst>
              <a:path w="36" h="56">
                <a:moveTo>
                  <a:pt x="0" y="28"/>
                </a:moveTo>
                <a:lnTo>
                  <a:pt x="0" y="19"/>
                </a:lnTo>
                <a:lnTo>
                  <a:pt x="2" y="12"/>
                </a:lnTo>
                <a:lnTo>
                  <a:pt x="4" y="7"/>
                </a:lnTo>
                <a:lnTo>
                  <a:pt x="8" y="3"/>
                </a:lnTo>
                <a:lnTo>
                  <a:pt x="12" y="0"/>
                </a:lnTo>
                <a:lnTo>
                  <a:pt x="18" y="0"/>
                </a:lnTo>
                <a:lnTo>
                  <a:pt x="22" y="0"/>
                </a:lnTo>
                <a:lnTo>
                  <a:pt x="25" y="1"/>
                </a:lnTo>
                <a:lnTo>
                  <a:pt x="29" y="4"/>
                </a:lnTo>
                <a:lnTo>
                  <a:pt x="32" y="7"/>
                </a:lnTo>
                <a:lnTo>
                  <a:pt x="34" y="10"/>
                </a:lnTo>
                <a:lnTo>
                  <a:pt x="35" y="15"/>
                </a:lnTo>
                <a:lnTo>
                  <a:pt x="36" y="20"/>
                </a:lnTo>
                <a:lnTo>
                  <a:pt x="36" y="28"/>
                </a:lnTo>
                <a:lnTo>
                  <a:pt x="36" y="36"/>
                </a:lnTo>
                <a:lnTo>
                  <a:pt x="34" y="44"/>
                </a:lnTo>
                <a:lnTo>
                  <a:pt x="32" y="49"/>
                </a:lnTo>
                <a:lnTo>
                  <a:pt x="29" y="53"/>
                </a:lnTo>
                <a:lnTo>
                  <a:pt x="23" y="56"/>
                </a:lnTo>
                <a:lnTo>
                  <a:pt x="18" y="56"/>
                </a:lnTo>
                <a:lnTo>
                  <a:pt x="14" y="56"/>
                </a:lnTo>
                <a:lnTo>
                  <a:pt x="11" y="55"/>
                </a:lnTo>
                <a:lnTo>
                  <a:pt x="8" y="53"/>
                </a:lnTo>
                <a:lnTo>
                  <a:pt x="5" y="51"/>
                </a:lnTo>
                <a:lnTo>
                  <a:pt x="3" y="47"/>
                </a:lnTo>
                <a:lnTo>
                  <a:pt x="1" y="42"/>
                </a:lnTo>
                <a:lnTo>
                  <a:pt x="0" y="35"/>
                </a:lnTo>
                <a:lnTo>
                  <a:pt x="0" y="28"/>
                </a:lnTo>
                <a:close/>
                <a:moveTo>
                  <a:pt x="7" y="28"/>
                </a:moveTo>
                <a:lnTo>
                  <a:pt x="7" y="34"/>
                </a:lnTo>
                <a:lnTo>
                  <a:pt x="8" y="40"/>
                </a:lnTo>
                <a:lnTo>
                  <a:pt x="9" y="44"/>
                </a:lnTo>
                <a:lnTo>
                  <a:pt x="10" y="46"/>
                </a:lnTo>
                <a:lnTo>
                  <a:pt x="12" y="48"/>
                </a:lnTo>
                <a:lnTo>
                  <a:pt x="13" y="50"/>
                </a:lnTo>
                <a:lnTo>
                  <a:pt x="15" y="51"/>
                </a:lnTo>
                <a:lnTo>
                  <a:pt x="18" y="51"/>
                </a:lnTo>
                <a:lnTo>
                  <a:pt x="20" y="51"/>
                </a:lnTo>
                <a:lnTo>
                  <a:pt x="22" y="50"/>
                </a:lnTo>
                <a:lnTo>
                  <a:pt x="24" y="48"/>
                </a:lnTo>
                <a:lnTo>
                  <a:pt x="25" y="46"/>
                </a:lnTo>
                <a:lnTo>
                  <a:pt x="27" y="44"/>
                </a:lnTo>
                <a:lnTo>
                  <a:pt x="29" y="40"/>
                </a:lnTo>
                <a:lnTo>
                  <a:pt x="29" y="34"/>
                </a:lnTo>
                <a:lnTo>
                  <a:pt x="30" y="28"/>
                </a:lnTo>
                <a:lnTo>
                  <a:pt x="29" y="21"/>
                </a:lnTo>
                <a:lnTo>
                  <a:pt x="29" y="16"/>
                </a:lnTo>
                <a:lnTo>
                  <a:pt x="27" y="12"/>
                </a:lnTo>
                <a:lnTo>
                  <a:pt x="25" y="10"/>
                </a:lnTo>
                <a:lnTo>
                  <a:pt x="24" y="8"/>
                </a:lnTo>
                <a:lnTo>
                  <a:pt x="22" y="6"/>
                </a:lnTo>
                <a:lnTo>
                  <a:pt x="20" y="5"/>
                </a:lnTo>
                <a:lnTo>
                  <a:pt x="18" y="5"/>
                </a:lnTo>
                <a:lnTo>
                  <a:pt x="15" y="5"/>
                </a:lnTo>
                <a:lnTo>
                  <a:pt x="13" y="6"/>
                </a:lnTo>
                <a:lnTo>
                  <a:pt x="12" y="7"/>
                </a:lnTo>
                <a:lnTo>
                  <a:pt x="10" y="9"/>
                </a:lnTo>
                <a:lnTo>
                  <a:pt x="9" y="12"/>
                </a:lnTo>
                <a:lnTo>
                  <a:pt x="8" y="16"/>
                </a:lnTo>
                <a:lnTo>
                  <a:pt x="7" y="21"/>
                </a:lnTo>
                <a:lnTo>
                  <a:pt x="7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09" name="Freeform 3210"/>
          <p:cNvSpPr>
            <a:spLocks noEditPoints="1"/>
          </p:cNvSpPr>
          <p:nvPr/>
        </p:nvSpPr>
        <p:spPr bwMode="auto">
          <a:xfrm>
            <a:off x="5147469" y="5942806"/>
            <a:ext cx="14287" cy="222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1" y="19"/>
              </a:cxn>
              <a:cxn ang="0">
                <a:pos x="2" y="12"/>
              </a:cxn>
              <a:cxn ang="0">
                <a:pos x="5" y="7"/>
              </a:cxn>
              <a:cxn ang="0">
                <a:pos x="8" y="3"/>
              </a:cxn>
              <a:cxn ang="0">
                <a:pos x="13" y="0"/>
              </a:cxn>
              <a:cxn ang="0">
                <a:pos x="18" y="0"/>
              </a:cxn>
              <a:cxn ang="0">
                <a:pos x="22" y="0"/>
              </a:cxn>
              <a:cxn ang="0">
                <a:pos x="26" y="1"/>
              </a:cxn>
              <a:cxn ang="0">
                <a:pos x="29" y="4"/>
              </a:cxn>
              <a:cxn ang="0">
                <a:pos x="31" y="7"/>
              </a:cxn>
              <a:cxn ang="0">
                <a:pos x="33" y="10"/>
              </a:cxn>
              <a:cxn ang="0">
                <a:pos x="35" y="15"/>
              </a:cxn>
              <a:cxn ang="0">
                <a:pos x="37" y="20"/>
              </a:cxn>
              <a:cxn ang="0">
                <a:pos x="37" y="28"/>
              </a:cxn>
              <a:cxn ang="0">
                <a:pos x="35" y="36"/>
              </a:cxn>
              <a:cxn ang="0">
                <a:pos x="34" y="44"/>
              </a:cxn>
              <a:cxn ang="0">
                <a:pos x="31" y="49"/>
              </a:cxn>
              <a:cxn ang="0">
                <a:pos x="28" y="53"/>
              </a:cxn>
              <a:cxn ang="0">
                <a:pos x="24" y="56"/>
              </a:cxn>
              <a:cxn ang="0">
                <a:pos x="18" y="56"/>
              </a:cxn>
              <a:cxn ang="0">
                <a:pos x="14" y="56"/>
              </a:cxn>
              <a:cxn ang="0">
                <a:pos x="11" y="55"/>
              </a:cxn>
              <a:cxn ang="0">
                <a:pos x="8" y="53"/>
              </a:cxn>
              <a:cxn ang="0">
                <a:pos x="6" y="51"/>
              </a:cxn>
              <a:cxn ang="0">
                <a:pos x="3" y="47"/>
              </a:cxn>
              <a:cxn ang="0">
                <a:pos x="2" y="42"/>
              </a:cxn>
              <a:cxn ang="0">
                <a:pos x="1" y="35"/>
              </a:cxn>
              <a:cxn ang="0">
                <a:pos x="0" y="28"/>
              </a:cxn>
              <a:cxn ang="0">
                <a:pos x="7" y="28"/>
              </a:cxn>
              <a:cxn ang="0">
                <a:pos x="7" y="34"/>
              </a:cxn>
              <a:cxn ang="0">
                <a:pos x="8" y="40"/>
              </a:cxn>
              <a:cxn ang="0">
                <a:pos x="9" y="44"/>
              </a:cxn>
              <a:cxn ang="0">
                <a:pos x="10" y="46"/>
              </a:cxn>
              <a:cxn ang="0">
                <a:pos x="12" y="48"/>
              </a:cxn>
              <a:cxn ang="0">
                <a:pos x="14" y="50"/>
              </a:cxn>
              <a:cxn ang="0">
                <a:pos x="16" y="51"/>
              </a:cxn>
              <a:cxn ang="0">
                <a:pos x="18" y="51"/>
              </a:cxn>
              <a:cxn ang="0">
                <a:pos x="20" y="51"/>
              </a:cxn>
              <a:cxn ang="0">
                <a:pos x="22" y="50"/>
              </a:cxn>
              <a:cxn ang="0">
                <a:pos x="24" y="48"/>
              </a:cxn>
              <a:cxn ang="0">
                <a:pos x="26" y="46"/>
              </a:cxn>
              <a:cxn ang="0">
                <a:pos x="27" y="44"/>
              </a:cxn>
              <a:cxn ang="0">
                <a:pos x="28" y="40"/>
              </a:cxn>
              <a:cxn ang="0">
                <a:pos x="29" y="34"/>
              </a:cxn>
              <a:cxn ang="0">
                <a:pos x="29" y="28"/>
              </a:cxn>
              <a:cxn ang="0">
                <a:pos x="29" y="21"/>
              </a:cxn>
              <a:cxn ang="0">
                <a:pos x="28" y="16"/>
              </a:cxn>
              <a:cxn ang="0">
                <a:pos x="27" y="12"/>
              </a:cxn>
              <a:cxn ang="0">
                <a:pos x="26" y="10"/>
              </a:cxn>
              <a:cxn ang="0">
                <a:pos x="24" y="8"/>
              </a:cxn>
              <a:cxn ang="0">
                <a:pos x="22" y="6"/>
              </a:cxn>
              <a:cxn ang="0">
                <a:pos x="20" y="5"/>
              </a:cxn>
              <a:cxn ang="0">
                <a:pos x="18" y="5"/>
              </a:cxn>
              <a:cxn ang="0">
                <a:pos x="16" y="5"/>
              </a:cxn>
              <a:cxn ang="0">
                <a:pos x="14" y="6"/>
              </a:cxn>
              <a:cxn ang="0">
                <a:pos x="12" y="7"/>
              </a:cxn>
              <a:cxn ang="0">
                <a:pos x="11" y="9"/>
              </a:cxn>
              <a:cxn ang="0">
                <a:pos x="9" y="12"/>
              </a:cxn>
              <a:cxn ang="0">
                <a:pos x="8" y="16"/>
              </a:cxn>
              <a:cxn ang="0">
                <a:pos x="7" y="21"/>
              </a:cxn>
              <a:cxn ang="0">
                <a:pos x="7" y="28"/>
              </a:cxn>
            </a:cxnLst>
            <a:rect l="0" t="0" r="r" b="b"/>
            <a:pathLst>
              <a:path w="37" h="56">
                <a:moveTo>
                  <a:pt x="0" y="28"/>
                </a:moveTo>
                <a:lnTo>
                  <a:pt x="1" y="19"/>
                </a:lnTo>
                <a:lnTo>
                  <a:pt x="2" y="12"/>
                </a:lnTo>
                <a:lnTo>
                  <a:pt x="5" y="7"/>
                </a:lnTo>
                <a:lnTo>
                  <a:pt x="8" y="3"/>
                </a:lnTo>
                <a:lnTo>
                  <a:pt x="13" y="0"/>
                </a:lnTo>
                <a:lnTo>
                  <a:pt x="18" y="0"/>
                </a:lnTo>
                <a:lnTo>
                  <a:pt x="22" y="0"/>
                </a:lnTo>
                <a:lnTo>
                  <a:pt x="26" y="1"/>
                </a:lnTo>
                <a:lnTo>
                  <a:pt x="29" y="4"/>
                </a:lnTo>
                <a:lnTo>
                  <a:pt x="31" y="7"/>
                </a:lnTo>
                <a:lnTo>
                  <a:pt x="33" y="10"/>
                </a:lnTo>
                <a:lnTo>
                  <a:pt x="35" y="15"/>
                </a:lnTo>
                <a:lnTo>
                  <a:pt x="37" y="20"/>
                </a:lnTo>
                <a:lnTo>
                  <a:pt x="37" y="28"/>
                </a:lnTo>
                <a:lnTo>
                  <a:pt x="35" y="36"/>
                </a:lnTo>
                <a:lnTo>
                  <a:pt x="34" y="44"/>
                </a:lnTo>
                <a:lnTo>
                  <a:pt x="31" y="49"/>
                </a:lnTo>
                <a:lnTo>
                  <a:pt x="28" y="53"/>
                </a:lnTo>
                <a:lnTo>
                  <a:pt x="24" y="56"/>
                </a:lnTo>
                <a:lnTo>
                  <a:pt x="18" y="56"/>
                </a:lnTo>
                <a:lnTo>
                  <a:pt x="14" y="56"/>
                </a:lnTo>
                <a:lnTo>
                  <a:pt x="11" y="55"/>
                </a:lnTo>
                <a:lnTo>
                  <a:pt x="8" y="53"/>
                </a:lnTo>
                <a:lnTo>
                  <a:pt x="6" y="51"/>
                </a:lnTo>
                <a:lnTo>
                  <a:pt x="3" y="47"/>
                </a:lnTo>
                <a:lnTo>
                  <a:pt x="2" y="42"/>
                </a:lnTo>
                <a:lnTo>
                  <a:pt x="1" y="35"/>
                </a:lnTo>
                <a:lnTo>
                  <a:pt x="0" y="28"/>
                </a:lnTo>
                <a:close/>
                <a:moveTo>
                  <a:pt x="7" y="28"/>
                </a:moveTo>
                <a:lnTo>
                  <a:pt x="7" y="34"/>
                </a:lnTo>
                <a:lnTo>
                  <a:pt x="8" y="40"/>
                </a:lnTo>
                <a:lnTo>
                  <a:pt x="9" y="44"/>
                </a:lnTo>
                <a:lnTo>
                  <a:pt x="10" y="46"/>
                </a:lnTo>
                <a:lnTo>
                  <a:pt x="12" y="48"/>
                </a:lnTo>
                <a:lnTo>
                  <a:pt x="14" y="50"/>
                </a:lnTo>
                <a:lnTo>
                  <a:pt x="16" y="51"/>
                </a:lnTo>
                <a:lnTo>
                  <a:pt x="18" y="51"/>
                </a:lnTo>
                <a:lnTo>
                  <a:pt x="20" y="51"/>
                </a:lnTo>
                <a:lnTo>
                  <a:pt x="22" y="50"/>
                </a:lnTo>
                <a:lnTo>
                  <a:pt x="24" y="48"/>
                </a:lnTo>
                <a:lnTo>
                  <a:pt x="26" y="46"/>
                </a:lnTo>
                <a:lnTo>
                  <a:pt x="27" y="44"/>
                </a:lnTo>
                <a:lnTo>
                  <a:pt x="28" y="40"/>
                </a:lnTo>
                <a:lnTo>
                  <a:pt x="29" y="34"/>
                </a:lnTo>
                <a:lnTo>
                  <a:pt x="29" y="28"/>
                </a:lnTo>
                <a:lnTo>
                  <a:pt x="29" y="21"/>
                </a:lnTo>
                <a:lnTo>
                  <a:pt x="28" y="16"/>
                </a:lnTo>
                <a:lnTo>
                  <a:pt x="27" y="12"/>
                </a:lnTo>
                <a:lnTo>
                  <a:pt x="26" y="10"/>
                </a:lnTo>
                <a:lnTo>
                  <a:pt x="24" y="8"/>
                </a:lnTo>
                <a:lnTo>
                  <a:pt x="22" y="6"/>
                </a:lnTo>
                <a:lnTo>
                  <a:pt x="20" y="5"/>
                </a:lnTo>
                <a:lnTo>
                  <a:pt x="18" y="5"/>
                </a:lnTo>
                <a:lnTo>
                  <a:pt x="16" y="5"/>
                </a:lnTo>
                <a:lnTo>
                  <a:pt x="14" y="6"/>
                </a:lnTo>
                <a:lnTo>
                  <a:pt x="12" y="7"/>
                </a:lnTo>
                <a:lnTo>
                  <a:pt x="11" y="9"/>
                </a:lnTo>
                <a:lnTo>
                  <a:pt x="9" y="12"/>
                </a:lnTo>
                <a:lnTo>
                  <a:pt x="8" y="16"/>
                </a:lnTo>
                <a:lnTo>
                  <a:pt x="7" y="21"/>
                </a:lnTo>
                <a:lnTo>
                  <a:pt x="7" y="2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0" name="Freeform 3211"/>
          <p:cNvSpPr>
            <a:spLocks noEditPoints="1"/>
          </p:cNvSpPr>
          <p:nvPr/>
        </p:nvSpPr>
        <p:spPr bwMode="auto">
          <a:xfrm>
            <a:off x="5174456" y="5942806"/>
            <a:ext cx="15875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2" y="0"/>
              </a:cxn>
              <a:cxn ang="0">
                <a:pos x="27" y="0"/>
              </a:cxn>
              <a:cxn ang="0">
                <a:pos x="32" y="2"/>
              </a:cxn>
              <a:cxn ang="0">
                <a:pos x="35" y="4"/>
              </a:cxn>
              <a:cxn ang="0">
                <a:pos x="38" y="7"/>
              </a:cxn>
              <a:cxn ang="0">
                <a:pos x="39" y="10"/>
              </a:cxn>
              <a:cxn ang="0">
                <a:pos x="40" y="14"/>
              </a:cxn>
              <a:cxn ang="0">
                <a:pos x="39" y="17"/>
              </a:cxn>
              <a:cxn ang="0">
                <a:pos x="38" y="20"/>
              </a:cxn>
              <a:cxn ang="0">
                <a:pos x="35" y="23"/>
              </a:cxn>
              <a:cxn ang="0">
                <a:pos x="32" y="25"/>
              </a:cxn>
              <a:cxn ang="0">
                <a:pos x="37" y="27"/>
              </a:cxn>
              <a:cxn ang="0">
                <a:pos x="40" y="30"/>
              </a:cxn>
              <a:cxn ang="0">
                <a:pos x="42" y="34"/>
              </a:cxn>
              <a:cxn ang="0">
                <a:pos x="42" y="40"/>
              </a:cxn>
              <a:cxn ang="0">
                <a:pos x="42" y="43"/>
              </a:cxn>
              <a:cxn ang="0">
                <a:pos x="41" y="47"/>
              </a:cxn>
              <a:cxn ang="0">
                <a:pos x="39" y="50"/>
              </a:cxn>
              <a:cxn ang="0">
                <a:pos x="37" y="52"/>
              </a:cxn>
              <a:cxn ang="0">
                <a:pos x="34" y="53"/>
              </a:cxn>
              <a:cxn ang="0">
                <a:pos x="31" y="54"/>
              </a:cxn>
              <a:cxn ang="0">
                <a:pos x="27" y="55"/>
              </a:cxn>
              <a:cxn ang="0">
                <a:pos x="22" y="55"/>
              </a:cxn>
              <a:cxn ang="0">
                <a:pos x="0" y="55"/>
              </a:cxn>
              <a:cxn ang="0">
                <a:pos x="7" y="23"/>
              </a:cxn>
              <a:cxn ang="0">
                <a:pos x="19" y="23"/>
              </a:cxn>
              <a:cxn ang="0">
                <a:pos x="24" y="23"/>
              </a:cxn>
              <a:cxn ang="0">
                <a:pos x="27" y="22"/>
              </a:cxn>
              <a:cxn ang="0">
                <a:pos x="30" y="21"/>
              </a:cxn>
              <a:cxn ang="0">
                <a:pos x="31" y="19"/>
              </a:cxn>
              <a:cxn ang="0">
                <a:pos x="32" y="17"/>
              </a:cxn>
              <a:cxn ang="0">
                <a:pos x="33" y="15"/>
              </a:cxn>
              <a:cxn ang="0">
                <a:pos x="32" y="12"/>
              </a:cxn>
              <a:cxn ang="0">
                <a:pos x="31" y="10"/>
              </a:cxn>
              <a:cxn ang="0">
                <a:pos x="30" y="8"/>
              </a:cxn>
              <a:cxn ang="0">
                <a:pos x="28" y="7"/>
              </a:cxn>
              <a:cxn ang="0">
                <a:pos x="24" y="7"/>
              </a:cxn>
              <a:cxn ang="0">
                <a:pos x="18" y="6"/>
              </a:cxn>
              <a:cxn ang="0">
                <a:pos x="7" y="6"/>
              </a:cxn>
              <a:cxn ang="0">
                <a:pos x="7" y="23"/>
              </a:cxn>
              <a:cxn ang="0">
                <a:pos x="7" y="49"/>
              </a:cxn>
              <a:cxn ang="0">
                <a:pos x="22" y="49"/>
              </a:cxn>
              <a:cxn ang="0">
                <a:pos x="25" y="49"/>
              </a:cxn>
              <a:cxn ang="0">
                <a:pos x="27" y="49"/>
              </a:cxn>
              <a:cxn ang="0">
                <a:pos x="29" y="48"/>
              </a:cxn>
              <a:cxn ang="0">
                <a:pos x="31" y="47"/>
              </a:cxn>
              <a:cxn ang="0">
                <a:pos x="33" y="46"/>
              </a:cxn>
              <a:cxn ang="0">
                <a:pos x="34" y="44"/>
              </a:cxn>
              <a:cxn ang="0">
                <a:pos x="35" y="42"/>
              </a:cxn>
              <a:cxn ang="0">
                <a:pos x="35" y="40"/>
              </a:cxn>
              <a:cxn ang="0">
                <a:pos x="35" y="36"/>
              </a:cxn>
              <a:cxn ang="0">
                <a:pos x="33" y="33"/>
              </a:cxn>
              <a:cxn ang="0">
                <a:pos x="31" y="31"/>
              </a:cxn>
              <a:cxn ang="0">
                <a:pos x="29" y="30"/>
              </a:cxn>
              <a:cxn ang="0">
                <a:pos x="26" y="29"/>
              </a:cxn>
              <a:cxn ang="0">
                <a:pos x="21" y="29"/>
              </a:cxn>
              <a:cxn ang="0">
                <a:pos x="7" y="29"/>
              </a:cxn>
              <a:cxn ang="0">
                <a:pos x="7" y="49"/>
              </a:cxn>
            </a:cxnLst>
            <a:rect l="0" t="0" r="r" b="b"/>
            <a:pathLst>
              <a:path w="42" h="55">
                <a:moveTo>
                  <a:pt x="0" y="55"/>
                </a:moveTo>
                <a:lnTo>
                  <a:pt x="0" y="0"/>
                </a:lnTo>
                <a:lnTo>
                  <a:pt x="22" y="0"/>
                </a:lnTo>
                <a:lnTo>
                  <a:pt x="27" y="0"/>
                </a:lnTo>
                <a:lnTo>
                  <a:pt x="32" y="2"/>
                </a:lnTo>
                <a:lnTo>
                  <a:pt x="35" y="4"/>
                </a:lnTo>
                <a:lnTo>
                  <a:pt x="38" y="7"/>
                </a:lnTo>
                <a:lnTo>
                  <a:pt x="39" y="10"/>
                </a:lnTo>
                <a:lnTo>
                  <a:pt x="40" y="14"/>
                </a:lnTo>
                <a:lnTo>
                  <a:pt x="39" y="17"/>
                </a:lnTo>
                <a:lnTo>
                  <a:pt x="38" y="20"/>
                </a:lnTo>
                <a:lnTo>
                  <a:pt x="35" y="23"/>
                </a:lnTo>
                <a:lnTo>
                  <a:pt x="32" y="25"/>
                </a:lnTo>
                <a:lnTo>
                  <a:pt x="37" y="27"/>
                </a:lnTo>
                <a:lnTo>
                  <a:pt x="40" y="30"/>
                </a:lnTo>
                <a:lnTo>
                  <a:pt x="42" y="34"/>
                </a:lnTo>
                <a:lnTo>
                  <a:pt x="42" y="40"/>
                </a:lnTo>
                <a:lnTo>
                  <a:pt x="42" y="43"/>
                </a:lnTo>
                <a:lnTo>
                  <a:pt x="41" y="47"/>
                </a:lnTo>
                <a:lnTo>
                  <a:pt x="39" y="50"/>
                </a:lnTo>
                <a:lnTo>
                  <a:pt x="37" y="52"/>
                </a:lnTo>
                <a:lnTo>
                  <a:pt x="34" y="53"/>
                </a:lnTo>
                <a:lnTo>
                  <a:pt x="31" y="54"/>
                </a:lnTo>
                <a:lnTo>
                  <a:pt x="27" y="55"/>
                </a:lnTo>
                <a:lnTo>
                  <a:pt x="22" y="55"/>
                </a:lnTo>
                <a:lnTo>
                  <a:pt x="0" y="55"/>
                </a:lnTo>
                <a:close/>
                <a:moveTo>
                  <a:pt x="7" y="23"/>
                </a:moveTo>
                <a:lnTo>
                  <a:pt x="19" y="23"/>
                </a:lnTo>
                <a:lnTo>
                  <a:pt x="24" y="23"/>
                </a:lnTo>
                <a:lnTo>
                  <a:pt x="27" y="22"/>
                </a:lnTo>
                <a:lnTo>
                  <a:pt x="30" y="21"/>
                </a:lnTo>
                <a:lnTo>
                  <a:pt x="31" y="19"/>
                </a:lnTo>
                <a:lnTo>
                  <a:pt x="32" y="17"/>
                </a:lnTo>
                <a:lnTo>
                  <a:pt x="33" y="15"/>
                </a:lnTo>
                <a:lnTo>
                  <a:pt x="32" y="12"/>
                </a:lnTo>
                <a:lnTo>
                  <a:pt x="31" y="10"/>
                </a:lnTo>
                <a:lnTo>
                  <a:pt x="30" y="8"/>
                </a:lnTo>
                <a:lnTo>
                  <a:pt x="28" y="7"/>
                </a:lnTo>
                <a:lnTo>
                  <a:pt x="24" y="7"/>
                </a:lnTo>
                <a:lnTo>
                  <a:pt x="18" y="6"/>
                </a:lnTo>
                <a:lnTo>
                  <a:pt x="7" y="6"/>
                </a:lnTo>
                <a:lnTo>
                  <a:pt x="7" y="23"/>
                </a:lnTo>
                <a:close/>
                <a:moveTo>
                  <a:pt x="7" y="49"/>
                </a:moveTo>
                <a:lnTo>
                  <a:pt x="22" y="49"/>
                </a:lnTo>
                <a:lnTo>
                  <a:pt x="25" y="49"/>
                </a:lnTo>
                <a:lnTo>
                  <a:pt x="27" y="49"/>
                </a:lnTo>
                <a:lnTo>
                  <a:pt x="29" y="48"/>
                </a:lnTo>
                <a:lnTo>
                  <a:pt x="31" y="47"/>
                </a:lnTo>
                <a:lnTo>
                  <a:pt x="33" y="46"/>
                </a:lnTo>
                <a:lnTo>
                  <a:pt x="34" y="44"/>
                </a:lnTo>
                <a:lnTo>
                  <a:pt x="35" y="42"/>
                </a:lnTo>
                <a:lnTo>
                  <a:pt x="35" y="40"/>
                </a:lnTo>
                <a:lnTo>
                  <a:pt x="35" y="36"/>
                </a:lnTo>
                <a:lnTo>
                  <a:pt x="33" y="33"/>
                </a:lnTo>
                <a:lnTo>
                  <a:pt x="31" y="31"/>
                </a:lnTo>
                <a:lnTo>
                  <a:pt x="29" y="30"/>
                </a:lnTo>
                <a:lnTo>
                  <a:pt x="26" y="29"/>
                </a:lnTo>
                <a:lnTo>
                  <a:pt x="21" y="29"/>
                </a:lnTo>
                <a:lnTo>
                  <a:pt x="7" y="29"/>
                </a:lnTo>
                <a:lnTo>
                  <a:pt x="7" y="4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1" name="Freeform 3212"/>
          <p:cNvSpPr>
            <a:spLocks noEditPoints="1"/>
          </p:cNvSpPr>
          <p:nvPr/>
        </p:nvSpPr>
        <p:spPr bwMode="auto">
          <a:xfrm>
            <a:off x="5193506" y="5949156"/>
            <a:ext cx="14288" cy="15875"/>
          </a:xfrm>
          <a:custGeom>
            <a:avLst/>
            <a:gdLst/>
            <a:ahLst/>
            <a:cxnLst>
              <a:cxn ang="0">
                <a:pos x="26" y="39"/>
              </a:cxn>
              <a:cxn ang="0">
                <a:pos x="18" y="42"/>
              </a:cxn>
              <a:cxn ang="0">
                <a:pos x="8" y="42"/>
              </a:cxn>
              <a:cxn ang="0">
                <a:pos x="1" y="35"/>
              </a:cxn>
              <a:cxn ang="0">
                <a:pos x="1" y="28"/>
              </a:cxn>
              <a:cxn ang="0">
                <a:pos x="3" y="24"/>
              </a:cxn>
              <a:cxn ang="0">
                <a:pos x="7" y="20"/>
              </a:cxn>
              <a:cxn ang="0">
                <a:pos x="12" y="18"/>
              </a:cxn>
              <a:cxn ang="0">
                <a:pos x="24" y="17"/>
              </a:cxn>
              <a:cxn ang="0">
                <a:pos x="29" y="14"/>
              </a:cxn>
              <a:cxn ang="0">
                <a:pos x="28" y="10"/>
              </a:cxn>
              <a:cxn ang="0">
                <a:pos x="24" y="6"/>
              </a:cxn>
              <a:cxn ang="0">
                <a:pos x="14" y="6"/>
              </a:cxn>
              <a:cxn ang="0">
                <a:pos x="9" y="9"/>
              </a:cxn>
              <a:cxn ang="0">
                <a:pos x="1" y="12"/>
              </a:cxn>
              <a:cxn ang="0">
                <a:pos x="4" y="5"/>
              </a:cxn>
              <a:cxn ang="0">
                <a:pos x="10" y="1"/>
              </a:cxn>
              <a:cxn ang="0">
                <a:pos x="19" y="0"/>
              </a:cxn>
              <a:cxn ang="0">
                <a:pos x="28" y="1"/>
              </a:cxn>
              <a:cxn ang="0">
                <a:pos x="33" y="4"/>
              </a:cxn>
              <a:cxn ang="0">
                <a:pos x="35" y="9"/>
              </a:cxn>
              <a:cxn ang="0">
                <a:pos x="35" y="15"/>
              </a:cxn>
              <a:cxn ang="0">
                <a:pos x="36" y="32"/>
              </a:cxn>
              <a:cxn ang="0">
                <a:pos x="37" y="39"/>
              </a:cxn>
              <a:cxn ang="0">
                <a:pos x="31" y="41"/>
              </a:cxn>
              <a:cxn ang="0">
                <a:pos x="29" y="37"/>
              </a:cxn>
              <a:cxn ang="0">
                <a:pos x="24" y="22"/>
              </a:cxn>
              <a:cxn ang="0">
                <a:pos x="13" y="25"/>
              </a:cxn>
              <a:cxn ang="0">
                <a:pos x="9" y="26"/>
              </a:cxn>
              <a:cxn ang="0">
                <a:pos x="8" y="29"/>
              </a:cxn>
              <a:cxn ang="0">
                <a:pos x="8" y="33"/>
              </a:cxn>
              <a:cxn ang="0">
                <a:pos x="12" y="37"/>
              </a:cxn>
              <a:cxn ang="0">
                <a:pos x="19" y="37"/>
              </a:cxn>
              <a:cxn ang="0">
                <a:pos x="26" y="33"/>
              </a:cxn>
              <a:cxn ang="0">
                <a:pos x="28" y="28"/>
              </a:cxn>
              <a:cxn ang="0">
                <a:pos x="29" y="21"/>
              </a:cxn>
            </a:cxnLst>
            <a:rect l="0" t="0" r="r" b="b"/>
            <a:pathLst>
              <a:path w="38" h="42">
                <a:moveTo>
                  <a:pt x="29" y="37"/>
                </a:moveTo>
                <a:lnTo>
                  <a:pt x="26" y="39"/>
                </a:lnTo>
                <a:lnTo>
                  <a:pt x="21" y="41"/>
                </a:lnTo>
                <a:lnTo>
                  <a:pt x="18" y="42"/>
                </a:lnTo>
                <a:lnTo>
                  <a:pt x="14" y="42"/>
                </a:lnTo>
                <a:lnTo>
                  <a:pt x="8" y="42"/>
                </a:lnTo>
                <a:lnTo>
                  <a:pt x="4" y="39"/>
                </a:lnTo>
                <a:lnTo>
                  <a:pt x="1" y="35"/>
                </a:lnTo>
                <a:lnTo>
                  <a:pt x="0" y="31"/>
                </a:lnTo>
                <a:lnTo>
                  <a:pt x="1" y="28"/>
                </a:lnTo>
                <a:lnTo>
                  <a:pt x="2" y="26"/>
                </a:lnTo>
                <a:lnTo>
                  <a:pt x="3" y="24"/>
                </a:lnTo>
                <a:lnTo>
                  <a:pt x="5" y="21"/>
                </a:lnTo>
                <a:lnTo>
                  <a:pt x="7" y="20"/>
                </a:lnTo>
                <a:lnTo>
                  <a:pt x="10" y="19"/>
                </a:lnTo>
                <a:lnTo>
                  <a:pt x="12" y="18"/>
                </a:lnTo>
                <a:lnTo>
                  <a:pt x="16" y="18"/>
                </a:lnTo>
                <a:lnTo>
                  <a:pt x="24" y="17"/>
                </a:lnTo>
                <a:lnTo>
                  <a:pt x="29" y="15"/>
                </a:lnTo>
                <a:lnTo>
                  <a:pt x="29" y="14"/>
                </a:lnTo>
                <a:lnTo>
                  <a:pt x="29" y="14"/>
                </a:lnTo>
                <a:lnTo>
                  <a:pt x="28" y="10"/>
                </a:lnTo>
                <a:lnTo>
                  <a:pt x="27" y="8"/>
                </a:lnTo>
                <a:lnTo>
                  <a:pt x="24" y="6"/>
                </a:lnTo>
                <a:lnTo>
                  <a:pt x="18" y="6"/>
                </a:lnTo>
                <a:lnTo>
                  <a:pt x="14" y="6"/>
                </a:lnTo>
                <a:lnTo>
                  <a:pt x="11" y="7"/>
                </a:lnTo>
                <a:lnTo>
                  <a:pt x="9" y="9"/>
                </a:lnTo>
                <a:lnTo>
                  <a:pt x="8" y="13"/>
                </a:lnTo>
                <a:lnTo>
                  <a:pt x="1" y="12"/>
                </a:lnTo>
                <a:lnTo>
                  <a:pt x="3" y="8"/>
                </a:lnTo>
                <a:lnTo>
                  <a:pt x="4" y="5"/>
                </a:lnTo>
                <a:lnTo>
                  <a:pt x="7" y="3"/>
                </a:lnTo>
                <a:lnTo>
                  <a:pt x="10" y="1"/>
                </a:lnTo>
                <a:lnTo>
                  <a:pt x="14" y="0"/>
                </a:lnTo>
                <a:lnTo>
                  <a:pt x="19" y="0"/>
                </a:lnTo>
                <a:lnTo>
                  <a:pt x="25" y="0"/>
                </a:lnTo>
                <a:lnTo>
                  <a:pt x="28" y="1"/>
                </a:lnTo>
                <a:lnTo>
                  <a:pt x="31" y="3"/>
                </a:lnTo>
                <a:lnTo>
                  <a:pt x="33" y="4"/>
                </a:lnTo>
                <a:lnTo>
                  <a:pt x="34" y="6"/>
                </a:lnTo>
                <a:lnTo>
                  <a:pt x="35" y="9"/>
                </a:lnTo>
                <a:lnTo>
                  <a:pt x="35" y="11"/>
                </a:lnTo>
                <a:lnTo>
                  <a:pt x="35" y="15"/>
                </a:lnTo>
                <a:lnTo>
                  <a:pt x="35" y="25"/>
                </a:lnTo>
                <a:lnTo>
                  <a:pt x="36" y="32"/>
                </a:lnTo>
                <a:lnTo>
                  <a:pt x="36" y="37"/>
                </a:lnTo>
                <a:lnTo>
                  <a:pt x="37" y="39"/>
                </a:lnTo>
                <a:lnTo>
                  <a:pt x="38" y="41"/>
                </a:lnTo>
                <a:lnTo>
                  <a:pt x="31" y="41"/>
                </a:lnTo>
                <a:lnTo>
                  <a:pt x="30" y="39"/>
                </a:lnTo>
                <a:lnTo>
                  <a:pt x="29" y="37"/>
                </a:lnTo>
                <a:close/>
                <a:moveTo>
                  <a:pt x="29" y="21"/>
                </a:moveTo>
                <a:lnTo>
                  <a:pt x="24" y="22"/>
                </a:lnTo>
                <a:lnTo>
                  <a:pt x="17" y="24"/>
                </a:lnTo>
                <a:lnTo>
                  <a:pt x="13" y="25"/>
                </a:lnTo>
                <a:lnTo>
                  <a:pt x="11" y="25"/>
                </a:lnTo>
                <a:lnTo>
                  <a:pt x="9" y="26"/>
                </a:lnTo>
                <a:lnTo>
                  <a:pt x="8" y="28"/>
                </a:lnTo>
                <a:lnTo>
                  <a:pt x="8" y="29"/>
                </a:lnTo>
                <a:lnTo>
                  <a:pt x="7" y="31"/>
                </a:lnTo>
                <a:lnTo>
                  <a:pt x="8" y="33"/>
                </a:lnTo>
                <a:lnTo>
                  <a:pt x="9" y="35"/>
                </a:lnTo>
                <a:lnTo>
                  <a:pt x="12" y="37"/>
                </a:lnTo>
                <a:lnTo>
                  <a:pt x="15" y="37"/>
                </a:lnTo>
                <a:lnTo>
                  <a:pt x="19" y="37"/>
                </a:lnTo>
                <a:lnTo>
                  <a:pt x="23" y="35"/>
                </a:lnTo>
                <a:lnTo>
                  <a:pt x="26" y="33"/>
                </a:lnTo>
                <a:lnTo>
                  <a:pt x="28" y="31"/>
                </a:lnTo>
                <a:lnTo>
                  <a:pt x="28" y="28"/>
                </a:lnTo>
                <a:lnTo>
                  <a:pt x="29" y="24"/>
                </a:lnTo>
                <a:lnTo>
                  <a:pt x="29" y="21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2" name="Freeform 3213"/>
          <p:cNvSpPr>
            <a:spLocks/>
          </p:cNvSpPr>
          <p:nvPr/>
        </p:nvSpPr>
        <p:spPr bwMode="auto">
          <a:xfrm>
            <a:off x="5209381" y="5949156"/>
            <a:ext cx="14288" cy="15875"/>
          </a:xfrm>
          <a:custGeom>
            <a:avLst/>
            <a:gdLst/>
            <a:ahLst/>
            <a:cxnLst>
              <a:cxn ang="0">
                <a:pos x="7" y="29"/>
              </a:cxn>
              <a:cxn ang="0">
                <a:pos x="10" y="35"/>
              </a:cxn>
              <a:cxn ang="0">
                <a:pos x="17" y="37"/>
              </a:cxn>
              <a:cxn ang="0">
                <a:pos x="24" y="35"/>
              </a:cxn>
              <a:cxn ang="0">
                <a:pos x="26" y="31"/>
              </a:cxn>
              <a:cxn ang="0">
                <a:pos x="24" y="27"/>
              </a:cxn>
              <a:cxn ang="0">
                <a:pos x="17" y="25"/>
              </a:cxn>
              <a:cxn ang="0">
                <a:pos x="7" y="20"/>
              </a:cxn>
              <a:cxn ang="0">
                <a:pos x="3" y="17"/>
              </a:cxn>
              <a:cxn ang="0">
                <a:pos x="1" y="11"/>
              </a:cxn>
              <a:cxn ang="0">
                <a:pos x="3" y="7"/>
              </a:cxn>
              <a:cxn ang="0">
                <a:pos x="6" y="3"/>
              </a:cxn>
              <a:cxn ang="0">
                <a:pos x="10" y="1"/>
              </a:cxn>
              <a:cxn ang="0">
                <a:pos x="16" y="0"/>
              </a:cxn>
              <a:cxn ang="0">
                <a:pos x="24" y="1"/>
              </a:cxn>
              <a:cxn ang="0">
                <a:pos x="29" y="5"/>
              </a:cxn>
              <a:cxn ang="0">
                <a:pos x="32" y="11"/>
              </a:cxn>
              <a:cxn ang="0">
                <a:pos x="24" y="9"/>
              </a:cxn>
              <a:cxn ang="0">
                <a:pos x="20" y="6"/>
              </a:cxn>
              <a:cxn ang="0">
                <a:pos x="12" y="6"/>
              </a:cxn>
              <a:cxn ang="0">
                <a:pos x="8" y="9"/>
              </a:cxn>
              <a:cxn ang="0">
                <a:pos x="8" y="12"/>
              </a:cxn>
              <a:cxn ang="0">
                <a:pos x="10" y="14"/>
              </a:cxn>
              <a:cxn ang="0">
                <a:pos x="13" y="15"/>
              </a:cxn>
              <a:cxn ang="0">
                <a:pos x="23" y="18"/>
              </a:cxn>
              <a:cxn ang="0">
                <a:pos x="29" y="21"/>
              </a:cxn>
              <a:cxn ang="0">
                <a:pos x="34" y="27"/>
              </a:cxn>
              <a:cxn ang="0">
                <a:pos x="33" y="33"/>
              </a:cxn>
              <a:cxn ang="0">
                <a:pos x="29" y="39"/>
              </a:cxn>
              <a:cxn ang="0">
                <a:pos x="21" y="42"/>
              </a:cxn>
              <a:cxn ang="0">
                <a:pos x="13" y="42"/>
              </a:cxn>
              <a:cxn ang="0">
                <a:pos x="8" y="40"/>
              </a:cxn>
              <a:cxn ang="0">
                <a:pos x="3" y="37"/>
              </a:cxn>
              <a:cxn ang="0">
                <a:pos x="1" y="33"/>
              </a:cxn>
            </a:cxnLst>
            <a:rect l="0" t="0" r="r" b="b"/>
            <a:pathLst>
              <a:path w="34" h="42">
                <a:moveTo>
                  <a:pt x="0" y="30"/>
                </a:moveTo>
                <a:lnTo>
                  <a:pt x="7" y="29"/>
                </a:lnTo>
                <a:lnTo>
                  <a:pt x="8" y="32"/>
                </a:lnTo>
                <a:lnTo>
                  <a:pt x="10" y="35"/>
                </a:lnTo>
                <a:lnTo>
                  <a:pt x="13" y="36"/>
                </a:lnTo>
                <a:lnTo>
                  <a:pt x="17" y="37"/>
                </a:lnTo>
                <a:lnTo>
                  <a:pt x="21" y="36"/>
                </a:lnTo>
                <a:lnTo>
                  <a:pt x="24" y="35"/>
                </a:lnTo>
                <a:lnTo>
                  <a:pt x="26" y="33"/>
                </a:lnTo>
                <a:lnTo>
                  <a:pt x="26" y="31"/>
                </a:lnTo>
                <a:lnTo>
                  <a:pt x="26" y="28"/>
                </a:lnTo>
                <a:lnTo>
                  <a:pt x="24" y="27"/>
                </a:lnTo>
                <a:lnTo>
                  <a:pt x="22" y="26"/>
                </a:lnTo>
                <a:lnTo>
                  <a:pt x="17" y="25"/>
                </a:lnTo>
                <a:lnTo>
                  <a:pt x="11" y="22"/>
                </a:lnTo>
                <a:lnTo>
                  <a:pt x="7" y="20"/>
                </a:lnTo>
                <a:lnTo>
                  <a:pt x="5" y="19"/>
                </a:lnTo>
                <a:lnTo>
                  <a:pt x="3" y="17"/>
                </a:lnTo>
                <a:lnTo>
                  <a:pt x="2" y="14"/>
                </a:lnTo>
                <a:lnTo>
                  <a:pt x="1" y="11"/>
                </a:lnTo>
                <a:lnTo>
                  <a:pt x="2" y="9"/>
                </a:lnTo>
                <a:lnTo>
                  <a:pt x="3" y="7"/>
                </a:lnTo>
                <a:lnTo>
                  <a:pt x="4" y="4"/>
                </a:lnTo>
                <a:lnTo>
                  <a:pt x="6" y="3"/>
                </a:lnTo>
                <a:lnTo>
                  <a:pt x="8" y="2"/>
                </a:lnTo>
                <a:lnTo>
                  <a:pt x="10" y="1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4" y="1"/>
                </a:lnTo>
                <a:lnTo>
                  <a:pt x="27" y="3"/>
                </a:lnTo>
                <a:lnTo>
                  <a:pt x="29" y="5"/>
                </a:lnTo>
                <a:lnTo>
                  <a:pt x="32" y="8"/>
                </a:lnTo>
                <a:lnTo>
                  <a:pt x="32" y="11"/>
                </a:lnTo>
                <a:lnTo>
                  <a:pt x="25" y="12"/>
                </a:lnTo>
                <a:lnTo>
                  <a:pt x="24" y="9"/>
                </a:lnTo>
                <a:lnTo>
                  <a:pt x="22" y="7"/>
                </a:lnTo>
                <a:lnTo>
                  <a:pt x="20" y="6"/>
                </a:lnTo>
                <a:lnTo>
                  <a:pt x="16" y="6"/>
                </a:lnTo>
                <a:lnTo>
                  <a:pt x="12" y="6"/>
                </a:lnTo>
                <a:lnTo>
                  <a:pt x="10" y="7"/>
                </a:lnTo>
                <a:lnTo>
                  <a:pt x="8" y="9"/>
                </a:lnTo>
                <a:lnTo>
                  <a:pt x="8" y="11"/>
                </a:lnTo>
                <a:lnTo>
                  <a:pt x="8" y="12"/>
                </a:lnTo>
                <a:lnTo>
                  <a:pt x="9" y="13"/>
                </a:lnTo>
                <a:lnTo>
                  <a:pt x="10" y="14"/>
                </a:lnTo>
                <a:lnTo>
                  <a:pt x="11" y="15"/>
                </a:lnTo>
                <a:lnTo>
                  <a:pt x="13" y="15"/>
                </a:lnTo>
                <a:lnTo>
                  <a:pt x="17" y="16"/>
                </a:lnTo>
                <a:lnTo>
                  <a:pt x="23" y="18"/>
                </a:lnTo>
                <a:lnTo>
                  <a:pt x="27" y="20"/>
                </a:lnTo>
                <a:lnTo>
                  <a:pt x="29" y="21"/>
                </a:lnTo>
                <a:lnTo>
                  <a:pt x="32" y="24"/>
                </a:lnTo>
                <a:lnTo>
                  <a:pt x="34" y="27"/>
                </a:lnTo>
                <a:lnTo>
                  <a:pt x="34" y="30"/>
                </a:lnTo>
                <a:lnTo>
                  <a:pt x="33" y="33"/>
                </a:lnTo>
                <a:lnTo>
                  <a:pt x="32" y="36"/>
                </a:lnTo>
                <a:lnTo>
                  <a:pt x="29" y="39"/>
                </a:lnTo>
                <a:lnTo>
                  <a:pt x="25" y="41"/>
                </a:lnTo>
                <a:lnTo>
                  <a:pt x="21" y="42"/>
                </a:lnTo>
                <a:lnTo>
                  <a:pt x="17" y="42"/>
                </a:lnTo>
                <a:lnTo>
                  <a:pt x="13" y="42"/>
                </a:lnTo>
                <a:lnTo>
                  <a:pt x="10" y="41"/>
                </a:lnTo>
                <a:lnTo>
                  <a:pt x="8" y="40"/>
                </a:lnTo>
                <a:lnTo>
                  <a:pt x="5" y="39"/>
                </a:lnTo>
                <a:lnTo>
                  <a:pt x="3" y="37"/>
                </a:lnTo>
                <a:lnTo>
                  <a:pt x="2" y="35"/>
                </a:lnTo>
                <a:lnTo>
                  <a:pt x="1" y="33"/>
                </a:lnTo>
                <a:lnTo>
                  <a:pt x="0" y="3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3" name="Freeform 3214"/>
          <p:cNvSpPr>
            <a:spLocks noEditPoints="1"/>
          </p:cNvSpPr>
          <p:nvPr/>
        </p:nvSpPr>
        <p:spPr bwMode="auto">
          <a:xfrm>
            <a:off x="5225256" y="5949156"/>
            <a:ext cx="15875" cy="15875"/>
          </a:xfrm>
          <a:custGeom>
            <a:avLst/>
            <a:gdLst/>
            <a:ahLst/>
            <a:cxnLst>
              <a:cxn ang="0">
                <a:pos x="29" y="29"/>
              </a:cxn>
              <a:cxn ang="0">
                <a:pos x="36" y="30"/>
              </a:cxn>
              <a:cxn ang="0">
                <a:pos x="34" y="35"/>
              </a:cxn>
              <a:cxn ang="0">
                <a:pos x="30" y="39"/>
              </a:cxn>
              <a:cxn ang="0">
                <a:pos x="25" y="41"/>
              </a:cxn>
              <a:cxn ang="0">
                <a:pos x="19" y="42"/>
              </a:cxn>
              <a:cxn ang="0">
                <a:pos x="14" y="42"/>
              </a:cxn>
              <a:cxn ang="0">
                <a:pos x="11" y="41"/>
              </a:cxn>
              <a:cxn ang="0">
                <a:pos x="8" y="39"/>
              </a:cxn>
              <a:cxn ang="0">
                <a:pos x="5" y="37"/>
              </a:cxn>
              <a:cxn ang="0">
                <a:pos x="3" y="34"/>
              </a:cxn>
              <a:cxn ang="0">
                <a:pos x="1" y="31"/>
              </a:cxn>
              <a:cxn ang="0">
                <a:pos x="0" y="27"/>
              </a:cxn>
              <a:cxn ang="0">
                <a:pos x="0" y="21"/>
              </a:cxn>
              <a:cxn ang="0">
                <a:pos x="0" y="16"/>
              </a:cxn>
              <a:cxn ang="0">
                <a:pos x="1" y="12"/>
              </a:cxn>
              <a:cxn ang="0">
                <a:pos x="3" y="9"/>
              </a:cxn>
              <a:cxn ang="0">
                <a:pos x="5" y="6"/>
              </a:cxn>
              <a:cxn ang="0">
                <a:pos x="8" y="3"/>
              </a:cxn>
              <a:cxn ang="0">
                <a:pos x="11" y="1"/>
              </a:cxn>
              <a:cxn ang="0">
                <a:pos x="14" y="0"/>
              </a:cxn>
              <a:cxn ang="0">
                <a:pos x="18" y="0"/>
              </a:cxn>
              <a:cxn ang="0">
                <a:pos x="22" y="0"/>
              </a:cxn>
              <a:cxn ang="0">
                <a:pos x="25" y="1"/>
              </a:cxn>
              <a:cxn ang="0">
                <a:pos x="28" y="3"/>
              </a:cxn>
              <a:cxn ang="0">
                <a:pos x="31" y="5"/>
              </a:cxn>
              <a:cxn ang="0">
                <a:pos x="33" y="8"/>
              </a:cxn>
              <a:cxn ang="0">
                <a:pos x="35" y="12"/>
              </a:cxn>
              <a:cxn ang="0">
                <a:pos x="36" y="16"/>
              </a:cxn>
              <a:cxn ang="0">
                <a:pos x="36" y="21"/>
              </a:cxn>
              <a:cxn ang="0">
                <a:pos x="36" y="21"/>
              </a:cxn>
              <a:cxn ang="0">
                <a:pos x="36" y="22"/>
              </a:cxn>
              <a:cxn ang="0">
                <a:pos x="7" y="22"/>
              </a:cxn>
              <a:cxn ang="0">
                <a:pos x="8" y="29"/>
              </a:cxn>
              <a:cxn ang="0">
                <a:pos x="10" y="33"/>
              </a:cxn>
              <a:cxn ang="0">
                <a:pos x="14" y="36"/>
              </a:cxn>
              <a:cxn ang="0">
                <a:pos x="19" y="37"/>
              </a:cxn>
              <a:cxn ang="0">
                <a:pos x="22" y="36"/>
              </a:cxn>
              <a:cxn ang="0">
                <a:pos x="25" y="35"/>
              </a:cxn>
              <a:cxn ang="0">
                <a:pos x="27" y="32"/>
              </a:cxn>
              <a:cxn ang="0">
                <a:pos x="29" y="29"/>
              </a:cxn>
              <a:cxn ang="0">
                <a:pos x="7" y="17"/>
              </a:cxn>
              <a:cxn ang="0">
                <a:pos x="29" y="17"/>
              </a:cxn>
              <a:cxn ang="0">
                <a:pos x="28" y="13"/>
              </a:cxn>
              <a:cxn ang="0">
                <a:pos x="27" y="9"/>
              </a:cxn>
              <a:cxn ang="0">
                <a:pos x="25" y="8"/>
              </a:cxn>
              <a:cxn ang="0">
                <a:pos x="23" y="6"/>
              </a:cxn>
              <a:cxn ang="0">
                <a:pos x="21" y="6"/>
              </a:cxn>
              <a:cxn ang="0">
                <a:pos x="18" y="6"/>
              </a:cxn>
              <a:cxn ang="0">
                <a:pos x="14" y="6"/>
              </a:cxn>
              <a:cxn ang="0">
                <a:pos x="10" y="9"/>
              </a:cxn>
              <a:cxn ang="0">
                <a:pos x="8" y="12"/>
              </a:cxn>
              <a:cxn ang="0">
                <a:pos x="7" y="17"/>
              </a:cxn>
            </a:cxnLst>
            <a:rect l="0" t="0" r="r" b="b"/>
            <a:pathLst>
              <a:path w="36" h="42">
                <a:moveTo>
                  <a:pt x="29" y="29"/>
                </a:moveTo>
                <a:lnTo>
                  <a:pt x="36" y="30"/>
                </a:lnTo>
                <a:lnTo>
                  <a:pt x="34" y="35"/>
                </a:lnTo>
                <a:lnTo>
                  <a:pt x="30" y="39"/>
                </a:lnTo>
                <a:lnTo>
                  <a:pt x="25" y="41"/>
                </a:lnTo>
                <a:lnTo>
                  <a:pt x="19" y="42"/>
                </a:lnTo>
                <a:lnTo>
                  <a:pt x="14" y="42"/>
                </a:lnTo>
                <a:lnTo>
                  <a:pt x="11" y="41"/>
                </a:lnTo>
                <a:lnTo>
                  <a:pt x="8" y="39"/>
                </a:lnTo>
                <a:lnTo>
                  <a:pt x="5" y="37"/>
                </a:lnTo>
                <a:lnTo>
                  <a:pt x="3" y="34"/>
                </a:lnTo>
                <a:lnTo>
                  <a:pt x="1" y="31"/>
                </a:lnTo>
                <a:lnTo>
                  <a:pt x="0" y="27"/>
                </a:lnTo>
                <a:lnTo>
                  <a:pt x="0" y="21"/>
                </a:lnTo>
                <a:lnTo>
                  <a:pt x="0" y="16"/>
                </a:lnTo>
                <a:lnTo>
                  <a:pt x="1" y="12"/>
                </a:lnTo>
                <a:lnTo>
                  <a:pt x="3" y="9"/>
                </a:lnTo>
                <a:lnTo>
                  <a:pt x="5" y="6"/>
                </a:lnTo>
                <a:lnTo>
                  <a:pt x="8" y="3"/>
                </a:lnTo>
                <a:lnTo>
                  <a:pt x="11" y="1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5" y="1"/>
                </a:lnTo>
                <a:lnTo>
                  <a:pt x="28" y="3"/>
                </a:lnTo>
                <a:lnTo>
                  <a:pt x="31" y="5"/>
                </a:lnTo>
                <a:lnTo>
                  <a:pt x="33" y="8"/>
                </a:lnTo>
                <a:lnTo>
                  <a:pt x="35" y="12"/>
                </a:lnTo>
                <a:lnTo>
                  <a:pt x="36" y="16"/>
                </a:lnTo>
                <a:lnTo>
                  <a:pt x="36" y="21"/>
                </a:lnTo>
                <a:lnTo>
                  <a:pt x="36" y="21"/>
                </a:lnTo>
                <a:lnTo>
                  <a:pt x="36" y="22"/>
                </a:lnTo>
                <a:lnTo>
                  <a:pt x="7" y="22"/>
                </a:lnTo>
                <a:lnTo>
                  <a:pt x="8" y="29"/>
                </a:lnTo>
                <a:lnTo>
                  <a:pt x="10" y="33"/>
                </a:lnTo>
                <a:lnTo>
                  <a:pt x="14" y="36"/>
                </a:lnTo>
                <a:lnTo>
                  <a:pt x="19" y="37"/>
                </a:lnTo>
                <a:lnTo>
                  <a:pt x="22" y="36"/>
                </a:lnTo>
                <a:lnTo>
                  <a:pt x="25" y="35"/>
                </a:lnTo>
                <a:lnTo>
                  <a:pt x="27" y="32"/>
                </a:lnTo>
                <a:lnTo>
                  <a:pt x="29" y="29"/>
                </a:lnTo>
                <a:close/>
                <a:moveTo>
                  <a:pt x="7" y="17"/>
                </a:moveTo>
                <a:lnTo>
                  <a:pt x="29" y="17"/>
                </a:lnTo>
                <a:lnTo>
                  <a:pt x="28" y="13"/>
                </a:lnTo>
                <a:lnTo>
                  <a:pt x="27" y="9"/>
                </a:lnTo>
                <a:lnTo>
                  <a:pt x="25" y="8"/>
                </a:lnTo>
                <a:lnTo>
                  <a:pt x="23" y="6"/>
                </a:lnTo>
                <a:lnTo>
                  <a:pt x="21" y="6"/>
                </a:lnTo>
                <a:lnTo>
                  <a:pt x="18" y="6"/>
                </a:lnTo>
                <a:lnTo>
                  <a:pt x="14" y="6"/>
                </a:lnTo>
                <a:lnTo>
                  <a:pt x="10" y="9"/>
                </a:lnTo>
                <a:lnTo>
                  <a:pt x="8" y="12"/>
                </a:lnTo>
                <a:lnTo>
                  <a:pt x="7" y="17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4" name="Rectangle 3215"/>
          <p:cNvSpPr>
            <a:spLocks noChangeArrowheads="1"/>
          </p:cNvSpPr>
          <p:nvPr/>
        </p:nvSpPr>
        <p:spPr bwMode="auto">
          <a:xfrm>
            <a:off x="5242719" y="5955506"/>
            <a:ext cx="7937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5" name="Freeform 3216"/>
          <p:cNvSpPr>
            <a:spLocks/>
          </p:cNvSpPr>
          <p:nvPr/>
        </p:nvSpPr>
        <p:spPr bwMode="auto">
          <a:xfrm>
            <a:off x="5252244" y="5942806"/>
            <a:ext cx="17462" cy="22225"/>
          </a:xfrm>
          <a:custGeom>
            <a:avLst/>
            <a:gdLst/>
            <a:ahLst/>
            <a:cxnLst>
              <a:cxn ang="0">
                <a:pos x="18" y="55"/>
              </a:cxn>
              <a:cxn ang="0">
                <a:pos x="18" y="6"/>
              </a:cxn>
              <a:cxn ang="0">
                <a:pos x="0" y="6"/>
              </a:cxn>
              <a:cxn ang="0">
                <a:pos x="0" y="0"/>
              </a:cxn>
              <a:cxn ang="0">
                <a:pos x="45" y="0"/>
              </a:cxn>
              <a:cxn ang="0">
                <a:pos x="45" y="6"/>
              </a:cxn>
              <a:cxn ang="0">
                <a:pos x="27" y="6"/>
              </a:cxn>
              <a:cxn ang="0">
                <a:pos x="27" y="55"/>
              </a:cxn>
              <a:cxn ang="0">
                <a:pos x="18" y="55"/>
              </a:cxn>
            </a:cxnLst>
            <a:rect l="0" t="0" r="r" b="b"/>
            <a:pathLst>
              <a:path w="45" h="55">
                <a:moveTo>
                  <a:pt x="18" y="55"/>
                </a:moveTo>
                <a:lnTo>
                  <a:pt x="18" y="6"/>
                </a:lnTo>
                <a:lnTo>
                  <a:pt x="0" y="6"/>
                </a:lnTo>
                <a:lnTo>
                  <a:pt x="0" y="0"/>
                </a:lnTo>
                <a:lnTo>
                  <a:pt x="45" y="0"/>
                </a:lnTo>
                <a:lnTo>
                  <a:pt x="45" y="6"/>
                </a:lnTo>
                <a:lnTo>
                  <a:pt x="27" y="6"/>
                </a:lnTo>
                <a:lnTo>
                  <a:pt x="27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6" name="Freeform 3217"/>
          <p:cNvSpPr>
            <a:spLocks/>
          </p:cNvSpPr>
          <p:nvPr/>
        </p:nvSpPr>
        <p:spPr bwMode="auto">
          <a:xfrm>
            <a:off x="5322094" y="5395118"/>
            <a:ext cx="15875" cy="22225"/>
          </a:xfrm>
          <a:custGeom>
            <a:avLst/>
            <a:gdLst/>
            <a:ahLst/>
            <a:cxnLst>
              <a:cxn ang="0">
                <a:pos x="0" y="56"/>
              </a:cxn>
              <a:cxn ang="0">
                <a:pos x="0" y="0"/>
              </a:cxn>
              <a:cxn ang="0">
                <a:pos x="40" y="0"/>
              </a:cxn>
              <a:cxn ang="0">
                <a:pos x="40" y="6"/>
              </a:cxn>
              <a:cxn ang="0">
                <a:pos x="8" y="6"/>
              </a:cxn>
              <a:cxn ang="0">
                <a:pos x="8" y="23"/>
              </a:cxn>
              <a:cxn ang="0">
                <a:pos x="38" y="23"/>
              </a:cxn>
              <a:cxn ang="0">
                <a:pos x="38" y="29"/>
              </a:cxn>
              <a:cxn ang="0">
                <a:pos x="8" y="29"/>
              </a:cxn>
              <a:cxn ang="0">
                <a:pos x="8" y="49"/>
              </a:cxn>
              <a:cxn ang="0">
                <a:pos x="41" y="49"/>
              </a:cxn>
              <a:cxn ang="0">
                <a:pos x="41" y="56"/>
              </a:cxn>
              <a:cxn ang="0">
                <a:pos x="0" y="56"/>
              </a:cxn>
            </a:cxnLst>
            <a:rect l="0" t="0" r="r" b="b"/>
            <a:pathLst>
              <a:path w="41" h="56">
                <a:moveTo>
                  <a:pt x="0" y="56"/>
                </a:moveTo>
                <a:lnTo>
                  <a:pt x="0" y="0"/>
                </a:lnTo>
                <a:lnTo>
                  <a:pt x="40" y="0"/>
                </a:lnTo>
                <a:lnTo>
                  <a:pt x="40" y="6"/>
                </a:lnTo>
                <a:lnTo>
                  <a:pt x="8" y="6"/>
                </a:lnTo>
                <a:lnTo>
                  <a:pt x="8" y="23"/>
                </a:lnTo>
                <a:lnTo>
                  <a:pt x="38" y="23"/>
                </a:lnTo>
                <a:lnTo>
                  <a:pt x="38" y="29"/>
                </a:lnTo>
                <a:lnTo>
                  <a:pt x="8" y="29"/>
                </a:lnTo>
                <a:lnTo>
                  <a:pt x="8" y="49"/>
                </a:lnTo>
                <a:lnTo>
                  <a:pt x="41" y="49"/>
                </a:lnTo>
                <a:lnTo>
                  <a:pt x="41" y="56"/>
                </a:lnTo>
                <a:lnTo>
                  <a:pt x="0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7" name="Freeform 3218"/>
          <p:cNvSpPr>
            <a:spLocks/>
          </p:cNvSpPr>
          <p:nvPr/>
        </p:nvSpPr>
        <p:spPr bwMode="auto">
          <a:xfrm>
            <a:off x="5342731" y="5395118"/>
            <a:ext cx="7938" cy="22225"/>
          </a:xfrm>
          <a:custGeom>
            <a:avLst/>
            <a:gdLst/>
            <a:ahLst/>
            <a:cxnLst>
              <a:cxn ang="0">
                <a:pos x="21" y="56"/>
              </a:cxn>
              <a:cxn ang="0">
                <a:pos x="14" y="56"/>
              </a:cxn>
              <a:cxn ang="0">
                <a:pos x="14" y="12"/>
              </a:cxn>
              <a:cxn ang="0">
                <a:pos x="11" y="14"/>
              </a:cxn>
              <a:cxn ang="0">
                <a:pos x="8" y="16"/>
              </a:cxn>
              <a:cxn ang="0">
                <a:pos x="4" y="18"/>
              </a:cxn>
              <a:cxn ang="0">
                <a:pos x="0" y="20"/>
              </a:cxn>
              <a:cxn ang="0">
                <a:pos x="0" y="13"/>
              </a:cxn>
              <a:cxn ang="0">
                <a:pos x="6" y="11"/>
              </a:cxn>
              <a:cxn ang="0">
                <a:pos x="10" y="7"/>
              </a:cxn>
              <a:cxn ang="0">
                <a:pos x="14" y="3"/>
              </a:cxn>
              <a:cxn ang="0">
                <a:pos x="16" y="0"/>
              </a:cxn>
              <a:cxn ang="0">
                <a:pos x="21" y="0"/>
              </a:cxn>
              <a:cxn ang="0">
                <a:pos x="21" y="56"/>
              </a:cxn>
            </a:cxnLst>
            <a:rect l="0" t="0" r="r" b="b"/>
            <a:pathLst>
              <a:path w="21" h="56">
                <a:moveTo>
                  <a:pt x="21" y="56"/>
                </a:moveTo>
                <a:lnTo>
                  <a:pt x="14" y="56"/>
                </a:lnTo>
                <a:lnTo>
                  <a:pt x="14" y="12"/>
                </a:lnTo>
                <a:lnTo>
                  <a:pt x="11" y="14"/>
                </a:lnTo>
                <a:lnTo>
                  <a:pt x="8" y="16"/>
                </a:lnTo>
                <a:lnTo>
                  <a:pt x="4" y="18"/>
                </a:lnTo>
                <a:lnTo>
                  <a:pt x="0" y="20"/>
                </a:lnTo>
                <a:lnTo>
                  <a:pt x="0" y="13"/>
                </a:lnTo>
                <a:lnTo>
                  <a:pt x="6" y="11"/>
                </a:lnTo>
                <a:lnTo>
                  <a:pt x="10" y="7"/>
                </a:lnTo>
                <a:lnTo>
                  <a:pt x="14" y="3"/>
                </a:lnTo>
                <a:lnTo>
                  <a:pt x="16" y="0"/>
                </a:lnTo>
                <a:lnTo>
                  <a:pt x="21" y="0"/>
                </a:lnTo>
                <a:lnTo>
                  <a:pt x="21" y="5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8" name="Freeform 3219"/>
          <p:cNvSpPr>
            <a:spLocks/>
          </p:cNvSpPr>
          <p:nvPr/>
        </p:nvSpPr>
        <p:spPr bwMode="auto">
          <a:xfrm>
            <a:off x="5264944" y="5431631"/>
            <a:ext cx="6350" cy="28575"/>
          </a:xfrm>
          <a:custGeom>
            <a:avLst/>
            <a:gdLst/>
            <a:ahLst/>
            <a:cxnLst>
              <a:cxn ang="0">
                <a:pos x="13" y="72"/>
              </a:cxn>
              <a:cxn ang="0">
                <a:pos x="8" y="65"/>
              </a:cxn>
              <a:cxn ang="0">
                <a:pos x="3" y="56"/>
              </a:cxn>
              <a:cxn ang="0">
                <a:pos x="1" y="45"/>
              </a:cxn>
              <a:cxn ang="0">
                <a:pos x="0" y="36"/>
              </a:cxn>
              <a:cxn ang="0">
                <a:pos x="0" y="27"/>
              </a:cxn>
              <a:cxn ang="0">
                <a:pos x="3" y="19"/>
              </a:cxn>
              <a:cxn ang="0">
                <a:pos x="7" y="9"/>
              </a:cxn>
              <a:cxn ang="0">
                <a:pos x="13" y="0"/>
              </a:cxn>
              <a:cxn ang="0">
                <a:pos x="18" y="0"/>
              </a:cxn>
              <a:cxn ang="0">
                <a:pos x="14" y="6"/>
              </a:cxn>
              <a:cxn ang="0">
                <a:pos x="12" y="11"/>
              </a:cxn>
              <a:cxn ang="0">
                <a:pos x="10" y="16"/>
              </a:cxn>
              <a:cxn ang="0">
                <a:pos x="8" y="22"/>
              </a:cxn>
              <a:cxn ang="0">
                <a:pos x="7" y="29"/>
              </a:cxn>
              <a:cxn ang="0">
                <a:pos x="7" y="36"/>
              </a:cxn>
              <a:cxn ang="0">
                <a:pos x="7" y="45"/>
              </a:cxn>
              <a:cxn ang="0">
                <a:pos x="9" y="54"/>
              </a:cxn>
              <a:cxn ang="0">
                <a:pos x="13" y="63"/>
              </a:cxn>
              <a:cxn ang="0">
                <a:pos x="18" y="72"/>
              </a:cxn>
              <a:cxn ang="0">
                <a:pos x="13" y="72"/>
              </a:cxn>
            </a:cxnLst>
            <a:rect l="0" t="0" r="r" b="b"/>
            <a:pathLst>
              <a:path w="18" h="72">
                <a:moveTo>
                  <a:pt x="13" y="72"/>
                </a:moveTo>
                <a:lnTo>
                  <a:pt x="8" y="65"/>
                </a:lnTo>
                <a:lnTo>
                  <a:pt x="3" y="56"/>
                </a:lnTo>
                <a:lnTo>
                  <a:pt x="1" y="45"/>
                </a:lnTo>
                <a:lnTo>
                  <a:pt x="0" y="36"/>
                </a:lnTo>
                <a:lnTo>
                  <a:pt x="0" y="27"/>
                </a:lnTo>
                <a:lnTo>
                  <a:pt x="3" y="19"/>
                </a:lnTo>
                <a:lnTo>
                  <a:pt x="7" y="9"/>
                </a:lnTo>
                <a:lnTo>
                  <a:pt x="13" y="0"/>
                </a:lnTo>
                <a:lnTo>
                  <a:pt x="18" y="0"/>
                </a:lnTo>
                <a:lnTo>
                  <a:pt x="14" y="6"/>
                </a:lnTo>
                <a:lnTo>
                  <a:pt x="12" y="11"/>
                </a:lnTo>
                <a:lnTo>
                  <a:pt x="10" y="16"/>
                </a:lnTo>
                <a:lnTo>
                  <a:pt x="8" y="22"/>
                </a:lnTo>
                <a:lnTo>
                  <a:pt x="7" y="29"/>
                </a:lnTo>
                <a:lnTo>
                  <a:pt x="7" y="36"/>
                </a:lnTo>
                <a:lnTo>
                  <a:pt x="7" y="45"/>
                </a:lnTo>
                <a:lnTo>
                  <a:pt x="9" y="54"/>
                </a:lnTo>
                <a:lnTo>
                  <a:pt x="13" y="63"/>
                </a:lnTo>
                <a:lnTo>
                  <a:pt x="18" y="72"/>
                </a:lnTo>
                <a:lnTo>
                  <a:pt x="13" y="72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9" name="Freeform 3220"/>
          <p:cNvSpPr>
            <a:spLocks/>
          </p:cNvSpPr>
          <p:nvPr/>
        </p:nvSpPr>
        <p:spPr bwMode="auto">
          <a:xfrm>
            <a:off x="5272881" y="5431631"/>
            <a:ext cx="20638" cy="22225"/>
          </a:xfrm>
          <a:custGeom>
            <a:avLst/>
            <a:gdLst/>
            <a:ahLst/>
            <a:cxnLst>
              <a:cxn ang="0">
                <a:pos x="21" y="55"/>
              </a:cxn>
              <a:cxn ang="0">
                <a:pos x="0" y="0"/>
              </a:cxn>
              <a:cxn ang="0">
                <a:pos x="8" y="0"/>
              </a:cxn>
              <a:cxn ang="0">
                <a:pos x="22" y="39"/>
              </a:cxn>
              <a:cxn ang="0">
                <a:pos x="23" y="44"/>
              </a:cxn>
              <a:cxn ang="0">
                <a:pos x="26" y="48"/>
              </a:cxn>
              <a:cxn ang="0">
                <a:pos x="27" y="44"/>
              </a:cxn>
              <a:cxn ang="0">
                <a:pos x="29" y="39"/>
              </a:cxn>
              <a:cxn ang="0">
                <a:pos x="43" y="0"/>
              </a:cxn>
              <a:cxn ang="0">
                <a:pos x="51" y="0"/>
              </a:cxn>
              <a:cxn ang="0">
                <a:pos x="29" y="55"/>
              </a:cxn>
              <a:cxn ang="0">
                <a:pos x="21" y="55"/>
              </a:cxn>
            </a:cxnLst>
            <a:rect l="0" t="0" r="r" b="b"/>
            <a:pathLst>
              <a:path w="51" h="55">
                <a:moveTo>
                  <a:pt x="21" y="55"/>
                </a:moveTo>
                <a:lnTo>
                  <a:pt x="0" y="0"/>
                </a:lnTo>
                <a:lnTo>
                  <a:pt x="8" y="0"/>
                </a:lnTo>
                <a:lnTo>
                  <a:pt x="22" y="39"/>
                </a:lnTo>
                <a:lnTo>
                  <a:pt x="23" y="44"/>
                </a:lnTo>
                <a:lnTo>
                  <a:pt x="26" y="48"/>
                </a:lnTo>
                <a:lnTo>
                  <a:pt x="27" y="44"/>
                </a:lnTo>
                <a:lnTo>
                  <a:pt x="29" y="39"/>
                </a:lnTo>
                <a:lnTo>
                  <a:pt x="43" y="0"/>
                </a:lnTo>
                <a:lnTo>
                  <a:pt x="51" y="0"/>
                </a:lnTo>
                <a:lnTo>
                  <a:pt x="29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0" name="Freeform 3221"/>
          <p:cNvSpPr>
            <a:spLocks/>
          </p:cNvSpPr>
          <p:nvPr/>
        </p:nvSpPr>
        <p:spPr bwMode="auto">
          <a:xfrm>
            <a:off x="5295106" y="5433218"/>
            <a:ext cx="14288" cy="20638"/>
          </a:xfrm>
          <a:custGeom>
            <a:avLst/>
            <a:gdLst/>
            <a:ahLst/>
            <a:cxnLst>
              <a:cxn ang="0">
                <a:pos x="0" y="39"/>
              </a:cxn>
              <a:cxn ang="0">
                <a:pos x="7" y="38"/>
              </a:cxn>
              <a:cxn ang="0">
                <a:pos x="9" y="43"/>
              </a:cxn>
              <a:cxn ang="0">
                <a:pos x="11" y="46"/>
              </a:cxn>
              <a:cxn ang="0">
                <a:pos x="14" y="49"/>
              </a:cxn>
              <a:cxn ang="0">
                <a:pos x="18" y="50"/>
              </a:cxn>
              <a:cxn ang="0">
                <a:pos x="23" y="49"/>
              </a:cxn>
              <a:cxn ang="0">
                <a:pos x="27" y="45"/>
              </a:cxn>
              <a:cxn ang="0">
                <a:pos x="30" y="41"/>
              </a:cxn>
              <a:cxn ang="0">
                <a:pos x="30" y="35"/>
              </a:cxn>
              <a:cxn ang="0">
                <a:pos x="30" y="30"/>
              </a:cxn>
              <a:cxn ang="0">
                <a:pos x="27" y="26"/>
              </a:cxn>
              <a:cxn ang="0">
                <a:pos x="23" y="24"/>
              </a:cxn>
              <a:cxn ang="0">
                <a:pos x="18" y="23"/>
              </a:cxn>
              <a:cxn ang="0">
                <a:pos x="15" y="23"/>
              </a:cxn>
              <a:cxn ang="0">
                <a:pos x="12" y="25"/>
              </a:cxn>
              <a:cxn ang="0">
                <a:pos x="10" y="26"/>
              </a:cxn>
              <a:cxn ang="0">
                <a:pos x="8" y="28"/>
              </a:cxn>
              <a:cxn ang="0">
                <a:pos x="2" y="28"/>
              </a:cxn>
              <a:cxn ang="0">
                <a:pos x="7" y="0"/>
              </a:cxn>
              <a:cxn ang="0">
                <a:pos x="35" y="0"/>
              </a:cxn>
              <a:cxn ang="0">
                <a:pos x="35" y="6"/>
              </a:cxn>
              <a:cxn ang="0">
                <a:pos x="12" y="6"/>
              </a:cxn>
              <a:cxn ang="0">
                <a:pos x="9" y="21"/>
              </a:cxn>
              <a:cxn ang="0">
                <a:pos x="14" y="18"/>
              </a:cxn>
              <a:cxn ang="0">
                <a:pos x="20" y="17"/>
              </a:cxn>
              <a:cxn ang="0">
                <a:pos x="24" y="17"/>
              </a:cxn>
              <a:cxn ang="0">
                <a:pos x="27" y="18"/>
              </a:cxn>
              <a:cxn ang="0">
                <a:pos x="30" y="20"/>
              </a:cxn>
              <a:cxn ang="0">
                <a:pos x="33" y="22"/>
              </a:cxn>
              <a:cxn ang="0">
                <a:pos x="35" y="25"/>
              </a:cxn>
              <a:cxn ang="0">
                <a:pos x="36" y="28"/>
              </a:cxn>
              <a:cxn ang="0">
                <a:pos x="37" y="31"/>
              </a:cxn>
              <a:cxn ang="0">
                <a:pos x="38" y="35"/>
              </a:cxn>
              <a:cxn ang="0">
                <a:pos x="37" y="38"/>
              </a:cxn>
              <a:cxn ang="0">
                <a:pos x="36" y="42"/>
              </a:cxn>
              <a:cxn ang="0">
                <a:pos x="35" y="45"/>
              </a:cxn>
              <a:cxn ang="0">
                <a:pos x="33" y="49"/>
              </a:cxn>
              <a:cxn ang="0">
                <a:pos x="30" y="51"/>
              </a:cxn>
              <a:cxn ang="0">
                <a:pos x="27" y="54"/>
              </a:cxn>
              <a:cxn ang="0">
                <a:pos x="23" y="55"/>
              </a:cxn>
              <a:cxn ang="0">
                <a:pos x="18" y="55"/>
              </a:cxn>
              <a:cxn ang="0">
                <a:pos x="14" y="55"/>
              </a:cxn>
              <a:cxn ang="0">
                <a:pos x="11" y="54"/>
              </a:cxn>
              <a:cxn ang="0">
                <a:pos x="8" y="53"/>
              </a:cxn>
              <a:cxn ang="0">
                <a:pos x="6" y="51"/>
              </a:cxn>
              <a:cxn ang="0">
                <a:pos x="4" y="49"/>
              </a:cxn>
              <a:cxn ang="0">
                <a:pos x="2" y="45"/>
              </a:cxn>
              <a:cxn ang="0">
                <a:pos x="1" y="42"/>
              </a:cxn>
              <a:cxn ang="0">
                <a:pos x="0" y="39"/>
              </a:cxn>
            </a:cxnLst>
            <a:rect l="0" t="0" r="r" b="b"/>
            <a:pathLst>
              <a:path w="38" h="55">
                <a:moveTo>
                  <a:pt x="0" y="39"/>
                </a:moveTo>
                <a:lnTo>
                  <a:pt x="7" y="38"/>
                </a:lnTo>
                <a:lnTo>
                  <a:pt x="9" y="43"/>
                </a:lnTo>
                <a:lnTo>
                  <a:pt x="11" y="46"/>
                </a:lnTo>
                <a:lnTo>
                  <a:pt x="14" y="49"/>
                </a:lnTo>
                <a:lnTo>
                  <a:pt x="18" y="50"/>
                </a:lnTo>
                <a:lnTo>
                  <a:pt x="23" y="49"/>
                </a:lnTo>
                <a:lnTo>
                  <a:pt x="27" y="45"/>
                </a:lnTo>
                <a:lnTo>
                  <a:pt x="30" y="41"/>
                </a:lnTo>
                <a:lnTo>
                  <a:pt x="30" y="35"/>
                </a:lnTo>
                <a:lnTo>
                  <a:pt x="30" y="30"/>
                </a:lnTo>
                <a:lnTo>
                  <a:pt x="27" y="26"/>
                </a:lnTo>
                <a:lnTo>
                  <a:pt x="23" y="24"/>
                </a:lnTo>
                <a:lnTo>
                  <a:pt x="18" y="23"/>
                </a:lnTo>
                <a:lnTo>
                  <a:pt x="15" y="23"/>
                </a:lnTo>
                <a:lnTo>
                  <a:pt x="12" y="25"/>
                </a:lnTo>
                <a:lnTo>
                  <a:pt x="10" y="26"/>
                </a:lnTo>
                <a:lnTo>
                  <a:pt x="8" y="28"/>
                </a:lnTo>
                <a:lnTo>
                  <a:pt x="2" y="28"/>
                </a:lnTo>
                <a:lnTo>
                  <a:pt x="7" y="0"/>
                </a:lnTo>
                <a:lnTo>
                  <a:pt x="35" y="0"/>
                </a:lnTo>
                <a:lnTo>
                  <a:pt x="35" y="6"/>
                </a:lnTo>
                <a:lnTo>
                  <a:pt x="12" y="6"/>
                </a:lnTo>
                <a:lnTo>
                  <a:pt x="9" y="21"/>
                </a:lnTo>
                <a:lnTo>
                  <a:pt x="14" y="18"/>
                </a:lnTo>
                <a:lnTo>
                  <a:pt x="20" y="17"/>
                </a:lnTo>
                <a:lnTo>
                  <a:pt x="24" y="17"/>
                </a:lnTo>
                <a:lnTo>
                  <a:pt x="27" y="18"/>
                </a:lnTo>
                <a:lnTo>
                  <a:pt x="30" y="20"/>
                </a:lnTo>
                <a:lnTo>
                  <a:pt x="33" y="22"/>
                </a:lnTo>
                <a:lnTo>
                  <a:pt x="35" y="25"/>
                </a:lnTo>
                <a:lnTo>
                  <a:pt x="36" y="28"/>
                </a:lnTo>
                <a:lnTo>
                  <a:pt x="37" y="31"/>
                </a:lnTo>
                <a:lnTo>
                  <a:pt x="38" y="35"/>
                </a:lnTo>
                <a:lnTo>
                  <a:pt x="37" y="38"/>
                </a:lnTo>
                <a:lnTo>
                  <a:pt x="36" y="42"/>
                </a:lnTo>
                <a:lnTo>
                  <a:pt x="35" y="45"/>
                </a:lnTo>
                <a:lnTo>
                  <a:pt x="33" y="49"/>
                </a:lnTo>
                <a:lnTo>
                  <a:pt x="30" y="51"/>
                </a:lnTo>
                <a:lnTo>
                  <a:pt x="27" y="54"/>
                </a:lnTo>
                <a:lnTo>
                  <a:pt x="23" y="55"/>
                </a:lnTo>
                <a:lnTo>
                  <a:pt x="18" y="55"/>
                </a:lnTo>
                <a:lnTo>
                  <a:pt x="14" y="55"/>
                </a:lnTo>
                <a:lnTo>
                  <a:pt x="11" y="54"/>
                </a:lnTo>
                <a:lnTo>
                  <a:pt x="8" y="53"/>
                </a:lnTo>
                <a:lnTo>
                  <a:pt x="6" y="51"/>
                </a:lnTo>
                <a:lnTo>
                  <a:pt x="4" y="49"/>
                </a:lnTo>
                <a:lnTo>
                  <a:pt x="2" y="45"/>
                </a:lnTo>
                <a:lnTo>
                  <a:pt x="1" y="42"/>
                </a:lnTo>
                <a:lnTo>
                  <a:pt x="0" y="39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1" name="Rectangle 3222"/>
          <p:cNvSpPr>
            <a:spLocks noChangeArrowheads="1"/>
          </p:cNvSpPr>
          <p:nvPr/>
        </p:nvSpPr>
        <p:spPr bwMode="auto">
          <a:xfrm>
            <a:off x="5314156" y="5450681"/>
            <a:ext cx="1588" cy="317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2" name="Freeform 3223"/>
          <p:cNvSpPr>
            <a:spLocks/>
          </p:cNvSpPr>
          <p:nvPr/>
        </p:nvSpPr>
        <p:spPr bwMode="auto">
          <a:xfrm>
            <a:off x="5318919" y="5437981"/>
            <a:ext cx="15875" cy="15875"/>
          </a:xfrm>
          <a:custGeom>
            <a:avLst/>
            <a:gdLst/>
            <a:ahLst/>
            <a:cxnLst>
              <a:cxn ang="0">
                <a:pos x="0" y="40"/>
              </a:cxn>
              <a:cxn ang="0">
                <a:pos x="16" y="19"/>
              </a:cxn>
              <a:cxn ang="0">
                <a:pos x="1" y="0"/>
              </a:cxn>
              <a:cxn ang="0">
                <a:pos x="11" y="0"/>
              </a:cxn>
              <a:cxn ang="0">
                <a:pos x="17" y="9"/>
              </a:cxn>
              <a:cxn ang="0">
                <a:pos x="18" y="11"/>
              </a:cxn>
              <a:cxn ang="0">
                <a:pos x="20" y="13"/>
              </a:cxn>
              <a:cxn ang="0">
                <a:pos x="21" y="11"/>
              </a:cxn>
              <a:cxn ang="0">
                <a:pos x="23" y="9"/>
              </a:cxn>
              <a:cxn ang="0">
                <a:pos x="29" y="0"/>
              </a:cxn>
              <a:cxn ang="0">
                <a:pos x="37" y="0"/>
              </a:cxn>
              <a:cxn ang="0">
                <a:pos x="24" y="18"/>
              </a:cxn>
              <a:cxn ang="0">
                <a:pos x="38" y="40"/>
              </a:cxn>
              <a:cxn ang="0">
                <a:pos x="30" y="40"/>
              </a:cxn>
              <a:cxn ang="0">
                <a:pos x="22" y="27"/>
              </a:cxn>
              <a:cxn ang="0">
                <a:pos x="20" y="24"/>
              </a:cxn>
              <a:cxn ang="0">
                <a:pos x="8" y="40"/>
              </a:cxn>
              <a:cxn ang="0">
                <a:pos x="0" y="40"/>
              </a:cxn>
            </a:cxnLst>
            <a:rect l="0" t="0" r="r" b="b"/>
            <a:pathLst>
              <a:path w="38" h="40">
                <a:moveTo>
                  <a:pt x="0" y="40"/>
                </a:moveTo>
                <a:lnTo>
                  <a:pt x="16" y="19"/>
                </a:lnTo>
                <a:lnTo>
                  <a:pt x="1" y="0"/>
                </a:lnTo>
                <a:lnTo>
                  <a:pt x="11" y="0"/>
                </a:lnTo>
                <a:lnTo>
                  <a:pt x="17" y="9"/>
                </a:lnTo>
                <a:lnTo>
                  <a:pt x="18" y="11"/>
                </a:lnTo>
                <a:lnTo>
                  <a:pt x="20" y="13"/>
                </a:lnTo>
                <a:lnTo>
                  <a:pt x="21" y="11"/>
                </a:lnTo>
                <a:lnTo>
                  <a:pt x="23" y="9"/>
                </a:lnTo>
                <a:lnTo>
                  <a:pt x="29" y="0"/>
                </a:lnTo>
                <a:lnTo>
                  <a:pt x="37" y="0"/>
                </a:lnTo>
                <a:lnTo>
                  <a:pt x="24" y="18"/>
                </a:lnTo>
                <a:lnTo>
                  <a:pt x="38" y="40"/>
                </a:lnTo>
                <a:lnTo>
                  <a:pt x="30" y="40"/>
                </a:lnTo>
                <a:lnTo>
                  <a:pt x="22" y="27"/>
                </a:lnTo>
                <a:lnTo>
                  <a:pt x="20" y="24"/>
                </a:lnTo>
                <a:lnTo>
                  <a:pt x="8" y="40"/>
                </a:lnTo>
                <a:lnTo>
                  <a:pt x="0" y="40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3" name="Freeform 3224"/>
          <p:cNvSpPr>
            <a:spLocks/>
          </p:cNvSpPr>
          <p:nvPr/>
        </p:nvSpPr>
        <p:spPr bwMode="auto">
          <a:xfrm>
            <a:off x="5336381" y="5450681"/>
            <a:ext cx="3175" cy="7937"/>
          </a:xfrm>
          <a:custGeom>
            <a:avLst/>
            <a:gdLst/>
            <a:ahLst/>
            <a:cxnLst>
              <a:cxn ang="0">
                <a:pos x="1" y="8"/>
              </a:cxn>
              <a:cxn ang="0">
                <a:pos x="1" y="0"/>
              </a:cxn>
              <a:cxn ang="0">
                <a:pos x="8" y="0"/>
              </a:cxn>
              <a:cxn ang="0">
                <a:pos x="8" y="8"/>
              </a:cxn>
              <a:cxn ang="0">
                <a:pos x="8" y="12"/>
              </a:cxn>
              <a:cxn ang="0">
                <a:pos x="7" y="15"/>
              </a:cxn>
              <a:cxn ang="0">
                <a:pos x="5" y="17"/>
              </a:cxn>
              <a:cxn ang="0">
                <a:pos x="2" y="19"/>
              </a:cxn>
              <a:cxn ang="0">
                <a:pos x="0" y="16"/>
              </a:cxn>
              <a:cxn ang="0">
                <a:pos x="2" y="15"/>
              </a:cxn>
              <a:cxn ang="0">
                <a:pos x="3" y="13"/>
              </a:cxn>
              <a:cxn ang="0">
                <a:pos x="4" y="11"/>
              </a:cxn>
              <a:cxn ang="0">
                <a:pos x="4" y="8"/>
              </a:cxn>
              <a:cxn ang="0">
                <a:pos x="1" y="8"/>
              </a:cxn>
            </a:cxnLst>
            <a:rect l="0" t="0" r="r" b="b"/>
            <a:pathLst>
              <a:path w="8" h="19">
                <a:moveTo>
                  <a:pt x="1" y="8"/>
                </a:moveTo>
                <a:lnTo>
                  <a:pt x="1" y="0"/>
                </a:lnTo>
                <a:lnTo>
                  <a:pt x="8" y="0"/>
                </a:lnTo>
                <a:lnTo>
                  <a:pt x="8" y="8"/>
                </a:lnTo>
                <a:lnTo>
                  <a:pt x="8" y="12"/>
                </a:lnTo>
                <a:lnTo>
                  <a:pt x="7" y="15"/>
                </a:lnTo>
                <a:lnTo>
                  <a:pt x="5" y="17"/>
                </a:lnTo>
                <a:lnTo>
                  <a:pt x="2" y="19"/>
                </a:lnTo>
                <a:lnTo>
                  <a:pt x="0" y="16"/>
                </a:lnTo>
                <a:lnTo>
                  <a:pt x="2" y="15"/>
                </a:lnTo>
                <a:lnTo>
                  <a:pt x="3" y="13"/>
                </a:lnTo>
                <a:lnTo>
                  <a:pt x="4" y="11"/>
                </a:lnTo>
                <a:lnTo>
                  <a:pt x="4" y="8"/>
                </a:lnTo>
                <a:lnTo>
                  <a:pt x="1" y="8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4" name="Freeform 3225"/>
          <p:cNvSpPr>
            <a:spLocks noEditPoints="1"/>
          </p:cNvSpPr>
          <p:nvPr/>
        </p:nvSpPr>
        <p:spPr bwMode="auto">
          <a:xfrm>
            <a:off x="5353844" y="5431631"/>
            <a:ext cx="17462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1" y="0"/>
              </a:cxn>
              <a:cxn ang="0">
                <a:pos x="26" y="0"/>
              </a:cxn>
              <a:cxn ang="0">
                <a:pos x="30" y="0"/>
              </a:cxn>
              <a:cxn ang="0">
                <a:pos x="34" y="1"/>
              </a:cxn>
              <a:cxn ang="0">
                <a:pos x="37" y="3"/>
              </a:cxn>
              <a:cxn ang="0">
                <a:pos x="39" y="5"/>
              </a:cxn>
              <a:cxn ang="0">
                <a:pos x="41" y="8"/>
              </a:cxn>
              <a:cxn ang="0">
                <a:pos x="42" y="12"/>
              </a:cxn>
              <a:cxn ang="0">
                <a:pos x="43" y="16"/>
              </a:cxn>
              <a:cxn ang="0">
                <a:pos x="42" y="19"/>
              </a:cxn>
              <a:cxn ang="0">
                <a:pos x="42" y="22"/>
              </a:cxn>
              <a:cxn ang="0">
                <a:pos x="40" y="25"/>
              </a:cxn>
              <a:cxn ang="0">
                <a:pos x="38" y="27"/>
              </a:cxn>
              <a:cxn ang="0">
                <a:pos x="36" y="29"/>
              </a:cxn>
              <a:cxn ang="0">
                <a:pos x="32" y="31"/>
              </a:cxn>
              <a:cxn ang="0">
                <a:pos x="28" y="32"/>
              </a:cxn>
              <a:cxn ang="0">
                <a:pos x="21" y="32"/>
              </a:cxn>
              <a:cxn ang="0">
                <a:pos x="7" y="32"/>
              </a:cxn>
              <a:cxn ang="0">
                <a:pos x="7" y="55"/>
              </a:cxn>
              <a:cxn ang="0">
                <a:pos x="0" y="55"/>
              </a:cxn>
              <a:cxn ang="0">
                <a:pos x="7" y="26"/>
              </a:cxn>
              <a:cxn ang="0">
                <a:pos x="21" y="26"/>
              </a:cxn>
              <a:cxn ang="0">
                <a:pos x="28" y="25"/>
              </a:cxn>
              <a:cxn ang="0">
                <a:pos x="32" y="23"/>
              </a:cxn>
              <a:cxn ang="0">
                <a:pos x="35" y="20"/>
              </a:cxn>
              <a:cxn ang="0">
                <a:pos x="35" y="16"/>
              </a:cxn>
              <a:cxn ang="0">
                <a:pos x="35" y="13"/>
              </a:cxn>
              <a:cxn ang="0">
                <a:pos x="34" y="10"/>
              </a:cxn>
              <a:cxn ang="0">
                <a:pos x="32" y="8"/>
              </a:cxn>
              <a:cxn ang="0">
                <a:pos x="29" y="7"/>
              </a:cxn>
              <a:cxn ang="0">
                <a:pos x="26" y="6"/>
              </a:cxn>
              <a:cxn ang="0">
                <a:pos x="21" y="6"/>
              </a:cxn>
              <a:cxn ang="0">
                <a:pos x="7" y="6"/>
              </a:cxn>
              <a:cxn ang="0">
                <a:pos x="7" y="26"/>
              </a:cxn>
            </a:cxnLst>
            <a:rect l="0" t="0" r="r" b="b"/>
            <a:pathLst>
              <a:path w="43" h="55">
                <a:moveTo>
                  <a:pt x="0" y="55"/>
                </a:moveTo>
                <a:lnTo>
                  <a:pt x="0" y="0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4" y="1"/>
                </a:lnTo>
                <a:lnTo>
                  <a:pt x="37" y="3"/>
                </a:lnTo>
                <a:lnTo>
                  <a:pt x="39" y="5"/>
                </a:lnTo>
                <a:lnTo>
                  <a:pt x="41" y="8"/>
                </a:lnTo>
                <a:lnTo>
                  <a:pt x="42" y="12"/>
                </a:lnTo>
                <a:lnTo>
                  <a:pt x="43" y="16"/>
                </a:lnTo>
                <a:lnTo>
                  <a:pt x="42" y="19"/>
                </a:lnTo>
                <a:lnTo>
                  <a:pt x="42" y="22"/>
                </a:lnTo>
                <a:lnTo>
                  <a:pt x="40" y="25"/>
                </a:lnTo>
                <a:lnTo>
                  <a:pt x="38" y="27"/>
                </a:lnTo>
                <a:lnTo>
                  <a:pt x="36" y="29"/>
                </a:lnTo>
                <a:lnTo>
                  <a:pt x="32" y="31"/>
                </a:lnTo>
                <a:lnTo>
                  <a:pt x="28" y="32"/>
                </a:lnTo>
                <a:lnTo>
                  <a:pt x="21" y="32"/>
                </a:lnTo>
                <a:lnTo>
                  <a:pt x="7" y="32"/>
                </a:lnTo>
                <a:lnTo>
                  <a:pt x="7" y="55"/>
                </a:lnTo>
                <a:lnTo>
                  <a:pt x="0" y="55"/>
                </a:lnTo>
                <a:close/>
                <a:moveTo>
                  <a:pt x="7" y="26"/>
                </a:moveTo>
                <a:lnTo>
                  <a:pt x="21" y="26"/>
                </a:lnTo>
                <a:lnTo>
                  <a:pt x="28" y="25"/>
                </a:lnTo>
                <a:lnTo>
                  <a:pt x="32" y="23"/>
                </a:lnTo>
                <a:lnTo>
                  <a:pt x="35" y="20"/>
                </a:lnTo>
                <a:lnTo>
                  <a:pt x="35" y="16"/>
                </a:lnTo>
                <a:lnTo>
                  <a:pt x="35" y="13"/>
                </a:lnTo>
                <a:lnTo>
                  <a:pt x="34" y="10"/>
                </a:lnTo>
                <a:lnTo>
                  <a:pt x="32" y="8"/>
                </a:lnTo>
                <a:lnTo>
                  <a:pt x="29" y="7"/>
                </a:lnTo>
                <a:lnTo>
                  <a:pt x="26" y="6"/>
                </a:lnTo>
                <a:lnTo>
                  <a:pt x="21" y="6"/>
                </a:lnTo>
                <a:lnTo>
                  <a:pt x="7" y="6"/>
                </a:lnTo>
                <a:lnTo>
                  <a:pt x="7" y="26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5" name="Freeform 3226"/>
          <p:cNvSpPr>
            <a:spLocks noEditPoints="1"/>
          </p:cNvSpPr>
          <p:nvPr/>
        </p:nvSpPr>
        <p:spPr bwMode="auto">
          <a:xfrm>
            <a:off x="5374481" y="5431631"/>
            <a:ext cx="19050" cy="22225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0" y="0"/>
              </a:cxn>
              <a:cxn ang="0">
                <a:pos x="25" y="0"/>
              </a:cxn>
              <a:cxn ang="0">
                <a:pos x="32" y="0"/>
              </a:cxn>
              <a:cxn ang="0">
                <a:pos x="36" y="1"/>
              </a:cxn>
              <a:cxn ang="0">
                <a:pos x="40" y="3"/>
              </a:cxn>
              <a:cxn ang="0">
                <a:pos x="42" y="6"/>
              </a:cxn>
              <a:cxn ang="0">
                <a:pos x="44" y="10"/>
              </a:cxn>
              <a:cxn ang="0">
                <a:pos x="45" y="15"/>
              </a:cxn>
              <a:cxn ang="0">
                <a:pos x="44" y="17"/>
              </a:cxn>
              <a:cxn ang="0">
                <a:pos x="44" y="20"/>
              </a:cxn>
              <a:cxn ang="0">
                <a:pos x="42" y="22"/>
              </a:cxn>
              <a:cxn ang="0">
                <a:pos x="41" y="24"/>
              </a:cxn>
              <a:cxn ang="0">
                <a:pos x="39" y="26"/>
              </a:cxn>
              <a:cxn ang="0">
                <a:pos x="36" y="28"/>
              </a:cxn>
              <a:cxn ang="0">
                <a:pos x="33" y="29"/>
              </a:cxn>
              <a:cxn ang="0">
                <a:pos x="29" y="29"/>
              </a:cxn>
              <a:cxn ang="0">
                <a:pos x="32" y="31"/>
              </a:cxn>
              <a:cxn ang="0">
                <a:pos x="34" y="32"/>
              </a:cxn>
              <a:cxn ang="0">
                <a:pos x="37" y="35"/>
              </a:cxn>
              <a:cxn ang="0">
                <a:pos x="40" y="39"/>
              </a:cxn>
              <a:cxn ang="0">
                <a:pos x="49" y="55"/>
              </a:cxn>
              <a:cxn ang="0">
                <a:pos x="40" y="55"/>
              </a:cxn>
              <a:cxn ang="0">
                <a:pos x="33" y="43"/>
              </a:cxn>
              <a:cxn ang="0">
                <a:pos x="30" y="39"/>
              </a:cxn>
              <a:cxn ang="0">
                <a:pos x="28" y="35"/>
              </a:cxn>
              <a:cxn ang="0">
                <a:pos x="26" y="33"/>
              </a:cxn>
              <a:cxn ang="0">
                <a:pos x="24" y="32"/>
              </a:cxn>
              <a:cxn ang="0">
                <a:pos x="21" y="31"/>
              </a:cxn>
              <a:cxn ang="0">
                <a:pos x="20" y="30"/>
              </a:cxn>
              <a:cxn ang="0">
                <a:pos x="18" y="30"/>
              </a:cxn>
              <a:cxn ang="0">
                <a:pos x="16" y="30"/>
              </a:cxn>
              <a:cxn ang="0">
                <a:pos x="7" y="30"/>
              </a:cxn>
              <a:cxn ang="0">
                <a:pos x="7" y="55"/>
              </a:cxn>
              <a:cxn ang="0">
                <a:pos x="0" y="55"/>
              </a:cxn>
              <a:cxn ang="0">
                <a:pos x="7" y="24"/>
              </a:cxn>
              <a:cxn ang="0">
                <a:pos x="24" y="24"/>
              </a:cxn>
              <a:cxn ang="0">
                <a:pos x="28" y="24"/>
              </a:cxn>
              <a:cxn ang="0">
                <a:pos x="31" y="23"/>
              </a:cxn>
              <a:cxn ang="0">
                <a:pos x="34" y="21"/>
              </a:cxn>
              <a:cxn ang="0">
                <a:pos x="36" y="20"/>
              </a:cxn>
              <a:cxn ang="0">
                <a:pos x="37" y="17"/>
              </a:cxn>
              <a:cxn ang="0">
                <a:pos x="37" y="15"/>
              </a:cxn>
              <a:cxn ang="0">
                <a:pos x="36" y="11"/>
              </a:cxn>
              <a:cxn ang="0">
                <a:pos x="34" y="8"/>
              </a:cxn>
              <a:cxn ang="0">
                <a:pos x="31" y="6"/>
              </a:cxn>
              <a:cxn ang="0">
                <a:pos x="25" y="6"/>
              </a:cxn>
              <a:cxn ang="0">
                <a:pos x="7" y="6"/>
              </a:cxn>
              <a:cxn ang="0">
                <a:pos x="7" y="24"/>
              </a:cxn>
            </a:cxnLst>
            <a:rect l="0" t="0" r="r" b="b"/>
            <a:pathLst>
              <a:path w="49" h="55">
                <a:moveTo>
                  <a:pt x="0" y="55"/>
                </a:moveTo>
                <a:lnTo>
                  <a:pt x="0" y="0"/>
                </a:lnTo>
                <a:lnTo>
                  <a:pt x="25" y="0"/>
                </a:lnTo>
                <a:lnTo>
                  <a:pt x="32" y="0"/>
                </a:lnTo>
                <a:lnTo>
                  <a:pt x="36" y="1"/>
                </a:lnTo>
                <a:lnTo>
                  <a:pt x="40" y="3"/>
                </a:lnTo>
                <a:lnTo>
                  <a:pt x="42" y="6"/>
                </a:lnTo>
                <a:lnTo>
                  <a:pt x="44" y="10"/>
                </a:lnTo>
                <a:lnTo>
                  <a:pt x="45" y="15"/>
                </a:lnTo>
                <a:lnTo>
                  <a:pt x="44" y="17"/>
                </a:lnTo>
                <a:lnTo>
                  <a:pt x="44" y="20"/>
                </a:lnTo>
                <a:lnTo>
                  <a:pt x="42" y="22"/>
                </a:lnTo>
                <a:lnTo>
                  <a:pt x="41" y="24"/>
                </a:lnTo>
                <a:lnTo>
                  <a:pt x="39" y="26"/>
                </a:lnTo>
                <a:lnTo>
                  <a:pt x="36" y="28"/>
                </a:lnTo>
                <a:lnTo>
                  <a:pt x="33" y="29"/>
                </a:lnTo>
                <a:lnTo>
                  <a:pt x="29" y="29"/>
                </a:lnTo>
                <a:lnTo>
                  <a:pt x="32" y="31"/>
                </a:lnTo>
                <a:lnTo>
                  <a:pt x="34" y="32"/>
                </a:lnTo>
                <a:lnTo>
                  <a:pt x="37" y="35"/>
                </a:lnTo>
                <a:lnTo>
                  <a:pt x="40" y="39"/>
                </a:lnTo>
                <a:lnTo>
                  <a:pt x="49" y="55"/>
                </a:lnTo>
                <a:lnTo>
                  <a:pt x="40" y="55"/>
                </a:lnTo>
                <a:lnTo>
                  <a:pt x="33" y="43"/>
                </a:lnTo>
                <a:lnTo>
                  <a:pt x="30" y="39"/>
                </a:lnTo>
                <a:lnTo>
                  <a:pt x="28" y="35"/>
                </a:lnTo>
                <a:lnTo>
                  <a:pt x="26" y="33"/>
                </a:lnTo>
                <a:lnTo>
                  <a:pt x="24" y="32"/>
                </a:lnTo>
                <a:lnTo>
                  <a:pt x="21" y="31"/>
                </a:lnTo>
                <a:lnTo>
                  <a:pt x="20" y="30"/>
                </a:lnTo>
                <a:lnTo>
                  <a:pt x="18" y="30"/>
                </a:lnTo>
                <a:lnTo>
                  <a:pt x="16" y="30"/>
                </a:lnTo>
                <a:lnTo>
                  <a:pt x="7" y="30"/>
                </a:lnTo>
                <a:lnTo>
                  <a:pt x="7" y="55"/>
                </a:lnTo>
                <a:lnTo>
                  <a:pt x="0" y="55"/>
                </a:lnTo>
                <a:close/>
                <a:moveTo>
                  <a:pt x="7" y="24"/>
                </a:moveTo>
                <a:lnTo>
                  <a:pt x="24" y="24"/>
                </a:lnTo>
                <a:lnTo>
                  <a:pt x="28" y="24"/>
                </a:lnTo>
                <a:lnTo>
                  <a:pt x="31" y="23"/>
                </a:lnTo>
                <a:lnTo>
                  <a:pt x="34" y="21"/>
                </a:lnTo>
                <a:lnTo>
                  <a:pt x="36" y="20"/>
                </a:lnTo>
                <a:lnTo>
                  <a:pt x="37" y="17"/>
                </a:lnTo>
                <a:lnTo>
                  <a:pt x="37" y="15"/>
                </a:lnTo>
                <a:lnTo>
                  <a:pt x="36" y="11"/>
                </a:lnTo>
                <a:lnTo>
                  <a:pt x="34" y="8"/>
                </a:lnTo>
                <a:lnTo>
                  <a:pt x="31" y="6"/>
                </a:lnTo>
                <a:lnTo>
                  <a:pt x="25" y="6"/>
                </a:lnTo>
                <a:lnTo>
                  <a:pt x="7" y="6"/>
                </a:lnTo>
                <a:lnTo>
                  <a:pt x="7" y="24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6" name="Rectangle 3227"/>
          <p:cNvSpPr>
            <a:spLocks noChangeArrowheads="1"/>
          </p:cNvSpPr>
          <p:nvPr/>
        </p:nvSpPr>
        <p:spPr bwMode="auto">
          <a:xfrm>
            <a:off x="5396706" y="5431631"/>
            <a:ext cx="3175" cy="22225"/>
          </a:xfrm>
          <a:prstGeom prst="rect">
            <a:avLst/>
          </a:prstGeom>
          <a:solidFill>
            <a:srgbClr val="121214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7" name="Freeform 3228"/>
          <p:cNvSpPr>
            <a:spLocks/>
          </p:cNvSpPr>
          <p:nvPr/>
        </p:nvSpPr>
        <p:spPr bwMode="auto">
          <a:xfrm>
            <a:off x="5404644" y="5431631"/>
            <a:ext cx="7937" cy="28575"/>
          </a:xfrm>
          <a:custGeom>
            <a:avLst/>
            <a:gdLst/>
            <a:ahLst/>
            <a:cxnLst>
              <a:cxn ang="0">
                <a:pos x="5" y="72"/>
              </a:cxn>
              <a:cxn ang="0">
                <a:pos x="0" y="72"/>
              </a:cxn>
              <a:cxn ang="0">
                <a:pos x="5" y="63"/>
              </a:cxn>
              <a:cxn ang="0">
                <a:pos x="8" y="54"/>
              </a:cxn>
              <a:cxn ang="0">
                <a:pos x="10" y="45"/>
              </a:cxn>
              <a:cxn ang="0">
                <a:pos x="11" y="36"/>
              </a:cxn>
              <a:cxn ang="0">
                <a:pos x="10" y="29"/>
              </a:cxn>
              <a:cxn ang="0">
                <a:pos x="9" y="22"/>
              </a:cxn>
              <a:cxn ang="0">
                <a:pos x="8" y="16"/>
              </a:cxn>
              <a:cxn ang="0">
                <a:pos x="6" y="11"/>
              </a:cxn>
              <a:cxn ang="0">
                <a:pos x="4" y="7"/>
              </a:cxn>
              <a:cxn ang="0">
                <a:pos x="0" y="0"/>
              </a:cxn>
              <a:cxn ang="0">
                <a:pos x="5" y="0"/>
              </a:cxn>
              <a:cxn ang="0">
                <a:pos x="11" y="9"/>
              </a:cxn>
              <a:cxn ang="0">
                <a:pos x="15" y="19"/>
              </a:cxn>
              <a:cxn ang="0">
                <a:pos x="17" y="27"/>
              </a:cxn>
              <a:cxn ang="0">
                <a:pos x="18" y="36"/>
              </a:cxn>
              <a:cxn ang="0">
                <a:pos x="17" y="45"/>
              </a:cxn>
              <a:cxn ang="0">
                <a:pos x="14" y="56"/>
              </a:cxn>
              <a:cxn ang="0">
                <a:pos x="10" y="65"/>
              </a:cxn>
              <a:cxn ang="0">
                <a:pos x="5" y="72"/>
              </a:cxn>
            </a:cxnLst>
            <a:rect l="0" t="0" r="r" b="b"/>
            <a:pathLst>
              <a:path w="18" h="72">
                <a:moveTo>
                  <a:pt x="5" y="72"/>
                </a:moveTo>
                <a:lnTo>
                  <a:pt x="0" y="72"/>
                </a:lnTo>
                <a:lnTo>
                  <a:pt x="5" y="63"/>
                </a:lnTo>
                <a:lnTo>
                  <a:pt x="8" y="54"/>
                </a:lnTo>
                <a:lnTo>
                  <a:pt x="10" y="45"/>
                </a:lnTo>
                <a:lnTo>
                  <a:pt x="11" y="36"/>
                </a:lnTo>
                <a:lnTo>
                  <a:pt x="10" y="29"/>
                </a:lnTo>
                <a:lnTo>
                  <a:pt x="9" y="22"/>
                </a:lnTo>
                <a:lnTo>
                  <a:pt x="8" y="16"/>
                </a:lnTo>
                <a:lnTo>
                  <a:pt x="6" y="11"/>
                </a:lnTo>
                <a:lnTo>
                  <a:pt x="4" y="7"/>
                </a:lnTo>
                <a:lnTo>
                  <a:pt x="0" y="0"/>
                </a:lnTo>
                <a:lnTo>
                  <a:pt x="5" y="0"/>
                </a:lnTo>
                <a:lnTo>
                  <a:pt x="11" y="9"/>
                </a:lnTo>
                <a:lnTo>
                  <a:pt x="15" y="19"/>
                </a:lnTo>
                <a:lnTo>
                  <a:pt x="17" y="27"/>
                </a:lnTo>
                <a:lnTo>
                  <a:pt x="18" y="36"/>
                </a:lnTo>
                <a:lnTo>
                  <a:pt x="17" y="45"/>
                </a:lnTo>
                <a:lnTo>
                  <a:pt x="14" y="56"/>
                </a:lnTo>
                <a:lnTo>
                  <a:pt x="10" y="65"/>
                </a:lnTo>
                <a:lnTo>
                  <a:pt x="5" y="72"/>
                </a:lnTo>
                <a:close/>
              </a:path>
            </a:pathLst>
          </a:custGeom>
          <a:solidFill>
            <a:srgbClr val="121214"/>
          </a:solidFill>
          <a:ln w="9525">
            <a:noFill/>
            <a:round/>
            <a:headEnd/>
            <a:tailEnd/>
          </a:ln>
        </p:spPr>
        <p:txBody>
          <a:bodyPr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28" name="Text Box 3229"/>
          <p:cNvSpPr txBox="1">
            <a:spLocks noChangeArrowheads="1"/>
          </p:cNvSpPr>
          <p:nvPr/>
        </p:nvSpPr>
        <p:spPr bwMode="auto">
          <a:xfrm>
            <a:off x="4317206" y="3712368"/>
            <a:ext cx="1296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ru-RU" altLang="ru-RU" sz="800" b="1">
                <a:solidFill>
                  <a:schemeClr val="bg2"/>
                </a:solidFill>
              </a:rPr>
              <a:t>коммутация каналов</a:t>
            </a:r>
          </a:p>
        </p:txBody>
      </p:sp>
      <p:sp>
        <p:nvSpPr>
          <p:cNvPr id="629" name="Text Box 3230"/>
          <p:cNvSpPr txBox="1">
            <a:spLocks noChangeArrowheads="1"/>
          </p:cNvSpPr>
          <p:nvPr/>
        </p:nvSpPr>
        <p:spPr bwMode="auto">
          <a:xfrm>
            <a:off x="5830094" y="4720431"/>
            <a:ext cx="122396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ru-RU" altLang="ru-RU" sz="800" b="1">
                <a:solidFill>
                  <a:schemeClr val="bg2"/>
                </a:solidFill>
              </a:rPr>
              <a:t>коммутация пакетов</a:t>
            </a:r>
          </a:p>
        </p:txBody>
      </p:sp>
      <p:grpSp>
        <p:nvGrpSpPr>
          <p:cNvPr id="630" name="Group 3231"/>
          <p:cNvGrpSpPr>
            <a:grpSpLocks/>
          </p:cNvGrpSpPr>
          <p:nvPr/>
        </p:nvGrpSpPr>
        <p:grpSpPr bwMode="auto">
          <a:xfrm>
            <a:off x="1365972" y="1532733"/>
            <a:ext cx="1138186" cy="3641730"/>
            <a:chOff x="1008" y="923"/>
            <a:chExt cx="717" cy="2294"/>
          </a:xfrm>
        </p:grpSpPr>
        <p:sp>
          <p:nvSpPr>
            <p:cNvPr id="631" name="Freeform 3232"/>
            <p:cNvSpPr>
              <a:spLocks/>
            </p:cNvSpPr>
            <p:nvPr/>
          </p:nvSpPr>
          <p:spPr bwMode="auto">
            <a:xfrm>
              <a:off x="1684" y="1946"/>
              <a:ext cx="7" cy="2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4"/>
                </a:cxn>
                <a:cxn ang="0">
                  <a:pos x="0" y="1060"/>
                </a:cxn>
                <a:cxn ang="0">
                  <a:pos x="30" y="1060"/>
                </a:cxn>
                <a:cxn ang="0">
                  <a:pos x="30" y="14"/>
                </a:cxn>
                <a:cxn ang="0">
                  <a:pos x="15" y="0"/>
                </a:cxn>
                <a:cxn ang="0">
                  <a:pos x="30" y="14"/>
                </a:cxn>
                <a:cxn ang="0">
                  <a:pos x="30" y="10"/>
                </a:cxn>
                <a:cxn ang="0">
                  <a:pos x="29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1" y="8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15" y="0"/>
                </a:cxn>
              </a:cxnLst>
              <a:rect l="0" t="0" r="r" b="b"/>
              <a:pathLst>
                <a:path w="30" h="1060">
                  <a:moveTo>
                    <a:pt x="15" y="0"/>
                  </a:moveTo>
                  <a:lnTo>
                    <a:pt x="0" y="14"/>
                  </a:lnTo>
                  <a:lnTo>
                    <a:pt x="0" y="1060"/>
                  </a:lnTo>
                  <a:lnTo>
                    <a:pt x="30" y="1060"/>
                  </a:lnTo>
                  <a:lnTo>
                    <a:pt x="30" y="14"/>
                  </a:lnTo>
                  <a:lnTo>
                    <a:pt x="15" y="0"/>
                  </a:lnTo>
                  <a:lnTo>
                    <a:pt x="30" y="14"/>
                  </a:lnTo>
                  <a:lnTo>
                    <a:pt x="30" y="10"/>
                  </a:lnTo>
                  <a:lnTo>
                    <a:pt x="29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2" name="Rectangle 3233"/>
            <p:cNvSpPr>
              <a:spLocks noChangeArrowheads="1"/>
            </p:cNvSpPr>
            <p:nvPr/>
          </p:nvSpPr>
          <p:spPr bwMode="auto">
            <a:xfrm>
              <a:off x="1011" y="926"/>
              <a:ext cx="711" cy="22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3" name="Freeform 3234"/>
            <p:cNvSpPr>
              <a:spLocks/>
            </p:cNvSpPr>
            <p:nvPr/>
          </p:nvSpPr>
          <p:spPr bwMode="auto">
            <a:xfrm>
              <a:off x="1011" y="3211"/>
              <a:ext cx="714" cy="6"/>
            </a:xfrm>
            <a:custGeom>
              <a:avLst/>
              <a:gdLst/>
              <a:ahLst/>
              <a:cxnLst>
                <a:cxn ang="0">
                  <a:pos x="2854" y="13"/>
                </a:cxn>
                <a:cxn ang="0">
                  <a:pos x="2842" y="0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2842" y="25"/>
                </a:cxn>
                <a:cxn ang="0">
                  <a:pos x="2854" y="13"/>
                </a:cxn>
              </a:cxnLst>
              <a:rect l="0" t="0" r="r" b="b"/>
              <a:pathLst>
                <a:path w="2854" h="25">
                  <a:moveTo>
                    <a:pt x="2854" y="13"/>
                  </a:moveTo>
                  <a:lnTo>
                    <a:pt x="2842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842" y="25"/>
                  </a:lnTo>
                  <a:lnTo>
                    <a:pt x="2854" y="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4" name="Freeform 3235"/>
            <p:cNvSpPr>
              <a:spLocks/>
            </p:cNvSpPr>
            <p:nvPr/>
          </p:nvSpPr>
          <p:spPr bwMode="auto">
            <a:xfrm>
              <a:off x="1718" y="923"/>
              <a:ext cx="7" cy="229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2"/>
                </a:cxn>
                <a:cxn ang="0">
                  <a:pos x="0" y="9164"/>
                </a:cxn>
                <a:cxn ang="0">
                  <a:pos x="25" y="9164"/>
                </a:cxn>
                <a:cxn ang="0">
                  <a:pos x="25" y="12"/>
                </a:cxn>
                <a:cxn ang="0">
                  <a:pos x="13" y="0"/>
                </a:cxn>
              </a:cxnLst>
              <a:rect l="0" t="0" r="r" b="b"/>
              <a:pathLst>
                <a:path w="25" h="9164">
                  <a:moveTo>
                    <a:pt x="13" y="0"/>
                  </a:moveTo>
                  <a:lnTo>
                    <a:pt x="0" y="12"/>
                  </a:lnTo>
                  <a:lnTo>
                    <a:pt x="0" y="9164"/>
                  </a:lnTo>
                  <a:lnTo>
                    <a:pt x="25" y="9164"/>
                  </a:lnTo>
                  <a:lnTo>
                    <a:pt x="25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5" name="Freeform 3236"/>
            <p:cNvSpPr>
              <a:spLocks/>
            </p:cNvSpPr>
            <p:nvPr/>
          </p:nvSpPr>
          <p:spPr bwMode="auto">
            <a:xfrm>
              <a:off x="1008" y="923"/>
              <a:ext cx="714" cy="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2" y="24"/>
                </a:cxn>
                <a:cxn ang="0">
                  <a:pos x="2854" y="24"/>
                </a:cxn>
                <a:cxn ang="0">
                  <a:pos x="2854" y="0"/>
                </a:cxn>
                <a:cxn ang="0">
                  <a:pos x="12" y="0"/>
                </a:cxn>
                <a:cxn ang="0">
                  <a:pos x="0" y="12"/>
                </a:cxn>
              </a:cxnLst>
              <a:rect l="0" t="0" r="r" b="b"/>
              <a:pathLst>
                <a:path w="2854" h="24">
                  <a:moveTo>
                    <a:pt x="0" y="12"/>
                  </a:moveTo>
                  <a:lnTo>
                    <a:pt x="12" y="24"/>
                  </a:lnTo>
                  <a:lnTo>
                    <a:pt x="2854" y="24"/>
                  </a:lnTo>
                  <a:lnTo>
                    <a:pt x="2854" y="0"/>
                  </a:lnTo>
                  <a:lnTo>
                    <a:pt x="1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6" name="Freeform 3237"/>
            <p:cNvSpPr>
              <a:spLocks/>
            </p:cNvSpPr>
            <p:nvPr/>
          </p:nvSpPr>
          <p:spPr bwMode="auto">
            <a:xfrm>
              <a:off x="1008" y="926"/>
              <a:ext cx="6" cy="2291"/>
            </a:xfrm>
            <a:custGeom>
              <a:avLst/>
              <a:gdLst/>
              <a:ahLst/>
              <a:cxnLst>
                <a:cxn ang="0">
                  <a:pos x="12" y="9164"/>
                </a:cxn>
                <a:cxn ang="0">
                  <a:pos x="24" y="9152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0" y="9152"/>
                </a:cxn>
                <a:cxn ang="0">
                  <a:pos x="12" y="9164"/>
                </a:cxn>
              </a:cxnLst>
              <a:rect l="0" t="0" r="r" b="b"/>
              <a:pathLst>
                <a:path w="24" h="9164">
                  <a:moveTo>
                    <a:pt x="12" y="9164"/>
                  </a:moveTo>
                  <a:lnTo>
                    <a:pt x="24" y="915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9152"/>
                  </a:lnTo>
                  <a:lnTo>
                    <a:pt x="12" y="9164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7" name="Freeform 3238"/>
            <p:cNvSpPr>
              <a:spLocks/>
            </p:cNvSpPr>
            <p:nvPr/>
          </p:nvSpPr>
          <p:spPr bwMode="auto">
            <a:xfrm>
              <a:off x="1134" y="2824"/>
              <a:ext cx="50" cy="77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64" y="132"/>
                </a:cxn>
                <a:cxn ang="0">
                  <a:pos x="76" y="126"/>
                </a:cxn>
                <a:cxn ang="0">
                  <a:pos x="85" y="116"/>
                </a:cxn>
                <a:cxn ang="0">
                  <a:pos x="95" y="92"/>
                </a:cxn>
                <a:cxn ang="0">
                  <a:pos x="109" y="52"/>
                </a:cxn>
                <a:cxn ang="0">
                  <a:pos x="122" y="26"/>
                </a:cxn>
                <a:cxn ang="0">
                  <a:pos x="131" y="16"/>
                </a:cxn>
                <a:cxn ang="0">
                  <a:pos x="141" y="9"/>
                </a:cxn>
                <a:cxn ang="0">
                  <a:pos x="152" y="5"/>
                </a:cxn>
                <a:cxn ang="0">
                  <a:pos x="173" y="1"/>
                </a:cxn>
                <a:cxn ang="0">
                  <a:pos x="195" y="0"/>
                </a:cxn>
                <a:cxn ang="0">
                  <a:pos x="200" y="46"/>
                </a:cxn>
                <a:cxn ang="0">
                  <a:pos x="183" y="46"/>
                </a:cxn>
                <a:cxn ang="0">
                  <a:pos x="171" y="48"/>
                </a:cxn>
                <a:cxn ang="0">
                  <a:pos x="163" y="53"/>
                </a:cxn>
                <a:cxn ang="0">
                  <a:pos x="157" y="60"/>
                </a:cxn>
                <a:cxn ang="0">
                  <a:pos x="151" y="71"/>
                </a:cxn>
                <a:cxn ang="0">
                  <a:pos x="144" y="91"/>
                </a:cxn>
                <a:cxn ang="0">
                  <a:pos x="135" y="119"/>
                </a:cxn>
                <a:cxn ang="0">
                  <a:pos x="125" y="137"/>
                </a:cxn>
                <a:cxn ang="0">
                  <a:pos x="114" y="146"/>
                </a:cxn>
                <a:cxn ang="0">
                  <a:pos x="116" y="155"/>
                </a:cxn>
                <a:cxn ang="0">
                  <a:pos x="131" y="166"/>
                </a:cxn>
                <a:cxn ang="0">
                  <a:pos x="145" y="185"/>
                </a:cxn>
                <a:cxn ang="0">
                  <a:pos x="158" y="210"/>
                </a:cxn>
                <a:cxn ang="0">
                  <a:pos x="202" y="309"/>
                </a:cxn>
                <a:cxn ang="0">
                  <a:pos x="104" y="229"/>
                </a:cxn>
                <a:cxn ang="0">
                  <a:pos x="101" y="223"/>
                </a:cxn>
                <a:cxn ang="0">
                  <a:pos x="94" y="209"/>
                </a:cxn>
                <a:cxn ang="0">
                  <a:pos x="85" y="191"/>
                </a:cxn>
                <a:cxn ang="0">
                  <a:pos x="76" y="181"/>
                </a:cxn>
                <a:cxn ang="0">
                  <a:pos x="67" y="176"/>
                </a:cxn>
                <a:cxn ang="0">
                  <a:pos x="55" y="174"/>
                </a:cxn>
                <a:cxn ang="0">
                  <a:pos x="0" y="309"/>
                </a:cxn>
              </a:cxnLst>
              <a:rect l="0" t="0" r="r" b="b"/>
              <a:pathLst>
                <a:path w="202" h="309">
                  <a:moveTo>
                    <a:pt x="0" y="2"/>
                  </a:moveTo>
                  <a:lnTo>
                    <a:pt x="55" y="2"/>
                  </a:lnTo>
                  <a:lnTo>
                    <a:pt x="55" y="133"/>
                  </a:lnTo>
                  <a:lnTo>
                    <a:pt x="64" y="132"/>
                  </a:lnTo>
                  <a:lnTo>
                    <a:pt x="71" y="130"/>
                  </a:lnTo>
                  <a:lnTo>
                    <a:pt x="76" y="126"/>
                  </a:lnTo>
                  <a:lnTo>
                    <a:pt x="80" y="122"/>
                  </a:lnTo>
                  <a:lnTo>
                    <a:pt x="85" y="116"/>
                  </a:lnTo>
                  <a:lnTo>
                    <a:pt x="89" y="106"/>
                  </a:lnTo>
                  <a:lnTo>
                    <a:pt x="95" y="92"/>
                  </a:lnTo>
                  <a:lnTo>
                    <a:pt x="101" y="74"/>
                  </a:lnTo>
                  <a:lnTo>
                    <a:pt x="109" y="52"/>
                  </a:lnTo>
                  <a:lnTo>
                    <a:pt x="118" y="34"/>
                  </a:lnTo>
                  <a:lnTo>
                    <a:pt x="122" y="26"/>
                  </a:lnTo>
                  <a:lnTo>
                    <a:pt x="127" y="20"/>
                  </a:lnTo>
                  <a:lnTo>
                    <a:pt x="131" y="16"/>
                  </a:lnTo>
                  <a:lnTo>
                    <a:pt x="136" y="12"/>
                  </a:lnTo>
                  <a:lnTo>
                    <a:pt x="141" y="9"/>
                  </a:lnTo>
                  <a:lnTo>
                    <a:pt x="146" y="7"/>
                  </a:lnTo>
                  <a:lnTo>
                    <a:pt x="152" y="5"/>
                  </a:lnTo>
                  <a:lnTo>
                    <a:pt x="158" y="3"/>
                  </a:lnTo>
                  <a:lnTo>
                    <a:pt x="173" y="1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0" y="46"/>
                  </a:lnTo>
                  <a:lnTo>
                    <a:pt x="192" y="46"/>
                  </a:lnTo>
                  <a:lnTo>
                    <a:pt x="183" y="46"/>
                  </a:lnTo>
                  <a:lnTo>
                    <a:pt x="176" y="47"/>
                  </a:lnTo>
                  <a:lnTo>
                    <a:pt x="171" y="48"/>
                  </a:lnTo>
                  <a:lnTo>
                    <a:pt x="166" y="50"/>
                  </a:lnTo>
                  <a:lnTo>
                    <a:pt x="163" y="53"/>
                  </a:lnTo>
                  <a:lnTo>
                    <a:pt x="159" y="56"/>
                  </a:lnTo>
                  <a:lnTo>
                    <a:pt x="157" y="60"/>
                  </a:lnTo>
                  <a:lnTo>
                    <a:pt x="154" y="65"/>
                  </a:lnTo>
                  <a:lnTo>
                    <a:pt x="151" y="71"/>
                  </a:lnTo>
                  <a:lnTo>
                    <a:pt x="148" y="80"/>
                  </a:lnTo>
                  <a:lnTo>
                    <a:pt x="144" y="91"/>
                  </a:lnTo>
                  <a:lnTo>
                    <a:pt x="140" y="104"/>
                  </a:lnTo>
                  <a:lnTo>
                    <a:pt x="135" y="119"/>
                  </a:lnTo>
                  <a:lnTo>
                    <a:pt x="128" y="131"/>
                  </a:lnTo>
                  <a:lnTo>
                    <a:pt x="125" y="137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07" y="151"/>
                  </a:lnTo>
                  <a:lnTo>
                    <a:pt x="116" y="155"/>
                  </a:lnTo>
                  <a:lnTo>
                    <a:pt x="124" y="160"/>
                  </a:lnTo>
                  <a:lnTo>
                    <a:pt x="131" y="166"/>
                  </a:lnTo>
                  <a:lnTo>
                    <a:pt x="139" y="174"/>
                  </a:lnTo>
                  <a:lnTo>
                    <a:pt x="145" y="185"/>
                  </a:lnTo>
                  <a:lnTo>
                    <a:pt x="151" y="196"/>
                  </a:lnTo>
                  <a:lnTo>
                    <a:pt x="158" y="210"/>
                  </a:lnTo>
                  <a:lnTo>
                    <a:pt x="165" y="225"/>
                  </a:lnTo>
                  <a:lnTo>
                    <a:pt x="202" y="309"/>
                  </a:lnTo>
                  <a:lnTo>
                    <a:pt x="137" y="309"/>
                  </a:lnTo>
                  <a:lnTo>
                    <a:pt x="104" y="229"/>
                  </a:lnTo>
                  <a:lnTo>
                    <a:pt x="103" y="227"/>
                  </a:lnTo>
                  <a:lnTo>
                    <a:pt x="101" y="223"/>
                  </a:lnTo>
                  <a:lnTo>
                    <a:pt x="99" y="219"/>
                  </a:lnTo>
                  <a:lnTo>
                    <a:pt x="94" y="209"/>
                  </a:lnTo>
                  <a:lnTo>
                    <a:pt x="89" y="199"/>
                  </a:lnTo>
                  <a:lnTo>
                    <a:pt x="85" y="191"/>
                  </a:lnTo>
                  <a:lnTo>
                    <a:pt x="80" y="185"/>
                  </a:lnTo>
                  <a:lnTo>
                    <a:pt x="76" y="181"/>
                  </a:lnTo>
                  <a:lnTo>
                    <a:pt x="72" y="178"/>
                  </a:lnTo>
                  <a:lnTo>
                    <a:pt x="67" y="176"/>
                  </a:lnTo>
                  <a:lnTo>
                    <a:pt x="62" y="175"/>
                  </a:lnTo>
                  <a:lnTo>
                    <a:pt x="55" y="174"/>
                  </a:lnTo>
                  <a:lnTo>
                    <a:pt x="55" y="309"/>
                  </a:lnTo>
                  <a:lnTo>
                    <a:pt x="0" y="3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8" name="Freeform 3239"/>
            <p:cNvSpPr>
              <a:spLocks noEditPoints="1"/>
            </p:cNvSpPr>
            <p:nvPr/>
          </p:nvSpPr>
          <p:spPr bwMode="auto">
            <a:xfrm>
              <a:off x="1194" y="2844"/>
              <a:ext cx="52" cy="59"/>
            </a:xfrm>
            <a:custGeom>
              <a:avLst/>
              <a:gdLst/>
              <a:ahLst/>
              <a:cxnLst>
                <a:cxn ang="0">
                  <a:pos x="1" y="99"/>
                </a:cxn>
                <a:cxn ang="0">
                  <a:pos x="7" y="70"/>
                </a:cxn>
                <a:cxn ang="0">
                  <a:pos x="20" y="43"/>
                </a:cxn>
                <a:cxn ang="0">
                  <a:pos x="33" y="27"/>
                </a:cxn>
                <a:cxn ang="0">
                  <a:pos x="44" y="18"/>
                </a:cxn>
                <a:cxn ang="0">
                  <a:pos x="62" y="8"/>
                </a:cxn>
                <a:cxn ang="0">
                  <a:pos x="88" y="1"/>
                </a:cxn>
                <a:cxn ang="0">
                  <a:pos x="114" y="1"/>
                </a:cxn>
                <a:cxn ang="0">
                  <a:pos x="134" y="5"/>
                </a:cxn>
                <a:cxn ang="0">
                  <a:pos x="153" y="13"/>
                </a:cxn>
                <a:cxn ang="0">
                  <a:pos x="169" y="25"/>
                </a:cxn>
                <a:cxn ang="0">
                  <a:pos x="183" y="41"/>
                </a:cxn>
                <a:cxn ang="0">
                  <a:pos x="194" y="60"/>
                </a:cxn>
                <a:cxn ang="0">
                  <a:pos x="202" y="80"/>
                </a:cxn>
                <a:cxn ang="0">
                  <a:pos x="205" y="104"/>
                </a:cxn>
                <a:cxn ang="0">
                  <a:pos x="205" y="128"/>
                </a:cxn>
                <a:cxn ang="0">
                  <a:pos x="202" y="151"/>
                </a:cxn>
                <a:cxn ang="0">
                  <a:pos x="194" y="172"/>
                </a:cxn>
                <a:cxn ang="0">
                  <a:pos x="183" y="190"/>
                </a:cxn>
                <a:cxn ang="0">
                  <a:pos x="169" y="207"/>
                </a:cxn>
                <a:cxn ang="0">
                  <a:pos x="153" y="220"/>
                </a:cxn>
                <a:cxn ang="0">
                  <a:pos x="134" y="228"/>
                </a:cxn>
                <a:cxn ang="0">
                  <a:pos x="114" y="232"/>
                </a:cxn>
                <a:cxn ang="0">
                  <a:pos x="89" y="231"/>
                </a:cxn>
                <a:cxn ang="0">
                  <a:pos x="63" y="225"/>
                </a:cxn>
                <a:cxn ang="0">
                  <a:pos x="45" y="215"/>
                </a:cxn>
                <a:cxn ang="0">
                  <a:pos x="33" y="207"/>
                </a:cxn>
                <a:cxn ang="0">
                  <a:pos x="24" y="196"/>
                </a:cxn>
                <a:cxn ang="0">
                  <a:pos x="16" y="184"/>
                </a:cxn>
                <a:cxn ang="0">
                  <a:pos x="7" y="164"/>
                </a:cxn>
                <a:cxn ang="0">
                  <a:pos x="1" y="131"/>
                </a:cxn>
                <a:cxn ang="0">
                  <a:pos x="54" y="116"/>
                </a:cxn>
                <a:cxn ang="0">
                  <a:pos x="57" y="145"/>
                </a:cxn>
                <a:cxn ang="0">
                  <a:pos x="62" y="157"/>
                </a:cxn>
                <a:cxn ang="0">
                  <a:pos x="68" y="167"/>
                </a:cxn>
                <a:cxn ang="0">
                  <a:pos x="75" y="174"/>
                </a:cxn>
                <a:cxn ang="0">
                  <a:pos x="83" y="180"/>
                </a:cxn>
                <a:cxn ang="0">
                  <a:pos x="92" y="183"/>
                </a:cxn>
                <a:cxn ang="0">
                  <a:pos x="103" y="184"/>
                </a:cxn>
                <a:cxn ang="0">
                  <a:pos x="113" y="183"/>
                </a:cxn>
                <a:cxn ang="0">
                  <a:pos x="122" y="180"/>
                </a:cxn>
                <a:cxn ang="0">
                  <a:pos x="130" y="174"/>
                </a:cxn>
                <a:cxn ang="0">
                  <a:pos x="137" y="167"/>
                </a:cxn>
                <a:cxn ang="0">
                  <a:pos x="143" y="157"/>
                </a:cxn>
                <a:cxn ang="0">
                  <a:pos x="148" y="145"/>
                </a:cxn>
                <a:cxn ang="0">
                  <a:pos x="152" y="116"/>
                </a:cxn>
                <a:cxn ang="0">
                  <a:pos x="148" y="86"/>
                </a:cxn>
                <a:cxn ang="0">
                  <a:pos x="143" y="75"/>
                </a:cxn>
                <a:cxn ang="0">
                  <a:pos x="137" y="65"/>
                </a:cxn>
                <a:cxn ang="0">
                  <a:pos x="130" y="58"/>
                </a:cxn>
                <a:cxn ang="0">
                  <a:pos x="122" y="53"/>
                </a:cxn>
                <a:cxn ang="0">
                  <a:pos x="113" y="49"/>
                </a:cxn>
                <a:cxn ang="0">
                  <a:pos x="103" y="48"/>
                </a:cxn>
                <a:cxn ang="0">
                  <a:pos x="92" y="49"/>
                </a:cxn>
                <a:cxn ang="0">
                  <a:pos x="83" y="53"/>
                </a:cxn>
                <a:cxn ang="0">
                  <a:pos x="75" y="58"/>
                </a:cxn>
                <a:cxn ang="0">
                  <a:pos x="68" y="65"/>
                </a:cxn>
                <a:cxn ang="0">
                  <a:pos x="62" y="75"/>
                </a:cxn>
                <a:cxn ang="0">
                  <a:pos x="57" y="87"/>
                </a:cxn>
                <a:cxn ang="0">
                  <a:pos x="54" y="116"/>
                </a:cxn>
              </a:cxnLst>
              <a:rect l="0" t="0" r="r" b="b"/>
              <a:pathLst>
                <a:path w="206" h="232">
                  <a:moveTo>
                    <a:pt x="0" y="113"/>
                  </a:moveTo>
                  <a:lnTo>
                    <a:pt x="1" y="99"/>
                  </a:lnTo>
                  <a:lnTo>
                    <a:pt x="3" y="84"/>
                  </a:lnTo>
                  <a:lnTo>
                    <a:pt x="7" y="70"/>
                  </a:lnTo>
                  <a:lnTo>
                    <a:pt x="13" y="56"/>
                  </a:lnTo>
                  <a:lnTo>
                    <a:pt x="20" y="43"/>
                  </a:lnTo>
                  <a:lnTo>
                    <a:pt x="28" y="32"/>
                  </a:lnTo>
                  <a:lnTo>
                    <a:pt x="33" y="27"/>
                  </a:lnTo>
                  <a:lnTo>
                    <a:pt x="38" y="22"/>
                  </a:lnTo>
                  <a:lnTo>
                    <a:pt x="44" y="18"/>
                  </a:lnTo>
                  <a:lnTo>
                    <a:pt x="50" y="14"/>
                  </a:lnTo>
                  <a:lnTo>
                    <a:pt x="62" y="8"/>
                  </a:lnTo>
                  <a:lnTo>
                    <a:pt x="74" y="4"/>
                  </a:lnTo>
                  <a:lnTo>
                    <a:pt x="88" y="1"/>
                  </a:lnTo>
                  <a:lnTo>
                    <a:pt x="103" y="0"/>
                  </a:lnTo>
                  <a:lnTo>
                    <a:pt x="114" y="1"/>
                  </a:lnTo>
                  <a:lnTo>
                    <a:pt x="124" y="2"/>
                  </a:lnTo>
                  <a:lnTo>
                    <a:pt x="134" y="5"/>
                  </a:lnTo>
                  <a:lnTo>
                    <a:pt x="143" y="8"/>
                  </a:lnTo>
                  <a:lnTo>
                    <a:pt x="153" y="13"/>
                  </a:lnTo>
                  <a:lnTo>
                    <a:pt x="161" y="18"/>
                  </a:lnTo>
                  <a:lnTo>
                    <a:pt x="169" y="25"/>
                  </a:lnTo>
                  <a:lnTo>
                    <a:pt x="176" y="32"/>
                  </a:lnTo>
                  <a:lnTo>
                    <a:pt x="183" y="41"/>
                  </a:lnTo>
                  <a:lnTo>
                    <a:pt x="189" y="50"/>
                  </a:lnTo>
                  <a:lnTo>
                    <a:pt x="194" y="60"/>
                  </a:lnTo>
                  <a:lnTo>
                    <a:pt x="199" y="70"/>
                  </a:lnTo>
                  <a:lnTo>
                    <a:pt x="202" y="80"/>
                  </a:lnTo>
                  <a:lnTo>
                    <a:pt x="204" y="91"/>
                  </a:lnTo>
                  <a:lnTo>
                    <a:pt x="205" y="104"/>
                  </a:lnTo>
                  <a:lnTo>
                    <a:pt x="206" y="116"/>
                  </a:lnTo>
                  <a:lnTo>
                    <a:pt x="205" y="128"/>
                  </a:lnTo>
                  <a:lnTo>
                    <a:pt x="204" y="139"/>
                  </a:lnTo>
                  <a:lnTo>
                    <a:pt x="202" y="151"/>
                  </a:lnTo>
                  <a:lnTo>
                    <a:pt x="199" y="162"/>
                  </a:lnTo>
                  <a:lnTo>
                    <a:pt x="194" y="172"/>
                  </a:lnTo>
                  <a:lnTo>
                    <a:pt x="189" y="181"/>
                  </a:lnTo>
                  <a:lnTo>
                    <a:pt x="183" y="190"/>
                  </a:lnTo>
                  <a:lnTo>
                    <a:pt x="176" y="199"/>
                  </a:lnTo>
                  <a:lnTo>
                    <a:pt x="169" y="207"/>
                  </a:lnTo>
                  <a:lnTo>
                    <a:pt x="161" y="214"/>
                  </a:lnTo>
                  <a:lnTo>
                    <a:pt x="153" y="220"/>
                  </a:lnTo>
                  <a:lnTo>
                    <a:pt x="143" y="224"/>
                  </a:lnTo>
                  <a:lnTo>
                    <a:pt x="134" y="228"/>
                  </a:lnTo>
                  <a:lnTo>
                    <a:pt x="124" y="230"/>
                  </a:lnTo>
                  <a:lnTo>
                    <a:pt x="114" y="232"/>
                  </a:lnTo>
                  <a:lnTo>
                    <a:pt x="103" y="232"/>
                  </a:lnTo>
                  <a:lnTo>
                    <a:pt x="89" y="231"/>
                  </a:lnTo>
                  <a:lnTo>
                    <a:pt x="76" y="229"/>
                  </a:lnTo>
                  <a:lnTo>
                    <a:pt x="63" y="225"/>
                  </a:lnTo>
                  <a:lnTo>
                    <a:pt x="51" y="219"/>
                  </a:lnTo>
                  <a:lnTo>
                    <a:pt x="45" y="215"/>
                  </a:lnTo>
                  <a:lnTo>
                    <a:pt x="38" y="211"/>
                  </a:lnTo>
                  <a:lnTo>
                    <a:pt x="33" y="207"/>
                  </a:lnTo>
                  <a:lnTo>
                    <a:pt x="28" y="202"/>
                  </a:lnTo>
                  <a:lnTo>
                    <a:pt x="24" y="196"/>
                  </a:lnTo>
                  <a:lnTo>
                    <a:pt x="20" y="190"/>
                  </a:lnTo>
                  <a:lnTo>
                    <a:pt x="16" y="184"/>
                  </a:lnTo>
                  <a:lnTo>
                    <a:pt x="13" y="178"/>
                  </a:lnTo>
                  <a:lnTo>
                    <a:pt x="7" y="164"/>
                  </a:lnTo>
                  <a:lnTo>
                    <a:pt x="3" y="148"/>
                  </a:lnTo>
                  <a:lnTo>
                    <a:pt x="1" y="131"/>
                  </a:lnTo>
                  <a:lnTo>
                    <a:pt x="0" y="113"/>
                  </a:lnTo>
                  <a:close/>
                  <a:moveTo>
                    <a:pt x="54" y="116"/>
                  </a:moveTo>
                  <a:lnTo>
                    <a:pt x="55" y="131"/>
                  </a:lnTo>
                  <a:lnTo>
                    <a:pt x="57" y="145"/>
                  </a:lnTo>
                  <a:lnTo>
                    <a:pt x="59" y="152"/>
                  </a:lnTo>
                  <a:lnTo>
                    <a:pt x="62" y="157"/>
                  </a:lnTo>
                  <a:lnTo>
                    <a:pt x="65" y="162"/>
                  </a:lnTo>
                  <a:lnTo>
                    <a:pt x="68" y="167"/>
                  </a:lnTo>
                  <a:lnTo>
                    <a:pt x="71" y="171"/>
                  </a:lnTo>
                  <a:lnTo>
                    <a:pt x="75" y="174"/>
                  </a:lnTo>
                  <a:lnTo>
                    <a:pt x="79" y="177"/>
                  </a:lnTo>
                  <a:lnTo>
                    <a:pt x="83" y="180"/>
                  </a:lnTo>
                  <a:lnTo>
                    <a:pt x="88" y="182"/>
                  </a:lnTo>
                  <a:lnTo>
                    <a:pt x="92" y="183"/>
                  </a:lnTo>
                  <a:lnTo>
                    <a:pt x="98" y="184"/>
                  </a:lnTo>
                  <a:lnTo>
                    <a:pt x="103" y="184"/>
                  </a:lnTo>
                  <a:lnTo>
                    <a:pt x="108" y="184"/>
                  </a:lnTo>
                  <a:lnTo>
                    <a:pt x="113" y="183"/>
                  </a:lnTo>
                  <a:lnTo>
                    <a:pt x="117" y="182"/>
                  </a:lnTo>
                  <a:lnTo>
                    <a:pt x="122" y="180"/>
                  </a:lnTo>
                  <a:lnTo>
                    <a:pt x="126" y="177"/>
                  </a:lnTo>
                  <a:lnTo>
                    <a:pt x="130" y="174"/>
                  </a:lnTo>
                  <a:lnTo>
                    <a:pt x="133" y="171"/>
                  </a:lnTo>
                  <a:lnTo>
                    <a:pt x="137" y="167"/>
                  </a:lnTo>
                  <a:lnTo>
                    <a:pt x="140" y="162"/>
                  </a:lnTo>
                  <a:lnTo>
                    <a:pt x="143" y="157"/>
                  </a:lnTo>
                  <a:lnTo>
                    <a:pt x="146" y="152"/>
                  </a:lnTo>
                  <a:lnTo>
                    <a:pt x="148" y="145"/>
                  </a:lnTo>
                  <a:lnTo>
                    <a:pt x="151" y="131"/>
                  </a:lnTo>
                  <a:lnTo>
                    <a:pt x="152" y="116"/>
                  </a:lnTo>
                  <a:lnTo>
                    <a:pt x="151" y="101"/>
                  </a:lnTo>
                  <a:lnTo>
                    <a:pt x="148" y="86"/>
                  </a:lnTo>
                  <a:lnTo>
                    <a:pt x="146" y="81"/>
                  </a:lnTo>
                  <a:lnTo>
                    <a:pt x="143" y="75"/>
                  </a:lnTo>
                  <a:lnTo>
                    <a:pt x="140" y="70"/>
                  </a:lnTo>
                  <a:lnTo>
                    <a:pt x="137" y="65"/>
                  </a:lnTo>
                  <a:lnTo>
                    <a:pt x="133" y="61"/>
                  </a:lnTo>
                  <a:lnTo>
                    <a:pt x="130" y="58"/>
                  </a:lnTo>
                  <a:lnTo>
                    <a:pt x="126" y="55"/>
                  </a:lnTo>
                  <a:lnTo>
                    <a:pt x="122" y="53"/>
                  </a:lnTo>
                  <a:lnTo>
                    <a:pt x="117" y="51"/>
                  </a:lnTo>
                  <a:lnTo>
                    <a:pt x="113" y="49"/>
                  </a:lnTo>
                  <a:lnTo>
                    <a:pt x="108" y="48"/>
                  </a:lnTo>
                  <a:lnTo>
                    <a:pt x="103" y="48"/>
                  </a:lnTo>
                  <a:lnTo>
                    <a:pt x="98" y="48"/>
                  </a:lnTo>
                  <a:lnTo>
                    <a:pt x="92" y="49"/>
                  </a:lnTo>
                  <a:lnTo>
                    <a:pt x="88" y="51"/>
                  </a:lnTo>
                  <a:lnTo>
                    <a:pt x="83" y="53"/>
                  </a:lnTo>
                  <a:lnTo>
                    <a:pt x="79" y="55"/>
                  </a:lnTo>
                  <a:lnTo>
                    <a:pt x="75" y="58"/>
                  </a:lnTo>
                  <a:lnTo>
                    <a:pt x="71" y="61"/>
                  </a:lnTo>
                  <a:lnTo>
                    <a:pt x="68" y="65"/>
                  </a:lnTo>
                  <a:lnTo>
                    <a:pt x="65" y="70"/>
                  </a:lnTo>
                  <a:lnTo>
                    <a:pt x="62" y="75"/>
                  </a:lnTo>
                  <a:lnTo>
                    <a:pt x="59" y="81"/>
                  </a:lnTo>
                  <a:lnTo>
                    <a:pt x="57" y="87"/>
                  </a:lnTo>
                  <a:lnTo>
                    <a:pt x="55" y="101"/>
                  </a:lnTo>
                  <a:lnTo>
                    <a:pt x="54" y="1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9" name="Freeform 3240"/>
            <p:cNvSpPr>
              <a:spLocks/>
            </p:cNvSpPr>
            <p:nvPr/>
          </p:nvSpPr>
          <p:spPr bwMode="auto">
            <a:xfrm>
              <a:off x="1261" y="2846"/>
              <a:ext cx="57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0"/>
                </a:cxn>
                <a:cxn ang="0">
                  <a:pos x="115" y="155"/>
                </a:cxn>
                <a:cxn ang="0">
                  <a:pos x="165" y="0"/>
                </a:cxn>
                <a:cxn ang="0">
                  <a:pos x="230" y="0"/>
                </a:cxn>
                <a:cxn ang="0">
                  <a:pos x="230" y="222"/>
                </a:cxn>
                <a:cxn ang="0">
                  <a:pos x="186" y="222"/>
                </a:cxn>
                <a:cxn ang="0">
                  <a:pos x="186" y="76"/>
                </a:cxn>
                <a:cxn ang="0">
                  <a:pos x="137" y="222"/>
                </a:cxn>
                <a:cxn ang="0">
                  <a:pos x="92" y="222"/>
                </a:cxn>
                <a:cxn ang="0">
                  <a:pos x="45" y="76"/>
                </a:cxn>
                <a:cxn ang="0">
                  <a:pos x="45" y="222"/>
                </a:cxn>
                <a:cxn ang="0">
                  <a:pos x="0" y="222"/>
                </a:cxn>
                <a:cxn ang="0">
                  <a:pos x="0" y="0"/>
                </a:cxn>
              </a:cxnLst>
              <a:rect l="0" t="0" r="r" b="b"/>
              <a:pathLst>
                <a:path w="230" h="222">
                  <a:moveTo>
                    <a:pt x="0" y="0"/>
                  </a:moveTo>
                  <a:lnTo>
                    <a:pt x="65" y="0"/>
                  </a:lnTo>
                  <a:lnTo>
                    <a:pt x="115" y="155"/>
                  </a:lnTo>
                  <a:lnTo>
                    <a:pt x="165" y="0"/>
                  </a:lnTo>
                  <a:lnTo>
                    <a:pt x="230" y="0"/>
                  </a:lnTo>
                  <a:lnTo>
                    <a:pt x="230" y="222"/>
                  </a:lnTo>
                  <a:lnTo>
                    <a:pt x="186" y="222"/>
                  </a:lnTo>
                  <a:lnTo>
                    <a:pt x="186" y="76"/>
                  </a:lnTo>
                  <a:lnTo>
                    <a:pt x="137" y="222"/>
                  </a:lnTo>
                  <a:lnTo>
                    <a:pt x="92" y="222"/>
                  </a:lnTo>
                  <a:lnTo>
                    <a:pt x="45" y="76"/>
                  </a:lnTo>
                  <a:lnTo>
                    <a:pt x="45" y="222"/>
                  </a:lnTo>
                  <a:lnTo>
                    <a:pt x="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0" name="Freeform 3241"/>
            <p:cNvSpPr>
              <a:spLocks/>
            </p:cNvSpPr>
            <p:nvPr/>
          </p:nvSpPr>
          <p:spPr bwMode="auto">
            <a:xfrm>
              <a:off x="1336" y="2846"/>
              <a:ext cx="45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7" y="0"/>
                </a:cxn>
                <a:cxn ang="0">
                  <a:pos x="177" y="222"/>
                </a:cxn>
                <a:cxn ang="0">
                  <a:pos x="125" y="222"/>
                </a:cxn>
                <a:cxn ang="0">
                  <a:pos x="125" y="48"/>
                </a:cxn>
                <a:cxn ang="0">
                  <a:pos x="53" y="48"/>
                </a:cxn>
                <a:cxn ang="0">
                  <a:pos x="53" y="222"/>
                </a:cxn>
                <a:cxn ang="0">
                  <a:pos x="0" y="222"/>
                </a:cxn>
                <a:cxn ang="0">
                  <a:pos x="0" y="0"/>
                </a:cxn>
              </a:cxnLst>
              <a:rect l="0" t="0" r="r" b="b"/>
              <a:pathLst>
                <a:path w="177" h="222">
                  <a:moveTo>
                    <a:pt x="0" y="0"/>
                  </a:moveTo>
                  <a:lnTo>
                    <a:pt x="177" y="0"/>
                  </a:lnTo>
                  <a:lnTo>
                    <a:pt x="177" y="222"/>
                  </a:lnTo>
                  <a:lnTo>
                    <a:pt x="125" y="222"/>
                  </a:lnTo>
                  <a:lnTo>
                    <a:pt x="125" y="48"/>
                  </a:lnTo>
                  <a:lnTo>
                    <a:pt x="53" y="48"/>
                  </a:lnTo>
                  <a:lnTo>
                    <a:pt x="53" y="222"/>
                  </a:lnTo>
                  <a:lnTo>
                    <a:pt x="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1" name="Freeform 3242"/>
            <p:cNvSpPr>
              <a:spLocks/>
            </p:cNvSpPr>
            <p:nvPr/>
          </p:nvSpPr>
          <p:spPr bwMode="auto">
            <a:xfrm>
              <a:off x="1395" y="2846"/>
              <a:ext cx="53" cy="5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215" y="0"/>
                </a:cxn>
                <a:cxn ang="0">
                  <a:pos x="215" y="222"/>
                </a:cxn>
                <a:cxn ang="0">
                  <a:pos x="162" y="222"/>
                </a:cxn>
                <a:cxn ang="0">
                  <a:pos x="162" y="48"/>
                </a:cxn>
                <a:cxn ang="0">
                  <a:pos x="90" y="48"/>
                </a:cxn>
                <a:cxn ang="0">
                  <a:pos x="90" y="148"/>
                </a:cxn>
                <a:cxn ang="0">
                  <a:pos x="89" y="165"/>
                </a:cxn>
                <a:cxn ang="0">
                  <a:pos x="88" y="180"/>
                </a:cxn>
                <a:cxn ang="0">
                  <a:pos x="85" y="192"/>
                </a:cxn>
                <a:cxn ang="0">
                  <a:pos x="82" y="201"/>
                </a:cxn>
                <a:cxn ang="0">
                  <a:pos x="78" y="208"/>
                </a:cxn>
                <a:cxn ang="0">
                  <a:pos x="74" y="214"/>
                </a:cxn>
                <a:cxn ang="0">
                  <a:pos x="69" y="218"/>
                </a:cxn>
                <a:cxn ang="0">
                  <a:pos x="65" y="221"/>
                </a:cxn>
                <a:cxn ang="0">
                  <a:pos x="59" y="223"/>
                </a:cxn>
                <a:cxn ang="0">
                  <a:pos x="52" y="225"/>
                </a:cxn>
                <a:cxn ang="0">
                  <a:pos x="43" y="226"/>
                </a:cxn>
                <a:cxn ang="0">
                  <a:pos x="34" y="226"/>
                </a:cxn>
                <a:cxn ang="0">
                  <a:pos x="27" y="226"/>
                </a:cxn>
                <a:cxn ang="0">
                  <a:pos x="19" y="225"/>
                </a:cxn>
                <a:cxn ang="0">
                  <a:pos x="11" y="224"/>
                </a:cxn>
                <a:cxn ang="0">
                  <a:pos x="0" y="222"/>
                </a:cxn>
                <a:cxn ang="0">
                  <a:pos x="0" y="179"/>
                </a:cxn>
                <a:cxn ang="0">
                  <a:pos x="3" y="179"/>
                </a:cxn>
                <a:cxn ang="0">
                  <a:pos x="10" y="179"/>
                </a:cxn>
                <a:cxn ang="0">
                  <a:pos x="17" y="180"/>
                </a:cxn>
                <a:cxn ang="0">
                  <a:pos x="22" y="180"/>
                </a:cxn>
                <a:cxn ang="0">
                  <a:pos x="27" y="179"/>
                </a:cxn>
                <a:cxn ang="0">
                  <a:pos x="31" y="178"/>
                </a:cxn>
                <a:cxn ang="0">
                  <a:pos x="33" y="175"/>
                </a:cxn>
                <a:cxn ang="0">
                  <a:pos x="35" y="172"/>
                </a:cxn>
                <a:cxn ang="0">
                  <a:pos x="36" y="167"/>
                </a:cxn>
                <a:cxn ang="0">
                  <a:pos x="37" y="158"/>
                </a:cxn>
                <a:cxn ang="0">
                  <a:pos x="37" y="145"/>
                </a:cxn>
                <a:cxn ang="0">
                  <a:pos x="37" y="128"/>
                </a:cxn>
                <a:cxn ang="0">
                  <a:pos x="37" y="0"/>
                </a:cxn>
              </a:cxnLst>
              <a:rect l="0" t="0" r="r" b="b"/>
              <a:pathLst>
                <a:path w="215" h="226">
                  <a:moveTo>
                    <a:pt x="37" y="0"/>
                  </a:moveTo>
                  <a:lnTo>
                    <a:pt x="215" y="0"/>
                  </a:lnTo>
                  <a:lnTo>
                    <a:pt x="215" y="222"/>
                  </a:lnTo>
                  <a:lnTo>
                    <a:pt x="162" y="222"/>
                  </a:lnTo>
                  <a:lnTo>
                    <a:pt x="162" y="48"/>
                  </a:lnTo>
                  <a:lnTo>
                    <a:pt x="90" y="48"/>
                  </a:lnTo>
                  <a:lnTo>
                    <a:pt x="90" y="148"/>
                  </a:lnTo>
                  <a:lnTo>
                    <a:pt x="89" y="165"/>
                  </a:lnTo>
                  <a:lnTo>
                    <a:pt x="88" y="180"/>
                  </a:lnTo>
                  <a:lnTo>
                    <a:pt x="85" y="192"/>
                  </a:lnTo>
                  <a:lnTo>
                    <a:pt x="82" y="201"/>
                  </a:lnTo>
                  <a:lnTo>
                    <a:pt x="78" y="208"/>
                  </a:lnTo>
                  <a:lnTo>
                    <a:pt x="74" y="214"/>
                  </a:lnTo>
                  <a:lnTo>
                    <a:pt x="69" y="218"/>
                  </a:lnTo>
                  <a:lnTo>
                    <a:pt x="65" y="221"/>
                  </a:lnTo>
                  <a:lnTo>
                    <a:pt x="59" y="223"/>
                  </a:lnTo>
                  <a:lnTo>
                    <a:pt x="52" y="225"/>
                  </a:lnTo>
                  <a:lnTo>
                    <a:pt x="43" y="226"/>
                  </a:lnTo>
                  <a:lnTo>
                    <a:pt x="34" y="226"/>
                  </a:lnTo>
                  <a:lnTo>
                    <a:pt x="27" y="226"/>
                  </a:lnTo>
                  <a:lnTo>
                    <a:pt x="19" y="225"/>
                  </a:lnTo>
                  <a:lnTo>
                    <a:pt x="11" y="224"/>
                  </a:lnTo>
                  <a:lnTo>
                    <a:pt x="0" y="222"/>
                  </a:lnTo>
                  <a:lnTo>
                    <a:pt x="0" y="179"/>
                  </a:lnTo>
                  <a:lnTo>
                    <a:pt x="3" y="179"/>
                  </a:lnTo>
                  <a:lnTo>
                    <a:pt x="10" y="179"/>
                  </a:lnTo>
                  <a:lnTo>
                    <a:pt x="17" y="180"/>
                  </a:lnTo>
                  <a:lnTo>
                    <a:pt x="22" y="180"/>
                  </a:lnTo>
                  <a:lnTo>
                    <a:pt x="27" y="179"/>
                  </a:lnTo>
                  <a:lnTo>
                    <a:pt x="31" y="178"/>
                  </a:lnTo>
                  <a:lnTo>
                    <a:pt x="33" y="175"/>
                  </a:lnTo>
                  <a:lnTo>
                    <a:pt x="35" y="172"/>
                  </a:lnTo>
                  <a:lnTo>
                    <a:pt x="36" y="167"/>
                  </a:lnTo>
                  <a:lnTo>
                    <a:pt x="37" y="158"/>
                  </a:lnTo>
                  <a:lnTo>
                    <a:pt x="37" y="145"/>
                  </a:lnTo>
                  <a:lnTo>
                    <a:pt x="37" y="12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2" name="Freeform 3243"/>
            <p:cNvSpPr>
              <a:spLocks noEditPoints="1"/>
            </p:cNvSpPr>
            <p:nvPr/>
          </p:nvSpPr>
          <p:spPr bwMode="auto">
            <a:xfrm>
              <a:off x="1462" y="2844"/>
              <a:ext cx="46" cy="59"/>
            </a:xfrm>
            <a:custGeom>
              <a:avLst/>
              <a:gdLst/>
              <a:ahLst/>
              <a:cxnLst>
                <a:cxn ang="0">
                  <a:pos x="183" y="166"/>
                </a:cxn>
                <a:cxn ang="0">
                  <a:pos x="178" y="181"/>
                </a:cxn>
                <a:cxn ang="0">
                  <a:pos x="170" y="194"/>
                </a:cxn>
                <a:cxn ang="0">
                  <a:pos x="162" y="206"/>
                </a:cxn>
                <a:cxn ang="0">
                  <a:pos x="152" y="216"/>
                </a:cxn>
                <a:cxn ang="0">
                  <a:pos x="139" y="223"/>
                </a:cxn>
                <a:cxn ang="0">
                  <a:pos x="127" y="228"/>
                </a:cxn>
                <a:cxn ang="0">
                  <a:pos x="113" y="231"/>
                </a:cxn>
                <a:cxn ang="0">
                  <a:pos x="97" y="232"/>
                </a:cxn>
                <a:cxn ang="0">
                  <a:pos x="72" y="230"/>
                </a:cxn>
                <a:cxn ang="0">
                  <a:pos x="52" y="223"/>
                </a:cxn>
                <a:cxn ang="0">
                  <a:pos x="33" y="211"/>
                </a:cxn>
                <a:cxn ang="0">
                  <a:pos x="20" y="194"/>
                </a:cxn>
                <a:cxn ang="0">
                  <a:pos x="11" y="178"/>
                </a:cxn>
                <a:cxn ang="0">
                  <a:pos x="5" y="160"/>
                </a:cxn>
                <a:cxn ang="0">
                  <a:pos x="1" y="140"/>
                </a:cxn>
                <a:cxn ang="0">
                  <a:pos x="0" y="118"/>
                </a:cxn>
                <a:cxn ang="0">
                  <a:pos x="2" y="91"/>
                </a:cxn>
                <a:cxn ang="0">
                  <a:pos x="7" y="68"/>
                </a:cxn>
                <a:cxn ang="0">
                  <a:pos x="14" y="49"/>
                </a:cxn>
                <a:cxn ang="0">
                  <a:pos x="26" y="31"/>
                </a:cxn>
                <a:cxn ang="0">
                  <a:pos x="39" y="17"/>
                </a:cxn>
                <a:cxn ang="0">
                  <a:pos x="55" y="8"/>
                </a:cxn>
                <a:cxn ang="0">
                  <a:pos x="72" y="2"/>
                </a:cxn>
                <a:cxn ang="0">
                  <a:pos x="91" y="0"/>
                </a:cxn>
                <a:cxn ang="0">
                  <a:pos x="113" y="2"/>
                </a:cxn>
                <a:cxn ang="0">
                  <a:pos x="131" y="8"/>
                </a:cxn>
                <a:cxn ang="0">
                  <a:pos x="148" y="18"/>
                </a:cxn>
                <a:cxn ang="0">
                  <a:pos x="162" y="32"/>
                </a:cxn>
                <a:cxn ang="0">
                  <a:pos x="173" y="52"/>
                </a:cxn>
                <a:cxn ang="0">
                  <a:pos x="180" y="74"/>
                </a:cxn>
                <a:cxn ang="0">
                  <a:pos x="185" y="102"/>
                </a:cxn>
                <a:cxn ang="0">
                  <a:pos x="186" y="133"/>
                </a:cxn>
                <a:cxn ang="0">
                  <a:pos x="55" y="145"/>
                </a:cxn>
                <a:cxn ang="0">
                  <a:pos x="61" y="166"/>
                </a:cxn>
                <a:cxn ang="0">
                  <a:pos x="73" y="180"/>
                </a:cxn>
                <a:cxn ang="0">
                  <a:pos x="88" y="187"/>
                </a:cxn>
                <a:cxn ang="0">
                  <a:pos x="103" y="188"/>
                </a:cxn>
                <a:cxn ang="0">
                  <a:pos x="114" y="184"/>
                </a:cxn>
                <a:cxn ang="0">
                  <a:pos x="122" y="176"/>
                </a:cxn>
                <a:cxn ang="0">
                  <a:pos x="128" y="165"/>
                </a:cxn>
                <a:cxn ang="0">
                  <a:pos x="134" y="97"/>
                </a:cxn>
                <a:cxn ang="0">
                  <a:pos x="130" y="74"/>
                </a:cxn>
                <a:cxn ang="0">
                  <a:pos x="122" y="58"/>
                </a:cxn>
                <a:cxn ang="0">
                  <a:pos x="110" y="49"/>
                </a:cxn>
                <a:cxn ang="0">
                  <a:pos x="95" y="44"/>
                </a:cxn>
                <a:cxn ang="0">
                  <a:pos x="79" y="49"/>
                </a:cxn>
                <a:cxn ang="0">
                  <a:pos x="66" y="59"/>
                </a:cxn>
                <a:cxn ang="0">
                  <a:pos x="58" y="75"/>
                </a:cxn>
                <a:cxn ang="0">
                  <a:pos x="55" y="97"/>
                </a:cxn>
              </a:cxnLst>
              <a:rect l="0" t="0" r="r" b="b"/>
              <a:pathLst>
                <a:path w="186" h="232">
                  <a:moveTo>
                    <a:pt x="131" y="157"/>
                  </a:moveTo>
                  <a:lnTo>
                    <a:pt x="183" y="166"/>
                  </a:lnTo>
                  <a:lnTo>
                    <a:pt x="181" y="174"/>
                  </a:lnTo>
                  <a:lnTo>
                    <a:pt x="178" y="181"/>
                  </a:lnTo>
                  <a:lnTo>
                    <a:pt x="174" y="188"/>
                  </a:lnTo>
                  <a:lnTo>
                    <a:pt x="170" y="194"/>
                  </a:lnTo>
                  <a:lnTo>
                    <a:pt x="166" y="201"/>
                  </a:lnTo>
                  <a:lnTo>
                    <a:pt x="162" y="206"/>
                  </a:lnTo>
                  <a:lnTo>
                    <a:pt x="157" y="211"/>
                  </a:lnTo>
                  <a:lnTo>
                    <a:pt x="152" y="216"/>
                  </a:lnTo>
                  <a:lnTo>
                    <a:pt x="146" y="220"/>
                  </a:lnTo>
                  <a:lnTo>
                    <a:pt x="139" y="223"/>
                  </a:lnTo>
                  <a:lnTo>
                    <a:pt x="133" y="226"/>
                  </a:lnTo>
                  <a:lnTo>
                    <a:pt x="127" y="228"/>
                  </a:lnTo>
                  <a:lnTo>
                    <a:pt x="120" y="230"/>
                  </a:lnTo>
                  <a:lnTo>
                    <a:pt x="113" y="231"/>
                  </a:lnTo>
                  <a:lnTo>
                    <a:pt x="105" y="232"/>
                  </a:lnTo>
                  <a:lnTo>
                    <a:pt x="97" y="232"/>
                  </a:lnTo>
                  <a:lnTo>
                    <a:pt x="84" y="232"/>
                  </a:lnTo>
                  <a:lnTo>
                    <a:pt x="72" y="230"/>
                  </a:lnTo>
                  <a:lnTo>
                    <a:pt x="62" y="227"/>
                  </a:lnTo>
                  <a:lnTo>
                    <a:pt x="52" y="223"/>
                  </a:lnTo>
                  <a:lnTo>
                    <a:pt x="42" y="218"/>
                  </a:lnTo>
                  <a:lnTo>
                    <a:pt x="33" y="211"/>
                  </a:lnTo>
                  <a:lnTo>
                    <a:pt x="26" y="204"/>
                  </a:lnTo>
                  <a:lnTo>
                    <a:pt x="20" y="194"/>
                  </a:lnTo>
                  <a:lnTo>
                    <a:pt x="15" y="186"/>
                  </a:lnTo>
                  <a:lnTo>
                    <a:pt x="11" y="178"/>
                  </a:lnTo>
                  <a:lnTo>
                    <a:pt x="8" y="170"/>
                  </a:lnTo>
                  <a:lnTo>
                    <a:pt x="5" y="160"/>
                  </a:lnTo>
                  <a:lnTo>
                    <a:pt x="3" y="151"/>
                  </a:lnTo>
                  <a:lnTo>
                    <a:pt x="1" y="140"/>
                  </a:lnTo>
                  <a:lnTo>
                    <a:pt x="0" y="129"/>
                  </a:lnTo>
                  <a:lnTo>
                    <a:pt x="0" y="118"/>
                  </a:lnTo>
                  <a:lnTo>
                    <a:pt x="1" y="105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7" y="68"/>
                  </a:lnTo>
                  <a:lnTo>
                    <a:pt x="10" y="58"/>
                  </a:lnTo>
                  <a:lnTo>
                    <a:pt x="14" y="49"/>
                  </a:lnTo>
                  <a:lnTo>
                    <a:pt x="20" y="39"/>
                  </a:lnTo>
                  <a:lnTo>
                    <a:pt x="26" y="31"/>
                  </a:lnTo>
                  <a:lnTo>
                    <a:pt x="32" y="24"/>
                  </a:lnTo>
                  <a:lnTo>
                    <a:pt x="39" y="17"/>
                  </a:lnTo>
                  <a:lnTo>
                    <a:pt x="48" y="12"/>
                  </a:lnTo>
                  <a:lnTo>
                    <a:pt x="55" y="8"/>
                  </a:lnTo>
                  <a:lnTo>
                    <a:pt x="64" y="4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3" y="2"/>
                  </a:lnTo>
                  <a:lnTo>
                    <a:pt x="122" y="5"/>
                  </a:lnTo>
                  <a:lnTo>
                    <a:pt x="131" y="8"/>
                  </a:lnTo>
                  <a:lnTo>
                    <a:pt x="139" y="13"/>
                  </a:lnTo>
                  <a:lnTo>
                    <a:pt x="148" y="18"/>
                  </a:lnTo>
                  <a:lnTo>
                    <a:pt x="155" y="25"/>
                  </a:lnTo>
                  <a:lnTo>
                    <a:pt x="162" y="32"/>
                  </a:lnTo>
                  <a:lnTo>
                    <a:pt x="168" y="41"/>
                  </a:lnTo>
                  <a:lnTo>
                    <a:pt x="173" y="52"/>
                  </a:lnTo>
                  <a:lnTo>
                    <a:pt x="177" y="62"/>
                  </a:lnTo>
                  <a:lnTo>
                    <a:pt x="180" y="74"/>
                  </a:lnTo>
                  <a:lnTo>
                    <a:pt x="183" y="87"/>
                  </a:lnTo>
                  <a:lnTo>
                    <a:pt x="185" y="102"/>
                  </a:lnTo>
                  <a:lnTo>
                    <a:pt x="186" y="117"/>
                  </a:lnTo>
                  <a:lnTo>
                    <a:pt x="186" y="133"/>
                  </a:lnTo>
                  <a:lnTo>
                    <a:pt x="54" y="133"/>
                  </a:lnTo>
                  <a:lnTo>
                    <a:pt x="55" y="145"/>
                  </a:lnTo>
                  <a:lnTo>
                    <a:pt x="58" y="157"/>
                  </a:lnTo>
                  <a:lnTo>
                    <a:pt x="61" y="166"/>
                  </a:lnTo>
                  <a:lnTo>
                    <a:pt x="67" y="174"/>
                  </a:lnTo>
                  <a:lnTo>
                    <a:pt x="73" y="180"/>
                  </a:lnTo>
                  <a:lnTo>
                    <a:pt x="80" y="184"/>
                  </a:lnTo>
                  <a:lnTo>
                    <a:pt x="88" y="187"/>
                  </a:lnTo>
                  <a:lnTo>
                    <a:pt x="98" y="188"/>
                  </a:lnTo>
                  <a:lnTo>
                    <a:pt x="103" y="188"/>
                  </a:lnTo>
                  <a:lnTo>
                    <a:pt x="109" y="186"/>
                  </a:lnTo>
                  <a:lnTo>
                    <a:pt x="114" y="184"/>
                  </a:lnTo>
                  <a:lnTo>
                    <a:pt x="118" y="181"/>
                  </a:lnTo>
                  <a:lnTo>
                    <a:pt x="122" y="176"/>
                  </a:lnTo>
                  <a:lnTo>
                    <a:pt x="125" y="171"/>
                  </a:lnTo>
                  <a:lnTo>
                    <a:pt x="128" y="165"/>
                  </a:lnTo>
                  <a:lnTo>
                    <a:pt x="131" y="157"/>
                  </a:lnTo>
                  <a:close/>
                  <a:moveTo>
                    <a:pt x="134" y="97"/>
                  </a:moveTo>
                  <a:lnTo>
                    <a:pt x="133" y="85"/>
                  </a:lnTo>
                  <a:lnTo>
                    <a:pt x="130" y="74"/>
                  </a:lnTo>
                  <a:lnTo>
                    <a:pt x="127" y="66"/>
                  </a:lnTo>
                  <a:lnTo>
                    <a:pt x="122" y="58"/>
                  </a:lnTo>
                  <a:lnTo>
                    <a:pt x="116" y="53"/>
                  </a:lnTo>
                  <a:lnTo>
                    <a:pt x="110" y="49"/>
                  </a:lnTo>
                  <a:lnTo>
                    <a:pt x="103" y="45"/>
                  </a:lnTo>
                  <a:lnTo>
                    <a:pt x="95" y="44"/>
                  </a:lnTo>
                  <a:lnTo>
                    <a:pt x="86" y="45"/>
                  </a:lnTo>
                  <a:lnTo>
                    <a:pt x="79" y="49"/>
                  </a:lnTo>
                  <a:lnTo>
                    <a:pt x="72" y="53"/>
                  </a:lnTo>
                  <a:lnTo>
                    <a:pt x="66" y="59"/>
                  </a:lnTo>
                  <a:lnTo>
                    <a:pt x="61" y="67"/>
                  </a:lnTo>
                  <a:lnTo>
                    <a:pt x="58" y="75"/>
                  </a:lnTo>
                  <a:lnTo>
                    <a:pt x="56" y="85"/>
                  </a:lnTo>
                  <a:lnTo>
                    <a:pt x="55" y="97"/>
                  </a:lnTo>
                  <a:lnTo>
                    <a:pt x="134" y="9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3" name="Freeform 3244"/>
            <p:cNvSpPr>
              <a:spLocks/>
            </p:cNvSpPr>
            <p:nvPr/>
          </p:nvSpPr>
          <p:spPr bwMode="auto">
            <a:xfrm>
              <a:off x="1524" y="2845"/>
              <a:ext cx="42" cy="5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3" y="1"/>
                </a:cxn>
                <a:cxn ang="0">
                  <a:pos x="53" y="91"/>
                </a:cxn>
                <a:cxn ang="0">
                  <a:pos x="59" y="90"/>
                </a:cxn>
                <a:cxn ang="0">
                  <a:pos x="64" y="88"/>
                </a:cxn>
                <a:cxn ang="0">
                  <a:pos x="68" y="86"/>
                </a:cxn>
                <a:cxn ang="0">
                  <a:pos x="71" y="82"/>
                </a:cxn>
                <a:cxn ang="0">
                  <a:pos x="74" y="78"/>
                </a:cxn>
                <a:cxn ang="0">
                  <a:pos x="77" y="71"/>
                </a:cxn>
                <a:cxn ang="0">
                  <a:pos x="80" y="62"/>
                </a:cxn>
                <a:cxn ang="0">
                  <a:pos x="84" y="51"/>
                </a:cxn>
                <a:cxn ang="0">
                  <a:pos x="89" y="35"/>
                </a:cxn>
                <a:cxn ang="0">
                  <a:pos x="94" y="24"/>
                </a:cxn>
                <a:cxn ang="0">
                  <a:pos x="101" y="15"/>
                </a:cxn>
                <a:cxn ang="0">
                  <a:pos x="107" y="9"/>
                </a:cxn>
                <a:cxn ang="0">
                  <a:pos x="113" y="5"/>
                </a:cxn>
                <a:cxn ang="0">
                  <a:pos x="120" y="2"/>
                </a:cxn>
                <a:cxn ang="0">
                  <a:pos x="128" y="0"/>
                </a:cxn>
                <a:cxn ang="0">
                  <a:pos x="138" y="0"/>
                </a:cxn>
                <a:cxn ang="0">
                  <a:pos x="146" y="0"/>
                </a:cxn>
                <a:cxn ang="0">
                  <a:pos x="159" y="1"/>
                </a:cxn>
                <a:cxn ang="0">
                  <a:pos x="159" y="39"/>
                </a:cxn>
                <a:cxn ang="0">
                  <a:pos x="149" y="39"/>
                </a:cxn>
                <a:cxn ang="0">
                  <a:pos x="141" y="40"/>
                </a:cxn>
                <a:cxn ang="0">
                  <a:pos x="136" y="41"/>
                </a:cxn>
                <a:cxn ang="0">
                  <a:pos x="132" y="44"/>
                </a:cxn>
                <a:cxn ang="0">
                  <a:pos x="129" y="48"/>
                </a:cxn>
                <a:cxn ang="0">
                  <a:pos x="126" y="53"/>
                </a:cxn>
                <a:cxn ang="0">
                  <a:pos x="123" y="61"/>
                </a:cxn>
                <a:cxn ang="0">
                  <a:pos x="120" y="71"/>
                </a:cxn>
                <a:cxn ang="0">
                  <a:pos x="117" y="78"/>
                </a:cxn>
                <a:cxn ang="0">
                  <a:pos x="115" y="85"/>
                </a:cxn>
                <a:cxn ang="0">
                  <a:pos x="112" y="91"/>
                </a:cxn>
                <a:cxn ang="0">
                  <a:pos x="109" y="97"/>
                </a:cxn>
                <a:cxn ang="0">
                  <a:pos x="105" y="101"/>
                </a:cxn>
                <a:cxn ang="0">
                  <a:pos x="102" y="104"/>
                </a:cxn>
                <a:cxn ang="0">
                  <a:pos x="97" y="107"/>
                </a:cxn>
                <a:cxn ang="0">
                  <a:pos x="93" y="109"/>
                </a:cxn>
                <a:cxn ang="0">
                  <a:pos x="99" y="112"/>
                </a:cxn>
                <a:cxn ang="0">
                  <a:pos x="106" y="115"/>
                </a:cxn>
                <a:cxn ang="0">
                  <a:pos x="111" y="120"/>
                </a:cxn>
                <a:cxn ang="0">
                  <a:pos x="116" y="125"/>
                </a:cxn>
                <a:cxn ang="0">
                  <a:pos x="121" y="131"/>
                </a:cxn>
                <a:cxn ang="0">
                  <a:pos x="126" y="139"/>
                </a:cxn>
                <a:cxn ang="0">
                  <a:pos x="131" y="148"/>
                </a:cxn>
                <a:cxn ang="0">
                  <a:pos x="135" y="158"/>
                </a:cxn>
                <a:cxn ang="0">
                  <a:pos x="136" y="160"/>
                </a:cxn>
                <a:cxn ang="0">
                  <a:pos x="137" y="162"/>
                </a:cxn>
                <a:cxn ang="0">
                  <a:pos x="167" y="223"/>
                </a:cxn>
                <a:cxn ang="0">
                  <a:pos x="111" y="223"/>
                </a:cxn>
                <a:cxn ang="0">
                  <a:pos x="84" y="159"/>
                </a:cxn>
                <a:cxn ang="0">
                  <a:pos x="80" y="151"/>
                </a:cxn>
                <a:cxn ang="0">
                  <a:pos x="76" y="143"/>
                </a:cxn>
                <a:cxn ang="0">
                  <a:pos x="73" y="137"/>
                </a:cxn>
                <a:cxn ang="0">
                  <a:pos x="70" y="134"/>
                </a:cxn>
                <a:cxn ang="0">
                  <a:pos x="67" y="131"/>
                </a:cxn>
                <a:cxn ang="0">
                  <a:pos x="63" y="130"/>
                </a:cxn>
                <a:cxn ang="0">
                  <a:pos x="58" y="129"/>
                </a:cxn>
                <a:cxn ang="0">
                  <a:pos x="53" y="128"/>
                </a:cxn>
                <a:cxn ang="0">
                  <a:pos x="53" y="223"/>
                </a:cxn>
                <a:cxn ang="0">
                  <a:pos x="0" y="223"/>
                </a:cxn>
                <a:cxn ang="0">
                  <a:pos x="0" y="1"/>
                </a:cxn>
              </a:cxnLst>
              <a:rect l="0" t="0" r="r" b="b"/>
              <a:pathLst>
                <a:path w="167" h="223">
                  <a:moveTo>
                    <a:pt x="0" y="1"/>
                  </a:moveTo>
                  <a:lnTo>
                    <a:pt x="53" y="1"/>
                  </a:lnTo>
                  <a:lnTo>
                    <a:pt x="53" y="91"/>
                  </a:lnTo>
                  <a:lnTo>
                    <a:pt x="59" y="90"/>
                  </a:lnTo>
                  <a:lnTo>
                    <a:pt x="64" y="88"/>
                  </a:lnTo>
                  <a:lnTo>
                    <a:pt x="68" y="86"/>
                  </a:lnTo>
                  <a:lnTo>
                    <a:pt x="71" y="82"/>
                  </a:lnTo>
                  <a:lnTo>
                    <a:pt x="74" y="78"/>
                  </a:lnTo>
                  <a:lnTo>
                    <a:pt x="77" y="71"/>
                  </a:lnTo>
                  <a:lnTo>
                    <a:pt x="80" y="62"/>
                  </a:lnTo>
                  <a:lnTo>
                    <a:pt x="84" y="51"/>
                  </a:lnTo>
                  <a:lnTo>
                    <a:pt x="89" y="35"/>
                  </a:lnTo>
                  <a:lnTo>
                    <a:pt x="94" y="24"/>
                  </a:lnTo>
                  <a:lnTo>
                    <a:pt x="101" y="15"/>
                  </a:lnTo>
                  <a:lnTo>
                    <a:pt x="107" y="9"/>
                  </a:lnTo>
                  <a:lnTo>
                    <a:pt x="113" y="5"/>
                  </a:lnTo>
                  <a:lnTo>
                    <a:pt x="120" y="2"/>
                  </a:lnTo>
                  <a:lnTo>
                    <a:pt x="128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9" y="1"/>
                  </a:lnTo>
                  <a:lnTo>
                    <a:pt x="159" y="39"/>
                  </a:lnTo>
                  <a:lnTo>
                    <a:pt x="149" y="39"/>
                  </a:lnTo>
                  <a:lnTo>
                    <a:pt x="141" y="40"/>
                  </a:lnTo>
                  <a:lnTo>
                    <a:pt x="136" y="41"/>
                  </a:lnTo>
                  <a:lnTo>
                    <a:pt x="132" y="44"/>
                  </a:lnTo>
                  <a:lnTo>
                    <a:pt x="129" y="48"/>
                  </a:lnTo>
                  <a:lnTo>
                    <a:pt x="126" y="53"/>
                  </a:lnTo>
                  <a:lnTo>
                    <a:pt x="123" y="61"/>
                  </a:lnTo>
                  <a:lnTo>
                    <a:pt x="120" y="71"/>
                  </a:lnTo>
                  <a:lnTo>
                    <a:pt x="117" y="78"/>
                  </a:lnTo>
                  <a:lnTo>
                    <a:pt x="115" y="85"/>
                  </a:lnTo>
                  <a:lnTo>
                    <a:pt x="112" y="91"/>
                  </a:lnTo>
                  <a:lnTo>
                    <a:pt x="109" y="97"/>
                  </a:lnTo>
                  <a:lnTo>
                    <a:pt x="105" y="101"/>
                  </a:lnTo>
                  <a:lnTo>
                    <a:pt x="102" y="104"/>
                  </a:lnTo>
                  <a:lnTo>
                    <a:pt x="97" y="107"/>
                  </a:lnTo>
                  <a:lnTo>
                    <a:pt x="93" y="109"/>
                  </a:lnTo>
                  <a:lnTo>
                    <a:pt x="99" y="112"/>
                  </a:lnTo>
                  <a:lnTo>
                    <a:pt x="106" y="115"/>
                  </a:lnTo>
                  <a:lnTo>
                    <a:pt x="111" y="120"/>
                  </a:lnTo>
                  <a:lnTo>
                    <a:pt x="116" y="125"/>
                  </a:lnTo>
                  <a:lnTo>
                    <a:pt x="121" y="131"/>
                  </a:lnTo>
                  <a:lnTo>
                    <a:pt x="126" y="139"/>
                  </a:lnTo>
                  <a:lnTo>
                    <a:pt x="131" y="148"/>
                  </a:lnTo>
                  <a:lnTo>
                    <a:pt x="135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67" y="223"/>
                  </a:lnTo>
                  <a:lnTo>
                    <a:pt x="111" y="223"/>
                  </a:lnTo>
                  <a:lnTo>
                    <a:pt x="84" y="159"/>
                  </a:lnTo>
                  <a:lnTo>
                    <a:pt x="80" y="151"/>
                  </a:lnTo>
                  <a:lnTo>
                    <a:pt x="76" y="143"/>
                  </a:lnTo>
                  <a:lnTo>
                    <a:pt x="73" y="137"/>
                  </a:lnTo>
                  <a:lnTo>
                    <a:pt x="70" y="134"/>
                  </a:lnTo>
                  <a:lnTo>
                    <a:pt x="67" y="131"/>
                  </a:lnTo>
                  <a:lnTo>
                    <a:pt x="63" y="130"/>
                  </a:lnTo>
                  <a:lnTo>
                    <a:pt x="58" y="129"/>
                  </a:lnTo>
                  <a:lnTo>
                    <a:pt x="53" y="128"/>
                  </a:lnTo>
                  <a:lnTo>
                    <a:pt x="53" y="223"/>
                  </a:lnTo>
                  <a:lnTo>
                    <a:pt x="0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4" name="Freeform 3245"/>
            <p:cNvSpPr>
              <a:spLocks/>
            </p:cNvSpPr>
            <p:nvPr/>
          </p:nvSpPr>
          <p:spPr bwMode="auto">
            <a:xfrm>
              <a:off x="1574" y="2844"/>
              <a:ext cx="47" cy="59"/>
            </a:xfrm>
            <a:custGeom>
              <a:avLst/>
              <a:gdLst/>
              <a:ahLst/>
              <a:cxnLst>
                <a:cxn ang="0">
                  <a:pos x="134" y="81"/>
                </a:cxn>
                <a:cxn ang="0">
                  <a:pos x="129" y="66"/>
                </a:cxn>
                <a:cxn ang="0">
                  <a:pos x="122" y="55"/>
                </a:cxn>
                <a:cxn ang="0">
                  <a:pos x="112" y="49"/>
                </a:cxn>
                <a:cxn ang="0">
                  <a:pos x="97" y="46"/>
                </a:cxn>
                <a:cxn ang="0">
                  <a:pos x="88" y="48"/>
                </a:cxn>
                <a:cxn ang="0">
                  <a:pos x="80" y="50"/>
                </a:cxn>
                <a:cxn ang="0">
                  <a:pos x="73" y="55"/>
                </a:cxn>
                <a:cxn ang="0">
                  <a:pos x="66" y="61"/>
                </a:cxn>
                <a:cxn ang="0">
                  <a:pos x="61" y="70"/>
                </a:cxn>
                <a:cxn ang="0">
                  <a:pos x="58" y="81"/>
                </a:cxn>
                <a:cxn ang="0">
                  <a:pos x="55" y="112"/>
                </a:cxn>
                <a:cxn ang="0">
                  <a:pos x="58" y="145"/>
                </a:cxn>
                <a:cxn ang="0">
                  <a:pos x="62" y="159"/>
                </a:cxn>
                <a:cxn ang="0">
                  <a:pos x="67" y="168"/>
                </a:cxn>
                <a:cxn ang="0">
                  <a:pos x="73" y="175"/>
                </a:cxn>
                <a:cxn ang="0">
                  <a:pos x="80" y="180"/>
                </a:cxn>
                <a:cxn ang="0">
                  <a:pos x="89" y="183"/>
                </a:cxn>
                <a:cxn ang="0">
                  <a:pos x="98" y="184"/>
                </a:cxn>
                <a:cxn ang="0">
                  <a:pos x="112" y="182"/>
                </a:cxn>
                <a:cxn ang="0">
                  <a:pos x="123" y="175"/>
                </a:cxn>
                <a:cxn ang="0">
                  <a:pos x="131" y="162"/>
                </a:cxn>
                <a:cxn ang="0">
                  <a:pos x="136" y="142"/>
                </a:cxn>
                <a:cxn ang="0">
                  <a:pos x="186" y="162"/>
                </a:cxn>
                <a:cxn ang="0">
                  <a:pos x="180" y="179"/>
                </a:cxn>
                <a:cxn ang="0">
                  <a:pos x="173" y="194"/>
                </a:cxn>
                <a:cxn ang="0">
                  <a:pos x="163" y="207"/>
                </a:cxn>
                <a:cxn ang="0">
                  <a:pos x="151" y="217"/>
                </a:cxn>
                <a:cxn ang="0">
                  <a:pos x="138" y="224"/>
                </a:cxn>
                <a:cxn ang="0">
                  <a:pos x="123" y="229"/>
                </a:cxn>
                <a:cxn ang="0">
                  <a:pos x="106" y="232"/>
                </a:cxn>
                <a:cxn ang="0">
                  <a:pos x="85" y="232"/>
                </a:cxn>
                <a:cxn ang="0">
                  <a:pos x="66" y="228"/>
                </a:cxn>
                <a:cxn ang="0">
                  <a:pos x="48" y="220"/>
                </a:cxn>
                <a:cxn ang="0">
                  <a:pos x="33" y="209"/>
                </a:cxn>
                <a:cxn ang="0">
                  <a:pos x="20" y="193"/>
                </a:cxn>
                <a:cxn ang="0">
                  <a:pos x="11" y="175"/>
                </a:cxn>
                <a:cxn ang="0">
                  <a:pos x="4" y="154"/>
                </a:cxn>
                <a:cxn ang="0">
                  <a:pos x="0" y="129"/>
                </a:cxn>
                <a:cxn ang="0">
                  <a:pos x="0" y="103"/>
                </a:cxn>
                <a:cxn ang="0">
                  <a:pos x="4" y="78"/>
                </a:cxn>
                <a:cxn ang="0">
                  <a:pos x="11" y="57"/>
                </a:cxn>
                <a:cxn ang="0">
                  <a:pos x="20" y="38"/>
                </a:cxn>
                <a:cxn ang="0">
                  <a:pos x="33" y="23"/>
                </a:cxn>
                <a:cxn ang="0">
                  <a:pos x="48" y="12"/>
                </a:cxn>
                <a:cxn ang="0">
                  <a:pos x="66" y="4"/>
                </a:cxn>
                <a:cxn ang="0">
                  <a:pos x="86" y="1"/>
                </a:cxn>
                <a:cxn ang="0">
                  <a:pos x="106" y="0"/>
                </a:cxn>
                <a:cxn ang="0">
                  <a:pos x="122" y="3"/>
                </a:cxn>
                <a:cxn ang="0">
                  <a:pos x="137" y="7"/>
                </a:cxn>
                <a:cxn ang="0">
                  <a:pos x="149" y="13"/>
                </a:cxn>
                <a:cxn ang="0">
                  <a:pos x="161" y="22"/>
                </a:cxn>
                <a:cxn ang="0">
                  <a:pos x="170" y="33"/>
                </a:cxn>
                <a:cxn ang="0">
                  <a:pos x="177" y="46"/>
                </a:cxn>
                <a:cxn ang="0">
                  <a:pos x="183" y="62"/>
                </a:cxn>
              </a:cxnLst>
              <a:rect l="0" t="0" r="r" b="b"/>
              <a:pathLst>
                <a:path w="188" h="232">
                  <a:moveTo>
                    <a:pt x="186" y="71"/>
                  </a:moveTo>
                  <a:lnTo>
                    <a:pt x="134" y="81"/>
                  </a:lnTo>
                  <a:lnTo>
                    <a:pt x="132" y="73"/>
                  </a:lnTo>
                  <a:lnTo>
                    <a:pt x="129" y="66"/>
                  </a:lnTo>
                  <a:lnTo>
                    <a:pt x="126" y="60"/>
                  </a:lnTo>
                  <a:lnTo>
                    <a:pt x="122" y="55"/>
                  </a:lnTo>
                  <a:lnTo>
                    <a:pt x="117" y="51"/>
                  </a:lnTo>
                  <a:lnTo>
                    <a:pt x="112" y="49"/>
                  </a:lnTo>
                  <a:lnTo>
                    <a:pt x="105" y="46"/>
                  </a:lnTo>
                  <a:lnTo>
                    <a:pt x="97" y="46"/>
                  </a:lnTo>
                  <a:lnTo>
                    <a:pt x="93" y="46"/>
                  </a:lnTo>
                  <a:lnTo>
                    <a:pt x="88" y="48"/>
                  </a:lnTo>
                  <a:lnTo>
                    <a:pt x="84" y="49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3" y="55"/>
                  </a:lnTo>
                  <a:lnTo>
                    <a:pt x="69" y="58"/>
                  </a:lnTo>
                  <a:lnTo>
                    <a:pt x="66" y="61"/>
                  </a:lnTo>
                  <a:lnTo>
                    <a:pt x="64" y="66"/>
                  </a:lnTo>
                  <a:lnTo>
                    <a:pt x="61" y="70"/>
                  </a:lnTo>
                  <a:lnTo>
                    <a:pt x="59" y="75"/>
                  </a:lnTo>
                  <a:lnTo>
                    <a:pt x="58" y="81"/>
                  </a:lnTo>
                  <a:lnTo>
                    <a:pt x="56" y="95"/>
                  </a:lnTo>
                  <a:lnTo>
                    <a:pt x="55" y="112"/>
                  </a:lnTo>
                  <a:lnTo>
                    <a:pt x="56" y="130"/>
                  </a:lnTo>
                  <a:lnTo>
                    <a:pt x="58" y="145"/>
                  </a:lnTo>
                  <a:lnTo>
                    <a:pt x="60" y="153"/>
                  </a:lnTo>
                  <a:lnTo>
                    <a:pt x="62" y="159"/>
                  </a:lnTo>
                  <a:lnTo>
                    <a:pt x="64" y="164"/>
                  </a:lnTo>
                  <a:lnTo>
                    <a:pt x="67" y="168"/>
                  </a:lnTo>
                  <a:lnTo>
                    <a:pt x="70" y="172"/>
                  </a:lnTo>
                  <a:lnTo>
                    <a:pt x="73" y="175"/>
                  </a:lnTo>
                  <a:lnTo>
                    <a:pt x="77" y="178"/>
                  </a:lnTo>
                  <a:lnTo>
                    <a:pt x="80" y="180"/>
                  </a:lnTo>
                  <a:lnTo>
                    <a:pt x="84" y="182"/>
                  </a:lnTo>
                  <a:lnTo>
                    <a:pt x="89" y="183"/>
                  </a:lnTo>
                  <a:lnTo>
                    <a:pt x="93" y="184"/>
                  </a:lnTo>
                  <a:lnTo>
                    <a:pt x="98" y="184"/>
                  </a:lnTo>
                  <a:lnTo>
                    <a:pt x="106" y="184"/>
                  </a:lnTo>
                  <a:lnTo>
                    <a:pt x="112" y="182"/>
                  </a:lnTo>
                  <a:lnTo>
                    <a:pt x="118" y="179"/>
                  </a:lnTo>
                  <a:lnTo>
                    <a:pt x="123" y="175"/>
                  </a:lnTo>
                  <a:lnTo>
                    <a:pt x="128" y="169"/>
                  </a:lnTo>
                  <a:lnTo>
                    <a:pt x="131" y="162"/>
                  </a:lnTo>
                  <a:lnTo>
                    <a:pt x="134" y="153"/>
                  </a:lnTo>
                  <a:lnTo>
                    <a:pt x="136" y="142"/>
                  </a:lnTo>
                  <a:lnTo>
                    <a:pt x="188" y="152"/>
                  </a:lnTo>
                  <a:lnTo>
                    <a:pt x="186" y="162"/>
                  </a:lnTo>
                  <a:lnTo>
                    <a:pt x="183" y="171"/>
                  </a:lnTo>
                  <a:lnTo>
                    <a:pt x="180" y="179"/>
                  </a:lnTo>
                  <a:lnTo>
                    <a:pt x="177" y="187"/>
                  </a:lnTo>
                  <a:lnTo>
                    <a:pt x="173" y="194"/>
                  </a:lnTo>
                  <a:lnTo>
                    <a:pt x="168" y="201"/>
                  </a:lnTo>
                  <a:lnTo>
                    <a:pt x="163" y="207"/>
                  </a:lnTo>
                  <a:lnTo>
                    <a:pt x="158" y="212"/>
                  </a:lnTo>
                  <a:lnTo>
                    <a:pt x="151" y="217"/>
                  </a:lnTo>
                  <a:lnTo>
                    <a:pt x="145" y="221"/>
                  </a:lnTo>
                  <a:lnTo>
                    <a:pt x="138" y="224"/>
                  </a:lnTo>
                  <a:lnTo>
                    <a:pt x="131" y="227"/>
                  </a:lnTo>
                  <a:lnTo>
                    <a:pt x="123" y="229"/>
                  </a:lnTo>
                  <a:lnTo>
                    <a:pt x="115" y="231"/>
                  </a:lnTo>
                  <a:lnTo>
                    <a:pt x="106" y="232"/>
                  </a:lnTo>
                  <a:lnTo>
                    <a:pt x="96" y="232"/>
                  </a:lnTo>
                  <a:lnTo>
                    <a:pt x="85" y="232"/>
                  </a:lnTo>
                  <a:lnTo>
                    <a:pt x="75" y="230"/>
                  </a:lnTo>
                  <a:lnTo>
                    <a:pt x="66" y="228"/>
                  </a:lnTo>
                  <a:lnTo>
                    <a:pt x="57" y="225"/>
                  </a:lnTo>
                  <a:lnTo>
                    <a:pt x="48" y="220"/>
                  </a:lnTo>
                  <a:lnTo>
                    <a:pt x="40" y="215"/>
                  </a:lnTo>
                  <a:lnTo>
                    <a:pt x="33" y="209"/>
                  </a:lnTo>
                  <a:lnTo>
                    <a:pt x="26" y="202"/>
                  </a:lnTo>
                  <a:lnTo>
                    <a:pt x="20" y="193"/>
                  </a:lnTo>
                  <a:lnTo>
                    <a:pt x="15" y="185"/>
                  </a:lnTo>
                  <a:lnTo>
                    <a:pt x="11" y="175"/>
                  </a:lnTo>
                  <a:lnTo>
                    <a:pt x="7" y="165"/>
                  </a:lnTo>
                  <a:lnTo>
                    <a:pt x="4" y="154"/>
                  </a:lnTo>
                  <a:lnTo>
                    <a:pt x="1" y="142"/>
                  </a:lnTo>
                  <a:lnTo>
                    <a:pt x="0" y="129"/>
                  </a:lnTo>
                  <a:lnTo>
                    <a:pt x="0" y="116"/>
                  </a:lnTo>
                  <a:lnTo>
                    <a:pt x="0" y="103"/>
                  </a:lnTo>
                  <a:lnTo>
                    <a:pt x="1" y="90"/>
                  </a:lnTo>
                  <a:lnTo>
                    <a:pt x="4" y="78"/>
                  </a:lnTo>
                  <a:lnTo>
                    <a:pt x="7" y="67"/>
                  </a:lnTo>
                  <a:lnTo>
                    <a:pt x="11" y="57"/>
                  </a:lnTo>
                  <a:lnTo>
                    <a:pt x="15" y="48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0" y="17"/>
                  </a:lnTo>
                  <a:lnTo>
                    <a:pt x="48" y="12"/>
                  </a:lnTo>
                  <a:lnTo>
                    <a:pt x="57" y="8"/>
                  </a:lnTo>
                  <a:lnTo>
                    <a:pt x="66" y="4"/>
                  </a:lnTo>
                  <a:lnTo>
                    <a:pt x="76" y="2"/>
                  </a:lnTo>
                  <a:lnTo>
                    <a:pt x="86" y="1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5" y="1"/>
                  </a:lnTo>
                  <a:lnTo>
                    <a:pt x="122" y="3"/>
                  </a:lnTo>
                  <a:lnTo>
                    <a:pt x="130" y="4"/>
                  </a:lnTo>
                  <a:lnTo>
                    <a:pt x="137" y="7"/>
                  </a:lnTo>
                  <a:lnTo>
                    <a:pt x="143" y="10"/>
                  </a:lnTo>
                  <a:lnTo>
                    <a:pt x="149" y="13"/>
                  </a:lnTo>
                  <a:lnTo>
                    <a:pt x="154" y="17"/>
                  </a:lnTo>
                  <a:lnTo>
                    <a:pt x="161" y="22"/>
                  </a:lnTo>
                  <a:lnTo>
                    <a:pt x="165" y="27"/>
                  </a:lnTo>
                  <a:lnTo>
                    <a:pt x="170" y="33"/>
                  </a:lnTo>
                  <a:lnTo>
                    <a:pt x="174" y="39"/>
                  </a:lnTo>
                  <a:lnTo>
                    <a:pt x="177" y="46"/>
                  </a:lnTo>
                  <a:lnTo>
                    <a:pt x="180" y="54"/>
                  </a:lnTo>
                  <a:lnTo>
                    <a:pt x="183" y="62"/>
                  </a:lnTo>
                  <a:lnTo>
                    <a:pt x="186" y="71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5" name="Freeform 3246"/>
            <p:cNvSpPr>
              <a:spLocks/>
            </p:cNvSpPr>
            <p:nvPr/>
          </p:nvSpPr>
          <p:spPr bwMode="auto">
            <a:xfrm>
              <a:off x="1115" y="2966"/>
              <a:ext cx="50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3" y="0"/>
                </a:cxn>
                <a:cxn ang="0">
                  <a:pos x="53" y="176"/>
                </a:cxn>
                <a:cxn ang="0">
                  <a:pos x="129" y="176"/>
                </a:cxn>
                <a:cxn ang="0">
                  <a:pos x="129" y="0"/>
                </a:cxn>
                <a:cxn ang="0">
                  <a:pos x="182" y="0"/>
                </a:cxn>
                <a:cxn ang="0">
                  <a:pos x="182" y="176"/>
                </a:cxn>
                <a:cxn ang="0">
                  <a:pos x="202" y="176"/>
                </a:cxn>
                <a:cxn ang="0">
                  <a:pos x="202" y="282"/>
                </a:cxn>
                <a:cxn ang="0">
                  <a:pos x="160" y="282"/>
                </a:cxn>
                <a:cxn ang="0">
                  <a:pos x="160" y="222"/>
                </a:cxn>
                <a:cxn ang="0">
                  <a:pos x="0" y="222"/>
                </a:cxn>
                <a:cxn ang="0">
                  <a:pos x="0" y="0"/>
                </a:cxn>
              </a:cxnLst>
              <a:rect l="0" t="0" r="r" b="b"/>
              <a:pathLst>
                <a:path w="202" h="282">
                  <a:moveTo>
                    <a:pt x="0" y="0"/>
                  </a:moveTo>
                  <a:lnTo>
                    <a:pt x="53" y="0"/>
                  </a:lnTo>
                  <a:lnTo>
                    <a:pt x="53" y="176"/>
                  </a:lnTo>
                  <a:lnTo>
                    <a:pt x="129" y="176"/>
                  </a:lnTo>
                  <a:lnTo>
                    <a:pt x="129" y="0"/>
                  </a:lnTo>
                  <a:lnTo>
                    <a:pt x="182" y="0"/>
                  </a:lnTo>
                  <a:lnTo>
                    <a:pt x="182" y="176"/>
                  </a:lnTo>
                  <a:lnTo>
                    <a:pt x="202" y="176"/>
                  </a:lnTo>
                  <a:lnTo>
                    <a:pt x="202" y="282"/>
                  </a:lnTo>
                  <a:lnTo>
                    <a:pt x="160" y="282"/>
                  </a:lnTo>
                  <a:lnTo>
                    <a:pt x="160" y="222"/>
                  </a:lnTo>
                  <a:lnTo>
                    <a:pt x="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6" name="Freeform 3247"/>
            <p:cNvSpPr>
              <a:spLocks/>
            </p:cNvSpPr>
            <p:nvPr/>
          </p:nvSpPr>
          <p:spPr bwMode="auto">
            <a:xfrm>
              <a:off x="1179" y="2966"/>
              <a:ext cx="46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0" y="0"/>
                </a:cxn>
                <a:cxn ang="0">
                  <a:pos x="50" y="140"/>
                </a:cxn>
                <a:cxn ang="0">
                  <a:pos x="132" y="0"/>
                </a:cxn>
                <a:cxn ang="0">
                  <a:pos x="184" y="0"/>
                </a:cxn>
                <a:cxn ang="0">
                  <a:pos x="184" y="222"/>
                </a:cxn>
                <a:cxn ang="0">
                  <a:pos x="133" y="222"/>
                </a:cxn>
                <a:cxn ang="0">
                  <a:pos x="133" y="81"/>
                </a:cxn>
                <a:cxn ang="0">
                  <a:pos x="50" y="222"/>
                </a:cxn>
                <a:cxn ang="0">
                  <a:pos x="0" y="222"/>
                </a:cxn>
                <a:cxn ang="0">
                  <a:pos x="0" y="0"/>
                </a:cxn>
              </a:cxnLst>
              <a:rect l="0" t="0" r="r" b="b"/>
              <a:pathLst>
                <a:path w="184" h="222">
                  <a:moveTo>
                    <a:pt x="0" y="0"/>
                  </a:moveTo>
                  <a:lnTo>
                    <a:pt x="50" y="0"/>
                  </a:lnTo>
                  <a:lnTo>
                    <a:pt x="50" y="140"/>
                  </a:lnTo>
                  <a:lnTo>
                    <a:pt x="132" y="0"/>
                  </a:lnTo>
                  <a:lnTo>
                    <a:pt x="184" y="0"/>
                  </a:lnTo>
                  <a:lnTo>
                    <a:pt x="184" y="222"/>
                  </a:lnTo>
                  <a:lnTo>
                    <a:pt x="133" y="222"/>
                  </a:lnTo>
                  <a:lnTo>
                    <a:pt x="133" y="81"/>
                  </a:lnTo>
                  <a:lnTo>
                    <a:pt x="50" y="222"/>
                  </a:lnTo>
                  <a:lnTo>
                    <a:pt x="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7" name="Freeform 3248"/>
            <p:cNvSpPr>
              <a:spLocks noEditPoints="1"/>
            </p:cNvSpPr>
            <p:nvPr/>
          </p:nvSpPr>
          <p:spPr bwMode="auto">
            <a:xfrm>
              <a:off x="1241" y="2944"/>
              <a:ext cx="77" cy="98"/>
            </a:xfrm>
            <a:custGeom>
              <a:avLst/>
              <a:gdLst/>
              <a:ahLst/>
              <a:cxnLst>
                <a:cxn ang="0">
                  <a:pos x="180" y="114"/>
                </a:cxn>
                <a:cxn ang="0">
                  <a:pos x="196" y="93"/>
                </a:cxn>
                <a:cxn ang="0">
                  <a:pos x="217" y="82"/>
                </a:cxn>
                <a:cxn ang="0">
                  <a:pos x="241" y="81"/>
                </a:cxn>
                <a:cxn ang="0">
                  <a:pos x="262" y="89"/>
                </a:cxn>
                <a:cxn ang="0">
                  <a:pos x="281" y="106"/>
                </a:cxn>
                <a:cxn ang="0">
                  <a:pos x="294" y="133"/>
                </a:cxn>
                <a:cxn ang="0">
                  <a:pos x="303" y="164"/>
                </a:cxn>
                <a:cxn ang="0">
                  <a:pos x="306" y="198"/>
                </a:cxn>
                <a:cxn ang="0">
                  <a:pos x="303" y="232"/>
                </a:cxn>
                <a:cxn ang="0">
                  <a:pos x="293" y="262"/>
                </a:cxn>
                <a:cxn ang="0">
                  <a:pos x="278" y="287"/>
                </a:cxn>
                <a:cxn ang="0">
                  <a:pos x="258" y="304"/>
                </a:cxn>
                <a:cxn ang="0">
                  <a:pos x="237" y="313"/>
                </a:cxn>
                <a:cxn ang="0">
                  <a:pos x="216" y="310"/>
                </a:cxn>
                <a:cxn ang="0">
                  <a:pos x="196" y="300"/>
                </a:cxn>
                <a:cxn ang="0">
                  <a:pos x="180" y="282"/>
                </a:cxn>
                <a:cxn ang="0">
                  <a:pos x="127" y="282"/>
                </a:cxn>
                <a:cxn ang="0">
                  <a:pos x="109" y="300"/>
                </a:cxn>
                <a:cxn ang="0">
                  <a:pos x="89" y="310"/>
                </a:cxn>
                <a:cxn ang="0">
                  <a:pos x="67" y="313"/>
                </a:cxn>
                <a:cxn ang="0">
                  <a:pos x="45" y="304"/>
                </a:cxn>
                <a:cxn ang="0">
                  <a:pos x="27" y="287"/>
                </a:cxn>
                <a:cxn ang="0">
                  <a:pos x="13" y="262"/>
                </a:cxn>
                <a:cxn ang="0">
                  <a:pos x="3" y="231"/>
                </a:cxn>
                <a:cxn ang="0">
                  <a:pos x="0" y="195"/>
                </a:cxn>
                <a:cxn ang="0">
                  <a:pos x="4" y="161"/>
                </a:cxn>
                <a:cxn ang="0">
                  <a:pos x="14" y="130"/>
                </a:cxn>
                <a:cxn ang="0">
                  <a:pos x="31" y="105"/>
                </a:cxn>
                <a:cxn ang="0">
                  <a:pos x="49" y="88"/>
                </a:cxn>
                <a:cxn ang="0">
                  <a:pos x="70" y="81"/>
                </a:cxn>
                <a:cxn ang="0">
                  <a:pos x="91" y="82"/>
                </a:cxn>
                <a:cxn ang="0">
                  <a:pos x="110" y="92"/>
                </a:cxn>
                <a:cxn ang="0">
                  <a:pos x="127" y="112"/>
                </a:cxn>
                <a:cxn ang="0">
                  <a:pos x="88" y="126"/>
                </a:cxn>
                <a:cxn ang="0">
                  <a:pos x="78" y="130"/>
                </a:cxn>
                <a:cxn ang="0">
                  <a:pos x="62" y="155"/>
                </a:cxn>
                <a:cxn ang="0">
                  <a:pos x="55" y="196"/>
                </a:cxn>
                <a:cxn ang="0">
                  <a:pos x="62" y="238"/>
                </a:cxn>
                <a:cxn ang="0">
                  <a:pos x="77" y="263"/>
                </a:cxn>
                <a:cxn ang="0">
                  <a:pos x="87" y="268"/>
                </a:cxn>
                <a:cxn ang="0">
                  <a:pos x="98" y="267"/>
                </a:cxn>
                <a:cxn ang="0">
                  <a:pos x="111" y="256"/>
                </a:cxn>
                <a:cxn ang="0">
                  <a:pos x="125" y="225"/>
                </a:cxn>
                <a:cxn ang="0">
                  <a:pos x="127" y="178"/>
                </a:cxn>
                <a:cxn ang="0">
                  <a:pos x="122" y="151"/>
                </a:cxn>
                <a:cxn ang="0">
                  <a:pos x="110" y="135"/>
                </a:cxn>
                <a:cxn ang="0">
                  <a:pos x="92" y="125"/>
                </a:cxn>
                <a:cxn ang="0">
                  <a:pos x="207" y="127"/>
                </a:cxn>
                <a:cxn ang="0">
                  <a:pos x="197" y="134"/>
                </a:cxn>
                <a:cxn ang="0">
                  <a:pos x="189" y="146"/>
                </a:cxn>
                <a:cxn ang="0">
                  <a:pos x="180" y="184"/>
                </a:cxn>
                <a:cxn ang="0">
                  <a:pos x="182" y="228"/>
                </a:cxn>
                <a:cxn ang="0">
                  <a:pos x="195" y="257"/>
                </a:cxn>
                <a:cxn ang="0">
                  <a:pos x="208" y="267"/>
                </a:cxn>
                <a:cxn ang="0">
                  <a:pos x="219" y="268"/>
                </a:cxn>
                <a:cxn ang="0">
                  <a:pos x="229" y="263"/>
                </a:cxn>
                <a:cxn ang="0">
                  <a:pos x="246" y="236"/>
                </a:cxn>
                <a:cxn ang="0">
                  <a:pos x="251" y="197"/>
                </a:cxn>
                <a:cxn ang="0">
                  <a:pos x="246" y="157"/>
                </a:cxn>
                <a:cxn ang="0">
                  <a:pos x="237" y="137"/>
                </a:cxn>
                <a:cxn ang="0">
                  <a:pos x="227" y="129"/>
                </a:cxn>
                <a:cxn ang="0">
                  <a:pos x="216" y="126"/>
                </a:cxn>
              </a:cxnLst>
              <a:rect l="0" t="0" r="r" b="b"/>
              <a:pathLst>
                <a:path w="306" h="392">
                  <a:moveTo>
                    <a:pt x="127" y="0"/>
                  </a:moveTo>
                  <a:lnTo>
                    <a:pt x="180" y="0"/>
                  </a:lnTo>
                  <a:lnTo>
                    <a:pt x="180" y="114"/>
                  </a:lnTo>
                  <a:lnTo>
                    <a:pt x="185" y="105"/>
                  </a:lnTo>
                  <a:lnTo>
                    <a:pt x="190" y="99"/>
                  </a:lnTo>
                  <a:lnTo>
                    <a:pt x="196" y="93"/>
                  </a:lnTo>
                  <a:lnTo>
                    <a:pt x="202" y="89"/>
                  </a:lnTo>
                  <a:lnTo>
                    <a:pt x="209" y="85"/>
                  </a:lnTo>
                  <a:lnTo>
                    <a:pt x="217" y="82"/>
                  </a:lnTo>
                  <a:lnTo>
                    <a:pt x="225" y="81"/>
                  </a:lnTo>
                  <a:lnTo>
                    <a:pt x="233" y="80"/>
                  </a:lnTo>
                  <a:lnTo>
                    <a:pt x="241" y="81"/>
                  </a:lnTo>
                  <a:lnTo>
                    <a:pt x="248" y="83"/>
                  </a:lnTo>
                  <a:lnTo>
                    <a:pt x="255" y="85"/>
                  </a:lnTo>
                  <a:lnTo>
                    <a:pt x="262" y="89"/>
                  </a:lnTo>
                  <a:lnTo>
                    <a:pt x="269" y="94"/>
                  </a:lnTo>
                  <a:lnTo>
                    <a:pt x="275" y="100"/>
                  </a:lnTo>
                  <a:lnTo>
                    <a:pt x="281" y="106"/>
                  </a:lnTo>
                  <a:lnTo>
                    <a:pt x="286" y="115"/>
                  </a:lnTo>
                  <a:lnTo>
                    <a:pt x="290" y="124"/>
                  </a:lnTo>
                  <a:lnTo>
                    <a:pt x="294" y="133"/>
                  </a:lnTo>
                  <a:lnTo>
                    <a:pt x="298" y="143"/>
                  </a:lnTo>
                  <a:lnTo>
                    <a:pt x="301" y="153"/>
                  </a:lnTo>
                  <a:lnTo>
                    <a:pt x="303" y="164"/>
                  </a:lnTo>
                  <a:lnTo>
                    <a:pt x="304" y="175"/>
                  </a:lnTo>
                  <a:lnTo>
                    <a:pt x="305" y="186"/>
                  </a:lnTo>
                  <a:lnTo>
                    <a:pt x="306" y="198"/>
                  </a:lnTo>
                  <a:lnTo>
                    <a:pt x="305" y="210"/>
                  </a:lnTo>
                  <a:lnTo>
                    <a:pt x="304" y="221"/>
                  </a:lnTo>
                  <a:lnTo>
                    <a:pt x="303" y="232"/>
                  </a:lnTo>
                  <a:lnTo>
                    <a:pt x="300" y="242"/>
                  </a:lnTo>
                  <a:lnTo>
                    <a:pt x="297" y="252"/>
                  </a:lnTo>
                  <a:lnTo>
                    <a:pt x="293" y="262"/>
                  </a:lnTo>
                  <a:lnTo>
                    <a:pt x="289" y="271"/>
                  </a:lnTo>
                  <a:lnTo>
                    <a:pt x="283" y="280"/>
                  </a:lnTo>
                  <a:lnTo>
                    <a:pt x="278" y="287"/>
                  </a:lnTo>
                  <a:lnTo>
                    <a:pt x="272" y="294"/>
                  </a:lnTo>
                  <a:lnTo>
                    <a:pt x="265" y="300"/>
                  </a:lnTo>
                  <a:lnTo>
                    <a:pt x="258" y="304"/>
                  </a:lnTo>
                  <a:lnTo>
                    <a:pt x="251" y="308"/>
                  </a:lnTo>
                  <a:lnTo>
                    <a:pt x="244" y="310"/>
                  </a:lnTo>
                  <a:lnTo>
                    <a:pt x="237" y="313"/>
                  </a:lnTo>
                  <a:lnTo>
                    <a:pt x="229" y="313"/>
                  </a:lnTo>
                  <a:lnTo>
                    <a:pt x="223" y="313"/>
                  </a:lnTo>
                  <a:lnTo>
                    <a:pt x="216" y="310"/>
                  </a:lnTo>
                  <a:lnTo>
                    <a:pt x="209" y="308"/>
                  </a:lnTo>
                  <a:lnTo>
                    <a:pt x="202" y="305"/>
                  </a:lnTo>
                  <a:lnTo>
                    <a:pt x="196" y="300"/>
                  </a:lnTo>
                  <a:lnTo>
                    <a:pt x="191" y="295"/>
                  </a:lnTo>
                  <a:lnTo>
                    <a:pt x="185" y="289"/>
                  </a:lnTo>
                  <a:lnTo>
                    <a:pt x="180" y="282"/>
                  </a:lnTo>
                  <a:lnTo>
                    <a:pt x="180" y="392"/>
                  </a:lnTo>
                  <a:lnTo>
                    <a:pt x="127" y="392"/>
                  </a:lnTo>
                  <a:lnTo>
                    <a:pt x="127" y="282"/>
                  </a:lnTo>
                  <a:lnTo>
                    <a:pt x="122" y="289"/>
                  </a:lnTo>
                  <a:lnTo>
                    <a:pt x="116" y="295"/>
                  </a:lnTo>
                  <a:lnTo>
                    <a:pt x="109" y="300"/>
                  </a:lnTo>
                  <a:lnTo>
                    <a:pt x="102" y="305"/>
                  </a:lnTo>
                  <a:lnTo>
                    <a:pt x="96" y="308"/>
                  </a:lnTo>
                  <a:lnTo>
                    <a:pt x="89" y="310"/>
                  </a:lnTo>
                  <a:lnTo>
                    <a:pt x="82" y="313"/>
                  </a:lnTo>
                  <a:lnTo>
                    <a:pt x="75" y="313"/>
                  </a:lnTo>
                  <a:lnTo>
                    <a:pt x="67" y="313"/>
                  </a:lnTo>
                  <a:lnTo>
                    <a:pt x="59" y="310"/>
                  </a:lnTo>
                  <a:lnTo>
                    <a:pt x="52" y="308"/>
                  </a:lnTo>
                  <a:lnTo>
                    <a:pt x="45" y="304"/>
                  </a:lnTo>
                  <a:lnTo>
                    <a:pt x="39" y="299"/>
                  </a:lnTo>
                  <a:lnTo>
                    <a:pt x="33" y="294"/>
                  </a:lnTo>
                  <a:lnTo>
                    <a:pt x="27" y="287"/>
                  </a:lnTo>
                  <a:lnTo>
                    <a:pt x="22" y="280"/>
                  </a:lnTo>
                  <a:lnTo>
                    <a:pt x="17" y="271"/>
                  </a:lnTo>
                  <a:lnTo>
                    <a:pt x="13" y="262"/>
                  </a:lnTo>
                  <a:lnTo>
                    <a:pt x="8" y="252"/>
                  </a:lnTo>
                  <a:lnTo>
                    <a:pt x="5" y="242"/>
                  </a:lnTo>
                  <a:lnTo>
                    <a:pt x="3" y="231"/>
                  </a:lnTo>
                  <a:lnTo>
                    <a:pt x="2" y="220"/>
                  </a:lnTo>
                  <a:lnTo>
                    <a:pt x="1" y="208"/>
                  </a:lnTo>
                  <a:lnTo>
                    <a:pt x="0" y="195"/>
                  </a:lnTo>
                  <a:lnTo>
                    <a:pt x="1" y="183"/>
                  </a:lnTo>
                  <a:lnTo>
                    <a:pt x="2" y="172"/>
                  </a:lnTo>
                  <a:lnTo>
                    <a:pt x="4" y="161"/>
                  </a:lnTo>
                  <a:lnTo>
                    <a:pt x="6" y="150"/>
                  </a:lnTo>
                  <a:lnTo>
                    <a:pt x="9" y="140"/>
                  </a:lnTo>
                  <a:lnTo>
                    <a:pt x="14" y="130"/>
                  </a:lnTo>
                  <a:lnTo>
                    <a:pt x="19" y="122"/>
                  </a:lnTo>
                  <a:lnTo>
                    <a:pt x="25" y="113"/>
                  </a:lnTo>
                  <a:lnTo>
                    <a:pt x="31" y="105"/>
                  </a:lnTo>
                  <a:lnTo>
                    <a:pt x="37" y="98"/>
                  </a:lnTo>
                  <a:lnTo>
                    <a:pt x="43" y="93"/>
                  </a:lnTo>
                  <a:lnTo>
                    <a:pt x="49" y="88"/>
                  </a:lnTo>
                  <a:lnTo>
                    <a:pt x="56" y="85"/>
                  </a:lnTo>
                  <a:lnTo>
                    <a:pt x="63" y="82"/>
                  </a:lnTo>
                  <a:lnTo>
                    <a:pt x="70" y="81"/>
                  </a:lnTo>
                  <a:lnTo>
                    <a:pt x="77" y="80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98" y="85"/>
                  </a:lnTo>
                  <a:lnTo>
                    <a:pt x="104" y="88"/>
                  </a:lnTo>
                  <a:lnTo>
                    <a:pt x="110" y="92"/>
                  </a:lnTo>
                  <a:lnTo>
                    <a:pt x="117" y="98"/>
                  </a:lnTo>
                  <a:lnTo>
                    <a:pt x="122" y="104"/>
                  </a:lnTo>
                  <a:lnTo>
                    <a:pt x="127" y="112"/>
                  </a:lnTo>
                  <a:lnTo>
                    <a:pt x="127" y="0"/>
                  </a:lnTo>
                  <a:close/>
                  <a:moveTo>
                    <a:pt x="92" y="125"/>
                  </a:moveTo>
                  <a:lnTo>
                    <a:pt x="88" y="126"/>
                  </a:lnTo>
                  <a:lnTo>
                    <a:pt x="85" y="127"/>
                  </a:lnTo>
                  <a:lnTo>
                    <a:pt x="82" y="128"/>
                  </a:lnTo>
                  <a:lnTo>
                    <a:pt x="78" y="130"/>
                  </a:lnTo>
                  <a:lnTo>
                    <a:pt x="72" y="136"/>
                  </a:lnTo>
                  <a:lnTo>
                    <a:pt x="67" y="145"/>
                  </a:lnTo>
                  <a:lnTo>
                    <a:pt x="62" y="155"/>
                  </a:lnTo>
                  <a:lnTo>
                    <a:pt x="58" y="168"/>
                  </a:lnTo>
                  <a:lnTo>
                    <a:pt x="56" y="181"/>
                  </a:lnTo>
                  <a:lnTo>
                    <a:pt x="55" y="196"/>
                  </a:lnTo>
                  <a:lnTo>
                    <a:pt x="56" y="212"/>
                  </a:lnTo>
                  <a:lnTo>
                    <a:pt x="57" y="226"/>
                  </a:lnTo>
                  <a:lnTo>
                    <a:pt x="62" y="238"/>
                  </a:lnTo>
                  <a:lnTo>
                    <a:pt x="66" y="248"/>
                  </a:lnTo>
                  <a:lnTo>
                    <a:pt x="71" y="256"/>
                  </a:lnTo>
                  <a:lnTo>
                    <a:pt x="77" y="263"/>
                  </a:lnTo>
                  <a:lnTo>
                    <a:pt x="80" y="265"/>
                  </a:lnTo>
                  <a:lnTo>
                    <a:pt x="84" y="267"/>
                  </a:lnTo>
                  <a:lnTo>
                    <a:pt x="87" y="268"/>
                  </a:lnTo>
                  <a:lnTo>
                    <a:pt x="91" y="268"/>
                  </a:lnTo>
                  <a:lnTo>
                    <a:pt x="95" y="268"/>
                  </a:lnTo>
                  <a:lnTo>
                    <a:pt x="98" y="267"/>
                  </a:lnTo>
                  <a:lnTo>
                    <a:pt x="102" y="265"/>
                  </a:lnTo>
                  <a:lnTo>
                    <a:pt x="105" y="263"/>
                  </a:lnTo>
                  <a:lnTo>
                    <a:pt x="111" y="256"/>
                  </a:lnTo>
                  <a:lnTo>
                    <a:pt x="118" y="248"/>
                  </a:lnTo>
                  <a:lnTo>
                    <a:pt x="122" y="238"/>
                  </a:lnTo>
                  <a:lnTo>
                    <a:pt x="125" y="225"/>
                  </a:lnTo>
                  <a:lnTo>
                    <a:pt x="127" y="211"/>
                  </a:lnTo>
                  <a:lnTo>
                    <a:pt x="128" y="195"/>
                  </a:lnTo>
                  <a:lnTo>
                    <a:pt x="127" y="178"/>
                  </a:lnTo>
                  <a:lnTo>
                    <a:pt x="125" y="164"/>
                  </a:lnTo>
                  <a:lnTo>
                    <a:pt x="124" y="157"/>
                  </a:lnTo>
                  <a:lnTo>
                    <a:pt x="122" y="151"/>
                  </a:lnTo>
                  <a:lnTo>
                    <a:pt x="119" y="146"/>
                  </a:lnTo>
                  <a:lnTo>
                    <a:pt x="117" y="142"/>
                  </a:lnTo>
                  <a:lnTo>
                    <a:pt x="110" y="135"/>
                  </a:lnTo>
                  <a:lnTo>
                    <a:pt x="104" y="129"/>
                  </a:lnTo>
                  <a:lnTo>
                    <a:pt x="98" y="126"/>
                  </a:lnTo>
                  <a:lnTo>
                    <a:pt x="92" y="125"/>
                  </a:lnTo>
                  <a:close/>
                  <a:moveTo>
                    <a:pt x="216" y="126"/>
                  </a:moveTo>
                  <a:lnTo>
                    <a:pt x="211" y="126"/>
                  </a:lnTo>
                  <a:lnTo>
                    <a:pt x="207" y="127"/>
                  </a:lnTo>
                  <a:lnTo>
                    <a:pt x="204" y="129"/>
                  </a:lnTo>
                  <a:lnTo>
                    <a:pt x="201" y="131"/>
                  </a:lnTo>
                  <a:lnTo>
                    <a:pt x="197" y="134"/>
                  </a:lnTo>
                  <a:lnTo>
                    <a:pt x="194" y="137"/>
                  </a:lnTo>
                  <a:lnTo>
                    <a:pt x="192" y="142"/>
                  </a:lnTo>
                  <a:lnTo>
                    <a:pt x="189" y="146"/>
                  </a:lnTo>
                  <a:lnTo>
                    <a:pt x="185" y="157"/>
                  </a:lnTo>
                  <a:lnTo>
                    <a:pt x="182" y="171"/>
                  </a:lnTo>
                  <a:lnTo>
                    <a:pt x="180" y="184"/>
                  </a:lnTo>
                  <a:lnTo>
                    <a:pt x="179" y="199"/>
                  </a:lnTo>
                  <a:lnTo>
                    <a:pt x="180" y="215"/>
                  </a:lnTo>
                  <a:lnTo>
                    <a:pt x="182" y="228"/>
                  </a:lnTo>
                  <a:lnTo>
                    <a:pt x="185" y="239"/>
                  </a:lnTo>
                  <a:lnTo>
                    <a:pt x="190" y="249"/>
                  </a:lnTo>
                  <a:lnTo>
                    <a:pt x="195" y="257"/>
                  </a:lnTo>
                  <a:lnTo>
                    <a:pt x="201" y="264"/>
                  </a:lnTo>
                  <a:lnTo>
                    <a:pt x="204" y="266"/>
                  </a:lnTo>
                  <a:lnTo>
                    <a:pt x="208" y="267"/>
                  </a:lnTo>
                  <a:lnTo>
                    <a:pt x="211" y="268"/>
                  </a:lnTo>
                  <a:lnTo>
                    <a:pt x="216" y="268"/>
                  </a:lnTo>
                  <a:lnTo>
                    <a:pt x="219" y="268"/>
                  </a:lnTo>
                  <a:lnTo>
                    <a:pt x="223" y="267"/>
                  </a:lnTo>
                  <a:lnTo>
                    <a:pt x="226" y="266"/>
                  </a:lnTo>
                  <a:lnTo>
                    <a:pt x="229" y="263"/>
                  </a:lnTo>
                  <a:lnTo>
                    <a:pt x="235" y="256"/>
                  </a:lnTo>
                  <a:lnTo>
                    <a:pt x="241" y="247"/>
                  </a:lnTo>
                  <a:lnTo>
                    <a:pt x="246" y="236"/>
                  </a:lnTo>
                  <a:lnTo>
                    <a:pt x="249" y="225"/>
                  </a:lnTo>
                  <a:lnTo>
                    <a:pt x="251" y="212"/>
                  </a:lnTo>
                  <a:lnTo>
                    <a:pt x="251" y="197"/>
                  </a:lnTo>
                  <a:lnTo>
                    <a:pt x="251" y="183"/>
                  </a:lnTo>
                  <a:lnTo>
                    <a:pt x="249" y="170"/>
                  </a:lnTo>
                  <a:lnTo>
                    <a:pt x="246" y="157"/>
                  </a:lnTo>
                  <a:lnTo>
                    <a:pt x="242" y="146"/>
                  </a:lnTo>
                  <a:lnTo>
                    <a:pt x="239" y="141"/>
                  </a:lnTo>
                  <a:lnTo>
                    <a:pt x="237" y="137"/>
                  </a:lnTo>
                  <a:lnTo>
                    <a:pt x="234" y="134"/>
                  </a:lnTo>
                  <a:lnTo>
                    <a:pt x="231" y="131"/>
                  </a:lnTo>
                  <a:lnTo>
                    <a:pt x="227" y="129"/>
                  </a:lnTo>
                  <a:lnTo>
                    <a:pt x="224" y="127"/>
                  </a:lnTo>
                  <a:lnTo>
                    <a:pt x="220" y="126"/>
                  </a:lnTo>
                  <a:lnTo>
                    <a:pt x="216" y="12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8" name="Freeform 3249"/>
            <p:cNvSpPr>
              <a:spLocks noEditPoints="1"/>
            </p:cNvSpPr>
            <p:nvPr/>
          </p:nvSpPr>
          <p:spPr bwMode="auto">
            <a:xfrm>
              <a:off x="1333" y="2964"/>
              <a:ext cx="49" cy="78"/>
            </a:xfrm>
            <a:custGeom>
              <a:avLst/>
              <a:gdLst/>
              <a:ahLst/>
              <a:cxnLst>
                <a:cxn ang="0">
                  <a:pos x="49" y="5"/>
                </a:cxn>
                <a:cxn ang="0">
                  <a:pos x="54" y="30"/>
                </a:cxn>
                <a:cxn ang="0">
                  <a:pos x="67" y="16"/>
                </a:cxn>
                <a:cxn ang="0">
                  <a:pos x="83" y="6"/>
                </a:cxn>
                <a:cxn ang="0">
                  <a:pos x="101" y="1"/>
                </a:cxn>
                <a:cxn ang="0">
                  <a:pos x="119" y="1"/>
                </a:cxn>
                <a:cxn ang="0">
                  <a:pos x="135" y="4"/>
                </a:cxn>
                <a:cxn ang="0">
                  <a:pos x="150" y="12"/>
                </a:cxn>
                <a:cxn ang="0">
                  <a:pos x="164" y="23"/>
                </a:cxn>
                <a:cxn ang="0">
                  <a:pos x="175" y="39"/>
                </a:cxn>
                <a:cxn ang="0">
                  <a:pos x="184" y="57"/>
                </a:cxn>
                <a:cxn ang="0">
                  <a:pos x="190" y="77"/>
                </a:cxn>
                <a:cxn ang="0">
                  <a:pos x="193" y="102"/>
                </a:cxn>
                <a:cxn ang="0">
                  <a:pos x="193" y="128"/>
                </a:cxn>
                <a:cxn ang="0">
                  <a:pos x="190" y="154"/>
                </a:cxn>
                <a:cxn ang="0">
                  <a:pos x="184" y="175"/>
                </a:cxn>
                <a:cxn ang="0">
                  <a:pos x="175" y="194"/>
                </a:cxn>
                <a:cxn ang="0">
                  <a:pos x="163" y="209"/>
                </a:cxn>
                <a:cxn ang="0">
                  <a:pos x="150" y="220"/>
                </a:cxn>
                <a:cxn ang="0">
                  <a:pos x="135" y="228"/>
                </a:cxn>
                <a:cxn ang="0">
                  <a:pos x="119" y="233"/>
                </a:cxn>
                <a:cxn ang="0">
                  <a:pos x="103" y="233"/>
                </a:cxn>
                <a:cxn ang="0">
                  <a:pos x="87" y="228"/>
                </a:cxn>
                <a:cxn ang="0">
                  <a:pos x="73" y="221"/>
                </a:cxn>
                <a:cxn ang="0">
                  <a:pos x="60" y="208"/>
                </a:cxn>
                <a:cxn ang="0">
                  <a:pos x="52" y="312"/>
                </a:cxn>
                <a:cxn ang="0">
                  <a:pos x="0" y="5"/>
                </a:cxn>
                <a:cxn ang="0">
                  <a:pos x="53" y="131"/>
                </a:cxn>
                <a:cxn ang="0">
                  <a:pos x="57" y="152"/>
                </a:cxn>
                <a:cxn ang="0">
                  <a:pos x="62" y="163"/>
                </a:cxn>
                <a:cxn ang="0">
                  <a:pos x="68" y="172"/>
                </a:cxn>
                <a:cxn ang="0">
                  <a:pos x="76" y="179"/>
                </a:cxn>
                <a:cxn ang="0">
                  <a:pos x="83" y="184"/>
                </a:cxn>
                <a:cxn ang="0">
                  <a:pos x="92" y="186"/>
                </a:cxn>
                <a:cxn ang="0">
                  <a:pos x="102" y="186"/>
                </a:cxn>
                <a:cxn ang="0">
                  <a:pos x="110" y="184"/>
                </a:cxn>
                <a:cxn ang="0">
                  <a:pos x="118" y="179"/>
                </a:cxn>
                <a:cxn ang="0">
                  <a:pos x="125" y="173"/>
                </a:cxn>
                <a:cxn ang="0">
                  <a:pos x="131" y="165"/>
                </a:cxn>
                <a:cxn ang="0">
                  <a:pos x="135" y="154"/>
                </a:cxn>
                <a:cxn ang="0">
                  <a:pos x="139" y="134"/>
                </a:cxn>
                <a:cxn ang="0">
                  <a:pos x="139" y="99"/>
                </a:cxn>
                <a:cxn ang="0">
                  <a:pos x="135" y="79"/>
                </a:cxn>
                <a:cxn ang="0">
                  <a:pos x="130" y="68"/>
                </a:cxn>
                <a:cxn ang="0">
                  <a:pos x="124" y="60"/>
                </a:cxn>
                <a:cxn ang="0">
                  <a:pos x="117" y="53"/>
                </a:cxn>
                <a:cxn ang="0">
                  <a:pos x="110" y="49"/>
                </a:cxn>
                <a:cxn ang="0">
                  <a:pos x="101" y="47"/>
                </a:cxn>
                <a:cxn ang="0">
                  <a:pos x="91" y="47"/>
                </a:cxn>
                <a:cxn ang="0">
                  <a:pos x="83" y="49"/>
                </a:cxn>
                <a:cxn ang="0">
                  <a:pos x="75" y="53"/>
                </a:cxn>
                <a:cxn ang="0">
                  <a:pos x="68" y="59"/>
                </a:cxn>
                <a:cxn ang="0">
                  <a:pos x="61" y="68"/>
                </a:cxn>
                <a:cxn ang="0">
                  <a:pos x="57" y="79"/>
                </a:cxn>
                <a:cxn ang="0">
                  <a:pos x="53" y="98"/>
                </a:cxn>
              </a:cxnLst>
              <a:rect l="0" t="0" r="r" b="b"/>
              <a:pathLst>
                <a:path w="194" h="312">
                  <a:moveTo>
                    <a:pt x="0" y="5"/>
                  </a:moveTo>
                  <a:lnTo>
                    <a:pt x="49" y="5"/>
                  </a:lnTo>
                  <a:lnTo>
                    <a:pt x="49" y="38"/>
                  </a:lnTo>
                  <a:lnTo>
                    <a:pt x="54" y="30"/>
                  </a:lnTo>
                  <a:lnTo>
                    <a:pt x="60" y="22"/>
                  </a:lnTo>
                  <a:lnTo>
                    <a:pt x="67" y="16"/>
                  </a:lnTo>
                  <a:lnTo>
                    <a:pt x="74" y="10"/>
                  </a:lnTo>
                  <a:lnTo>
                    <a:pt x="83" y="6"/>
                  </a:lnTo>
                  <a:lnTo>
                    <a:pt x="91" y="3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2"/>
                  </a:lnTo>
                  <a:lnTo>
                    <a:pt x="135" y="4"/>
                  </a:lnTo>
                  <a:lnTo>
                    <a:pt x="142" y="8"/>
                  </a:lnTo>
                  <a:lnTo>
                    <a:pt x="150" y="12"/>
                  </a:lnTo>
                  <a:lnTo>
                    <a:pt x="157" y="17"/>
                  </a:lnTo>
                  <a:lnTo>
                    <a:pt x="164" y="23"/>
                  </a:lnTo>
                  <a:lnTo>
                    <a:pt x="170" y="31"/>
                  </a:lnTo>
                  <a:lnTo>
                    <a:pt x="175" y="39"/>
                  </a:lnTo>
                  <a:lnTo>
                    <a:pt x="180" y="47"/>
                  </a:lnTo>
                  <a:lnTo>
                    <a:pt x="184" y="57"/>
                  </a:lnTo>
                  <a:lnTo>
                    <a:pt x="188" y="67"/>
                  </a:lnTo>
                  <a:lnTo>
                    <a:pt x="190" y="77"/>
                  </a:lnTo>
                  <a:lnTo>
                    <a:pt x="192" y="90"/>
                  </a:lnTo>
                  <a:lnTo>
                    <a:pt x="193" y="102"/>
                  </a:lnTo>
                  <a:lnTo>
                    <a:pt x="194" y="115"/>
                  </a:lnTo>
                  <a:lnTo>
                    <a:pt x="193" y="128"/>
                  </a:lnTo>
                  <a:lnTo>
                    <a:pt x="192" y="142"/>
                  </a:lnTo>
                  <a:lnTo>
                    <a:pt x="190" y="154"/>
                  </a:lnTo>
                  <a:lnTo>
                    <a:pt x="188" y="165"/>
                  </a:lnTo>
                  <a:lnTo>
                    <a:pt x="184" y="175"/>
                  </a:lnTo>
                  <a:lnTo>
                    <a:pt x="180" y="185"/>
                  </a:lnTo>
                  <a:lnTo>
                    <a:pt x="175" y="194"/>
                  </a:lnTo>
                  <a:lnTo>
                    <a:pt x="170" y="202"/>
                  </a:lnTo>
                  <a:lnTo>
                    <a:pt x="163" y="209"/>
                  </a:lnTo>
                  <a:lnTo>
                    <a:pt x="157" y="215"/>
                  </a:lnTo>
                  <a:lnTo>
                    <a:pt x="150" y="220"/>
                  </a:lnTo>
                  <a:lnTo>
                    <a:pt x="142" y="225"/>
                  </a:lnTo>
                  <a:lnTo>
                    <a:pt x="135" y="228"/>
                  </a:lnTo>
                  <a:lnTo>
                    <a:pt x="127" y="230"/>
                  </a:lnTo>
                  <a:lnTo>
                    <a:pt x="119" y="233"/>
                  </a:lnTo>
                  <a:lnTo>
                    <a:pt x="111" y="233"/>
                  </a:lnTo>
                  <a:lnTo>
                    <a:pt x="103" y="233"/>
                  </a:lnTo>
                  <a:lnTo>
                    <a:pt x="94" y="230"/>
                  </a:lnTo>
                  <a:lnTo>
                    <a:pt x="87" y="228"/>
                  </a:lnTo>
                  <a:lnTo>
                    <a:pt x="80" y="225"/>
                  </a:lnTo>
                  <a:lnTo>
                    <a:pt x="73" y="221"/>
                  </a:lnTo>
                  <a:lnTo>
                    <a:pt x="67" y="215"/>
                  </a:lnTo>
                  <a:lnTo>
                    <a:pt x="60" y="208"/>
                  </a:lnTo>
                  <a:lnTo>
                    <a:pt x="52" y="200"/>
                  </a:lnTo>
                  <a:lnTo>
                    <a:pt x="52" y="312"/>
                  </a:lnTo>
                  <a:lnTo>
                    <a:pt x="0" y="312"/>
                  </a:lnTo>
                  <a:lnTo>
                    <a:pt x="0" y="5"/>
                  </a:lnTo>
                  <a:close/>
                  <a:moveTo>
                    <a:pt x="52" y="113"/>
                  </a:moveTo>
                  <a:lnTo>
                    <a:pt x="53" y="131"/>
                  </a:lnTo>
                  <a:lnTo>
                    <a:pt x="55" y="146"/>
                  </a:lnTo>
                  <a:lnTo>
                    <a:pt x="57" y="152"/>
                  </a:lnTo>
                  <a:lnTo>
                    <a:pt x="59" y="158"/>
                  </a:lnTo>
                  <a:lnTo>
                    <a:pt x="62" y="163"/>
                  </a:lnTo>
                  <a:lnTo>
                    <a:pt x="65" y="168"/>
                  </a:lnTo>
                  <a:lnTo>
                    <a:pt x="68" y="172"/>
                  </a:lnTo>
                  <a:lnTo>
                    <a:pt x="72" y="176"/>
                  </a:lnTo>
                  <a:lnTo>
                    <a:pt x="76" y="179"/>
                  </a:lnTo>
                  <a:lnTo>
                    <a:pt x="79" y="182"/>
                  </a:lnTo>
                  <a:lnTo>
                    <a:pt x="83" y="184"/>
                  </a:lnTo>
                  <a:lnTo>
                    <a:pt x="88" y="185"/>
                  </a:lnTo>
                  <a:lnTo>
                    <a:pt x="92" y="186"/>
                  </a:lnTo>
                  <a:lnTo>
                    <a:pt x="97" y="186"/>
                  </a:lnTo>
                  <a:lnTo>
                    <a:pt x="102" y="186"/>
                  </a:lnTo>
                  <a:lnTo>
                    <a:pt x="106" y="185"/>
                  </a:lnTo>
                  <a:lnTo>
                    <a:pt x="110" y="184"/>
                  </a:lnTo>
                  <a:lnTo>
                    <a:pt x="114" y="182"/>
                  </a:lnTo>
                  <a:lnTo>
                    <a:pt x="118" y="179"/>
                  </a:lnTo>
                  <a:lnTo>
                    <a:pt x="121" y="176"/>
                  </a:lnTo>
                  <a:lnTo>
                    <a:pt x="125" y="173"/>
                  </a:lnTo>
                  <a:lnTo>
                    <a:pt x="128" y="169"/>
                  </a:lnTo>
                  <a:lnTo>
                    <a:pt x="131" y="165"/>
                  </a:lnTo>
                  <a:lnTo>
                    <a:pt x="133" y="160"/>
                  </a:lnTo>
                  <a:lnTo>
                    <a:pt x="135" y="154"/>
                  </a:lnTo>
                  <a:lnTo>
                    <a:pt x="137" y="148"/>
                  </a:lnTo>
                  <a:lnTo>
                    <a:pt x="139" y="134"/>
                  </a:lnTo>
                  <a:lnTo>
                    <a:pt x="140" y="115"/>
                  </a:lnTo>
                  <a:lnTo>
                    <a:pt x="139" y="99"/>
                  </a:lnTo>
                  <a:lnTo>
                    <a:pt x="137" y="86"/>
                  </a:lnTo>
                  <a:lnTo>
                    <a:pt x="135" y="79"/>
                  </a:lnTo>
                  <a:lnTo>
                    <a:pt x="133" y="73"/>
                  </a:lnTo>
                  <a:lnTo>
                    <a:pt x="130" y="68"/>
                  </a:lnTo>
                  <a:lnTo>
                    <a:pt x="127" y="63"/>
                  </a:lnTo>
                  <a:lnTo>
                    <a:pt x="124" y="60"/>
                  </a:lnTo>
                  <a:lnTo>
                    <a:pt x="121" y="56"/>
                  </a:lnTo>
                  <a:lnTo>
                    <a:pt x="117" y="53"/>
                  </a:lnTo>
                  <a:lnTo>
                    <a:pt x="114" y="51"/>
                  </a:lnTo>
                  <a:lnTo>
                    <a:pt x="110" y="49"/>
                  </a:lnTo>
                  <a:lnTo>
                    <a:pt x="106" y="48"/>
                  </a:lnTo>
                  <a:lnTo>
                    <a:pt x="101" y="47"/>
                  </a:lnTo>
                  <a:lnTo>
                    <a:pt x="96" y="47"/>
                  </a:lnTo>
                  <a:lnTo>
                    <a:pt x="91" y="47"/>
                  </a:lnTo>
                  <a:lnTo>
                    <a:pt x="87" y="48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5" y="53"/>
                  </a:lnTo>
                  <a:lnTo>
                    <a:pt x="71" y="56"/>
                  </a:lnTo>
                  <a:lnTo>
                    <a:pt x="68" y="59"/>
                  </a:lnTo>
                  <a:lnTo>
                    <a:pt x="64" y="63"/>
                  </a:lnTo>
                  <a:lnTo>
                    <a:pt x="61" y="68"/>
                  </a:lnTo>
                  <a:lnTo>
                    <a:pt x="59" y="72"/>
                  </a:lnTo>
                  <a:lnTo>
                    <a:pt x="57" y="79"/>
                  </a:lnTo>
                  <a:lnTo>
                    <a:pt x="55" y="84"/>
                  </a:lnTo>
                  <a:lnTo>
                    <a:pt x="53" y="98"/>
                  </a:lnTo>
                  <a:lnTo>
                    <a:pt x="52" y="113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9" name="Freeform 3250"/>
            <p:cNvSpPr>
              <a:spLocks noEditPoints="1"/>
            </p:cNvSpPr>
            <p:nvPr/>
          </p:nvSpPr>
          <p:spPr bwMode="auto">
            <a:xfrm>
              <a:off x="1395" y="2964"/>
              <a:ext cx="51" cy="58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8" y="70"/>
                </a:cxn>
                <a:cxn ang="0">
                  <a:pos x="20" y="44"/>
                </a:cxn>
                <a:cxn ang="0">
                  <a:pos x="33" y="28"/>
                </a:cxn>
                <a:cxn ang="0">
                  <a:pos x="44" y="18"/>
                </a:cxn>
                <a:cxn ang="0">
                  <a:pos x="62" y="8"/>
                </a:cxn>
                <a:cxn ang="0">
                  <a:pos x="88" y="1"/>
                </a:cxn>
                <a:cxn ang="0">
                  <a:pos x="114" y="1"/>
                </a:cxn>
                <a:cxn ang="0">
                  <a:pos x="134" y="5"/>
                </a:cxn>
                <a:cxn ang="0">
                  <a:pos x="153" y="13"/>
                </a:cxn>
                <a:cxn ang="0">
                  <a:pos x="170" y="25"/>
                </a:cxn>
                <a:cxn ang="0">
                  <a:pos x="184" y="42"/>
                </a:cxn>
                <a:cxn ang="0">
                  <a:pos x="195" y="60"/>
                </a:cxn>
                <a:cxn ang="0">
                  <a:pos x="202" y="81"/>
                </a:cxn>
                <a:cxn ang="0">
                  <a:pos x="205" y="104"/>
                </a:cxn>
                <a:cxn ang="0">
                  <a:pos x="205" y="128"/>
                </a:cxn>
                <a:cxn ang="0">
                  <a:pos x="202" y="151"/>
                </a:cxn>
                <a:cxn ang="0">
                  <a:pos x="194" y="172"/>
                </a:cxn>
                <a:cxn ang="0">
                  <a:pos x="184" y="191"/>
                </a:cxn>
                <a:cxn ang="0">
                  <a:pos x="170" y="207"/>
                </a:cxn>
                <a:cxn ang="0">
                  <a:pos x="152" y="220"/>
                </a:cxn>
                <a:cxn ang="0">
                  <a:pos x="134" y="228"/>
                </a:cxn>
                <a:cxn ang="0">
                  <a:pos x="114" y="233"/>
                </a:cxn>
                <a:cxn ang="0">
                  <a:pos x="89" y="232"/>
                </a:cxn>
                <a:cxn ang="0">
                  <a:pos x="64" y="225"/>
                </a:cxn>
                <a:cxn ang="0">
                  <a:pos x="45" y="215"/>
                </a:cxn>
                <a:cxn ang="0">
                  <a:pos x="34" y="207"/>
                </a:cxn>
                <a:cxn ang="0">
                  <a:pos x="24" y="197"/>
                </a:cxn>
                <a:cxn ang="0">
                  <a:pos x="17" y="185"/>
                </a:cxn>
                <a:cxn ang="0">
                  <a:pos x="8" y="164"/>
                </a:cxn>
                <a:cxn ang="0">
                  <a:pos x="0" y="132"/>
                </a:cxn>
                <a:cxn ang="0">
                  <a:pos x="54" y="116"/>
                </a:cxn>
                <a:cxn ang="0">
                  <a:pos x="58" y="146"/>
                </a:cxn>
                <a:cxn ang="0">
                  <a:pos x="62" y="157"/>
                </a:cxn>
                <a:cxn ang="0">
                  <a:pos x="69" y="167"/>
                </a:cxn>
                <a:cxn ang="0">
                  <a:pos x="76" y="174"/>
                </a:cxn>
                <a:cxn ang="0">
                  <a:pos x="84" y="181"/>
                </a:cxn>
                <a:cxn ang="0">
                  <a:pos x="93" y="184"/>
                </a:cxn>
                <a:cxn ang="0">
                  <a:pos x="103" y="185"/>
                </a:cxn>
                <a:cxn ang="0">
                  <a:pos x="113" y="184"/>
                </a:cxn>
                <a:cxn ang="0">
                  <a:pos x="122" y="181"/>
                </a:cxn>
                <a:cxn ang="0">
                  <a:pos x="130" y="174"/>
                </a:cxn>
                <a:cxn ang="0">
                  <a:pos x="138" y="167"/>
                </a:cxn>
                <a:cxn ang="0">
                  <a:pos x="144" y="157"/>
                </a:cxn>
                <a:cxn ang="0">
                  <a:pos x="148" y="146"/>
                </a:cxn>
                <a:cxn ang="0">
                  <a:pos x="151" y="116"/>
                </a:cxn>
                <a:cxn ang="0">
                  <a:pos x="148" y="87"/>
                </a:cxn>
                <a:cxn ang="0">
                  <a:pos x="144" y="75"/>
                </a:cxn>
                <a:cxn ang="0">
                  <a:pos x="138" y="65"/>
                </a:cxn>
                <a:cxn ang="0">
                  <a:pos x="130" y="58"/>
                </a:cxn>
                <a:cxn ang="0">
                  <a:pos x="122" y="53"/>
                </a:cxn>
                <a:cxn ang="0">
                  <a:pos x="113" y="49"/>
                </a:cxn>
                <a:cxn ang="0">
                  <a:pos x="103" y="48"/>
                </a:cxn>
                <a:cxn ang="0">
                  <a:pos x="93" y="49"/>
                </a:cxn>
                <a:cxn ang="0">
                  <a:pos x="84" y="53"/>
                </a:cxn>
                <a:cxn ang="0">
                  <a:pos x="76" y="58"/>
                </a:cxn>
                <a:cxn ang="0">
                  <a:pos x="69" y="65"/>
                </a:cxn>
                <a:cxn ang="0">
                  <a:pos x="62" y="75"/>
                </a:cxn>
                <a:cxn ang="0">
                  <a:pos x="58" y="88"/>
                </a:cxn>
                <a:cxn ang="0">
                  <a:pos x="54" y="116"/>
                </a:cxn>
              </a:cxnLst>
              <a:rect l="0" t="0" r="r" b="b"/>
              <a:pathLst>
                <a:path w="206" h="233">
                  <a:moveTo>
                    <a:pt x="0" y="113"/>
                  </a:moveTo>
                  <a:lnTo>
                    <a:pt x="0" y="99"/>
                  </a:lnTo>
                  <a:lnTo>
                    <a:pt x="3" y="85"/>
                  </a:lnTo>
                  <a:lnTo>
                    <a:pt x="8" y="70"/>
                  </a:lnTo>
                  <a:lnTo>
                    <a:pt x="13" y="56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3" y="28"/>
                  </a:lnTo>
                  <a:lnTo>
                    <a:pt x="38" y="22"/>
                  </a:lnTo>
                  <a:lnTo>
                    <a:pt x="44" y="18"/>
                  </a:lnTo>
                  <a:lnTo>
                    <a:pt x="49" y="14"/>
                  </a:lnTo>
                  <a:lnTo>
                    <a:pt x="62" y="8"/>
                  </a:lnTo>
                  <a:lnTo>
                    <a:pt x="75" y="4"/>
                  </a:lnTo>
                  <a:lnTo>
                    <a:pt x="88" y="1"/>
                  </a:lnTo>
                  <a:lnTo>
                    <a:pt x="102" y="0"/>
                  </a:lnTo>
                  <a:lnTo>
                    <a:pt x="114" y="1"/>
                  </a:lnTo>
                  <a:lnTo>
                    <a:pt x="125" y="2"/>
                  </a:lnTo>
                  <a:lnTo>
                    <a:pt x="134" y="5"/>
                  </a:lnTo>
                  <a:lnTo>
                    <a:pt x="144" y="8"/>
                  </a:lnTo>
                  <a:lnTo>
                    <a:pt x="153" y="13"/>
                  </a:lnTo>
                  <a:lnTo>
                    <a:pt x="162" y="18"/>
                  </a:lnTo>
                  <a:lnTo>
                    <a:pt x="170" y="25"/>
                  </a:lnTo>
                  <a:lnTo>
                    <a:pt x="177" y="33"/>
                  </a:lnTo>
                  <a:lnTo>
                    <a:pt x="184" y="42"/>
                  </a:lnTo>
                  <a:lnTo>
                    <a:pt x="190" y="51"/>
                  </a:lnTo>
                  <a:lnTo>
                    <a:pt x="195" y="60"/>
                  </a:lnTo>
                  <a:lnTo>
                    <a:pt x="198" y="70"/>
                  </a:lnTo>
                  <a:lnTo>
                    <a:pt x="202" y="81"/>
                  </a:lnTo>
                  <a:lnTo>
                    <a:pt x="204" y="92"/>
                  </a:lnTo>
                  <a:lnTo>
                    <a:pt x="205" y="104"/>
                  </a:lnTo>
                  <a:lnTo>
                    <a:pt x="206" y="116"/>
                  </a:lnTo>
                  <a:lnTo>
                    <a:pt x="205" y="128"/>
                  </a:lnTo>
                  <a:lnTo>
                    <a:pt x="204" y="140"/>
                  </a:lnTo>
                  <a:lnTo>
                    <a:pt x="202" y="151"/>
                  </a:lnTo>
                  <a:lnTo>
                    <a:pt x="198" y="162"/>
                  </a:lnTo>
                  <a:lnTo>
                    <a:pt x="194" y="172"/>
                  </a:lnTo>
                  <a:lnTo>
                    <a:pt x="189" y="182"/>
                  </a:lnTo>
                  <a:lnTo>
                    <a:pt x="184" y="191"/>
                  </a:lnTo>
                  <a:lnTo>
                    <a:pt x="177" y="200"/>
                  </a:lnTo>
                  <a:lnTo>
                    <a:pt x="170" y="207"/>
                  </a:lnTo>
                  <a:lnTo>
                    <a:pt x="162" y="214"/>
                  </a:lnTo>
                  <a:lnTo>
                    <a:pt x="152" y="220"/>
                  </a:lnTo>
                  <a:lnTo>
                    <a:pt x="144" y="224"/>
                  </a:lnTo>
                  <a:lnTo>
                    <a:pt x="134" y="228"/>
                  </a:lnTo>
                  <a:lnTo>
                    <a:pt x="125" y="230"/>
                  </a:lnTo>
                  <a:lnTo>
                    <a:pt x="114" y="233"/>
                  </a:lnTo>
                  <a:lnTo>
                    <a:pt x="103" y="233"/>
                  </a:lnTo>
                  <a:lnTo>
                    <a:pt x="89" y="232"/>
                  </a:lnTo>
                  <a:lnTo>
                    <a:pt x="77" y="229"/>
                  </a:lnTo>
                  <a:lnTo>
                    <a:pt x="64" y="225"/>
                  </a:lnTo>
                  <a:lnTo>
                    <a:pt x="50" y="219"/>
                  </a:lnTo>
                  <a:lnTo>
                    <a:pt x="45" y="215"/>
                  </a:lnTo>
                  <a:lnTo>
                    <a:pt x="39" y="211"/>
                  </a:lnTo>
                  <a:lnTo>
                    <a:pt x="34" y="207"/>
                  </a:lnTo>
                  <a:lnTo>
                    <a:pt x="29" y="202"/>
                  </a:lnTo>
                  <a:lnTo>
                    <a:pt x="24" y="197"/>
                  </a:lnTo>
                  <a:lnTo>
                    <a:pt x="20" y="191"/>
                  </a:lnTo>
                  <a:lnTo>
                    <a:pt x="17" y="185"/>
                  </a:lnTo>
                  <a:lnTo>
                    <a:pt x="13" y="178"/>
                  </a:lnTo>
                  <a:lnTo>
                    <a:pt x="8" y="164"/>
                  </a:lnTo>
                  <a:lnTo>
                    <a:pt x="3" y="149"/>
                  </a:lnTo>
                  <a:lnTo>
                    <a:pt x="0" y="132"/>
                  </a:lnTo>
                  <a:lnTo>
                    <a:pt x="0" y="113"/>
                  </a:lnTo>
                  <a:close/>
                  <a:moveTo>
                    <a:pt x="54" y="116"/>
                  </a:moveTo>
                  <a:lnTo>
                    <a:pt x="55" y="133"/>
                  </a:lnTo>
                  <a:lnTo>
                    <a:pt x="58" y="146"/>
                  </a:lnTo>
                  <a:lnTo>
                    <a:pt x="60" y="152"/>
                  </a:lnTo>
                  <a:lnTo>
                    <a:pt x="62" y="157"/>
                  </a:lnTo>
                  <a:lnTo>
                    <a:pt x="65" y="162"/>
                  </a:lnTo>
                  <a:lnTo>
                    <a:pt x="69" y="167"/>
                  </a:lnTo>
                  <a:lnTo>
                    <a:pt x="72" y="171"/>
                  </a:lnTo>
                  <a:lnTo>
                    <a:pt x="76" y="174"/>
                  </a:lnTo>
                  <a:lnTo>
                    <a:pt x="80" y="177"/>
                  </a:lnTo>
                  <a:lnTo>
                    <a:pt x="84" y="181"/>
                  </a:lnTo>
                  <a:lnTo>
                    <a:pt x="88" y="183"/>
                  </a:lnTo>
                  <a:lnTo>
                    <a:pt x="93" y="184"/>
                  </a:lnTo>
                  <a:lnTo>
                    <a:pt x="98" y="185"/>
                  </a:lnTo>
                  <a:lnTo>
                    <a:pt x="103" y="185"/>
                  </a:lnTo>
                  <a:lnTo>
                    <a:pt x="109" y="185"/>
                  </a:lnTo>
                  <a:lnTo>
                    <a:pt x="113" y="184"/>
                  </a:lnTo>
                  <a:lnTo>
                    <a:pt x="118" y="183"/>
                  </a:lnTo>
                  <a:lnTo>
                    <a:pt x="122" y="181"/>
                  </a:lnTo>
                  <a:lnTo>
                    <a:pt x="126" y="177"/>
                  </a:lnTo>
                  <a:lnTo>
                    <a:pt x="130" y="174"/>
                  </a:lnTo>
                  <a:lnTo>
                    <a:pt x="134" y="171"/>
                  </a:lnTo>
                  <a:lnTo>
                    <a:pt x="138" y="167"/>
                  </a:lnTo>
                  <a:lnTo>
                    <a:pt x="141" y="162"/>
                  </a:lnTo>
                  <a:lnTo>
                    <a:pt x="144" y="157"/>
                  </a:lnTo>
                  <a:lnTo>
                    <a:pt x="146" y="152"/>
                  </a:lnTo>
                  <a:lnTo>
                    <a:pt x="148" y="146"/>
                  </a:lnTo>
                  <a:lnTo>
                    <a:pt x="151" y="132"/>
                  </a:lnTo>
                  <a:lnTo>
                    <a:pt x="151" y="116"/>
                  </a:lnTo>
                  <a:lnTo>
                    <a:pt x="151" y="101"/>
                  </a:lnTo>
                  <a:lnTo>
                    <a:pt x="148" y="87"/>
                  </a:lnTo>
                  <a:lnTo>
                    <a:pt x="146" y="82"/>
                  </a:lnTo>
                  <a:lnTo>
                    <a:pt x="144" y="75"/>
                  </a:lnTo>
                  <a:lnTo>
                    <a:pt x="141" y="70"/>
                  </a:lnTo>
                  <a:lnTo>
                    <a:pt x="138" y="65"/>
                  </a:lnTo>
                  <a:lnTo>
                    <a:pt x="134" y="61"/>
                  </a:lnTo>
                  <a:lnTo>
                    <a:pt x="130" y="58"/>
                  </a:lnTo>
                  <a:lnTo>
                    <a:pt x="126" y="55"/>
                  </a:lnTo>
                  <a:lnTo>
                    <a:pt x="122" y="53"/>
                  </a:lnTo>
                  <a:lnTo>
                    <a:pt x="118" y="51"/>
                  </a:lnTo>
                  <a:lnTo>
                    <a:pt x="113" y="49"/>
                  </a:lnTo>
                  <a:lnTo>
                    <a:pt x="109" y="49"/>
                  </a:lnTo>
                  <a:lnTo>
                    <a:pt x="103" y="48"/>
                  </a:lnTo>
                  <a:lnTo>
                    <a:pt x="98" y="49"/>
                  </a:lnTo>
                  <a:lnTo>
                    <a:pt x="93" y="49"/>
                  </a:lnTo>
                  <a:lnTo>
                    <a:pt x="88" y="51"/>
                  </a:lnTo>
                  <a:lnTo>
                    <a:pt x="84" y="53"/>
                  </a:lnTo>
                  <a:lnTo>
                    <a:pt x="80" y="55"/>
                  </a:lnTo>
                  <a:lnTo>
                    <a:pt x="76" y="58"/>
                  </a:lnTo>
                  <a:lnTo>
                    <a:pt x="72" y="61"/>
                  </a:lnTo>
                  <a:lnTo>
                    <a:pt x="69" y="65"/>
                  </a:lnTo>
                  <a:lnTo>
                    <a:pt x="65" y="70"/>
                  </a:lnTo>
                  <a:lnTo>
                    <a:pt x="62" y="75"/>
                  </a:lnTo>
                  <a:lnTo>
                    <a:pt x="60" y="82"/>
                  </a:lnTo>
                  <a:lnTo>
                    <a:pt x="58" y="88"/>
                  </a:lnTo>
                  <a:lnTo>
                    <a:pt x="55" y="101"/>
                  </a:lnTo>
                  <a:lnTo>
                    <a:pt x="54" y="1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0" name="Freeform 3251"/>
            <p:cNvSpPr>
              <a:spLocks noEditPoints="1"/>
            </p:cNvSpPr>
            <p:nvPr/>
          </p:nvSpPr>
          <p:spPr bwMode="auto">
            <a:xfrm>
              <a:off x="1462" y="2966"/>
              <a:ext cx="48" cy="5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31" y="1"/>
                </a:cxn>
                <a:cxn ang="0">
                  <a:pos x="146" y="4"/>
                </a:cxn>
                <a:cxn ang="0">
                  <a:pos x="158" y="8"/>
                </a:cxn>
                <a:cxn ang="0">
                  <a:pos x="168" y="14"/>
                </a:cxn>
                <a:cxn ang="0">
                  <a:pos x="176" y="23"/>
                </a:cxn>
                <a:cxn ang="0">
                  <a:pos x="181" y="33"/>
                </a:cxn>
                <a:cxn ang="0">
                  <a:pos x="184" y="45"/>
                </a:cxn>
                <a:cxn ang="0">
                  <a:pos x="186" y="58"/>
                </a:cxn>
                <a:cxn ang="0">
                  <a:pos x="183" y="76"/>
                </a:cxn>
                <a:cxn ang="0">
                  <a:pos x="176" y="91"/>
                </a:cxn>
                <a:cxn ang="0">
                  <a:pos x="165" y="102"/>
                </a:cxn>
                <a:cxn ang="0">
                  <a:pos x="152" y="109"/>
                </a:cxn>
                <a:cxn ang="0">
                  <a:pos x="170" y="117"/>
                </a:cxn>
                <a:cxn ang="0">
                  <a:pos x="182" y="131"/>
                </a:cxn>
                <a:cxn ang="0">
                  <a:pos x="190" y="147"/>
                </a:cxn>
                <a:cxn ang="0">
                  <a:pos x="192" y="164"/>
                </a:cxn>
                <a:cxn ang="0">
                  <a:pos x="191" y="177"/>
                </a:cxn>
                <a:cxn ang="0">
                  <a:pos x="188" y="188"/>
                </a:cxn>
                <a:cxn ang="0">
                  <a:pos x="183" y="198"/>
                </a:cxn>
                <a:cxn ang="0">
                  <a:pos x="176" y="206"/>
                </a:cxn>
                <a:cxn ang="0">
                  <a:pos x="166" y="213"/>
                </a:cxn>
                <a:cxn ang="0">
                  <a:pos x="155" y="218"/>
                </a:cxn>
                <a:cxn ang="0">
                  <a:pos x="140" y="221"/>
                </a:cxn>
                <a:cxn ang="0">
                  <a:pos x="125" y="222"/>
                </a:cxn>
                <a:cxn ang="0">
                  <a:pos x="0" y="0"/>
                </a:cxn>
                <a:cxn ang="0">
                  <a:pos x="86" y="93"/>
                </a:cxn>
                <a:cxn ang="0">
                  <a:pos x="108" y="91"/>
                </a:cxn>
                <a:cxn ang="0">
                  <a:pos x="122" y="86"/>
                </a:cxn>
                <a:cxn ang="0">
                  <a:pos x="130" y="77"/>
                </a:cxn>
                <a:cxn ang="0">
                  <a:pos x="133" y="64"/>
                </a:cxn>
                <a:cxn ang="0">
                  <a:pos x="130" y="52"/>
                </a:cxn>
                <a:cxn ang="0">
                  <a:pos x="123" y="44"/>
                </a:cxn>
                <a:cxn ang="0">
                  <a:pos x="109" y="40"/>
                </a:cxn>
                <a:cxn ang="0">
                  <a:pos x="86" y="38"/>
                </a:cxn>
                <a:cxn ang="0">
                  <a:pos x="53" y="93"/>
                </a:cxn>
                <a:cxn ang="0">
                  <a:pos x="95" y="185"/>
                </a:cxn>
                <a:cxn ang="0">
                  <a:pos x="114" y="184"/>
                </a:cxn>
                <a:cxn ang="0">
                  <a:pos x="127" y="179"/>
                </a:cxn>
                <a:cxn ang="0">
                  <a:pos x="135" y="170"/>
                </a:cxn>
                <a:cxn ang="0">
                  <a:pos x="137" y="157"/>
                </a:cxn>
                <a:cxn ang="0">
                  <a:pos x="134" y="144"/>
                </a:cxn>
                <a:cxn ang="0">
                  <a:pos x="125" y="135"/>
                </a:cxn>
                <a:cxn ang="0">
                  <a:pos x="108" y="130"/>
                </a:cxn>
                <a:cxn ang="0">
                  <a:pos x="79" y="129"/>
                </a:cxn>
                <a:cxn ang="0">
                  <a:pos x="53" y="185"/>
                </a:cxn>
              </a:cxnLst>
              <a:rect l="0" t="0" r="r" b="b"/>
              <a:pathLst>
                <a:path w="192" h="222">
                  <a:moveTo>
                    <a:pt x="0" y="0"/>
                  </a:moveTo>
                  <a:lnTo>
                    <a:pt x="115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9" y="2"/>
                  </a:lnTo>
                  <a:lnTo>
                    <a:pt x="146" y="4"/>
                  </a:lnTo>
                  <a:lnTo>
                    <a:pt x="153" y="6"/>
                  </a:lnTo>
                  <a:lnTo>
                    <a:pt x="158" y="8"/>
                  </a:lnTo>
                  <a:lnTo>
                    <a:pt x="164" y="11"/>
                  </a:lnTo>
                  <a:lnTo>
                    <a:pt x="168" y="14"/>
                  </a:lnTo>
                  <a:lnTo>
                    <a:pt x="172" y="18"/>
                  </a:lnTo>
                  <a:lnTo>
                    <a:pt x="176" y="23"/>
                  </a:lnTo>
                  <a:lnTo>
                    <a:pt x="179" y="28"/>
                  </a:lnTo>
                  <a:lnTo>
                    <a:pt x="181" y="33"/>
                  </a:lnTo>
                  <a:lnTo>
                    <a:pt x="183" y="39"/>
                  </a:lnTo>
                  <a:lnTo>
                    <a:pt x="184" y="45"/>
                  </a:lnTo>
                  <a:lnTo>
                    <a:pt x="185" y="51"/>
                  </a:lnTo>
                  <a:lnTo>
                    <a:pt x="186" y="58"/>
                  </a:lnTo>
                  <a:lnTo>
                    <a:pt x="185" y="67"/>
                  </a:lnTo>
                  <a:lnTo>
                    <a:pt x="183" y="76"/>
                  </a:lnTo>
                  <a:lnTo>
                    <a:pt x="180" y="84"/>
                  </a:lnTo>
                  <a:lnTo>
                    <a:pt x="176" y="91"/>
                  </a:lnTo>
                  <a:lnTo>
                    <a:pt x="171" y="97"/>
                  </a:lnTo>
                  <a:lnTo>
                    <a:pt x="165" y="102"/>
                  </a:lnTo>
                  <a:lnTo>
                    <a:pt x="159" y="106"/>
                  </a:lnTo>
                  <a:lnTo>
                    <a:pt x="152" y="109"/>
                  </a:lnTo>
                  <a:lnTo>
                    <a:pt x="162" y="112"/>
                  </a:lnTo>
                  <a:lnTo>
                    <a:pt x="170" y="117"/>
                  </a:lnTo>
                  <a:lnTo>
                    <a:pt x="177" y="123"/>
                  </a:lnTo>
                  <a:lnTo>
                    <a:pt x="182" y="131"/>
                  </a:lnTo>
                  <a:lnTo>
                    <a:pt x="187" y="139"/>
                  </a:lnTo>
                  <a:lnTo>
                    <a:pt x="190" y="147"/>
                  </a:lnTo>
                  <a:lnTo>
                    <a:pt x="192" y="155"/>
                  </a:lnTo>
                  <a:lnTo>
                    <a:pt x="192" y="164"/>
                  </a:lnTo>
                  <a:lnTo>
                    <a:pt x="192" y="170"/>
                  </a:lnTo>
                  <a:lnTo>
                    <a:pt x="191" y="177"/>
                  </a:lnTo>
                  <a:lnTo>
                    <a:pt x="190" y="183"/>
                  </a:lnTo>
                  <a:lnTo>
                    <a:pt x="188" y="188"/>
                  </a:lnTo>
                  <a:lnTo>
                    <a:pt x="186" y="193"/>
                  </a:lnTo>
                  <a:lnTo>
                    <a:pt x="183" y="198"/>
                  </a:lnTo>
                  <a:lnTo>
                    <a:pt x="179" y="202"/>
                  </a:lnTo>
                  <a:lnTo>
                    <a:pt x="176" y="206"/>
                  </a:lnTo>
                  <a:lnTo>
                    <a:pt x="171" y="210"/>
                  </a:lnTo>
                  <a:lnTo>
                    <a:pt x="166" y="213"/>
                  </a:lnTo>
                  <a:lnTo>
                    <a:pt x="161" y="216"/>
                  </a:lnTo>
                  <a:lnTo>
                    <a:pt x="155" y="218"/>
                  </a:lnTo>
                  <a:lnTo>
                    <a:pt x="148" y="220"/>
                  </a:lnTo>
                  <a:lnTo>
                    <a:pt x="140" y="221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0" y="222"/>
                  </a:lnTo>
                  <a:lnTo>
                    <a:pt x="0" y="0"/>
                  </a:lnTo>
                  <a:close/>
                  <a:moveTo>
                    <a:pt x="53" y="93"/>
                  </a:moveTo>
                  <a:lnTo>
                    <a:pt x="86" y="93"/>
                  </a:lnTo>
                  <a:lnTo>
                    <a:pt x="98" y="92"/>
                  </a:lnTo>
                  <a:lnTo>
                    <a:pt x="108" y="91"/>
                  </a:lnTo>
                  <a:lnTo>
                    <a:pt x="116" y="89"/>
                  </a:lnTo>
                  <a:lnTo>
                    <a:pt x="122" y="86"/>
                  </a:lnTo>
                  <a:lnTo>
                    <a:pt x="127" y="82"/>
                  </a:lnTo>
                  <a:lnTo>
                    <a:pt x="130" y="77"/>
                  </a:lnTo>
                  <a:lnTo>
                    <a:pt x="132" y="70"/>
                  </a:lnTo>
                  <a:lnTo>
                    <a:pt x="133" y="64"/>
                  </a:lnTo>
                  <a:lnTo>
                    <a:pt x="132" y="57"/>
                  </a:lnTo>
                  <a:lnTo>
                    <a:pt x="130" y="52"/>
                  </a:lnTo>
                  <a:lnTo>
                    <a:pt x="127" y="47"/>
                  </a:lnTo>
                  <a:lnTo>
                    <a:pt x="123" y="44"/>
                  </a:lnTo>
                  <a:lnTo>
                    <a:pt x="117" y="41"/>
                  </a:lnTo>
                  <a:lnTo>
                    <a:pt x="109" y="40"/>
                  </a:lnTo>
                  <a:lnTo>
                    <a:pt x="99" y="39"/>
                  </a:lnTo>
                  <a:lnTo>
                    <a:pt x="86" y="38"/>
                  </a:lnTo>
                  <a:lnTo>
                    <a:pt x="53" y="38"/>
                  </a:lnTo>
                  <a:lnTo>
                    <a:pt x="53" y="93"/>
                  </a:lnTo>
                  <a:close/>
                  <a:moveTo>
                    <a:pt x="53" y="185"/>
                  </a:moveTo>
                  <a:lnTo>
                    <a:pt x="95" y="185"/>
                  </a:lnTo>
                  <a:lnTo>
                    <a:pt x="105" y="185"/>
                  </a:lnTo>
                  <a:lnTo>
                    <a:pt x="114" y="184"/>
                  </a:lnTo>
                  <a:lnTo>
                    <a:pt x="121" y="182"/>
                  </a:lnTo>
                  <a:lnTo>
                    <a:pt x="127" y="179"/>
                  </a:lnTo>
                  <a:lnTo>
                    <a:pt x="131" y="176"/>
                  </a:lnTo>
                  <a:lnTo>
                    <a:pt x="135" y="170"/>
                  </a:lnTo>
                  <a:lnTo>
                    <a:pt x="136" y="164"/>
                  </a:lnTo>
                  <a:lnTo>
                    <a:pt x="137" y="157"/>
                  </a:lnTo>
                  <a:lnTo>
                    <a:pt x="136" y="150"/>
                  </a:lnTo>
                  <a:lnTo>
                    <a:pt x="134" y="144"/>
                  </a:lnTo>
                  <a:lnTo>
                    <a:pt x="131" y="139"/>
                  </a:lnTo>
                  <a:lnTo>
                    <a:pt x="125" y="135"/>
                  </a:lnTo>
                  <a:lnTo>
                    <a:pt x="118" y="132"/>
                  </a:lnTo>
                  <a:lnTo>
                    <a:pt x="108" y="130"/>
                  </a:lnTo>
                  <a:lnTo>
                    <a:pt x="96" y="129"/>
                  </a:lnTo>
                  <a:lnTo>
                    <a:pt x="79" y="129"/>
                  </a:lnTo>
                  <a:lnTo>
                    <a:pt x="53" y="129"/>
                  </a:lnTo>
                  <a:lnTo>
                    <a:pt x="53" y="18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1" name="Freeform 3252"/>
            <p:cNvSpPr>
              <a:spLocks noEditPoints="1"/>
            </p:cNvSpPr>
            <p:nvPr/>
          </p:nvSpPr>
          <p:spPr bwMode="auto">
            <a:xfrm>
              <a:off x="1522" y="2964"/>
              <a:ext cx="52" cy="58"/>
            </a:xfrm>
            <a:custGeom>
              <a:avLst/>
              <a:gdLst/>
              <a:ahLst/>
              <a:cxnLst>
                <a:cxn ang="0">
                  <a:pos x="1" y="99"/>
                </a:cxn>
                <a:cxn ang="0">
                  <a:pos x="8" y="70"/>
                </a:cxn>
                <a:cxn ang="0">
                  <a:pos x="21" y="44"/>
                </a:cxn>
                <a:cxn ang="0">
                  <a:pos x="34" y="28"/>
                </a:cxn>
                <a:cxn ang="0">
                  <a:pos x="44" y="18"/>
                </a:cxn>
                <a:cxn ang="0">
                  <a:pos x="63" y="8"/>
                </a:cxn>
                <a:cxn ang="0">
                  <a:pos x="89" y="1"/>
                </a:cxn>
                <a:cxn ang="0">
                  <a:pos x="115" y="1"/>
                </a:cxn>
                <a:cxn ang="0">
                  <a:pos x="135" y="5"/>
                </a:cxn>
                <a:cxn ang="0">
                  <a:pos x="153" y="13"/>
                </a:cxn>
                <a:cxn ang="0">
                  <a:pos x="170" y="25"/>
                </a:cxn>
                <a:cxn ang="0">
                  <a:pos x="184" y="42"/>
                </a:cxn>
                <a:cxn ang="0">
                  <a:pos x="195" y="60"/>
                </a:cxn>
                <a:cxn ang="0">
                  <a:pos x="202" y="81"/>
                </a:cxn>
                <a:cxn ang="0">
                  <a:pos x="206" y="104"/>
                </a:cxn>
                <a:cxn ang="0">
                  <a:pos x="206" y="128"/>
                </a:cxn>
                <a:cxn ang="0">
                  <a:pos x="202" y="151"/>
                </a:cxn>
                <a:cxn ang="0">
                  <a:pos x="195" y="172"/>
                </a:cxn>
                <a:cxn ang="0">
                  <a:pos x="184" y="191"/>
                </a:cxn>
                <a:cxn ang="0">
                  <a:pos x="170" y="207"/>
                </a:cxn>
                <a:cxn ang="0">
                  <a:pos x="153" y="220"/>
                </a:cxn>
                <a:cxn ang="0">
                  <a:pos x="135" y="228"/>
                </a:cxn>
                <a:cxn ang="0">
                  <a:pos x="115" y="233"/>
                </a:cxn>
                <a:cxn ang="0">
                  <a:pos x="90" y="232"/>
                </a:cxn>
                <a:cxn ang="0">
                  <a:pos x="64" y="225"/>
                </a:cxn>
                <a:cxn ang="0">
                  <a:pos x="45" y="215"/>
                </a:cxn>
                <a:cxn ang="0">
                  <a:pos x="34" y="207"/>
                </a:cxn>
                <a:cxn ang="0">
                  <a:pos x="25" y="197"/>
                </a:cxn>
                <a:cxn ang="0">
                  <a:pos x="17" y="185"/>
                </a:cxn>
                <a:cxn ang="0">
                  <a:pos x="8" y="164"/>
                </a:cxn>
                <a:cxn ang="0">
                  <a:pos x="1" y="132"/>
                </a:cxn>
                <a:cxn ang="0">
                  <a:pos x="54" y="116"/>
                </a:cxn>
                <a:cxn ang="0">
                  <a:pos x="59" y="146"/>
                </a:cxn>
                <a:cxn ang="0">
                  <a:pos x="63" y="157"/>
                </a:cxn>
                <a:cxn ang="0">
                  <a:pos x="69" y="167"/>
                </a:cxn>
                <a:cxn ang="0">
                  <a:pos x="76" y="174"/>
                </a:cxn>
                <a:cxn ang="0">
                  <a:pos x="84" y="181"/>
                </a:cxn>
                <a:cxn ang="0">
                  <a:pos x="93" y="184"/>
                </a:cxn>
                <a:cxn ang="0">
                  <a:pos x="103" y="185"/>
                </a:cxn>
                <a:cxn ang="0">
                  <a:pos x="114" y="184"/>
                </a:cxn>
                <a:cxn ang="0">
                  <a:pos x="123" y="181"/>
                </a:cxn>
                <a:cxn ang="0">
                  <a:pos x="131" y="174"/>
                </a:cxn>
                <a:cxn ang="0">
                  <a:pos x="138" y="167"/>
                </a:cxn>
                <a:cxn ang="0">
                  <a:pos x="144" y="157"/>
                </a:cxn>
                <a:cxn ang="0">
                  <a:pos x="148" y="146"/>
                </a:cxn>
                <a:cxn ang="0">
                  <a:pos x="152" y="116"/>
                </a:cxn>
                <a:cxn ang="0">
                  <a:pos x="148" y="87"/>
                </a:cxn>
                <a:cxn ang="0">
                  <a:pos x="144" y="75"/>
                </a:cxn>
                <a:cxn ang="0">
                  <a:pos x="138" y="65"/>
                </a:cxn>
                <a:cxn ang="0">
                  <a:pos x="131" y="58"/>
                </a:cxn>
                <a:cxn ang="0">
                  <a:pos x="123" y="53"/>
                </a:cxn>
                <a:cxn ang="0">
                  <a:pos x="114" y="49"/>
                </a:cxn>
                <a:cxn ang="0">
                  <a:pos x="103" y="48"/>
                </a:cxn>
                <a:cxn ang="0">
                  <a:pos x="93" y="49"/>
                </a:cxn>
                <a:cxn ang="0">
                  <a:pos x="84" y="53"/>
                </a:cxn>
                <a:cxn ang="0">
                  <a:pos x="76" y="58"/>
                </a:cxn>
                <a:cxn ang="0">
                  <a:pos x="69" y="65"/>
                </a:cxn>
                <a:cxn ang="0">
                  <a:pos x="63" y="75"/>
                </a:cxn>
                <a:cxn ang="0">
                  <a:pos x="59" y="88"/>
                </a:cxn>
                <a:cxn ang="0">
                  <a:pos x="54" y="116"/>
                </a:cxn>
              </a:cxnLst>
              <a:rect l="0" t="0" r="r" b="b"/>
              <a:pathLst>
                <a:path w="206" h="233">
                  <a:moveTo>
                    <a:pt x="0" y="113"/>
                  </a:moveTo>
                  <a:lnTo>
                    <a:pt x="1" y="99"/>
                  </a:lnTo>
                  <a:lnTo>
                    <a:pt x="3" y="85"/>
                  </a:lnTo>
                  <a:lnTo>
                    <a:pt x="8" y="70"/>
                  </a:lnTo>
                  <a:lnTo>
                    <a:pt x="14" y="56"/>
                  </a:lnTo>
                  <a:lnTo>
                    <a:pt x="21" y="44"/>
                  </a:lnTo>
                  <a:lnTo>
                    <a:pt x="29" y="33"/>
                  </a:lnTo>
                  <a:lnTo>
                    <a:pt x="34" y="28"/>
                  </a:lnTo>
                  <a:lnTo>
                    <a:pt x="39" y="22"/>
                  </a:lnTo>
                  <a:lnTo>
                    <a:pt x="44" y="18"/>
                  </a:lnTo>
                  <a:lnTo>
                    <a:pt x="50" y="14"/>
                  </a:lnTo>
                  <a:lnTo>
                    <a:pt x="63" y="8"/>
                  </a:lnTo>
                  <a:lnTo>
                    <a:pt x="76" y="4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1"/>
                  </a:lnTo>
                  <a:lnTo>
                    <a:pt x="125" y="2"/>
                  </a:lnTo>
                  <a:lnTo>
                    <a:pt x="135" y="5"/>
                  </a:lnTo>
                  <a:lnTo>
                    <a:pt x="144" y="8"/>
                  </a:lnTo>
                  <a:lnTo>
                    <a:pt x="153" y="13"/>
                  </a:lnTo>
                  <a:lnTo>
                    <a:pt x="163" y="18"/>
                  </a:lnTo>
                  <a:lnTo>
                    <a:pt x="170" y="25"/>
                  </a:lnTo>
                  <a:lnTo>
                    <a:pt x="178" y="33"/>
                  </a:lnTo>
                  <a:lnTo>
                    <a:pt x="184" y="42"/>
                  </a:lnTo>
                  <a:lnTo>
                    <a:pt x="190" y="51"/>
                  </a:lnTo>
                  <a:lnTo>
                    <a:pt x="195" y="60"/>
                  </a:lnTo>
                  <a:lnTo>
                    <a:pt x="199" y="70"/>
                  </a:lnTo>
                  <a:lnTo>
                    <a:pt x="202" y="81"/>
                  </a:lnTo>
                  <a:lnTo>
                    <a:pt x="204" y="92"/>
                  </a:lnTo>
                  <a:lnTo>
                    <a:pt x="206" y="104"/>
                  </a:lnTo>
                  <a:lnTo>
                    <a:pt x="206" y="116"/>
                  </a:lnTo>
                  <a:lnTo>
                    <a:pt x="206" y="128"/>
                  </a:lnTo>
                  <a:lnTo>
                    <a:pt x="204" y="140"/>
                  </a:lnTo>
                  <a:lnTo>
                    <a:pt x="202" y="151"/>
                  </a:lnTo>
                  <a:lnTo>
                    <a:pt x="199" y="162"/>
                  </a:lnTo>
                  <a:lnTo>
                    <a:pt x="195" y="172"/>
                  </a:lnTo>
                  <a:lnTo>
                    <a:pt x="190" y="182"/>
                  </a:lnTo>
                  <a:lnTo>
                    <a:pt x="184" y="191"/>
                  </a:lnTo>
                  <a:lnTo>
                    <a:pt x="177" y="200"/>
                  </a:lnTo>
                  <a:lnTo>
                    <a:pt x="170" y="207"/>
                  </a:lnTo>
                  <a:lnTo>
                    <a:pt x="162" y="214"/>
                  </a:lnTo>
                  <a:lnTo>
                    <a:pt x="153" y="220"/>
                  </a:lnTo>
                  <a:lnTo>
                    <a:pt x="144" y="224"/>
                  </a:lnTo>
                  <a:lnTo>
                    <a:pt x="135" y="228"/>
                  </a:lnTo>
                  <a:lnTo>
                    <a:pt x="125" y="230"/>
                  </a:lnTo>
                  <a:lnTo>
                    <a:pt x="115" y="233"/>
                  </a:lnTo>
                  <a:lnTo>
                    <a:pt x="103" y="233"/>
                  </a:lnTo>
                  <a:lnTo>
                    <a:pt x="90" y="232"/>
                  </a:lnTo>
                  <a:lnTo>
                    <a:pt x="77" y="229"/>
                  </a:lnTo>
                  <a:lnTo>
                    <a:pt x="64" y="225"/>
                  </a:lnTo>
                  <a:lnTo>
                    <a:pt x="51" y="219"/>
                  </a:lnTo>
                  <a:lnTo>
                    <a:pt x="45" y="215"/>
                  </a:lnTo>
                  <a:lnTo>
                    <a:pt x="40" y="211"/>
                  </a:lnTo>
                  <a:lnTo>
                    <a:pt x="34" y="207"/>
                  </a:lnTo>
                  <a:lnTo>
                    <a:pt x="29" y="202"/>
                  </a:lnTo>
                  <a:lnTo>
                    <a:pt x="25" y="197"/>
                  </a:lnTo>
                  <a:lnTo>
                    <a:pt x="21" y="191"/>
                  </a:lnTo>
                  <a:lnTo>
                    <a:pt x="17" y="185"/>
                  </a:lnTo>
                  <a:lnTo>
                    <a:pt x="14" y="178"/>
                  </a:lnTo>
                  <a:lnTo>
                    <a:pt x="8" y="164"/>
                  </a:lnTo>
                  <a:lnTo>
                    <a:pt x="3" y="149"/>
                  </a:lnTo>
                  <a:lnTo>
                    <a:pt x="1" y="132"/>
                  </a:lnTo>
                  <a:lnTo>
                    <a:pt x="0" y="113"/>
                  </a:lnTo>
                  <a:close/>
                  <a:moveTo>
                    <a:pt x="54" y="116"/>
                  </a:moveTo>
                  <a:lnTo>
                    <a:pt x="55" y="133"/>
                  </a:lnTo>
                  <a:lnTo>
                    <a:pt x="59" y="146"/>
                  </a:lnTo>
                  <a:lnTo>
                    <a:pt x="61" y="152"/>
                  </a:lnTo>
                  <a:lnTo>
                    <a:pt x="63" y="157"/>
                  </a:lnTo>
                  <a:lnTo>
                    <a:pt x="66" y="162"/>
                  </a:lnTo>
                  <a:lnTo>
                    <a:pt x="69" y="167"/>
                  </a:lnTo>
                  <a:lnTo>
                    <a:pt x="73" y="171"/>
                  </a:lnTo>
                  <a:lnTo>
                    <a:pt x="76" y="174"/>
                  </a:lnTo>
                  <a:lnTo>
                    <a:pt x="80" y="177"/>
                  </a:lnTo>
                  <a:lnTo>
                    <a:pt x="84" y="181"/>
                  </a:lnTo>
                  <a:lnTo>
                    <a:pt x="89" y="183"/>
                  </a:lnTo>
                  <a:lnTo>
                    <a:pt x="93" y="184"/>
                  </a:lnTo>
                  <a:lnTo>
                    <a:pt x="98" y="185"/>
                  </a:lnTo>
                  <a:lnTo>
                    <a:pt x="103" y="185"/>
                  </a:lnTo>
                  <a:lnTo>
                    <a:pt x="109" y="185"/>
                  </a:lnTo>
                  <a:lnTo>
                    <a:pt x="114" y="184"/>
                  </a:lnTo>
                  <a:lnTo>
                    <a:pt x="118" y="183"/>
                  </a:lnTo>
                  <a:lnTo>
                    <a:pt x="123" y="181"/>
                  </a:lnTo>
                  <a:lnTo>
                    <a:pt x="127" y="177"/>
                  </a:lnTo>
                  <a:lnTo>
                    <a:pt x="131" y="174"/>
                  </a:lnTo>
                  <a:lnTo>
                    <a:pt x="135" y="171"/>
                  </a:lnTo>
                  <a:lnTo>
                    <a:pt x="138" y="167"/>
                  </a:lnTo>
                  <a:lnTo>
                    <a:pt x="141" y="162"/>
                  </a:lnTo>
                  <a:lnTo>
                    <a:pt x="144" y="157"/>
                  </a:lnTo>
                  <a:lnTo>
                    <a:pt x="146" y="152"/>
                  </a:lnTo>
                  <a:lnTo>
                    <a:pt x="148" y="146"/>
                  </a:lnTo>
                  <a:lnTo>
                    <a:pt x="151" y="132"/>
                  </a:lnTo>
                  <a:lnTo>
                    <a:pt x="152" y="116"/>
                  </a:lnTo>
                  <a:lnTo>
                    <a:pt x="151" y="101"/>
                  </a:lnTo>
                  <a:lnTo>
                    <a:pt x="148" y="87"/>
                  </a:lnTo>
                  <a:lnTo>
                    <a:pt x="146" y="82"/>
                  </a:lnTo>
                  <a:lnTo>
                    <a:pt x="144" y="75"/>
                  </a:lnTo>
                  <a:lnTo>
                    <a:pt x="141" y="70"/>
                  </a:lnTo>
                  <a:lnTo>
                    <a:pt x="138" y="65"/>
                  </a:lnTo>
                  <a:lnTo>
                    <a:pt x="135" y="61"/>
                  </a:lnTo>
                  <a:lnTo>
                    <a:pt x="131" y="58"/>
                  </a:lnTo>
                  <a:lnTo>
                    <a:pt x="127" y="55"/>
                  </a:lnTo>
                  <a:lnTo>
                    <a:pt x="123" y="53"/>
                  </a:lnTo>
                  <a:lnTo>
                    <a:pt x="118" y="51"/>
                  </a:lnTo>
                  <a:lnTo>
                    <a:pt x="114" y="49"/>
                  </a:lnTo>
                  <a:lnTo>
                    <a:pt x="109" y="49"/>
                  </a:lnTo>
                  <a:lnTo>
                    <a:pt x="103" y="48"/>
                  </a:lnTo>
                  <a:lnTo>
                    <a:pt x="98" y="49"/>
                  </a:lnTo>
                  <a:lnTo>
                    <a:pt x="93" y="49"/>
                  </a:lnTo>
                  <a:lnTo>
                    <a:pt x="89" y="51"/>
                  </a:lnTo>
                  <a:lnTo>
                    <a:pt x="84" y="53"/>
                  </a:lnTo>
                  <a:lnTo>
                    <a:pt x="80" y="55"/>
                  </a:lnTo>
                  <a:lnTo>
                    <a:pt x="76" y="58"/>
                  </a:lnTo>
                  <a:lnTo>
                    <a:pt x="73" y="61"/>
                  </a:lnTo>
                  <a:lnTo>
                    <a:pt x="69" y="65"/>
                  </a:lnTo>
                  <a:lnTo>
                    <a:pt x="66" y="70"/>
                  </a:lnTo>
                  <a:lnTo>
                    <a:pt x="63" y="75"/>
                  </a:lnTo>
                  <a:lnTo>
                    <a:pt x="61" y="82"/>
                  </a:lnTo>
                  <a:lnTo>
                    <a:pt x="59" y="88"/>
                  </a:lnTo>
                  <a:lnTo>
                    <a:pt x="55" y="101"/>
                  </a:lnTo>
                  <a:lnTo>
                    <a:pt x="54" y="116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2" name="Freeform 3253"/>
            <p:cNvSpPr>
              <a:spLocks noEditPoints="1"/>
            </p:cNvSpPr>
            <p:nvPr/>
          </p:nvSpPr>
          <p:spPr bwMode="auto">
            <a:xfrm>
              <a:off x="1589" y="2943"/>
              <a:ext cx="46" cy="78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51" y="90"/>
                </a:cxn>
                <a:cxn ang="0">
                  <a:pos x="51" y="230"/>
                </a:cxn>
                <a:cxn ang="0">
                  <a:pos x="132" y="90"/>
                </a:cxn>
                <a:cxn ang="0">
                  <a:pos x="184" y="90"/>
                </a:cxn>
                <a:cxn ang="0">
                  <a:pos x="184" y="312"/>
                </a:cxn>
                <a:cxn ang="0">
                  <a:pos x="133" y="312"/>
                </a:cxn>
                <a:cxn ang="0">
                  <a:pos x="133" y="171"/>
                </a:cxn>
                <a:cxn ang="0">
                  <a:pos x="51" y="312"/>
                </a:cxn>
                <a:cxn ang="0">
                  <a:pos x="0" y="312"/>
                </a:cxn>
                <a:cxn ang="0">
                  <a:pos x="0" y="90"/>
                </a:cxn>
                <a:cxn ang="0">
                  <a:pos x="126" y="0"/>
                </a:cxn>
                <a:cxn ang="0">
                  <a:pos x="153" y="0"/>
                </a:cxn>
                <a:cxn ang="0">
                  <a:pos x="151" y="14"/>
                </a:cxn>
                <a:cxn ang="0">
                  <a:pos x="147" y="26"/>
                </a:cxn>
                <a:cxn ang="0">
                  <a:pos x="144" y="31"/>
                </a:cxn>
                <a:cxn ang="0">
                  <a:pos x="141" y="36"/>
                </a:cxn>
                <a:cxn ang="0">
                  <a:pos x="138" y="40"/>
                </a:cxn>
                <a:cxn ang="0">
                  <a:pos x="134" y="44"/>
                </a:cxn>
                <a:cxn ang="0">
                  <a:pos x="130" y="48"/>
                </a:cxn>
                <a:cxn ang="0">
                  <a:pos x="126" y="51"/>
                </a:cxn>
                <a:cxn ang="0">
                  <a:pos x="121" y="54"/>
                </a:cxn>
                <a:cxn ang="0">
                  <a:pos x="116" y="56"/>
                </a:cxn>
                <a:cxn ang="0">
                  <a:pos x="111" y="58"/>
                </a:cxn>
                <a:cxn ang="0">
                  <a:pos x="106" y="59"/>
                </a:cxn>
                <a:cxn ang="0">
                  <a:pos x="100" y="60"/>
                </a:cxn>
                <a:cxn ang="0">
                  <a:pos x="93" y="60"/>
                </a:cxn>
                <a:cxn ang="0">
                  <a:pos x="87" y="60"/>
                </a:cxn>
                <a:cxn ang="0">
                  <a:pos x="81" y="59"/>
                </a:cxn>
                <a:cxn ang="0">
                  <a:pos x="76" y="58"/>
                </a:cxn>
                <a:cxn ang="0">
                  <a:pos x="71" y="56"/>
                </a:cxn>
                <a:cxn ang="0">
                  <a:pos x="66" y="54"/>
                </a:cxn>
                <a:cxn ang="0">
                  <a:pos x="61" y="51"/>
                </a:cxn>
                <a:cxn ang="0">
                  <a:pos x="57" y="48"/>
                </a:cxn>
                <a:cxn ang="0">
                  <a:pos x="53" y="44"/>
                </a:cxn>
                <a:cxn ang="0">
                  <a:pos x="50" y="40"/>
                </a:cxn>
                <a:cxn ang="0">
                  <a:pos x="46" y="36"/>
                </a:cxn>
                <a:cxn ang="0">
                  <a:pos x="44" y="31"/>
                </a:cxn>
                <a:cxn ang="0">
                  <a:pos x="40" y="26"/>
                </a:cxn>
                <a:cxn ang="0">
                  <a:pos x="37" y="14"/>
                </a:cxn>
                <a:cxn ang="0">
                  <a:pos x="35" y="0"/>
                </a:cxn>
                <a:cxn ang="0">
                  <a:pos x="61" y="0"/>
                </a:cxn>
                <a:cxn ang="0">
                  <a:pos x="62" y="6"/>
                </a:cxn>
                <a:cxn ang="0">
                  <a:pos x="64" y="13"/>
                </a:cxn>
                <a:cxn ang="0">
                  <a:pos x="67" y="18"/>
                </a:cxn>
                <a:cxn ang="0">
                  <a:pos x="70" y="23"/>
                </a:cxn>
                <a:cxn ang="0">
                  <a:pos x="74" y="26"/>
                </a:cxn>
                <a:cxn ang="0">
                  <a:pos x="80" y="28"/>
                </a:cxn>
                <a:cxn ang="0">
                  <a:pos x="86" y="30"/>
                </a:cxn>
                <a:cxn ang="0">
                  <a:pos x="93" y="30"/>
                </a:cxn>
                <a:cxn ang="0">
                  <a:pos x="101" y="30"/>
                </a:cxn>
                <a:cxn ang="0">
                  <a:pos x="107" y="28"/>
                </a:cxn>
                <a:cxn ang="0">
                  <a:pos x="113" y="26"/>
                </a:cxn>
                <a:cxn ang="0">
                  <a:pos x="117" y="23"/>
                </a:cxn>
                <a:cxn ang="0">
                  <a:pos x="121" y="18"/>
                </a:cxn>
                <a:cxn ang="0">
                  <a:pos x="123" y="13"/>
                </a:cxn>
                <a:cxn ang="0">
                  <a:pos x="125" y="6"/>
                </a:cxn>
                <a:cxn ang="0">
                  <a:pos x="126" y="0"/>
                </a:cxn>
              </a:cxnLst>
              <a:rect l="0" t="0" r="r" b="b"/>
              <a:pathLst>
                <a:path w="184" h="312">
                  <a:moveTo>
                    <a:pt x="0" y="90"/>
                  </a:moveTo>
                  <a:lnTo>
                    <a:pt x="51" y="90"/>
                  </a:lnTo>
                  <a:lnTo>
                    <a:pt x="51" y="230"/>
                  </a:lnTo>
                  <a:lnTo>
                    <a:pt x="132" y="90"/>
                  </a:lnTo>
                  <a:lnTo>
                    <a:pt x="184" y="90"/>
                  </a:lnTo>
                  <a:lnTo>
                    <a:pt x="184" y="312"/>
                  </a:lnTo>
                  <a:lnTo>
                    <a:pt x="133" y="312"/>
                  </a:lnTo>
                  <a:lnTo>
                    <a:pt x="133" y="171"/>
                  </a:lnTo>
                  <a:lnTo>
                    <a:pt x="51" y="312"/>
                  </a:lnTo>
                  <a:lnTo>
                    <a:pt x="0" y="312"/>
                  </a:lnTo>
                  <a:lnTo>
                    <a:pt x="0" y="90"/>
                  </a:lnTo>
                  <a:close/>
                  <a:moveTo>
                    <a:pt x="126" y="0"/>
                  </a:moveTo>
                  <a:lnTo>
                    <a:pt x="153" y="0"/>
                  </a:lnTo>
                  <a:lnTo>
                    <a:pt x="151" y="14"/>
                  </a:lnTo>
                  <a:lnTo>
                    <a:pt x="147" y="26"/>
                  </a:lnTo>
                  <a:lnTo>
                    <a:pt x="144" y="31"/>
                  </a:lnTo>
                  <a:lnTo>
                    <a:pt x="141" y="36"/>
                  </a:lnTo>
                  <a:lnTo>
                    <a:pt x="138" y="40"/>
                  </a:lnTo>
                  <a:lnTo>
                    <a:pt x="134" y="44"/>
                  </a:lnTo>
                  <a:lnTo>
                    <a:pt x="130" y="48"/>
                  </a:lnTo>
                  <a:lnTo>
                    <a:pt x="126" y="51"/>
                  </a:lnTo>
                  <a:lnTo>
                    <a:pt x="121" y="54"/>
                  </a:lnTo>
                  <a:lnTo>
                    <a:pt x="116" y="56"/>
                  </a:lnTo>
                  <a:lnTo>
                    <a:pt x="111" y="58"/>
                  </a:lnTo>
                  <a:lnTo>
                    <a:pt x="106" y="59"/>
                  </a:lnTo>
                  <a:lnTo>
                    <a:pt x="100" y="60"/>
                  </a:lnTo>
                  <a:lnTo>
                    <a:pt x="93" y="60"/>
                  </a:lnTo>
                  <a:lnTo>
                    <a:pt x="87" y="60"/>
                  </a:lnTo>
                  <a:lnTo>
                    <a:pt x="81" y="59"/>
                  </a:lnTo>
                  <a:lnTo>
                    <a:pt x="76" y="58"/>
                  </a:lnTo>
                  <a:lnTo>
                    <a:pt x="71" y="56"/>
                  </a:lnTo>
                  <a:lnTo>
                    <a:pt x="66" y="54"/>
                  </a:lnTo>
                  <a:lnTo>
                    <a:pt x="61" y="51"/>
                  </a:lnTo>
                  <a:lnTo>
                    <a:pt x="57" y="48"/>
                  </a:lnTo>
                  <a:lnTo>
                    <a:pt x="53" y="44"/>
                  </a:lnTo>
                  <a:lnTo>
                    <a:pt x="50" y="40"/>
                  </a:lnTo>
                  <a:lnTo>
                    <a:pt x="46" y="36"/>
                  </a:lnTo>
                  <a:lnTo>
                    <a:pt x="44" y="31"/>
                  </a:lnTo>
                  <a:lnTo>
                    <a:pt x="40" y="26"/>
                  </a:lnTo>
                  <a:lnTo>
                    <a:pt x="37" y="14"/>
                  </a:lnTo>
                  <a:lnTo>
                    <a:pt x="35" y="0"/>
                  </a:lnTo>
                  <a:lnTo>
                    <a:pt x="61" y="0"/>
                  </a:lnTo>
                  <a:lnTo>
                    <a:pt x="62" y="6"/>
                  </a:lnTo>
                  <a:lnTo>
                    <a:pt x="64" y="13"/>
                  </a:lnTo>
                  <a:lnTo>
                    <a:pt x="67" y="18"/>
                  </a:lnTo>
                  <a:lnTo>
                    <a:pt x="70" y="23"/>
                  </a:lnTo>
                  <a:lnTo>
                    <a:pt x="74" y="26"/>
                  </a:lnTo>
                  <a:lnTo>
                    <a:pt x="80" y="28"/>
                  </a:lnTo>
                  <a:lnTo>
                    <a:pt x="86" y="30"/>
                  </a:lnTo>
                  <a:lnTo>
                    <a:pt x="93" y="30"/>
                  </a:lnTo>
                  <a:lnTo>
                    <a:pt x="101" y="30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7" y="23"/>
                  </a:lnTo>
                  <a:lnTo>
                    <a:pt x="121" y="18"/>
                  </a:lnTo>
                  <a:lnTo>
                    <a:pt x="123" y="13"/>
                  </a:lnTo>
                  <a:lnTo>
                    <a:pt x="125" y="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3" name="Freeform 3254"/>
            <p:cNvSpPr>
              <a:spLocks noEditPoints="1"/>
            </p:cNvSpPr>
            <p:nvPr/>
          </p:nvSpPr>
          <p:spPr bwMode="auto">
            <a:xfrm>
              <a:off x="1273" y="3064"/>
              <a:ext cx="69" cy="77"/>
            </a:xfrm>
            <a:custGeom>
              <a:avLst/>
              <a:gdLst/>
              <a:ahLst/>
              <a:cxnLst>
                <a:cxn ang="0">
                  <a:pos x="276" y="307"/>
                </a:cxn>
                <a:cxn ang="0">
                  <a:pos x="216" y="307"/>
                </a:cxn>
                <a:cxn ang="0">
                  <a:pos x="192" y="237"/>
                </a:cxn>
                <a:cxn ang="0">
                  <a:pos x="81" y="237"/>
                </a:cxn>
                <a:cxn ang="0">
                  <a:pos x="59" y="307"/>
                </a:cxn>
                <a:cxn ang="0">
                  <a:pos x="0" y="307"/>
                </a:cxn>
                <a:cxn ang="0">
                  <a:pos x="108" y="0"/>
                </a:cxn>
                <a:cxn ang="0">
                  <a:pos x="166" y="0"/>
                </a:cxn>
                <a:cxn ang="0">
                  <a:pos x="276" y="307"/>
                </a:cxn>
                <a:cxn ang="0">
                  <a:pos x="174" y="185"/>
                </a:cxn>
                <a:cxn ang="0">
                  <a:pos x="137" y="71"/>
                </a:cxn>
                <a:cxn ang="0">
                  <a:pos x="99" y="185"/>
                </a:cxn>
                <a:cxn ang="0">
                  <a:pos x="174" y="185"/>
                </a:cxn>
              </a:cxnLst>
              <a:rect l="0" t="0" r="r" b="b"/>
              <a:pathLst>
                <a:path w="276" h="307">
                  <a:moveTo>
                    <a:pt x="276" y="307"/>
                  </a:moveTo>
                  <a:lnTo>
                    <a:pt x="216" y="307"/>
                  </a:lnTo>
                  <a:lnTo>
                    <a:pt x="192" y="237"/>
                  </a:lnTo>
                  <a:lnTo>
                    <a:pt x="81" y="237"/>
                  </a:lnTo>
                  <a:lnTo>
                    <a:pt x="59" y="307"/>
                  </a:lnTo>
                  <a:lnTo>
                    <a:pt x="0" y="307"/>
                  </a:lnTo>
                  <a:lnTo>
                    <a:pt x="108" y="0"/>
                  </a:lnTo>
                  <a:lnTo>
                    <a:pt x="166" y="0"/>
                  </a:lnTo>
                  <a:lnTo>
                    <a:pt x="276" y="307"/>
                  </a:lnTo>
                  <a:close/>
                  <a:moveTo>
                    <a:pt x="174" y="185"/>
                  </a:moveTo>
                  <a:lnTo>
                    <a:pt x="137" y="71"/>
                  </a:lnTo>
                  <a:lnTo>
                    <a:pt x="99" y="185"/>
                  </a:lnTo>
                  <a:lnTo>
                    <a:pt x="174" y="185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4" name="Freeform 3255"/>
            <p:cNvSpPr>
              <a:spLocks/>
            </p:cNvSpPr>
            <p:nvPr/>
          </p:nvSpPr>
          <p:spPr bwMode="auto">
            <a:xfrm>
              <a:off x="1345" y="3064"/>
              <a:ext cx="55" cy="77"/>
            </a:xfrm>
            <a:custGeom>
              <a:avLst/>
              <a:gdLst/>
              <a:ahLst/>
              <a:cxnLst>
                <a:cxn ang="0">
                  <a:pos x="82" y="307"/>
                </a:cxn>
                <a:cxn ang="0">
                  <a:pos x="82" y="52"/>
                </a:cxn>
                <a:cxn ang="0">
                  <a:pos x="0" y="52"/>
                </a:cxn>
                <a:cxn ang="0">
                  <a:pos x="0" y="0"/>
                </a:cxn>
                <a:cxn ang="0">
                  <a:pos x="220" y="0"/>
                </a:cxn>
                <a:cxn ang="0">
                  <a:pos x="220" y="52"/>
                </a:cxn>
                <a:cxn ang="0">
                  <a:pos x="138" y="52"/>
                </a:cxn>
                <a:cxn ang="0">
                  <a:pos x="138" y="307"/>
                </a:cxn>
                <a:cxn ang="0">
                  <a:pos x="82" y="307"/>
                </a:cxn>
              </a:cxnLst>
              <a:rect l="0" t="0" r="r" b="b"/>
              <a:pathLst>
                <a:path w="220" h="307">
                  <a:moveTo>
                    <a:pt x="82" y="307"/>
                  </a:moveTo>
                  <a:lnTo>
                    <a:pt x="82" y="52"/>
                  </a:lnTo>
                  <a:lnTo>
                    <a:pt x="0" y="52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52"/>
                  </a:lnTo>
                  <a:lnTo>
                    <a:pt x="138" y="52"/>
                  </a:lnTo>
                  <a:lnTo>
                    <a:pt x="138" y="307"/>
                  </a:lnTo>
                  <a:lnTo>
                    <a:pt x="82" y="307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5" name="Freeform 3256"/>
            <p:cNvSpPr>
              <a:spLocks/>
            </p:cNvSpPr>
            <p:nvPr/>
          </p:nvSpPr>
          <p:spPr bwMode="auto">
            <a:xfrm>
              <a:off x="1412" y="3063"/>
              <a:ext cx="60" cy="79"/>
            </a:xfrm>
            <a:custGeom>
              <a:avLst/>
              <a:gdLst/>
              <a:ahLst/>
              <a:cxnLst>
                <a:cxn ang="0">
                  <a:pos x="240" y="218"/>
                </a:cxn>
                <a:cxn ang="0">
                  <a:pos x="233" y="241"/>
                </a:cxn>
                <a:cxn ang="0">
                  <a:pos x="224" y="262"/>
                </a:cxn>
                <a:cxn ang="0">
                  <a:pos x="212" y="279"/>
                </a:cxn>
                <a:cxn ang="0">
                  <a:pos x="199" y="293"/>
                </a:cxn>
                <a:cxn ang="0">
                  <a:pos x="183" y="304"/>
                </a:cxn>
                <a:cxn ang="0">
                  <a:pos x="166" y="311"/>
                </a:cxn>
                <a:cxn ang="0">
                  <a:pos x="147" y="316"/>
                </a:cxn>
                <a:cxn ang="0">
                  <a:pos x="125" y="317"/>
                </a:cxn>
                <a:cxn ang="0">
                  <a:pos x="100" y="315"/>
                </a:cxn>
                <a:cxn ang="0">
                  <a:pos x="75" y="307"/>
                </a:cxn>
                <a:cxn ang="0">
                  <a:pos x="55" y="293"/>
                </a:cxn>
                <a:cxn ang="0">
                  <a:pos x="35" y="276"/>
                </a:cxn>
                <a:cxn ang="0">
                  <a:pos x="20" y="253"/>
                </a:cxn>
                <a:cxn ang="0">
                  <a:pos x="9" y="226"/>
                </a:cxn>
                <a:cxn ang="0">
                  <a:pos x="3" y="196"/>
                </a:cxn>
                <a:cxn ang="0">
                  <a:pos x="0" y="161"/>
                </a:cxn>
                <a:cxn ang="0">
                  <a:pos x="3" y="125"/>
                </a:cxn>
                <a:cxn ang="0">
                  <a:pos x="9" y="94"/>
                </a:cxn>
                <a:cxn ang="0">
                  <a:pos x="20" y="66"/>
                </a:cxn>
                <a:cxn ang="0">
                  <a:pos x="35" y="43"/>
                </a:cxn>
                <a:cxn ang="0">
                  <a:pos x="55" y="23"/>
                </a:cxn>
                <a:cxn ang="0">
                  <a:pos x="77" y="10"/>
                </a:cxn>
                <a:cxn ang="0">
                  <a:pos x="102" y="3"/>
                </a:cxn>
                <a:cxn ang="0">
                  <a:pos x="129" y="0"/>
                </a:cxn>
                <a:cxn ang="0">
                  <a:pos x="153" y="2"/>
                </a:cxn>
                <a:cxn ang="0">
                  <a:pos x="175" y="8"/>
                </a:cxn>
                <a:cxn ang="0">
                  <a:pos x="195" y="18"/>
                </a:cxn>
                <a:cxn ang="0">
                  <a:pos x="211" y="33"/>
                </a:cxn>
                <a:cxn ang="0">
                  <a:pos x="220" y="44"/>
                </a:cxn>
                <a:cxn ang="0">
                  <a:pos x="227" y="57"/>
                </a:cxn>
                <a:cxn ang="0">
                  <a:pos x="239" y="89"/>
                </a:cxn>
                <a:cxn ang="0">
                  <a:pos x="181" y="93"/>
                </a:cxn>
                <a:cxn ang="0">
                  <a:pos x="171" y="74"/>
                </a:cxn>
                <a:cxn ang="0">
                  <a:pos x="156" y="61"/>
                </a:cxn>
                <a:cxn ang="0">
                  <a:pos x="136" y="54"/>
                </a:cxn>
                <a:cxn ang="0">
                  <a:pos x="119" y="53"/>
                </a:cxn>
                <a:cxn ang="0">
                  <a:pos x="105" y="56"/>
                </a:cxn>
                <a:cxn ang="0">
                  <a:pos x="93" y="62"/>
                </a:cxn>
                <a:cxn ang="0">
                  <a:pos x="81" y="71"/>
                </a:cxn>
                <a:cxn ang="0">
                  <a:pos x="72" y="84"/>
                </a:cxn>
                <a:cxn ang="0">
                  <a:pos x="65" y="100"/>
                </a:cxn>
                <a:cxn ang="0">
                  <a:pos x="60" y="120"/>
                </a:cxn>
                <a:cxn ang="0">
                  <a:pos x="58" y="144"/>
                </a:cxn>
                <a:cxn ang="0">
                  <a:pos x="58" y="171"/>
                </a:cxn>
                <a:cxn ang="0">
                  <a:pos x="60" y="196"/>
                </a:cxn>
                <a:cxn ang="0">
                  <a:pos x="65" y="216"/>
                </a:cxn>
                <a:cxn ang="0">
                  <a:pos x="72" y="233"/>
                </a:cxn>
                <a:cxn ang="0">
                  <a:pos x="81" y="246"/>
                </a:cxn>
                <a:cxn ang="0">
                  <a:pos x="92" y="255"/>
                </a:cxn>
                <a:cxn ang="0">
                  <a:pos x="104" y="261"/>
                </a:cxn>
                <a:cxn ang="0">
                  <a:pos x="118" y="264"/>
                </a:cxn>
                <a:cxn ang="0">
                  <a:pos x="130" y="264"/>
                </a:cxn>
                <a:cxn ang="0">
                  <a:pos x="140" y="262"/>
                </a:cxn>
                <a:cxn ang="0">
                  <a:pos x="151" y="259"/>
                </a:cxn>
                <a:cxn ang="0">
                  <a:pos x="159" y="253"/>
                </a:cxn>
                <a:cxn ang="0">
                  <a:pos x="167" y="245"/>
                </a:cxn>
                <a:cxn ang="0">
                  <a:pos x="174" y="234"/>
                </a:cxn>
                <a:cxn ang="0">
                  <a:pos x="182" y="215"/>
                </a:cxn>
              </a:cxnLst>
              <a:rect l="0" t="0" r="r" b="b"/>
              <a:pathLst>
                <a:path w="240" h="317">
                  <a:moveTo>
                    <a:pt x="186" y="200"/>
                  </a:moveTo>
                  <a:lnTo>
                    <a:pt x="240" y="218"/>
                  </a:lnTo>
                  <a:lnTo>
                    <a:pt x="236" y="230"/>
                  </a:lnTo>
                  <a:lnTo>
                    <a:pt x="233" y="241"/>
                  </a:lnTo>
                  <a:lnTo>
                    <a:pt x="228" y="253"/>
                  </a:lnTo>
                  <a:lnTo>
                    <a:pt x="224" y="262"/>
                  </a:lnTo>
                  <a:lnTo>
                    <a:pt x="218" y="271"/>
                  </a:lnTo>
                  <a:lnTo>
                    <a:pt x="212" y="279"/>
                  </a:lnTo>
                  <a:lnTo>
                    <a:pt x="206" y="286"/>
                  </a:lnTo>
                  <a:lnTo>
                    <a:pt x="199" y="293"/>
                  </a:lnTo>
                  <a:lnTo>
                    <a:pt x="191" y="299"/>
                  </a:lnTo>
                  <a:lnTo>
                    <a:pt x="183" y="304"/>
                  </a:lnTo>
                  <a:lnTo>
                    <a:pt x="175" y="308"/>
                  </a:lnTo>
                  <a:lnTo>
                    <a:pt x="166" y="311"/>
                  </a:lnTo>
                  <a:lnTo>
                    <a:pt x="157" y="314"/>
                  </a:lnTo>
                  <a:lnTo>
                    <a:pt x="147" y="316"/>
                  </a:lnTo>
                  <a:lnTo>
                    <a:pt x="136" y="317"/>
                  </a:lnTo>
                  <a:lnTo>
                    <a:pt x="125" y="317"/>
                  </a:lnTo>
                  <a:lnTo>
                    <a:pt x="112" y="317"/>
                  </a:lnTo>
                  <a:lnTo>
                    <a:pt x="100" y="315"/>
                  </a:lnTo>
                  <a:lnTo>
                    <a:pt x="87" y="312"/>
                  </a:lnTo>
                  <a:lnTo>
                    <a:pt x="75" y="307"/>
                  </a:lnTo>
                  <a:lnTo>
                    <a:pt x="65" y="301"/>
                  </a:lnTo>
                  <a:lnTo>
                    <a:pt x="55" y="293"/>
                  </a:lnTo>
                  <a:lnTo>
                    <a:pt x="45" y="285"/>
                  </a:lnTo>
                  <a:lnTo>
                    <a:pt x="35" y="276"/>
                  </a:lnTo>
                  <a:lnTo>
                    <a:pt x="27" y="265"/>
                  </a:lnTo>
                  <a:lnTo>
                    <a:pt x="20" y="253"/>
                  </a:lnTo>
                  <a:lnTo>
                    <a:pt x="14" y="240"/>
                  </a:lnTo>
                  <a:lnTo>
                    <a:pt x="9" y="226"/>
                  </a:lnTo>
                  <a:lnTo>
                    <a:pt x="5" y="212"/>
                  </a:lnTo>
                  <a:lnTo>
                    <a:pt x="3" y="196"/>
                  </a:lnTo>
                  <a:lnTo>
                    <a:pt x="1" y="179"/>
                  </a:lnTo>
                  <a:lnTo>
                    <a:pt x="0" y="161"/>
                  </a:lnTo>
                  <a:lnTo>
                    <a:pt x="1" y="143"/>
                  </a:lnTo>
                  <a:lnTo>
                    <a:pt x="3" y="125"/>
                  </a:lnTo>
                  <a:lnTo>
                    <a:pt x="5" y="109"/>
                  </a:lnTo>
                  <a:lnTo>
                    <a:pt x="9" y="94"/>
                  </a:lnTo>
                  <a:lnTo>
                    <a:pt x="14" y="79"/>
                  </a:lnTo>
                  <a:lnTo>
                    <a:pt x="20" y="66"/>
                  </a:lnTo>
                  <a:lnTo>
                    <a:pt x="27" y="54"/>
                  </a:lnTo>
                  <a:lnTo>
                    <a:pt x="35" y="43"/>
                  </a:lnTo>
                  <a:lnTo>
                    <a:pt x="45" y="32"/>
                  </a:lnTo>
                  <a:lnTo>
                    <a:pt x="55" y="23"/>
                  </a:lnTo>
                  <a:lnTo>
                    <a:pt x="65" y="16"/>
                  </a:lnTo>
                  <a:lnTo>
                    <a:pt x="77" y="10"/>
                  </a:lnTo>
                  <a:lnTo>
                    <a:pt x="88" y="6"/>
                  </a:lnTo>
                  <a:lnTo>
                    <a:pt x="102" y="3"/>
                  </a:lnTo>
                  <a:lnTo>
                    <a:pt x="115" y="1"/>
                  </a:lnTo>
                  <a:lnTo>
                    <a:pt x="129" y="0"/>
                  </a:lnTo>
                  <a:lnTo>
                    <a:pt x="142" y="1"/>
                  </a:lnTo>
                  <a:lnTo>
                    <a:pt x="153" y="2"/>
                  </a:lnTo>
                  <a:lnTo>
                    <a:pt x="164" y="5"/>
                  </a:lnTo>
                  <a:lnTo>
                    <a:pt x="175" y="8"/>
                  </a:lnTo>
                  <a:lnTo>
                    <a:pt x="184" y="13"/>
                  </a:lnTo>
                  <a:lnTo>
                    <a:pt x="195" y="18"/>
                  </a:lnTo>
                  <a:lnTo>
                    <a:pt x="203" y="25"/>
                  </a:lnTo>
                  <a:lnTo>
                    <a:pt x="211" y="33"/>
                  </a:lnTo>
                  <a:lnTo>
                    <a:pt x="216" y="38"/>
                  </a:lnTo>
                  <a:lnTo>
                    <a:pt x="220" y="44"/>
                  </a:lnTo>
                  <a:lnTo>
                    <a:pt x="224" y="51"/>
                  </a:lnTo>
                  <a:lnTo>
                    <a:pt x="227" y="57"/>
                  </a:lnTo>
                  <a:lnTo>
                    <a:pt x="234" y="72"/>
                  </a:lnTo>
                  <a:lnTo>
                    <a:pt x="239" y="89"/>
                  </a:lnTo>
                  <a:lnTo>
                    <a:pt x="184" y="105"/>
                  </a:lnTo>
                  <a:lnTo>
                    <a:pt x="181" y="93"/>
                  </a:lnTo>
                  <a:lnTo>
                    <a:pt x="177" y="83"/>
                  </a:lnTo>
                  <a:lnTo>
                    <a:pt x="171" y="74"/>
                  </a:lnTo>
                  <a:lnTo>
                    <a:pt x="164" y="67"/>
                  </a:lnTo>
                  <a:lnTo>
                    <a:pt x="156" y="61"/>
                  </a:lnTo>
                  <a:lnTo>
                    <a:pt x="147" y="56"/>
                  </a:lnTo>
                  <a:lnTo>
                    <a:pt x="136" y="54"/>
                  </a:lnTo>
                  <a:lnTo>
                    <a:pt x="126" y="53"/>
                  </a:lnTo>
                  <a:lnTo>
                    <a:pt x="119" y="53"/>
                  </a:lnTo>
                  <a:lnTo>
                    <a:pt x="112" y="55"/>
                  </a:lnTo>
                  <a:lnTo>
                    <a:pt x="105" y="56"/>
                  </a:lnTo>
                  <a:lnTo>
                    <a:pt x="99" y="59"/>
                  </a:lnTo>
                  <a:lnTo>
                    <a:pt x="93" y="62"/>
                  </a:lnTo>
                  <a:lnTo>
                    <a:pt x="86" y="67"/>
                  </a:lnTo>
                  <a:lnTo>
                    <a:pt x="81" y="71"/>
                  </a:lnTo>
                  <a:lnTo>
                    <a:pt x="76" y="77"/>
                  </a:lnTo>
                  <a:lnTo>
                    <a:pt x="72" y="84"/>
                  </a:lnTo>
                  <a:lnTo>
                    <a:pt x="68" y="92"/>
                  </a:lnTo>
                  <a:lnTo>
                    <a:pt x="65" y="100"/>
                  </a:lnTo>
                  <a:lnTo>
                    <a:pt x="62" y="110"/>
                  </a:lnTo>
                  <a:lnTo>
                    <a:pt x="60" y="120"/>
                  </a:lnTo>
                  <a:lnTo>
                    <a:pt x="59" y="131"/>
                  </a:lnTo>
                  <a:lnTo>
                    <a:pt x="58" y="144"/>
                  </a:lnTo>
                  <a:lnTo>
                    <a:pt x="58" y="157"/>
                  </a:lnTo>
                  <a:lnTo>
                    <a:pt x="58" y="171"/>
                  </a:lnTo>
                  <a:lnTo>
                    <a:pt x="59" y="183"/>
                  </a:lnTo>
                  <a:lnTo>
                    <a:pt x="60" y="196"/>
                  </a:lnTo>
                  <a:lnTo>
                    <a:pt x="62" y="207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3"/>
                  </a:lnTo>
                  <a:lnTo>
                    <a:pt x="76" y="239"/>
                  </a:lnTo>
                  <a:lnTo>
                    <a:pt x="81" y="246"/>
                  </a:lnTo>
                  <a:lnTo>
                    <a:pt x="86" y="251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4" y="261"/>
                  </a:lnTo>
                  <a:lnTo>
                    <a:pt x="111" y="263"/>
                  </a:lnTo>
                  <a:lnTo>
                    <a:pt x="118" y="264"/>
                  </a:lnTo>
                  <a:lnTo>
                    <a:pt x="125" y="265"/>
                  </a:lnTo>
                  <a:lnTo>
                    <a:pt x="130" y="264"/>
                  </a:lnTo>
                  <a:lnTo>
                    <a:pt x="135" y="264"/>
                  </a:lnTo>
                  <a:lnTo>
                    <a:pt x="140" y="262"/>
                  </a:lnTo>
                  <a:lnTo>
                    <a:pt x="146" y="261"/>
                  </a:lnTo>
                  <a:lnTo>
                    <a:pt x="151" y="259"/>
                  </a:lnTo>
                  <a:lnTo>
                    <a:pt x="155" y="256"/>
                  </a:lnTo>
                  <a:lnTo>
                    <a:pt x="159" y="253"/>
                  </a:lnTo>
                  <a:lnTo>
                    <a:pt x="163" y="249"/>
                  </a:lnTo>
                  <a:lnTo>
                    <a:pt x="167" y="245"/>
                  </a:lnTo>
                  <a:lnTo>
                    <a:pt x="171" y="239"/>
                  </a:lnTo>
                  <a:lnTo>
                    <a:pt x="174" y="234"/>
                  </a:lnTo>
                  <a:lnTo>
                    <a:pt x="177" y="228"/>
                  </a:lnTo>
                  <a:lnTo>
                    <a:pt x="182" y="215"/>
                  </a:lnTo>
                  <a:lnTo>
                    <a:pt x="186" y="200"/>
                  </a:lnTo>
                  <a:close/>
                </a:path>
              </a:pathLst>
            </a:custGeom>
            <a:solidFill>
              <a:srgbClr val="161417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6" name="Freeform 3257"/>
            <p:cNvSpPr>
              <a:spLocks/>
            </p:cNvSpPr>
            <p:nvPr/>
          </p:nvSpPr>
          <p:spPr bwMode="auto">
            <a:xfrm>
              <a:off x="1346" y="1739"/>
              <a:ext cx="4" cy="521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2079"/>
                </a:cxn>
                <a:cxn ang="0">
                  <a:pos x="13" y="2081"/>
                </a:cxn>
                <a:cxn ang="0">
                  <a:pos x="13" y="2083"/>
                </a:cxn>
                <a:cxn ang="0">
                  <a:pos x="11" y="2085"/>
                </a:cxn>
                <a:cxn ang="0">
                  <a:pos x="7" y="2085"/>
                </a:cxn>
                <a:cxn ang="0">
                  <a:pos x="3" y="2085"/>
                </a:cxn>
                <a:cxn ang="0">
                  <a:pos x="1" y="2083"/>
                </a:cxn>
                <a:cxn ang="0">
                  <a:pos x="0" y="2081"/>
                </a:cxn>
                <a:cxn ang="0">
                  <a:pos x="0" y="2079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4" y="6"/>
                </a:cxn>
              </a:cxnLst>
              <a:rect l="0" t="0" r="r" b="b"/>
              <a:pathLst>
                <a:path w="14" h="2085">
                  <a:moveTo>
                    <a:pt x="14" y="6"/>
                  </a:moveTo>
                  <a:lnTo>
                    <a:pt x="14" y="2079"/>
                  </a:lnTo>
                  <a:lnTo>
                    <a:pt x="13" y="2081"/>
                  </a:lnTo>
                  <a:lnTo>
                    <a:pt x="13" y="2083"/>
                  </a:lnTo>
                  <a:lnTo>
                    <a:pt x="11" y="2085"/>
                  </a:lnTo>
                  <a:lnTo>
                    <a:pt x="7" y="2085"/>
                  </a:lnTo>
                  <a:lnTo>
                    <a:pt x="3" y="2085"/>
                  </a:lnTo>
                  <a:lnTo>
                    <a:pt x="1" y="2083"/>
                  </a:lnTo>
                  <a:lnTo>
                    <a:pt x="0" y="2081"/>
                  </a:lnTo>
                  <a:lnTo>
                    <a:pt x="0" y="207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7" name="Freeform 3258"/>
            <p:cNvSpPr>
              <a:spLocks/>
            </p:cNvSpPr>
            <p:nvPr/>
          </p:nvSpPr>
          <p:spPr bwMode="auto">
            <a:xfrm>
              <a:off x="1178" y="1911"/>
              <a:ext cx="2" cy="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8" y="14"/>
                </a:cxn>
                <a:cxn ang="0">
                  <a:pos x="8" y="0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8" name="Rectangle 3259"/>
            <p:cNvSpPr>
              <a:spLocks noChangeArrowheads="1"/>
            </p:cNvSpPr>
            <p:nvPr/>
          </p:nvSpPr>
          <p:spPr bwMode="auto">
            <a:xfrm>
              <a:off x="1180" y="1911"/>
              <a:ext cx="168" cy="4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9" name="Freeform 3260"/>
            <p:cNvSpPr>
              <a:spLocks/>
            </p:cNvSpPr>
            <p:nvPr/>
          </p:nvSpPr>
          <p:spPr bwMode="auto">
            <a:xfrm>
              <a:off x="1348" y="1911"/>
              <a:ext cx="2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3" y="14"/>
                </a:cxn>
                <a:cxn ang="0">
                  <a:pos x="5" y="12"/>
                </a:cxn>
                <a:cxn ang="0">
                  <a:pos x="6" y="10"/>
                </a:cxn>
                <a:cxn ang="0">
                  <a:pos x="7" y="7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14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lnTo>
                    <a:pt x="3" y="14"/>
                  </a:lnTo>
                  <a:lnTo>
                    <a:pt x="5" y="12"/>
                  </a:lnTo>
                  <a:lnTo>
                    <a:pt x="6" y="10"/>
                  </a:lnTo>
                  <a:lnTo>
                    <a:pt x="7" y="7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0" name="Freeform 3261"/>
            <p:cNvSpPr>
              <a:spLocks/>
            </p:cNvSpPr>
            <p:nvPr/>
          </p:nvSpPr>
          <p:spPr bwMode="auto">
            <a:xfrm>
              <a:off x="1178" y="2084"/>
              <a:ext cx="2" cy="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8" y="13"/>
                </a:cxn>
                <a:cxn ang="0">
                  <a:pos x="8" y="0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1" name="Rectangle 3262"/>
            <p:cNvSpPr>
              <a:spLocks noChangeArrowheads="1"/>
            </p:cNvSpPr>
            <p:nvPr/>
          </p:nvSpPr>
          <p:spPr bwMode="auto">
            <a:xfrm>
              <a:off x="1180" y="2084"/>
              <a:ext cx="168" cy="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2" name="Freeform 3263"/>
            <p:cNvSpPr>
              <a:spLocks/>
            </p:cNvSpPr>
            <p:nvPr/>
          </p:nvSpPr>
          <p:spPr bwMode="auto">
            <a:xfrm>
              <a:off x="1348" y="2084"/>
              <a:ext cx="2" cy="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" y="13"/>
                </a:cxn>
                <a:cxn ang="0">
                  <a:pos x="5" y="11"/>
                </a:cxn>
                <a:cxn ang="0">
                  <a:pos x="6" y="9"/>
                </a:cxn>
                <a:cxn ang="0">
                  <a:pos x="7" y="7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13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lnTo>
                    <a:pt x="3" y="13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3" name="Freeform 3264"/>
            <p:cNvSpPr>
              <a:spLocks/>
            </p:cNvSpPr>
            <p:nvPr/>
          </p:nvSpPr>
          <p:spPr bwMode="auto">
            <a:xfrm>
              <a:off x="1348" y="2192"/>
              <a:ext cx="2" cy="4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" y="14"/>
                </a:cxn>
                <a:cxn ang="0">
                  <a:pos x="5" y="13"/>
                </a:cxn>
                <a:cxn ang="0">
                  <a:pos x="6" y="10"/>
                </a:cxn>
                <a:cxn ang="0">
                  <a:pos x="7" y="8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3" y="1"/>
                </a:cxn>
                <a:cxn ang="0">
                  <a:pos x="0" y="0"/>
                </a:cxn>
                <a:cxn ang="0">
                  <a:pos x="0" y="15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lnTo>
                    <a:pt x="3" y="14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6" y="4"/>
                  </a:lnTo>
                  <a:lnTo>
                    <a:pt x="5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4" name="Freeform 3265"/>
            <p:cNvSpPr>
              <a:spLocks/>
            </p:cNvSpPr>
            <p:nvPr/>
          </p:nvSpPr>
          <p:spPr bwMode="auto">
            <a:xfrm>
              <a:off x="1276" y="2192"/>
              <a:ext cx="72" cy="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7" y="15"/>
                </a:cxn>
                <a:cxn ang="0">
                  <a:pos x="290" y="15"/>
                </a:cxn>
                <a:cxn ang="0">
                  <a:pos x="290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7" y="15"/>
                </a:cxn>
                <a:cxn ang="0">
                  <a:pos x="0" y="8"/>
                </a:cxn>
              </a:cxnLst>
              <a:rect l="0" t="0" r="r" b="b"/>
              <a:pathLst>
                <a:path w="290" h="15">
                  <a:moveTo>
                    <a:pt x="0" y="8"/>
                  </a:moveTo>
                  <a:lnTo>
                    <a:pt x="7" y="15"/>
                  </a:lnTo>
                  <a:lnTo>
                    <a:pt x="290" y="15"/>
                  </a:lnTo>
                  <a:lnTo>
                    <a:pt x="290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5" name="Rectangle 3266"/>
            <p:cNvSpPr>
              <a:spLocks noChangeArrowheads="1"/>
            </p:cNvSpPr>
            <p:nvPr/>
          </p:nvSpPr>
          <p:spPr bwMode="auto">
            <a:xfrm>
              <a:off x="1276" y="2194"/>
              <a:ext cx="3" cy="259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6" name="Freeform 3267"/>
            <p:cNvSpPr>
              <a:spLocks/>
            </p:cNvSpPr>
            <p:nvPr/>
          </p:nvSpPr>
          <p:spPr bwMode="auto">
            <a:xfrm>
              <a:off x="1276" y="2453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  <a:cxn ang="0">
                  <a:pos x="2" y="5"/>
                </a:cxn>
                <a:cxn ang="0">
                  <a:pos x="5" y="6"/>
                </a:cxn>
                <a:cxn ang="0">
                  <a:pos x="7" y="6"/>
                </a:cxn>
                <a:cxn ang="0">
                  <a:pos x="10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7" name="Freeform 3268"/>
            <p:cNvSpPr>
              <a:spLocks/>
            </p:cNvSpPr>
            <p:nvPr/>
          </p:nvSpPr>
          <p:spPr bwMode="auto">
            <a:xfrm>
              <a:off x="1367" y="2236"/>
              <a:ext cx="4" cy="1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13" y="6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13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8" name="Rectangle 3269"/>
            <p:cNvSpPr>
              <a:spLocks noChangeArrowheads="1"/>
            </p:cNvSpPr>
            <p:nvPr/>
          </p:nvSpPr>
          <p:spPr bwMode="auto">
            <a:xfrm>
              <a:off x="1367" y="2237"/>
              <a:ext cx="4" cy="216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9" name="Freeform 3270"/>
            <p:cNvSpPr>
              <a:spLocks/>
            </p:cNvSpPr>
            <p:nvPr/>
          </p:nvSpPr>
          <p:spPr bwMode="auto">
            <a:xfrm>
              <a:off x="1367" y="2453"/>
              <a:ext cx="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4" y="6"/>
                </a:cxn>
                <a:cxn ang="0">
                  <a:pos x="6" y="6"/>
                </a:cxn>
                <a:cxn ang="0">
                  <a:pos x="9" y="6"/>
                </a:cxn>
                <a:cxn ang="0">
                  <a:pos x="11" y="5"/>
                </a:cxn>
                <a:cxn ang="0">
                  <a:pos x="13" y="3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0" name="Freeform 3271"/>
            <p:cNvSpPr>
              <a:spLocks/>
            </p:cNvSpPr>
            <p:nvPr/>
          </p:nvSpPr>
          <p:spPr bwMode="auto">
            <a:xfrm>
              <a:off x="1390" y="2192"/>
              <a:ext cx="2" cy="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7" y="15"/>
                </a:cxn>
                <a:cxn ang="0">
                  <a:pos x="7" y="0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1" name="Freeform 3272"/>
            <p:cNvSpPr>
              <a:spLocks/>
            </p:cNvSpPr>
            <p:nvPr/>
          </p:nvSpPr>
          <p:spPr bwMode="auto">
            <a:xfrm>
              <a:off x="1392" y="2192"/>
              <a:ext cx="82" cy="4"/>
            </a:xfrm>
            <a:custGeom>
              <a:avLst/>
              <a:gdLst/>
              <a:ahLst/>
              <a:cxnLst>
                <a:cxn ang="0">
                  <a:pos x="331" y="8"/>
                </a:cxn>
                <a:cxn ang="0">
                  <a:pos x="323" y="0"/>
                </a:cxn>
                <a:cxn ang="0">
                  <a:pos x="0" y="0"/>
                </a:cxn>
                <a:cxn ang="0">
                  <a:pos x="0" y="15"/>
                </a:cxn>
                <a:cxn ang="0">
                  <a:pos x="323" y="15"/>
                </a:cxn>
                <a:cxn ang="0">
                  <a:pos x="331" y="8"/>
                </a:cxn>
                <a:cxn ang="0">
                  <a:pos x="323" y="15"/>
                </a:cxn>
                <a:cxn ang="0">
                  <a:pos x="327" y="14"/>
                </a:cxn>
                <a:cxn ang="0">
                  <a:pos x="330" y="13"/>
                </a:cxn>
                <a:cxn ang="0">
                  <a:pos x="331" y="10"/>
                </a:cxn>
                <a:cxn ang="0">
                  <a:pos x="331" y="8"/>
                </a:cxn>
                <a:cxn ang="0">
                  <a:pos x="331" y="4"/>
                </a:cxn>
                <a:cxn ang="0">
                  <a:pos x="330" y="2"/>
                </a:cxn>
                <a:cxn ang="0">
                  <a:pos x="327" y="1"/>
                </a:cxn>
                <a:cxn ang="0">
                  <a:pos x="323" y="0"/>
                </a:cxn>
                <a:cxn ang="0">
                  <a:pos x="331" y="8"/>
                </a:cxn>
              </a:cxnLst>
              <a:rect l="0" t="0" r="r" b="b"/>
              <a:pathLst>
                <a:path w="331" h="15">
                  <a:moveTo>
                    <a:pt x="331" y="8"/>
                  </a:moveTo>
                  <a:lnTo>
                    <a:pt x="323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323" y="15"/>
                  </a:lnTo>
                  <a:lnTo>
                    <a:pt x="331" y="8"/>
                  </a:lnTo>
                  <a:lnTo>
                    <a:pt x="323" y="15"/>
                  </a:lnTo>
                  <a:lnTo>
                    <a:pt x="327" y="14"/>
                  </a:lnTo>
                  <a:lnTo>
                    <a:pt x="330" y="13"/>
                  </a:lnTo>
                  <a:lnTo>
                    <a:pt x="331" y="10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0" y="2"/>
                  </a:lnTo>
                  <a:lnTo>
                    <a:pt x="327" y="1"/>
                  </a:lnTo>
                  <a:lnTo>
                    <a:pt x="323" y="0"/>
                  </a:lnTo>
                  <a:lnTo>
                    <a:pt x="331" y="8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2" name="Rectangle 3273"/>
            <p:cNvSpPr>
              <a:spLocks noChangeArrowheads="1"/>
            </p:cNvSpPr>
            <p:nvPr/>
          </p:nvSpPr>
          <p:spPr bwMode="auto">
            <a:xfrm>
              <a:off x="1471" y="2194"/>
              <a:ext cx="3" cy="259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3" name="Freeform 3274"/>
            <p:cNvSpPr>
              <a:spLocks/>
            </p:cNvSpPr>
            <p:nvPr/>
          </p:nvSpPr>
          <p:spPr bwMode="auto">
            <a:xfrm>
              <a:off x="1471" y="2453"/>
              <a:ext cx="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4" y="6"/>
                </a:cxn>
                <a:cxn ang="0">
                  <a:pos x="6" y="6"/>
                </a:cxn>
                <a:cxn ang="0">
                  <a:pos x="10" y="6"/>
                </a:cxn>
                <a:cxn ang="0">
                  <a:pos x="12" y="5"/>
                </a:cxn>
                <a:cxn ang="0">
                  <a:pos x="14" y="3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4" name="Rectangle 3275"/>
            <p:cNvSpPr>
              <a:spLocks noChangeArrowheads="1"/>
            </p:cNvSpPr>
            <p:nvPr/>
          </p:nvSpPr>
          <p:spPr bwMode="auto">
            <a:xfrm>
              <a:off x="1245" y="2312"/>
              <a:ext cx="65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5" name="Freeform 3276"/>
            <p:cNvSpPr>
              <a:spLocks noEditPoints="1"/>
            </p:cNvSpPr>
            <p:nvPr/>
          </p:nvSpPr>
          <p:spPr bwMode="auto">
            <a:xfrm>
              <a:off x="1243" y="2311"/>
              <a:ext cx="69" cy="68"/>
            </a:xfrm>
            <a:custGeom>
              <a:avLst/>
              <a:gdLst/>
              <a:ahLst/>
              <a:cxnLst>
                <a:cxn ang="0">
                  <a:pos x="15" y="258"/>
                </a:cxn>
                <a:cxn ang="0">
                  <a:pos x="262" y="258"/>
                </a:cxn>
                <a:cxn ang="0">
                  <a:pos x="262" y="14"/>
                </a:cxn>
                <a:cxn ang="0">
                  <a:pos x="15" y="14"/>
                </a:cxn>
                <a:cxn ang="0">
                  <a:pos x="15" y="258"/>
                </a:cxn>
                <a:cxn ang="0">
                  <a:pos x="8" y="271"/>
                </a:cxn>
                <a:cxn ang="0">
                  <a:pos x="5" y="271"/>
                </a:cxn>
                <a:cxn ang="0">
                  <a:pos x="2" y="269"/>
                </a:cxn>
                <a:cxn ang="0">
                  <a:pos x="1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269" y="0"/>
                </a:cxn>
                <a:cxn ang="0">
                  <a:pos x="272" y="1"/>
                </a:cxn>
                <a:cxn ang="0">
                  <a:pos x="274" y="2"/>
                </a:cxn>
                <a:cxn ang="0">
                  <a:pos x="275" y="4"/>
                </a:cxn>
                <a:cxn ang="0">
                  <a:pos x="276" y="7"/>
                </a:cxn>
                <a:cxn ang="0">
                  <a:pos x="276" y="265"/>
                </a:cxn>
                <a:cxn ang="0">
                  <a:pos x="275" y="267"/>
                </a:cxn>
                <a:cxn ang="0">
                  <a:pos x="274" y="269"/>
                </a:cxn>
                <a:cxn ang="0">
                  <a:pos x="272" y="271"/>
                </a:cxn>
                <a:cxn ang="0">
                  <a:pos x="269" y="271"/>
                </a:cxn>
                <a:cxn ang="0">
                  <a:pos x="8" y="271"/>
                </a:cxn>
              </a:cxnLst>
              <a:rect l="0" t="0" r="r" b="b"/>
              <a:pathLst>
                <a:path w="276" h="271">
                  <a:moveTo>
                    <a:pt x="15" y="258"/>
                  </a:moveTo>
                  <a:lnTo>
                    <a:pt x="262" y="258"/>
                  </a:lnTo>
                  <a:lnTo>
                    <a:pt x="262" y="14"/>
                  </a:lnTo>
                  <a:lnTo>
                    <a:pt x="15" y="14"/>
                  </a:lnTo>
                  <a:lnTo>
                    <a:pt x="15" y="258"/>
                  </a:lnTo>
                  <a:close/>
                  <a:moveTo>
                    <a:pt x="8" y="271"/>
                  </a:moveTo>
                  <a:lnTo>
                    <a:pt x="5" y="271"/>
                  </a:lnTo>
                  <a:lnTo>
                    <a:pt x="2" y="269"/>
                  </a:lnTo>
                  <a:lnTo>
                    <a:pt x="1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269" y="0"/>
                  </a:lnTo>
                  <a:lnTo>
                    <a:pt x="272" y="1"/>
                  </a:lnTo>
                  <a:lnTo>
                    <a:pt x="274" y="2"/>
                  </a:lnTo>
                  <a:lnTo>
                    <a:pt x="275" y="4"/>
                  </a:lnTo>
                  <a:lnTo>
                    <a:pt x="276" y="7"/>
                  </a:lnTo>
                  <a:lnTo>
                    <a:pt x="276" y="265"/>
                  </a:lnTo>
                  <a:lnTo>
                    <a:pt x="275" y="267"/>
                  </a:lnTo>
                  <a:lnTo>
                    <a:pt x="274" y="269"/>
                  </a:lnTo>
                  <a:lnTo>
                    <a:pt x="272" y="271"/>
                  </a:lnTo>
                  <a:lnTo>
                    <a:pt x="269" y="271"/>
                  </a:lnTo>
                  <a:lnTo>
                    <a:pt x="8" y="27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6" name="Rectangle 3277"/>
            <p:cNvSpPr>
              <a:spLocks noChangeArrowheads="1"/>
            </p:cNvSpPr>
            <p:nvPr/>
          </p:nvSpPr>
          <p:spPr bwMode="auto">
            <a:xfrm>
              <a:off x="1440" y="2312"/>
              <a:ext cx="66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7" name="Freeform 3278"/>
            <p:cNvSpPr>
              <a:spLocks noEditPoints="1"/>
            </p:cNvSpPr>
            <p:nvPr/>
          </p:nvSpPr>
          <p:spPr bwMode="auto">
            <a:xfrm>
              <a:off x="1438" y="2311"/>
              <a:ext cx="69" cy="68"/>
            </a:xfrm>
            <a:custGeom>
              <a:avLst/>
              <a:gdLst/>
              <a:ahLst/>
              <a:cxnLst>
                <a:cxn ang="0">
                  <a:pos x="13" y="258"/>
                </a:cxn>
                <a:cxn ang="0">
                  <a:pos x="261" y="258"/>
                </a:cxn>
                <a:cxn ang="0">
                  <a:pos x="261" y="14"/>
                </a:cxn>
                <a:cxn ang="0">
                  <a:pos x="13" y="14"/>
                </a:cxn>
                <a:cxn ang="0">
                  <a:pos x="13" y="258"/>
                </a:cxn>
                <a:cxn ang="0">
                  <a:pos x="6" y="271"/>
                </a:cxn>
                <a:cxn ang="0">
                  <a:pos x="4" y="271"/>
                </a:cxn>
                <a:cxn ang="0">
                  <a:pos x="2" y="269"/>
                </a:cxn>
                <a:cxn ang="0">
                  <a:pos x="0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268" y="0"/>
                </a:cxn>
                <a:cxn ang="0">
                  <a:pos x="270" y="1"/>
                </a:cxn>
                <a:cxn ang="0">
                  <a:pos x="272" y="2"/>
                </a:cxn>
                <a:cxn ang="0">
                  <a:pos x="274" y="4"/>
                </a:cxn>
                <a:cxn ang="0">
                  <a:pos x="275" y="7"/>
                </a:cxn>
                <a:cxn ang="0">
                  <a:pos x="275" y="265"/>
                </a:cxn>
                <a:cxn ang="0">
                  <a:pos x="274" y="267"/>
                </a:cxn>
                <a:cxn ang="0">
                  <a:pos x="272" y="269"/>
                </a:cxn>
                <a:cxn ang="0">
                  <a:pos x="270" y="271"/>
                </a:cxn>
                <a:cxn ang="0">
                  <a:pos x="268" y="271"/>
                </a:cxn>
                <a:cxn ang="0">
                  <a:pos x="6" y="271"/>
                </a:cxn>
              </a:cxnLst>
              <a:rect l="0" t="0" r="r" b="b"/>
              <a:pathLst>
                <a:path w="275" h="271">
                  <a:moveTo>
                    <a:pt x="13" y="258"/>
                  </a:moveTo>
                  <a:lnTo>
                    <a:pt x="261" y="258"/>
                  </a:lnTo>
                  <a:lnTo>
                    <a:pt x="261" y="14"/>
                  </a:lnTo>
                  <a:lnTo>
                    <a:pt x="13" y="14"/>
                  </a:lnTo>
                  <a:lnTo>
                    <a:pt x="13" y="258"/>
                  </a:lnTo>
                  <a:close/>
                  <a:moveTo>
                    <a:pt x="6" y="271"/>
                  </a:moveTo>
                  <a:lnTo>
                    <a:pt x="4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268" y="0"/>
                  </a:lnTo>
                  <a:lnTo>
                    <a:pt x="270" y="1"/>
                  </a:lnTo>
                  <a:lnTo>
                    <a:pt x="272" y="2"/>
                  </a:lnTo>
                  <a:lnTo>
                    <a:pt x="274" y="4"/>
                  </a:lnTo>
                  <a:lnTo>
                    <a:pt x="275" y="7"/>
                  </a:lnTo>
                  <a:lnTo>
                    <a:pt x="275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0" y="271"/>
                  </a:lnTo>
                  <a:lnTo>
                    <a:pt x="268" y="271"/>
                  </a:lnTo>
                  <a:lnTo>
                    <a:pt x="6" y="27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8" name="Rectangle 3279"/>
            <p:cNvSpPr>
              <a:spLocks noChangeArrowheads="1"/>
            </p:cNvSpPr>
            <p:nvPr/>
          </p:nvSpPr>
          <p:spPr bwMode="auto">
            <a:xfrm>
              <a:off x="1342" y="2312"/>
              <a:ext cx="66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9" name="Freeform 3280"/>
            <p:cNvSpPr>
              <a:spLocks noEditPoints="1"/>
            </p:cNvSpPr>
            <p:nvPr/>
          </p:nvSpPr>
          <p:spPr bwMode="auto">
            <a:xfrm>
              <a:off x="1341" y="2311"/>
              <a:ext cx="68" cy="68"/>
            </a:xfrm>
            <a:custGeom>
              <a:avLst/>
              <a:gdLst/>
              <a:ahLst/>
              <a:cxnLst>
                <a:cxn ang="0">
                  <a:pos x="14" y="258"/>
                </a:cxn>
                <a:cxn ang="0">
                  <a:pos x="262" y="258"/>
                </a:cxn>
                <a:cxn ang="0">
                  <a:pos x="262" y="14"/>
                </a:cxn>
                <a:cxn ang="0">
                  <a:pos x="14" y="14"/>
                </a:cxn>
                <a:cxn ang="0">
                  <a:pos x="14" y="258"/>
                </a:cxn>
                <a:cxn ang="0">
                  <a:pos x="7" y="271"/>
                </a:cxn>
                <a:cxn ang="0">
                  <a:pos x="5" y="271"/>
                </a:cxn>
                <a:cxn ang="0">
                  <a:pos x="2" y="269"/>
                </a:cxn>
                <a:cxn ang="0">
                  <a:pos x="1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268" y="0"/>
                </a:cxn>
                <a:cxn ang="0">
                  <a:pos x="271" y="1"/>
                </a:cxn>
                <a:cxn ang="0">
                  <a:pos x="273" y="2"/>
                </a:cxn>
                <a:cxn ang="0">
                  <a:pos x="276" y="4"/>
                </a:cxn>
                <a:cxn ang="0">
                  <a:pos x="276" y="7"/>
                </a:cxn>
                <a:cxn ang="0">
                  <a:pos x="276" y="265"/>
                </a:cxn>
                <a:cxn ang="0">
                  <a:pos x="276" y="267"/>
                </a:cxn>
                <a:cxn ang="0">
                  <a:pos x="273" y="269"/>
                </a:cxn>
                <a:cxn ang="0">
                  <a:pos x="271" y="271"/>
                </a:cxn>
                <a:cxn ang="0">
                  <a:pos x="268" y="271"/>
                </a:cxn>
                <a:cxn ang="0">
                  <a:pos x="7" y="271"/>
                </a:cxn>
              </a:cxnLst>
              <a:rect l="0" t="0" r="r" b="b"/>
              <a:pathLst>
                <a:path w="276" h="271">
                  <a:moveTo>
                    <a:pt x="14" y="258"/>
                  </a:moveTo>
                  <a:lnTo>
                    <a:pt x="262" y="258"/>
                  </a:lnTo>
                  <a:lnTo>
                    <a:pt x="262" y="14"/>
                  </a:lnTo>
                  <a:lnTo>
                    <a:pt x="14" y="14"/>
                  </a:lnTo>
                  <a:lnTo>
                    <a:pt x="14" y="258"/>
                  </a:lnTo>
                  <a:close/>
                  <a:moveTo>
                    <a:pt x="7" y="271"/>
                  </a:moveTo>
                  <a:lnTo>
                    <a:pt x="5" y="271"/>
                  </a:lnTo>
                  <a:lnTo>
                    <a:pt x="2" y="269"/>
                  </a:lnTo>
                  <a:lnTo>
                    <a:pt x="1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268" y="0"/>
                  </a:lnTo>
                  <a:lnTo>
                    <a:pt x="271" y="1"/>
                  </a:lnTo>
                  <a:lnTo>
                    <a:pt x="273" y="2"/>
                  </a:lnTo>
                  <a:lnTo>
                    <a:pt x="276" y="4"/>
                  </a:lnTo>
                  <a:lnTo>
                    <a:pt x="276" y="7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3" y="269"/>
                  </a:lnTo>
                  <a:lnTo>
                    <a:pt x="271" y="271"/>
                  </a:lnTo>
                  <a:lnTo>
                    <a:pt x="268" y="271"/>
                  </a:lnTo>
                  <a:lnTo>
                    <a:pt x="7" y="27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0" name="Freeform 3281"/>
            <p:cNvSpPr>
              <a:spLocks/>
            </p:cNvSpPr>
            <p:nvPr/>
          </p:nvSpPr>
          <p:spPr bwMode="auto">
            <a:xfrm>
              <a:off x="1187" y="2451"/>
              <a:ext cx="1" cy="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2" y="13"/>
                </a:cxn>
                <a:cxn ang="0">
                  <a:pos x="4" y="13"/>
                </a:cxn>
                <a:cxn ang="0">
                  <a:pos x="4" y="0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1" name="Rectangle 3282"/>
            <p:cNvSpPr>
              <a:spLocks noChangeArrowheads="1"/>
            </p:cNvSpPr>
            <p:nvPr/>
          </p:nvSpPr>
          <p:spPr bwMode="auto">
            <a:xfrm>
              <a:off x="1188" y="2451"/>
              <a:ext cx="406" cy="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2" name="Freeform 3283"/>
            <p:cNvSpPr>
              <a:spLocks/>
            </p:cNvSpPr>
            <p:nvPr/>
          </p:nvSpPr>
          <p:spPr bwMode="auto">
            <a:xfrm>
              <a:off x="1594" y="2451"/>
              <a:ext cx="1" cy="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2" y="13"/>
                </a:cxn>
                <a:cxn ang="0">
                  <a:pos x="3" y="11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4" y="4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3"/>
                </a:cxn>
              </a:cxnLst>
              <a:rect l="0" t="0" r="r" b="b"/>
              <a:pathLst>
                <a:path w="4" h="13">
                  <a:moveTo>
                    <a:pt x="0" y="13"/>
                  </a:moveTo>
                  <a:lnTo>
                    <a:pt x="2" y="13"/>
                  </a:lnTo>
                  <a:lnTo>
                    <a:pt x="3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3" name="Rectangle 3284"/>
            <p:cNvSpPr>
              <a:spLocks noChangeArrowheads="1"/>
            </p:cNvSpPr>
            <p:nvPr/>
          </p:nvSpPr>
          <p:spPr bwMode="auto">
            <a:xfrm>
              <a:off x="1221" y="1881"/>
              <a:ext cx="64" cy="6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4" name="Freeform 3285"/>
            <p:cNvSpPr>
              <a:spLocks noEditPoints="1"/>
            </p:cNvSpPr>
            <p:nvPr/>
          </p:nvSpPr>
          <p:spPr bwMode="auto">
            <a:xfrm>
              <a:off x="1219" y="1879"/>
              <a:ext cx="68" cy="68"/>
            </a:xfrm>
            <a:custGeom>
              <a:avLst/>
              <a:gdLst/>
              <a:ahLst/>
              <a:cxnLst>
                <a:cxn ang="0">
                  <a:pos x="14" y="258"/>
                </a:cxn>
                <a:cxn ang="0">
                  <a:pos x="259" y="258"/>
                </a:cxn>
                <a:cxn ang="0">
                  <a:pos x="259" y="14"/>
                </a:cxn>
                <a:cxn ang="0">
                  <a:pos x="14" y="14"/>
                </a:cxn>
                <a:cxn ang="0">
                  <a:pos x="14" y="258"/>
                </a:cxn>
                <a:cxn ang="0">
                  <a:pos x="7" y="272"/>
                </a:cxn>
                <a:cxn ang="0">
                  <a:pos x="4" y="271"/>
                </a:cxn>
                <a:cxn ang="0">
                  <a:pos x="2" y="270"/>
                </a:cxn>
                <a:cxn ang="0">
                  <a:pos x="1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266" y="0"/>
                </a:cxn>
                <a:cxn ang="0">
                  <a:pos x="268" y="1"/>
                </a:cxn>
                <a:cxn ang="0">
                  <a:pos x="271" y="2"/>
                </a:cxn>
                <a:cxn ang="0">
                  <a:pos x="272" y="5"/>
                </a:cxn>
                <a:cxn ang="0">
                  <a:pos x="273" y="7"/>
                </a:cxn>
                <a:cxn ang="0">
                  <a:pos x="273" y="265"/>
                </a:cxn>
                <a:cxn ang="0">
                  <a:pos x="272" y="267"/>
                </a:cxn>
                <a:cxn ang="0">
                  <a:pos x="271" y="270"/>
                </a:cxn>
                <a:cxn ang="0">
                  <a:pos x="268" y="271"/>
                </a:cxn>
                <a:cxn ang="0">
                  <a:pos x="266" y="272"/>
                </a:cxn>
                <a:cxn ang="0">
                  <a:pos x="7" y="272"/>
                </a:cxn>
              </a:cxnLst>
              <a:rect l="0" t="0" r="r" b="b"/>
              <a:pathLst>
                <a:path w="273" h="272">
                  <a:moveTo>
                    <a:pt x="14" y="258"/>
                  </a:moveTo>
                  <a:lnTo>
                    <a:pt x="259" y="258"/>
                  </a:lnTo>
                  <a:lnTo>
                    <a:pt x="259" y="14"/>
                  </a:lnTo>
                  <a:lnTo>
                    <a:pt x="14" y="14"/>
                  </a:lnTo>
                  <a:lnTo>
                    <a:pt x="14" y="258"/>
                  </a:lnTo>
                  <a:close/>
                  <a:moveTo>
                    <a:pt x="7" y="272"/>
                  </a:moveTo>
                  <a:lnTo>
                    <a:pt x="4" y="271"/>
                  </a:lnTo>
                  <a:lnTo>
                    <a:pt x="2" y="270"/>
                  </a:lnTo>
                  <a:lnTo>
                    <a:pt x="1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0"/>
                  </a:lnTo>
                  <a:lnTo>
                    <a:pt x="266" y="0"/>
                  </a:lnTo>
                  <a:lnTo>
                    <a:pt x="268" y="1"/>
                  </a:lnTo>
                  <a:lnTo>
                    <a:pt x="271" y="2"/>
                  </a:lnTo>
                  <a:lnTo>
                    <a:pt x="272" y="5"/>
                  </a:lnTo>
                  <a:lnTo>
                    <a:pt x="273" y="7"/>
                  </a:lnTo>
                  <a:lnTo>
                    <a:pt x="273" y="265"/>
                  </a:lnTo>
                  <a:lnTo>
                    <a:pt x="272" y="267"/>
                  </a:lnTo>
                  <a:lnTo>
                    <a:pt x="271" y="270"/>
                  </a:lnTo>
                  <a:lnTo>
                    <a:pt x="268" y="271"/>
                  </a:lnTo>
                  <a:lnTo>
                    <a:pt x="266" y="272"/>
                  </a:lnTo>
                  <a:lnTo>
                    <a:pt x="7" y="27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5" name="Rectangle 3286"/>
            <p:cNvSpPr>
              <a:spLocks noChangeArrowheads="1"/>
            </p:cNvSpPr>
            <p:nvPr/>
          </p:nvSpPr>
          <p:spPr bwMode="auto">
            <a:xfrm>
              <a:off x="1221" y="2053"/>
              <a:ext cx="64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6" name="Freeform 3287"/>
            <p:cNvSpPr>
              <a:spLocks noEditPoints="1"/>
            </p:cNvSpPr>
            <p:nvPr/>
          </p:nvSpPr>
          <p:spPr bwMode="auto">
            <a:xfrm>
              <a:off x="1219" y="2052"/>
              <a:ext cx="68" cy="68"/>
            </a:xfrm>
            <a:custGeom>
              <a:avLst/>
              <a:gdLst/>
              <a:ahLst/>
              <a:cxnLst>
                <a:cxn ang="0">
                  <a:pos x="14" y="258"/>
                </a:cxn>
                <a:cxn ang="0">
                  <a:pos x="259" y="258"/>
                </a:cxn>
                <a:cxn ang="0">
                  <a:pos x="259" y="15"/>
                </a:cxn>
                <a:cxn ang="0">
                  <a:pos x="14" y="15"/>
                </a:cxn>
                <a:cxn ang="0">
                  <a:pos x="14" y="258"/>
                </a:cxn>
                <a:cxn ang="0">
                  <a:pos x="7" y="273"/>
                </a:cxn>
                <a:cxn ang="0">
                  <a:pos x="4" y="272"/>
                </a:cxn>
                <a:cxn ang="0">
                  <a:pos x="2" y="271"/>
                </a:cxn>
                <a:cxn ang="0">
                  <a:pos x="1" y="268"/>
                </a:cxn>
                <a:cxn ang="0">
                  <a:pos x="0" y="266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266" y="0"/>
                </a:cxn>
                <a:cxn ang="0">
                  <a:pos x="268" y="1"/>
                </a:cxn>
                <a:cxn ang="0">
                  <a:pos x="271" y="3"/>
                </a:cxn>
                <a:cxn ang="0">
                  <a:pos x="272" y="5"/>
                </a:cxn>
                <a:cxn ang="0">
                  <a:pos x="273" y="8"/>
                </a:cxn>
                <a:cxn ang="0">
                  <a:pos x="273" y="266"/>
                </a:cxn>
                <a:cxn ang="0">
                  <a:pos x="272" y="268"/>
                </a:cxn>
                <a:cxn ang="0">
                  <a:pos x="271" y="271"/>
                </a:cxn>
                <a:cxn ang="0">
                  <a:pos x="268" y="272"/>
                </a:cxn>
                <a:cxn ang="0">
                  <a:pos x="266" y="273"/>
                </a:cxn>
                <a:cxn ang="0">
                  <a:pos x="7" y="273"/>
                </a:cxn>
              </a:cxnLst>
              <a:rect l="0" t="0" r="r" b="b"/>
              <a:pathLst>
                <a:path w="273" h="273">
                  <a:moveTo>
                    <a:pt x="14" y="258"/>
                  </a:moveTo>
                  <a:lnTo>
                    <a:pt x="259" y="258"/>
                  </a:lnTo>
                  <a:lnTo>
                    <a:pt x="259" y="15"/>
                  </a:lnTo>
                  <a:lnTo>
                    <a:pt x="14" y="15"/>
                  </a:lnTo>
                  <a:lnTo>
                    <a:pt x="14" y="258"/>
                  </a:lnTo>
                  <a:close/>
                  <a:moveTo>
                    <a:pt x="7" y="273"/>
                  </a:moveTo>
                  <a:lnTo>
                    <a:pt x="4" y="272"/>
                  </a:lnTo>
                  <a:lnTo>
                    <a:pt x="2" y="271"/>
                  </a:lnTo>
                  <a:lnTo>
                    <a:pt x="1" y="268"/>
                  </a:lnTo>
                  <a:lnTo>
                    <a:pt x="0" y="266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266" y="0"/>
                  </a:lnTo>
                  <a:lnTo>
                    <a:pt x="268" y="1"/>
                  </a:lnTo>
                  <a:lnTo>
                    <a:pt x="271" y="3"/>
                  </a:lnTo>
                  <a:lnTo>
                    <a:pt x="272" y="5"/>
                  </a:lnTo>
                  <a:lnTo>
                    <a:pt x="273" y="8"/>
                  </a:lnTo>
                  <a:lnTo>
                    <a:pt x="273" y="266"/>
                  </a:lnTo>
                  <a:lnTo>
                    <a:pt x="272" y="268"/>
                  </a:lnTo>
                  <a:lnTo>
                    <a:pt x="271" y="271"/>
                  </a:lnTo>
                  <a:lnTo>
                    <a:pt x="268" y="272"/>
                  </a:lnTo>
                  <a:lnTo>
                    <a:pt x="266" y="273"/>
                  </a:lnTo>
                  <a:lnTo>
                    <a:pt x="7" y="273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7" name="Freeform 3288"/>
            <p:cNvSpPr>
              <a:spLocks/>
            </p:cNvSpPr>
            <p:nvPr/>
          </p:nvSpPr>
          <p:spPr bwMode="auto">
            <a:xfrm>
              <a:off x="1199" y="2426"/>
              <a:ext cx="10" cy="5"/>
            </a:xfrm>
            <a:custGeom>
              <a:avLst/>
              <a:gdLst/>
              <a:ahLst/>
              <a:cxnLst>
                <a:cxn ang="0">
                  <a:pos x="41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8" y="8"/>
                </a:cxn>
                <a:cxn ang="0">
                  <a:pos x="35" y="5"/>
                </a:cxn>
                <a:cxn ang="0">
                  <a:pos x="32" y="3"/>
                </a:cxn>
                <a:cxn ang="0">
                  <a:pos x="29" y="2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2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3" y="8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41" y="21"/>
                </a:cxn>
              </a:cxnLst>
              <a:rect l="0" t="0" r="r" b="b"/>
              <a:pathLst>
                <a:path w="41" h="21">
                  <a:moveTo>
                    <a:pt x="41" y="21"/>
                  </a:moveTo>
                  <a:lnTo>
                    <a:pt x="41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41" y="2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8" name="Rectangle 3289"/>
            <p:cNvSpPr>
              <a:spLocks noChangeArrowheads="1"/>
            </p:cNvSpPr>
            <p:nvPr/>
          </p:nvSpPr>
          <p:spPr bwMode="auto">
            <a:xfrm>
              <a:off x="1199" y="2431"/>
              <a:ext cx="10" cy="4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9" name="Freeform 3290"/>
            <p:cNvSpPr>
              <a:spLocks/>
            </p:cNvSpPr>
            <p:nvPr/>
          </p:nvSpPr>
          <p:spPr bwMode="auto">
            <a:xfrm>
              <a:off x="1199" y="2474"/>
              <a:ext cx="10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3" y="12"/>
                </a:cxn>
                <a:cxn ang="0">
                  <a:pos x="6" y="15"/>
                </a:cxn>
                <a:cxn ang="0">
                  <a:pos x="9" y="18"/>
                </a:cxn>
                <a:cxn ang="0">
                  <a:pos x="13" y="19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9" y="19"/>
                </a:cxn>
                <a:cxn ang="0">
                  <a:pos x="32" y="18"/>
                </a:cxn>
                <a:cxn ang="0">
                  <a:pos x="35" y="15"/>
                </a:cxn>
                <a:cxn ang="0">
                  <a:pos x="38" y="12"/>
                </a:cxn>
                <a:cxn ang="0">
                  <a:pos x="40" y="9"/>
                </a:cxn>
                <a:cxn ang="0">
                  <a:pos x="41" y="5"/>
                </a:cxn>
                <a:cxn ang="0">
                  <a:pos x="41" y="0"/>
                </a:cxn>
                <a:cxn ang="0">
                  <a:pos x="0" y="0"/>
                </a:cxn>
              </a:cxnLst>
              <a:rect l="0" t="0" r="r" b="b"/>
              <a:pathLst>
                <a:path w="41" h="20">
                  <a:moveTo>
                    <a:pt x="0" y="0"/>
                  </a:moveTo>
                  <a:lnTo>
                    <a:pt x="0" y="5"/>
                  </a:lnTo>
                  <a:lnTo>
                    <a:pt x="1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8"/>
                  </a:lnTo>
                  <a:lnTo>
                    <a:pt x="13" y="19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9" y="19"/>
                  </a:lnTo>
                  <a:lnTo>
                    <a:pt x="32" y="18"/>
                  </a:lnTo>
                  <a:lnTo>
                    <a:pt x="35" y="15"/>
                  </a:lnTo>
                  <a:lnTo>
                    <a:pt x="38" y="12"/>
                  </a:lnTo>
                  <a:lnTo>
                    <a:pt x="40" y="9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0" name="Freeform 3291"/>
            <p:cNvSpPr>
              <a:spLocks/>
            </p:cNvSpPr>
            <p:nvPr/>
          </p:nvSpPr>
          <p:spPr bwMode="auto">
            <a:xfrm>
              <a:off x="1570" y="2426"/>
              <a:ext cx="11" cy="5"/>
            </a:xfrm>
            <a:custGeom>
              <a:avLst/>
              <a:gdLst/>
              <a:ahLst/>
              <a:cxnLst>
                <a:cxn ang="0">
                  <a:pos x="42" y="21"/>
                </a:cxn>
                <a:cxn ang="0">
                  <a:pos x="41" y="16"/>
                </a:cxn>
                <a:cxn ang="0">
                  <a:pos x="40" y="12"/>
                </a:cxn>
                <a:cxn ang="0">
                  <a:pos x="38" y="8"/>
                </a:cxn>
                <a:cxn ang="0">
                  <a:pos x="35" y="5"/>
                </a:cxn>
                <a:cxn ang="0">
                  <a:pos x="32" y="3"/>
                </a:cxn>
                <a:cxn ang="0">
                  <a:pos x="29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3" y="2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42" y="21"/>
                </a:cxn>
              </a:cxnLst>
              <a:rect l="0" t="0" r="r" b="b"/>
              <a:pathLst>
                <a:path w="42" h="21">
                  <a:moveTo>
                    <a:pt x="42" y="21"/>
                  </a:moveTo>
                  <a:lnTo>
                    <a:pt x="41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1" name="Rectangle 3292"/>
            <p:cNvSpPr>
              <a:spLocks noChangeArrowheads="1"/>
            </p:cNvSpPr>
            <p:nvPr/>
          </p:nvSpPr>
          <p:spPr bwMode="auto">
            <a:xfrm>
              <a:off x="1570" y="2431"/>
              <a:ext cx="11" cy="4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2" name="Freeform 3293"/>
            <p:cNvSpPr>
              <a:spLocks/>
            </p:cNvSpPr>
            <p:nvPr/>
          </p:nvSpPr>
          <p:spPr bwMode="auto">
            <a:xfrm>
              <a:off x="1570" y="2474"/>
              <a:ext cx="11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12"/>
                </a:cxn>
                <a:cxn ang="0">
                  <a:pos x="6" y="15"/>
                </a:cxn>
                <a:cxn ang="0">
                  <a:pos x="9" y="18"/>
                </a:cxn>
                <a:cxn ang="0">
                  <a:pos x="13" y="19"/>
                </a:cxn>
                <a:cxn ang="0">
                  <a:pos x="16" y="20"/>
                </a:cxn>
                <a:cxn ang="0">
                  <a:pos x="21" y="20"/>
                </a:cxn>
                <a:cxn ang="0">
                  <a:pos x="25" y="20"/>
                </a:cxn>
                <a:cxn ang="0">
                  <a:pos x="29" y="19"/>
                </a:cxn>
                <a:cxn ang="0">
                  <a:pos x="32" y="18"/>
                </a:cxn>
                <a:cxn ang="0">
                  <a:pos x="35" y="15"/>
                </a:cxn>
                <a:cxn ang="0">
                  <a:pos x="38" y="12"/>
                </a:cxn>
                <a:cxn ang="0">
                  <a:pos x="40" y="9"/>
                </a:cxn>
                <a:cxn ang="0">
                  <a:pos x="41" y="5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5"/>
                  </a:lnTo>
                  <a:lnTo>
                    <a:pt x="9" y="18"/>
                  </a:lnTo>
                  <a:lnTo>
                    <a:pt x="13" y="19"/>
                  </a:lnTo>
                  <a:lnTo>
                    <a:pt x="16" y="20"/>
                  </a:lnTo>
                  <a:lnTo>
                    <a:pt x="21" y="20"/>
                  </a:lnTo>
                  <a:lnTo>
                    <a:pt x="25" y="20"/>
                  </a:lnTo>
                  <a:lnTo>
                    <a:pt x="29" y="19"/>
                  </a:lnTo>
                  <a:lnTo>
                    <a:pt x="32" y="18"/>
                  </a:lnTo>
                  <a:lnTo>
                    <a:pt x="35" y="15"/>
                  </a:lnTo>
                  <a:lnTo>
                    <a:pt x="38" y="12"/>
                  </a:lnTo>
                  <a:lnTo>
                    <a:pt x="40" y="9"/>
                  </a:lnTo>
                  <a:lnTo>
                    <a:pt x="41" y="5"/>
                  </a:lnTo>
                  <a:lnTo>
                    <a:pt x="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3" name="Rectangle 3294"/>
            <p:cNvSpPr>
              <a:spLocks noChangeArrowheads="1"/>
            </p:cNvSpPr>
            <p:nvPr/>
          </p:nvSpPr>
          <p:spPr bwMode="auto">
            <a:xfrm>
              <a:off x="1397" y="2496"/>
              <a:ext cx="65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4" name="Freeform 3295"/>
            <p:cNvSpPr>
              <a:spLocks noEditPoints="1"/>
            </p:cNvSpPr>
            <p:nvPr/>
          </p:nvSpPr>
          <p:spPr bwMode="auto">
            <a:xfrm>
              <a:off x="1395" y="2494"/>
              <a:ext cx="69" cy="68"/>
            </a:xfrm>
            <a:custGeom>
              <a:avLst/>
              <a:gdLst/>
              <a:ahLst/>
              <a:cxnLst>
                <a:cxn ang="0">
                  <a:pos x="14" y="258"/>
                </a:cxn>
                <a:cxn ang="0">
                  <a:pos x="262" y="258"/>
                </a:cxn>
                <a:cxn ang="0">
                  <a:pos x="262" y="14"/>
                </a:cxn>
                <a:cxn ang="0">
                  <a:pos x="14" y="14"/>
                </a:cxn>
                <a:cxn ang="0">
                  <a:pos x="14" y="258"/>
                </a:cxn>
                <a:cxn ang="0">
                  <a:pos x="7" y="271"/>
                </a:cxn>
                <a:cxn ang="0">
                  <a:pos x="4" y="271"/>
                </a:cxn>
                <a:cxn ang="0">
                  <a:pos x="2" y="269"/>
                </a:cxn>
                <a:cxn ang="0">
                  <a:pos x="0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269" y="0"/>
                </a:cxn>
                <a:cxn ang="0">
                  <a:pos x="271" y="1"/>
                </a:cxn>
                <a:cxn ang="0">
                  <a:pos x="273" y="2"/>
                </a:cxn>
                <a:cxn ang="0">
                  <a:pos x="275" y="4"/>
                </a:cxn>
                <a:cxn ang="0">
                  <a:pos x="275" y="7"/>
                </a:cxn>
                <a:cxn ang="0">
                  <a:pos x="275" y="265"/>
                </a:cxn>
                <a:cxn ang="0">
                  <a:pos x="275" y="267"/>
                </a:cxn>
                <a:cxn ang="0">
                  <a:pos x="273" y="269"/>
                </a:cxn>
                <a:cxn ang="0">
                  <a:pos x="271" y="271"/>
                </a:cxn>
                <a:cxn ang="0">
                  <a:pos x="269" y="271"/>
                </a:cxn>
                <a:cxn ang="0">
                  <a:pos x="7" y="271"/>
                </a:cxn>
              </a:cxnLst>
              <a:rect l="0" t="0" r="r" b="b"/>
              <a:pathLst>
                <a:path w="275" h="271">
                  <a:moveTo>
                    <a:pt x="14" y="258"/>
                  </a:moveTo>
                  <a:lnTo>
                    <a:pt x="262" y="258"/>
                  </a:lnTo>
                  <a:lnTo>
                    <a:pt x="262" y="14"/>
                  </a:lnTo>
                  <a:lnTo>
                    <a:pt x="14" y="14"/>
                  </a:lnTo>
                  <a:lnTo>
                    <a:pt x="14" y="258"/>
                  </a:lnTo>
                  <a:close/>
                  <a:moveTo>
                    <a:pt x="7" y="271"/>
                  </a:moveTo>
                  <a:lnTo>
                    <a:pt x="4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0"/>
                  </a:lnTo>
                  <a:lnTo>
                    <a:pt x="269" y="0"/>
                  </a:lnTo>
                  <a:lnTo>
                    <a:pt x="271" y="1"/>
                  </a:lnTo>
                  <a:lnTo>
                    <a:pt x="273" y="2"/>
                  </a:lnTo>
                  <a:lnTo>
                    <a:pt x="275" y="4"/>
                  </a:lnTo>
                  <a:lnTo>
                    <a:pt x="275" y="7"/>
                  </a:lnTo>
                  <a:lnTo>
                    <a:pt x="275" y="265"/>
                  </a:lnTo>
                  <a:lnTo>
                    <a:pt x="275" y="267"/>
                  </a:lnTo>
                  <a:lnTo>
                    <a:pt x="273" y="269"/>
                  </a:lnTo>
                  <a:lnTo>
                    <a:pt x="271" y="271"/>
                  </a:lnTo>
                  <a:lnTo>
                    <a:pt x="269" y="271"/>
                  </a:lnTo>
                  <a:lnTo>
                    <a:pt x="7" y="271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5" name="Freeform 3296"/>
            <p:cNvSpPr>
              <a:spLocks/>
            </p:cNvSpPr>
            <p:nvPr/>
          </p:nvSpPr>
          <p:spPr bwMode="auto">
            <a:xfrm>
              <a:off x="1429" y="2496"/>
              <a:ext cx="4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  <a:cxn ang="0">
                  <a:pos x="2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10" y="6"/>
                </a:cxn>
                <a:cxn ang="0">
                  <a:pos x="12" y="5"/>
                </a:cxn>
                <a:cxn ang="0">
                  <a:pos x="13" y="3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5" y="6"/>
                  </a:lnTo>
                  <a:lnTo>
                    <a:pt x="7" y="7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6" name="Rectangle 3297"/>
            <p:cNvSpPr>
              <a:spLocks noChangeArrowheads="1"/>
            </p:cNvSpPr>
            <p:nvPr/>
          </p:nvSpPr>
          <p:spPr bwMode="auto">
            <a:xfrm>
              <a:off x="1429" y="2453"/>
              <a:ext cx="4" cy="4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7" name="Freeform 3298"/>
            <p:cNvSpPr>
              <a:spLocks/>
            </p:cNvSpPr>
            <p:nvPr/>
          </p:nvSpPr>
          <p:spPr bwMode="auto">
            <a:xfrm>
              <a:off x="1429" y="2451"/>
              <a:ext cx="4" cy="2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13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8" name="Freeform 3299"/>
            <p:cNvSpPr>
              <a:spLocks/>
            </p:cNvSpPr>
            <p:nvPr/>
          </p:nvSpPr>
          <p:spPr bwMode="auto">
            <a:xfrm>
              <a:off x="1388" y="1911"/>
              <a:ext cx="4" cy="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3" y="12"/>
                </a:cxn>
                <a:cxn ang="0">
                  <a:pos x="7" y="14"/>
                </a:cxn>
                <a:cxn ang="0">
                  <a:pos x="12" y="14"/>
                </a:cxn>
                <a:cxn ang="0">
                  <a:pos x="12" y="0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9" name="Rectangle 3300"/>
            <p:cNvSpPr>
              <a:spLocks noChangeArrowheads="1"/>
            </p:cNvSpPr>
            <p:nvPr/>
          </p:nvSpPr>
          <p:spPr bwMode="auto">
            <a:xfrm>
              <a:off x="1392" y="1911"/>
              <a:ext cx="157" cy="4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0" name="Freeform 3301"/>
            <p:cNvSpPr>
              <a:spLocks/>
            </p:cNvSpPr>
            <p:nvPr/>
          </p:nvSpPr>
          <p:spPr bwMode="auto">
            <a:xfrm>
              <a:off x="1549" y="1911"/>
              <a:ext cx="3" cy="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" y="14"/>
                </a:cxn>
                <a:cxn ang="0">
                  <a:pos x="9" y="12"/>
                </a:cxn>
                <a:cxn ang="0">
                  <a:pos x="11" y="10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4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5" y="14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1" name="Rectangle 3302"/>
            <p:cNvSpPr>
              <a:spLocks noChangeArrowheads="1"/>
            </p:cNvSpPr>
            <p:nvPr/>
          </p:nvSpPr>
          <p:spPr bwMode="auto">
            <a:xfrm>
              <a:off x="1453" y="1881"/>
              <a:ext cx="65" cy="6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2" name="Freeform 3303"/>
            <p:cNvSpPr>
              <a:spLocks noEditPoints="1"/>
            </p:cNvSpPr>
            <p:nvPr/>
          </p:nvSpPr>
          <p:spPr bwMode="auto">
            <a:xfrm>
              <a:off x="1451" y="1879"/>
              <a:ext cx="68" cy="68"/>
            </a:xfrm>
            <a:custGeom>
              <a:avLst/>
              <a:gdLst/>
              <a:ahLst/>
              <a:cxnLst>
                <a:cxn ang="0">
                  <a:pos x="14" y="258"/>
                </a:cxn>
                <a:cxn ang="0">
                  <a:pos x="259" y="258"/>
                </a:cxn>
                <a:cxn ang="0">
                  <a:pos x="259" y="14"/>
                </a:cxn>
                <a:cxn ang="0">
                  <a:pos x="14" y="14"/>
                </a:cxn>
                <a:cxn ang="0">
                  <a:pos x="14" y="258"/>
                </a:cxn>
                <a:cxn ang="0">
                  <a:pos x="7" y="272"/>
                </a:cxn>
                <a:cxn ang="0">
                  <a:pos x="4" y="271"/>
                </a:cxn>
                <a:cxn ang="0">
                  <a:pos x="2" y="270"/>
                </a:cxn>
                <a:cxn ang="0">
                  <a:pos x="1" y="267"/>
                </a:cxn>
                <a:cxn ang="0">
                  <a:pos x="0" y="265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266" y="0"/>
                </a:cxn>
                <a:cxn ang="0">
                  <a:pos x="268" y="1"/>
                </a:cxn>
                <a:cxn ang="0">
                  <a:pos x="271" y="2"/>
                </a:cxn>
                <a:cxn ang="0">
                  <a:pos x="272" y="5"/>
                </a:cxn>
                <a:cxn ang="0">
                  <a:pos x="273" y="7"/>
                </a:cxn>
                <a:cxn ang="0">
                  <a:pos x="273" y="265"/>
                </a:cxn>
                <a:cxn ang="0">
                  <a:pos x="272" y="267"/>
                </a:cxn>
                <a:cxn ang="0">
                  <a:pos x="271" y="270"/>
                </a:cxn>
                <a:cxn ang="0">
                  <a:pos x="268" y="271"/>
                </a:cxn>
                <a:cxn ang="0">
                  <a:pos x="266" y="272"/>
                </a:cxn>
                <a:cxn ang="0">
                  <a:pos x="7" y="272"/>
                </a:cxn>
              </a:cxnLst>
              <a:rect l="0" t="0" r="r" b="b"/>
              <a:pathLst>
                <a:path w="273" h="272">
                  <a:moveTo>
                    <a:pt x="14" y="258"/>
                  </a:moveTo>
                  <a:lnTo>
                    <a:pt x="259" y="258"/>
                  </a:lnTo>
                  <a:lnTo>
                    <a:pt x="259" y="14"/>
                  </a:lnTo>
                  <a:lnTo>
                    <a:pt x="14" y="14"/>
                  </a:lnTo>
                  <a:lnTo>
                    <a:pt x="14" y="258"/>
                  </a:lnTo>
                  <a:close/>
                  <a:moveTo>
                    <a:pt x="7" y="272"/>
                  </a:moveTo>
                  <a:lnTo>
                    <a:pt x="4" y="271"/>
                  </a:lnTo>
                  <a:lnTo>
                    <a:pt x="2" y="270"/>
                  </a:lnTo>
                  <a:lnTo>
                    <a:pt x="1" y="267"/>
                  </a:lnTo>
                  <a:lnTo>
                    <a:pt x="0" y="265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0"/>
                  </a:lnTo>
                  <a:lnTo>
                    <a:pt x="266" y="0"/>
                  </a:lnTo>
                  <a:lnTo>
                    <a:pt x="268" y="1"/>
                  </a:lnTo>
                  <a:lnTo>
                    <a:pt x="271" y="2"/>
                  </a:lnTo>
                  <a:lnTo>
                    <a:pt x="272" y="5"/>
                  </a:lnTo>
                  <a:lnTo>
                    <a:pt x="273" y="7"/>
                  </a:lnTo>
                  <a:lnTo>
                    <a:pt x="273" y="265"/>
                  </a:lnTo>
                  <a:lnTo>
                    <a:pt x="272" y="267"/>
                  </a:lnTo>
                  <a:lnTo>
                    <a:pt x="271" y="270"/>
                  </a:lnTo>
                  <a:lnTo>
                    <a:pt x="268" y="271"/>
                  </a:lnTo>
                  <a:lnTo>
                    <a:pt x="266" y="272"/>
                  </a:lnTo>
                  <a:lnTo>
                    <a:pt x="7" y="27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3" name="Freeform 3304"/>
            <p:cNvSpPr>
              <a:spLocks/>
            </p:cNvSpPr>
            <p:nvPr/>
          </p:nvSpPr>
          <p:spPr bwMode="auto">
            <a:xfrm>
              <a:off x="1388" y="2085"/>
              <a:ext cx="4" cy="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7" y="1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3" y="12"/>
                </a:cxn>
                <a:cxn ang="0">
                  <a:pos x="7" y="13"/>
                </a:cxn>
                <a:cxn ang="0">
                  <a:pos x="12" y="14"/>
                </a:cxn>
                <a:cxn ang="0">
                  <a:pos x="12" y="0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12" y="1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4" name="Rectangle 3305"/>
            <p:cNvSpPr>
              <a:spLocks noChangeArrowheads="1"/>
            </p:cNvSpPr>
            <p:nvPr/>
          </p:nvSpPr>
          <p:spPr bwMode="auto">
            <a:xfrm>
              <a:off x="1392" y="2085"/>
              <a:ext cx="157" cy="3"/>
            </a:xfrm>
            <a:prstGeom prst="rect">
              <a:avLst/>
            </a:prstGeom>
            <a:solidFill>
              <a:srgbClr val="12121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5" name="Freeform 3306"/>
            <p:cNvSpPr>
              <a:spLocks/>
            </p:cNvSpPr>
            <p:nvPr/>
          </p:nvSpPr>
          <p:spPr bwMode="auto">
            <a:xfrm>
              <a:off x="1549" y="2085"/>
              <a:ext cx="3" cy="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" y="13"/>
                </a:cxn>
                <a:cxn ang="0">
                  <a:pos x="9" y="12"/>
                </a:cxn>
                <a:cxn ang="0">
                  <a:pos x="11" y="10"/>
                </a:cxn>
                <a:cxn ang="0">
                  <a:pos x="12" y="7"/>
                </a:cxn>
                <a:cxn ang="0">
                  <a:pos x="11" y="5"/>
                </a:cxn>
                <a:cxn ang="0">
                  <a:pos x="9" y="3"/>
                </a:cxn>
                <a:cxn ang="0">
                  <a:pos x="5" y="1"/>
                </a:cxn>
                <a:cxn ang="0">
                  <a:pos x="0" y="0"/>
                </a:cxn>
                <a:cxn ang="0">
                  <a:pos x="0" y="14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5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6" name="Rectangle 3307"/>
            <p:cNvSpPr>
              <a:spLocks noChangeArrowheads="1"/>
            </p:cNvSpPr>
            <p:nvPr/>
          </p:nvSpPr>
          <p:spPr bwMode="auto">
            <a:xfrm>
              <a:off x="1453" y="2054"/>
              <a:ext cx="65" cy="6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7" name="Freeform 3308"/>
            <p:cNvSpPr>
              <a:spLocks noEditPoints="1"/>
            </p:cNvSpPr>
            <p:nvPr/>
          </p:nvSpPr>
          <p:spPr bwMode="auto">
            <a:xfrm>
              <a:off x="1451" y="2053"/>
              <a:ext cx="68" cy="67"/>
            </a:xfrm>
            <a:custGeom>
              <a:avLst/>
              <a:gdLst/>
              <a:ahLst/>
              <a:cxnLst>
                <a:cxn ang="0">
                  <a:pos x="14" y="259"/>
                </a:cxn>
                <a:cxn ang="0">
                  <a:pos x="259" y="259"/>
                </a:cxn>
                <a:cxn ang="0">
                  <a:pos x="259" y="15"/>
                </a:cxn>
                <a:cxn ang="0">
                  <a:pos x="14" y="15"/>
                </a:cxn>
                <a:cxn ang="0">
                  <a:pos x="14" y="259"/>
                </a:cxn>
                <a:cxn ang="0">
                  <a:pos x="7" y="272"/>
                </a:cxn>
                <a:cxn ang="0">
                  <a:pos x="4" y="272"/>
                </a:cxn>
                <a:cxn ang="0">
                  <a:pos x="2" y="270"/>
                </a:cxn>
                <a:cxn ang="0">
                  <a:pos x="1" y="268"/>
                </a:cxn>
                <a:cxn ang="0">
                  <a:pos x="0" y="266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266" y="0"/>
                </a:cxn>
                <a:cxn ang="0">
                  <a:pos x="268" y="1"/>
                </a:cxn>
                <a:cxn ang="0">
                  <a:pos x="271" y="3"/>
                </a:cxn>
                <a:cxn ang="0">
                  <a:pos x="272" y="5"/>
                </a:cxn>
                <a:cxn ang="0">
                  <a:pos x="273" y="8"/>
                </a:cxn>
                <a:cxn ang="0">
                  <a:pos x="273" y="266"/>
                </a:cxn>
                <a:cxn ang="0">
                  <a:pos x="272" y="268"/>
                </a:cxn>
                <a:cxn ang="0">
                  <a:pos x="271" y="270"/>
                </a:cxn>
                <a:cxn ang="0">
                  <a:pos x="268" y="272"/>
                </a:cxn>
                <a:cxn ang="0">
                  <a:pos x="266" y="272"/>
                </a:cxn>
                <a:cxn ang="0">
                  <a:pos x="7" y="272"/>
                </a:cxn>
              </a:cxnLst>
              <a:rect l="0" t="0" r="r" b="b"/>
              <a:pathLst>
                <a:path w="273" h="272">
                  <a:moveTo>
                    <a:pt x="14" y="259"/>
                  </a:moveTo>
                  <a:lnTo>
                    <a:pt x="259" y="259"/>
                  </a:lnTo>
                  <a:lnTo>
                    <a:pt x="259" y="15"/>
                  </a:lnTo>
                  <a:lnTo>
                    <a:pt x="14" y="15"/>
                  </a:lnTo>
                  <a:lnTo>
                    <a:pt x="14" y="259"/>
                  </a:lnTo>
                  <a:close/>
                  <a:moveTo>
                    <a:pt x="7" y="272"/>
                  </a:moveTo>
                  <a:lnTo>
                    <a:pt x="4" y="272"/>
                  </a:lnTo>
                  <a:lnTo>
                    <a:pt x="2" y="270"/>
                  </a:lnTo>
                  <a:lnTo>
                    <a:pt x="1" y="268"/>
                  </a:lnTo>
                  <a:lnTo>
                    <a:pt x="0" y="266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266" y="0"/>
                  </a:lnTo>
                  <a:lnTo>
                    <a:pt x="268" y="1"/>
                  </a:lnTo>
                  <a:lnTo>
                    <a:pt x="271" y="3"/>
                  </a:lnTo>
                  <a:lnTo>
                    <a:pt x="272" y="5"/>
                  </a:lnTo>
                  <a:lnTo>
                    <a:pt x="273" y="8"/>
                  </a:lnTo>
                  <a:lnTo>
                    <a:pt x="273" y="266"/>
                  </a:lnTo>
                  <a:lnTo>
                    <a:pt x="272" y="268"/>
                  </a:lnTo>
                  <a:lnTo>
                    <a:pt x="271" y="270"/>
                  </a:lnTo>
                  <a:lnTo>
                    <a:pt x="268" y="272"/>
                  </a:lnTo>
                  <a:lnTo>
                    <a:pt x="266" y="272"/>
                  </a:lnTo>
                  <a:lnTo>
                    <a:pt x="7" y="272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8" name="Freeform 3309"/>
            <p:cNvSpPr>
              <a:spLocks/>
            </p:cNvSpPr>
            <p:nvPr/>
          </p:nvSpPr>
          <p:spPr bwMode="auto">
            <a:xfrm>
              <a:off x="1346" y="1738"/>
              <a:ext cx="47" cy="522"/>
            </a:xfrm>
            <a:custGeom>
              <a:avLst/>
              <a:gdLst/>
              <a:ahLst/>
              <a:cxnLst>
                <a:cxn ang="0">
                  <a:pos x="3" y="2075"/>
                </a:cxn>
                <a:cxn ang="0">
                  <a:pos x="174" y="1904"/>
                </a:cxn>
                <a:cxn ang="0">
                  <a:pos x="174" y="182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86" y="175"/>
                </a:cxn>
                <a:cxn ang="0">
                  <a:pos x="187" y="177"/>
                </a:cxn>
                <a:cxn ang="0">
                  <a:pos x="188" y="180"/>
                </a:cxn>
                <a:cxn ang="0">
                  <a:pos x="188" y="1906"/>
                </a:cxn>
                <a:cxn ang="0">
                  <a:pos x="187" y="1909"/>
                </a:cxn>
                <a:cxn ang="0">
                  <a:pos x="186" y="1911"/>
                </a:cxn>
                <a:cxn ang="0">
                  <a:pos x="13" y="2084"/>
                </a:cxn>
                <a:cxn ang="0">
                  <a:pos x="11" y="2086"/>
                </a:cxn>
                <a:cxn ang="0">
                  <a:pos x="9" y="2087"/>
                </a:cxn>
                <a:cxn ang="0">
                  <a:pos x="6" y="2087"/>
                </a:cxn>
                <a:cxn ang="0">
                  <a:pos x="3" y="2084"/>
                </a:cxn>
                <a:cxn ang="0">
                  <a:pos x="1" y="2081"/>
                </a:cxn>
                <a:cxn ang="0">
                  <a:pos x="0" y="2079"/>
                </a:cxn>
                <a:cxn ang="0">
                  <a:pos x="1" y="2077"/>
                </a:cxn>
                <a:cxn ang="0">
                  <a:pos x="3" y="2075"/>
                </a:cxn>
              </a:cxnLst>
              <a:rect l="0" t="0" r="r" b="b"/>
              <a:pathLst>
                <a:path w="188" h="2087">
                  <a:moveTo>
                    <a:pt x="3" y="2075"/>
                  </a:moveTo>
                  <a:lnTo>
                    <a:pt x="174" y="1904"/>
                  </a:lnTo>
                  <a:lnTo>
                    <a:pt x="174" y="182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8" y="180"/>
                  </a:lnTo>
                  <a:lnTo>
                    <a:pt x="188" y="1906"/>
                  </a:lnTo>
                  <a:lnTo>
                    <a:pt x="187" y="1909"/>
                  </a:lnTo>
                  <a:lnTo>
                    <a:pt x="186" y="1911"/>
                  </a:lnTo>
                  <a:lnTo>
                    <a:pt x="13" y="2084"/>
                  </a:lnTo>
                  <a:lnTo>
                    <a:pt x="11" y="2086"/>
                  </a:lnTo>
                  <a:lnTo>
                    <a:pt x="9" y="2087"/>
                  </a:lnTo>
                  <a:lnTo>
                    <a:pt x="6" y="2087"/>
                  </a:lnTo>
                  <a:lnTo>
                    <a:pt x="3" y="2084"/>
                  </a:lnTo>
                  <a:lnTo>
                    <a:pt x="1" y="2081"/>
                  </a:lnTo>
                  <a:lnTo>
                    <a:pt x="0" y="2079"/>
                  </a:lnTo>
                  <a:lnTo>
                    <a:pt x="1" y="2077"/>
                  </a:lnTo>
                  <a:lnTo>
                    <a:pt x="3" y="2075"/>
                  </a:lnTo>
                  <a:close/>
                </a:path>
              </a:pathLst>
            </a:custGeom>
            <a:solidFill>
              <a:srgbClr val="121214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5799843"/>
      </p:ext>
    </p:extLst>
  </p:cSld>
  <p:clrMapOvr>
    <a:masterClrMapping/>
  </p:clrMapOvr>
  <p:transition>
    <p:dissolv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Сигнализация в сетях связи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just" eaLnBrk="1" hangingPunct="1">
              <a:lnSpc>
                <a:spcPct val="90000"/>
              </a:lnSpc>
              <a:buClr>
                <a:srgbClr val="0969CD"/>
              </a:buClr>
              <a:buNone/>
            </a:pPr>
            <a:r>
              <a:rPr lang="ru-RU" altLang="ru-RU" sz="2000" dirty="0"/>
              <a:t>Принципы используемых в сетях связи систем сигнализации связаны с принципами коммутации и управления обслуживанием вызовов в коммутационных узлах и станциях этих сетей, а также с техническими средствами организации межстанционных соединительных линий: </a:t>
            </a:r>
          </a:p>
          <a:p>
            <a:pPr eaLnBrk="1" hangingPunct="1">
              <a:lnSpc>
                <a:spcPct val="90000"/>
              </a:lnSpc>
              <a:buNone/>
            </a:pPr>
            <a:r>
              <a:rPr lang="ru-RU" altLang="ru-RU" sz="2000" dirty="0"/>
              <a:t>а) сигнализация непосредственно по телефонному каналу;</a:t>
            </a:r>
          </a:p>
          <a:p>
            <a:pPr eaLnBrk="1" hangingPunct="1">
              <a:lnSpc>
                <a:spcPct val="90000"/>
              </a:lnSpc>
              <a:buNone/>
            </a:pPr>
            <a:r>
              <a:rPr lang="ru-RU" altLang="ru-RU" sz="2000" dirty="0"/>
              <a:t>б) сигнализация по выделенным сигнальным каналам (ВСК);</a:t>
            </a:r>
          </a:p>
          <a:p>
            <a:pPr eaLnBrk="1" hangingPunct="1">
              <a:lnSpc>
                <a:spcPct val="90000"/>
              </a:lnSpc>
              <a:buNone/>
            </a:pPr>
            <a:r>
              <a:rPr lang="ru-RU" altLang="ru-RU" sz="2000" dirty="0"/>
              <a:t>в) общеканальная сигнализация №7;</a:t>
            </a:r>
          </a:p>
          <a:p>
            <a:pPr eaLnBrk="1" hangingPunct="1">
              <a:lnSpc>
                <a:spcPct val="90000"/>
              </a:lnSpc>
              <a:buNone/>
            </a:pPr>
            <a:r>
              <a:rPr lang="ru-RU" altLang="ru-RU" sz="2000" dirty="0"/>
              <a:t>г) сигнализация </a:t>
            </a:r>
            <a:r>
              <a:rPr lang="en-US" altLang="ru-RU" sz="2000" dirty="0"/>
              <a:t>IP</a:t>
            </a:r>
            <a:r>
              <a:rPr lang="ru-RU" altLang="ru-RU" sz="2000" dirty="0"/>
              <a:t>-телефонии типа Н.323, </a:t>
            </a:r>
            <a:r>
              <a:rPr lang="en-US" altLang="ru-RU" sz="2000" dirty="0"/>
              <a:t>MGCP</a:t>
            </a:r>
            <a:r>
              <a:rPr lang="ru-RU" altLang="ru-RU" sz="2000" dirty="0"/>
              <a:t> или </a:t>
            </a:r>
            <a:r>
              <a:rPr lang="en-US" altLang="ru-RU" sz="2000" dirty="0"/>
              <a:t>SIP</a:t>
            </a:r>
            <a:r>
              <a:rPr lang="ru-RU" altLang="ru-RU" sz="2000" dirty="0"/>
              <a:t>.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15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99177642"/>
      </p:ext>
    </p:extLst>
  </p:cSld>
  <p:clrMapOvr>
    <a:masterClrMapping/>
  </p:clrMapOvr>
  <p:transition>
    <p:dissolv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altLang="ru-RU" dirty="0"/>
              <a:t>сигнализация непосредственно по телефонному каналу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16</a:t>
            </a:fld>
            <a:endParaRPr lang="ru-RU" altLang="ru-RU"/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44" y="1915988"/>
            <a:ext cx="8411694" cy="2854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4009289"/>
      </p:ext>
    </p:extLst>
  </p:cSld>
  <p:clrMapOvr>
    <a:masterClrMapping/>
  </p:clrMapOvr>
  <p:transition>
    <p:dissolv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altLang="ru-RU" dirty="0"/>
              <a:t>сигнализация по выделенным сигнальным каналам (ВСК)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17</a:t>
            </a:fld>
            <a:endParaRPr lang="ru-RU" altLang="ru-RU"/>
          </a:p>
        </p:txBody>
      </p:sp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38" y="1828801"/>
            <a:ext cx="8280400" cy="36138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1280937"/>
      </p:ext>
    </p:extLst>
  </p:cSld>
  <p:clrMapOvr>
    <a:masterClrMapping/>
  </p:clrMapOvr>
  <p:transition>
    <p:dissolv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altLang="ru-RU" dirty="0"/>
              <a:t>общеканальная сигнализация №7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18</a:t>
            </a:fld>
            <a:endParaRPr lang="ru-RU" altLang="ru-RU"/>
          </a:p>
        </p:txBody>
      </p:sp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43843"/>
            <a:ext cx="8534400" cy="377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0530484"/>
      </p:ext>
    </p:extLst>
  </p:cSld>
  <p:clrMapOvr>
    <a:masterClrMapping/>
  </p:clrMapOvr>
  <p:transition>
    <p:dissolv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altLang="ru-RU" dirty="0"/>
              <a:t>сигнализация </a:t>
            </a:r>
            <a:r>
              <a:rPr lang="en-US" altLang="ru-RU" dirty="0"/>
              <a:t>IP</a:t>
            </a:r>
            <a:r>
              <a:rPr lang="ru-RU" altLang="ru-RU" dirty="0"/>
              <a:t>-телефонии типа Н.323, </a:t>
            </a:r>
            <a:r>
              <a:rPr lang="en-US" altLang="ru-RU" dirty="0"/>
              <a:t>MGCP</a:t>
            </a:r>
            <a:r>
              <a:rPr lang="ru-RU" altLang="ru-RU" dirty="0"/>
              <a:t> или </a:t>
            </a:r>
            <a:r>
              <a:rPr lang="en-US" altLang="ru-RU" dirty="0"/>
              <a:t>SIP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19</a:t>
            </a:fld>
            <a:endParaRPr lang="ru-RU" alt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587" y="1443161"/>
            <a:ext cx="8742826" cy="3971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027095"/>
      </p:ext>
    </p:extLst>
  </p:cSld>
  <p:clrMapOvr>
    <a:masterClrMapping/>
  </p:clrMapOvr>
  <p:transition>
    <p:dissolv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908" y="2553680"/>
            <a:ext cx="8458200" cy="887412"/>
          </a:xfrm>
        </p:spPr>
        <p:txBody>
          <a:bodyPr/>
          <a:lstStyle/>
          <a:p>
            <a:pPr algn="ctr"/>
            <a:r>
              <a:rPr lang="ru-RU" dirty="0"/>
              <a:t>Термины и определения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74434034"/>
      </p:ext>
    </p:extLst>
  </p:cSld>
  <p:clrMapOvr>
    <a:masterClrMapping/>
  </p:clrMapOvr>
  <p:transition>
    <p:dissolv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908" y="2553680"/>
            <a:ext cx="8458200" cy="887412"/>
          </a:xfrm>
        </p:spPr>
        <p:txBody>
          <a:bodyPr>
            <a:normAutofit fontScale="90000"/>
          </a:bodyPr>
          <a:lstStyle/>
          <a:p>
            <a:pPr algn="ctr"/>
            <a:r>
              <a:rPr lang="ru-RU" dirty="0"/>
              <a:t>Тема №2. Аналоговые и цифровые системы коммутации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20</a:t>
            </a:fld>
            <a:endParaRPr lang="ru-RU" altLang="ru-RU"/>
          </a:p>
        </p:txBody>
      </p:sp>
      <p:sp>
        <p:nvSpPr>
          <p:cNvPr id="3" name="Прямоугольник 2"/>
          <p:cNvSpPr/>
          <p:nvPr/>
        </p:nvSpPr>
        <p:spPr>
          <a:xfrm>
            <a:off x="504908" y="4883600"/>
            <a:ext cx="813903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r>
              <a:rPr lang="ru-RU" b="1" dirty="0"/>
              <a:t>Гольдштейн, Б. С. Системы коммутации: </a:t>
            </a:r>
            <a:r>
              <a:rPr lang="ru-RU" dirty="0"/>
              <a:t>учебник / СПб.: БХВ-Петербург, 2003. - 318 с</a:t>
            </a:r>
          </a:p>
        </p:txBody>
      </p:sp>
    </p:spTree>
    <p:extLst>
      <p:ext uri="{BB962C8B-B14F-4D97-AF65-F5344CB8AC3E}">
        <p14:creationId xmlns:p14="http://schemas.microsoft.com/office/powerpoint/2010/main" val="1401057443"/>
      </p:ext>
    </p:extLst>
  </p:cSld>
  <p:clrMapOvr>
    <a:masterClrMapping/>
  </p:clrMapOvr>
  <p:transition>
    <p:dissolv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Методы коммутации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ru-RU" i="1" dirty="0"/>
              <a:t>Пространственная коммутация </a:t>
            </a:r>
            <a:r>
              <a:rPr lang="ru-RU" dirty="0"/>
              <a:t>- соединение </a:t>
            </a:r>
            <a:r>
              <a:rPr lang="ru-RU" dirty="0" err="1"/>
              <a:t>пространственно</a:t>
            </a:r>
            <a:r>
              <a:rPr lang="ru-RU" dirty="0"/>
              <a:t> разделенных каналов по электромеханической, электронной, цифровой или оптической технологии с использованием комму­тационных элементов, построенных на базе той же технологии</a:t>
            </a:r>
          </a:p>
          <a:p>
            <a:pPr algn="just"/>
            <a:r>
              <a:rPr lang="ru-RU" i="1" dirty="0"/>
              <a:t>Временная коммутация </a:t>
            </a:r>
            <a:r>
              <a:rPr lang="ru-RU" dirty="0"/>
              <a:t>предусматривает возможность коммути­ровать в пространстве, но когда </a:t>
            </a:r>
            <a:r>
              <a:rPr lang="ru-RU" dirty="0" err="1"/>
              <a:t>пространственно</a:t>
            </a:r>
            <a:r>
              <a:rPr lang="ru-RU" dirty="0"/>
              <a:t> коммутируе­мый физический тракт достигает своего приемника в коммутационном поле, приемник получает команду выбирать только те данные, которые соответствуют определенному временному ка­налу.</a:t>
            </a:r>
          </a:p>
          <a:p>
            <a:pPr algn="just"/>
            <a:r>
              <a:rPr lang="ru-RU" i="1" dirty="0"/>
              <a:t>Частотная коммутация </a:t>
            </a:r>
            <a:r>
              <a:rPr lang="ru-RU" dirty="0"/>
              <a:t>применяется, как правило, для коммута­ции телевизионных каналов и радиоканалов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21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56414194"/>
      </p:ext>
    </p:extLst>
  </p:cSld>
  <p:clrMapOvr>
    <a:masterClrMapping/>
  </p:clrMapOvr>
  <p:transition>
    <p:dissolv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57200" y="469127"/>
            <a:ext cx="8458200" cy="2385391"/>
          </a:xfrm>
        </p:spPr>
        <p:txBody>
          <a:bodyPr/>
          <a:lstStyle/>
          <a:p>
            <a:pPr algn="just"/>
            <a:r>
              <a:rPr lang="ru-RU" i="1" dirty="0"/>
              <a:t>Коммутационные узлы и станции </a:t>
            </a:r>
            <a:r>
              <a:rPr lang="ru-RU" dirty="0"/>
              <a:t>представляют собой совокуп­ность технических средств, предназначенных для обработки вызо­вов, поступающих по абонентским и соединительным линиям сети, для предоставления инициаторам этих вызовов основных и допол­нительных услуг связи, а также для учета и для начисления платы за услуги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22</a:t>
            </a:fld>
            <a:endParaRPr lang="ru-RU" alt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652008" y="3263841"/>
            <a:ext cx="759747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В общем случае, коммутационный узел (станция) содержит</a:t>
            </a: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ком­мутационное поле;</a:t>
            </a:r>
            <a:endParaRPr lang="en-US" spc="25" dirty="0">
              <a:solidFill>
                <a:srgbClr val="000000"/>
              </a:solidFill>
              <a:ea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управ­ляющие устройства</a:t>
            </a:r>
            <a:r>
              <a:rPr lang="en-US" spc="25" dirty="0">
                <a:solidFill>
                  <a:srgbClr val="000000"/>
                </a:solidFill>
                <a:ea typeface="Times New Roman" panose="02020603050405020304" pitchFamily="18" charset="0"/>
              </a:rPr>
              <a:t>;</a:t>
            </a: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комплекты (станционные окончания) входящих и исходящих линий; </a:t>
            </a:r>
            <a:endParaRPr lang="en-US" spc="25" dirty="0">
              <a:solidFill>
                <a:srgbClr val="000000"/>
              </a:solidFill>
              <a:ea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кодовые приемники и передатчики; </a:t>
            </a:r>
            <a:endParaRPr lang="en-US" spc="25" dirty="0">
              <a:solidFill>
                <a:srgbClr val="000000"/>
              </a:solidFill>
              <a:ea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устройства контроля и диагностики абонентских линий и оборудования самого узла коммутации; </a:t>
            </a:r>
            <a:endParaRPr lang="en-US" spc="25" dirty="0">
              <a:solidFill>
                <a:srgbClr val="000000"/>
              </a:solidFill>
              <a:ea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источники электропитания; </a:t>
            </a:r>
            <a:endParaRPr lang="en-US" spc="25" dirty="0">
              <a:solidFill>
                <a:srgbClr val="000000"/>
              </a:solidFill>
              <a:ea typeface="Times New Roman" panose="02020603050405020304" pitchFamily="18" charset="0"/>
            </a:endParaRPr>
          </a:p>
          <a:p>
            <a:pPr marL="285750" indent="-285750" algn="just">
              <a:buFontTx/>
              <a:buChar char="-"/>
            </a:pPr>
            <a:r>
              <a:rPr lang="ru-RU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кроссовое оборудо­вание и некоторые вспомогательные устройства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4666128"/>
      </p:ext>
    </p:extLst>
  </p:cSld>
  <p:clrMapOvr>
    <a:masterClrMapping/>
  </p:clrMapOvr>
  <p:transition>
    <p:dissolv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Классификация коммутационных узлов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по способу обслуживания соединений (ручные, полуавтоматические, автомати­ческие)</a:t>
            </a:r>
          </a:p>
          <a:p>
            <a:endParaRPr lang="ru-RU" dirty="0"/>
          </a:p>
          <a:p>
            <a:r>
              <a:rPr lang="ru-RU" dirty="0"/>
              <a:t>по месту, занимаемому в сети связи (оконечные, промежу­точные, транзитные, центральные, узловые)</a:t>
            </a:r>
          </a:p>
          <a:p>
            <a:endParaRPr lang="ru-RU" dirty="0"/>
          </a:p>
          <a:p>
            <a:r>
              <a:rPr lang="ru-RU" dirty="0"/>
              <a:t>по принципу коммута­ции (аналоговые, цифровые, программные)</a:t>
            </a:r>
          </a:p>
          <a:p>
            <a:endParaRPr lang="ru-RU" dirty="0"/>
          </a:p>
          <a:p>
            <a:r>
              <a:rPr lang="ru-RU" dirty="0"/>
              <a:t>по типу оборудования (электромеха­нические, квазиэлектронные, электронные, компьютерные).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23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69302637"/>
      </p:ext>
    </p:extLst>
  </p:cSld>
  <p:clrMapOvr>
    <a:masterClrMapping/>
  </p:clrMapOvr>
  <p:transition>
    <p:dissolv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Исторические предпосылки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сигнальные костры, барабаны, голубиная почта, фельдъегерская связь, оптический телеграф </a:t>
            </a:r>
            <a:r>
              <a:rPr lang="ru-RU" dirty="0" err="1"/>
              <a:t>Шаппа</a:t>
            </a:r>
            <a:endParaRPr lang="ru-RU" dirty="0"/>
          </a:p>
          <a:p>
            <a:r>
              <a:rPr lang="ru-RU" dirty="0"/>
              <a:t>конец </a:t>
            </a:r>
            <a:r>
              <a:rPr lang="en-US" dirty="0"/>
              <a:t>XVIII </a:t>
            </a:r>
            <a:r>
              <a:rPr lang="ru-RU" dirty="0"/>
              <a:t>века – практическое начало науки об электричестве</a:t>
            </a:r>
          </a:p>
          <a:p>
            <a:pPr marL="0" indent="0">
              <a:buNone/>
            </a:pPr>
            <a:r>
              <a:rPr lang="ru-RU" dirty="0"/>
              <a:t>электростатический телеграф Маршалла (Англия, 1753 г.)</a:t>
            </a:r>
          </a:p>
          <a:p>
            <a:pPr marL="0" indent="0">
              <a:buNone/>
            </a:pPr>
            <a:r>
              <a:rPr lang="ru-RU" dirty="0"/>
              <a:t>электрохимический телеграф </a:t>
            </a:r>
            <a:r>
              <a:rPr lang="ru-RU" dirty="0" err="1"/>
              <a:t>Земмеринга</a:t>
            </a:r>
            <a:r>
              <a:rPr lang="ru-RU" dirty="0"/>
              <a:t> (Германия, 1809 г.)</a:t>
            </a:r>
          </a:p>
          <a:p>
            <a:pPr marL="0" indent="0">
              <a:buNone/>
            </a:pPr>
            <a:r>
              <a:rPr lang="ru-RU" dirty="0"/>
              <a:t>электромагнитный телеграф Шиллинга (Россия, 1832 г.)</a:t>
            </a:r>
          </a:p>
          <a:p>
            <a:pPr marL="0" indent="0">
              <a:buNone/>
            </a:pPr>
            <a:r>
              <a:rPr lang="ru-RU" dirty="0"/>
              <a:t>буквопечатающий телеграфный аппарат Якоби (Россия, 1850 г.)</a:t>
            </a:r>
          </a:p>
          <a:p>
            <a:pPr marL="0" indent="0">
              <a:buNone/>
            </a:pPr>
            <a:r>
              <a:rPr lang="ru-RU" dirty="0"/>
              <a:t>телеграф - революция в глобальной экономике и общественных отношениях</a:t>
            </a:r>
          </a:p>
          <a:p>
            <a:pPr marL="0" indent="0">
              <a:buNone/>
            </a:pPr>
            <a:endParaRPr lang="ru-RU" dirty="0"/>
          </a:p>
          <a:p>
            <a:pPr marL="0" indent="0">
              <a:buNone/>
            </a:pPr>
            <a:r>
              <a:rPr lang="ru-RU" dirty="0"/>
              <a:t>Телефон - ? </a:t>
            </a:r>
          </a:p>
          <a:p>
            <a:endParaRPr lang="ru-RU" dirty="0"/>
          </a:p>
          <a:p>
            <a:endParaRPr lang="ru-RU" dirty="0"/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24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70399149"/>
      </p:ext>
    </p:extLst>
  </p:cSld>
  <p:clrMapOvr>
    <a:masterClrMapping/>
  </p:clrMapOvr>
  <p:transition>
    <p:dissolv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Ручные коммутаторы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25</a:t>
            </a:fld>
            <a:endParaRPr lang="ru-RU" altLang="ru-RU"/>
          </a:p>
        </p:txBody>
      </p:sp>
      <p:pic>
        <p:nvPicPr>
          <p:cNvPr id="5122" name="Picture 2" descr="&amp;Kcy;&amp;acy;&amp;rcy;&amp;tcy;&amp;icy;&amp;ncy;&amp;kcy;&amp;icy; &amp;pcy;&amp;ocy; &amp;zcy;&amp;acy;&amp;pcy;&amp;rcy;&amp;ocy;&amp;scy;&amp;ucy; &amp;Pcy;&amp;iecy;&amp;rcy;&amp;vcy;&amp;acy;&amp;yacy; &amp;Pcy;&amp;iecy;&amp;tcy;&amp;iecy;&amp;rcy;&amp;bcy;&amp;ucy;&amp;rcy;&amp;gcy;&amp;scy;&amp;kcy;&amp;acy;&amp;yacy; &amp;rcy;&amp;ucy;&amp;chcy;&amp;ncy;&amp;acy;&amp;yacy; &amp;tcy;&amp;iecy;&amp;lcy;&amp;iecy;&amp;fcy;&amp;ocy;&amp;ncy;&amp;ncy;&amp;acy;&amp;yacy; &amp;scy;&amp;tcy;&amp;acy;&amp;ncy;&amp;tscy;&amp;icy;&amp;yacy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375" y="825114"/>
            <a:ext cx="8312563" cy="5481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331375" y="6306987"/>
            <a:ext cx="8458200" cy="5049838"/>
          </a:xfrm>
        </p:spPr>
        <p:txBody>
          <a:bodyPr/>
          <a:lstStyle/>
          <a:p>
            <a:pPr marL="0" indent="0">
              <a:buNone/>
            </a:pPr>
            <a:r>
              <a:rPr lang="ru-RU" dirty="0"/>
              <a:t>1882 год. Первая Петербургская ручная телефонная станция</a:t>
            </a:r>
          </a:p>
          <a:p>
            <a:endParaRPr lang="ru-RU" dirty="0"/>
          </a:p>
          <a:p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4139562"/>
      </p:ext>
    </p:extLst>
  </p:cSld>
  <p:clrMapOvr>
    <a:masterClrMapping/>
  </p:clrMapOvr>
  <p:transition>
    <p:dissolv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Декадно-шаговые АТС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266700" y="845737"/>
            <a:ext cx="8458200" cy="5049838"/>
          </a:xfrm>
        </p:spPr>
        <p:txBody>
          <a:bodyPr/>
          <a:lstStyle/>
          <a:p>
            <a:r>
              <a:rPr lang="ru-RU" sz="1800" dirty="0"/>
              <a:t>1878 Первая телефонная станция, обслуживавшая 21 абонента, была установлена в городе Нью-</a:t>
            </a:r>
            <a:r>
              <a:rPr lang="ru-RU" sz="1800" dirty="0" err="1"/>
              <a:t>Хэвен</a:t>
            </a:r>
            <a:r>
              <a:rPr lang="ru-RU" sz="1800" dirty="0"/>
              <a:t>, штат Коннектикут (США)</a:t>
            </a:r>
          </a:p>
          <a:p>
            <a:r>
              <a:rPr lang="ru-RU" sz="1800" dirty="0"/>
              <a:t>1879 П.М. Голубицкий - система центральной батареи (ЦБ)</a:t>
            </a:r>
          </a:p>
          <a:p>
            <a:r>
              <a:rPr lang="ru-RU" sz="1800" dirty="0"/>
              <a:t>1882 В Петербурге 128 абонентов, в Москве – 61</a:t>
            </a:r>
          </a:p>
          <a:p>
            <a:r>
              <a:rPr lang="ru-RU" sz="1800" dirty="0"/>
              <a:t>1885 Организована AT&amp;T </a:t>
            </a:r>
          </a:p>
          <a:p>
            <a:r>
              <a:rPr lang="ru-RU" sz="1800" dirty="0"/>
              <a:t>1889 А. </a:t>
            </a:r>
            <a:r>
              <a:rPr lang="ru-RU" sz="1800" dirty="0" err="1"/>
              <a:t>Строуджер</a:t>
            </a:r>
            <a:r>
              <a:rPr lang="ru-RU" sz="1800" dirty="0"/>
              <a:t> – </a:t>
            </a:r>
            <a:r>
              <a:rPr lang="ru-RU" sz="1800" dirty="0" err="1"/>
              <a:t>декадно</a:t>
            </a:r>
            <a:r>
              <a:rPr lang="ru-RU" sz="1800" dirty="0"/>
              <a:t> шаговый искатель</a:t>
            </a:r>
          </a:p>
          <a:p>
            <a:r>
              <a:rPr lang="ru-RU" sz="1800" dirty="0"/>
              <a:t>1896 Дисковый номеронабиратель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26</a:t>
            </a:fld>
            <a:endParaRPr lang="ru-RU" altLang="ru-RU" dirty="0"/>
          </a:p>
        </p:txBody>
      </p:sp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44" y="3514200"/>
            <a:ext cx="8411694" cy="2854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89559907"/>
      </p:ext>
    </p:extLst>
  </p:cSld>
  <p:clrMapOvr>
    <a:masterClrMapping/>
  </p:clrMapOvr>
  <p:transition>
    <p:dissolve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27</a:t>
            </a:fld>
            <a:endParaRPr lang="ru-RU" altLang="ru-RU"/>
          </a:p>
        </p:txBody>
      </p:sp>
      <p:pic>
        <p:nvPicPr>
          <p:cNvPr id="3074" name="Picture 2" descr="http://vmeste.opredelim.com/tw_files2/urls_559/12/d-11913/7z-docs/1_html_m4314720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930303"/>
            <a:ext cx="9169323" cy="4619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0130410"/>
      </p:ext>
    </p:extLst>
  </p:cSld>
  <p:clrMapOvr>
    <a:masterClrMapping/>
  </p:clrMapOvr>
  <p:transition>
    <p:dissolv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28</a:t>
            </a:fld>
            <a:endParaRPr lang="ru-RU" altLang="ru-RU"/>
          </a:p>
        </p:txBody>
      </p:sp>
      <p:pic>
        <p:nvPicPr>
          <p:cNvPr id="4102" name="Picture 6" descr="http://vmeste.opredelim.com/tw_files2/urls_559/12/d-11913/7z-docs/1_html_227320a3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6365" y="993508"/>
            <a:ext cx="5732889" cy="555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Заголовок 1"/>
          <p:cNvSpPr>
            <a:spLocks noGrp="1"/>
          </p:cNvSpPr>
          <p:nvPr>
            <p:ph type="title"/>
          </p:nvPr>
        </p:nvSpPr>
        <p:spPr>
          <a:xfrm>
            <a:off x="863709" y="247803"/>
            <a:ext cx="8458200" cy="887412"/>
          </a:xfrm>
        </p:spPr>
        <p:txBody>
          <a:bodyPr>
            <a:normAutofit fontScale="90000"/>
          </a:bodyPr>
          <a:lstStyle/>
          <a:p>
            <a:r>
              <a:rPr lang="ru-RU" dirty="0"/>
              <a:t>Структурная схема декадно-шаговой АТС на 100 номеров со ступенью ПИ 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520809" y="3448484"/>
            <a:ext cx="31844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dirty="0"/>
              <a:t>Структурная схема декадно-шаговой АТС на 100 номеров со ступенью ПИ </a:t>
            </a:r>
          </a:p>
        </p:txBody>
      </p:sp>
    </p:spTree>
    <p:extLst>
      <p:ext uri="{BB962C8B-B14F-4D97-AF65-F5344CB8AC3E}">
        <p14:creationId xmlns:p14="http://schemas.microsoft.com/office/powerpoint/2010/main" val="2998236484"/>
      </p:ext>
    </p:extLst>
  </p:cSld>
  <p:clrMapOvr>
    <a:masterClrMapping/>
  </p:clrMapOvr>
  <p:transition>
    <p:dissolve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Декадно-шаговый искатель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29</a:t>
            </a:fld>
            <a:endParaRPr lang="ru-RU" altLang="ru-RU"/>
          </a:p>
        </p:txBody>
      </p:sp>
      <p:pic>
        <p:nvPicPr>
          <p:cNvPr id="1026" name="Picture 2" descr="http://www.sibnext24.ru/img/detali/raznoe/%D0%A8%D0%98%D0%92-25,50%20%D0%BE%D1%82%20%D0%B4%D0%B5%D0%BA%D0%B0%D0%B4%D0%BD%D0%BE-%D1%88%D0%B0%D0%B3%D0%BE%D0%B2%D1%8B%D1%85%20%D0%90%D0%A2%D0%A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9" y="1164409"/>
            <a:ext cx="8075167" cy="54113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4561300"/>
      </p:ext>
    </p:extLst>
  </p:cSld>
  <p:clrMapOvr>
    <a:masterClrMapping/>
  </p:clrMapOvr>
  <p:transition>
    <p:dissolv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16719" y="440221"/>
            <a:ext cx="8458200" cy="5049838"/>
          </a:xfrm>
        </p:spPr>
        <p:txBody>
          <a:bodyPr/>
          <a:lstStyle/>
          <a:p>
            <a:r>
              <a:rPr lang="ru-RU" i="1" dirty="0"/>
              <a:t>телекоммуникации </a:t>
            </a:r>
            <a:r>
              <a:rPr lang="ru-RU" dirty="0"/>
              <a:t>– это средства об­щения (то есть обмена информацией) на расстоянии и подразуме­вает совокупность технологий, реализующих разные способы та­кого общения</a:t>
            </a:r>
            <a:endParaRPr lang="en-US" i="1" dirty="0"/>
          </a:p>
          <a:p>
            <a:endParaRPr lang="ru-RU" i="1" dirty="0"/>
          </a:p>
          <a:p>
            <a:r>
              <a:rPr lang="ru-RU" i="1" dirty="0"/>
              <a:t>телефония </a:t>
            </a:r>
            <a:r>
              <a:rPr lang="ru-RU" dirty="0"/>
              <a:t>– система электросвязи, ориентированная на передачу речевой информации в реальном времени</a:t>
            </a:r>
          </a:p>
          <a:p>
            <a:endParaRPr lang="en-US" dirty="0"/>
          </a:p>
          <a:p>
            <a:r>
              <a:rPr lang="ru-RU" i="1" dirty="0"/>
              <a:t>телекоммуни­кации</a:t>
            </a:r>
            <a:r>
              <a:rPr lang="en-US" i="1" dirty="0"/>
              <a:t> </a:t>
            </a:r>
            <a:r>
              <a:rPr lang="ru-RU" dirty="0"/>
              <a:t>– прочие системы электросвязи (включая и те, которые базиру­ются на телефонных системах), используемые для обмена дискрет­ной информацией (данными) – в том числе между компьютерными системами</a:t>
            </a:r>
          </a:p>
          <a:p>
            <a:endParaRPr lang="ru-RU" i="1" dirty="0"/>
          </a:p>
          <a:p>
            <a:r>
              <a:rPr lang="ru-RU" i="1" dirty="0"/>
              <a:t>телефонной се­ть</a:t>
            </a:r>
            <a:r>
              <a:rPr lang="en-US" i="1" dirty="0"/>
              <a:t> </a:t>
            </a:r>
            <a:r>
              <a:rPr lang="ru-RU" dirty="0"/>
              <a:t>–  совокупность устройств и сооружений, обеспечивающих теле­фонную связь на некоторой территории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625230856"/>
      </p:ext>
    </p:extLst>
  </p:cSld>
  <p:clrMapOvr>
    <a:masterClrMapping/>
  </p:clrMapOvr>
  <p:transition>
    <p:dissolv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30</a:t>
            </a:fld>
            <a:endParaRPr lang="ru-RU" altLang="ru-RU"/>
          </a:p>
        </p:txBody>
      </p:sp>
      <p:pic>
        <p:nvPicPr>
          <p:cNvPr id="2050" name="Picture 2" descr="http://sdelanounas.ru/i/a/w/aW1nLmhyZW5vdmluYS5uZXQvcG9zdHMvMjAxMi8wMy9ocmVub3ZpbmEtYXRzMi01MDB4MzMzLmpwZz9fX2lkPTE2NDU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38" y="667909"/>
            <a:ext cx="8557679" cy="5699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8498172"/>
      </p:ext>
    </p:extLst>
  </p:cSld>
  <p:clrMapOvr>
    <a:masterClrMapping/>
  </p:clrMapOvr>
  <p:transition>
    <p:dissolv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Координатные АТС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266700" y="845737"/>
            <a:ext cx="8458200" cy="5049838"/>
          </a:xfrm>
        </p:spPr>
        <p:txBody>
          <a:bodyPr/>
          <a:lstStyle/>
          <a:p>
            <a:r>
              <a:rPr lang="ru-RU" sz="1800" dirty="0"/>
              <a:t>1900 </a:t>
            </a:r>
            <a:r>
              <a:rPr lang="ru-RU" sz="1800" dirty="0" err="1"/>
              <a:t>Бетуландер</a:t>
            </a:r>
            <a:r>
              <a:rPr lang="ru-RU" sz="1800" dirty="0"/>
              <a:t> и </a:t>
            </a:r>
            <a:r>
              <a:rPr lang="ru-RU" sz="1800" dirty="0" err="1"/>
              <a:t>Пальмгрен</a:t>
            </a:r>
            <a:r>
              <a:rPr lang="ru-RU" sz="1800" dirty="0"/>
              <a:t> - начало работы над координатной схемой</a:t>
            </a:r>
          </a:p>
          <a:p>
            <a:r>
              <a:rPr lang="ru-RU" sz="1800" dirty="0"/>
              <a:t>1905 </a:t>
            </a:r>
            <a:r>
              <a:rPr lang="ru-RU" sz="1800" dirty="0" err="1"/>
              <a:t>Эрикссон</a:t>
            </a:r>
            <a:r>
              <a:rPr lang="ru-RU" sz="1800" dirty="0"/>
              <a:t> - на основе релейных схем координатные поля. Замена контактов скольжения на давления. Матрица </a:t>
            </a:r>
            <a:r>
              <a:rPr lang="ru-RU" sz="1800" dirty="0" err="1"/>
              <a:t>nxm</a:t>
            </a:r>
            <a:r>
              <a:rPr lang="ru-RU" sz="1800" dirty="0"/>
              <a:t> реле, либо единая конструкция</a:t>
            </a:r>
          </a:p>
          <a:p>
            <a:r>
              <a:rPr lang="ru-RU" sz="1800" dirty="0"/>
              <a:t>1914 </a:t>
            </a:r>
            <a:r>
              <a:rPr lang="ru-RU" sz="1800" dirty="0" err="1"/>
              <a:t>Бетуландер</a:t>
            </a:r>
            <a:r>
              <a:rPr lang="ru-RU" sz="1800" dirty="0"/>
              <a:t> - многократный координатный соединитель (МКС)</a:t>
            </a:r>
          </a:p>
          <a:p>
            <a:r>
              <a:rPr lang="ru-RU" sz="1800" dirty="0"/>
              <a:t>1923 300-летие Гетеборга. Первая рабочая АТС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31</a:t>
            </a:fld>
            <a:endParaRPr lang="ru-RU" altLang="ru-RU" dirty="0"/>
          </a:p>
        </p:txBody>
      </p:sp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" y="3050996"/>
            <a:ext cx="8280400" cy="3395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95415319"/>
      </p:ext>
    </p:extLst>
  </p:cSld>
  <p:clrMapOvr>
    <a:masterClrMapping/>
  </p:clrMapOvr>
  <p:transition>
    <p:dissolv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МКС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32</a:t>
            </a:fld>
            <a:endParaRPr lang="ru-RU" altLang="ru-RU"/>
          </a:p>
        </p:txBody>
      </p:sp>
      <p:pic>
        <p:nvPicPr>
          <p:cNvPr id="8194" name="Picture 2" descr="&amp;Kcy;&amp;acy;&amp;rcy;&amp;tcy;&amp;icy;&amp;ncy;&amp;kcy;&amp;icy; &amp;pcy;&amp;ocy; &amp;zcy;&amp;acy;&amp;pcy;&amp;rcy;&amp;ocy;&amp;scy;&amp;ucy; &amp;mcy;&amp;ncy;&amp;ocy;&amp;gcy;&amp;ocy;&amp;kcy;&amp;rcy;&amp;acy;&amp;tcy;&amp;ncy;&amp;ycy;&amp;jcy; &amp;kcy;&amp;ocy;&amp;ocy;&amp;rcy;&amp;dcy;&amp;icy;&amp;ncy;&amp;acy;&amp;tcy;&amp;ncy;&amp;ycy;&amp;jcy; &amp;scy;&amp;ocy;&amp;iecy;&amp;dcy;&amp;icy;&amp;ncy;&amp;icy;&amp;tcy;&amp;iecy;&amp;lcy;&amp;softcy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0076" y="604044"/>
            <a:ext cx="5419725" cy="569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34848448"/>
      </p:ext>
    </p:extLst>
  </p:cSld>
  <p:clrMapOvr>
    <a:masterClrMapping/>
  </p:clrMapOvr>
  <p:transition>
    <p:dissolv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33</a:t>
            </a:fld>
            <a:endParaRPr lang="ru-RU" altLang="ru-RU"/>
          </a:p>
        </p:txBody>
      </p:sp>
      <p:pic>
        <p:nvPicPr>
          <p:cNvPr id="9218" name="Picture 2" descr="&amp;Kcy;&amp;acy;&amp;rcy;&amp;tcy;&amp;icy;&amp;ncy;&amp;kcy;&amp;icy; &amp;pcy;&amp;ocy; &amp;zcy;&amp;acy;&amp;pcy;&amp;rcy;&amp;ocy;&amp;scy;&amp;ucy; &amp;mcy;&amp;ncy;&amp;ocy;&amp;gcy;&amp;ocy;&amp;kcy;&amp;rcy;&amp;acy;&amp;tcy;&amp;ncy;&amp;ycy;&amp;jcy; &amp;kcy;&amp;ocy;&amp;ocy;&amp;rcy;&amp;dcy;&amp;icy;&amp;ncy;&amp;acy;&amp;tcy;&amp;ncy;&amp;ycy;&amp;jcy; &amp;scy;&amp;ocy;&amp;iecy;&amp;dcy;&amp;icy;&amp;ncy;&amp;icy;&amp;tcy;&amp;iecy;&amp;lcy;&amp;softcy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938" y="405517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3277342"/>
      </p:ext>
    </p:extLst>
  </p:cSld>
  <p:clrMapOvr>
    <a:masterClrMapping/>
  </p:clrMapOvr>
  <p:transition>
    <p:dissolve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34</a:t>
            </a:fld>
            <a:endParaRPr lang="ru-RU" altLang="ru-RU"/>
          </a:p>
        </p:txBody>
      </p:sp>
      <p:pic>
        <p:nvPicPr>
          <p:cNvPr id="7170" name="Picture 2" descr="&amp;Kcy;&amp;acy;&amp;rcy;&amp;tcy;&amp;icy;&amp;ncy;&amp;kcy;&amp;icy; &amp;pcy;&amp;ocy; &amp;zcy;&amp;acy;&amp;pcy;&amp;rcy;&amp;ocy;&amp;scy;&amp;ucy; &amp;kcy;&amp;ocy;&amp;ocy;&amp;rcy;&amp;dcy;&amp;icy;&amp;ncy;&amp;acy;&amp;tcy;&amp;ncy;&amp;acy;&amp;yacy; &amp;scy;&amp;tcy;&amp;acy;&amp;ncy;&amp;tscy;&amp;icy;&amp;yacy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3" y="684213"/>
            <a:ext cx="8382000" cy="5762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9784367"/>
      </p:ext>
    </p:extLst>
  </p:cSld>
  <p:clrMapOvr>
    <a:masterClrMapping/>
  </p:clrMapOvr>
  <p:transition>
    <p:dissolve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Цифровые АТС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266700" y="845737"/>
            <a:ext cx="8458200" cy="5049838"/>
          </a:xfrm>
        </p:spPr>
        <p:txBody>
          <a:bodyPr/>
          <a:lstStyle/>
          <a:p>
            <a:r>
              <a:rPr lang="ru-RU" sz="1600" dirty="0"/>
              <a:t>Появление цифровых систем коммутации было обусловлено широким внедрением на первичной сети цифровых систем передачи</a:t>
            </a:r>
          </a:p>
          <a:p>
            <a:r>
              <a:rPr lang="ru-RU" sz="1600" dirty="0"/>
              <a:t>Цифровые узлы связи позволили предоставлять дополнительные услуги. Однако предоставление </a:t>
            </a:r>
          </a:p>
          <a:p>
            <a:r>
              <a:rPr lang="ru-RU" sz="1600" dirty="0"/>
              <a:t>услуг за пределами узла связи было ограничено существующими принципами обслуживания вызовов – сигнализация ассоциирована с речевым каналом. </a:t>
            </a:r>
          </a:p>
          <a:p>
            <a:r>
              <a:rPr lang="ru-RU" sz="1600" dirty="0"/>
              <a:t>Для модернизации принципов взаимодействия достаточно соединить управляющие комплексы узлов общим каналом.</a:t>
            </a:r>
          </a:p>
          <a:p>
            <a:r>
              <a:rPr lang="ru-RU" sz="1600" dirty="0"/>
              <a:t>Выделение управляющих комплекс узлов коммутации в наложенную сеть позволило прозрачно предоставлять услуги по всей сети связи. </a:t>
            </a:r>
          </a:p>
          <a:p>
            <a:r>
              <a:rPr lang="ru-RU" sz="1600" dirty="0"/>
              <a:t>Первоначально общеканальные системы сигнализации использовались скорее для доступа к базам данных, чем для обслуживания соединений абонентов.</a:t>
            </a:r>
          </a:p>
          <a:p>
            <a:endParaRPr lang="ru-RU" sz="16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35</a:t>
            </a:fld>
            <a:endParaRPr lang="ru-RU" altLang="ru-RU" dirty="0"/>
          </a:p>
        </p:txBody>
      </p:sp>
      <p:pic>
        <p:nvPicPr>
          <p:cNvPr id="13314" name="Picture 2" descr="&amp;Kcy;&amp;acy;&amp;rcy;&amp;tcy;&amp;icy;&amp;ncy;&amp;kcy;&amp;icy; &amp;pcy;&amp;ocy; &amp;zcy;&amp;acy;&amp;pcy;&amp;rcy;&amp;ocy;&amp;scy;&amp;ucy; &amp;tscy;&amp;icy;&amp;fcy;&amp;rcy;&amp;ocy;&amp;vcy;&amp;acy;&amp;yacy; &amp;kcy;&amp;ocy;&amp;mcy;&amp;mcy;&amp;ucy;&amp;tcy;&amp;acy;&amp;tscy;&amp;icy;&amp;yacy;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3050" y="4256681"/>
            <a:ext cx="5905500" cy="1914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4946822"/>
      </p:ext>
    </p:extLst>
  </p:cSld>
  <p:clrMapOvr>
    <a:masterClrMapping/>
  </p:clrMapOvr>
  <p:transition>
    <p:dissolv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36</a:t>
            </a:fld>
            <a:endParaRPr lang="ru-RU" altLang="ru-RU"/>
          </a:p>
        </p:txBody>
      </p:sp>
      <p:pic>
        <p:nvPicPr>
          <p:cNvPr id="11266" name="Picture 2" descr="http://zabika.ru/adpopad/%D0%9E%D1%82%D1%87%D0%B5%D1%82+%D0%BF%D0%BE+%D1%8D%D0%BA%D1%81%D0%BA%D1%83%D1%80%D1%81%D0%B8%D1%8F%D0%BC+%D0%BD%D0%B0+%D0%B0%D1%82%D1%81+%D0%B3.+%D0%91%D0%B5%D0%BB%D0%B3%D0%BE%D1%80%D0%BE%D0%B4%D0%B0+%D0%9F%D0%BE+%D0%B4%D0%B8%D1%81%D1%86%D0%B8%D0%BF%D0%BB%D0%B8%D0%BD%D0%B5d/38066_html_3295b4ad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40489"/>
            <a:ext cx="7875132" cy="5906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165663"/>
      </p:ext>
    </p:extLst>
  </p:cSld>
  <p:clrMapOvr>
    <a:masterClrMapping/>
  </p:clrMapOvr>
  <p:transition>
    <p:dissolv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37</a:t>
            </a:fld>
            <a:endParaRPr lang="ru-RU" altLang="ru-RU"/>
          </a:p>
        </p:txBody>
      </p:sp>
      <p:pic>
        <p:nvPicPr>
          <p:cNvPr id="10242" name="Picture 2" descr="http://www.izhservice.ru/images/ewsd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311" y="558296"/>
            <a:ext cx="7851389" cy="58885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5436929"/>
      </p:ext>
    </p:extLst>
  </p:cSld>
  <p:clrMapOvr>
    <a:masterClrMapping/>
  </p:clrMapOvr>
  <p:transition>
    <p:dissolve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Соединительные линии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38</a:t>
            </a:fld>
            <a:endParaRPr lang="ru-RU" alt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7941" y="834727"/>
            <a:ext cx="8516717" cy="5717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1337822"/>
      </p:ext>
    </p:extLst>
  </p:cSld>
  <p:clrMapOvr>
    <a:masterClrMapping/>
  </p:clrMapOvr>
  <p:transition>
    <p:dissolve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39</a:t>
            </a:fld>
            <a:endParaRPr lang="ru-RU" alt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2"/>
          <a:srcRect l="8917" t="10101" r="5551"/>
          <a:stretch/>
        </p:blipFill>
        <p:spPr>
          <a:xfrm>
            <a:off x="406387" y="749914"/>
            <a:ext cx="8237551" cy="6062049"/>
          </a:xfrm>
          <a:prstGeom prst="rect">
            <a:avLst/>
          </a:prstGeom>
        </p:spPr>
      </p:pic>
      <p:sp>
        <p:nvSpPr>
          <p:cNvPr id="6" name="Заголовок 1"/>
          <p:cNvSpPr>
            <a:spLocks noGrp="1"/>
          </p:cNvSpPr>
          <p:nvPr>
            <p:ph type="title"/>
          </p:nvPr>
        </p:nvSpPr>
        <p:spPr>
          <a:xfrm>
            <a:off x="1021743" y="0"/>
            <a:ext cx="8458200" cy="887412"/>
          </a:xfrm>
        </p:spPr>
        <p:txBody>
          <a:bodyPr>
            <a:normAutofit/>
          </a:bodyPr>
          <a:lstStyle/>
          <a:p>
            <a:r>
              <a:rPr lang="ru-RU" dirty="0"/>
              <a:t>Формат первичной ИКМ-системы</a:t>
            </a:r>
          </a:p>
        </p:txBody>
      </p:sp>
    </p:spTree>
    <p:extLst>
      <p:ext uri="{BB962C8B-B14F-4D97-AF65-F5344CB8AC3E}">
        <p14:creationId xmlns:p14="http://schemas.microsoft.com/office/powerpoint/2010/main" val="3470222169"/>
      </p:ext>
    </p:extLst>
  </p:cSld>
  <p:clrMapOvr>
    <a:masterClrMapping/>
  </p:clrMapOvr>
  <p:transition>
    <p:dissolv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16719" y="376611"/>
            <a:ext cx="8458200" cy="5049838"/>
          </a:xfrm>
        </p:spPr>
        <p:txBody>
          <a:bodyPr/>
          <a:lstStyle/>
          <a:p>
            <a:r>
              <a:rPr lang="ru-RU" i="1" dirty="0"/>
              <a:t>коммутация </a:t>
            </a:r>
            <a:r>
              <a:rPr lang="ru-RU" dirty="0"/>
              <a:t>соединение од­ного (определенного) из множества входов системы с одним (опре­деленным) из множества ее выходов, организуемое по запросу и предоставляемое этой паре вход-выход на время, которое требу­ется для обмена информацией между ними</a:t>
            </a:r>
          </a:p>
          <a:p>
            <a:endParaRPr lang="ru-RU" i="1" dirty="0"/>
          </a:p>
          <a:p>
            <a:r>
              <a:rPr lang="ru-RU" i="1" dirty="0"/>
              <a:t>Электросвязь </a:t>
            </a:r>
            <a:r>
              <a:rPr lang="ru-RU" dirty="0"/>
              <a:t>– разновидность связи, способ передачи информации с помощью электромагнитных сигналов, например, посредством тока по металлическим кабелям, излучения в оптическом диапазоне (в атмосфере или по волоконно-оптическому кабелю), излучения в радиодиапазоне.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34472310"/>
      </p:ext>
    </p:extLst>
  </p:cSld>
  <p:clrMapOvr>
    <a:masterClrMapping/>
  </p:clrMapOvr>
  <p:transition>
    <p:dissolv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err="1"/>
              <a:t>Плезиохронные</a:t>
            </a:r>
            <a:r>
              <a:rPr lang="ru-RU" dirty="0"/>
              <a:t> системы передачи информации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40</a:t>
            </a:fld>
            <a:endParaRPr lang="ru-RU" alt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2"/>
          <a:srcRect t="7726"/>
          <a:stretch/>
        </p:blipFill>
        <p:spPr>
          <a:xfrm>
            <a:off x="576594" y="2144092"/>
            <a:ext cx="8219412" cy="3206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4560210"/>
      </p:ext>
    </p:extLst>
  </p:cSld>
  <p:clrMapOvr>
    <a:masterClrMapping/>
  </p:clrMapOvr>
  <p:transition>
    <p:dissolve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41</a:t>
            </a:fld>
            <a:endParaRPr lang="ru-RU" altLang="ru-RU"/>
          </a:p>
        </p:txBody>
      </p:sp>
      <p:sp>
        <p:nvSpPr>
          <p:cNvPr id="5" name="Line 9"/>
          <p:cNvSpPr>
            <a:spLocks noChangeShapeType="1"/>
          </p:cNvSpPr>
          <p:nvPr/>
        </p:nvSpPr>
        <p:spPr bwMode="auto">
          <a:xfrm>
            <a:off x="1539875" y="1057275"/>
            <a:ext cx="0" cy="4567238"/>
          </a:xfrm>
          <a:prstGeom prst="line">
            <a:avLst/>
          </a:prstGeom>
          <a:noFill/>
          <a:ln w="9525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6" name="Freeform 10"/>
          <p:cNvSpPr>
            <a:spLocks/>
          </p:cNvSpPr>
          <p:nvPr/>
        </p:nvSpPr>
        <p:spPr bwMode="auto">
          <a:xfrm>
            <a:off x="1497013" y="944563"/>
            <a:ext cx="84137" cy="122237"/>
          </a:xfrm>
          <a:custGeom>
            <a:avLst/>
            <a:gdLst>
              <a:gd name="T0" fmla="*/ 0 w 53"/>
              <a:gd name="T1" fmla="*/ 2147483647 h 77"/>
              <a:gd name="T2" fmla="*/ 2147483647 w 53"/>
              <a:gd name="T3" fmla="*/ 0 h 77"/>
              <a:gd name="T4" fmla="*/ 2147483647 w 53"/>
              <a:gd name="T5" fmla="*/ 2147483647 h 77"/>
              <a:gd name="T6" fmla="*/ 0 w 53"/>
              <a:gd name="T7" fmla="*/ 2147483647 h 77"/>
              <a:gd name="T8" fmla="*/ 0 60000 65536"/>
              <a:gd name="T9" fmla="*/ 0 60000 65536"/>
              <a:gd name="T10" fmla="*/ 0 60000 65536"/>
              <a:gd name="T11" fmla="*/ 0 60000 65536"/>
              <a:gd name="T12" fmla="*/ 0 w 53"/>
              <a:gd name="T13" fmla="*/ 0 h 77"/>
              <a:gd name="T14" fmla="*/ 53 w 53"/>
              <a:gd name="T15" fmla="*/ 77 h 7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3" h="77">
                <a:moveTo>
                  <a:pt x="0" y="77"/>
                </a:moveTo>
                <a:lnTo>
                  <a:pt x="27" y="0"/>
                </a:lnTo>
                <a:lnTo>
                  <a:pt x="53" y="77"/>
                </a:lnTo>
                <a:lnTo>
                  <a:pt x="0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1358900" y="5264150"/>
            <a:ext cx="631666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" name="Freeform 12"/>
          <p:cNvSpPr>
            <a:spLocks/>
          </p:cNvSpPr>
          <p:nvPr/>
        </p:nvSpPr>
        <p:spPr bwMode="auto">
          <a:xfrm>
            <a:off x="7664450" y="5222875"/>
            <a:ext cx="123825" cy="82550"/>
          </a:xfrm>
          <a:custGeom>
            <a:avLst/>
            <a:gdLst>
              <a:gd name="T0" fmla="*/ 0 w 78"/>
              <a:gd name="T1" fmla="*/ 0 h 52"/>
              <a:gd name="T2" fmla="*/ 2147483647 w 78"/>
              <a:gd name="T3" fmla="*/ 2147483647 h 52"/>
              <a:gd name="T4" fmla="*/ 0 w 78"/>
              <a:gd name="T5" fmla="*/ 2147483647 h 52"/>
              <a:gd name="T6" fmla="*/ 0 w 78"/>
              <a:gd name="T7" fmla="*/ 0 h 52"/>
              <a:gd name="T8" fmla="*/ 0 60000 65536"/>
              <a:gd name="T9" fmla="*/ 0 60000 65536"/>
              <a:gd name="T10" fmla="*/ 0 60000 65536"/>
              <a:gd name="T11" fmla="*/ 0 60000 65536"/>
              <a:gd name="T12" fmla="*/ 0 w 78"/>
              <a:gd name="T13" fmla="*/ 0 h 52"/>
              <a:gd name="T14" fmla="*/ 78 w 78"/>
              <a:gd name="T15" fmla="*/ 52 h 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8" h="52">
                <a:moveTo>
                  <a:pt x="0" y="0"/>
                </a:moveTo>
                <a:lnTo>
                  <a:pt x="78" y="26"/>
                </a:lnTo>
                <a:lnTo>
                  <a:pt x="0" y="5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" name="Rectangle 13"/>
          <p:cNvSpPr>
            <a:spLocks noChangeArrowheads="1"/>
          </p:cNvSpPr>
          <p:nvPr/>
        </p:nvSpPr>
        <p:spPr bwMode="auto">
          <a:xfrm>
            <a:off x="4492625" y="5386388"/>
            <a:ext cx="50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1800" dirty="0">
                <a:solidFill>
                  <a:srgbClr val="000000"/>
                </a:solidFill>
              </a:rPr>
              <a:t>2004</a:t>
            </a:r>
            <a:endParaRPr kumimoji="0" lang="ru-RU" altLang="ru-RU" sz="1800" dirty="0"/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1730375" y="688975"/>
            <a:ext cx="808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1800">
                <a:solidFill>
                  <a:srgbClr val="000000"/>
                </a:solidFill>
              </a:rPr>
              <a:t>Трафик</a:t>
            </a:r>
            <a:endParaRPr kumimoji="0" lang="ru-RU" altLang="ru-RU" sz="1800"/>
          </a:p>
        </p:txBody>
      </p:sp>
      <p:sp>
        <p:nvSpPr>
          <p:cNvPr id="11" name="Freeform 15"/>
          <p:cNvSpPr>
            <a:spLocks/>
          </p:cNvSpPr>
          <p:nvPr/>
        </p:nvSpPr>
        <p:spPr bwMode="auto">
          <a:xfrm>
            <a:off x="2259013" y="1123950"/>
            <a:ext cx="3960812" cy="3448050"/>
          </a:xfrm>
          <a:custGeom>
            <a:avLst/>
            <a:gdLst>
              <a:gd name="T0" fmla="*/ 0 w 2495"/>
              <a:gd name="T1" fmla="*/ 2147483647 h 2172"/>
              <a:gd name="T2" fmla="*/ 2147483647 w 2495"/>
              <a:gd name="T3" fmla="*/ 2147483647 h 2172"/>
              <a:gd name="T4" fmla="*/ 2147483647 w 2495"/>
              <a:gd name="T5" fmla="*/ 0 h 2172"/>
              <a:gd name="T6" fmla="*/ 0 60000 65536"/>
              <a:gd name="T7" fmla="*/ 0 60000 65536"/>
              <a:gd name="T8" fmla="*/ 0 60000 65536"/>
              <a:gd name="T9" fmla="*/ 0 w 2495"/>
              <a:gd name="T10" fmla="*/ 0 h 2172"/>
              <a:gd name="T11" fmla="*/ 2495 w 2495"/>
              <a:gd name="T12" fmla="*/ 2172 h 21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95" h="2172">
                <a:moveTo>
                  <a:pt x="0" y="2154"/>
                </a:moveTo>
                <a:cubicBezTo>
                  <a:pt x="793" y="2172"/>
                  <a:pt x="1321" y="1568"/>
                  <a:pt x="1769" y="1043"/>
                </a:cubicBezTo>
                <a:cubicBezTo>
                  <a:pt x="2053" y="710"/>
                  <a:pt x="2304" y="409"/>
                  <a:pt x="2495" y="0"/>
                </a:cubicBezTo>
              </a:path>
            </a:pathLst>
          </a:custGeom>
          <a:noFill/>
          <a:ln w="38100" cap="rnd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2" name="Freeform 16"/>
          <p:cNvSpPr>
            <a:spLocks/>
          </p:cNvSpPr>
          <p:nvPr/>
        </p:nvSpPr>
        <p:spPr bwMode="auto">
          <a:xfrm>
            <a:off x="2079625" y="2484438"/>
            <a:ext cx="5399088" cy="1519237"/>
          </a:xfrm>
          <a:custGeom>
            <a:avLst/>
            <a:gdLst>
              <a:gd name="T0" fmla="*/ 0 w 3401"/>
              <a:gd name="T1" fmla="*/ 2147483647 h 957"/>
              <a:gd name="T2" fmla="*/ 2147483647 w 3401"/>
              <a:gd name="T3" fmla="*/ 0 h 957"/>
              <a:gd name="T4" fmla="*/ 0 60000 65536"/>
              <a:gd name="T5" fmla="*/ 0 60000 65536"/>
              <a:gd name="T6" fmla="*/ 0 w 3401"/>
              <a:gd name="T7" fmla="*/ 0 h 957"/>
              <a:gd name="T8" fmla="*/ 3401 w 3401"/>
              <a:gd name="T9" fmla="*/ 957 h 95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01" h="957">
                <a:moveTo>
                  <a:pt x="0" y="957"/>
                </a:moveTo>
                <a:cubicBezTo>
                  <a:pt x="1105" y="545"/>
                  <a:pt x="2264" y="239"/>
                  <a:pt x="3401" y="0"/>
                </a:cubicBezTo>
              </a:path>
            </a:pathLst>
          </a:custGeom>
          <a:noFill/>
          <a:ln w="38100" cap="rnd">
            <a:solidFill>
              <a:srgbClr val="FF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" name="Line 17"/>
          <p:cNvSpPr>
            <a:spLocks noChangeShapeType="1"/>
          </p:cNvSpPr>
          <p:nvPr/>
        </p:nvSpPr>
        <p:spPr bwMode="auto">
          <a:xfrm flipV="1">
            <a:off x="4743450" y="3044825"/>
            <a:ext cx="0" cy="2208213"/>
          </a:xfrm>
          <a:prstGeom prst="line">
            <a:avLst/>
          </a:prstGeom>
          <a:noFill/>
          <a:ln w="3175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6435725" y="1117600"/>
            <a:ext cx="828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1800">
                <a:solidFill>
                  <a:srgbClr val="000000"/>
                </a:solidFill>
              </a:rPr>
              <a:t>Данные</a:t>
            </a:r>
            <a:endParaRPr kumimoji="0" lang="ru-RU" altLang="ru-RU" sz="1800"/>
          </a:p>
        </p:txBody>
      </p:sp>
      <p:sp>
        <p:nvSpPr>
          <p:cNvPr id="15" name="Rectangle 19"/>
          <p:cNvSpPr>
            <a:spLocks noChangeArrowheads="1"/>
          </p:cNvSpPr>
          <p:nvPr/>
        </p:nvSpPr>
        <p:spPr bwMode="auto">
          <a:xfrm>
            <a:off x="7092950" y="2774950"/>
            <a:ext cx="517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1800">
                <a:solidFill>
                  <a:srgbClr val="000000"/>
                </a:solidFill>
              </a:rPr>
              <a:t>Речь</a:t>
            </a:r>
            <a:endParaRPr kumimoji="0" lang="ru-RU" altLang="ru-RU" sz="1800"/>
          </a:p>
        </p:txBody>
      </p:sp>
      <p:sp>
        <p:nvSpPr>
          <p:cNvPr id="16" name="Rectangle 20"/>
          <p:cNvSpPr>
            <a:spLocks noChangeArrowheads="1"/>
          </p:cNvSpPr>
          <p:nvPr/>
        </p:nvSpPr>
        <p:spPr bwMode="auto">
          <a:xfrm>
            <a:off x="7767638" y="5386388"/>
            <a:ext cx="5492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1800">
                <a:solidFill>
                  <a:srgbClr val="000000"/>
                </a:solidFill>
              </a:rPr>
              <a:t>Годы</a:t>
            </a:r>
            <a:endParaRPr kumimoji="0" lang="ru-RU" altLang="ru-RU" sz="1800"/>
          </a:p>
        </p:txBody>
      </p:sp>
      <p:sp>
        <p:nvSpPr>
          <p:cNvPr id="3" name="Прямоугольник 2"/>
          <p:cNvSpPr/>
          <p:nvPr/>
        </p:nvSpPr>
        <p:spPr>
          <a:xfrm>
            <a:off x="659723" y="5832475"/>
            <a:ext cx="76658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eaLnBrk="1" hangingPunct="1">
              <a:buNone/>
            </a:pPr>
            <a:r>
              <a:rPr lang="ru-RU" altLang="ru-RU" dirty="0"/>
              <a:t>Превышение трафика данных над речевым трафиком как фактор перехода от узлов коммутации каналов к узлам коммутации пакетов.</a:t>
            </a:r>
          </a:p>
        </p:txBody>
      </p:sp>
    </p:spTree>
    <p:extLst>
      <p:ext uri="{BB962C8B-B14F-4D97-AF65-F5344CB8AC3E}">
        <p14:creationId xmlns:p14="http://schemas.microsoft.com/office/powerpoint/2010/main" val="3441318565"/>
      </p:ext>
    </p:extLst>
  </p:cSld>
  <p:clrMapOvr>
    <a:masterClrMapping/>
  </p:clrMapOvr>
  <p:transition>
    <p:dissolve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42</a:t>
            </a:fld>
            <a:endParaRPr lang="ru-RU" altLang="ru-RU"/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18303" y="2505075"/>
            <a:ext cx="4743450" cy="430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>
            <a:lvl1pPr marL="179388" indent="-1793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DD7E0E"/>
              </a:buClr>
              <a:buSzPct val="80000"/>
              <a:buFont typeface="Wingdings" panose="05000000000000000000" pitchFamily="2" charset="2"/>
              <a:buChar char="§"/>
              <a:tabLst>
                <a:tab pos="179388" algn="l"/>
              </a:tabLst>
              <a:defRPr sz="22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538163" indent="-2730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DD7E0E"/>
              </a:buClr>
              <a:buFont typeface="Arial" panose="020B0604020202020204" pitchFamily="34" charset="0"/>
              <a:buChar char="–"/>
              <a:defRPr sz="2800" kern="1200">
                <a:solidFill>
                  <a:srgbClr val="404040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717550" indent="-1793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DD7E0E"/>
              </a:buClr>
              <a:buFont typeface="Arial" panose="020B0604020202020204" pitchFamily="34" charset="0"/>
              <a:buChar char="•"/>
              <a:defRPr sz="1600" kern="1200">
                <a:solidFill>
                  <a:srgbClr val="595959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896938" indent="-1793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1400" kern="1200">
                <a:solidFill>
                  <a:srgbClr val="595959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076325" indent="-273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1200" kern="1200">
                <a:solidFill>
                  <a:srgbClr val="595959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>
              <a:buFont typeface="Wingdings" pitchFamily="2" charset="2"/>
              <a:buNone/>
            </a:pPr>
            <a:r>
              <a:rPr lang="ru-RU" altLang="ru-RU" sz="2000" i="1" u="sng" dirty="0">
                <a:solidFill>
                  <a:schemeClr val="tx2"/>
                </a:solidFill>
              </a:rPr>
              <a:t>ТфОП</a:t>
            </a:r>
            <a:r>
              <a:rPr lang="en-US" altLang="ru-RU" sz="2000" i="1" u="sng" dirty="0">
                <a:solidFill>
                  <a:schemeClr val="tx2"/>
                </a:solidFill>
              </a:rPr>
              <a:t> (</a:t>
            </a:r>
            <a:r>
              <a:rPr lang="ru-RU" altLang="ru-RU" sz="2000" i="1" u="sng" dirty="0">
                <a:solidFill>
                  <a:schemeClr val="tx2"/>
                </a:solidFill>
              </a:rPr>
              <a:t>Коммутация каналов</a:t>
            </a:r>
            <a:r>
              <a:rPr lang="en-US" altLang="ru-RU" sz="2000" i="1" u="sng" dirty="0">
                <a:solidFill>
                  <a:schemeClr val="tx2"/>
                </a:solidFill>
              </a:rPr>
              <a:t>)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–"/>
            </a:pPr>
            <a:r>
              <a:rPr lang="ru-RU" altLang="ru-RU" sz="2000" dirty="0"/>
              <a:t>Выделенный канал на время обслуживания вызова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+"/>
            </a:pPr>
            <a:r>
              <a:rPr lang="ru-RU" altLang="ru-RU" sz="2000" dirty="0"/>
              <a:t>Высокое </a:t>
            </a:r>
            <a:r>
              <a:rPr lang="en-US" altLang="ru-RU" sz="2000" dirty="0" err="1"/>
              <a:t>QoS</a:t>
            </a:r>
            <a:r>
              <a:rPr lang="en-US" altLang="ru-RU" sz="2000" dirty="0"/>
              <a:t> </a:t>
            </a:r>
            <a:r>
              <a:rPr lang="ru-RU" altLang="ru-RU" sz="2000" dirty="0"/>
              <a:t> (10%)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©"/>
            </a:pPr>
            <a:endParaRPr lang="ru-RU" altLang="ru-RU" sz="2000" dirty="0"/>
          </a:p>
          <a:p>
            <a:pPr eaLnBrk="1" hangingPunct="1">
              <a:buFont typeface="Wingdings" pitchFamily="2" charset="2"/>
              <a:buNone/>
            </a:pPr>
            <a:r>
              <a:rPr lang="en-US" altLang="ru-RU" sz="2000" i="1" u="sng" dirty="0">
                <a:solidFill>
                  <a:schemeClr val="tx2"/>
                </a:solidFill>
              </a:rPr>
              <a:t>NGN</a:t>
            </a:r>
            <a:r>
              <a:rPr lang="ru-RU" altLang="ru-RU" sz="2000" i="1" u="sng" dirty="0">
                <a:solidFill>
                  <a:schemeClr val="tx2"/>
                </a:solidFill>
              </a:rPr>
              <a:t>-сеть</a:t>
            </a:r>
            <a:r>
              <a:rPr lang="en-US" altLang="ru-RU" sz="2000" i="1" u="sng" dirty="0">
                <a:solidFill>
                  <a:schemeClr val="tx2"/>
                </a:solidFill>
              </a:rPr>
              <a:t> (</a:t>
            </a:r>
            <a:r>
              <a:rPr lang="ru-RU" altLang="ru-RU" sz="2000" i="1" u="sng" dirty="0">
                <a:solidFill>
                  <a:schemeClr val="tx2"/>
                </a:solidFill>
              </a:rPr>
              <a:t>Коммутация пакетов</a:t>
            </a:r>
            <a:r>
              <a:rPr lang="en-US" altLang="ru-RU" sz="2000" i="1" u="sng" dirty="0">
                <a:solidFill>
                  <a:schemeClr val="tx2"/>
                </a:solidFill>
              </a:rPr>
              <a:t>)</a:t>
            </a:r>
            <a:endParaRPr lang="en-US" altLang="ru-RU" sz="2000" i="1" dirty="0">
              <a:solidFill>
                <a:schemeClr val="tx2"/>
              </a:solidFill>
            </a:endParaRPr>
          </a:p>
          <a:p>
            <a:pPr eaLnBrk="1" hangingPunct="1">
              <a:buClr>
                <a:schemeClr val="tx1"/>
              </a:buClr>
              <a:buFont typeface="CommonBullets" charset="0"/>
              <a:buChar char="+"/>
            </a:pPr>
            <a:r>
              <a:rPr lang="ru-RU" altLang="ru-RU" sz="2000" dirty="0"/>
              <a:t>Объединение речи и данных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+"/>
            </a:pPr>
            <a:r>
              <a:rPr lang="ru-RU" altLang="ru-RU" sz="2000" dirty="0"/>
              <a:t>Эффективное использование пропускной способности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–"/>
            </a:pPr>
            <a:r>
              <a:rPr lang="ru-RU" altLang="ru-RU" sz="2000" dirty="0"/>
              <a:t>Проблемы </a:t>
            </a:r>
            <a:r>
              <a:rPr lang="en-US" altLang="ru-RU" sz="2000" dirty="0" err="1"/>
              <a:t>QoS</a:t>
            </a:r>
            <a:r>
              <a:rPr lang="ru-RU" altLang="ru-RU" sz="2000" dirty="0"/>
              <a:t>  (90%)</a:t>
            </a: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Char char="©"/>
            </a:pPr>
            <a:endParaRPr lang="en-US" altLang="ru-RU" sz="2000" dirty="0"/>
          </a:p>
          <a:p>
            <a:pPr eaLnBrk="1" hangingPunct="1">
              <a:buClr>
                <a:schemeClr val="tx1"/>
              </a:buClr>
              <a:buFont typeface="CommonBullets" charset="0"/>
              <a:buNone/>
            </a:pPr>
            <a:endParaRPr lang="en-US" altLang="ru-RU" sz="2000" dirty="0"/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5023640" y="2746375"/>
            <a:ext cx="3825875" cy="1092200"/>
            <a:chOff x="3216" y="1488"/>
            <a:chExt cx="2410" cy="688"/>
          </a:xfrm>
        </p:grpSpPr>
        <p:pic>
          <p:nvPicPr>
            <p:cNvPr id="7" name="Picture 5"/>
            <p:cNvPicPr>
              <a:picLocks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6" y="1488"/>
              <a:ext cx="2410" cy="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3274" y="1517"/>
              <a:ext cx="2278" cy="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2075" tIns="46038" rIns="92075" bIns="46038"/>
            <a:lstStyle>
              <a:lvl1pPr marL="342900" indent="-342900"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>
                <a:spcBef>
                  <a:spcPct val="20000"/>
                </a:spcBef>
                <a:buClr>
                  <a:schemeClr val="tx2"/>
                </a:buClr>
                <a:buSzPct val="75000"/>
                <a:buFont typeface="Monotype Sorts" pitchFamily="-84" charset="2"/>
                <a:buChar char="n"/>
              </a:pPr>
              <a:endParaRPr kumimoji="0" lang="ru-RU" altLang="ru-RU"/>
            </a:p>
          </p:txBody>
        </p:sp>
      </p:grpSp>
      <p:pic>
        <p:nvPicPr>
          <p:cNvPr id="9" name="Picture 7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3640" y="4803775"/>
            <a:ext cx="3835400" cy="109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396078" y="882650"/>
            <a:ext cx="8486775" cy="914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 anchor="ctr"/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kumimoji="0" lang="ru-RU" altLang="ru-RU" sz="40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Ре(Э)волюция сетевых технологий</a:t>
            </a:r>
            <a:r>
              <a:rPr kumimoji="0" lang="en-US" altLang="ru-RU" sz="40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5415484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43</a:t>
            </a:fld>
            <a:endParaRPr lang="ru-RU" altLang="ru-RU"/>
          </a:p>
        </p:txBody>
      </p:sp>
      <p:sp>
        <p:nvSpPr>
          <p:cNvPr id="5" name="Freeform 2"/>
          <p:cNvSpPr>
            <a:spLocks/>
          </p:cNvSpPr>
          <p:nvPr/>
        </p:nvSpPr>
        <p:spPr bwMode="auto">
          <a:xfrm>
            <a:off x="5003800" y="2420938"/>
            <a:ext cx="3167063" cy="2249487"/>
          </a:xfrm>
          <a:custGeom>
            <a:avLst/>
            <a:gdLst/>
            <a:ahLst/>
            <a:cxnLst>
              <a:cxn ang="0">
                <a:pos x="0" y="2014"/>
              </a:cxn>
              <a:cxn ang="0">
                <a:pos x="242" y="1966"/>
              </a:cxn>
              <a:cxn ang="0">
                <a:pos x="476" y="1903"/>
              </a:cxn>
              <a:cxn ang="0">
                <a:pos x="704" y="1828"/>
              </a:cxn>
              <a:cxn ang="0">
                <a:pos x="929" y="1742"/>
              </a:cxn>
              <a:cxn ang="0">
                <a:pos x="1147" y="1644"/>
              </a:cxn>
              <a:cxn ang="0">
                <a:pos x="1360" y="1537"/>
              </a:cxn>
              <a:cxn ang="0">
                <a:pos x="1568" y="1421"/>
              </a:cxn>
              <a:cxn ang="0">
                <a:pos x="1769" y="1297"/>
              </a:cxn>
              <a:cxn ang="0">
                <a:pos x="1967" y="1166"/>
              </a:cxn>
              <a:cxn ang="0">
                <a:pos x="2161" y="1030"/>
              </a:cxn>
              <a:cxn ang="0">
                <a:pos x="2349" y="890"/>
              </a:cxn>
              <a:cxn ang="0">
                <a:pos x="2531" y="744"/>
              </a:cxn>
              <a:cxn ang="0">
                <a:pos x="2711" y="598"/>
              </a:cxn>
              <a:cxn ang="0">
                <a:pos x="2886" y="449"/>
              </a:cxn>
              <a:cxn ang="0">
                <a:pos x="3055" y="299"/>
              </a:cxn>
              <a:cxn ang="0">
                <a:pos x="3222" y="149"/>
              </a:cxn>
              <a:cxn ang="0">
                <a:pos x="3383" y="0"/>
              </a:cxn>
            </a:cxnLst>
            <a:rect l="0" t="0" r="r" b="b"/>
            <a:pathLst>
              <a:path w="3383" h="2014">
                <a:moveTo>
                  <a:pt x="0" y="2014"/>
                </a:moveTo>
                <a:lnTo>
                  <a:pt x="242" y="1966"/>
                </a:lnTo>
                <a:lnTo>
                  <a:pt x="476" y="1903"/>
                </a:lnTo>
                <a:lnTo>
                  <a:pt x="704" y="1828"/>
                </a:lnTo>
                <a:lnTo>
                  <a:pt x="929" y="1742"/>
                </a:lnTo>
                <a:lnTo>
                  <a:pt x="1147" y="1644"/>
                </a:lnTo>
                <a:lnTo>
                  <a:pt x="1360" y="1537"/>
                </a:lnTo>
                <a:lnTo>
                  <a:pt x="1568" y="1421"/>
                </a:lnTo>
                <a:lnTo>
                  <a:pt x="1769" y="1297"/>
                </a:lnTo>
                <a:lnTo>
                  <a:pt x="1967" y="1166"/>
                </a:lnTo>
                <a:lnTo>
                  <a:pt x="2161" y="1030"/>
                </a:lnTo>
                <a:lnTo>
                  <a:pt x="2349" y="890"/>
                </a:lnTo>
                <a:lnTo>
                  <a:pt x="2531" y="744"/>
                </a:lnTo>
                <a:lnTo>
                  <a:pt x="2711" y="598"/>
                </a:lnTo>
                <a:lnTo>
                  <a:pt x="2886" y="449"/>
                </a:lnTo>
                <a:lnTo>
                  <a:pt x="3055" y="299"/>
                </a:lnTo>
                <a:lnTo>
                  <a:pt x="3222" y="149"/>
                </a:lnTo>
                <a:lnTo>
                  <a:pt x="3383" y="0"/>
                </a:lnTo>
              </a:path>
            </a:pathLst>
          </a:custGeom>
          <a:noFill/>
          <a:ln w="101600" cap="flat" cmpd="sng">
            <a:solidFill>
              <a:schemeClr val="fol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6" name="Freeform 3"/>
          <p:cNvSpPr>
            <a:spLocks/>
          </p:cNvSpPr>
          <p:nvPr/>
        </p:nvSpPr>
        <p:spPr bwMode="auto">
          <a:xfrm>
            <a:off x="1042988" y="2368550"/>
            <a:ext cx="2665412" cy="26447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1" y="89"/>
              </a:cxn>
              <a:cxn ang="0">
                <a:pos x="65" y="177"/>
              </a:cxn>
              <a:cxn ang="0">
                <a:pos x="103" y="269"/>
              </a:cxn>
              <a:cxn ang="0">
                <a:pos x="146" y="361"/>
              </a:cxn>
              <a:cxn ang="0">
                <a:pos x="190" y="453"/>
              </a:cxn>
              <a:cxn ang="0">
                <a:pos x="238" y="547"/>
              </a:cxn>
              <a:cxn ang="0">
                <a:pos x="290" y="641"/>
              </a:cxn>
              <a:cxn ang="0">
                <a:pos x="343" y="735"/>
              </a:cxn>
              <a:cxn ang="0">
                <a:pos x="401" y="829"/>
              </a:cxn>
              <a:cxn ang="0">
                <a:pos x="460" y="923"/>
              </a:cxn>
              <a:cxn ang="0">
                <a:pos x="522" y="1017"/>
              </a:cxn>
              <a:cxn ang="0">
                <a:pos x="585" y="1111"/>
              </a:cxn>
              <a:cxn ang="0">
                <a:pos x="650" y="1205"/>
              </a:cxn>
              <a:cxn ang="0">
                <a:pos x="719" y="1297"/>
              </a:cxn>
              <a:cxn ang="0">
                <a:pos x="835" y="1447"/>
              </a:cxn>
              <a:cxn ang="0">
                <a:pos x="881" y="1503"/>
              </a:cxn>
              <a:cxn ang="0">
                <a:pos x="927" y="1560"/>
              </a:cxn>
              <a:cxn ang="0">
                <a:pos x="975" y="1616"/>
              </a:cxn>
              <a:cxn ang="0">
                <a:pos x="1023" y="1670"/>
              </a:cxn>
              <a:cxn ang="0">
                <a:pos x="1071" y="1723"/>
              </a:cxn>
              <a:cxn ang="0">
                <a:pos x="1121" y="1777"/>
              </a:cxn>
              <a:cxn ang="0">
                <a:pos x="1172" y="1827"/>
              </a:cxn>
              <a:cxn ang="0">
                <a:pos x="1224" y="1877"/>
              </a:cxn>
              <a:cxn ang="0">
                <a:pos x="1276" y="1925"/>
              </a:cxn>
              <a:cxn ang="0">
                <a:pos x="1330" y="1971"/>
              </a:cxn>
              <a:cxn ang="0">
                <a:pos x="1385" y="2015"/>
              </a:cxn>
              <a:cxn ang="0">
                <a:pos x="1441" y="2055"/>
              </a:cxn>
              <a:cxn ang="0">
                <a:pos x="1499" y="2096"/>
              </a:cxn>
              <a:cxn ang="0">
                <a:pos x="1556" y="2134"/>
              </a:cxn>
              <a:cxn ang="0">
                <a:pos x="1614" y="2168"/>
              </a:cxn>
              <a:cxn ang="0">
                <a:pos x="1675" y="2201"/>
              </a:cxn>
              <a:cxn ang="0">
                <a:pos x="1737" y="2230"/>
              </a:cxn>
              <a:cxn ang="0">
                <a:pos x="1859" y="2280"/>
              </a:cxn>
              <a:cxn ang="0">
                <a:pos x="1921" y="2301"/>
              </a:cxn>
              <a:cxn ang="0">
                <a:pos x="1982" y="2318"/>
              </a:cxn>
              <a:cxn ang="0">
                <a:pos x="2045" y="2333"/>
              </a:cxn>
              <a:cxn ang="0">
                <a:pos x="2109" y="2349"/>
              </a:cxn>
              <a:cxn ang="0">
                <a:pos x="2174" y="2360"/>
              </a:cxn>
              <a:cxn ang="0">
                <a:pos x="2239" y="2370"/>
              </a:cxn>
              <a:cxn ang="0">
                <a:pos x="2305" y="2380"/>
              </a:cxn>
              <a:cxn ang="0">
                <a:pos x="2370" y="2389"/>
              </a:cxn>
              <a:cxn ang="0">
                <a:pos x="2435" y="2395"/>
              </a:cxn>
              <a:cxn ang="0">
                <a:pos x="2502" y="2403"/>
              </a:cxn>
              <a:cxn ang="0">
                <a:pos x="2567" y="2408"/>
              </a:cxn>
              <a:cxn ang="0">
                <a:pos x="2635" y="2412"/>
              </a:cxn>
              <a:cxn ang="0">
                <a:pos x="2700" y="2418"/>
              </a:cxn>
              <a:cxn ang="0">
                <a:pos x="2765" y="2424"/>
              </a:cxn>
              <a:cxn ang="0">
                <a:pos x="2830" y="2429"/>
              </a:cxn>
              <a:cxn ang="0">
                <a:pos x="2896" y="2433"/>
              </a:cxn>
              <a:cxn ang="0">
                <a:pos x="2959" y="2441"/>
              </a:cxn>
              <a:cxn ang="0">
                <a:pos x="3022" y="2447"/>
              </a:cxn>
            </a:cxnLst>
            <a:rect l="0" t="0" r="r" b="b"/>
            <a:pathLst>
              <a:path w="3022" h="2447">
                <a:moveTo>
                  <a:pt x="0" y="0"/>
                </a:moveTo>
                <a:lnTo>
                  <a:pt x="31" y="89"/>
                </a:lnTo>
                <a:lnTo>
                  <a:pt x="65" y="177"/>
                </a:lnTo>
                <a:lnTo>
                  <a:pt x="103" y="269"/>
                </a:lnTo>
                <a:lnTo>
                  <a:pt x="146" y="361"/>
                </a:lnTo>
                <a:lnTo>
                  <a:pt x="190" y="453"/>
                </a:lnTo>
                <a:lnTo>
                  <a:pt x="238" y="547"/>
                </a:lnTo>
                <a:lnTo>
                  <a:pt x="290" y="641"/>
                </a:lnTo>
                <a:lnTo>
                  <a:pt x="343" y="735"/>
                </a:lnTo>
                <a:lnTo>
                  <a:pt x="401" y="829"/>
                </a:lnTo>
                <a:lnTo>
                  <a:pt x="460" y="923"/>
                </a:lnTo>
                <a:lnTo>
                  <a:pt x="522" y="1017"/>
                </a:lnTo>
                <a:lnTo>
                  <a:pt x="585" y="1111"/>
                </a:lnTo>
                <a:lnTo>
                  <a:pt x="650" y="1205"/>
                </a:lnTo>
                <a:lnTo>
                  <a:pt x="719" y="1297"/>
                </a:lnTo>
                <a:lnTo>
                  <a:pt x="835" y="1447"/>
                </a:lnTo>
                <a:lnTo>
                  <a:pt x="881" y="1503"/>
                </a:lnTo>
                <a:lnTo>
                  <a:pt x="927" y="1560"/>
                </a:lnTo>
                <a:lnTo>
                  <a:pt x="975" y="1616"/>
                </a:lnTo>
                <a:lnTo>
                  <a:pt x="1023" y="1670"/>
                </a:lnTo>
                <a:lnTo>
                  <a:pt x="1071" y="1723"/>
                </a:lnTo>
                <a:lnTo>
                  <a:pt x="1121" y="1777"/>
                </a:lnTo>
                <a:lnTo>
                  <a:pt x="1172" y="1827"/>
                </a:lnTo>
                <a:lnTo>
                  <a:pt x="1224" y="1877"/>
                </a:lnTo>
                <a:lnTo>
                  <a:pt x="1276" y="1925"/>
                </a:lnTo>
                <a:lnTo>
                  <a:pt x="1330" y="1971"/>
                </a:lnTo>
                <a:lnTo>
                  <a:pt x="1385" y="2015"/>
                </a:lnTo>
                <a:lnTo>
                  <a:pt x="1441" y="2055"/>
                </a:lnTo>
                <a:lnTo>
                  <a:pt x="1499" y="2096"/>
                </a:lnTo>
                <a:lnTo>
                  <a:pt x="1556" y="2134"/>
                </a:lnTo>
                <a:lnTo>
                  <a:pt x="1614" y="2168"/>
                </a:lnTo>
                <a:lnTo>
                  <a:pt x="1675" y="2201"/>
                </a:lnTo>
                <a:lnTo>
                  <a:pt x="1737" y="2230"/>
                </a:lnTo>
                <a:lnTo>
                  <a:pt x="1859" y="2280"/>
                </a:lnTo>
                <a:lnTo>
                  <a:pt x="1921" y="2301"/>
                </a:lnTo>
                <a:lnTo>
                  <a:pt x="1982" y="2318"/>
                </a:lnTo>
                <a:lnTo>
                  <a:pt x="2045" y="2333"/>
                </a:lnTo>
                <a:lnTo>
                  <a:pt x="2109" y="2349"/>
                </a:lnTo>
                <a:lnTo>
                  <a:pt x="2174" y="2360"/>
                </a:lnTo>
                <a:lnTo>
                  <a:pt x="2239" y="2370"/>
                </a:lnTo>
                <a:lnTo>
                  <a:pt x="2305" y="2380"/>
                </a:lnTo>
                <a:lnTo>
                  <a:pt x="2370" y="2389"/>
                </a:lnTo>
                <a:lnTo>
                  <a:pt x="2435" y="2395"/>
                </a:lnTo>
                <a:lnTo>
                  <a:pt x="2502" y="2403"/>
                </a:lnTo>
                <a:lnTo>
                  <a:pt x="2567" y="2408"/>
                </a:lnTo>
                <a:lnTo>
                  <a:pt x="2635" y="2412"/>
                </a:lnTo>
                <a:lnTo>
                  <a:pt x="2700" y="2418"/>
                </a:lnTo>
                <a:lnTo>
                  <a:pt x="2765" y="2424"/>
                </a:lnTo>
                <a:lnTo>
                  <a:pt x="2830" y="2429"/>
                </a:lnTo>
                <a:lnTo>
                  <a:pt x="2896" y="2433"/>
                </a:lnTo>
                <a:lnTo>
                  <a:pt x="2959" y="2441"/>
                </a:lnTo>
                <a:lnTo>
                  <a:pt x="3022" y="2447"/>
                </a:lnTo>
              </a:path>
            </a:pathLst>
          </a:custGeom>
          <a:noFill/>
          <a:ln w="101600" cap="flat" cmpd="sng">
            <a:solidFill>
              <a:schemeClr val="fol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7" name="Freeform 4"/>
          <p:cNvSpPr>
            <a:spLocks/>
          </p:cNvSpPr>
          <p:nvPr/>
        </p:nvSpPr>
        <p:spPr bwMode="auto">
          <a:xfrm>
            <a:off x="1187450" y="2565400"/>
            <a:ext cx="5832475" cy="2030413"/>
          </a:xfrm>
          <a:custGeom>
            <a:avLst/>
            <a:gdLst/>
            <a:ahLst/>
            <a:cxnLst>
              <a:cxn ang="0">
                <a:pos x="148" y="1840"/>
              </a:cxn>
              <a:cxn ang="0">
                <a:pos x="442" y="1665"/>
              </a:cxn>
              <a:cxn ang="0">
                <a:pos x="737" y="1487"/>
              </a:cxn>
              <a:cxn ang="0">
                <a:pos x="1033" y="1307"/>
              </a:cxn>
              <a:cxn ang="0">
                <a:pos x="1330" y="1128"/>
              </a:cxn>
              <a:cxn ang="0">
                <a:pos x="1630" y="954"/>
              </a:cxn>
              <a:cxn ang="0">
                <a:pos x="1933" y="789"/>
              </a:cxn>
              <a:cxn ang="0">
                <a:pos x="2324" y="595"/>
              </a:cxn>
              <a:cxn ang="0">
                <a:pos x="2497" y="516"/>
              </a:cxn>
              <a:cxn ang="0">
                <a:pos x="2672" y="443"/>
              </a:cxn>
              <a:cxn ang="0">
                <a:pos x="2848" y="376"/>
              </a:cxn>
              <a:cxn ang="0">
                <a:pos x="3027" y="313"/>
              </a:cxn>
              <a:cxn ang="0">
                <a:pos x="3211" y="253"/>
              </a:cxn>
              <a:cxn ang="0">
                <a:pos x="3397" y="200"/>
              </a:cxn>
              <a:cxn ang="0">
                <a:pos x="3662" y="134"/>
              </a:cxn>
              <a:cxn ang="0">
                <a:pos x="3806" y="102"/>
              </a:cxn>
              <a:cxn ang="0">
                <a:pos x="3953" y="75"/>
              </a:cxn>
              <a:cxn ang="0">
                <a:pos x="4101" y="50"/>
              </a:cxn>
              <a:cxn ang="0">
                <a:pos x="4251" y="29"/>
              </a:cxn>
              <a:cxn ang="0">
                <a:pos x="4401" y="13"/>
              </a:cxn>
              <a:cxn ang="0">
                <a:pos x="4548" y="4"/>
              </a:cxn>
              <a:cxn ang="0">
                <a:pos x="4698" y="0"/>
              </a:cxn>
              <a:cxn ang="0">
                <a:pos x="4844" y="2"/>
              </a:cxn>
              <a:cxn ang="0">
                <a:pos x="4988" y="10"/>
              </a:cxn>
              <a:cxn ang="0">
                <a:pos x="5230" y="40"/>
              </a:cxn>
              <a:cxn ang="0">
                <a:pos x="5419" y="83"/>
              </a:cxn>
              <a:cxn ang="0">
                <a:pos x="5604" y="138"/>
              </a:cxn>
              <a:cxn ang="0">
                <a:pos x="5780" y="207"/>
              </a:cxn>
              <a:cxn ang="0">
                <a:pos x="5949" y="286"/>
              </a:cxn>
              <a:cxn ang="0">
                <a:pos x="6108" y="374"/>
              </a:cxn>
              <a:cxn ang="0">
                <a:pos x="6260" y="470"/>
              </a:cxn>
              <a:cxn ang="0">
                <a:pos x="6402" y="574"/>
              </a:cxn>
              <a:cxn ang="0">
                <a:pos x="6534" y="683"/>
              </a:cxn>
              <a:cxn ang="0">
                <a:pos x="6655" y="798"/>
              </a:cxn>
              <a:cxn ang="0">
                <a:pos x="6765" y="915"/>
              </a:cxn>
            </a:cxnLst>
            <a:rect l="0" t="0" r="r" b="b"/>
            <a:pathLst>
              <a:path w="6765" h="1923">
                <a:moveTo>
                  <a:pt x="0" y="1923"/>
                </a:moveTo>
                <a:lnTo>
                  <a:pt x="148" y="1840"/>
                </a:lnTo>
                <a:lnTo>
                  <a:pt x="294" y="1754"/>
                </a:lnTo>
                <a:lnTo>
                  <a:pt x="442" y="1665"/>
                </a:lnTo>
                <a:lnTo>
                  <a:pt x="590" y="1577"/>
                </a:lnTo>
                <a:lnTo>
                  <a:pt x="737" y="1487"/>
                </a:lnTo>
                <a:lnTo>
                  <a:pt x="885" y="1397"/>
                </a:lnTo>
                <a:lnTo>
                  <a:pt x="1033" y="1307"/>
                </a:lnTo>
                <a:lnTo>
                  <a:pt x="1181" y="1216"/>
                </a:lnTo>
                <a:lnTo>
                  <a:pt x="1330" y="1128"/>
                </a:lnTo>
                <a:lnTo>
                  <a:pt x="1480" y="1040"/>
                </a:lnTo>
                <a:lnTo>
                  <a:pt x="1630" y="954"/>
                </a:lnTo>
                <a:lnTo>
                  <a:pt x="1781" y="869"/>
                </a:lnTo>
                <a:lnTo>
                  <a:pt x="1933" y="789"/>
                </a:lnTo>
                <a:lnTo>
                  <a:pt x="2084" y="710"/>
                </a:lnTo>
                <a:lnTo>
                  <a:pt x="2324" y="595"/>
                </a:lnTo>
                <a:lnTo>
                  <a:pt x="2411" y="555"/>
                </a:lnTo>
                <a:lnTo>
                  <a:pt x="2497" y="516"/>
                </a:lnTo>
                <a:lnTo>
                  <a:pt x="2583" y="480"/>
                </a:lnTo>
                <a:lnTo>
                  <a:pt x="2672" y="443"/>
                </a:lnTo>
                <a:lnTo>
                  <a:pt x="2758" y="409"/>
                </a:lnTo>
                <a:lnTo>
                  <a:pt x="2848" y="376"/>
                </a:lnTo>
                <a:lnTo>
                  <a:pt x="2936" y="343"/>
                </a:lnTo>
                <a:lnTo>
                  <a:pt x="3027" y="313"/>
                </a:lnTo>
                <a:lnTo>
                  <a:pt x="3119" y="282"/>
                </a:lnTo>
                <a:lnTo>
                  <a:pt x="3211" y="253"/>
                </a:lnTo>
                <a:lnTo>
                  <a:pt x="3303" y="226"/>
                </a:lnTo>
                <a:lnTo>
                  <a:pt x="3397" y="200"/>
                </a:lnTo>
                <a:lnTo>
                  <a:pt x="3493" y="175"/>
                </a:lnTo>
                <a:lnTo>
                  <a:pt x="3662" y="134"/>
                </a:lnTo>
                <a:lnTo>
                  <a:pt x="3733" y="117"/>
                </a:lnTo>
                <a:lnTo>
                  <a:pt x="3806" y="102"/>
                </a:lnTo>
                <a:lnTo>
                  <a:pt x="3880" y="88"/>
                </a:lnTo>
                <a:lnTo>
                  <a:pt x="3953" y="75"/>
                </a:lnTo>
                <a:lnTo>
                  <a:pt x="4028" y="61"/>
                </a:lnTo>
                <a:lnTo>
                  <a:pt x="4101" y="50"/>
                </a:lnTo>
                <a:lnTo>
                  <a:pt x="4176" y="38"/>
                </a:lnTo>
                <a:lnTo>
                  <a:pt x="4251" y="29"/>
                </a:lnTo>
                <a:lnTo>
                  <a:pt x="4326" y="21"/>
                </a:lnTo>
                <a:lnTo>
                  <a:pt x="4401" y="13"/>
                </a:lnTo>
                <a:lnTo>
                  <a:pt x="4475" y="8"/>
                </a:lnTo>
                <a:lnTo>
                  <a:pt x="4548" y="4"/>
                </a:lnTo>
                <a:lnTo>
                  <a:pt x="4623" y="0"/>
                </a:lnTo>
                <a:lnTo>
                  <a:pt x="4698" y="0"/>
                </a:lnTo>
                <a:lnTo>
                  <a:pt x="4771" y="0"/>
                </a:lnTo>
                <a:lnTo>
                  <a:pt x="4844" y="2"/>
                </a:lnTo>
                <a:lnTo>
                  <a:pt x="4917" y="4"/>
                </a:lnTo>
                <a:lnTo>
                  <a:pt x="4988" y="10"/>
                </a:lnTo>
                <a:lnTo>
                  <a:pt x="5061" y="17"/>
                </a:lnTo>
                <a:lnTo>
                  <a:pt x="5230" y="40"/>
                </a:lnTo>
                <a:lnTo>
                  <a:pt x="5325" y="61"/>
                </a:lnTo>
                <a:lnTo>
                  <a:pt x="5419" y="83"/>
                </a:lnTo>
                <a:lnTo>
                  <a:pt x="5512" y="109"/>
                </a:lnTo>
                <a:lnTo>
                  <a:pt x="5604" y="138"/>
                </a:lnTo>
                <a:lnTo>
                  <a:pt x="5692" y="171"/>
                </a:lnTo>
                <a:lnTo>
                  <a:pt x="5780" y="207"/>
                </a:lnTo>
                <a:lnTo>
                  <a:pt x="5865" y="246"/>
                </a:lnTo>
                <a:lnTo>
                  <a:pt x="5949" y="286"/>
                </a:lnTo>
                <a:lnTo>
                  <a:pt x="6030" y="328"/>
                </a:lnTo>
                <a:lnTo>
                  <a:pt x="6108" y="374"/>
                </a:lnTo>
                <a:lnTo>
                  <a:pt x="6185" y="420"/>
                </a:lnTo>
                <a:lnTo>
                  <a:pt x="6260" y="470"/>
                </a:lnTo>
                <a:lnTo>
                  <a:pt x="6333" y="522"/>
                </a:lnTo>
                <a:lnTo>
                  <a:pt x="6402" y="574"/>
                </a:lnTo>
                <a:lnTo>
                  <a:pt x="6469" y="627"/>
                </a:lnTo>
                <a:lnTo>
                  <a:pt x="6534" y="683"/>
                </a:lnTo>
                <a:lnTo>
                  <a:pt x="6596" y="741"/>
                </a:lnTo>
                <a:lnTo>
                  <a:pt x="6655" y="798"/>
                </a:lnTo>
                <a:lnTo>
                  <a:pt x="6711" y="856"/>
                </a:lnTo>
                <a:lnTo>
                  <a:pt x="6765" y="915"/>
                </a:lnTo>
              </a:path>
            </a:pathLst>
          </a:custGeom>
          <a:noFill/>
          <a:ln w="101600">
            <a:solidFill>
              <a:schemeClr val="folHlink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2051050" y="3916363"/>
            <a:ext cx="25209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Аналоговая коммутация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3635375" y="2708275"/>
            <a:ext cx="28813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Цифровая коммутация</a:t>
            </a:r>
          </a:p>
        </p:txBody>
      </p: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5867400" y="1989138"/>
            <a:ext cx="28813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Пакетная  коммутация</a:t>
            </a:r>
          </a:p>
        </p:txBody>
      </p:sp>
      <p:sp>
        <p:nvSpPr>
          <p:cNvPr id="11" name="Text Box 8"/>
          <p:cNvSpPr txBox="1">
            <a:spLocks noChangeArrowheads="1"/>
          </p:cNvSpPr>
          <p:nvPr/>
        </p:nvSpPr>
        <p:spPr bwMode="auto">
          <a:xfrm rot="-5400000">
            <a:off x="-1701006" y="2845594"/>
            <a:ext cx="44656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Число обслуживаемых линий/абонентов</a:t>
            </a: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827088" y="981075"/>
            <a:ext cx="0" cy="4319588"/>
          </a:xfrm>
          <a:prstGeom prst="line">
            <a:avLst/>
          </a:prstGeom>
          <a:noFill/>
          <a:ln w="15875" cap="sq">
            <a:solidFill>
              <a:schemeClr val="tx1"/>
            </a:solidFill>
            <a:round/>
            <a:headEnd type="none" w="sm" len="sm"/>
            <a:tailEnd type="triangle" w="lg" len="lg"/>
          </a:ln>
          <a:effectLst/>
        </p:spPr>
        <p:txBody>
          <a:bodyPr/>
          <a:lstStyle/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827088" y="5300663"/>
            <a:ext cx="7561262" cy="0"/>
          </a:xfrm>
          <a:prstGeom prst="line">
            <a:avLst/>
          </a:prstGeom>
          <a:noFill/>
          <a:ln w="15875" cap="sq">
            <a:solidFill>
              <a:schemeClr val="tx1"/>
            </a:solidFill>
            <a:round/>
            <a:headEnd type="none" w="sm" len="sm"/>
            <a:tailEnd type="triangle" w="lg" len="lg"/>
          </a:ln>
          <a:effectLst/>
        </p:spPr>
        <p:txBody>
          <a:bodyPr/>
          <a:lstStyle/>
          <a:p>
            <a:pPr>
              <a:defRPr/>
            </a:pPr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647700" y="5429250"/>
            <a:ext cx="1692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Начало 80-х гг.</a:t>
            </a:r>
          </a:p>
        </p:txBody>
      </p:sp>
      <p:sp>
        <p:nvSpPr>
          <p:cNvPr id="15" name="Text Box 12"/>
          <p:cNvSpPr txBox="1">
            <a:spLocks noChangeArrowheads="1"/>
          </p:cNvSpPr>
          <p:nvPr/>
        </p:nvSpPr>
        <p:spPr bwMode="auto">
          <a:xfrm>
            <a:off x="6300788" y="5445125"/>
            <a:ext cx="1692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ru-RU" altLang="ru-RU" sz="1400" b="1"/>
              <a:t>2013 г.</a:t>
            </a:r>
          </a:p>
        </p:txBody>
      </p:sp>
    </p:spTree>
    <p:extLst>
      <p:ext uri="{BB962C8B-B14F-4D97-AF65-F5344CB8AC3E}">
        <p14:creationId xmlns:p14="http://schemas.microsoft.com/office/powerpoint/2010/main" val="3630053777"/>
      </p:ext>
    </p:extLst>
  </p:cSld>
  <p:clrMapOvr>
    <a:masterClrMapping/>
  </p:clrMapOvr>
  <p:transition>
    <p:dissolve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4916322-B72F-40A0-849C-F4631567C8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6" name="Объект 5">
            <a:extLst>
              <a:ext uri="{FF2B5EF4-FFF2-40B4-BE49-F238E27FC236}">
                <a16:creationId xmlns:a16="http://schemas.microsoft.com/office/drawing/2014/main" id="{33DF9BA2-8383-4E0F-A47E-80CEBF764A3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781844"/>
            <a:ext cx="8307053" cy="5538036"/>
          </a:xfrm>
        </p:spPr>
      </p:pic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F5C1F8A-8713-49BB-AE15-FECED697D91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44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132186495"/>
      </p:ext>
    </p:extLst>
  </p:cSld>
  <p:clrMapOvr>
    <a:masterClrMapping/>
  </p:clrMapOvr>
  <p:transition>
    <p:dissolv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5D0F52-E50F-4B49-B871-BF22C515A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DC545888-E3E9-414C-88C6-89576DF66ED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90637" y="1248569"/>
            <a:ext cx="6791325" cy="4705350"/>
          </a:xfrm>
          <a:prstGeom prst="rect">
            <a:avLst/>
          </a:prstGeom>
        </p:spPr>
      </p:pic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53CBABFD-7E0C-40A0-9D90-ACD61B1443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45</a:t>
            </a:fld>
            <a:endParaRPr lang="ru-RU" alt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CC5F6C3-D9E5-4DFD-9636-F8A4F0488F2C}"/>
              </a:ext>
            </a:extLst>
          </p:cNvPr>
          <p:cNvSpPr/>
          <p:nvPr/>
        </p:nvSpPr>
        <p:spPr>
          <a:xfrm>
            <a:off x="457200" y="6154738"/>
            <a:ext cx="11721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July 2018</a:t>
            </a:r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42F8F81-A7E9-4085-BCBD-8FF8CB118861}"/>
              </a:ext>
            </a:extLst>
          </p:cNvPr>
          <p:cNvSpPr/>
          <p:nvPr/>
        </p:nvSpPr>
        <p:spPr>
          <a:xfrm>
            <a:off x="2506507" y="6157268"/>
            <a:ext cx="866050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Global Progress to 5G - Trials, Deployments and Launches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847CAD5B-D8B1-4C86-8922-D84A81A042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8666" y="4964126"/>
            <a:ext cx="13906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5350343"/>
      </p:ext>
    </p:extLst>
  </p:cSld>
  <p:clrMapOvr>
    <a:masterClrMapping/>
  </p:clrMapOvr>
  <p:transition>
    <p:dissolv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Сеть следующего поколения </a:t>
            </a:r>
            <a:r>
              <a:rPr lang="en-US" dirty="0"/>
              <a:t>(NGN)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ru-RU" altLang="ru-RU" sz="2000" dirty="0"/>
              <a:t> В 2004 году в рек. Y.2001 указано, что NGN-это сеть на базе пакетов, которая даёт возможность использовать несколько широкополосных транспортных технологий, обеспечивающих качество обслуживания, и в которых функции, относящиеся к службам, независимы от  транспортных технологий.</a:t>
            </a:r>
          </a:p>
          <a:p>
            <a:pPr algn="just"/>
            <a:r>
              <a:rPr lang="ru-RU" altLang="ru-RU" sz="2000" dirty="0"/>
              <a:t> Предоставление неограниченного набора услуг с гибкими возможностями по их управлению. Создание новых услуг.  Реализация универсальной транспортной сети с распределённой коммутацией. Интеграция с традиционными сетями связи.</a:t>
            </a:r>
          </a:p>
          <a:p>
            <a:pPr algn="just"/>
            <a:r>
              <a:rPr lang="ru-RU" altLang="ru-RU" sz="2000" dirty="0"/>
              <a:t> Программные коммутаторы </a:t>
            </a:r>
            <a:r>
              <a:rPr lang="en-US" altLang="ru-RU" sz="2000" dirty="0"/>
              <a:t>Softswitch </a:t>
            </a:r>
            <a:r>
              <a:rPr lang="ru-RU" altLang="ru-RU" sz="2000" dirty="0"/>
              <a:t>обеспечивают взаимодействие различных сетей. Softswitch должен быть устройством управления и для ТФОП и для сети с коммутацией пакетов (</a:t>
            </a:r>
            <a:r>
              <a:rPr lang="en-US" altLang="ru-RU" sz="2000" dirty="0"/>
              <a:t>IP – </a:t>
            </a:r>
            <a:r>
              <a:rPr lang="ru-RU" altLang="ru-RU" sz="2000" dirty="0"/>
              <a:t>телефонии)..</a:t>
            </a:r>
          </a:p>
          <a:p>
            <a:pPr algn="just"/>
            <a:r>
              <a:rPr lang="ru-RU" altLang="ru-RU" sz="2000" dirty="0"/>
              <a:t>Сети NGN называют </a:t>
            </a:r>
            <a:r>
              <a:rPr lang="ru-RU" altLang="ru-RU" sz="2000" dirty="0" err="1"/>
              <a:t>мультисервисными</a:t>
            </a:r>
            <a:r>
              <a:rPr lang="ru-RU" altLang="ru-RU" sz="2000" dirty="0"/>
              <a:t>, предоставляющими инфокоммуникационную  услугу  любого вида, в любой точке, в любое время, по приемлемым ценам. Поддерживается подвижность.</a:t>
            </a:r>
            <a:endParaRPr lang="en-US" altLang="ru-RU" sz="2000" dirty="0"/>
          </a:p>
          <a:p>
            <a:endParaRPr lang="ru-RU" sz="2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46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62584733"/>
      </p:ext>
    </p:extLst>
  </p:cSld>
  <p:clrMapOvr>
    <a:masterClrMapping/>
  </p:clrMapOvr>
  <p:transition>
    <p:dissolv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47</a:t>
            </a:fld>
            <a:endParaRPr lang="ru-RU" altLang="ru-RU"/>
          </a:p>
        </p:txBody>
      </p:sp>
      <p:pic>
        <p:nvPicPr>
          <p:cNvPr id="14338" name="Picture 2" descr="https://upload.wikimedia.org/wikipedia/ru/thumb/5/5a/NGN_example.JPG/400px-NGN_exampl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983" y="526490"/>
            <a:ext cx="7380074" cy="5830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4519373"/>
      </p:ext>
    </p:extLst>
  </p:cSld>
  <p:clrMapOvr>
    <a:masterClrMapping/>
  </p:clrMapOvr>
  <p:transition>
    <p:dissolv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Четыре уровня Базовой сети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48</a:t>
            </a:fld>
            <a:endParaRPr lang="ru-RU" alt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94845" y="1096661"/>
            <a:ext cx="6009819" cy="5301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927445"/>
      </p:ext>
    </p:extLst>
  </p:cSld>
  <p:clrMapOvr>
    <a:masterClrMapping/>
  </p:clrMapOvr>
  <p:transition>
    <p:dissolve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49</a:t>
            </a:fld>
            <a:endParaRPr lang="ru-RU" altLang="ru-RU"/>
          </a:p>
        </p:txBody>
      </p:sp>
      <p:sp>
        <p:nvSpPr>
          <p:cNvPr id="5" name="Объект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784" y="476947"/>
            <a:ext cx="9004116" cy="596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252008"/>
      </p:ext>
    </p:extLst>
  </p:cSld>
  <p:clrMapOvr>
    <a:masterClrMapping/>
  </p:clrMapOvr>
  <p:transition>
    <p:dissolv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16719" y="1808162"/>
            <a:ext cx="8458200" cy="5049838"/>
          </a:xfrm>
        </p:spPr>
        <p:txBody>
          <a:bodyPr/>
          <a:lstStyle/>
          <a:p>
            <a:pPr marL="0" indent="0">
              <a:buNone/>
            </a:pPr>
            <a:r>
              <a:rPr lang="ru-RU" dirty="0"/>
              <a:t>Телефонная сеть включает:</a:t>
            </a:r>
          </a:p>
          <a:p>
            <a:pPr marL="0" indent="0">
              <a:buNone/>
            </a:pPr>
            <a:endParaRPr lang="ru-RU" dirty="0"/>
          </a:p>
          <a:p>
            <a:r>
              <a:rPr lang="ru-RU" dirty="0"/>
              <a:t>коммутационные устройства (АТС, УС, подстанции, концентраторы и </a:t>
            </a:r>
            <a:r>
              <a:rPr lang="ru-RU" dirty="0" err="1"/>
              <a:t>мультплексоры</a:t>
            </a:r>
            <a:r>
              <a:rPr lang="ru-RU" dirty="0"/>
              <a:t>)</a:t>
            </a:r>
          </a:p>
          <a:p>
            <a:r>
              <a:rPr lang="ru-RU" dirty="0"/>
              <a:t>линейные сооружения (АЛ, СЛ, МСЛ)</a:t>
            </a:r>
          </a:p>
          <a:p>
            <a:r>
              <a:rPr lang="ru-RU" dirty="0"/>
              <a:t>гражданские сооружения (здания телефонных станций, УП)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5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275894820"/>
      </p:ext>
    </p:extLst>
  </p:cSld>
  <p:clrMapOvr>
    <a:masterClrMapping/>
  </p:clrMapOvr>
  <p:transition>
    <p:dissolve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58494" y="2720658"/>
            <a:ext cx="3741089" cy="887412"/>
          </a:xfrm>
        </p:spPr>
        <p:txBody>
          <a:bodyPr>
            <a:noAutofit/>
          </a:bodyPr>
          <a:lstStyle/>
          <a:p>
            <a:r>
              <a:rPr lang="ru-RU" sz="5400" dirty="0"/>
              <a:t>Вопросы?</a:t>
            </a:r>
          </a:p>
        </p:txBody>
      </p:sp>
    </p:spTree>
    <p:extLst>
      <p:ext uri="{BB962C8B-B14F-4D97-AF65-F5344CB8AC3E}">
        <p14:creationId xmlns:p14="http://schemas.microsoft.com/office/powerpoint/2010/main" val="3117542028"/>
      </p:ext>
    </p:extLst>
  </p:cSld>
  <p:clrMapOvr>
    <a:masterClrMapping/>
  </p:clrMapOvr>
  <p:transition>
    <p:dissolv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6</a:t>
            </a:fld>
            <a:endParaRPr lang="ru-RU" alt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429371" y="1551270"/>
            <a:ext cx="8332967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3200" i="1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Аналоговой коммутацией </a:t>
            </a:r>
            <a:r>
              <a:rPr lang="ru-RU" sz="3200" spc="25" dirty="0">
                <a:solidFill>
                  <a:srgbClr val="000000"/>
                </a:solidFill>
                <a:ea typeface="Times New Roman" panose="02020603050405020304" pitchFamily="18" charset="0"/>
              </a:rPr>
              <a:t>называется процесс, при котором со­единение между конечными точками коммутируемого канала уста­навливается посредством операций над аналоговым сигналом (с возможной его дискретизацией, но без преобразования в цифро­вую форму).</a:t>
            </a:r>
            <a:r>
              <a:rPr lang="ru-RU" sz="3200" i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1424397"/>
      </p:ext>
    </p:extLst>
  </p:cSld>
  <p:clrMapOvr>
    <a:masterClrMapping/>
  </p:clrMapOvr>
  <p:transition>
    <p:dissolv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7</a:t>
            </a:fld>
            <a:endParaRPr lang="ru-RU" alt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429371" y="1551270"/>
            <a:ext cx="8332967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3200" i="1" dirty="0"/>
              <a:t>Цифровой коммутацией </a:t>
            </a:r>
            <a:r>
              <a:rPr lang="ru-RU" sz="3200" dirty="0"/>
              <a:t>называется процесс, при котором соеди­нение между конечными точками коммутируемого канала устанав­ливается с помощью операций над цифровым сигналом без преоб­разования его в аналоговый сигнал.</a:t>
            </a:r>
            <a:r>
              <a:rPr lang="ru-RU" sz="3200" i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30068351"/>
      </p:ext>
    </p:extLst>
  </p:cSld>
  <p:clrMapOvr>
    <a:masterClrMapping/>
  </p:clrMapOvr>
  <p:transition>
    <p:dissolv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908" y="2553680"/>
            <a:ext cx="8458200" cy="887412"/>
          </a:xfrm>
        </p:spPr>
        <p:txBody>
          <a:bodyPr/>
          <a:lstStyle/>
          <a:p>
            <a:pPr algn="ctr"/>
            <a:r>
              <a:rPr lang="ru-RU" dirty="0"/>
              <a:t>Тема №2. Эволюция систем коммутации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777D9C-983B-4BFC-9B47-4E86E04EF9BA}" type="slidenum">
              <a:rPr lang="ru-RU" altLang="ru-RU" smtClean="0"/>
              <a:pPr/>
              <a:t>8</a:t>
            </a:fld>
            <a:endParaRPr lang="ru-RU" altLang="ru-RU"/>
          </a:p>
        </p:txBody>
      </p:sp>
      <p:sp>
        <p:nvSpPr>
          <p:cNvPr id="3" name="Прямоугольник 2"/>
          <p:cNvSpPr/>
          <p:nvPr/>
        </p:nvSpPr>
        <p:spPr>
          <a:xfrm>
            <a:off x="504908" y="4883600"/>
            <a:ext cx="813903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chemeClr val="accent2">
                  <a:lumMod val="75000"/>
                </a:schemeClr>
              </a:buClr>
              <a:defRPr/>
            </a:pPr>
            <a:r>
              <a:rPr lang="ru-RU" b="1" dirty="0"/>
              <a:t>Гольдштейн, Б. С. Системы коммутации: </a:t>
            </a:r>
            <a:r>
              <a:rPr lang="ru-RU" dirty="0"/>
              <a:t>учебник / СПб.: БХВ-Петербург, 2003. - 318 с</a:t>
            </a:r>
          </a:p>
        </p:txBody>
      </p:sp>
    </p:spTree>
    <p:extLst>
      <p:ext uri="{BB962C8B-B14F-4D97-AF65-F5344CB8AC3E}">
        <p14:creationId xmlns:p14="http://schemas.microsoft.com/office/powerpoint/2010/main" val="40615071"/>
      </p:ext>
    </p:extLst>
  </p:cSld>
  <p:clrMapOvr>
    <a:masterClrMapping/>
  </p:clrMapOvr>
  <p:transition>
    <p:dissolv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0" y="6508750"/>
            <a:ext cx="1276350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>
          <a:xfrm>
            <a:off x="80383" y="6407083"/>
            <a:ext cx="461962" cy="365125"/>
          </a:xfrm>
        </p:spPr>
        <p:txBody>
          <a:bodyPr/>
          <a:lstStyle/>
          <a:p>
            <a:fld id="{10777D9C-983B-4BFC-9B47-4E86E04EF9BA}" type="slidenum">
              <a:rPr lang="ru-RU" altLang="ru-RU" sz="1400" b="1" smtClean="0"/>
              <a:pPr/>
              <a:t>9</a:t>
            </a:fld>
            <a:endParaRPr lang="ru-RU" altLang="ru-RU" sz="1400" b="1" dirty="0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829297"/>
              </p:ext>
            </p:extLst>
          </p:nvPr>
        </p:nvGraphicFramePr>
        <p:xfrm>
          <a:off x="296884" y="1179770"/>
          <a:ext cx="8193973" cy="5011006"/>
        </p:xfrm>
        <a:graphic>
          <a:graphicData uri="http://schemas.openxmlformats.org/drawingml/2006/table">
            <a:tbl>
              <a:tblPr>
                <a:tableStyleId>{9DCAF9ED-07DC-4A11-8D7F-57B35C25682E}</a:tableStyleId>
              </a:tblPr>
              <a:tblGrid>
                <a:gridCol w="3022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404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3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8093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 </a:t>
                      </a:r>
                      <a:endParaRPr kumimoji="0" lang="ru-RU" sz="19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Доля </a:t>
                      </a:r>
                      <a:r>
                        <a:rPr kumimoji="0" lang="ru-RU" sz="1900" u="none" strike="noStrike" cap="none" normalizeH="0" baseline="0" dirty="0" err="1">
                          <a:ln>
                            <a:noFill/>
                          </a:ln>
                          <a:effectLst/>
                        </a:rPr>
                        <a:t>инфокоммуникаций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 в ВВП</a:t>
                      </a:r>
                      <a:endParaRPr kumimoji="0" lang="ru-RU" sz="19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Цель и предмет преподавания</a:t>
                      </a:r>
                      <a:endParaRPr kumimoji="0" lang="ru-RU" sz="19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093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Индустриальное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(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~ 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1930÷19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8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0)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1-2%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ТфОП, </a:t>
                      </a:r>
                      <a:r>
                        <a:rPr kumimoji="0" lang="ru-RU" sz="1900" u="none" strike="noStrike" cap="none" normalizeH="0" baseline="0" dirty="0" err="1">
                          <a:ln>
                            <a:noFill/>
                          </a:ln>
                          <a:effectLst/>
                        </a:rPr>
                        <a:t>ТгОП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,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 СДЭ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55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Постиндустриальное</a:t>
                      </a:r>
                      <a:endParaRPr kumimoji="0" lang="en-US" sz="1900" u="none" strike="noStrike" cap="none" normalizeH="0" baseline="0" dirty="0">
                        <a:ln>
                          <a:noFill/>
                        </a:ln>
                        <a:effectLst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(~ 1980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÷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200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5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)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2-3%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ТфОП, 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СПС, 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Интернет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66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Электронное</a:t>
                      </a:r>
                      <a:endParaRPr kumimoji="0" lang="en-US" sz="1900" u="none" strike="noStrike" cap="none" normalizeH="0" baseline="0" dirty="0">
                        <a:ln>
                          <a:noFill/>
                        </a:ln>
                        <a:effectLst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(~ 200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5÷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201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5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)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10%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e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-общество,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 е-торговля, </a:t>
                      </a:r>
                      <a:b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</a:b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е-обучение, </a:t>
                      </a:r>
                      <a:b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</a:b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е-правительство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66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Информационное всепроникающее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(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~ 201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5÷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202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5</a:t>
                      </a: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)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&gt;20%</a:t>
                      </a:r>
                      <a:endParaRPr kumimoji="0" lang="ru-RU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u</a:t>
                      </a: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-общество,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+WAN-MAN-LAN-BAN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+M2M,</a:t>
                      </a:r>
                      <a:endParaRPr kumimoji="0" lang="ru-RU" sz="1900" u="none" strike="noStrike" cap="none" normalizeH="0" baseline="0" dirty="0">
                        <a:ln>
                          <a:noFill/>
                        </a:ln>
                        <a:effectLst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900" u="none" strike="noStrike" cap="none" normalizeH="0" baseline="0" dirty="0">
                          <a:ln>
                            <a:noFill/>
                          </a:ln>
                          <a:effectLst/>
                        </a:rPr>
                        <a:t>+</a:t>
                      </a:r>
                      <a:r>
                        <a:rPr kumimoji="0" lang="en-US" sz="1900" u="none" strike="noStrike" cap="none" normalizeH="0" baseline="0" dirty="0" err="1">
                          <a:ln>
                            <a:noFill/>
                          </a:ln>
                          <a:effectLst/>
                        </a:rPr>
                        <a:t>IoT</a:t>
                      </a:r>
                      <a:endParaRPr kumimoji="0" lang="en-US" sz="19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90593" marR="90593" marT="45724" marB="45724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457200" y="160338"/>
            <a:ext cx="8458200" cy="887412"/>
          </a:xfrm>
        </p:spPr>
        <p:txBody>
          <a:bodyPr/>
          <a:lstStyle/>
          <a:p>
            <a:r>
              <a:rPr lang="ru-RU" dirty="0"/>
              <a:t>Этапы развития общества</a:t>
            </a:r>
          </a:p>
        </p:txBody>
      </p:sp>
    </p:spTree>
  </p:cSld>
  <p:clrMapOvr>
    <a:masterClrMapping/>
  </p:clrMapOvr>
  <p:transition>
    <p:dissolve/>
  </p:transition>
</p:sld>
</file>

<file path=ppt/theme/theme1.xml><?xml version="1.0" encoding="utf-8"?>
<a:theme xmlns:a="http://schemas.openxmlformats.org/drawingml/2006/main" name="Тема Office">
  <a:themeElements>
    <a:clrScheme name="Бумажная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Классическая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644</TotalTime>
  <Words>1555</Words>
  <Application>Microsoft Office PowerPoint</Application>
  <PresentationFormat>Экран (4:3)</PresentationFormat>
  <Paragraphs>237</Paragraphs>
  <Slides>50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50</vt:i4>
      </vt:variant>
    </vt:vector>
  </HeadingPairs>
  <TitlesOfParts>
    <vt:vector size="60" baseType="lpstr">
      <vt:lpstr>Gulim</vt:lpstr>
      <vt:lpstr>Gulim</vt:lpstr>
      <vt:lpstr>SimSun</vt:lpstr>
      <vt:lpstr>Arial</vt:lpstr>
      <vt:lpstr>Calibri</vt:lpstr>
      <vt:lpstr>CommonBullets</vt:lpstr>
      <vt:lpstr>Monotype Sorts</vt:lpstr>
      <vt:lpstr>Times New Roman</vt:lpstr>
      <vt:lpstr>Wingdings</vt:lpstr>
      <vt:lpstr>Тема Office</vt:lpstr>
      <vt:lpstr>Презентация PowerPoint</vt:lpstr>
      <vt:lpstr>Термины и определения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Тема №2. Эволюция систем коммутации</vt:lpstr>
      <vt:lpstr>Этапы развития общества</vt:lpstr>
      <vt:lpstr>Презентация PowerPoint</vt:lpstr>
      <vt:lpstr>Презентация PowerPoint</vt:lpstr>
      <vt:lpstr>Презентация PowerPoint</vt:lpstr>
      <vt:lpstr>Основы ТфОП в начале XXI века</vt:lpstr>
      <vt:lpstr>Презентация PowerPoint</vt:lpstr>
      <vt:lpstr>Сигнализация в сетях связи</vt:lpstr>
      <vt:lpstr>сигнализация непосредственно по телефонному каналу</vt:lpstr>
      <vt:lpstr>сигнализация по выделенным сигнальным каналам (ВСК)</vt:lpstr>
      <vt:lpstr>общеканальная сигнализация №7</vt:lpstr>
      <vt:lpstr>сигнализация IP-телефонии типа Н.323, MGCP или SIP</vt:lpstr>
      <vt:lpstr>Тема №2. Аналоговые и цифровые системы коммутации</vt:lpstr>
      <vt:lpstr>Методы коммутации</vt:lpstr>
      <vt:lpstr>Презентация PowerPoint</vt:lpstr>
      <vt:lpstr>Классификация коммутационных узлов</vt:lpstr>
      <vt:lpstr>Исторические предпосылки</vt:lpstr>
      <vt:lpstr>Ручные коммутаторы</vt:lpstr>
      <vt:lpstr>Декадно-шаговые АТС</vt:lpstr>
      <vt:lpstr>Презентация PowerPoint</vt:lpstr>
      <vt:lpstr>Структурная схема декадно-шаговой АТС на 100 номеров со ступенью ПИ </vt:lpstr>
      <vt:lpstr>Декадно-шаговый искатель</vt:lpstr>
      <vt:lpstr>Презентация PowerPoint</vt:lpstr>
      <vt:lpstr>Координатные АТС</vt:lpstr>
      <vt:lpstr>МКС</vt:lpstr>
      <vt:lpstr>Презентация PowerPoint</vt:lpstr>
      <vt:lpstr>Презентация PowerPoint</vt:lpstr>
      <vt:lpstr>Цифровые АТС</vt:lpstr>
      <vt:lpstr>Презентация PowerPoint</vt:lpstr>
      <vt:lpstr>Презентация PowerPoint</vt:lpstr>
      <vt:lpstr>Соединительные линии</vt:lpstr>
      <vt:lpstr>Формат первичной ИКМ-системы</vt:lpstr>
      <vt:lpstr>Плезиохронные системы передачи информации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Сеть следующего поколения (NGN)</vt:lpstr>
      <vt:lpstr>Презентация PowerPoint</vt:lpstr>
      <vt:lpstr>Четыре уровня Базовой сети</vt:lpstr>
      <vt:lpstr>Презентация PowerPoint</vt:lpstr>
      <vt:lpstr>Вопросы?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Wolf</dc:creator>
  <cp:lastModifiedBy>Antony Leykin</cp:lastModifiedBy>
  <cp:revision>97</cp:revision>
  <dcterms:created xsi:type="dcterms:W3CDTF">2010-06-18T09:27:04Z</dcterms:created>
  <dcterms:modified xsi:type="dcterms:W3CDTF">2018-09-03T00:05:29Z</dcterms:modified>
</cp:coreProperties>
</file>