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60" r:id="rId6"/>
    <p:sldId id="269" r:id="rId7"/>
    <p:sldId id="259" r:id="rId8"/>
    <p:sldId id="270" r:id="rId9"/>
    <p:sldId id="273" r:id="rId10"/>
    <p:sldId id="274" r:id="rId11"/>
    <p:sldId id="261" r:id="rId12"/>
    <p:sldId id="265" r:id="rId13"/>
    <p:sldId id="267" r:id="rId14"/>
    <p:sldId id="266" r:id="rId15"/>
    <p:sldId id="262" r:id="rId16"/>
    <p:sldId id="263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402"/>
    <a:srgbClr val="DE5F00"/>
    <a:srgbClr val="F66900"/>
    <a:srgbClr val="17375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35813-A7A6-4893-8734-F1D7E6A9CD2C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1D90FB-08B3-438F-95B2-B04399693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451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46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13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89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633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88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29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07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63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75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65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57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59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28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82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90FB-08B3-438F-95B2-B04399693A3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97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898272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C197A9-1CF9-43A5-B884-6E2351270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6717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F7F90-77DA-4008-97F9-37260824EC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92397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77D9C-983B-4BFC-9B47-4E86E04EF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25187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B430E-6688-4ABF-93FA-B80A8FCD3E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9040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570C3F-BEC5-421F-9F33-283BD94CC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30430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8D22B-DB20-48D5-B06B-3CE3562BA4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56210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011B0-FEF4-4DFA-AD14-25D0078DA6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16149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8DF3E2-A1D5-46C4-B3DA-A493B0851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16943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646D1D-3B5C-48FD-B4CB-7B26DEA09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97608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93CFB-7FEF-46DA-B110-5A26737A0F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56127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62626"/>
                </a:solidFill>
                <a:cs typeface="Arial" panose="020B0604020202020204" pitchFamily="34" charset="0"/>
              </a:defRPr>
            </a:lvl1pPr>
          </a:lstStyle>
          <a:p>
            <a:fld id="{5886DD01-CA20-457E-9783-893AF791A4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49375" y="1395413"/>
            <a:ext cx="6896100" cy="28289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Установочная лекция по дисциплине: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«ТЕОРИЯ СИСТЕМ КОММУТАЦИИ»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ст. преподаватель каф. ИКС Лейкин А.В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275" y="268288"/>
            <a:ext cx="8213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DC7402"/>
                </a:solidFill>
                <a:latin typeface="+mj-lt"/>
                <a:cs typeface="Times New Roman" pitchFamily="18" charset="0"/>
              </a:rPr>
              <a:t>Санкт-Петербургский государственный университет телекоммуникаций им. проф. М.А. Бонч-Бруевича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42344" y="1395413"/>
            <a:ext cx="8075875" cy="2828925"/>
          </a:xfrm>
          <a:prstGeom prst="rect">
            <a:avLst/>
          </a:prstGeom>
        </p:spPr>
        <p:txBody>
          <a:bodyPr anchor="ctr"/>
          <a:lstStyle/>
          <a:p>
            <a:r>
              <a:rPr lang="ru-RU" sz="3600" dirty="0" smtClean="0"/>
              <a:t>владеть:</a:t>
            </a:r>
          </a:p>
          <a:p>
            <a:endParaRPr lang="ru-RU" sz="3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способностью </a:t>
            </a:r>
            <a:r>
              <a:rPr lang="ru-RU" sz="2400" dirty="0"/>
              <a:t>к эксплуатации систем коммутации;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навыками использования сетевых анализаторов для сбора и анализа сигнальной информации, передаваемой различными системами сигнализации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10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620837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180265" y="1383030"/>
            <a:ext cx="6896100" cy="3922685"/>
          </a:xfrm>
          <a:prstGeom prst="rect">
            <a:avLst/>
          </a:prstGeom>
        </p:spPr>
        <p:txBody>
          <a:bodyPr anchor="ctr"/>
          <a:lstStyle/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/>
              <a:t>1. </a:t>
            </a:r>
            <a:r>
              <a:rPr lang="ru-RU" sz="1400" b="1" dirty="0" smtClean="0"/>
              <a:t>Гольдштейн, Б. С. </a:t>
            </a:r>
            <a:r>
              <a:rPr lang="ru-RU" sz="1400" b="1" dirty="0" smtClean="0"/>
              <a:t>Системы коммутации</a:t>
            </a:r>
            <a:r>
              <a:rPr lang="ru-RU" sz="1400" b="1" dirty="0" smtClean="0"/>
              <a:t>: </a:t>
            </a:r>
            <a:r>
              <a:rPr lang="ru-RU" sz="1400" dirty="0" smtClean="0"/>
              <a:t>учебник / </a:t>
            </a:r>
            <a:r>
              <a:rPr lang="ru-RU" sz="1400" dirty="0" smtClean="0"/>
              <a:t>СПб.: БХВ-Петербург, 2003. - 318 </a:t>
            </a:r>
            <a:r>
              <a:rPr lang="ru-RU" sz="1400" dirty="0" smtClean="0"/>
              <a:t>с.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/>
              <a:t>Гольдштейн Б.С., </a:t>
            </a:r>
            <a:r>
              <a:rPr lang="ru-RU" sz="1400" b="1" dirty="0" err="1" smtClean="0"/>
              <a:t>Сибирякова</a:t>
            </a:r>
            <a:r>
              <a:rPr lang="ru-RU" sz="1400" b="1" dirty="0" smtClean="0"/>
              <a:t> Н.Г., Методические указания к лабораторным работам по теме: Системы сигнализации телефонной сети общего пользования (ТфОП)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3. </a:t>
            </a:r>
            <a:r>
              <a:rPr lang="ru-RU" sz="1400" b="1" dirty="0" smtClean="0"/>
              <a:t>Гольдштейн, Б. С.</a:t>
            </a:r>
            <a:r>
              <a:rPr lang="ru-RU" sz="1400" dirty="0" smtClean="0"/>
              <a:t> </a:t>
            </a:r>
            <a:r>
              <a:rPr lang="ru-RU" sz="1400" b="1" dirty="0" smtClean="0"/>
              <a:t>Сигнализация в сетях связи </a:t>
            </a:r>
            <a:r>
              <a:rPr lang="ru-RU" sz="1400" dirty="0" smtClean="0"/>
              <a:t>[Электронный ресурс]. Т. 1. — 4-е издание / Б. С. Гольдштейн. - СПб. : БХВ-Петербург, 2014. - 448 с.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4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Гольдштейн А.Б., Гольдштейн Б.С. Softswitch</a:t>
            </a:r>
            <a:r>
              <a:rPr lang="ru-RU" sz="1400" dirty="0" smtClean="0">
                <a:solidFill>
                  <a:schemeClr val="tx1"/>
                </a:solidFill>
              </a:rPr>
              <a:t>. – СПб, БХВ-Санкт-Петербург, 2006.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/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Гольдштейн, Б. С. Протокол SIP</a:t>
            </a:r>
            <a:r>
              <a:rPr lang="ru-RU" sz="1400" dirty="0" smtClean="0">
                <a:solidFill>
                  <a:schemeClr val="tx1"/>
                </a:solidFill>
              </a:rPr>
              <a:t> : учеб. пособие / Б. С. Гольдштейн, В. Ю. Гойхман, Д. Н. Онучина; </a:t>
            </a:r>
            <a:r>
              <a:rPr lang="ru-RU" sz="1400" dirty="0" err="1" smtClean="0">
                <a:solidFill>
                  <a:schemeClr val="tx1"/>
                </a:solidFill>
              </a:rPr>
              <a:t>Федер</a:t>
            </a:r>
            <a:r>
              <a:rPr lang="ru-RU" sz="1400" dirty="0" smtClean="0">
                <a:solidFill>
                  <a:schemeClr val="tx1"/>
                </a:solidFill>
              </a:rPr>
              <a:t>. агентство связи, ГОУ ВПО 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 им. проф. М. А. Бонч-Бруевича. - СПб. :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, 2009. - 64 с.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11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3073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269862" y="2150787"/>
            <a:ext cx="6896100" cy="2828925"/>
          </a:xfrm>
          <a:prstGeom prst="rect">
            <a:avLst/>
          </a:prstGeom>
        </p:spPr>
        <p:txBody>
          <a:bodyPr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/>
              <a:t>6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Гойхман, В. Ю. Протокол ISUP стека ОКС7</a:t>
            </a:r>
            <a:r>
              <a:rPr lang="ru-RU" sz="1400" dirty="0" smtClean="0">
                <a:solidFill>
                  <a:schemeClr val="tx1"/>
                </a:solidFill>
              </a:rPr>
              <a:t>: учеб. пособие / В. Ю. Гойхман, Б. С. Гольдштейн, Ю. В. Политова; </a:t>
            </a:r>
            <a:r>
              <a:rPr lang="ru-RU" sz="1400" dirty="0" err="1" smtClean="0">
                <a:solidFill>
                  <a:schemeClr val="tx1"/>
                </a:solidFill>
              </a:rPr>
              <a:t>Федер</a:t>
            </a:r>
            <a:r>
              <a:rPr lang="ru-RU" sz="1400" dirty="0" smtClean="0">
                <a:solidFill>
                  <a:schemeClr val="tx1"/>
                </a:solidFill>
              </a:rPr>
              <a:t>. агентство связи, ГОУ ВПО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 им. проф. М. А. Бонч-Бруевича. - СПб. :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, 2009. - 60 с.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lvl="0"/>
            <a:r>
              <a:rPr lang="ru-RU" sz="1400" dirty="0"/>
              <a:t>7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А. В.  Лейкин, В. Ю. Гойхман, Б. С.  Гольдштейн.  Протокол SCCP стека ОКС7</a:t>
            </a:r>
            <a:r>
              <a:rPr lang="ru-RU" sz="1400" dirty="0" smtClean="0">
                <a:solidFill>
                  <a:schemeClr val="tx1"/>
                </a:solidFill>
              </a:rPr>
              <a:t>:  учебное  пособие //  –  СПб.  :  Издательство 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, 2012. – 71 с.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lvl="0"/>
            <a:r>
              <a:rPr lang="ru-RU" sz="1400" dirty="0"/>
              <a:t>8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</a:rPr>
              <a:t>Гольдштейн Б.С., Гойхман В.Ю., </a:t>
            </a:r>
            <a:r>
              <a:rPr lang="ru-RU" sz="1400" b="1" dirty="0" err="1" smtClean="0">
                <a:solidFill>
                  <a:schemeClr val="tx1"/>
                </a:solidFill>
              </a:rPr>
              <a:t>Сибирякова</a:t>
            </a:r>
            <a:r>
              <a:rPr lang="ru-RU" sz="1400" b="1" dirty="0" smtClean="0">
                <a:solidFill>
                  <a:schemeClr val="tx1"/>
                </a:solidFill>
              </a:rPr>
              <a:t> Н.Г.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Протоколы стека ОКС7: подсистема МАР</a:t>
            </a:r>
            <a:r>
              <a:rPr lang="ru-RU" sz="1400" dirty="0" smtClean="0">
                <a:solidFill>
                  <a:schemeClr val="tx1"/>
                </a:solidFill>
              </a:rPr>
              <a:t>. Учебное пособие</a:t>
            </a:r>
            <a:r>
              <a:rPr lang="en-US" sz="1400" dirty="0" smtClean="0">
                <a:solidFill>
                  <a:schemeClr val="tx1"/>
                </a:solidFill>
              </a:rPr>
              <a:t> // </a:t>
            </a:r>
            <a:r>
              <a:rPr lang="ru-RU" sz="1400" dirty="0" smtClean="0">
                <a:solidFill>
                  <a:schemeClr val="tx1"/>
                </a:solidFill>
              </a:rPr>
              <a:t>Издательство  </a:t>
            </a:r>
            <a:r>
              <a:rPr lang="ru-RU" sz="1400" dirty="0" err="1" smtClean="0">
                <a:solidFill>
                  <a:schemeClr val="tx1"/>
                </a:solidFill>
              </a:rPr>
              <a:t>СПбГУТ</a:t>
            </a:r>
            <a:r>
              <a:rPr lang="ru-RU" sz="1400" dirty="0" smtClean="0">
                <a:solidFill>
                  <a:schemeClr val="tx1"/>
                </a:solidFill>
              </a:rPr>
              <a:t>, 2012.</a:t>
            </a:r>
          </a:p>
          <a:p>
            <a:pPr lvl="0"/>
            <a:endParaRPr lang="ru-RU" sz="1400" dirty="0" smtClean="0">
              <a:solidFill>
                <a:schemeClr val="tx1"/>
              </a:solidFill>
            </a:endParaRPr>
          </a:p>
          <a:p>
            <a:pPr lvl="0"/>
            <a:r>
              <a:rPr lang="ru-RU" sz="1400" dirty="0" smtClean="0"/>
              <a:t>9</a:t>
            </a:r>
            <a:r>
              <a:rPr lang="en-US" sz="1400" dirty="0" smtClean="0"/>
              <a:t>. </a:t>
            </a:r>
            <a:r>
              <a:rPr lang="ru-RU" sz="1400" b="1" dirty="0"/>
              <a:t>Протоколы стека ОКС7: подсистема ТСАР. Серия «Телекоммуникационные протоколы ЕСЭ РФ».</a:t>
            </a:r>
            <a:r>
              <a:rPr lang="ru-RU" sz="1400" dirty="0"/>
              <a:t> Книга 11 [Электронный ресурс] / Б. С. Гольдштейн, И. М. </a:t>
            </a:r>
            <a:r>
              <a:rPr lang="ru-RU" sz="1400" dirty="0" err="1"/>
              <a:t>Ехриель</a:t>
            </a:r>
            <a:r>
              <a:rPr lang="ru-RU" sz="1400" dirty="0"/>
              <a:t>, Р. Д. </a:t>
            </a:r>
            <a:r>
              <a:rPr lang="ru-RU" sz="1400" dirty="0" err="1"/>
              <a:t>Рерле</a:t>
            </a:r>
            <a:r>
              <a:rPr lang="ru-RU" sz="1400" dirty="0"/>
              <a:t>. - СПб. : БХВ-Петербург, 2014. - 126 с.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12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5443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42345" y="2134885"/>
            <a:ext cx="7599763" cy="282892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Выполнение лабораторного практикума.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/>
              <a:t>Выполнение и защита контрольной работы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аличие </a:t>
            </a:r>
            <a:r>
              <a:rPr lang="ru-RU" sz="2400" dirty="0"/>
              <a:t>индивидуального краткого рукописного конспекта с планами ответов на все вопросы дисциплины, вынесенные на зачет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13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19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Допуск к зачету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17856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14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25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Контрольная работа</a:t>
            </a:r>
            <a:endParaRPr lang="ru-RU" b="1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882650" y="3053300"/>
            <a:ext cx="6896100" cy="3016030"/>
          </a:xfrm>
          <a:prstGeom prst="rect">
            <a:avLst/>
          </a:prstGeom>
        </p:spPr>
        <p:txBody>
          <a:bodyPr anchor="ctr"/>
          <a:lstStyle/>
          <a:p>
            <a:r>
              <a:rPr lang="ru-RU" sz="1600" b="1" dirty="0" smtClean="0"/>
              <a:t>Выполнить след. контрольные задания:</a:t>
            </a:r>
          </a:p>
          <a:p>
            <a:r>
              <a:rPr lang="ru-RU" sz="1600" dirty="0"/>
              <a:t>2.1 Построить общую   SDL- систему модельной АТС .  Разработать SDL- диаграмму процесса управления обслуживанием </a:t>
            </a:r>
            <a:r>
              <a:rPr lang="ru-RU" sz="1600" dirty="0" smtClean="0"/>
              <a:t>вызова</a:t>
            </a:r>
          </a:p>
          <a:p>
            <a:r>
              <a:rPr lang="ru-RU" sz="1600" dirty="0" smtClean="0"/>
              <a:t>2.2</a:t>
            </a:r>
            <a:r>
              <a:rPr lang="ru-RU" sz="1600" dirty="0"/>
              <a:t>. Разработать   MSC- сценарий протокола сигнализации </a:t>
            </a:r>
            <a:r>
              <a:rPr lang="ru-RU" sz="1600" dirty="0" smtClean="0"/>
              <a:t>для </a:t>
            </a:r>
            <a:r>
              <a:rPr lang="ru-RU" sz="1600" dirty="0"/>
              <a:t>модельной АТС с соответствующими </a:t>
            </a:r>
            <a:r>
              <a:rPr lang="ru-RU" sz="1600" dirty="0" smtClean="0"/>
              <a:t>комментариями. 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Декодировать сигнализацию   ISUP/MTP   стека ОКС 7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i="1" dirty="0" smtClean="0"/>
              <a:t>Дополнительное </a:t>
            </a:r>
            <a:r>
              <a:rPr lang="ru-RU" sz="1600" i="1" dirty="0"/>
              <a:t>задание:</a:t>
            </a:r>
          </a:p>
          <a:p>
            <a:r>
              <a:rPr lang="ru-RU" sz="1600" dirty="0"/>
              <a:t>– разработать MSC-сценарий протокола сигнализации SIP или H.323 (на выбор) при установлении базового соединения к абоненту сети ISDN, имеющему цифровой абонентский терминал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44" y="3577320"/>
            <a:ext cx="1410102" cy="1407899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882650" y="1234012"/>
            <a:ext cx="6896100" cy="1280408"/>
          </a:xfrm>
          <a:prstGeom prst="rect">
            <a:avLst/>
          </a:prstGeom>
        </p:spPr>
        <p:txBody>
          <a:bodyPr anchor="ctr"/>
          <a:lstStyle/>
          <a:p>
            <a:r>
              <a:rPr lang="ru-RU" sz="1400" dirty="0"/>
              <a:t>Расчет и проектирование систем коммутации TDM-сетей [Электронный ресурс]: учебное пособие / Ю. А. Вощило [и др.]; </a:t>
            </a:r>
            <a:r>
              <a:rPr lang="ru-RU" sz="1400" dirty="0" err="1"/>
              <a:t>рец</a:t>
            </a:r>
            <a:r>
              <a:rPr lang="ru-RU" sz="1400" dirty="0"/>
              <a:t>.: А. П. Пшеничников, Н. А. Соколов; Федеральное агентство связи, Федеральное государственное образовательное бюджетное учреждение высшего профессионального образования "Санкт-Петербургский государственный университет телекоммуникаций им. проф. М. А. Бонч-Бруевича". - СПб. : </a:t>
            </a:r>
            <a:r>
              <a:rPr lang="ru-RU" sz="1400" dirty="0" err="1"/>
              <a:t>СПбГУТ</a:t>
            </a:r>
            <a:r>
              <a:rPr lang="ru-RU" sz="1400" dirty="0"/>
              <a:t>, 2011. - 88 с.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347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349375" y="1395413"/>
            <a:ext cx="6896100" cy="282892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Инфокоммуникационных систем 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http://iks.sut.ru/  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Научно-исследовательский институт телекоммуникационных систем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http://niits.ru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15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231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Интернет-ресурсы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9411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079031" y="144915"/>
            <a:ext cx="6896100" cy="2828925"/>
          </a:xfrm>
          <a:prstGeom prst="rect">
            <a:avLst/>
          </a:prstGeom>
        </p:spPr>
        <p:txBody>
          <a:bodyPr anchor="ctr"/>
          <a:lstStyle/>
          <a:p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</a:rPr>
              <a:t>Все методические пособия доступны по адресу: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16</a:t>
            </a:fld>
            <a:endParaRPr lang="ru-RU" alt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65" y="2973840"/>
            <a:ext cx="1410102" cy="14078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9069" y="3566161"/>
            <a:ext cx="414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http://niits.ru/public/metod/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57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494" y="2720658"/>
            <a:ext cx="3741089" cy="887412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Вопросы?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1754202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349375" y="1395413"/>
            <a:ext cx="6896100" cy="461577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/>
              <a:t>кафедра Инфокоммуникационных систем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000" dirty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старший преподаватель Лейкин Антон Владиславович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000" dirty="0" smtClean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электронная почта: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aleykin@sotsbi.ru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2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44679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422910" y="1395413"/>
            <a:ext cx="7822565" cy="461577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/>
              <a:t>Целью преподавания дисциплины «Теория систем коммутации» является изучение этапов эволюции систем коммутации, используемых на сетях PSTN (</a:t>
            </a:r>
            <a:r>
              <a:rPr lang="ru-RU" sz="2000" dirty="0" err="1"/>
              <a:t>Public</a:t>
            </a:r>
            <a:r>
              <a:rPr lang="ru-RU" sz="2000" dirty="0"/>
              <a:t> </a:t>
            </a:r>
            <a:r>
              <a:rPr lang="ru-RU" sz="2000" dirty="0" err="1"/>
              <a:t>Switched</a:t>
            </a:r>
            <a:r>
              <a:rPr lang="ru-RU" sz="2000" dirty="0"/>
              <a:t> </a:t>
            </a:r>
            <a:r>
              <a:rPr lang="ru-RU" sz="2000" dirty="0" err="1"/>
              <a:t>Telephone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), ISDN (</a:t>
            </a:r>
            <a:r>
              <a:rPr lang="ru-RU" sz="2000" dirty="0" err="1"/>
              <a:t>Integrated</a:t>
            </a:r>
            <a:r>
              <a:rPr lang="ru-RU" sz="2000" dirty="0"/>
              <a:t> </a:t>
            </a:r>
            <a:r>
              <a:rPr lang="ru-RU" sz="2000" dirty="0" err="1"/>
              <a:t>Services</a:t>
            </a:r>
            <a:r>
              <a:rPr lang="ru-RU" sz="2000" dirty="0"/>
              <a:t> </a:t>
            </a:r>
            <a:r>
              <a:rPr lang="ru-RU" sz="2000" dirty="0" err="1"/>
              <a:t>Digital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), PLMN (</a:t>
            </a:r>
            <a:r>
              <a:rPr lang="ru-RU" sz="2000" dirty="0" err="1"/>
              <a:t>Public</a:t>
            </a:r>
            <a:r>
              <a:rPr lang="ru-RU" sz="2000" dirty="0"/>
              <a:t> </a:t>
            </a:r>
            <a:r>
              <a:rPr lang="ru-RU" sz="2000" dirty="0" err="1"/>
              <a:t>Land</a:t>
            </a:r>
            <a:r>
              <a:rPr lang="ru-RU" sz="2000" dirty="0"/>
              <a:t> </a:t>
            </a:r>
            <a:r>
              <a:rPr lang="ru-RU" sz="2000" dirty="0" err="1"/>
              <a:t>Mobile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) и NGN (</a:t>
            </a:r>
            <a:r>
              <a:rPr lang="ru-RU" sz="2000" dirty="0" err="1"/>
              <a:t>Next</a:t>
            </a:r>
            <a:r>
              <a:rPr lang="ru-RU" sz="2000" dirty="0"/>
              <a:t> </a:t>
            </a:r>
            <a:r>
              <a:rPr lang="ru-RU" sz="2000" dirty="0" err="1"/>
              <a:t>Generation</a:t>
            </a:r>
            <a:r>
              <a:rPr lang="ru-RU" sz="2000" dirty="0"/>
              <a:t> </a:t>
            </a:r>
            <a:r>
              <a:rPr lang="ru-RU" sz="2000" dirty="0" err="1"/>
              <a:t>Networks</a:t>
            </a:r>
            <a:r>
              <a:rPr lang="ru-RU" sz="2000" dirty="0"/>
              <a:t>). Их принципов и архитектуры построения, а также связывающих их телекоммуникационных протоколов</a:t>
            </a:r>
            <a:r>
              <a:rPr lang="ru-RU" sz="2000" dirty="0" smtClean="0"/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/>
              <a:t>Рассматриваются </a:t>
            </a:r>
            <a:r>
              <a:rPr lang="ru-RU" sz="2000" dirty="0"/>
              <a:t>протоколы</a:t>
            </a:r>
            <a:r>
              <a:rPr lang="en-US" sz="2000" dirty="0"/>
              <a:t>, </a:t>
            </a:r>
            <a:r>
              <a:rPr lang="ru-RU" sz="2000" dirty="0"/>
              <a:t>используемые на </a:t>
            </a:r>
            <a:r>
              <a:rPr lang="ru-RU" sz="2000" dirty="0" smtClean="0"/>
              <a:t>различных сетях</a:t>
            </a:r>
            <a:r>
              <a:rPr lang="en-US" sz="2000" dirty="0" smtClean="0"/>
              <a:t> </a:t>
            </a:r>
            <a:r>
              <a:rPr lang="ru-RU" sz="2000" dirty="0" smtClean="0"/>
              <a:t>связи. В </a:t>
            </a:r>
            <a:r>
              <a:rPr lang="ru-RU" sz="2000" dirty="0"/>
              <a:t>ходе изучения дисциплины студенты познакомятся с протоколами стека ОКС-7 (</a:t>
            </a:r>
            <a:r>
              <a:rPr lang="en-US" sz="2000" dirty="0"/>
              <a:t>MTP</a:t>
            </a:r>
            <a:r>
              <a:rPr lang="ru-RU" sz="2000" dirty="0"/>
              <a:t>, </a:t>
            </a:r>
            <a:r>
              <a:rPr lang="en-US" sz="2000" dirty="0"/>
              <a:t>SCCP</a:t>
            </a:r>
            <a:r>
              <a:rPr lang="ru-RU" sz="2000" dirty="0"/>
              <a:t>, </a:t>
            </a:r>
            <a:r>
              <a:rPr lang="en-US" sz="2000" dirty="0"/>
              <a:t>ISUP</a:t>
            </a:r>
            <a:r>
              <a:rPr lang="ru-RU" sz="2000" dirty="0"/>
              <a:t>, </a:t>
            </a:r>
            <a:r>
              <a:rPr lang="en-US" sz="2000" dirty="0"/>
              <a:t>TCAP</a:t>
            </a:r>
            <a:r>
              <a:rPr lang="ru-RU" sz="2000" dirty="0"/>
              <a:t>, </a:t>
            </a:r>
            <a:r>
              <a:rPr lang="en-US" sz="2000" dirty="0"/>
              <a:t>INAP</a:t>
            </a:r>
            <a:r>
              <a:rPr lang="ru-RU" sz="2000" dirty="0"/>
              <a:t>, </a:t>
            </a:r>
            <a:r>
              <a:rPr lang="en-US" sz="2000" dirty="0"/>
              <a:t>MAP</a:t>
            </a:r>
            <a:r>
              <a:rPr lang="ru-RU" sz="2000" dirty="0" smtClean="0"/>
              <a:t>), </a:t>
            </a:r>
            <a:r>
              <a:rPr lang="en-US" sz="2000" dirty="0" smtClean="0"/>
              <a:t>SIGTRAN</a:t>
            </a:r>
            <a:r>
              <a:rPr lang="ru-RU" sz="2000" dirty="0"/>
              <a:t>, </a:t>
            </a:r>
            <a:r>
              <a:rPr lang="en-US" sz="2000" dirty="0"/>
              <a:t>SIP</a:t>
            </a:r>
            <a:r>
              <a:rPr lang="ru-RU" sz="2000" dirty="0"/>
              <a:t>, </a:t>
            </a:r>
            <a:r>
              <a:rPr lang="en-US" sz="2000" dirty="0"/>
              <a:t>H</a:t>
            </a:r>
            <a:r>
              <a:rPr lang="ru-RU" sz="2000" dirty="0"/>
              <a:t>.323</a:t>
            </a: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3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343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Цели и задачи дисциплины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349375" y="1395413"/>
            <a:ext cx="6896100" cy="4456747"/>
          </a:xfrm>
          <a:prstGeom prst="rect">
            <a:avLst/>
          </a:prstGeom>
        </p:spPr>
        <p:txBody>
          <a:bodyPr anchor="ctr"/>
          <a:lstStyle/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Изучение </a:t>
            </a:r>
            <a:r>
              <a:rPr lang="ru-RU" sz="2000" dirty="0"/>
              <a:t>курса «Теория систем коммутации» базируется на знании дисциплины </a:t>
            </a:r>
            <a:r>
              <a:rPr lang="ru-RU" sz="2000" b="1" dirty="0"/>
              <a:t>«Основы построения инфокоммуникационных систем и сетей»</a:t>
            </a:r>
            <a:r>
              <a:rPr lang="ru-RU" sz="2000" dirty="0"/>
              <a:t>.</a:t>
            </a:r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Основные </a:t>
            </a:r>
            <a:r>
              <a:rPr lang="ru-RU" sz="2000" dirty="0"/>
              <a:t>положения дисциплины используются при изучении дисциплин «Оборудование систем мобильной связи».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4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848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Место дисциплины в структуре основной образовательной 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0459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5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Содержание дисциплины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93717"/>
              </p:ext>
            </p:extLst>
          </p:nvPr>
        </p:nvGraphicFramePr>
        <p:xfrm>
          <a:off x="542345" y="1397000"/>
          <a:ext cx="8196138" cy="49973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88"/>
                <a:gridCol w="2442057"/>
                <a:gridCol w="51444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раздела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раздела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Введение. Термины и определения.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Цели, задачи и структура курса.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Эволюция систем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коммутации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760"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Технологии сетей TDM, NGN. Основы сигнализации, нумерации, технического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обслуживания. ССОП. ЕСЭ РФ. Конвергенция сетей связи. Сети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NGN.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Аналоговые и цифровые системы коммутации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Декадно-шаговые АТС, координатные АТС, принципы цифровой коммутации, цифровые АТС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Язык описаний и спецификаций SDL. Язык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Стандарты языков описаний протоколов. Примеры использования в сетях связи общего пользования (ССОП). </a:t>
                      </a:r>
                    </a:p>
                  </a:txBody>
                  <a:tcPr marL="68580" marR="68580" marT="0" marB="0"/>
                </a:tc>
              </a:tr>
              <a:tr h="12230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Эталонная модель ВОС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Декомпозиция задач открытой системы. Назначение уровней. Понятие протокола и примитива. Рассмотрение реализации многоуровневой модели на примере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TCP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IP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Межстанционная сигнализация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Элементы телефонной сигнализации. Основы нумерации. Сигнализация ОКС №7. Особенности ОКС№7, типы и формат сигнальных единиц, назначения подсистем, функции подсистем, формат сообщений подсистем. Стандартизация подсистем.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44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6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Содержание дисциплины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54861"/>
              </p:ext>
            </p:extLst>
          </p:nvPr>
        </p:nvGraphicFramePr>
        <p:xfrm>
          <a:off x="542345" y="1397000"/>
          <a:ext cx="8196138" cy="3560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88"/>
                <a:gridCol w="2442057"/>
                <a:gridCol w="51444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раздела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раздела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Программные коммутаторы (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Softswitch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Декомпозиция АТС. Архитектура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Softswitch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Конвергенция сетей связи. Сети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NGN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Протоколы NGN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Терминология моделей соединения в пакетных сетях.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-телефония. Протоколы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.323,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RTP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Декомпозиция шлюза, управление шлюзами, протоколы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.248,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MGCP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Протоколы Sigtran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Архитектура SIGTRAN. Протокол SCTP. Протоколы адаптационного уровня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тема мультимедийной связи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</a:t>
                      </a:r>
                      <a:endParaRPr lang="ru-RU" sz="14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Softswitch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сетях подвижной связи, функциональные возможности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Архитектура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Сигнализация в сетях GSM. Подсистема мобильной сети стандарта GSM (MAP)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сигнализации №7 в сети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GSM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Подсистема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SCCP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Прикладные части МАР и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BSSAP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.Объекты сети MAP. Процедуры, услуги и протоколы MAP.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480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1349375" y="1395413"/>
            <a:ext cx="6896100" cy="2828925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Аудиторных занятий: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- лекций: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0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  <a:cs typeface="Times New Roman" pitchFamily="18" charset="0"/>
              </a:rPr>
              <a:t>часов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Char char="-"/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лабораторных и практических занятий: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30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  <a:cs typeface="Times New Roman" pitchFamily="18" charset="0"/>
              </a:rPr>
              <a:t>часов</a:t>
            </a:r>
            <a:endParaRPr lang="en-US" dirty="0" smtClean="0">
              <a:latin typeface="+mn-lt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Char char="-"/>
              <a:defRPr/>
            </a:pPr>
            <a:endParaRPr lang="ru-RU" dirty="0" smtClean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400" b="1" u="sng" dirty="0" smtClean="0">
                <a:latin typeface="+mn-lt"/>
                <a:cs typeface="Times New Roman" pitchFamily="18" charset="0"/>
              </a:rPr>
              <a:t>Самостоятельная работа: 58 часов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dirty="0" smtClean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Общая трудоемкость: </a:t>
            </a:r>
            <a:r>
              <a:rPr lang="ru-RU" b="1" dirty="0" smtClean="0">
                <a:latin typeface="+mn-lt"/>
                <a:cs typeface="Times New Roman" pitchFamily="18" charset="0"/>
              </a:rPr>
              <a:t>108</a:t>
            </a:r>
            <a:r>
              <a:rPr lang="ru-RU" dirty="0" smtClean="0">
                <a:latin typeface="+mn-lt"/>
                <a:cs typeface="Times New Roman" pitchFamily="18" charset="0"/>
              </a:rPr>
              <a:t> часа</a:t>
            </a:r>
            <a:endParaRPr lang="ru-RU" dirty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Форма отчета: </a:t>
            </a:r>
            <a:r>
              <a:rPr lang="ru-RU" b="1" dirty="0" smtClean="0">
                <a:latin typeface="+mn-lt"/>
                <a:cs typeface="Times New Roman" pitchFamily="18" charset="0"/>
              </a:rPr>
              <a:t>Зачет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7</a:t>
            </a:fld>
            <a:endParaRPr lang="ru-RU" alt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910" y="868680"/>
            <a:ext cx="249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Объем дисциплины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92681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42344" y="1395413"/>
            <a:ext cx="8075875" cy="2828925"/>
          </a:xfrm>
          <a:prstGeom prst="rect">
            <a:avLst/>
          </a:prstGeom>
        </p:spPr>
        <p:txBody>
          <a:bodyPr anchor="ctr"/>
          <a:lstStyle/>
          <a:p>
            <a:r>
              <a:rPr lang="ru-RU" sz="3600" dirty="0" smtClean="0"/>
              <a:t>уметь:</a:t>
            </a:r>
          </a:p>
          <a:p>
            <a:endParaRPr lang="ru-RU" sz="3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анализировать </a:t>
            </a:r>
            <a:r>
              <a:rPr lang="ru-RU" sz="2400" dirty="0"/>
              <a:t>формат и содержание сигнальных сообщений систем сигнализации ССОП;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анализировать сценарии взаимодействия различных систем сигнализации;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осуществлять поиск и устранение неисправностей в системах коммутации на основании анализа межстанционной сигнализации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8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28837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42344" y="1395413"/>
            <a:ext cx="8075875" cy="2828925"/>
          </a:xfrm>
          <a:prstGeom prst="rect">
            <a:avLst/>
          </a:prstGeom>
        </p:spPr>
        <p:txBody>
          <a:bodyPr anchor="ctr"/>
          <a:lstStyle/>
          <a:p>
            <a:r>
              <a:rPr lang="ru-RU" sz="3600" dirty="0"/>
              <a:t>знать</a:t>
            </a:r>
            <a:r>
              <a:rPr lang="ru-RU" sz="3600" dirty="0" smtClean="0"/>
              <a:t>:</a:t>
            </a:r>
          </a:p>
          <a:p>
            <a:endParaRPr lang="ru-RU" sz="3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принципы и архитектуру построения аналоговых, цифровых и программных систем коммутации, применяемых на ССОП;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системы сигнализации и протоколы ССОП;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языки описания и спецификации протоколов;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эталонную модель взаимосвязи открытых систем;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современные и   перспективные   направления     развития телекоммуникационных   систем, основные методы анализа, синтеза и принципы эксплуатации систем коммутации различных поколений, особенности реализации услуг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383" y="6407083"/>
            <a:ext cx="461962" cy="365125"/>
          </a:xfrm>
        </p:spPr>
        <p:txBody>
          <a:bodyPr/>
          <a:lstStyle/>
          <a:p>
            <a:fld id="{10777D9C-983B-4BFC-9B47-4E86E04EF9BA}" type="slidenum">
              <a:rPr lang="ru-RU" altLang="ru-RU" sz="1400" b="1" smtClean="0"/>
              <a:pPr/>
              <a:t>9</a:t>
            </a:fld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735165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1185</Words>
  <Application>Microsoft Office PowerPoint</Application>
  <PresentationFormat>Экран (4:3)</PresentationFormat>
  <Paragraphs>163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Antony Leykin</cp:lastModifiedBy>
  <cp:revision>77</cp:revision>
  <dcterms:created xsi:type="dcterms:W3CDTF">2010-06-18T09:27:04Z</dcterms:created>
  <dcterms:modified xsi:type="dcterms:W3CDTF">2016-09-04T18:17:59Z</dcterms:modified>
</cp:coreProperties>
</file>