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72" r:id="rId3"/>
    <p:sldId id="257" r:id="rId4"/>
    <p:sldId id="258" r:id="rId5"/>
    <p:sldId id="260" r:id="rId6"/>
    <p:sldId id="261" r:id="rId7"/>
    <p:sldId id="262" r:id="rId8"/>
    <p:sldId id="263" r:id="rId9"/>
    <p:sldId id="265" r:id="rId10"/>
    <p:sldId id="266" r:id="rId11"/>
    <p:sldId id="267" r:id="rId12"/>
    <p:sldId id="268" r:id="rId13"/>
    <p:sldId id="270" r:id="rId14"/>
    <p:sldId id="271" r:id="rId15"/>
    <p:sldId id="269"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650"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85A6D401-0A3D-4579-8B5B-7E11F5068AA3}" type="datetimeFigureOut">
              <a:rPr lang="ru-RU" smtClean="0"/>
              <a:t>08.09.2018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56E1444-3F6F-47DD-819C-8F429D67E75E}" type="slidenum">
              <a:rPr lang="ru-RU" smtClean="0"/>
              <a:t>‹#›</a:t>
            </a:fld>
            <a:endParaRPr lang="ru-RU"/>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85A6D401-0A3D-4579-8B5B-7E11F5068AA3}" type="datetimeFigureOut">
              <a:rPr lang="ru-RU" smtClean="0"/>
              <a:t>08.09.2018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56E1444-3F6F-47DD-819C-8F429D67E75E}"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5A6D401-0A3D-4579-8B5B-7E11F5068AA3}" type="datetimeFigureOut">
              <a:rPr lang="ru-RU" smtClean="0"/>
              <a:t>08.09.2018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56E1444-3F6F-47DD-819C-8F429D67E75E}"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5A6D401-0A3D-4579-8B5B-7E11F5068AA3}" type="datetimeFigureOut">
              <a:rPr lang="ru-RU" smtClean="0"/>
              <a:t>08.09.2018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56E1444-3F6F-47DD-819C-8F429D67E75E}"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5A6D401-0A3D-4579-8B5B-7E11F5068AA3}" type="datetimeFigureOut">
              <a:rPr lang="ru-RU" smtClean="0"/>
              <a:t>08.09.2018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56E1444-3F6F-47DD-819C-8F429D67E75E}"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85A6D401-0A3D-4579-8B5B-7E11F5068AA3}" type="datetimeFigureOut">
              <a:rPr lang="ru-RU" smtClean="0"/>
              <a:t>08.09.2018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56E1444-3F6F-47DD-819C-8F429D67E75E}"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5A6D401-0A3D-4579-8B5B-7E11F5068AA3}" type="datetimeFigureOut">
              <a:rPr lang="ru-RU" smtClean="0"/>
              <a:t>08.09.2018</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956E1444-3F6F-47DD-819C-8F429D67E75E}" type="slidenum">
              <a:rPr lang="ru-RU" smtClean="0"/>
              <a:t>‹#›</a:t>
            </a:fld>
            <a:endParaRPr lang="ru-RU"/>
          </a:p>
        </p:txBody>
      </p:sp>
      <p:sp>
        <p:nvSpPr>
          <p:cNvPr id="10" name="Title 9"/>
          <p:cNvSpPr>
            <a:spLocks noGrp="1"/>
          </p:cNvSpPr>
          <p:nvPr>
            <p:ph type="title"/>
          </p:nvPr>
        </p:nvSpPr>
        <p:spPr/>
        <p:txBody>
          <a:body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85A6D401-0A3D-4579-8B5B-7E11F5068AA3}" type="datetimeFigureOut">
              <a:rPr lang="ru-RU" smtClean="0"/>
              <a:t>08.09.2018</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956E1444-3F6F-47DD-819C-8F429D67E75E}"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A6D401-0A3D-4579-8B5B-7E11F5068AA3}" type="datetimeFigureOut">
              <a:rPr lang="ru-RU" smtClean="0"/>
              <a:t>08.09.2018</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956E1444-3F6F-47DD-819C-8F429D67E75E}"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85A6D401-0A3D-4579-8B5B-7E11F5068AA3}" type="datetimeFigureOut">
              <a:rPr lang="ru-RU" smtClean="0"/>
              <a:t>08.09.2018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56E1444-3F6F-47DD-819C-8F429D67E75E}" type="slidenum">
              <a:rPr lang="ru-RU" smtClean="0"/>
              <a:t>‹#›</a:t>
            </a:fld>
            <a:endParaRPr lang="ru-RU"/>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85A6D401-0A3D-4579-8B5B-7E11F5068AA3}" type="datetimeFigureOut">
              <a:rPr lang="ru-RU" smtClean="0"/>
              <a:t>08.09.2018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56E1444-3F6F-47DD-819C-8F429D67E75E}" type="slidenum">
              <a:rPr lang="ru-RU" smtClean="0"/>
              <a:t>‹#›</a:t>
            </a:fld>
            <a:endParaRPr lang="ru-RU"/>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85A6D401-0A3D-4579-8B5B-7E11F5068AA3}" type="datetimeFigureOut">
              <a:rPr lang="ru-RU" smtClean="0"/>
              <a:t>08.09.2018</a:t>
            </a:fld>
            <a:endParaRPr lang="ru-RU"/>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ru-RU"/>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956E1444-3F6F-47DD-819C-8F429D67E75E}"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67544" y="404664"/>
            <a:ext cx="8280920" cy="5760640"/>
          </a:xfrm>
        </p:spPr>
        <p:txBody>
          <a:bodyPr>
            <a:noAutofit/>
          </a:bodyPr>
          <a:lstStyle/>
          <a:p>
            <a:pPr marL="182880" indent="0">
              <a:buNone/>
            </a:pPr>
            <a:endParaRPr lang="ru-RU" sz="4000" dirty="0">
              <a:solidFill>
                <a:schemeClr val="tx1"/>
              </a:solidFill>
            </a:endParaRPr>
          </a:p>
        </p:txBody>
      </p:sp>
    </p:spTree>
    <p:extLst>
      <p:ext uri="{BB962C8B-B14F-4D97-AF65-F5344CB8AC3E}">
        <p14:creationId xmlns:p14="http://schemas.microsoft.com/office/powerpoint/2010/main" val="26389335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4437112"/>
            <a:ext cx="7992888" cy="1863080"/>
          </a:xfrm>
        </p:spPr>
        <p:txBody>
          <a:bodyPr/>
          <a:lstStyle/>
          <a:p>
            <a:pPr algn="l"/>
            <a:r>
              <a:rPr lang="ru-RU" sz="1600" i="1" dirty="0" smtClean="0">
                <a:solidFill>
                  <a:schemeClr val="tx1"/>
                </a:solidFill>
                <a:effectLst/>
              </a:rPr>
              <a:t>2006 г. Изменения </a:t>
            </a:r>
            <a:r>
              <a:rPr lang="ru-RU" sz="1600" i="1" dirty="0">
                <a:solidFill>
                  <a:schemeClr val="tx1"/>
                </a:solidFill>
                <a:effectLst/>
              </a:rPr>
              <a:t>в законе РФ «Об экологической экспертизе</a:t>
            </a:r>
            <a:r>
              <a:rPr lang="ru-RU" sz="1600" i="1" dirty="0" smtClean="0">
                <a:solidFill>
                  <a:schemeClr val="tx1"/>
                </a:solidFill>
                <a:effectLst/>
              </a:rPr>
              <a:t>»</a:t>
            </a:r>
            <a:r>
              <a:rPr lang="ru-RU" sz="1600" dirty="0">
                <a:solidFill>
                  <a:schemeClr val="tx1"/>
                </a:solidFill>
                <a:effectLst/>
              </a:rPr>
              <a:t> </a:t>
            </a:r>
            <a:r>
              <a:rPr lang="ru-RU" sz="1600" dirty="0" smtClean="0">
                <a:solidFill>
                  <a:schemeClr val="tx1"/>
                </a:solidFill>
                <a:effectLst/>
              </a:rPr>
              <a:t>(</a:t>
            </a:r>
            <a:r>
              <a:rPr lang="ru-RU" sz="1600" dirty="0">
                <a:solidFill>
                  <a:schemeClr val="tx1"/>
                </a:solidFill>
                <a:effectLst/>
              </a:rPr>
              <a:t>закон №232-ФЗ «О внесении изменений в Градостроительный кодекс Российской Федерации и отдельные законодательные акты Российской Федерации</a:t>
            </a:r>
            <a:r>
              <a:rPr lang="ru-RU" sz="1600" dirty="0" smtClean="0">
                <a:solidFill>
                  <a:schemeClr val="tx1"/>
                </a:solidFill>
                <a:effectLst/>
              </a:rPr>
              <a:t>»).</a:t>
            </a:r>
            <a:br>
              <a:rPr lang="ru-RU" sz="1600" dirty="0" smtClean="0">
                <a:solidFill>
                  <a:schemeClr val="tx1"/>
                </a:solidFill>
                <a:effectLst/>
              </a:rPr>
            </a:br>
            <a:r>
              <a:rPr lang="ru-RU" sz="1600" dirty="0">
                <a:solidFill>
                  <a:schemeClr val="tx1"/>
                </a:solidFill>
                <a:effectLst/>
              </a:rPr>
              <a:t>Тем же </a:t>
            </a:r>
            <a:r>
              <a:rPr lang="ru-RU" sz="1600" dirty="0" smtClean="0">
                <a:solidFill>
                  <a:schemeClr val="tx1"/>
                </a:solidFill>
                <a:effectLst/>
              </a:rPr>
              <a:t>законом </a:t>
            </a:r>
            <a:r>
              <a:rPr lang="ru-RU" sz="1600" dirty="0">
                <a:solidFill>
                  <a:schemeClr val="tx1"/>
                </a:solidFill>
                <a:effectLst/>
              </a:rPr>
              <a:t>232-ФЗ </a:t>
            </a:r>
            <a:r>
              <a:rPr lang="ru-RU" sz="1600" dirty="0" smtClean="0">
                <a:solidFill>
                  <a:schemeClr val="tx1"/>
                </a:solidFill>
                <a:effectLst/>
              </a:rPr>
              <a:t>были </a:t>
            </a:r>
            <a:r>
              <a:rPr lang="ru-RU" sz="1600" dirty="0">
                <a:solidFill>
                  <a:schemeClr val="tx1"/>
                </a:solidFill>
                <a:effectLst/>
              </a:rPr>
              <a:t>внесены изменения в Градостроительный кодекс, существенно поднявшие роль инженерных изысканий для строительства.</a:t>
            </a:r>
            <a:endParaRPr lang="ru-RU" sz="1600" dirty="0">
              <a:solidFill>
                <a:schemeClr val="tx1"/>
              </a:solidFill>
            </a:endParaRPr>
          </a:p>
        </p:txBody>
      </p:sp>
      <p:sp>
        <p:nvSpPr>
          <p:cNvPr id="3" name="Объект 2"/>
          <p:cNvSpPr>
            <a:spLocks noGrp="1"/>
          </p:cNvSpPr>
          <p:nvPr>
            <p:ph sz="quarter" idx="13"/>
          </p:nvPr>
        </p:nvSpPr>
        <p:spPr>
          <a:xfrm>
            <a:off x="467544" y="731519"/>
            <a:ext cx="4022159" cy="3129529"/>
          </a:xfrm>
        </p:spPr>
        <p:txBody>
          <a:bodyPr>
            <a:normAutofit/>
          </a:bodyPr>
          <a:lstStyle/>
          <a:p>
            <a:pPr algn="just"/>
            <a:r>
              <a:rPr lang="ru-RU" sz="1400" b="1" dirty="0" smtClean="0">
                <a:solidFill>
                  <a:schemeClr val="tx1"/>
                </a:solidFill>
              </a:rPr>
              <a:t>Определение экологической экспертизы. Было</a:t>
            </a:r>
            <a:r>
              <a:rPr lang="ru-RU" sz="1400" dirty="0" smtClean="0">
                <a:solidFill>
                  <a:schemeClr val="tx1"/>
                </a:solidFill>
              </a:rPr>
              <a:t>: </a:t>
            </a:r>
            <a:r>
              <a:rPr lang="ru-RU" sz="1400" i="1" dirty="0">
                <a:solidFill>
                  <a:schemeClr val="tx1"/>
                </a:solidFill>
              </a:rPr>
              <a:t>Экологическая экспертиза - установление соответствия намечаемой хозяйственной и иной деятельности экологическим требованиям и определение допустимости реализации объекта экологической экспертизы в целях предупреждения возможных неблагоприятных воздействий этой деятельности на окружающую природную среду и связанных с ними социальных, экономических и иных </a:t>
            </a:r>
            <a:r>
              <a:rPr lang="ru-RU" sz="1400" i="1" dirty="0" smtClean="0">
                <a:solidFill>
                  <a:schemeClr val="tx1"/>
                </a:solidFill>
              </a:rPr>
              <a:t>последствий.</a:t>
            </a:r>
            <a:endParaRPr lang="ru-RU" sz="1400" dirty="0">
              <a:solidFill>
                <a:schemeClr val="tx1"/>
              </a:solidFill>
            </a:endParaRPr>
          </a:p>
        </p:txBody>
      </p:sp>
      <p:sp>
        <p:nvSpPr>
          <p:cNvPr id="4" name="Объект 3"/>
          <p:cNvSpPr>
            <a:spLocks noGrp="1"/>
          </p:cNvSpPr>
          <p:nvPr>
            <p:ph sz="quarter" idx="14"/>
          </p:nvPr>
        </p:nvSpPr>
        <p:spPr>
          <a:xfrm>
            <a:off x="4645152" y="731520"/>
            <a:ext cx="4031304" cy="3345552"/>
          </a:xfrm>
        </p:spPr>
        <p:txBody>
          <a:bodyPr>
            <a:normAutofit/>
          </a:bodyPr>
          <a:lstStyle/>
          <a:p>
            <a:pPr algn="just"/>
            <a:r>
              <a:rPr lang="ru-RU" sz="1400" b="1" dirty="0">
                <a:solidFill>
                  <a:schemeClr val="tx1"/>
                </a:solidFill>
              </a:rPr>
              <a:t>Определение экологической экспертизы. </a:t>
            </a:r>
            <a:r>
              <a:rPr lang="ru-RU" sz="1400" b="1" dirty="0" smtClean="0">
                <a:solidFill>
                  <a:schemeClr val="tx1"/>
                </a:solidFill>
              </a:rPr>
              <a:t>Стало</a:t>
            </a:r>
            <a:r>
              <a:rPr lang="ru-RU" sz="1400" dirty="0" smtClean="0">
                <a:solidFill>
                  <a:schemeClr val="tx1"/>
                </a:solidFill>
              </a:rPr>
              <a:t>: </a:t>
            </a:r>
            <a:r>
              <a:rPr lang="ru-RU" sz="1400" i="1" dirty="0">
                <a:solidFill>
                  <a:schemeClr val="tx1"/>
                </a:solidFill>
              </a:rPr>
              <a:t>Экологическая экспертиза - установление соответствия документов и (или) документации, обосновывающих намечаемую в связи с реализацией объекта экологической экспертизы хозяйственную и иную деятельность, экологическим требованиям, установленным техническими регламентами и законодательством в области охраны окружающей среды, в целях предотвращения негативного воздействия такой деятельности на окружающую </a:t>
            </a:r>
            <a:r>
              <a:rPr lang="ru-RU" sz="1400" i="1" dirty="0" smtClean="0">
                <a:solidFill>
                  <a:schemeClr val="tx1"/>
                </a:solidFill>
              </a:rPr>
              <a:t>среду.</a:t>
            </a:r>
            <a:endParaRPr lang="ru-RU" sz="1400" dirty="0">
              <a:solidFill>
                <a:schemeClr val="tx1"/>
              </a:solidFill>
            </a:endParaRPr>
          </a:p>
        </p:txBody>
      </p:sp>
    </p:spTree>
    <p:extLst>
      <p:ext uri="{BB962C8B-B14F-4D97-AF65-F5344CB8AC3E}">
        <p14:creationId xmlns:p14="http://schemas.microsoft.com/office/powerpoint/2010/main" val="35482287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1340768"/>
            <a:ext cx="8208911" cy="5112568"/>
          </a:xfrm>
        </p:spPr>
        <p:txBody>
          <a:bodyPr/>
          <a:lstStyle/>
          <a:p>
            <a:pPr marL="0" indent="0" algn="l">
              <a:buNone/>
            </a:pPr>
            <a:r>
              <a:rPr lang="ru-RU" sz="1000" dirty="0" smtClean="0">
                <a:solidFill>
                  <a:schemeClr val="tx1"/>
                </a:solidFill>
                <a:effectLst/>
              </a:rPr>
              <a:t>Объединены </a:t>
            </a:r>
            <a:r>
              <a:rPr lang="ru-RU" sz="1000" dirty="0">
                <a:solidFill>
                  <a:schemeClr val="tx1"/>
                </a:solidFill>
                <a:effectLst/>
              </a:rPr>
              <a:t>в одну государственную экспертизу ранее существовавшие ведомственные экспертизы</a:t>
            </a:r>
            <a:r>
              <a:rPr lang="ru-RU" sz="1000" b="0" dirty="0">
                <a:solidFill>
                  <a:schemeClr val="tx1"/>
                </a:solidFill>
                <a:effectLst/>
              </a:rPr>
              <a:t>, такие как государственная экологическая экспертиза, санитарно-эпидемиологическая экспертиза, экспертиза пожарной безопасности, государственная экспертиза в области защиты населения и территорий от чрезвычайных ситуаций, экспертиза промышленной безопасности, экспертиза безопасности ядерных установок, государственная экспертиза деклараций безопасности гидротехнических сооружений, экспертиза условий труда, экспертиза объектов обороны и </a:t>
            </a:r>
            <a:r>
              <a:rPr lang="ru-RU" sz="1000" b="0" dirty="0" smtClean="0">
                <a:solidFill>
                  <a:schemeClr val="tx1"/>
                </a:solidFill>
                <a:effectLst/>
              </a:rPr>
              <a:t>безопасности.</a:t>
            </a:r>
            <a:br>
              <a:rPr lang="ru-RU" sz="1000" b="0" dirty="0" smtClean="0">
                <a:solidFill>
                  <a:schemeClr val="tx1"/>
                </a:solidFill>
                <a:effectLst/>
              </a:rPr>
            </a:br>
            <a:r>
              <a:rPr lang="ru-RU" sz="1000" dirty="0" smtClean="0">
                <a:solidFill>
                  <a:schemeClr val="tx1"/>
                </a:solidFill>
                <a:effectLst/>
              </a:rPr>
              <a:t>Определен круг объектов экспертизы</a:t>
            </a:r>
            <a:r>
              <a:rPr lang="ru-RU" sz="1000" b="0" dirty="0" smtClean="0">
                <a:solidFill>
                  <a:schemeClr val="tx1"/>
                </a:solidFill>
                <a:effectLst/>
              </a:rPr>
              <a:t>: подлежат </a:t>
            </a:r>
            <a:r>
              <a:rPr lang="ru-RU" sz="1000" b="0" dirty="0">
                <a:solidFill>
                  <a:schemeClr val="tx1"/>
                </a:solidFill>
                <a:effectLst/>
              </a:rPr>
              <a:t>государственной экспертизе проектная документация и результаты инженерных изысканий, выполненных для подготовки такой проектной документации, в отношении </a:t>
            </a:r>
            <a:r>
              <a:rPr lang="ru-RU" sz="1000" b="0" dirty="0" smtClean="0">
                <a:solidFill>
                  <a:schemeClr val="tx1"/>
                </a:solidFill>
                <a:effectLst/>
              </a:rPr>
              <a:t>объектов </a:t>
            </a:r>
            <a:r>
              <a:rPr lang="ru-RU" sz="1000" b="0" dirty="0">
                <a:solidFill>
                  <a:schemeClr val="tx1"/>
                </a:solidFill>
                <a:effectLst/>
              </a:rPr>
              <a:t>капитального </a:t>
            </a:r>
            <a:r>
              <a:rPr lang="ru-RU" sz="1000" b="0" dirty="0" smtClean="0">
                <a:solidFill>
                  <a:schemeClr val="tx1"/>
                </a:solidFill>
                <a:effectLst/>
              </a:rPr>
              <a:t>строительства за исключением следующих:</a:t>
            </a:r>
            <a:r>
              <a:rPr lang="ru-RU" sz="1000" b="0" dirty="0">
                <a:solidFill>
                  <a:schemeClr val="tx1"/>
                </a:solidFill>
                <a:effectLst/>
              </a:rPr>
              <a:t/>
            </a:r>
            <a:br>
              <a:rPr lang="ru-RU" sz="1000" b="0" dirty="0">
                <a:solidFill>
                  <a:schemeClr val="tx1"/>
                </a:solidFill>
                <a:effectLst/>
              </a:rPr>
            </a:br>
            <a:r>
              <a:rPr lang="ru-RU" sz="1000" b="0" dirty="0">
                <a:solidFill>
                  <a:schemeClr val="tx1"/>
                </a:solidFill>
                <a:effectLst/>
              </a:rPr>
              <a:t>- отдельно стоящие жилые дома с количеством этажей не более 3, предназначенные для проживания одной семьи (объекты индивидуального жилищного строительства);</a:t>
            </a:r>
            <a:br>
              <a:rPr lang="ru-RU" sz="1000" b="0" dirty="0">
                <a:solidFill>
                  <a:schemeClr val="tx1"/>
                </a:solidFill>
                <a:effectLst/>
              </a:rPr>
            </a:br>
            <a:r>
              <a:rPr lang="ru-RU" sz="1000" b="0" dirty="0">
                <a:solidFill>
                  <a:schemeClr val="tx1"/>
                </a:solidFill>
                <a:effectLst/>
              </a:rPr>
              <a:t>- жилые дома с количеством этажей не более 3, состоящие из не более 10 блоков, каждый из которых предназначен для проживания одной </a:t>
            </a:r>
            <a:r>
              <a:rPr lang="ru-RU" sz="1000" b="0" dirty="0" smtClean="0">
                <a:solidFill>
                  <a:schemeClr val="tx1"/>
                </a:solidFill>
                <a:effectLst/>
              </a:rPr>
              <a:t>семьи;</a:t>
            </a:r>
            <a:r>
              <a:rPr lang="ru-RU" sz="1000" b="0" dirty="0">
                <a:solidFill>
                  <a:schemeClr val="tx1"/>
                </a:solidFill>
                <a:effectLst/>
              </a:rPr>
              <a:t/>
            </a:r>
            <a:br>
              <a:rPr lang="ru-RU" sz="1000" b="0" dirty="0">
                <a:solidFill>
                  <a:schemeClr val="tx1"/>
                </a:solidFill>
                <a:effectLst/>
              </a:rPr>
            </a:br>
            <a:r>
              <a:rPr lang="ru-RU" sz="1000" b="0" dirty="0">
                <a:solidFill>
                  <a:schemeClr val="tx1"/>
                </a:solidFill>
                <a:effectLst/>
              </a:rPr>
              <a:t>- многоквартирные дома с количеством этажей не более 3, состоящие из не более 4 блок-секций, в каждой из которых находятся несколько квартир и помещения общего </a:t>
            </a:r>
            <a:r>
              <a:rPr lang="ru-RU" sz="1000" b="0" dirty="0" smtClean="0">
                <a:solidFill>
                  <a:schemeClr val="tx1"/>
                </a:solidFill>
                <a:effectLst/>
              </a:rPr>
              <a:t>пользования;</a:t>
            </a:r>
            <a:r>
              <a:rPr lang="ru-RU" sz="1000" b="0" dirty="0">
                <a:solidFill>
                  <a:schemeClr val="tx1"/>
                </a:solidFill>
                <a:effectLst/>
              </a:rPr>
              <a:t/>
            </a:r>
            <a:br>
              <a:rPr lang="ru-RU" sz="1000" b="0" dirty="0">
                <a:solidFill>
                  <a:schemeClr val="tx1"/>
                </a:solidFill>
                <a:effectLst/>
              </a:rPr>
            </a:br>
            <a:r>
              <a:rPr lang="ru-RU" sz="1000" b="0" dirty="0">
                <a:solidFill>
                  <a:schemeClr val="tx1"/>
                </a:solidFill>
                <a:effectLst/>
              </a:rPr>
              <a:t>- отдельно стоящие объекты капитального строительства с количеством этажей не более 2, общая площадь которых составляет не более 1500 кв. метров и которые не предназначены для проживания граждан и осуществления производственной деятельности;</a:t>
            </a:r>
            <a:br>
              <a:rPr lang="ru-RU" sz="1000" b="0" dirty="0">
                <a:solidFill>
                  <a:schemeClr val="tx1"/>
                </a:solidFill>
                <a:effectLst/>
              </a:rPr>
            </a:br>
            <a:r>
              <a:rPr lang="ru-RU" sz="1000" b="0" dirty="0">
                <a:solidFill>
                  <a:schemeClr val="tx1"/>
                </a:solidFill>
                <a:effectLst/>
              </a:rPr>
              <a:t>- отдельно стоящие объекты капитального строительства с количеством этажей не более 2, общая площадь которых составляет не более 1500 кв. метров, которые предназначены для осуществления производственной деятельности и для которых не требуется устанавливать санитарно-защитные зоны или требуется устанавливать санитарно-защитные зоны в пределах границ земельных участков, на которых расположены такие объекты.</a:t>
            </a:r>
            <a:br>
              <a:rPr lang="ru-RU" sz="1000" b="0" dirty="0">
                <a:solidFill>
                  <a:schemeClr val="tx1"/>
                </a:solidFill>
                <a:effectLst/>
              </a:rPr>
            </a:br>
            <a:r>
              <a:rPr lang="ru-RU" sz="1000" b="0" dirty="0">
                <a:solidFill>
                  <a:schemeClr val="tx1"/>
                </a:solidFill>
                <a:effectLst/>
              </a:rPr>
              <a:t>- строительство гаража на земельном участке, предоставленном физическому лицу для целей, не связанных с осуществлением предпринимательской деятельности, или строительство на земельном участке, предоставленном для ведения садоводства, дачного хозяйства;</a:t>
            </a:r>
            <a:br>
              <a:rPr lang="ru-RU" sz="1000" b="0" dirty="0">
                <a:solidFill>
                  <a:schemeClr val="tx1"/>
                </a:solidFill>
                <a:effectLst/>
              </a:rPr>
            </a:br>
            <a:r>
              <a:rPr lang="ru-RU" sz="1000" b="0" dirty="0">
                <a:solidFill>
                  <a:schemeClr val="tx1"/>
                </a:solidFill>
                <a:effectLst/>
              </a:rPr>
              <a:t>- строительство, реконструкция объектов, не являющихся объектами капитального строительства (киосков, навесов и других);</a:t>
            </a:r>
            <a:br>
              <a:rPr lang="ru-RU" sz="1000" b="0" dirty="0">
                <a:solidFill>
                  <a:schemeClr val="tx1"/>
                </a:solidFill>
                <a:effectLst/>
              </a:rPr>
            </a:br>
            <a:r>
              <a:rPr lang="ru-RU" sz="1000" b="0" dirty="0">
                <a:solidFill>
                  <a:schemeClr val="tx1"/>
                </a:solidFill>
                <a:effectLst/>
              </a:rPr>
              <a:t> - строительство на земельном участке строений и сооружений вспомогательного использования;</a:t>
            </a:r>
            <a:br>
              <a:rPr lang="ru-RU" sz="1000" b="0" dirty="0">
                <a:solidFill>
                  <a:schemeClr val="tx1"/>
                </a:solidFill>
                <a:effectLst/>
              </a:rPr>
            </a:br>
            <a:r>
              <a:rPr lang="ru-RU" sz="1000" b="0" dirty="0">
                <a:solidFill>
                  <a:schemeClr val="tx1"/>
                </a:solidFill>
                <a:effectLst/>
              </a:rPr>
              <a:t> - изменение объектов капитального строительства и (или) их частей, если такое изменение не затрагивает конструктивные и другие характеристики их надежности и безопасности и не превышает предельные параметры разрешенного строительства, реконструкции, установленные градостроительным регламентом</a:t>
            </a:r>
            <a:r>
              <a:rPr lang="ru-RU" sz="1000" b="0" dirty="0" smtClean="0">
                <a:solidFill>
                  <a:schemeClr val="tx1"/>
                </a:solidFill>
                <a:effectLst/>
              </a:rPr>
              <a:t>.</a:t>
            </a:r>
            <a:br>
              <a:rPr lang="ru-RU" sz="1000" b="0" dirty="0" smtClean="0">
                <a:solidFill>
                  <a:schemeClr val="tx1"/>
                </a:solidFill>
                <a:effectLst/>
              </a:rPr>
            </a:br>
            <a:r>
              <a:rPr lang="ru-RU" sz="1000" dirty="0">
                <a:solidFill>
                  <a:schemeClr val="tx1"/>
                </a:solidFill>
                <a:effectLst/>
              </a:rPr>
              <a:t>Определен круг объектов экспертизы федерального </a:t>
            </a:r>
            <a:r>
              <a:rPr lang="ru-RU" sz="1000" dirty="0" smtClean="0">
                <a:solidFill>
                  <a:schemeClr val="tx1"/>
                </a:solidFill>
                <a:effectLst/>
              </a:rPr>
              <a:t>уровня: </a:t>
            </a:r>
            <a:r>
              <a:rPr lang="ru-RU" sz="1000" b="0" dirty="0">
                <a:solidFill>
                  <a:schemeClr val="tx1"/>
                </a:solidFill>
                <a:effectLst/>
              </a:rPr>
              <a:t>объекты, </a:t>
            </a:r>
            <a:r>
              <a:rPr lang="ru-RU" sz="1000" b="0" dirty="0" smtClean="0">
                <a:solidFill>
                  <a:schemeClr val="tx1"/>
                </a:solidFill>
                <a:effectLst/>
              </a:rPr>
              <a:t>строительство которых </a:t>
            </a:r>
            <a:r>
              <a:rPr lang="ru-RU" sz="1000" b="0" dirty="0">
                <a:solidFill>
                  <a:schemeClr val="tx1"/>
                </a:solidFill>
                <a:effectLst/>
              </a:rPr>
              <a:t>предполагается осуществлять на территориях 2 и более субъектов Российской </a:t>
            </a:r>
            <a:r>
              <a:rPr lang="ru-RU" sz="1000" b="0" dirty="0" smtClean="0">
                <a:solidFill>
                  <a:schemeClr val="tx1"/>
                </a:solidFill>
                <a:effectLst/>
              </a:rPr>
              <a:t>Федерации, </a:t>
            </a:r>
            <a:r>
              <a:rPr lang="ru-RU" sz="1000" b="0" dirty="0">
                <a:solidFill>
                  <a:schemeClr val="tx1"/>
                </a:solidFill>
                <a:effectLst/>
              </a:rPr>
              <a:t>в исключительной экономической зоне Российской Федерации, на континентальном </a:t>
            </a:r>
            <a:r>
              <a:rPr lang="ru-RU" sz="1000" b="0" dirty="0" smtClean="0">
                <a:solidFill>
                  <a:schemeClr val="tx1"/>
                </a:solidFill>
                <a:effectLst/>
              </a:rPr>
              <a:t>шельфе, </a:t>
            </a:r>
            <a:r>
              <a:rPr lang="ru-RU" sz="1000" b="0" dirty="0">
                <a:solidFill>
                  <a:schemeClr val="tx1"/>
                </a:solidFill>
                <a:effectLst/>
              </a:rPr>
              <a:t>объекты обороны и </a:t>
            </a:r>
            <a:r>
              <a:rPr lang="ru-RU" sz="1000" b="0" dirty="0" smtClean="0">
                <a:solidFill>
                  <a:schemeClr val="tx1"/>
                </a:solidFill>
                <a:effectLst/>
              </a:rPr>
              <a:t>безопасности, </a:t>
            </a:r>
            <a:r>
              <a:rPr lang="ru-RU" sz="1000" b="0" dirty="0">
                <a:solidFill>
                  <a:schemeClr val="tx1"/>
                </a:solidFill>
                <a:effectLst/>
              </a:rPr>
              <a:t>объекты культурного </a:t>
            </a:r>
            <a:r>
              <a:rPr lang="ru-RU" sz="1000" b="0" dirty="0" smtClean="0">
                <a:solidFill>
                  <a:schemeClr val="tx1"/>
                </a:solidFill>
                <a:effectLst/>
              </a:rPr>
              <a:t>наследия, </a:t>
            </a:r>
            <a:r>
              <a:rPr lang="ru-RU" sz="1000" b="0" dirty="0">
                <a:solidFill>
                  <a:schemeClr val="tx1"/>
                </a:solidFill>
                <a:effectLst/>
              </a:rPr>
              <a:t>особо опасные и технически </a:t>
            </a:r>
            <a:r>
              <a:rPr lang="ru-RU" sz="1000" b="0" dirty="0" smtClean="0">
                <a:solidFill>
                  <a:schemeClr val="tx1"/>
                </a:solidFill>
                <a:effectLst/>
              </a:rPr>
              <a:t>сложные и уникальные объекты.</a:t>
            </a:r>
            <a:r>
              <a:rPr lang="ru-RU" sz="1000" b="0" dirty="0">
                <a:effectLst/>
              </a:rPr>
              <a:t/>
            </a:r>
            <a:br>
              <a:rPr lang="ru-RU" sz="1000" b="0" dirty="0">
                <a:effectLst/>
              </a:rPr>
            </a:br>
            <a:endParaRPr lang="ru-RU" sz="1000" b="0" dirty="0"/>
          </a:p>
        </p:txBody>
      </p:sp>
      <p:sp>
        <p:nvSpPr>
          <p:cNvPr id="3" name="Объект 2"/>
          <p:cNvSpPr>
            <a:spLocks noGrp="1"/>
          </p:cNvSpPr>
          <p:nvPr>
            <p:ph sz="quarter" idx="13"/>
          </p:nvPr>
        </p:nvSpPr>
        <p:spPr>
          <a:xfrm>
            <a:off x="1115616" y="404664"/>
            <a:ext cx="7173416" cy="936104"/>
          </a:xfrm>
        </p:spPr>
        <p:txBody>
          <a:bodyPr>
            <a:normAutofit fontScale="77500" lnSpcReduction="20000"/>
          </a:bodyPr>
          <a:lstStyle/>
          <a:p>
            <a:r>
              <a:rPr lang="ru-RU" b="1" i="1" dirty="0">
                <a:solidFill>
                  <a:schemeClr val="tx1"/>
                </a:solidFill>
              </a:rPr>
              <a:t>Постановление правительства РФ №145 от 5 марта 2007 г.</a:t>
            </a:r>
            <a:r>
              <a:rPr lang="ru-RU" i="1" dirty="0">
                <a:solidFill>
                  <a:schemeClr val="tx1"/>
                </a:solidFill>
              </a:rPr>
              <a:t> </a:t>
            </a:r>
            <a:r>
              <a:rPr lang="ru-RU" b="1" i="1" dirty="0">
                <a:solidFill>
                  <a:schemeClr val="tx1"/>
                </a:solidFill>
              </a:rPr>
              <a:t>"О порядке организации и проведения государственной экспертизы проектной документации и результатов инженерных изысканий"</a:t>
            </a:r>
            <a:endParaRPr lang="ru-RU" dirty="0">
              <a:solidFill>
                <a:schemeClr val="tx1"/>
              </a:solidFill>
            </a:endParaRPr>
          </a:p>
        </p:txBody>
      </p:sp>
    </p:spTree>
    <p:extLst>
      <p:ext uri="{BB962C8B-B14F-4D97-AF65-F5344CB8AC3E}">
        <p14:creationId xmlns:p14="http://schemas.microsoft.com/office/powerpoint/2010/main" val="35396984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772816"/>
            <a:ext cx="8352928" cy="4680520"/>
          </a:xfrm>
        </p:spPr>
        <p:txBody>
          <a:bodyPr/>
          <a:lstStyle/>
          <a:p>
            <a:pPr marL="0" indent="0" algn="l"/>
            <a:r>
              <a:rPr lang="ru-RU" sz="900" b="0" dirty="0">
                <a:solidFill>
                  <a:schemeClr val="tx1"/>
                </a:solidFill>
                <a:effectLst/>
              </a:rPr>
              <a:t>Раздел 8 "Перечень мероприятий по охране окружающей среды" должен содержать:</a:t>
            </a:r>
            <a:br>
              <a:rPr lang="ru-RU" sz="900" b="0" dirty="0">
                <a:solidFill>
                  <a:schemeClr val="tx1"/>
                </a:solidFill>
                <a:effectLst/>
              </a:rPr>
            </a:br>
            <a:r>
              <a:rPr lang="ru-RU" sz="900" b="0" u="sng" dirty="0">
                <a:solidFill>
                  <a:schemeClr val="tx1"/>
                </a:solidFill>
                <a:effectLst/>
              </a:rPr>
              <a:t> в текстовой части</a:t>
            </a:r>
            <a:r>
              <a:rPr lang="ru-RU" sz="900" b="0" dirty="0">
                <a:solidFill>
                  <a:schemeClr val="tx1"/>
                </a:solidFill>
                <a:effectLst/>
              </a:rPr>
              <a:t/>
            </a:r>
            <a:br>
              <a:rPr lang="ru-RU" sz="900" b="0" dirty="0">
                <a:solidFill>
                  <a:schemeClr val="tx1"/>
                </a:solidFill>
                <a:effectLst/>
              </a:rPr>
            </a:br>
            <a:r>
              <a:rPr lang="ru-RU" sz="900" b="0" dirty="0">
                <a:solidFill>
                  <a:schemeClr val="tx1"/>
                </a:solidFill>
                <a:effectLst/>
              </a:rPr>
              <a:t>а) результаты оценки воздействия объекта капитального строительства на окружающую </a:t>
            </a:r>
            <a:r>
              <a:rPr lang="ru-RU" sz="900" b="0" dirty="0" smtClean="0">
                <a:solidFill>
                  <a:schemeClr val="tx1"/>
                </a:solidFill>
                <a:effectLst/>
              </a:rPr>
              <a:t>среду;</a:t>
            </a:r>
            <a:r>
              <a:rPr lang="ru-RU" sz="900" b="0" dirty="0">
                <a:solidFill>
                  <a:schemeClr val="tx1"/>
                </a:solidFill>
                <a:effectLst/>
              </a:rPr>
              <a:t/>
            </a:r>
            <a:br>
              <a:rPr lang="ru-RU" sz="900" b="0" dirty="0">
                <a:solidFill>
                  <a:schemeClr val="tx1"/>
                </a:solidFill>
                <a:effectLst/>
              </a:rPr>
            </a:br>
            <a:r>
              <a:rPr lang="ru-RU" sz="900" b="0" dirty="0">
                <a:solidFill>
                  <a:schemeClr val="tx1"/>
                </a:solidFill>
                <a:effectLst/>
              </a:rPr>
              <a:t>б) перечень мероприятий по предотвращению и (или) снижению возможного негативного воздействия намечаемой хозяйственной деятельности на окружающую среду и рациональному использованию природных </a:t>
            </a:r>
            <a:r>
              <a:rPr lang="ru-RU" sz="900" b="0" dirty="0" smtClean="0">
                <a:solidFill>
                  <a:schemeClr val="tx1"/>
                </a:solidFill>
                <a:effectLst/>
              </a:rPr>
              <a:t>ресурсов, </a:t>
            </a:r>
            <a:r>
              <a:rPr lang="ru-RU" sz="900" b="0" dirty="0">
                <a:solidFill>
                  <a:schemeClr val="tx1"/>
                </a:solidFill>
                <a:effectLst/>
              </a:rPr>
              <a:t>включающий:</a:t>
            </a:r>
            <a:br>
              <a:rPr lang="ru-RU" sz="900" b="0" dirty="0">
                <a:solidFill>
                  <a:schemeClr val="tx1"/>
                </a:solidFill>
                <a:effectLst/>
              </a:rPr>
            </a:br>
            <a:r>
              <a:rPr lang="ru-RU" sz="900" b="0" dirty="0">
                <a:solidFill>
                  <a:schemeClr val="tx1"/>
                </a:solidFill>
                <a:effectLst/>
              </a:rPr>
              <a:t>- результаты расчетов приземных концентраций загрязняющих веществ, анализ и предложения </a:t>
            </a:r>
            <a:r>
              <a:rPr lang="ru-RU" sz="900" b="0" dirty="0" smtClean="0">
                <a:solidFill>
                  <a:schemeClr val="tx1"/>
                </a:solidFill>
                <a:effectLst/>
              </a:rPr>
              <a:t>по ПДВ и ВСВ;</a:t>
            </a:r>
            <a:r>
              <a:rPr lang="ru-RU" sz="900" b="0" dirty="0">
                <a:solidFill>
                  <a:schemeClr val="tx1"/>
                </a:solidFill>
                <a:effectLst/>
              </a:rPr>
              <a:t/>
            </a:r>
            <a:br>
              <a:rPr lang="ru-RU" sz="900" b="0" dirty="0">
                <a:solidFill>
                  <a:schemeClr val="tx1"/>
                </a:solidFill>
                <a:effectLst/>
              </a:rPr>
            </a:br>
            <a:r>
              <a:rPr lang="ru-RU" sz="900" b="0" dirty="0">
                <a:solidFill>
                  <a:schemeClr val="tx1"/>
                </a:solidFill>
                <a:effectLst/>
              </a:rPr>
              <a:t>- обоснование решений по очистке сточных вод и утилизации обезвреженных элементов, по предотвращению аварийных сбросов сточных вод;</a:t>
            </a:r>
            <a:br>
              <a:rPr lang="ru-RU" sz="900" b="0" dirty="0">
                <a:solidFill>
                  <a:schemeClr val="tx1"/>
                </a:solidFill>
                <a:effectLst/>
              </a:rPr>
            </a:br>
            <a:r>
              <a:rPr lang="ru-RU" sz="900" b="0" dirty="0">
                <a:solidFill>
                  <a:schemeClr val="tx1"/>
                </a:solidFill>
                <a:effectLst/>
              </a:rPr>
              <a:t>-  мероприятия по охране атмосферного воздуха;</a:t>
            </a:r>
            <a:br>
              <a:rPr lang="ru-RU" sz="900" b="0" dirty="0">
                <a:solidFill>
                  <a:schemeClr val="tx1"/>
                </a:solidFill>
                <a:effectLst/>
              </a:rPr>
            </a:br>
            <a:r>
              <a:rPr lang="ru-RU" sz="900" b="0" dirty="0">
                <a:solidFill>
                  <a:schemeClr val="tx1"/>
                </a:solidFill>
                <a:effectLst/>
              </a:rPr>
              <a:t>- мероприятия по оборотному водоснабжению - для объектов производственного назначения;</a:t>
            </a:r>
            <a:br>
              <a:rPr lang="ru-RU" sz="900" b="0" dirty="0">
                <a:solidFill>
                  <a:schemeClr val="tx1"/>
                </a:solidFill>
                <a:effectLst/>
              </a:rPr>
            </a:br>
            <a:r>
              <a:rPr lang="ru-RU" sz="900" b="0" dirty="0">
                <a:solidFill>
                  <a:schemeClr val="tx1"/>
                </a:solidFill>
                <a:effectLst/>
              </a:rPr>
              <a:t>- мероприятия по охране и рациональному использованию земельных ресурсов и почвенного покрова, в том числе мероприятия по рекультивации нарушенных или загрязненных земельных участков и почвенного покрова;</a:t>
            </a:r>
            <a:br>
              <a:rPr lang="ru-RU" sz="900" b="0" dirty="0">
                <a:solidFill>
                  <a:schemeClr val="tx1"/>
                </a:solidFill>
                <a:effectLst/>
              </a:rPr>
            </a:br>
            <a:r>
              <a:rPr lang="ru-RU" sz="900" b="0" dirty="0">
                <a:solidFill>
                  <a:schemeClr val="tx1"/>
                </a:solidFill>
                <a:effectLst/>
              </a:rPr>
              <a:t>- мероприятия по сбору, использованию, обезвреживанию, транспортировке и размещению опасных отходов;</a:t>
            </a:r>
            <a:br>
              <a:rPr lang="ru-RU" sz="900" b="0" dirty="0">
                <a:solidFill>
                  <a:schemeClr val="tx1"/>
                </a:solidFill>
                <a:effectLst/>
              </a:rPr>
            </a:br>
            <a:r>
              <a:rPr lang="ru-RU" sz="900" b="0" dirty="0">
                <a:solidFill>
                  <a:schemeClr val="tx1"/>
                </a:solidFill>
                <a:effectLst/>
              </a:rPr>
              <a:t>- мероприятия по охране недр - для объектов производственного назначения;</a:t>
            </a:r>
            <a:br>
              <a:rPr lang="ru-RU" sz="900" b="0" dirty="0">
                <a:solidFill>
                  <a:schemeClr val="tx1"/>
                </a:solidFill>
                <a:effectLst/>
              </a:rPr>
            </a:br>
            <a:r>
              <a:rPr lang="ru-RU" sz="900" b="0" dirty="0">
                <a:solidFill>
                  <a:schemeClr val="tx1"/>
                </a:solidFill>
                <a:effectLst/>
              </a:rPr>
              <a:t>- мероприятия по охране объектов растительного и животного мира и среды их </a:t>
            </a:r>
            <a:r>
              <a:rPr lang="ru-RU" sz="900" b="0" dirty="0" smtClean="0">
                <a:solidFill>
                  <a:schemeClr val="tx1"/>
                </a:solidFill>
                <a:effectLst/>
              </a:rPr>
              <a:t>обитания;</a:t>
            </a:r>
            <a:r>
              <a:rPr lang="ru-RU" sz="900" b="0" dirty="0">
                <a:solidFill>
                  <a:schemeClr val="tx1"/>
                </a:solidFill>
                <a:effectLst/>
              </a:rPr>
              <a:t/>
            </a:r>
            <a:br>
              <a:rPr lang="ru-RU" sz="900" b="0" dirty="0">
                <a:solidFill>
                  <a:schemeClr val="tx1"/>
                </a:solidFill>
                <a:effectLst/>
              </a:rPr>
            </a:br>
            <a:r>
              <a:rPr lang="ru-RU" sz="900" b="0" dirty="0">
                <a:solidFill>
                  <a:schemeClr val="tx1"/>
                </a:solidFill>
                <a:effectLst/>
              </a:rPr>
              <a:t>- мероприятия по минимизации возникновения возможных аварийных ситуаций </a:t>
            </a:r>
            <a:r>
              <a:rPr lang="ru-RU" sz="900" b="0" dirty="0" smtClean="0">
                <a:solidFill>
                  <a:schemeClr val="tx1"/>
                </a:solidFill>
                <a:effectLst/>
              </a:rPr>
              <a:t>и </a:t>
            </a:r>
            <a:r>
              <a:rPr lang="ru-RU" sz="900" b="0" dirty="0">
                <a:solidFill>
                  <a:schemeClr val="tx1"/>
                </a:solidFill>
                <a:effectLst/>
              </a:rPr>
              <a:t>последствий их воздействия на экосистему региона;</a:t>
            </a:r>
            <a:br>
              <a:rPr lang="ru-RU" sz="900" b="0" dirty="0">
                <a:solidFill>
                  <a:schemeClr val="tx1"/>
                </a:solidFill>
                <a:effectLst/>
              </a:rPr>
            </a:br>
            <a:r>
              <a:rPr lang="ru-RU" sz="900" b="0" dirty="0">
                <a:solidFill>
                  <a:schemeClr val="tx1"/>
                </a:solidFill>
                <a:effectLst/>
              </a:rPr>
              <a:t>- мероприятия, технические решения и сооружения, обеспечивающие рациональное использование и охрану водных объектов, </a:t>
            </a:r>
            <a:r>
              <a:rPr lang="ru-RU" sz="900" b="0" dirty="0" smtClean="0">
                <a:solidFill>
                  <a:schemeClr val="tx1"/>
                </a:solidFill>
                <a:effectLst/>
              </a:rPr>
              <a:t>сохранение </a:t>
            </a:r>
            <a:r>
              <a:rPr lang="ru-RU" sz="900" b="0" dirty="0">
                <a:solidFill>
                  <a:schemeClr val="tx1"/>
                </a:solidFill>
                <a:effectLst/>
              </a:rPr>
              <a:t>водных биологических </a:t>
            </a:r>
            <a:r>
              <a:rPr lang="ru-RU" sz="900" b="0" dirty="0" smtClean="0">
                <a:solidFill>
                  <a:schemeClr val="tx1"/>
                </a:solidFill>
                <a:effectLst/>
              </a:rPr>
              <a:t>ресурсов;</a:t>
            </a:r>
            <a:br>
              <a:rPr lang="ru-RU" sz="900" b="0" dirty="0" smtClean="0">
                <a:solidFill>
                  <a:schemeClr val="tx1"/>
                </a:solidFill>
                <a:effectLst/>
              </a:rPr>
            </a:br>
            <a:r>
              <a:rPr lang="ru-RU" sz="900" b="0" dirty="0" smtClean="0">
                <a:solidFill>
                  <a:schemeClr val="tx1"/>
                </a:solidFill>
                <a:effectLst/>
              </a:rPr>
              <a:t>- </a:t>
            </a:r>
            <a:r>
              <a:rPr lang="ru-RU" sz="900" b="0" dirty="0">
                <a:solidFill>
                  <a:schemeClr val="tx1"/>
                </a:solidFill>
                <a:effectLst/>
              </a:rPr>
              <a:t>программу производственного экологического контроля (мониторинга) за характером изменения всех компонентов </a:t>
            </a:r>
            <a:r>
              <a:rPr lang="ru-RU" sz="900" b="0" dirty="0" smtClean="0">
                <a:solidFill>
                  <a:schemeClr val="tx1"/>
                </a:solidFill>
                <a:effectLst/>
              </a:rPr>
              <a:t>экосистемы; </a:t>
            </a:r>
            <a:br>
              <a:rPr lang="ru-RU" sz="900" b="0" dirty="0" smtClean="0">
                <a:solidFill>
                  <a:schemeClr val="tx1"/>
                </a:solidFill>
                <a:effectLst/>
              </a:rPr>
            </a:br>
            <a:r>
              <a:rPr lang="ru-RU" sz="900" b="0" dirty="0" smtClean="0">
                <a:solidFill>
                  <a:schemeClr val="tx1"/>
                </a:solidFill>
                <a:effectLst/>
              </a:rPr>
              <a:t>в</a:t>
            </a:r>
            <a:r>
              <a:rPr lang="ru-RU" sz="900" b="0" dirty="0">
                <a:solidFill>
                  <a:schemeClr val="tx1"/>
                </a:solidFill>
                <a:effectLst/>
              </a:rPr>
              <a:t>) перечень и расчет затрат на реализацию природоохранных мероприятий и компенсационных выплат;</a:t>
            </a:r>
            <a:br>
              <a:rPr lang="ru-RU" sz="900" b="0" dirty="0">
                <a:solidFill>
                  <a:schemeClr val="tx1"/>
                </a:solidFill>
                <a:effectLst/>
              </a:rPr>
            </a:br>
            <a:r>
              <a:rPr lang="ru-RU" sz="900" b="0" u="sng" dirty="0">
                <a:solidFill>
                  <a:schemeClr val="tx1"/>
                </a:solidFill>
                <a:effectLst/>
              </a:rPr>
              <a:t> в графической части</a:t>
            </a:r>
            <a:r>
              <a:rPr lang="ru-RU" sz="900" b="0" dirty="0">
                <a:solidFill>
                  <a:schemeClr val="tx1"/>
                </a:solidFill>
                <a:effectLst/>
              </a:rPr>
              <a:t/>
            </a:r>
            <a:br>
              <a:rPr lang="ru-RU" sz="900" b="0" dirty="0">
                <a:solidFill>
                  <a:schemeClr val="tx1"/>
                </a:solidFill>
                <a:effectLst/>
              </a:rPr>
            </a:br>
            <a:r>
              <a:rPr lang="ru-RU" sz="900" b="0" dirty="0">
                <a:solidFill>
                  <a:schemeClr val="tx1"/>
                </a:solidFill>
                <a:effectLst/>
              </a:rPr>
              <a:t>г) ситуационный план (карту-схему) района строительства с указанием на нем границ земельного участка, предоставленного для размещения объекта капитального строительства, границ санитарно-защитной зоны, селитебной территории, рекреационных зон, </a:t>
            </a:r>
            <a:r>
              <a:rPr lang="ru-RU" sz="900" b="0" dirty="0" err="1">
                <a:solidFill>
                  <a:schemeClr val="tx1"/>
                </a:solidFill>
                <a:effectLst/>
              </a:rPr>
              <a:t>водоохранных</a:t>
            </a:r>
            <a:r>
              <a:rPr lang="ru-RU" sz="900" b="0" dirty="0">
                <a:solidFill>
                  <a:schemeClr val="tx1"/>
                </a:solidFill>
                <a:effectLst/>
              </a:rPr>
              <a:t> зон, зон охраны источников питьевого водоснабжения, мест обитания животных и растений, занесенных в Красную книгу Российской Федерации и красные книги субъектов Российской Федерации, а также мест нахождения расчетных точек;</a:t>
            </a:r>
            <a:br>
              <a:rPr lang="ru-RU" sz="900" b="0" dirty="0">
                <a:solidFill>
                  <a:schemeClr val="tx1"/>
                </a:solidFill>
                <a:effectLst/>
              </a:rPr>
            </a:br>
            <a:r>
              <a:rPr lang="ru-RU" sz="900" b="0" dirty="0">
                <a:solidFill>
                  <a:schemeClr val="tx1"/>
                </a:solidFill>
                <a:effectLst/>
              </a:rPr>
              <a:t>д) ситуационный план (карту-схему) района строительства с указанием границ земельного участка, предоставленного для размещения объекта капитального строительства, расположения источников выбросов в атмосферу загрязняющих веществ и устройств по очистке этих выбросов;</a:t>
            </a:r>
            <a:br>
              <a:rPr lang="ru-RU" sz="900" b="0" dirty="0">
                <a:solidFill>
                  <a:schemeClr val="tx1"/>
                </a:solidFill>
                <a:effectLst/>
              </a:rPr>
            </a:br>
            <a:r>
              <a:rPr lang="ru-RU" sz="900" b="0" dirty="0">
                <a:solidFill>
                  <a:schemeClr val="tx1"/>
                </a:solidFill>
                <a:effectLst/>
              </a:rPr>
              <a:t>е) карты-схемы и сводные таблицы с результатами расчетов загрязнения атмосферы при неблагоприятных погодных условиях и выбросов по веществам и комбинациям веществ с суммирующимися вредными воздействиями - для объектов производственного назначения;</a:t>
            </a:r>
            <a:br>
              <a:rPr lang="ru-RU" sz="900" b="0" dirty="0">
                <a:solidFill>
                  <a:schemeClr val="tx1"/>
                </a:solidFill>
                <a:effectLst/>
              </a:rPr>
            </a:br>
            <a:r>
              <a:rPr lang="ru-RU" sz="900" b="0" dirty="0">
                <a:solidFill>
                  <a:schemeClr val="tx1"/>
                </a:solidFill>
                <a:effectLst/>
              </a:rPr>
              <a:t>ж) ситуационный план (карту-схему) района с указанием границ земельного участка, предоставленного для размещения объекта капитального строительства, с указанием контрольных пунктов, постов, скважин и иных объектов, обеспечивающих отбор проб воды из поверхностных водных объектов, а также подземных вод, - для объектов производственного назначения.</a:t>
            </a:r>
            <a:br>
              <a:rPr lang="ru-RU" sz="900" b="0" dirty="0">
                <a:solidFill>
                  <a:schemeClr val="tx1"/>
                </a:solidFill>
                <a:effectLst/>
              </a:rPr>
            </a:br>
            <a:endParaRPr lang="ru-RU" sz="900" b="0" dirty="0">
              <a:solidFill>
                <a:schemeClr val="tx1"/>
              </a:solidFill>
            </a:endParaRPr>
          </a:p>
        </p:txBody>
      </p:sp>
      <p:sp>
        <p:nvSpPr>
          <p:cNvPr id="3" name="Объект 2"/>
          <p:cNvSpPr>
            <a:spLocks noGrp="1"/>
          </p:cNvSpPr>
          <p:nvPr>
            <p:ph sz="quarter" idx="13"/>
          </p:nvPr>
        </p:nvSpPr>
        <p:spPr>
          <a:xfrm>
            <a:off x="827584" y="476672"/>
            <a:ext cx="7704856" cy="1185312"/>
          </a:xfrm>
        </p:spPr>
        <p:txBody>
          <a:bodyPr>
            <a:normAutofit fontScale="85000" lnSpcReduction="10000"/>
          </a:bodyPr>
          <a:lstStyle/>
          <a:p>
            <a:r>
              <a:rPr lang="ru-RU" b="1" i="1" dirty="0">
                <a:solidFill>
                  <a:schemeClr val="tx1"/>
                </a:solidFill>
              </a:rPr>
              <a:t>Содержание </a:t>
            </a:r>
            <a:r>
              <a:rPr lang="ru-RU" b="1" i="1" dirty="0" smtClean="0">
                <a:solidFill>
                  <a:schemeClr val="tx1"/>
                </a:solidFill>
              </a:rPr>
              <a:t>разделов </a:t>
            </a:r>
            <a:r>
              <a:rPr lang="ru-RU" b="1" i="1" dirty="0">
                <a:solidFill>
                  <a:schemeClr val="tx1"/>
                </a:solidFill>
              </a:rPr>
              <a:t>проектов 8 - Перечень мероприятий по охране окружающей </a:t>
            </a:r>
            <a:r>
              <a:rPr lang="ru-RU" b="1" i="1" dirty="0" smtClean="0">
                <a:solidFill>
                  <a:schemeClr val="tx1"/>
                </a:solidFill>
              </a:rPr>
              <a:t>среды (</a:t>
            </a:r>
            <a:r>
              <a:rPr lang="ru-RU" dirty="0" smtClean="0">
                <a:solidFill>
                  <a:schemeClr val="tx1"/>
                </a:solidFill>
              </a:rPr>
              <a:t>Постановление </a:t>
            </a:r>
            <a:r>
              <a:rPr lang="ru-RU" dirty="0">
                <a:solidFill>
                  <a:schemeClr val="tx1"/>
                </a:solidFill>
              </a:rPr>
              <a:t>Правительства РФ от 16 февраля 2008 г. № 87 «О составе разделов проектной документации и требованиях к их содержанию»</a:t>
            </a:r>
            <a:r>
              <a:rPr lang="ru-RU" b="1" i="1" dirty="0" smtClean="0">
                <a:solidFill>
                  <a:schemeClr val="tx1"/>
                </a:solidFill>
              </a:rPr>
              <a:t>)</a:t>
            </a:r>
            <a:endParaRPr lang="ru-RU" dirty="0">
              <a:solidFill>
                <a:schemeClr val="tx1"/>
              </a:solidFill>
            </a:endParaRPr>
          </a:p>
        </p:txBody>
      </p:sp>
    </p:spTree>
    <p:extLst>
      <p:ext uri="{BB962C8B-B14F-4D97-AF65-F5344CB8AC3E}">
        <p14:creationId xmlns:p14="http://schemas.microsoft.com/office/powerpoint/2010/main" val="9425914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47664" y="476672"/>
            <a:ext cx="5966666" cy="432048"/>
          </a:xfrm>
        </p:spPr>
        <p:txBody>
          <a:bodyPr/>
          <a:lstStyle/>
          <a:p>
            <a:pPr algn="just"/>
            <a:r>
              <a:rPr lang="ru-RU" sz="2000" dirty="0" smtClean="0">
                <a:solidFill>
                  <a:schemeClr val="tx1"/>
                </a:solidFill>
              </a:rPr>
              <a:t>Введение саморегулирования</a:t>
            </a:r>
            <a:endParaRPr lang="ru-RU" sz="2000" dirty="0">
              <a:solidFill>
                <a:schemeClr val="tx1"/>
              </a:solidFill>
            </a:endParaRPr>
          </a:p>
        </p:txBody>
      </p:sp>
      <p:sp>
        <p:nvSpPr>
          <p:cNvPr id="3" name="Текст 2"/>
          <p:cNvSpPr>
            <a:spLocks noGrp="1"/>
          </p:cNvSpPr>
          <p:nvPr>
            <p:ph type="body" idx="1"/>
          </p:nvPr>
        </p:nvSpPr>
        <p:spPr>
          <a:xfrm>
            <a:off x="899592" y="1052736"/>
            <a:ext cx="7560840" cy="5472608"/>
          </a:xfrm>
        </p:spPr>
        <p:txBody>
          <a:bodyPr>
            <a:normAutofit lnSpcReduction="10000"/>
          </a:bodyPr>
          <a:lstStyle/>
          <a:p>
            <a:pPr algn="just"/>
            <a:r>
              <a:rPr lang="ru-RU" sz="1600" dirty="0">
                <a:solidFill>
                  <a:schemeClr val="tx1"/>
                </a:solidFill>
              </a:rPr>
              <a:t>В 2009 г. в соответствие с Градостроительным кодексом система государственного лицензирования строительных и в </a:t>
            </a:r>
            <a:r>
              <a:rPr lang="ru-RU" sz="1600" dirty="0" err="1">
                <a:solidFill>
                  <a:schemeClr val="tx1"/>
                </a:solidFill>
              </a:rPr>
              <a:t>т.ч</a:t>
            </a:r>
            <a:r>
              <a:rPr lang="ru-RU" sz="1600" dirty="0">
                <a:solidFill>
                  <a:schemeClr val="tx1"/>
                </a:solidFill>
              </a:rPr>
              <a:t>. проектно-изыскательских работ была заменена на саморегулирование – систему обязательного членства предприятий и организаций в саморегулирующихся организациях (СРО), подлежащих государственной регистрации и выдающих по определенным правилам свидетельства о допуске к отдельным видам работ, влияющих на безопасность объектов капитального строительства. Предполагалось, что эта мера позволит создать эффективный контроль за качеством работ в строительной отрасли, в </a:t>
            </a:r>
            <a:r>
              <a:rPr lang="ru-RU" sz="1600" dirty="0" err="1">
                <a:solidFill>
                  <a:schemeClr val="tx1"/>
                </a:solidFill>
              </a:rPr>
              <a:t>т.ч</a:t>
            </a:r>
            <a:r>
              <a:rPr lang="ru-RU" sz="1600" dirty="0">
                <a:solidFill>
                  <a:schemeClr val="tx1"/>
                </a:solidFill>
              </a:rPr>
              <a:t>. проектно-изыскательских, и вместе с тем будет способствовать </a:t>
            </a:r>
            <a:r>
              <a:rPr lang="ru-RU" sz="1600" dirty="0" err="1">
                <a:solidFill>
                  <a:schemeClr val="tx1"/>
                </a:solidFill>
              </a:rPr>
              <a:t>дебюрократизации</a:t>
            </a:r>
            <a:r>
              <a:rPr lang="ru-RU" sz="1600" dirty="0">
                <a:solidFill>
                  <a:schemeClr val="tx1"/>
                </a:solidFill>
              </a:rPr>
              <a:t> экономики, уменьшению административного давления на бизнес и повышению эффективности регулирования профессиональной и предпринимательской деятельности. Фактически же (по мнению автора законопроекта о СРО</a:t>
            </a:r>
            <a:r>
              <a:rPr lang="ru-RU" sz="1600" dirty="0" smtClean="0">
                <a:solidFill>
                  <a:schemeClr val="tx1"/>
                </a:solidFill>
              </a:rPr>
              <a:t>, тогдашнего </a:t>
            </a:r>
            <a:r>
              <a:rPr lang="ru-RU" sz="1600" dirty="0">
                <a:solidFill>
                  <a:schemeClr val="tx1"/>
                </a:solidFill>
              </a:rPr>
              <a:t>председателя Комитета Государственной Думы РФ по собственности </a:t>
            </a:r>
            <a:r>
              <a:rPr lang="ru-RU" sz="1600" dirty="0" err="1" smtClean="0">
                <a:solidFill>
                  <a:schemeClr val="tx1"/>
                </a:solidFill>
              </a:rPr>
              <a:t>Плескачевского</a:t>
            </a:r>
            <a:r>
              <a:rPr lang="ru-RU" sz="1600" dirty="0" smtClean="0">
                <a:solidFill>
                  <a:schemeClr val="tx1"/>
                </a:solidFill>
              </a:rPr>
              <a:t> </a:t>
            </a:r>
            <a:r>
              <a:rPr lang="ru-RU" sz="1600" dirty="0">
                <a:solidFill>
                  <a:schemeClr val="tx1"/>
                </a:solidFill>
              </a:rPr>
              <a:t>В.С</a:t>
            </a:r>
            <a:r>
              <a:rPr lang="ru-RU" sz="1600" dirty="0" smtClean="0">
                <a:solidFill>
                  <a:schemeClr val="tx1"/>
                </a:solidFill>
              </a:rPr>
              <a:t>.) </a:t>
            </a:r>
            <a:r>
              <a:rPr lang="ru-RU" sz="1600" dirty="0">
                <a:solidFill>
                  <a:schemeClr val="tx1"/>
                </a:solidFill>
              </a:rPr>
              <a:t>уйти от чиновничьего беспредела, а также бесконтрольности за строительством не удалось. В действующем механизме регулирования строительной деятельности оказалось воспроизведено все худшее, что было в существовавшей ранее практике лицензирования строительных организаций: коррупция, бесконтрольность работ, влияющих на безопасность строительства, избыточная регламентация частных вопросов. Одновременно многократно выросли затраты проектировщиков и изыскателей на содержание СРО и экспертизу проектов</a:t>
            </a:r>
            <a:r>
              <a:rPr lang="ru-RU" sz="1600" dirty="0" smtClean="0">
                <a:solidFill>
                  <a:schemeClr val="tx1"/>
                </a:solidFill>
              </a:rPr>
              <a:t>.</a:t>
            </a:r>
          </a:p>
          <a:p>
            <a:pPr algn="just"/>
            <a:endParaRPr lang="ru-RU" sz="1200" dirty="0"/>
          </a:p>
        </p:txBody>
      </p:sp>
    </p:spTree>
    <p:extLst>
      <p:ext uri="{BB962C8B-B14F-4D97-AF65-F5344CB8AC3E}">
        <p14:creationId xmlns:p14="http://schemas.microsoft.com/office/powerpoint/2010/main" val="30615559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3789040"/>
            <a:ext cx="8280920" cy="2727176"/>
          </a:xfrm>
        </p:spPr>
        <p:txBody>
          <a:bodyPr/>
          <a:lstStyle/>
          <a:p>
            <a:pPr marL="0" indent="0" algn="l"/>
            <a:r>
              <a:rPr lang="ru-RU" sz="1600" b="0" dirty="0">
                <a:solidFill>
                  <a:schemeClr val="tx1"/>
                </a:solidFill>
                <a:effectLst/>
              </a:rPr>
              <a:t>Переход к саморегулированию в отсутствие эффективных институтов гражданского общества, обеспечивающих каналы обратной связи, не мог привести ни к чему, кроме безудержной коррупции. </a:t>
            </a:r>
            <a:br>
              <a:rPr lang="ru-RU" sz="1600" b="0" dirty="0">
                <a:solidFill>
                  <a:schemeClr val="tx1"/>
                </a:solidFill>
                <a:effectLst/>
              </a:rPr>
            </a:br>
            <a:r>
              <a:rPr lang="ru-RU" sz="1600" b="0" dirty="0">
                <a:solidFill>
                  <a:schemeClr val="tx1"/>
                </a:solidFill>
                <a:effectLst/>
              </a:rPr>
              <a:t>Реклама СРО на </a:t>
            </a:r>
            <a:r>
              <a:rPr lang="ru-RU" sz="1600" b="0" dirty="0" err="1">
                <a:solidFill>
                  <a:schemeClr val="tx1"/>
                </a:solidFill>
                <a:effectLst/>
              </a:rPr>
              <a:t>билбордах</a:t>
            </a:r>
            <a:r>
              <a:rPr lang="ru-RU" sz="1600" b="0" dirty="0">
                <a:solidFill>
                  <a:schemeClr val="tx1"/>
                </a:solidFill>
                <a:effectLst/>
              </a:rPr>
              <a:t> лучше любых разоблачительных публикаций свидетельствует: для допуска к изысканиям (проектированию, строительству) теперь не требуется ничего, кроме денег. «Отбиваются» деньги, разумеется, на производственных издержках. </a:t>
            </a:r>
            <a:r>
              <a:rPr lang="ru-RU" sz="1600" b="0" dirty="0" smtClean="0">
                <a:solidFill>
                  <a:schemeClr val="tx1"/>
                </a:solidFill>
                <a:effectLst/>
              </a:rPr>
              <a:t/>
            </a:r>
            <a:br>
              <a:rPr lang="ru-RU" sz="1600" b="0" dirty="0" smtClean="0">
                <a:solidFill>
                  <a:schemeClr val="tx1"/>
                </a:solidFill>
                <a:effectLst/>
              </a:rPr>
            </a:br>
            <a:r>
              <a:rPr lang="ru-RU" sz="1600" b="0" dirty="0" smtClean="0">
                <a:solidFill>
                  <a:schemeClr val="tx1"/>
                </a:solidFill>
                <a:effectLst/>
              </a:rPr>
              <a:t>Инженерно-экологические </a:t>
            </a:r>
            <a:r>
              <a:rPr lang="ru-RU" sz="1600" b="0" dirty="0">
                <a:solidFill>
                  <a:schemeClr val="tx1"/>
                </a:solidFill>
                <a:effectLst/>
              </a:rPr>
              <a:t>изыскания, качественное выполнение которых в принципе не способно принести заказчику ничего, кроме проблем и дополнительных расходов, стали едва ли не первоочередной жертвой этого процесса</a:t>
            </a:r>
            <a:r>
              <a:rPr lang="ru-RU" sz="1600" b="0" dirty="0" smtClean="0">
                <a:solidFill>
                  <a:schemeClr val="tx1"/>
                </a:solidFill>
                <a:effectLst/>
              </a:rPr>
              <a:t>.</a:t>
            </a:r>
            <a:br>
              <a:rPr lang="ru-RU" sz="1600" b="0" dirty="0" smtClean="0">
                <a:solidFill>
                  <a:schemeClr val="tx1"/>
                </a:solidFill>
                <a:effectLst/>
              </a:rPr>
            </a:br>
            <a:r>
              <a:rPr lang="ru-RU" sz="1600" dirty="0">
                <a:solidFill>
                  <a:schemeClr val="tx1"/>
                </a:solidFill>
              </a:rPr>
              <a:t/>
            </a:r>
            <a:br>
              <a:rPr lang="ru-RU" sz="1600" dirty="0">
                <a:solidFill>
                  <a:schemeClr val="tx1"/>
                </a:solidFill>
              </a:rPr>
            </a:br>
            <a:endParaRPr lang="ru-RU" sz="1600" dirty="0">
              <a:solidFill>
                <a:schemeClr val="tx1"/>
              </a:solidFill>
            </a:endParaRPr>
          </a:p>
        </p:txBody>
      </p:sp>
      <p:pic>
        <p:nvPicPr>
          <p:cNvPr id="5" name="Объект 4" descr="http://durniha.ru/sites/default/files/images/gaz_ram1.JPG"/>
          <p:cNvPicPr>
            <a:picLocks noGrp="1" noChangeAspect="1" noChangeArrowheads="1"/>
          </p:cNvPicPr>
          <p:nvPr>
            <p:ph sz="quarter" idx="13"/>
          </p:nvPr>
        </p:nvPicPr>
        <p:blipFill>
          <a:blip r:embed="rId2">
            <a:extLst>
              <a:ext uri="{28A0092B-C50C-407E-A947-70E740481C1C}">
                <a14:useLocalDpi xmlns:a14="http://schemas.microsoft.com/office/drawing/2010/main" val="0"/>
              </a:ext>
            </a:extLst>
          </a:blip>
          <a:srcRect/>
          <a:stretch>
            <a:fillRect/>
          </a:stretch>
        </p:blipFill>
        <p:spPr bwMode="auto">
          <a:xfrm>
            <a:off x="251520" y="332655"/>
            <a:ext cx="4320480" cy="32434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 descr="D:\Users\Sturman\NAUKA\CONFEREN\Конф. ИИ 2012\100_1945.JPG"/>
          <p:cNvPicPr>
            <a:picLocks noGrp="1" noChangeAspect="1" noChangeArrowheads="1"/>
          </p:cNvPicPr>
          <p:nvPr>
            <p:ph sz="quarter" idx="14"/>
          </p:nvPr>
        </p:nvPicPr>
        <p:blipFill>
          <a:blip r:embed="rId3" cstate="print">
            <a:extLst>
              <a:ext uri="{28A0092B-C50C-407E-A947-70E740481C1C}">
                <a14:useLocalDpi xmlns:a14="http://schemas.microsoft.com/office/drawing/2010/main" val="0"/>
              </a:ext>
            </a:extLst>
          </a:blip>
          <a:srcRect/>
          <a:stretch>
            <a:fillRect/>
          </a:stretch>
        </p:blipFill>
        <p:spPr>
          <a:xfrm>
            <a:off x="4644008" y="332656"/>
            <a:ext cx="4343044" cy="3257283"/>
          </a:xfrm>
          <a:noFill/>
        </p:spPr>
      </p:pic>
    </p:spTree>
    <p:extLst>
      <p:ext uri="{BB962C8B-B14F-4D97-AF65-F5344CB8AC3E}">
        <p14:creationId xmlns:p14="http://schemas.microsoft.com/office/powerpoint/2010/main" val="41414833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332656"/>
            <a:ext cx="7704856" cy="1512168"/>
          </a:xfrm>
        </p:spPr>
        <p:txBody>
          <a:bodyPr/>
          <a:lstStyle/>
          <a:p>
            <a:pPr algn="just"/>
            <a:r>
              <a:rPr lang="ru-RU" sz="1600" dirty="0" smtClean="0">
                <a:solidFill>
                  <a:schemeClr val="tx1"/>
                </a:solidFill>
                <a:effectLst/>
              </a:rPr>
              <a:t>Перечень </a:t>
            </a:r>
            <a:r>
              <a:rPr lang="ru-RU" sz="1600" dirty="0">
                <a:solidFill>
                  <a:schemeClr val="tx1"/>
                </a:solidFill>
                <a:effectLst/>
              </a:rPr>
              <a:t>национальных стандартов и сводов правил (частей таких стандартов и сводов правил), в результате применения которых на обязательной основе обеспечивается соблюдение требований Федерального закона «Технический регламент о безопасности зданий и сооружений» </a:t>
            </a:r>
            <a:r>
              <a:rPr lang="ru-RU" sz="1600" dirty="0" smtClean="0">
                <a:solidFill>
                  <a:schemeClr val="tx1"/>
                </a:solidFill>
                <a:effectLst/>
              </a:rPr>
              <a:t>(Утвержден распоряжением </a:t>
            </a:r>
            <a:r>
              <a:rPr lang="ru-RU" sz="1600" dirty="0">
                <a:solidFill>
                  <a:schemeClr val="tx1"/>
                </a:solidFill>
                <a:effectLst/>
              </a:rPr>
              <a:t>Правительства РФ от 21 июня 2010 г. № 1047-р </a:t>
            </a:r>
            <a:r>
              <a:rPr lang="ru-RU" sz="1600" dirty="0" smtClean="0">
                <a:solidFill>
                  <a:schemeClr val="tx1"/>
                </a:solidFill>
                <a:effectLst/>
              </a:rPr>
              <a:t>)</a:t>
            </a:r>
            <a:endParaRPr lang="ru-RU" sz="1600" dirty="0">
              <a:solidFill>
                <a:schemeClr val="tx1"/>
              </a:solidFill>
            </a:endParaRPr>
          </a:p>
        </p:txBody>
      </p:sp>
      <p:sp>
        <p:nvSpPr>
          <p:cNvPr id="3" name="Текст 2"/>
          <p:cNvSpPr>
            <a:spLocks noGrp="1"/>
          </p:cNvSpPr>
          <p:nvPr>
            <p:ph type="body" idx="1"/>
          </p:nvPr>
        </p:nvSpPr>
        <p:spPr>
          <a:xfrm>
            <a:off x="683568" y="1988840"/>
            <a:ext cx="7848872" cy="4536504"/>
          </a:xfrm>
        </p:spPr>
        <p:txBody>
          <a:bodyPr>
            <a:noAutofit/>
          </a:bodyPr>
          <a:lstStyle/>
          <a:p>
            <a:pPr algn="just"/>
            <a:r>
              <a:rPr lang="ru-RU" sz="1400" dirty="0" smtClean="0">
                <a:solidFill>
                  <a:schemeClr val="tx1"/>
                </a:solidFill>
              </a:rPr>
              <a:t>В п. 65 указан </a:t>
            </a:r>
            <a:r>
              <a:rPr lang="ru-RU" sz="1400" dirty="0">
                <a:solidFill>
                  <a:schemeClr val="tx1"/>
                </a:solidFill>
              </a:rPr>
              <a:t>СНиП 11-02-96</a:t>
            </a:r>
            <a:r>
              <a:rPr lang="ru-RU" sz="1400" dirty="0" smtClean="0">
                <a:solidFill>
                  <a:schemeClr val="tx1"/>
                </a:solidFill>
              </a:rPr>
              <a:t> </a:t>
            </a:r>
            <a:r>
              <a:rPr lang="ru-RU" sz="1400" dirty="0" smtClean="0"/>
              <a:t>«</a:t>
            </a:r>
            <a:r>
              <a:rPr lang="ru-RU" sz="1400" dirty="0">
                <a:solidFill>
                  <a:schemeClr val="tx1"/>
                </a:solidFill>
              </a:rPr>
              <a:t>Инженерные изыскания для строительства. Основные положения</a:t>
            </a:r>
            <a:r>
              <a:rPr lang="ru-RU" sz="1400" dirty="0"/>
              <a:t>»</a:t>
            </a:r>
            <a:r>
              <a:rPr lang="ru-RU" sz="1400" dirty="0" smtClean="0">
                <a:solidFill>
                  <a:schemeClr val="tx1"/>
                </a:solidFill>
              </a:rPr>
              <a:t>  Из </a:t>
            </a:r>
            <a:r>
              <a:rPr lang="ru-RU" sz="1400" dirty="0">
                <a:solidFill>
                  <a:schemeClr val="tx1"/>
                </a:solidFill>
              </a:rPr>
              <a:t>всего содержания СНиП </a:t>
            </a:r>
            <a:r>
              <a:rPr lang="ru-RU" sz="1400" dirty="0" smtClean="0">
                <a:solidFill>
                  <a:schemeClr val="tx1"/>
                </a:solidFill>
              </a:rPr>
              <a:t>11-02-96 </a:t>
            </a:r>
            <a:r>
              <a:rPr lang="ru-RU" sz="1400" dirty="0">
                <a:solidFill>
                  <a:schemeClr val="tx1"/>
                </a:solidFill>
              </a:rPr>
              <a:t>для гл. 8 «Инженерно-экологические изыскания» в качестве обязательных указаны только </a:t>
            </a:r>
            <a:r>
              <a:rPr lang="ru-RU" sz="1400" dirty="0" err="1">
                <a:solidFill>
                  <a:schemeClr val="tx1"/>
                </a:solidFill>
              </a:rPr>
              <a:t>п.п</a:t>
            </a:r>
            <a:r>
              <a:rPr lang="ru-RU" sz="1400" dirty="0" smtClean="0">
                <a:solidFill>
                  <a:schemeClr val="tx1"/>
                </a:solidFill>
              </a:rPr>
              <a:t>. 8.6., 8.8., 8.9., 8.16-8.18, 8.28. Вне </a:t>
            </a:r>
            <a:r>
              <a:rPr lang="ru-RU" sz="1400" dirty="0">
                <a:solidFill>
                  <a:schemeClr val="tx1"/>
                </a:solidFill>
              </a:rPr>
              <a:t>пределов правового регулирования Технического регламента о безопасности зданий и сооружений остались </a:t>
            </a:r>
            <a:r>
              <a:rPr lang="ru-RU" sz="1400" dirty="0" smtClean="0">
                <a:solidFill>
                  <a:schemeClr val="tx1"/>
                </a:solidFill>
              </a:rPr>
              <a:t>положения</a:t>
            </a:r>
            <a:r>
              <a:rPr lang="ru-RU" sz="1400" dirty="0">
                <a:solidFill>
                  <a:schemeClr val="tx1"/>
                </a:solidFill>
              </a:rPr>
              <a:t>, касающиеся состава документов, которыми следует руководствоваться при выполнении изысканий (п. 8.3.), состава инженерно-экологических изысканий (п. 8.4.), специальные виды работ и исследований (социально-экономические, медико-биологические, санитарно-эпидемиологические и др., п. 8.15.), сведения об изменениях природной и техногенной среды за период эксплуатации объекта (п. 8.19.), карты и другие графические материалы (</a:t>
            </a:r>
            <a:r>
              <a:rPr lang="ru-RU" sz="1400" dirty="0" err="1">
                <a:solidFill>
                  <a:schemeClr val="tx1"/>
                </a:solidFill>
              </a:rPr>
              <a:t>пп</a:t>
            </a:r>
            <a:r>
              <a:rPr lang="ru-RU" sz="1400" dirty="0">
                <a:solidFill>
                  <a:schemeClr val="tx1"/>
                </a:solidFill>
              </a:rPr>
              <a:t>. 8.21-8.27</a:t>
            </a:r>
            <a:r>
              <a:rPr lang="ru-RU" sz="1400" dirty="0" smtClean="0">
                <a:solidFill>
                  <a:schemeClr val="tx1"/>
                </a:solidFill>
              </a:rPr>
              <a:t>.).</a:t>
            </a:r>
          </a:p>
          <a:p>
            <a:pPr algn="just"/>
            <a:r>
              <a:rPr lang="ru-RU" sz="1400" dirty="0">
                <a:solidFill>
                  <a:schemeClr val="tx1"/>
                </a:solidFill>
              </a:rPr>
              <a:t>Законом №</a:t>
            </a:r>
            <a:r>
              <a:rPr lang="ru-RU" sz="1400" dirty="0" smtClean="0">
                <a:solidFill>
                  <a:schemeClr val="tx1"/>
                </a:solidFill>
              </a:rPr>
              <a:t>184-ФЗ </a:t>
            </a:r>
            <a:r>
              <a:rPr lang="ru-RU" sz="1400" dirty="0">
                <a:solidFill>
                  <a:schemeClr val="tx1"/>
                </a:solidFill>
              </a:rPr>
              <a:t>«О техническом регулировании» от 27 декабря 2002 г</a:t>
            </a:r>
            <a:r>
              <a:rPr lang="ru-RU" sz="1400" dirty="0" smtClean="0">
                <a:solidFill>
                  <a:schemeClr val="tx1"/>
                </a:solidFill>
              </a:rPr>
              <a:t>. было установлено </a:t>
            </a:r>
            <a:r>
              <a:rPr lang="ru-RU" sz="1400" dirty="0">
                <a:solidFill>
                  <a:schemeClr val="tx1"/>
                </a:solidFill>
              </a:rPr>
              <a:t>разделение нормативно-технических документов в зависимости от их статуса на </a:t>
            </a:r>
            <a:r>
              <a:rPr lang="ru-RU" sz="1400" i="1" dirty="0">
                <a:solidFill>
                  <a:schemeClr val="tx1"/>
                </a:solidFill>
              </a:rPr>
              <a:t>обязательные</a:t>
            </a:r>
            <a:r>
              <a:rPr lang="ru-RU" sz="1400" dirty="0">
                <a:solidFill>
                  <a:schemeClr val="tx1"/>
                </a:solidFill>
              </a:rPr>
              <a:t> (технические регламенты) и </a:t>
            </a:r>
            <a:r>
              <a:rPr lang="ru-RU" sz="1400" i="1" dirty="0">
                <a:solidFill>
                  <a:schemeClr val="tx1"/>
                </a:solidFill>
              </a:rPr>
              <a:t>добровольные</a:t>
            </a:r>
            <a:r>
              <a:rPr lang="ru-RU" sz="1400" dirty="0">
                <a:solidFill>
                  <a:schemeClr val="tx1"/>
                </a:solidFill>
              </a:rPr>
              <a:t> (национальные стандарты и </a:t>
            </a:r>
            <a:r>
              <a:rPr lang="ru-RU" sz="1400" i="1" dirty="0">
                <a:solidFill>
                  <a:schemeClr val="tx1"/>
                </a:solidFill>
              </a:rPr>
              <a:t>своды правил</a:t>
            </a:r>
            <a:r>
              <a:rPr lang="ru-RU" sz="1400" dirty="0">
                <a:solidFill>
                  <a:schemeClr val="tx1"/>
                </a:solidFill>
              </a:rPr>
              <a:t> (СП</a:t>
            </a:r>
            <a:r>
              <a:rPr lang="ru-RU" sz="1400" dirty="0" smtClean="0">
                <a:solidFill>
                  <a:schemeClr val="tx1"/>
                </a:solidFill>
              </a:rPr>
              <a:t>). </a:t>
            </a:r>
          </a:p>
          <a:p>
            <a:pPr algn="just"/>
            <a:r>
              <a:rPr lang="ru-RU" sz="1400" dirty="0" smtClean="0">
                <a:solidFill>
                  <a:schemeClr val="tx1"/>
                </a:solidFill>
              </a:rPr>
              <a:t>Итого: неоднозначная </a:t>
            </a:r>
            <a:r>
              <a:rPr lang="ru-RU" sz="1400" dirty="0">
                <a:solidFill>
                  <a:schemeClr val="tx1"/>
                </a:solidFill>
              </a:rPr>
              <a:t>правовая ситуация, связанная с </a:t>
            </a:r>
            <a:r>
              <a:rPr lang="ru-RU" sz="1400" dirty="0" err="1">
                <a:solidFill>
                  <a:schemeClr val="tx1"/>
                </a:solidFill>
              </a:rPr>
              <a:t>коллизионностью</a:t>
            </a:r>
            <a:r>
              <a:rPr lang="ru-RU" sz="1400" dirty="0">
                <a:solidFill>
                  <a:schemeClr val="tx1"/>
                </a:solidFill>
              </a:rPr>
              <a:t> и </a:t>
            </a:r>
            <a:r>
              <a:rPr lang="ru-RU" sz="1400" dirty="0" err="1">
                <a:solidFill>
                  <a:schemeClr val="tx1"/>
                </a:solidFill>
              </a:rPr>
              <a:t>пробельностью</a:t>
            </a:r>
            <a:r>
              <a:rPr lang="ru-RU" sz="1400" dirty="0">
                <a:solidFill>
                  <a:schemeClr val="tx1"/>
                </a:solidFill>
              </a:rPr>
              <a:t> действующего нормативно-технического законодательства в сфере организации и проведения инженерно-экологических </a:t>
            </a:r>
            <a:r>
              <a:rPr lang="ru-RU" sz="1400" dirty="0" smtClean="0">
                <a:solidFill>
                  <a:schemeClr val="tx1"/>
                </a:solidFill>
              </a:rPr>
              <a:t>изысканий. </a:t>
            </a:r>
            <a:r>
              <a:rPr lang="ru-RU" sz="1400" dirty="0">
                <a:solidFill>
                  <a:schemeClr val="tx1"/>
                </a:solidFill>
              </a:rPr>
              <a:t>О</a:t>
            </a:r>
            <a:r>
              <a:rPr lang="ru-RU" sz="1400" dirty="0" smtClean="0">
                <a:solidFill>
                  <a:schemeClr val="tx1"/>
                </a:solidFill>
              </a:rPr>
              <a:t>бязательное </a:t>
            </a:r>
            <a:r>
              <a:rPr lang="ru-RU" sz="1400" dirty="0">
                <a:solidFill>
                  <a:schemeClr val="tx1"/>
                </a:solidFill>
              </a:rPr>
              <a:t>выполнение заинтересованными субъектами добровольных норм представляет собою юридический нонсенс, поскольку противоречит целям и задачам нормативно-технического </a:t>
            </a:r>
            <a:r>
              <a:rPr lang="ru-RU" sz="1400" dirty="0" smtClean="0">
                <a:solidFill>
                  <a:schemeClr val="tx1"/>
                </a:solidFill>
              </a:rPr>
              <a:t>регулирования.</a:t>
            </a:r>
            <a:endParaRPr lang="ru-RU" sz="1400" dirty="0">
              <a:solidFill>
                <a:schemeClr val="tx1"/>
              </a:solidFill>
            </a:endParaRPr>
          </a:p>
        </p:txBody>
      </p:sp>
    </p:spTree>
    <p:extLst>
      <p:ext uri="{BB962C8B-B14F-4D97-AF65-F5344CB8AC3E}">
        <p14:creationId xmlns:p14="http://schemas.microsoft.com/office/powerpoint/2010/main" val="22450796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67544" y="2060848"/>
            <a:ext cx="4752529" cy="4104456"/>
          </a:xfrm>
        </p:spPr>
        <p:txBody>
          <a:bodyPr>
            <a:noAutofit/>
          </a:bodyPr>
          <a:lstStyle/>
          <a:p>
            <a:pPr marL="182880" indent="0">
              <a:buNone/>
            </a:pPr>
            <a:r>
              <a:rPr lang="ru-RU" sz="4000" dirty="0">
                <a:solidFill>
                  <a:schemeClr val="tx1"/>
                </a:solidFill>
                <a:effectLst/>
              </a:rPr>
              <a:t>ИСТОРИЯ ФОРМИРОВАНИЯ МЕТОДОЛОГИИ И НОРМАТИВНОЙ БАЗЫ ОВОС</a:t>
            </a:r>
            <a:endParaRPr lang="ru-RU" sz="4000" dirty="0">
              <a:solidFill>
                <a:schemeClr val="tx1"/>
              </a:solidFill>
            </a:endParaRPr>
          </a:p>
        </p:txBody>
      </p:sp>
      <p:pic>
        <p:nvPicPr>
          <p:cNvPr id="3" name="Рисунок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20072" y="764704"/>
            <a:ext cx="3471932" cy="5517232"/>
          </a:xfrm>
          <a:prstGeom prst="rect">
            <a:avLst/>
          </a:prstGeom>
        </p:spPr>
      </p:pic>
    </p:spTree>
    <p:extLst>
      <p:ext uri="{BB962C8B-B14F-4D97-AF65-F5344CB8AC3E}">
        <p14:creationId xmlns:p14="http://schemas.microsoft.com/office/powerpoint/2010/main" val="37373588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764704"/>
            <a:ext cx="3636085" cy="1258493"/>
          </a:xfrm>
        </p:spPr>
        <p:txBody>
          <a:bodyPr/>
          <a:lstStyle/>
          <a:p>
            <a:r>
              <a:rPr lang="ru-RU" sz="1800" dirty="0">
                <a:solidFill>
                  <a:schemeClr val="tx1"/>
                </a:solidFill>
                <a:latin typeface="Times New Roman" pitchFamily="18" charset="0"/>
                <a:cs typeface="Times New Roman" pitchFamily="18" charset="0"/>
              </a:rPr>
              <a:t>Основное содержание современного этапа природопользования и охраны окружающей среды </a:t>
            </a:r>
          </a:p>
        </p:txBody>
      </p:sp>
      <p:sp>
        <p:nvSpPr>
          <p:cNvPr id="3" name="Объект 2"/>
          <p:cNvSpPr>
            <a:spLocks noGrp="1"/>
          </p:cNvSpPr>
          <p:nvPr>
            <p:ph idx="1"/>
          </p:nvPr>
        </p:nvSpPr>
        <p:spPr>
          <a:xfrm>
            <a:off x="4211960" y="404664"/>
            <a:ext cx="4608511" cy="6192688"/>
          </a:xfrm>
        </p:spPr>
        <p:txBody>
          <a:bodyPr>
            <a:normAutofit fontScale="40000" lnSpcReduction="20000"/>
          </a:bodyPr>
          <a:lstStyle/>
          <a:p>
            <a:pPr algn="just"/>
            <a:r>
              <a:rPr lang="ru-RU" sz="3300" dirty="0">
                <a:solidFill>
                  <a:schemeClr val="tx1"/>
                </a:solidFill>
                <a:latin typeface="Times New Roman" pitchFamily="18" charset="0"/>
                <a:cs typeface="Times New Roman" pitchFamily="18" charset="0"/>
              </a:rPr>
              <a:t>Основное содержание современного этапа природопользования и охраны окружающей среды составляет:</a:t>
            </a:r>
          </a:p>
          <a:p>
            <a:pPr algn="just"/>
            <a:r>
              <a:rPr lang="ru-RU" sz="3300" dirty="0">
                <a:solidFill>
                  <a:schemeClr val="tx1"/>
                </a:solidFill>
                <a:latin typeface="Times New Roman" pitchFamily="18" charset="0"/>
                <a:cs typeface="Times New Roman" pitchFamily="18" charset="0"/>
                <a:sym typeface="Times New Roman"/>
              </a:rPr>
              <a:t>-</a:t>
            </a:r>
            <a:r>
              <a:rPr lang="ru-RU" sz="3300" dirty="0" smtClean="0">
                <a:solidFill>
                  <a:schemeClr val="tx1"/>
                </a:solidFill>
                <a:latin typeface="Times New Roman" pitchFamily="18" charset="0"/>
                <a:cs typeface="Times New Roman" pitchFamily="18" charset="0"/>
              </a:rPr>
              <a:t> </a:t>
            </a:r>
            <a:r>
              <a:rPr lang="ru-RU" sz="3300" dirty="0">
                <a:solidFill>
                  <a:schemeClr val="tx1"/>
                </a:solidFill>
                <a:latin typeface="Times New Roman" pitchFamily="18" charset="0"/>
                <a:cs typeface="Times New Roman" pitchFamily="18" charset="0"/>
              </a:rPr>
              <a:t>принятие эффективных национальных природоохранных законов и создание для их реализации ведомств (министерств, комитетов, агентств), наделенных полномочиями по контролю всех компонентов окружающей среды. Создававшиеся в этот период природоохранные ведомства отличались от более ранних природоохранных организаций государственным статусом, подконтрольностью всех компонентов, международной координацией и унификацией функций, широким использованием экономических рычагов;</a:t>
            </a:r>
          </a:p>
          <a:p>
            <a:pPr algn="just"/>
            <a:r>
              <a:rPr lang="ru-RU" sz="3300" dirty="0">
                <a:solidFill>
                  <a:schemeClr val="tx1"/>
                </a:solidFill>
                <a:latin typeface="Times New Roman" pitchFamily="18" charset="0"/>
                <a:cs typeface="Times New Roman" pitchFamily="18" charset="0"/>
                <a:sym typeface="Times New Roman"/>
              </a:rPr>
              <a:t>-</a:t>
            </a:r>
            <a:r>
              <a:rPr lang="ru-RU" sz="3300" dirty="0" smtClean="0">
                <a:solidFill>
                  <a:schemeClr val="tx1"/>
                </a:solidFill>
                <a:latin typeface="Times New Roman" pitchFamily="18" charset="0"/>
                <a:cs typeface="Times New Roman" pitchFamily="18" charset="0"/>
              </a:rPr>
              <a:t> </a:t>
            </a:r>
            <a:r>
              <a:rPr lang="ru-RU" sz="3300" dirty="0">
                <a:solidFill>
                  <a:schemeClr val="tx1"/>
                </a:solidFill>
                <a:latin typeface="Times New Roman" pitchFamily="18" charset="0"/>
                <a:cs typeface="Times New Roman" pitchFamily="18" charset="0"/>
              </a:rPr>
              <a:t>введение экономического механизма природопользования на основе принципа «загрязняющий платит». Этот принцип означает, что природные ресурсы, используемые при получении определенной продукции, должны отражаться на ее стоимости, так же как, например, трудовые ресурсы;</a:t>
            </a:r>
          </a:p>
          <a:p>
            <a:pPr algn="just"/>
            <a:r>
              <a:rPr lang="ru-RU" sz="3300" dirty="0">
                <a:solidFill>
                  <a:schemeClr val="tx1"/>
                </a:solidFill>
                <a:latin typeface="Times New Roman" pitchFamily="18" charset="0"/>
                <a:cs typeface="Times New Roman" pitchFamily="18" charset="0"/>
                <a:sym typeface="Times New Roman"/>
              </a:rPr>
              <a:t>-</a:t>
            </a:r>
            <a:r>
              <a:rPr lang="ru-RU" sz="3300" dirty="0" smtClean="0">
                <a:solidFill>
                  <a:schemeClr val="tx1"/>
                </a:solidFill>
                <a:latin typeface="Times New Roman" pitchFamily="18" charset="0"/>
                <a:cs typeface="Times New Roman" pitchFamily="18" charset="0"/>
              </a:rPr>
              <a:t> </a:t>
            </a:r>
            <a:r>
              <a:rPr lang="ru-RU" sz="3300" dirty="0">
                <a:solidFill>
                  <a:schemeClr val="tx1"/>
                </a:solidFill>
                <a:latin typeface="Times New Roman" pitchFamily="18" charset="0"/>
                <a:cs typeface="Times New Roman" pitchFamily="18" charset="0"/>
              </a:rPr>
              <a:t>введение на государственном и межгосударственном уровнях экологических стандартов на выхлопы автомобилей, на содержание загрязняющих веществ в воздухе, воде, почвах, продуктах и т.д.;</a:t>
            </a:r>
          </a:p>
          <a:p>
            <a:pPr algn="just"/>
            <a:r>
              <a:rPr lang="ru-RU" sz="3300" dirty="0">
                <a:solidFill>
                  <a:schemeClr val="tx1"/>
                </a:solidFill>
                <a:latin typeface="Times New Roman" pitchFamily="18" charset="0"/>
                <a:cs typeface="Times New Roman" pitchFamily="18" charset="0"/>
                <a:sym typeface="Times New Roman"/>
              </a:rPr>
              <a:t>-</a:t>
            </a:r>
            <a:r>
              <a:rPr lang="ru-RU" sz="3300" dirty="0" smtClean="0">
                <a:solidFill>
                  <a:schemeClr val="tx1"/>
                </a:solidFill>
                <a:latin typeface="Times New Roman" pitchFamily="18" charset="0"/>
                <a:cs typeface="Times New Roman" pitchFamily="18" charset="0"/>
              </a:rPr>
              <a:t> </a:t>
            </a:r>
            <a:r>
              <a:rPr lang="ru-RU" sz="3300" dirty="0">
                <a:solidFill>
                  <a:schemeClr val="tx1"/>
                </a:solidFill>
                <a:latin typeface="Times New Roman" pitchFamily="18" charset="0"/>
                <a:cs typeface="Times New Roman" pitchFamily="18" charset="0"/>
              </a:rPr>
              <a:t>международное сотрудничество в решении глобальных проблем: парникового эффекта, охраны озонового слоя, кислотных дождей, что осуществляется путем заключения международных соглашений и контроля за их выполнением, включая санкции за невыполнение;</a:t>
            </a:r>
          </a:p>
          <a:p>
            <a:pPr algn="just"/>
            <a:r>
              <a:rPr lang="ru-RU" sz="3300" dirty="0">
                <a:solidFill>
                  <a:schemeClr val="tx1"/>
                </a:solidFill>
                <a:latin typeface="Times New Roman" pitchFamily="18" charset="0"/>
                <a:cs typeface="Times New Roman" pitchFamily="18" charset="0"/>
              </a:rPr>
              <a:t>- предварительная экспертиза проектов хозяйственной и иной деятельности;</a:t>
            </a:r>
          </a:p>
          <a:p>
            <a:pPr algn="just"/>
            <a:r>
              <a:rPr lang="ru-RU" sz="3300" dirty="0">
                <a:solidFill>
                  <a:schemeClr val="tx1"/>
                </a:solidFill>
                <a:latin typeface="Times New Roman" pitchFamily="18" charset="0"/>
                <a:cs typeface="Times New Roman" pitchFamily="18" charset="0"/>
              </a:rPr>
              <a:t>- организация подготовки и повышения квалификации кадров в области экологии и природопользования.</a:t>
            </a:r>
          </a:p>
          <a:p>
            <a:endParaRPr lang="ru-RU" dirty="0"/>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24380" y="2564904"/>
            <a:ext cx="3391185" cy="3395707"/>
          </a:xfrm>
          <a:prstGeom prst="rect">
            <a:avLst/>
          </a:prstGeom>
        </p:spPr>
      </p:pic>
    </p:spTree>
    <p:extLst>
      <p:ext uri="{BB962C8B-B14F-4D97-AF65-F5344CB8AC3E}">
        <p14:creationId xmlns:p14="http://schemas.microsoft.com/office/powerpoint/2010/main" val="23812726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764704"/>
            <a:ext cx="3636085" cy="1258493"/>
          </a:xfrm>
        </p:spPr>
        <p:txBody>
          <a:bodyPr/>
          <a:lstStyle/>
          <a:p>
            <a:r>
              <a:rPr lang="ru-RU" dirty="0">
                <a:solidFill>
                  <a:schemeClr val="tx1"/>
                </a:solidFill>
              </a:rPr>
              <a:t>Руководство по ОВОС СКОПЕ </a:t>
            </a:r>
            <a:r>
              <a:rPr lang="ru-RU" dirty="0" smtClean="0">
                <a:solidFill>
                  <a:schemeClr val="tx1"/>
                </a:solidFill>
              </a:rPr>
              <a:t>5</a:t>
            </a:r>
            <a:endParaRPr lang="ru-RU" dirty="0">
              <a:solidFill>
                <a:schemeClr val="tx1"/>
              </a:solidFill>
            </a:endParaRPr>
          </a:p>
        </p:txBody>
      </p:sp>
      <p:sp>
        <p:nvSpPr>
          <p:cNvPr id="3" name="Объект 2"/>
          <p:cNvSpPr>
            <a:spLocks noGrp="1"/>
          </p:cNvSpPr>
          <p:nvPr>
            <p:ph idx="1"/>
          </p:nvPr>
        </p:nvSpPr>
        <p:spPr>
          <a:xfrm>
            <a:off x="4860032" y="548680"/>
            <a:ext cx="4017085" cy="5904656"/>
          </a:xfrm>
        </p:spPr>
        <p:txBody>
          <a:bodyPr>
            <a:normAutofit fontScale="55000" lnSpcReduction="20000"/>
          </a:bodyPr>
          <a:lstStyle/>
          <a:p>
            <a:r>
              <a:rPr lang="ru-RU" i="1" dirty="0" smtClean="0">
                <a:solidFill>
                  <a:schemeClr val="tx1"/>
                </a:solidFill>
              </a:rPr>
              <a:t>Базовое определение: «Оценка </a:t>
            </a:r>
            <a:r>
              <a:rPr lang="ru-RU" i="1" dirty="0">
                <a:solidFill>
                  <a:schemeClr val="tx1"/>
                </a:solidFill>
              </a:rPr>
              <a:t>воздействия на окружающую среду» (ОВОС) – это деятельность, направленная на выявление и прогнозирование ожидаемого влияния на среду обитания, на здоровье и благосостояние людей со стороны различных мероприятий и проектов, а также на последующую интерпретацию и передачу полученной информации</a:t>
            </a:r>
            <a:r>
              <a:rPr lang="ru-RU" dirty="0">
                <a:solidFill>
                  <a:schemeClr val="tx1"/>
                </a:solidFill>
              </a:rPr>
              <a:t>.</a:t>
            </a:r>
          </a:p>
          <a:p>
            <a:r>
              <a:rPr lang="ru-RU" dirty="0">
                <a:solidFill>
                  <a:schemeClr val="tx1"/>
                </a:solidFill>
              </a:rPr>
              <a:t>У</a:t>
            </a:r>
            <a:r>
              <a:rPr lang="ru-RU" b="1" i="1" dirty="0" smtClean="0">
                <a:solidFill>
                  <a:schemeClr val="tx1"/>
                </a:solidFill>
              </a:rPr>
              <a:t>частники </a:t>
            </a:r>
            <a:r>
              <a:rPr lang="ru-RU" b="1" i="1" dirty="0">
                <a:solidFill>
                  <a:schemeClr val="tx1"/>
                </a:solidFill>
              </a:rPr>
              <a:t>процесса ОВОС</a:t>
            </a:r>
            <a:r>
              <a:rPr lang="ru-RU" dirty="0">
                <a:solidFill>
                  <a:schemeClr val="tx1"/>
                </a:solidFill>
              </a:rPr>
              <a:t>:</a:t>
            </a:r>
          </a:p>
          <a:p>
            <a:r>
              <a:rPr lang="ru-RU" dirty="0">
                <a:solidFill>
                  <a:schemeClr val="tx1"/>
                </a:solidFill>
              </a:rPr>
              <a:t>- лица, принимающие решения, </a:t>
            </a:r>
          </a:p>
          <a:p>
            <a:r>
              <a:rPr lang="ru-RU" dirty="0">
                <a:solidFill>
                  <a:schemeClr val="tx1"/>
                </a:solidFill>
              </a:rPr>
              <a:t>- инвесторы, </a:t>
            </a:r>
          </a:p>
          <a:p>
            <a:r>
              <a:rPr lang="ru-RU" dirty="0">
                <a:solidFill>
                  <a:schemeClr val="tx1"/>
                </a:solidFill>
              </a:rPr>
              <a:t>- консультанты и советники, </a:t>
            </a:r>
          </a:p>
          <a:p>
            <a:r>
              <a:rPr lang="ru-RU" dirty="0">
                <a:solidFill>
                  <a:schemeClr val="tx1"/>
                </a:solidFill>
              </a:rPr>
              <a:t>- исполнители (проектировщики), </a:t>
            </a:r>
          </a:p>
          <a:p>
            <a:r>
              <a:rPr lang="ru-RU" dirty="0">
                <a:solidFill>
                  <a:schemeClr val="tx1"/>
                </a:solidFill>
              </a:rPr>
              <a:t>- эксперты, </a:t>
            </a:r>
          </a:p>
          <a:p>
            <a:r>
              <a:rPr lang="ru-RU" dirty="0">
                <a:solidFill>
                  <a:schemeClr val="tx1"/>
                </a:solidFill>
              </a:rPr>
              <a:t>- общественность, в </a:t>
            </a:r>
            <a:r>
              <a:rPr lang="ru-RU" dirty="0" err="1">
                <a:solidFill>
                  <a:schemeClr val="tx1"/>
                </a:solidFill>
              </a:rPr>
              <a:t>т.ч</a:t>
            </a:r>
            <a:r>
              <a:rPr lang="ru-RU" dirty="0">
                <a:solidFill>
                  <a:schemeClr val="tx1"/>
                </a:solidFill>
              </a:rPr>
              <a:t>. в лице заинтересованных групп и организаций.</a:t>
            </a:r>
          </a:p>
          <a:p>
            <a:r>
              <a:rPr lang="ru-RU" dirty="0">
                <a:solidFill>
                  <a:schemeClr val="tx1"/>
                </a:solidFill>
              </a:rPr>
              <a:t>О</a:t>
            </a:r>
            <a:r>
              <a:rPr lang="ru-RU" b="1" i="1" dirty="0" smtClean="0">
                <a:solidFill>
                  <a:schemeClr val="tx1"/>
                </a:solidFill>
              </a:rPr>
              <a:t>сновные </a:t>
            </a:r>
            <a:r>
              <a:rPr lang="ru-RU" b="1" i="1" dirty="0">
                <a:solidFill>
                  <a:schemeClr val="tx1"/>
                </a:solidFill>
              </a:rPr>
              <a:t>этапы процесса ОВОС</a:t>
            </a:r>
            <a:r>
              <a:rPr lang="ru-RU" dirty="0">
                <a:solidFill>
                  <a:schemeClr val="tx1"/>
                </a:solidFill>
              </a:rPr>
              <a:t>:</a:t>
            </a:r>
          </a:p>
          <a:p>
            <a:r>
              <a:rPr lang="ru-RU" dirty="0">
                <a:solidFill>
                  <a:schemeClr val="tx1"/>
                </a:solidFill>
              </a:rPr>
              <a:t>- определение целей намечаемой деятельности, </a:t>
            </a:r>
          </a:p>
          <a:p>
            <a:r>
              <a:rPr lang="ru-RU" dirty="0">
                <a:solidFill>
                  <a:schemeClr val="tx1"/>
                </a:solidFill>
              </a:rPr>
              <a:t>- выработка политики ее реализации и составление программ, </a:t>
            </a:r>
          </a:p>
          <a:p>
            <a:r>
              <a:rPr lang="ru-RU" dirty="0">
                <a:solidFill>
                  <a:schemeClr val="tx1"/>
                </a:solidFill>
              </a:rPr>
              <a:t>- определение воздействий и выделение сильнейших из них, </a:t>
            </a:r>
          </a:p>
          <a:p>
            <a:r>
              <a:rPr lang="ru-RU" dirty="0">
                <a:solidFill>
                  <a:schemeClr val="tx1"/>
                </a:solidFill>
              </a:rPr>
              <a:t>- собственно оценка воздействий, </a:t>
            </a:r>
          </a:p>
          <a:p>
            <a:r>
              <a:rPr lang="ru-RU" dirty="0">
                <a:solidFill>
                  <a:schemeClr val="tx1"/>
                </a:solidFill>
              </a:rPr>
              <a:t>- принятие решения по результатам ОВОС, </a:t>
            </a:r>
          </a:p>
          <a:p>
            <a:r>
              <a:rPr lang="ru-RU" dirty="0">
                <a:solidFill>
                  <a:schemeClr val="tx1"/>
                </a:solidFill>
              </a:rPr>
              <a:t>- реализация и последующая проверка). </a:t>
            </a:r>
          </a:p>
          <a:p>
            <a:endParaRPr lang="ru-RU" dirty="0"/>
          </a:p>
        </p:txBody>
      </p:sp>
      <p:sp>
        <p:nvSpPr>
          <p:cNvPr id="4" name="Текст 3"/>
          <p:cNvSpPr>
            <a:spLocks noGrp="1"/>
          </p:cNvSpPr>
          <p:nvPr>
            <p:ph type="body" sz="half" idx="2"/>
          </p:nvPr>
        </p:nvSpPr>
        <p:spPr>
          <a:xfrm>
            <a:off x="755576" y="2852936"/>
            <a:ext cx="3708849" cy="2784384"/>
          </a:xfrm>
        </p:spPr>
        <p:txBody>
          <a:bodyPr/>
          <a:lstStyle/>
          <a:p>
            <a:endParaRPr lang="ru-RU" dirty="0"/>
          </a:p>
        </p:txBody>
      </p:sp>
      <p:pic>
        <p:nvPicPr>
          <p:cNvPr id="6" name="Рисунок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5536" y="2636912"/>
            <a:ext cx="4267200" cy="3124200"/>
          </a:xfrm>
          <a:prstGeom prst="rect">
            <a:avLst/>
          </a:prstGeom>
        </p:spPr>
      </p:pic>
    </p:spTree>
    <p:extLst>
      <p:ext uri="{BB962C8B-B14F-4D97-AF65-F5344CB8AC3E}">
        <p14:creationId xmlns:p14="http://schemas.microsoft.com/office/powerpoint/2010/main" val="14715558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404664"/>
            <a:ext cx="3636085" cy="1258493"/>
          </a:xfrm>
        </p:spPr>
        <p:txBody>
          <a:bodyPr/>
          <a:lstStyle/>
          <a:p>
            <a:r>
              <a:rPr lang="ru-RU" sz="2000" dirty="0">
                <a:solidFill>
                  <a:schemeClr val="tx1"/>
                </a:solidFill>
                <a:latin typeface="Times New Roman" pitchFamily="18" charset="0"/>
                <a:cs typeface="Times New Roman" pitchFamily="18" charset="0"/>
              </a:rPr>
              <a:t>Особенности экспертизы проектов в России в 1970-80-х гг. </a:t>
            </a:r>
          </a:p>
        </p:txBody>
      </p:sp>
      <p:sp>
        <p:nvSpPr>
          <p:cNvPr id="3" name="Объект 2"/>
          <p:cNvSpPr>
            <a:spLocks noGrp="1"/>
          </p:cNvSpPr>
          <p:nvPr>
            <p:ph idx="1"/>
          </p:nvPr>
        </p:nvSpPr>
        <p:spPr>
          <a:xfrm>
            <a:off x="4593515" y="731520"/>
            <a:ext cx="4017085" cy="5793824"/>
          </a:xfrm>
        </p:spPr>
        <p:txBody>
          <a:bodyPr>
            <a:normAutofit fontScale="55000" lnSpcReduction="20000"/>
          </a:bodyPr>
          <a:lstStyle/>
          <a:p>
            <a:pPr algn="just"/>
            <a:r>
              <a:rPr lang="ru-RU" dirty="0" smtClean="0">
                <a:solidFill>
                  <a:schemeClr val="tx1"/>
                </a:solidFill>
                <a:latin typeface="Times New Roman" pitchFamily="18" charset="0"/>
                <a:cs typeface="Times New Roman" pitchFamily="18" charset="0"/>
              </a:rPr>
              <a:t>В 1973 г. </a:t>
            </a:r>
            <a:r>
              <a:rPr lang="ru-RU" dirty="0">
                <a:solidFill>
                  <a:schemeClr val="tx1"/>
                </a:solidFill>
                <a:latin typeface="Times New Roman" pitchFamily="18" charset="0"/>
                <a:cs typeface="Times New Roman" pitchFamily="18" charset="0"/>
              </a:rPr>
              <a:t>введены предварительные </a:t>
            </a:r>
            <a:r>
              <a:rPr lang="ru-RU" dirty="0" smtClean="0">
                <a:solidFill>
                  <a:schemeClr val="tx1"/>
                </a:solidFill>
                <a:latin typeface="Times New Roman" pitchFamily="18" charset="0"/>
                <a:cs typeface="Times New Roman" pitchFamily="18" charset="0"/>
              </a:rPr>
              <a:t>согласования проектов </a:t>
            </a:r>
            <a:r>
              <a:rPr lang="ru-RU" dirty="0">
                <a:solidFill>
                  <a:schemeClr val="tx1"/>
                </a:solidFill>
                <a:latin typeface="Times New Roman" pitchFamily="18" charset="0"/>
                <a:cs typeface="Times New Roman" pitchFamily="18" charset="0"/>
              </a:rPr>
              <a:t>с </a:t>
            </a:r>
            <a:r>
              <a:rPr lang="ru-RU" dirty="0" smtClean="0">
                <a:solidFill>
                  <a:schemeClr val="tx1"/>
                </a:solidFill>
                <a:latin typeface="Times New Roman" pitchFamily="18" charset="0"/>
                <a:cs typeface="Times New Roman" pitchFamily="18" charset="0"/>
              </a:rPr>
              <a:t>ведомствами: </a:t>
            </a:r>
            <a:endParaRPr lang="ru-RU" dirty="0">
              <a:solidFill>
                <a:schemeClr val="tx1"/>
              </a:solidFill>
              <a:latin typeface="Times New Roman" pitchFamily="18" charset="0"/>
              <a:cs typeface="Times New Roman" pitchFamily="18" charset="0"/>
            </a:endParaRPr>
          </a:p>
          <a:p>
            <a:pPr algn="just"/>
            <a:r>
              <a:rPr lang="ru-RU" dirty="0">
                <a:solidFill>
                  <a:schemeClr val="tx1"/>
                </a:solidFill>
                <a:latin typeface="Times New Roman" pitchFamily="18" charset="0"/>
                <a:cs typeface="Times New Roman" pitchFamily="18" charset="0"/>
              </a:rPr>
              <a:t>- водохозяйственным (по забору воды и отведению стоков, согласно Водного кодекса РСФСР 1972 г.);</a:t>
            </a:r>
          </a:p>
          <a:p>
            <a:pPr algn="just"/>
            <a:r>
              <a:rPr lang="ru-RU" dirty="0">
                <a:solidFill>
                  <a:schemeClr val="tx1"/>
                </a:solidFill>
                <a:latin typeface="Times New Roman" pitchFamily="18" charset="0"/>
                <a:cs typeface="Times New Roman" pitchFamily="18" charset="0"/>
              </a:rPr>
              <a:t>- </a:t>
            </a:r>
            <a:r>
              <a:rPr lang="ru-RU" dirty="0" err="1">
                <a:solidFill>
                  <a:schemeClr val="tx1"/>
                </a:solidFill>
                <a:latin typeface="Times New Roman" pitchFamily="18" charset="0"/>
                <a:cs typeface="Times New Roman" pitchFamily="18" charset="0"/>
              </a:rPr>
              <a:t>рыбохозяйственным</a:t>
            </a:r>
            <a:r>
              <a:rPr lang="ru-RU" dirty="0">
                <a:solidFill>
                  <a:schemeClr val="tx1"/>
                </a:solidFill>
                <a:latin typeface="Times New Roman" pitchFamily="18" charset="0"/>
                <a:cs typeface="Times New Roman" pitchFamily="18" charset="0"/>
              </a:rPr>
              <a:t> (при работах в водоемах и прибрежных зонах);</a:t>
            </a:r>
          </a:p>
          <a:p>
            <a:pPr algn="just"/>
            <a:r>
              <a:rPr lang="ru-RU" dirty="0">
                <a:solidFill>
                  <a:schemeClr val="tx1"/>
                </a:solidFill>
                <a:latin typeface="Times New Roman" pitchFamily="18" charset="0"/>
                <a:cs typeface="Times New Roman" pitchFamily="18" charset="0"/>
              </a:rPr>
              <a:t>- санитарно-эпидемиологическим надзором (в </a:t>
            </a:r>
            <a:r>
              <a:rPr lang="ru-RU" dirty="0" err="1">
                <a:solidFill>
                  <a:schemeClr val="tx1"/>
                </a:solidFill>
                <a:latin typeface="Times New Roman" pitchFamily="18" charset="0"/>
                <a:cs typeface="Times New Roman" pitchFamily="18" charset="0"/>
              </a:rPr>
              <a:t>т.ч</a:t>
            </a:r>
            <a:r>
              <a:rPr lang="ru-RU" dirty="0">
                <a:solidFill>
                  <a:schemeClr val="tx1"/>
                </a:solidFill>
                <a:latin typeface="Times New Roman" pitchFamily="18" charset="0"/>
                <a:cs typeface="Times New Roman" pitchFamily="18" charset="0"/>
              </a:rPr>
              <a:t>. в части предотвращения загрязнения окружающей среды);</a:t>
            </a:r>
          </a:p>
          <a:p>
            <a:pPr algn="just"/>
            <a:r>
              <a:rPr lang="ru-RU" dirty="0">
                <a:solidFill>
                  <a:schemeClr val="tx1"/>
                </a:solidFill>
                <a:latin typeface="Times New Roman" pitchFamily="18" charset="0"/>
                <a:cs typeface="Times New Roman" pitchFamily="18" charset="0"/>
              </a:rPr>
              <a:t>- горнотехническим надзором (в части производственной безопасности);</a:t>
            </a:r>
          </a:p>
          <a:p>
            <a:pPr algn="just"/>
            <a:r>
              <a:rPr lang="ru-RU" dirty="0">
                <a:solidFill>
                  <a:schemeClr val="tx1"/>
                </a:solidFill>
                <a:latin typeface="Times New Roman" pitchFamily="18" charset="0"/>
                <a:cs typeface="Times New Roman" pitchFamily="18" charset="0"/>
              </a:rPr>
              <a:t>- пожарным надзором;</a:t>
            </a:r>
          </a:p>
          <a:p>
            <a:pPr algn="just"/>
            <a:r>
              <a:rPr lang="ru-RU" dirty="0">
                <a:solidFill>
                  <a:schemeClr val="tx1"/>
                </a:solidFill>
                <a:latin typeface="Times New Roman" pitchFamily="18" charset="0"/>
                <a:cs typeface="Times New Roman" pitchFamily="18" charset="0"/>
              </a:rPr>
              <a:t>- лесохозяйственным (при размещении объектов на лесных землях);</a:t>
            </a:r>
          </a:p>
          <a:p>
            <a:pPr algn="just"/>
            <a:r>
              <a:rPr lang="ru-RU" dirty="0">
                <a:solidFill>
                  <a:schemeClr val="tx1"/>
                </a:solidFill>
                <a:latin typeface="Times New Roman" pitchFamily="18" charset="0"/>
                <a:cs typeface="Times New Roman" pitchFamily="18" charset="0"/>
              </a:rPr>
              <a:t>- гидрометеорологической службой (в части выбросов вредных веществ в атмосферу);</a:t>
            </a:r>
          </a:p>
          <a:p>
            <a:pPr algn="just"/>
            <a:r>
              <a:rPr lang="ru-RU" dirty="0">
                <a:solidFill>
                  <a:schemeClr val="tx1"/>
                </a:solidFill>
                <a:latin typeface="Times New Roman" pitchFamily="18" charset="0"/>
                <a:cs typeface="Times New Roman" pitchFamily="18" charset="0"/>
              </a:rPr>
              <a:t>- министерством геологии (в части охраны недр, что предполагало преимущественно недопущение застройки площадей залегания полезных ископаемых).</a:t>
            </a:r>
          </a:p>
          <a:p>
            <a:pPr algn="just"/>
            <a:endParaRPr lang="ru-RU" dirty="0" smtClean="0">
              <a:solidFill>
                <a:schemeClr val="tx1"/>
              </a:solidFill>
              <a:latin typeface="Times New Roman" pitchFamily="18" charset="0"/>
              <a:cs typeface="Times New Roman" pitchFamily="18" charset="0"/>
            </a:endParaRPr>
          </a:p>
          <a:p>
            <a:pPr algn="just"/>
            <a:r>
              <a:rPr lang="ru-RU" dirty="0" smtClean="0">
                <a:solidFill>
                  <a:schemeClr val="tx1"/>
                </a:solidFill>
                <a:latin typeface="Times New Roman" pitchFamily="18" charset="0"/>
                <a:cs typeface="Times New Roman" pitchFamily="18" charset="0"/>
              </a:rPr>
              <a:t>С </a:t>
            </a:r>
            <a:r>
              <a:rPr lang="ru-RU" dirty="0">
                <a:solidFill>
                  <a:schemeClr val="tx1"/>
                </a:solidFill>
                <a:latin typeface="Times New Roman" pitchFamily="18" charset="0"/>
                <a:cs typeface="Times New Roman" pitchFamily="18" charset="0"/>
              </a:rPr>
              <a:t>1981 г. структура материалов, представляемых на экспертизу, стала регламентироваться </a:t>
            </a:r>
            <a:r>
              <a:rPr lang="ru-RU" b="1" i="1" dirty="0">
                <a:solidFill>
                  <a:schemeClr val="tx1"/>
                </a:solidFill>
                <a:latin typeface="Times New Roman" pitchFamily="18" charset="0"/>
                <a:cs typeface="Times New Roman" pitchFamily="18" charset="0"/>
              </a:rPr>
              <a:t>СН 202-81 Инструкция о составе, порядке разработки, согласования и утверждения проектно-сметной документации на строительство предприятий, зданий и сооружений</a:t>
            </a:r>
            <a:r>
              <a:rPr lang="ru-RU" dirty="0">
                <a:solidFill>
                  <a:schemeClr val="tx1"/>
                </a:solidFill>
                <a:latin typeface="Times New Roman" pitchFamily="18" charset="0"/>
                <a:cs typeface="Times New Roman" pitchFamily="18" charset="0"/>
              </a:rPr>
              <a:t>. </a:t>
            </a:r>
            <a:endParaRPr lang="ru-RU" dirty="0" smtClean="0">
              <a:solidFill>
                <a:schemeClr val="tx1"/>
              </a:solidFill>
              <a:latin typeface="Times New Roman" pitchFamily="18" charset="0"/>
              <a:cs typeface="Times New Roman" pitchFamily="18" charset="0"/>
            </a:endParaRPr>
          </a:p>
          <a:p>
            <a:pPr algn="just"/>
            <a:r>
              <a:rPr lang="ru-RU" dirty="0">
                <a:solidFill>
                  <a:schemeClr val="tx1"/>
                </a:solidFill>
                <a:latin typeface="Times New Roman" pitchFamily="18" charset="0"/>
                <a:cs typeface="Times New Roman" pitchFamily="18" charset="0"/>
              </a:rPr>
              <a:t>В 1985 г. инструкция СН 202-81 была заменена на </a:t>
            </a:r>
            <a:r>
              <a:rPr lang="ru-RU" b="1" i="1" dirty="0">
                <a:solidFill>
                  <a:schemeClr val="tx1"/>
                </a:solidFill>
                <a:latin typeface="Times New Roman" pitchFamily="18" charset="0"/>
                <a:cs typeface="Times New Roman" pitchFamily="18" charset="0"/>
              </a:rPr>
              <a:t>СНиП 1.02.01-85 Инструкция о составе, порядке разработки, согласования и утверждения проектно-сметной документации на строительство предприятий, зданий и сооружений</a:t>
            </a:r>
            <a:r>
              <a:rPr lang="ru-RU" dirty="0">
                <a:solidFill>
                  <a:schemeClr val="tx1"/>
                </a:solidFill>
                <a:latin typeface="Times New Roman" pitchFamily="18" charset="0"/>
                <a:cs typeface="Times New Roman" pitchFamily="18" charset="0"/>
              </a:rPr>
              <a:t>. В этом документе впервые появился отдельный обязательный раздел «Охрана окружающей природной среды</a:t>
            </a:r>
            <a:r>
              <a:rPr lang="ru-RU" dirty="0" smtClean="0">
                <a:solidFill>
                  <a:schemeClr val="tx1"/>
                </a:solidFill>
                <a:latin typeface="Times New Roman" pitchFamily="18" charset="0"/>
                <a:cs typeface="Times New Roman" pitchFamily="18" charset="0"/>
              </a:rPr>
              <a:t>».</a:t>
            </a:r>
          </a:p>
        </p:txBody>
      </p:sp>
      <p:sp>
        <p:nvSpPr>
          <p:cNvPr id="4" name="Текст 3"/>
          <p:cNvSpPr>
            <a:spLocks noGrp="1"/>
          </p:cNvSpPr>
          <p:nvPr>
            <p:ph type="body" sz="half" idx="2"/>
          </p:nvPr>
        </p:nvSpPr>
        <p:spPr>
          <a:xfrm>
            <a:off x="467545" y="2564904"/>
            <a:ext cx="3816424" cy="2808312"/>
          </a:xfrm>
        </p:spPr>
        <p:txBody>
          <a:bodyPr/>
          <a:lstStyle/>
          <a:p>
            <a:endParaRPr lang="ru-RU" dirty="0"/>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520" y="2420888"/>
            <a:ext cx="4286250" cy="3076575"/>
          </a:xfrm>
          <a:prstGeom prst="rect">
            <a:avLst/>
          </a:prstGeom>
        </p:spPr>
      </p:pic>
    </p:spTree>
    <p:extLst>
      <p:ext uri="{BB962C8B-B14F-4D97-AF65-F5344CB8AC3E}">
        <p14:creationId xmlns:p14="http://schemas.microsoft.com/office/powerpoint/2010/main" val="37422989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764704"/>
            <a:ext cx="3636085" cy="1258493"/>
          </a:xfrm>
        </p:spPr>
        <p:txBody>
          <a:bodyPr/>
          <a:lstStyle/>
          <a:p>
            <a:r>
              <a:rPr lang="ru-RU" sz="2000" dirty="0">
                <a:solidFill>
                  <a:schemeClr val="tx1"/>
                </a:solidFill>
              </a:rPr>
              <a:t>Формирование процедуры ОВОС в России </a:t>
            </a:r>
          </a:p>
        </p:txBody>
      </p:sp>
      <p:sp>
        <p:nvSpPr>
          <p:cNvPr id="3" name="Объект 2"/>
          <p:cNvSpPr>
            <a:spLocks noGrp="1"/>
          </p:cNvSpPr>
          <p:nvPr>
            <p:ph idx="1"/>
          </p:nvPr>
        </p:nvSpPr>
        <p:spPr>
          <a:xfrm>
            <a:off x="4593515" y="404664"/>
            <a:ext cx="4370973" cy="6120680"/>
          </a:xfrm>
        </p:spPr>
        <p:txBody>
          <a:bodyPr>
            <a:normAutofit fontScale="62500" lnSpcReduction="20000"/>
          </a:bodyPr>
          <a:lstStyle/>
          <a:p>
            <a:pPr algn="just"/>
            <a:r>
              <a:rPr lang="ru-RU" dirty="0" smtClean="0">
                <a:solidFill>
                  <a:schemeClr val="tx1"/>
                </a:solidFill>
                <a:latin typeface="Times New Roman" pitchFamily="18" charset="0"/>
                <a:cs typeface="Times New Roman" pitchFamily="18" charset="0"/>
              </a:rPr>
              <a:t>1988 г. - создание </a:t>
            </a:r>
            <a:r>
              <a:rPr lang="ru-RU" dirty="0">
                <a:solidFill>
                  <a:schemeClr val="tx1"/>
                </a:solidFill>
                <a:latin typeface="Times New Roman" pitchFamily="18" charset="0"/>
                <a:cs typeface="Times New Roman" pitchFamily="18" charset="0"/>
              </a:rPr>
              <a:t>единого общегосударственного природоохранного </a:t>
            </a:r>
            <a:r>
              <a:rPr lang="ru-RU" dirty="0" smtClean="0">
                <a:solidFill>
                  <a:schemeClr val="tx1"/>
                </a:solidFill>
                <a:latin typeface="Times New Roman" pitchFamily="18" charset="0"/>
                <a:cs typeface="Times New Roman" pitchFamily="18" charset="0"/>
              </a:rPr>
              <a:t>ведомства.</a:t>
            </a:r>
          </a:p>
          <a:p>
            <a:pPr algn="just"/>
            <a:r>
              <a:rPr lang="ru-RU" dirty="0">
                <a:solidFill>
                  <a:schemeClr val="tx1"/>
                </a:solidFill>
                <a:latin typeface="Times New Roman" pitchFamily="18" charset="0"/>
                <a:cs typeface="Times New Roman" pitchFamily="18" charset="0"/>
              </a:rPr>
              <a:t>Временная инструкция о порядке проведения оценки воздействия на окружающую среду при разработке технико-экономических обоснований (расчетов) и проектов строительства народнохозяйственных объектов и комплексов, утвержденная </a:t>
            </a:r>
            <a:r>
              <a:rPr lang="ru-RU" dirty="0" err="1">
                <a:solidFill>
                  <a:schemeClr val="tx1"/>
                </a:solidFill>
                <a:latin typeface="Times New Roman" pitchFamily="18" charset="0"/>
                <a:cs typeface="Times New Roman" pitchFamily="18" charset="0"/>
              </a:rPr>
              <a:t>Госкомприродой</a:t>
            </a:r>
            <a:r>
              <a:rPr lang="ru-RU" dirty="0">
                <a:solidFill>
                  <a:schemeClr val="tx1"/>
                </a:solidFill>
                <a:latin typeface="Times New Roman" pitchFamily="18" charset="0"/>
                <a:cs typeface="Times New Roman" pitchFamily="18" charset="0"/>
              </a:rPr>
              <a:t> СССР 18 мая1990 г</a:t>
            </a:r>
            <a:r>
              <a:rPr lang="ru-RU" dirty="0" smtClean="0">
                <a:solidFill>
                  <a:schemeClr val="tx1"/>
                </a:solidFill>
                <a:latin typeface="Times New Roman" pitchFamily="18" charset="0"/>
                <a:cs typeface="Times New Roman" pitchFamily="18" charset="0"/>
              </a:rPr>
              <a:t>.</a:t>
            </a:r>
          </a:p>
          <a:p>
            <a:pPr algn="just"/>
            <a:r>
              <a:rPr lang="ru-RU" dirty="0">
                <a:solidFill>
                  <a:schemeClr val="tx1"/>
                </a:solidFill>
                <a:latin typeface="Times New Roman" pitchFamily="18" charset="0"/>
                <a:cs typeface="Times New Roman" pitchFamily="18" charset="0"/>
              </a:rPr>
              <a:t>1991 г. – установлен  порядок проведения государственной экологической </a:t>
            </a:r>
            <a:r>
              <a:rPr lang="ru-RU" dirty="0" err="1" smtClean="0">
                <a:solidFill>
                  <a:schemeClr val="tx1"/>
                </a:solidFill>
                <a:latin typeface="Times New Roman" pitchFamily="18" charset="0"/>
                <a:cs typeface="Times New Roman" pitchFamily="18" charset="0"/>
              </a:rPr>
              <a:t>экспертизы.Первыми</a:t>
            </a:r>
            <a:r>
              <a:rPr lang="ru-RU" dirty="0" smtClean="0">
                <a:solidFill>
                  <a:schemeClr val="tx1"/>
                </a:solidFill>
                <a:latin typeface="Times New Roman" pitchFamily="18" charset="0"/>
                <a:cs typeface="Times New Roman" pitchFamily="18" charset="0"/>
              </a:rPr>
              <a:t> </a:t>
            </a:r>
            <a:r>
              <a:rPr lang="ru-RU" dirty="0">
                <a:solidFill>
                  <a:schemeClr val="tx1"/>
                </a:solidFill>
                <a:latin typeface="Times New Roman" pitchFamily="18" charset="0"/>
                <a:cs typeface="Times New Roman" pitchFamily="18" charset="0"/>
              </a:rPr>
              <a:t>объектами экологической экспертизы стали последние из числа крупных проектов советского времени, такие как Катунская ГЭС, </a:t>
            </a:r>
            <a:r>
              <a:rPr lang="ru-RU" dirty="0" err="1">
                <a:solidFill>
                  <a:schemeClr val="tx1"/>
                </a:solidFill>
                <a:latin typeface="Times New Roman" pitchFamily="18" charset="0"/>
                <a:cs typeface="Times New Roman" pitchFamily="18" charset="0"/>
              </a:rPr>
              <a:t>Юмагузинское</a:t>
            </a:r>
            <a:r>
              <a:rPr lang="ru-RU" dirty="0">
                <a:solidFill>
                  <a:schemeClr val="tx1"/>
                </a:solidFill>
                <a:latin typeface="Times New Roman" pitchFamily="18" charset="0"/>
                <a:cs typeface="Times New Roman" pitchFamily="18" charset="0"/>
              </a:rPr>
              <a:t> водохранилище в Башкирии, </a:t>
            </a:r>
            <a:r>
              <a:rPr lang="ru-RU" dirty="0" smtClean="0">
                <a:solidFill>
                  <a:schemeClr val="tx1"/>
                </a:solidFill>
                <a:latin typeface="Times New Roman" pitchFamily="18" charset="0"/>
                <a:cs typeface="Times New Roman" pitchFamily="18" charset="0"/>
              </a:rPr>
              <a:t>атомные </a:t>
            </a:r>
            <a:r>
              <a:rPr lang="ru-RU" dirty="0">
                <a:solidFill>
                  <a:schemeClr val="tx1"/>
                </a:solidFill>
                <a:latin typeface="Times New Roman" pitchFamily="18" charset="0"/>
                <a:cs typeface="Times New Roman" pitchFamily="18" charset="0"/>
              </a:rPr>
              <a:t>электростанции. </a:t>
            </a:r>
            <a:endParaRPr lang="ru-RU" dirty="0" smtClean="0">
              <a:solidFill>
                <a:schemeClr val="tx1"/>
              </a:solidFill>
              <a:latin typeface="Times New Roman" pitchFamily="18" charset="0"/>
              <a:cs typeface="Times New Roman" pitchFamily="18" charset="0"/>
            </a:endParaRPr>
          </a:p>
          <a:p>
            <a:pPr algn="just"/>
            <a:r>
              <a:rPr lang="ru-RU" dirty="0" smtClean="0">
                <a:solidFill>
                  <a:schemeClr val="tx1"/>
                </a:solidFill>
                <a:latin typeface="Times New Roman" pitchFamily="18" charset="0"/>
                <a:cs typeface="Times New Roman" pitchFamily="18" charset="0"/>
              </a:rPr>
              <a:t>1992 г. - </a:t>
            </a:r>
            <a:r>
              <a:rPr lang="ru-RU" dirty="0">
                <a:solidFill>
                  <a:schemeClr val="tx1"/>
                </a:solidFill>
                <a:latin typeface="Times New Roman" pitchFamily="18" charset="0"/>
                <a:cs typeface="Times New Roman" pitchFamily="18" charset="0"/>
              </a:rPr>
              <a:t>Руководство о порядке проведения оценки воздействия на окружающую среду (ОВОС) при выборе площадки, разработке технико-экономических обоснований и проектов строительства (реконструкции, расширения и технического перевооружения) хозяйственных объектов и </a:t>
            </a:r>
            <a:r>
              <a:rPr lang="ru-RU" dirty="0" smtClean="0">
                <a:solidFill>
                  <a:schemeClr val="tx1"/>
                </a:solidFill>
                <a:latin typeface="Times New Roman" pitchFamily="18" charset="0"/>
                <a:cs typeface="Times New Roman" pitchFamily="18" charset="0"/>
              </a:rPr>
              <a:t>комплексов.</a:t>
            </a:r>
          </a:p>
          <a:p>
            <a:pPr algn="just"/>
            <a:r>
              <a:rPr lang="ru-RU" dirty="0" smtClean="0">
                <a:solidFill>
                  <a:schemeClr val="tx1"/>
                </a:solidFill>
                <a:latin typeface="Times New Roman" pitchFamily="18" charset="0"/>
                <a:cs typeface="Times New Roman" pitchFamily="18" charset="0"/>
              </a:rPr>
              <a:t>1994 г. - </a:t>
            </a:r>
            <a:r>
              <a:rPr lang="ru-RU" dirty="0">
                <a:solidFill>
                  <a:schemeClr val="tx1"/>
                </a:solidFill>
                <a:latin typeface="Times New Roman" pitchFamily="18" charset="0"/>
                <a:cs typeface="Times New Roman" pitchFamily="18" charset="0"/>
              </a:rPr>
              <a:t>Уточненный вариант Положения об </a:t>
            </a:r>
            <a:r>
              <a:rPr lang="ru-RU" dirty="0" smtClean="0">
                <a:solidFill>
                  <a:schemeClr val="tx1"/>
                </a:solidFill>
                <a:latin typeface="Times New Roman" pitchFamily="18" charset="0"/>
                <a:cs typeface="Times New Roman" pitchFamily="18" charset="0"/>
              </a:rPr>
              <a:t>ОВОС, </a:t>
            </a:r>
            <a:r>
              <a:rPr lang="ru-RU" dirty="0">
                <a:solidFill>
                  <a:schemeClr val="tx1"/>
                </a:solidFill>
                <a:latin typeface="Times New Roman" pitchFamily="18" charset="0"/>
                <a:cs typeface="Times New Roman" pitchFamily="18" charset="0"/>
              </a:rPr>
              <a:t>Указания к экологическому обоснованию хозяйственной и иной деятельности в </a:t>
            </a:r>
            <a:r>
              <a:rPr lang="ru-RU" dirty="0" err="1">
                <a:solidFill>
                  <a:schemeClr val="tx1"/>
                </a:solidFill>
                <a:latin typeface="Times New Roman" pitchFamily="18" charset="0"/>
                <a:cs typeface="Times New Roman" pitchFamily="18" charset="0"/>
              </a:rPr>
              <a:t>прединвестиционной</a:t>
            </a:r>
            <a:r>
              <a:rPr lang="ru-RU" dirty="0">
                <a:solidFill>
                  <a:schemeClr val="tx1"/>
                </a:solidFill>
                <a:latin typeface="Times New Roman" pitchFamily="18" charset="0"/>
                <a:cs typeface="Times New Roman" pitchFamily="18" charset="0"/>
              </a:rPr>
              <a:t> и проектной </a:t>
            </a:r>
            <a:r>
              <a:rPr lang="ru-RU" dirty="0" smtClean="0">
                <a:solidFill>
                  <a:schemeClr val="tx1"/>
                </a:solidFill>
                <a:latin typeface="Times New Roman" pitchFamily="18" charset="0"/>
                <a:cs typeface="Times New Roman" pitchFamily="18" charset="0"/>
              </a:rPr>
              <a:t>документации.</a:t>
            </a:r>
          </a:p>
          <a:p>
            <a:pPr algn="just"/>
            <a:r>
              <a:rPr lang="ru-RU" dirty="0" smtClean="0">
                <a:solidFill>
                  <a:schemeClr val="tx1"/>
                </a:solidFill>
                <a:latin typeface="Times New Roman" pitchFamily="18" charset="0"/>
                <a:cs typeface="Times New Roman" pitchFamily="18" charset="0"/>
              </a:rPr>
              <a:t> 1995 г.  - Инструкция </a:t>
            </a:r>
            <a:r>
              <a:rPr lang="ru-RU" dirty="0">
                <a:solidFill>
                  <a:schemeClr val="tx1"/>
                </a:solidFill>
                <a:latin typeface="Times New Roman" pitchFamily="18" charset="0"/>
                <a:cs typeface="Times New Roman" pitchFamily="18" charset="0"/>
              </a:rPr>
              <a:t>по экологическому обоснованию хозяйственной и иной </a:t>
            </a:r>
            <a:r>
              <a:rPr lang="ru-RU" dirty="0" smtClean="0">
                <a:solidFill>
                  <a:schemeClr val="tx1"/>
                </a:solidFill>
                <a:latin typeface="Times New Roman" pitchFamily="18" charset="0"/>
                <a:cs typeface="Times New Roman" pitchFamily="18" charset="0"/>
              </a:rPr>
              <a:t>деятельности.</a:t>
            </a:r>
          </a:p>
        </p:txBody>
      </p:sp>
      <p:sp>
        <p:nvSpPr>
          <p:cNvPr id="4" name="Текст 3"/>
          <p:cNvSpPr>
            <a:spLocks noGrp="1"/>
          </p:cNvSpPr>
          <p:nvPr>
            <p:ph type="body" sz="half" idx="2"/>
          </p:nvPr>
        </p:nvSpPr>
        <p:spPr>
          <a:xfrm>
            <a:off x="467545" y="2420888"/>
            <a:ext cx="3816424" cy="2808312"/>
          </a:xfrm>
        </p:spPr>
        <p:txBody>
          <a:bodyPr/>
          <a:lstStyle/>
          <a:p>
            <a:endParaRPr lang="ru-RU" dirty="0"/>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520" y="2276872"/>
            <a:ext cx="4290053" cy="3217540"/>
          </a:xfrm>
          <a:prstGeom prst="rect">
            <a:avLst/>
          </a:prstGeom>
        </p:spPr>
      </p:pic>
    </p:spTree>
    <p:extLst>
      <p:ext uri="{BB962C8B-B14F-4D97-AF65-F5344CB8AC3E}">
        <p14:creationId xmlns:p14="http://schemas.microsoft.com/office/powerpoint/2010/main" val="32135231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5301208"/>
            <a:ext cx="8064896" cy="1143000"/>
          </a:xfrm>
        </p:spPr>
        <p:txBody>
          <a:bodyPr/>
          <a:lstStyle/>
          <a:p>
            <a:pPr algn="just"/>
            <a:r>
              <a:rPr lang="ru-RU" sz="2400" i="1" dirty="0">
                <a:solidFill>
                  <a:schemeClr val="tx1"/>
                </a:solidFill>
                <a:effectLst/>
              </a:rPr>
              <a:t>Оценка воздействия на окружающую среду в трактовке Руководства… 1992 г.</a:t>
            </a:r>
            <a:r>
              <a:rPr lang="ru-RU" sz="2400" dirty="0">
                <a:solidFill>
                  <a:schemeClr val="tx1"/>
                </a:solidFill>
                <a:effectLst/>
              </a:rPr>
              <a:t> </a:t>
            </a:r>
            <a:endParaRPr lang="ru-RU" sz="2400" dirty="0">
              <a:solidFill>
                <a:schemeClr val="tx1"/>
              </a:solidFill>
            </a:endParaRPr>
          </a:p>
        </p:txBody>
      </p:sp>
      <p:sp>
        <p:nvSpPr>
          <p:cNvPr id="3" name="Объект 2"/>
          <p:cNvSpPr>
            <a:spLocks noGrp="1"/>
          </p:cNvSpPr>
          <p:nvPr>
            <p:ph sz="quarter" idx="13"/>
          </p:nvPr>
        </p:nvSpPr>
        <p:spPr>
          <a:xfrm>
            <a:off x="1143000" y="731520"/>
            <a:ext cx="6400800" cy="4281656"/>
          </a:xfrm>
        </p:spPr>
        <p:txBody>
          <a:bodyPr>
            <a:normAutofit fontScale="70000" lnSpcReduction="20000"/>
          </a:bodyPr>
          <a:lstStyle/>
          <a:p>
            <a:pPr algn="just"/>
            <a:r>
              <a:rPr lang="ru-RU" dirty="0">
                <a:solidFill>
                  <a:schemeClr val="tx1"/>
                </a:solidFill>
              </a:rPr>
              <a:t>Были установлены следующие стадии проведения ОВОС:</a:t>
            </a:r>
          </a:p>
          <a:p>
            <a:pPr algn="just"/>
            <a:r>
              <a:rPr lang="ru-RU" dirty="0">
                <a:solidFill>
                  <a:schemeClr val="tx1"/>
                </a:solidFill>
              </a:rPr>
              <a:t>- разработка проекта «Заявления о воздействии на окружающую среду» («проект ЗВОС»).</a:t>
            </a:r>
          </a:p>
          <a:p>
            <a:pPr algn="just"/>
            <a:r>
              <a:rPr lang="ru-RU" dirty="0">
                <a:solidFill>
                  <a:schemeClr val="tx1"/>
                </a:solidFill>
              </a:rPr>
              <a:t>- представление «проекта ЗВОС» в государственные органы власти, управления и контроля.</a:t>
            </a:r>
          </a:p>
          <a:p>
            <a:pPr algn="just"/>
            <a:r>
              <a:rPr lang="ru-RU" dirty="0">
                <a:solidFill>
                  <a:schemeClr val="tx1"/>
                </a:solidFill>
              </a:rPr>
              <a:t>- разработка заданий на проектирование, изыскания и исследования в соответствии с требованиями, выдвинутыми по результатам рассмотрения «проекта ЗВОС» в государственных органах власти, управления и контроля.</a:t>
            </a:r>
          </a:p>
          <a:p>
            <a:pPr algn="just"/>
            <a:r>
              <a:rPr lang="ru-RU" dirty="0">
                <a:solidFill>
                  <a:schemeClr val="tx1"/>
                </a:solidFill>
              </a:rPr>
              <a:t>- </a:t>
            </a:r>
            <a:r>
              <a:rPr lang="ru-RU" dirty="0" smtClean="0">
                <a:solidFill>
                  <a:schemeClr val="tx1"/>
                </a:solidFill>
              </a:rPr>
              <a:t>разработка </a:t>
            </a:r>
            <a:r>
              <a:rPr lang="ru-RU" dirty="0">
                <a:solidFill>
                  <a:schemeClr val="tx1"/>
                </a:solidFill>
              </a:rPr>
              <a:t>ЗВОС на основе «проекта ЗВОС», по результатам изысканий и исследований.</a:t>
            </a:r>
          </a:p>
          <a:p>
            <a:pPr algn="just"/>
            <a:r>
              <a:rPr lang="ru-RU" dirty="0">
                <a:solidFill>
                  <a:schemeClr val="tx1"/>
                </a:solidFill>
              </a:rPr>
              <a:t>- организация и проведение общественных слушаний ЗВОС.</a:t>
            </a:r>
          </a:p>
          <a:p>
            <a:pPr algn="just"/>
            <a:r>
              <a:rPr lang="ru-RU" dirty="0">
                <a:solidFill>
                  <a:schemeClr val="tx1"/>
                </a:solidFill>
              </a:rPr>
              <a:t>- доработка технико-экономического обоснования или проекта строительства хозяйственного объекта или комплекса.</a:t>
            </a:r>
          </a:p>
          <a:p>
            <a:pPr algn="just"/>
            <a:r>
              <a:rPr lang="ru-RU" dirty="0">
                <a:solidFill>
                  <a:schemeClr val="tx1"/>
                </a:solidFill>
              </a:rPr>
              <a:t>- принятие заказчиком решения о возможности и целесообразности реализации намечаемой деятельности на данной площадке на представленных и зафиксированных условиях, исходя из сформированного понимания экологических и связанных с ними</a:t>
            </a:r>
            <a:r>
              <a:rPr lang="ru-RU" b="1" dirty="0">
                <a:solidFill>
                  <a:schemeClr val="tx1"/>
                </a:solidFill>
              </a:rPr>
              <a:t> </a:t>
            </a:r>
            <a:r>
              <a:rPr lang="ru-RU" dirty="0">
                <a:solidFill>
                  <a:schemeClr val="tx1"/>
                </a:solidFill>
              </a:rPr>
              <a:t>последствий ее осуществления.</a:t>
            </a:r>
          </a:p>
          <a:p>
            <a:endParaRPr lang="ru-RU" dirty="0"/>
          </a:p>
        </p:txBody>
      </p:sp>
    </p:spTree>
    <p:extLst>
      <p:ext uri="{BB962C8B-B14F-4D97-AF65-F5344CB8AC3E}">
        <p14:creationId xmlns:p14="http://schemas.microsoft.com/office/powerpoint/2010/main" val="41470356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1560" y="442143"/>
            <a:ext cx="7848872" cy="6340197"/>
          </a:xfrm>
          <a:prstGeom prst="rect">
            <a:avLst/>
          </a:prstGeom>
        </p:spPr>
        <p:txBody>
          <a:bodyPr wrap="square">
            <a:spAutoFit/>
          </a:bodyPr>
          <a:lstStyle/>
          <a:p>
            <a:pPr algn="just"/>
            <a:r>
              <a:rPr lang="ru-RU" sz="1400" dirty="0">
                <a:latin typeface="Times New Roman" pitchFamily="18" charset="0"/>
                <a:cs typeface="Times New Roman" pitchFamily="18" charset="0"/>
              </a:rPr>
              <a:t>Руководством</a:t>
            </a:r>
            <a:r>
              <a:rPr lang="ru-RU" sz="1400" dirty="0" smtClean="0">
                <a:latin typeface="Times New Roman" pitchFamily="18" charset="0"/>
                <a:cs typeface="Times New Roman" pitchFamily="18" charset="0"/>
              </a:rPr>
              <a:t>… </a:t>
            </a:r>
            <a:r>
              <a:rPr lang="ru-RU" sz="1400" dirty="0">
                <a:latin typeface="Times New Roman" pitchFamily="18" charset="0"/>
                <a:cs typeface="Times New Roman" pitchFamily="18" charset="0"/>
              </a:rPr>
              <a:t>было установлено </a:t>
            </a:r>
            <a:r>
              <a:rPr lang="ru-RU" sz="1400" b="1" u="sng" dirty="0">
                <a:latin typeface="Times New Roman" pitchFamily="18" charset="0"/>
                <a:cs typeface="Times New Roman" pitchFamily="18" charset="0"/>
              </a:rPr>
              <a:t>9 форм</a:t>
            </a:r>
            <a:r>
              <a:rPr lang="ru-RU" sz="1400" b="1" dirty="0">
                <a:latin typeface="Times New Roman" pitchFamily="18" charset="0"/>
                <a:cs typeface="Times New Roman" pitchFamily="18" charset="0"/>
              </a:rPr>
              <a:t> </a:t>
            </a:r>
            <a:r>
              <a:rPr lang="ru-RU" sz="1400" dirty="0">
                <a:latin typeface="Times New Roman" pitchFamily="18" charset="0"/>
                <a:cs typeface="Times New Roman" pitchFamily="18" charset="0"/>
              </a:rPr>
              <a:t>(публикация проектных предложений в средствах массовой информации - газеты, радио, телевидение; информационные листы и бюллетени; опросы общественного мнения; публичные слушания; официальные встречи представителей заказчика и разработчика ОВОС с общественностью (народными депутатами, представителями комитетов самоуправления и т.д.); неформальные встречи с небольшими группами местных жителей; семинары; совещательные комитеты; оперативные группы и т.д.) </a:t>
            </a:r>
            <a:endParaRPr lang="ru-RU" sz="1400" dirty="0" smtClean="0">
              <a:latin typeface="Times New Roman" pitchFamily="18" charset="0"/>
              <a:cs typeface="Times New Roman" pitchFamily="18" charset="0"/>
            </a:endParaRPr>
          </a:p>
          <a:p>
            <a:pPr algn="just"/>
            <a:r>
              <a:rPr lang="ru-RU" sz="1400" b="1" u="sng" dirty="0" smtClean="0">
                <a:latin typeface="Times New Roman" pitchFamily="18" charset="0"/>
                <a:cs typeface="Times New Roman" pitchFamily="18" charset="0"/>
              </a:rPr>
              <a:t>и </a:t>
            </a:r>
            <a:r>
              <a:rPr lang="ru-RU" sz="1400" b="1" u="sng" dirty="0">
                <a:latin typeface="Times New Roman" pitchFamily="18" charset="0"/>
                <a:cs typeface="Times New Roman" pitchFamily="18" charset="0"/>
              </a:rPr>
              <a:t>7 этапов общественных слушаний</a:t>
            </a:r>
            <a:r>
              <a:rPr lang="ru-RU" sz="1400" u="sng" dirty="0">
                <a:latin typeface="Times New Roman" pitchFamily="18" charset="0"/>
                <a:cs typeface="Times New Roman" pitchFamily="18" charset="0"/>
              </a:rPr>
              <a:t>:</a:t>
            </a:r>
          </a:p>
          <a:p>
            <a:pPr algn="just"/>
            <a:r>
              <a:rPr lang="ru-RU" sz="1400" dirty="0">
                <a:latin typeface="Times New Roman" pitchFamily="18" charset="0"/>
                <a:cs typeface="Times New Roman" pitchFamily="18" charset="0"/>
              </a:rPr>
              <a:t>- уведомление о слушаниях;</a:t>
            </a:r>
          </a:p>
          <a:p>
            <a:pPr algn="just"/>
            <a:r>
              <a:rPr lang="ru-RU" sz="1400" dirty="0">
                <a:latin typeface="Times New Roman" pitchFamily="18" charset="0"/>
                <a:cs typeface="Times New Roman" pitchFamily="18" charset="0"/>
              </a:rPr>
              <a:t>- представление ЗВОС;</a:t>
            </a:r>
          </a:p>
          <a:p>
            <a:pPr algn="just"/>
            <a:r>
              <a:rPr lang="ru-RU" sz="1400" dirty="0">
                <a:latin typeface="Times New Roman" pitchFamily="18" charset="0"/>
                <a:cs typeface="Times New Roman" pitchFamily="18" charset="0"/>
              </a:rPr>
              <a:t>- обсуждение ЗВОС на публичных слушаниях;</a:t>
            </a:r>
          </a:p>
          <a:p>
            <a:pPr algn="just"/>
            <a:r>
              <a:rPr lang="ru-RU" sz="1400" dirty="0">
                <a:latin typeface="Times New Roman" pitchFamily="18" charset="0"/>
                <a:cs typeface="Times New Roman" pitchFamily="18" charset="0"/>
              </a:rPr>
              <a:t>- формирование "Листа замечаний";</a:t>
            </a:r>
          </a:p>
          <a:p>
            <a:pPr algn="just"/>
            <a:r>
              <a:rPr lang="ru-RU" sz="1400" dirty="0">
                <a:latin typeface="Times New Roman" pitchFamily="18" charset="0"/>
                <a:cs typeface="Times New Roman" pitchFamily="18" charset="0"/>
              </a:rPr>
              <a:t>- приостановка общественных слушаний с целью внесения изменений и дополнений в проектные предложения по результатам их обсуждений и анализа "Листа замечаний";</a:t>
            </a:r>
          </a:p>
          <a:p>
            <a:pPr algn="just"/>
            <a:r>
              <a:rPr lang="ru-RU" sz="1400" dirty="0">
                <a:latin typeface="Times New Roman" pitchFamily="18" charset="0"/>
                <a:cs typeface="Times New Roman" pitchFamily="18" charset="0"/>
              </a:rPr>
              <a:t>- продолжение общественных слушаний;</a:t>
            </a:r>
          </a:p>
          <a:p>
            <a:pPr algn="just"/>
            <a:r>
              <a:rPr lang="ru-RU" sz="1400" dirty="0">
                <a:latin typeface="Times New Roman" pitchFamily="18" charset="0"/>
                <a:cs typeface="Times New Roman" pitchFamily="18" charset="0"/>
              </a:rPr>
              <a:t>- формирование понимания результата общественных слушаний.</a:t>
            </a:r>
          </a:p>
          <a:p>
            <a:pPr algn="just"/>
            <a:r>
              <a:rPr lang="ru-RU" sz="1400" dirty="0">
                <a:latin typeface="Times New Roman" pitchFamily="18" charset="0"/>
                <a:cs typeface="Times New Roman" pitchFamily="18" charset="0"/>
              </a:rPr>
              <a:t>По результатам общественных слушаний предусматривалась доработка материалов. Результаты проведения ОВОС требовалось оформлять в виде «Заявления об экологических последствиях» (ЗЭП) и обязательств Заказчика по реализации мер и мероприятий, изложенных в проектной документации, в соответствии с требованиями экологической безопасности и гарантирующих выполнение этих обязательств на весь период «жизненного цикла» предприятия.</a:t>
            </a:r>
          </a:p>
          <a:p>
            <a:pPr algn="just"/>
            <a:r>
              <a:rPr lang="ru-RU" sz="1400" b="1" i="1" dirty="0">
                <a:latin typeface="Times New Roman" pitchFamily="18" charset="0"/>
                <a:cs typeface="Times New Roman" pitchFamily="18" charset="0"/>
              </a:rPr>
              <a:t>Только после всего этого проектные материалы вместе с материалами ОВОС и заявлением об экологических последствиях представлялись на государственную экологическую экспертизу</a:t>
            </a:r>
            <a:r>
              <a:rPr lang="ru-RU" sz="1400" dirty="0" smtClean="0">
                <a:latin typeface="Times New Roman" pitchFamily="18" charset="0"/>
                <a:cs typeface="Times New Roman" pitchFamily="18" charset="0"/>
              </a:rPr>
              <a:t>.</a:t>
            </a:r>
          </a:p>
          <a:p>
            <a:pPr algn="just"/>
            <a:r>
              <a:rPr lang="ru-RU" sz="1400" dirty="0">
                <a:latin typeface="Times New Roman" pitchFamily="18" charset="0"/>
                <a:cs typeface="Times New Roman" pitchFamily="18" charset="0"/>
              </a:rPr>
              <a:t>К </a:t>
            </a:r>
            <a:r>
              <a:rPr lang="ru-RU" sz="1400" dirty="0" smtClean="0">
                <a:latin typeface="Times New Roman" pitchFamily="18" charset="0"/>
                <a:cs typeface="Times New Roman" pitchFamily="18" charset="0"/>
              </a:rPr>
              <a:t>Руководству… </a:t>
            </a:r>
            <a:r>
              <a:rPr lang="ru-RU" sz="1400" dirty="0">
                <a:latin typeface="Times New Roman" pitchFamily="18" charset="0"/>
                <a:cs typeface="Times New Roman" pitchFamily="18" charset="0"/>
              </a:rPr>
              <a:t>прилагался перечень видов хозяйственной деятельности, для которых процедура ОВОС предусматривалась в полном объеме: нефтеочистительные заводы, тепловые и атомные электростанции, предприятия черной и цветной металлургии, химические и целлюлозно-бумажные комбинаты, крупные плотины и водохранилища (что такое «крупные» не уточнялось) и т.п. Для менее крупных объектов предусматривался только «проект ЗВОС», но по итогам его рассмотрения в государственных органах управления могли быть назначены и последующие стадии </a:t>
            </a:r>
            <a:r>
              <a:rPr lang="ru-RU" sz="1400" dirty="0" smtClean="0">
                <a:latin typeface="Times New Roman" pitchFamily="18" charset="0"/>
                <a:cs typeface="Times New Roman" pitchFamily="18" charset="0"/>
              </a:rPr>
              <a:t>ОВОС</a:t>
            </a:r>
            <a:r>
              <a:rPr lang="ru-RU" sz="1400" dirty="0">
                <a:latin typeface="Times New Roman" pitchFamily="18" charset="0"/>
                <a:cs typeface="Times New Roman" pitchFamily="18" charset="0"/>
              </a:rPr>
              <a:t>. </a:t>
            </a:r>
          </a:p>
        </p:txBody>
      </p:sp>
    </p:spTree>
    <p:extLst>
      <p:ext uri="{BB962C8B-B14F-4D97-AF65-F5344CB8AC3E}">
        <p14:creationId xmlns:p14="http://schemas.microsoft.com/office/powerpoint/2010/main" val="28344113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7624" y="5445224"/>
            <a:ext cx="6512511" cy="854968"/>
          </a:xfrm>
        </p:spPr>
        <p:txBody>
          <a:bodyPr/>
          <a:lstStyle/>
          <a:p>
            <a:pPr algn="just"/>
            <a:r>
              <a:rPr lang="ru-RU" sz="2000" dirty="0">
                <a:solidFill>
                  <a:schemeClr val="tx1"/>
                </a:solidFill>
                <a:effectLst/>
              </a:rPr>
              <a:t>Эволюция подходов к содержанию и задачам ОВОС (1995-2000 гг.)</a:t>
            </a:r>
            <a:endParaRPr lang="ru-RU" sz="2000" dirty="0">
              <a:solidFill>
                <a:schemeClr val="tx1"/>
              </a:solidFill>
            </a:endParaRPr>
          </a:p>
        </p:txBody>
      </p:sp>
      <p:sp>
        <p:nvSpPr>
          <p:cNvPr id="3" name="Объект 2"/>
          <p:cNvSpPr>
            <a:spLocks noGrp="1"/>
          </p:cNvSpPr>
          <p:nvPr>
            <p:ph sz="quarter" idx="13"/>
          </p:nvPr>
        </p:nvSpPr>
        <p:spPr>
          <a:xfrm>
            <a:off x="395537" y="476672"/>
            <a:ext cx="3384376" cy="3474720"/>
          </a:xfrm>
        </p:spPr>
        <p:txBody>
          <a:bodyPr>
            <a:normAutofit/>
          </a:bodyPr>
          <a:lstStyle/>
          <a:p>
            <a:pPr algn="just"/>
            <a:r>
              <a:rPr lang="ru-RU" sz="1100" b="1" dirty="0">
                <a:solidFill>
                  <a:schemeClr val="tx1"/>
                </a:solidFill>
              </a:rPr>
              <a:t>Минприроды (</a:t>
            </a:r>
            <a:r>
              <a:rPr lang="ru-RU" sz="1100" b="1" dirty="0" err="1">
                <a:solidFill>
                  <a:schemeClr val="tx1"/>
                </a:solidFill>
              </a:rPr>
              <a:t>Госкомэкологии</a:t>
            </a:r>
            <a:r>
              <a:rPr lang="ru-RU" sz="1100" b="1" dirty="0">
                <a:solidFill>
                  <a:schemeClr val="tx1"/>
                </a:solidFill>
              </a:rPr>
              <a:t>) </a:t>
            </a:r>
            <a:r>
              <a:rPr lang="ru-RU" sz="1100" b="1" dirty="0" smtClean="0">
                <a:solidFill>
                  <a:schemeClr val="tx1"/>
                </a:solidFill>
              </a:rPr>
              <a:t>РФ</a:t>
            </a:r>
            <a:r>
              <a:rPr lang="ru-RU" sz="1100" dirty="0" smtClean="0">
                <a:solidFill>
                  <a:schemeClr val="tx1"/>
                </a:solidFill>
              </a:rPr>
              <a:t>: </a:t>
            </a:r>
            <a:r>
              <a:rPr lang="ru-RU" sz="1100" dirty="0">
                <a:solidFill>
                  <a:schemeClr val="tx1"/>
                </a:solidFill>
              </a:rPr>
              <a:t>ОВОС -</a:t>
            </a:r>
            <a:r>
              <a:rPr lang="ru-RU" sz="1100" dirty="0" smtClean="0">
                <a:solidFill>
                  <a:schemeClr val="tx1"/>
                </a:solidFill>
              </a:rPr>
              <a:t> </a:t>
            </a:r>
            <a:r>
              <a:rPr lang="ru-RU" sz="1100" dirty="0">
                <a:solidFill>
                  <a:schemeClr val="tx1"/>
                </a:solidFill>
              </a:rPr>
              <a:t>процесс согласования хозяйственной деятельности с общественностью и органами государственного </a:t>
            </a:r>
            <a:r>
              <a:rPr lang="ru-RU" sz="1100" dirty="0" smtClean="0">
                <a:solidFill>
                  <a:schemeClr val="tx1"/>
                </a:solidFill>
              </a:rPr>
              <a:t>управления.</a:t>
            </a:r>
          </a:p>
          <a:p>
            <a:pPr algn="just"/>
            <a:r>
              <a:rPr lang="ru-RU" sz="1100" dirty="0" smtClean="0">
                <a:solidFill>
                  <a:schemeClr val="tx1"/>
                </a:solidFill>
              </a:rPr>
              <a:t>1994 г. </a:t>
            </a:r>
            <a:r>
              <a:rPr lang="ru-RU" sz="1100" dirty="0">
                <a:solidFill>
                  <a:schemeClr val="tx1"/>
                </a:solidFill>
              </a:rPr>
              <a:t>Положение об оценке воздействия на окружающую среду </a:t>
            </a:r>
            <a:br>
              <a:rPr lang="ru-RU" sz="1100" dirty="0">
                <a:solidFill>
                  <a:schemeClr val="tx1"/>
                </a:solidFill>
              </a:rPr>
            </a:br>
            <a:r>
              <a:rPr lang="ru-RU" sz="1100" dirty="0">
                <a:solidFill>
                  <a:schemeClr val="tx1"/>
                </a:solidFill>
              </a:rPr>
              <a:t>в Российской Федерации</a:t>
            </a:r>
            <a:endParaRPr lang="ru-RU" sz="1100" dirty="0" smtClean="0">
              <a:solidFill>
                <a:schemeClr val="tx1"/>
              </a:solidFill>
            </a:endParaRPr>
          </a:p>
          <a:p>
            <a:pPr algn="just"/>
            <a:r>
              <a:rPr lang="ru-RU" sz="1100" dirty="0" smtClean="0">
                <a:solidFill>
                  <a:schemeClr val="tx1"/>
                </a:solidFill>
              </a:rPr>
              <a:t>1995 г. закон </a:t>
            </a:r>
            <a:r>
              <a:rPr lang="ru-RU" sz="1100" dirty="0">
                <a:solidFill>
                  <a:schemeClr val="tx1"/>
                </a:solidFill>
              </a:rPr>
              <a:t>РФ о государственной экологической </a:t>
            </a:r>
            <a:r>
              <a:rPr lang="ru-RU" sz="1100" dirty="0" smtClean="0">
                <a:solidFill>
                  <a:schemeClr val="tx1"/>
                </a:solidFill>
              </a:rPr>
              <a:t>экспертизе</a:t>
            </a:r>
          </a:p>
          <a:p>
            <a:pPr algn="just"/>
            <a:r>
              <a:rPr lang="ru-RU" sz="1100" dirty="0" smtClean="0">
                <a:solidFill>
                  <a:schemeClr val="tx1"/>
                </a:solidFill>
              </a:rPr>
              <a:t>2000 г. </a:t>
            </a:r>
            <a:r>
              <a:rPr lang="ru-RU" sz="1100" dirty="0">
                <a:solidFill>
                  <a:schemeClr val="tx1"/>
                </a:solidFill>
              </a:rPr>
              <a:t>Положение об оценке воздействия намечаемой хозяйственной и иной деятельности на окружающую среду в Российской Федерации</a:t>
            </a:r>
          </a:p>
        </p:txBody>
      </p:sp>
      <p:sp>
        <p:nvSpPr>
          <p:cNvPr id="4" name="Объект 3"/>
          <p:cNvSpPr>
            <a:spLocks noGrp="1"/>
          </p:cNvSpPr>
          <p:nvPr>
            <p:ph sz="quarter" idx="14"/>
          </p:nvPr>
        </p:nvSpPr>
        <p:spPr>
          <a:xfrm>
            <a:off x="3851920" y="476672"/>
            <a:ext cx="5040560" cy="4896544"/>
          </a:xfrm>
        </p:spPr>
        <p:txBody>
          <a:bodyPr>
            <a:normAutofit fontScale="55000" lnSpcReduction="20000"/>
          </a:bodyPr>
          <a:lstStyle/>
          <a:p>
            <a:pPr algn="just"/>
            <a:r>
              <a:rPr lang="ru-RU" sz="2000" b="1" dirty="0" smtClean="0">
                <a:solidFill>
                  <a:schemeClr val="tx1"/>
                </a:solidFill>
              </a:rPr>
              <a:t>Госстрой РФ</a:t>
            </a:r>
            <a:r>
              <a:rPr lang="ru-RU" sz="2000" dirty="0" smtClean="0">
                <a:solidFill>
                  <a:schemeClr val="tx1"/>
                </a:solidFill>
              </a:rPr>
              <a:t>: ОВОС - </a:t>
            </a:r>
            <a:r>
              <a:rPr lang="ru-RU" sz="2000" dirty="0">
                <a:solidFill>
                  <a:schemeClr val="tx1"/>
                </a:solidFill>
              </a:rPr>
              <a:t>раздел проекта, содержащий его экологическое обоснование</a:t>
            </a:r>
            <a:r>
              <a:rPr lang="ru-RU" sz="2000" dirty="0" smtClean="0">
                <a:solidFill>
                  <a:schemeClr val="tx1"/>
                </a:solidFill>
              </a:rPr>
              <a:t>.</a:t>
            </a:r>
          </a:p>
          <a:p>
            <a:pPr algn="just"/>
            <a:r>
              <a:rPr lang="ru-RU" sz="2000" dirty="0">
                <a:solidFill>
                  <a:schemeClr val="tx1"/>
                </a:solidFill>
              </a:rPr>
              <a:t>Свод правил СП 11-101-95 Порядок разработки, согласования, утверждения и состав обоснований инвестиций в строительство предприятий, зданий и </a:t>
            </a:r>
            <a:r>
              <a:rPr lang="ru-RU" sz="2000" dirty="0" smtClean="0">
                <a:solidFill>
                  <a:schemeClr val="tx1"/>
                </a:solidFill>
              </a:rPr>
              <a:t>сооружений</a:t>
            </a:r>
          </a:p>
          <a:p>
            <a:pPr algn="just"/>
            <a:r>
              <a:rPr lang="ru-RU" sz="2000" dirty="0" smtClean="0">
                <a:solidFill>
                  <a:schemeClr val="tx1"/>
                </a:solidFill>
              </a:rPr>
              <a:t>СНиП </a:t>
            </a:r>
            <a:r>
              <a:rPr lang="ru-RU" sz="2000" dirty="0">
                <a:solidFill>
                  <a:schemeClr val="tx1"/>
                </a:solidFill>
              </a:rPr>
              <a:t>11-01-95 Инструкция о порядке разработки, согласования, утверждения и составе проектной документации на строительство предприятий, зданий и сооружений. </a:t>
            </a:r>
            <a:endParaRPr lang="ru-RU" sz="2000" dirty="0" smtClean="0">
              <a:solidFill>
                <a:schemeClr val="tx1"/>
              </a:solidFill>
            </a:endParaRPr>
          </a:p>
          <a:p>
            <a:pPr algn="just"/>
            <a:r>
              <a:rPr lang="ru-RU" sz="2000" b="1" i="1" dirty="0">
                <a:solidFill>
                  <a:schemeClr val="tx1"/>
                </a:solidFill>
              </a:rPr>
              <a:t>С</a:t>
            </a:r>
            <a:r>
              <a:rPr lang="ru-RU" sz="2000" b="1" i="1" dirty="0" smtClean="0">
                <a:solidFill>
                  <a:schemeClr val="tx1"/>
                </a:solidFill>
              </a:rPr>
              <a:t>хема </a:t>
            </a:r>
            <a:r>
              <a:rPr lang="ru-RU" sz="2000" b="1" i="1" dirty="0">
                <a:solidFill>
                  <a:schemeClr val="tx1"/>
                </a:solidFill>
              </a:rPr>
              <a:t>экологического сопровождения проектов</a:t>
            </a:r>
            <a:r>
              <a:rPr lang="ru-RU" sz="2000" dirty="0">
                <a:solidFill>
                  <a:schemeClr val="tx1"/>
                </a:solidFill>
              </a:rPr>
              <a:t>, как непрерывного процесса, состоящего из:</a:t>
            </a:r>
          </a:p>
          <a:p>
            <a:pPr algn="just"/>
            <a:r>
              <a:rPr lang="ru-RU" sz="2000" dirty="0">
                <a:solidFill>
                  <a:schemeClr val="tx1"/>
                </a:solidFill>
              </a:rPr>
              <a:t>- экологического обоснования инвестиционно-строительных </a:t>
            </a:r>
            <a:r>
              <a:rPr lang="ru-RU" sz="2000" dirty="0" smtClean="0">
                <a:solidFill>
                  <a:schemeClr val="tx1"/>
                </a:solidFill>
              </a:rPr>
              <a:t>проектов (ОВОС на </a:t>
            </a:r>
            <a:r>
              <a:rPr lang="ru-RU" sz="2000" dirty="0">
                <a:solidFill>
                  <a:schemeClr val="tx1"/>
                </a:solidFill>
              </a:rPr>
              <a:t>стадии обоснования инвестиций </a:t>
            </a:r>
            <a:r>
              <a:rPr lang="ru-RU" sz="2000" dirty="0" smtClean="0">
                <a:solidFill>
                  <a:schemeClr val="tx1"/>
                </a:solidFill>
              </a:rPr>
              <a:t>и ООС на стадии проекта);</a:t>
            </a:r>
            <a:endParaRPr lang="ru-RU" sz="2000" dirty="0">
              <a:solidFill>
                <a:schemeClr val="tx1"/>
              </a:solidFill>
            </a:endParaRPr>
          </a:p>
          <a:p>
            <a:pPr algn="just"/>
            <a:r>
              <a:rPr lang="ru-RU" sz="2000" dirty="0">
                <a:solidFill>
                  <a:schemeClr val="tx1"/>
                </a:solidFill>
              </a:rPr>
              <a:t>- экологического мониторинга окружающей среды при реализации инвестиционно-строительных проектов</a:t>
            </a:r>
            <a:r>
              <a:rPr lang="ru-RU" sz="2000" dirty="0" smtClean="0">
                <a:solidFill>
                  <a:schemeClr val="tx1"/>
                </a:solidFill>
              </a:rPr>
              <a:t>.</a:t>
            </a:r>
          </a:p>
          <a:p>
            <a:pPr algn="just"/>
            <a:r>
              <a:rPr lang="ru-RU" sz="2000" dirty="0" smtClean="0">
                <a:solidFill>
                  <a:schemeClr val="tx1"/>
                </a:solidFill>
              </a:rPr>
              <a:t>1997 г. </a:t>
            </a:r>
            <a:r>
              <a:rPr lang="ru-RU" sz="2000" dirty="0">
                <a:solidFill>
                  <a:schemeClr val="tx1"/>
                </a:solidFill>
              </a:rPr>
              <a:t>своды правил по инженерным изысканиям для строительства:</a:t>
            </a:r>
          </a:p>
          <a:p>
            <a:pPr algn="just"/>
            <a:r>
              <a:rPr lang="ru-RU" sz="2000" dirty="0">
                <a:solidFill>
                  <a:schemeClr val="tx1"/>
                </a:solidFill>
              </a:rPr>
              <a:t>- СНиП 11-02-96 «Инженерные изыскания для строительства. Общие положения</a:t>
            </a:r>
            <a:r>
              <a:rPr lang="ru-RU" sz="2000" dirty="0" smtClean="0">
                <a:solidFill>
                  <a:schemeClr val="tx1"/>
                </a:solidFill>
              </a:rPr>
              <a:t>»;</a:t>
            </a:r>
            <a:endParaRPr lang="ru-RU" sz="2000" dirty="0">
              <a:solidFill>
                <a:schemeClr val="tx1"/>
              </a:solidFill>
            </a:endParaRPr>
          </a:p>
          <a:p>
            <a:pPr algn="just"/>
            <a:r>
              <a:rPr lang="ru-RU" sz="2000" dirty="0">
                <a:solidFill>
                  <a:schemeClr val="tx1"/>
                </a:solidFill>
              </a:rPr>
              <a:t>- СП 11-102-97 «Инженерно- экологические изыскания для строительства</a:t>
            </a:r>
            <a:r>
              <a:rPr lang="ru-RU" sz="2000" dirty="0" smtClean="0">
                <a:solidFill>
                  <a:schemeClr val="tx1"/>
                </a:solidFill>
              </a:rPr>
              <a:t>»;</a:t>
            </a:r>
            <a:endParaRPr lang="ru-RU" sz="2000" dirty="0">
              <a:solidFill>
                <a:schemeClr val="tx1"/>
              </a:solidFill>
            </a:endParaRPr>
          </a:p>
          <a:p>
            <a:pPr algn="just"/>
            <a:r>
              <a:rPr lang="ru-RU" sz="2000" dirty="0">
                <a:solidFill>
                  <a:schemeClr val="tx1"/>
                </a:solidFill>
              </a:rPr>
              <a:t>- СП 11-103-97 «Инженерно-гидрометеорологические изыскания для строительства</a:t>
            </a:r>
            <a:r>
              <a:rPr lang="ru-RU" sz="2000" dirty="0" smtClean="0">
                <a:solidFill>
                  <a:schemeClr val="tx1"/>
                </a:solidFill>
              </a:rPr>
              <a:t>»;</a:t>
            </a:r>
            <a:endParaRPr lang="ru-RU" sz="2000" dirty="0">
              <a:solidFill>
                <a:schemeClr val="tx1"/>
              </a:solidFill>
            </a:endParaRPr>
          </a:p>
          <a:p>
            <a:pPr algn="just"/>
            <a:r>
              <a:rPr lang="ru-RU" sz="2000" dirty="0">
                <a:solidFill>
                  <a:schemeClr val="tx1"/>
                </a:solidFill>
              </a:rPr>
              <a:t>- СП 11-104-97 «Инженерно-геодезические изыскания для строительства</a:t>
            </a:r>
            <a:r>
              <a:rPr lang="ru-RU" sz="2000" dirty="0" smtClean="0">
                <a:solidFill>
                  <a:schemeClr val="tx1"/>
                </a:solidFill>
              </a:rPr>
              <a:t>»;</a:t>
            </a:r>
            <a:endParaRPr lang="ru-RU" sz="2000" dirty="0">
              <a:solidFill>
                <a:schemeClr val="tx1"/>
              </a:solidFill>
            </a:endParaRPr>
          </a:p>
          <a:p>
            <a:pPr algn="just"/>
            <a:r>
              <a:rPr lang="ru-RU" sz="2000" dirty="0">
                <a:solidFill>
                  <a:schemeClr val="tx1"/>
                </a:solidFill>
              </a:rPr>
              <a:t>- СП 11-105-97 «Инженерно-геологические изыскания для строительства</a:t>
            </a:r>
            <a:r>
              <a:rPr lang="ru-RU" sz="2000" dirty="0" smtClean="0">
                <a:solidFill>
                  <a:schemeClr val="tx1"/>
                </a:solidFill>
              </a:rPr>
              <a:t>»;</a:t>
            </a:r>
            <a:endParaRPr lang="ru-RU" sz="2000" dirty="0">
              <a:solidFill>
                <a:schemeClr val="tx1"/>
              </a:solidFill>
            </a:endParaRPr>
          </a:p>
          <a:p>
            <a:pPr algn="just"/>
            <a:r>
              <a:rPr lang="ru-RU" sz="2000" dirty="0">
                <a:solidFill>
                  <a:schemeClr val="tx1"/>
                </a:solidFill>
              </a:rPr>
              <a:t>- СП 11-108-98 «Изыскания источников водоснабжения на базе подземных вод</a:t>
            </a:r>
            <a:r>
              <a:rPr lang="ru-RU" sz="2000" dirty="0" smtClean="0">
                <a:solidFill>
                  <a:schemeClr val="tx1"/>
                </a:solidFill>
              </a:rPr>
              <a:t>»;</a:t>
            </a:r>
            <a:endParaRPr lang="ru-RU" sz="2000" dirty="0">
              <a:solidFill>
                <a:schemeClr val="tx1"/>
              </a:solidFill>
            </a:endParaRPr>
          </a:p>
          <a:p>
            <a:pPr algn="just"/>
            <a:r>
              <a:rPr lang="ru-RU" sz="2000" dirty="0">
                <a:solidFill>
                  <a:schemeClr val="tx1"/>
                </a:solidFill>
              </a:rPr>
              <a:t>- СП 11-109-98 «Изыскания грунтовых строительных материалов</a:t>
            </a:r>
            <a:r>
              <a:rPr lang="ru-RU" sz="2000" dirty="0" smtClean="0">
                <a:solidFill>
                  <a:schemeClr val="tx1"/>
                </a:solidFill>
              </a:rPr>
              <a:t>».</a:t>
            </a:r>
            <a:endParaRPr lang="ru-RU" sz="2000" dirty="0">
              <a:solidFill>
                <a:schemeClr val="tx1"/>
              </a:solidFill>
            </a:endParaRPr>
          </a:p>
          <a:p>
            <a:endParaRPr lang="ru-RU" sz="1400" dirty="0"/>
          </a:p>
          <a:p>
            <a:endParaRPr lang="ru-RU" sz="1400" dirty="0"/>
          </a:p>
        </p:txBody>
      </p:sp>
    </p:spTree>
    <p:extLst>
      <p:ext uri="{BB962C8B-B14F-4D97-AF65-F5344CB8AC3E}">
        <p14:creationId xmlns:p14="http://schemas.microsoft.com/office/powerpoint/2010/main" val="3260568734"/>
      </p:ext>
    </p:extLst>
  </p:cSld>
  <p:clrMapOvr>
    <a:masterClrMapping/>
  </p:clrMapOvr>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386</TotalTime>
  <Words>2104</Words>
  <Application>Microsoft Office PowerPoint</Application>
  <PresentationFormat>Экран (4:3)</PresentationFormat>
  <Paragraphs>99</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Воздушный поток</vt:lpstr>
      <vt:lpstr>Презентация PowerPoint</vt:lpstr>
      <vt:lpstr>ИСТОРИЯ ФОРМИРОВАНИЯ МЕТОДОЛОГИИ И НОРМАТИВНОЙ БАЗЫ ОВОС</vt:lpstr>
      <vt:lpstr>Основное содержание современного этапа природопользования и охраны окружающей среды </vt:lpstr>
      <vt:lpstr>Руководство по ОВОС СКОПЕ 5</vt:lpstr>
      <vt:lpstr>Особенности экспертизы проектов в России в 1970-80-х гг. </vt:lpstr>
      <vt:lpstr>Формирование процедуры ОВОС в России </vt:lpstr>
      <vt:lpstr>Оценка воздействия на окружающую среду в трактовке Руководства… 1992 г. </vt:lpstr>
      <vt:lpstr>Презентация PowerPoint</vt:lpstr>
      <vt:lpstr>Эволюция подходов к содержанию и задачам ОВОС (1995-2000 гг.)</vt:lpstr>
      <vt:lpstr>2006 г. Изменения в законе РФ «Об экологической экспертизе» (закон №232-ФЗ «О внесении изменений в Градостроительный кодекс Российской Федерации и отдельные законодательные акты Российской Федерации»). Тем же законом 232-ФЗ были внесены изменения в Градостроительный кодекс, существенно поднявшие роль инженерных изысканий для строительства.</vt:lpstr>
      <vt:lpstr>Объединены в одну государственную экспертизу ранее существовавшие ведомственные экспертизы, такие как государственная экологическая экспертиза, санитарно-эпидемиологическая экспертиза, экспертиза пожарной безопасности, государственная экспертиза в области защиты населения и территорий от чрезвычайных ситуаций, экспертиза промышленной безопасности, экспертиза безопасности ядерных установок, государственная экспертиза деклараций безопасности гидротехнических сооружений, экспертиза условий труда, экспертиза объектов обороны и безопасности. Определен круг объектов экспертизы: подлежат государственной экспертизе проектная документация и результаты инженерных изысканий, выполненных для подготовки такой проектной документации, в отношении объектов капитального строительства за исключением следующих: - отдельно стоящие жилые дома с количеством этажей не более 3, предназначенные для проживания одной семьи (объекты индивидуального жилищного строительства); - жилые дома с количеством этажей не более 3, состоящие из не более 10 блоков, каждый из которых предназначен для проживания одной семьи; - многоквартирные дома с количеством этажей не более 3, состоящие из не более 4 блок-секций, в каждой из которых находятся несколько квартир и помещения общего пользования; - отдельно стоящие объекты капитального строительства с количеством этажей не более 2, общая площадь которых составляет не более 1500 кв. метров и которые не предназначены для проживания граждан и осуществления производственной деятельности; - отдельно стоящие объекты капитального строительства с количеством этажей не более 2, общая площадь которых составляет не более 1500 кв. метров, которые предназначены для осуществления производственной деятельности и для которых не требуется устанавливать санитарно-защитные зоны или требуется устанавливать санитарно-защитные зоны в пределах границ земельных участков, на которых расположены такие объекты. - строительство гаража на земельном участке, предоставленном физическому лицу для целей, не связанных с осуществлением предпринимательской деятельности, или строительство на земельном участке, предоставленном для ведения садоводства, дачного хозяйства; - строительство, реконструкция объектов, не являющихся объектами капитального строительства (киосков, навесов и других);  - строительство на земельном участке строений и сооружений вспомогательного использования;  - изменение объектов капитального строительства и (или) их частей, если такое изменение не затрагивает конструктивные и другие характеристики их надежности и безопасности и не превышает предельные параметры разрешенного строительства, реконструкции, установленные градостроительным регламентом. Определен круг объектов экспертизы федерального уровня: объекты, строительство которых предполагается осуществлять на территориях 2 и более субъектов Российской Федерации, в исключительной экономической зоне Российской Федерации, на континентальном шельфе, объекты обороны и безопасности, объекты культурного наследия, особо опасные и технически сложные и уникальные объекты. </vt:lpstr>
      <vt:lpstr>Раздел 8 "Перечень мероприятий по охране окружающей среды" должен содержать:  в текстовой части а) результаты оценки воздействия объекта капитального строительства на окружающую среду; б) перечень мероприятий по предотвращению и (или) снижению возможного негативного воздействия намечаемой хозяйственной деятельности на окружающую среду и рациональному использованию природных ресурсов, включающий: - результаты расчетов приземных концентраций загрязняющих веществ, анализ и предложения по ПДВ и ВСВ; - обоснование решений по очистке сточных вод и утилизации обезвреженных элементов, по предотвращению аварийных сбросов сточных вод; -  мероприятия по охране атмосферного воздуха; - мероприятия по оборотному водоснабжению - для объектов производственного назначения; - мероприятия по охране и рациональному использованию земельных ресурсов и почвенного покрова, в том числе мероприятия по рекультивации нарушенных или загрязненных земельных участков и почвенного покрова; - мероприятия по сбору, использованию, обезвреживанию, транспортировке и размещению опасных отходов; - мероприятия по охране недр - для объектов производственного назначения; - мероприятия по охране объектов растительного и животного мира и среды их обитания; - мероприятия по минимизации возникновения возможных аварийных ситуаций и последствий их воздействия на экосистему региона; - мероприятия, технические решения и сооружения, обеспечивающие рациональное использование и охрану водных объектов, сохранение водных биологических ресурсов; - программу производственного экологического контроля (мониторинга) за характером изменения всех компонентов экосистемы;  в) перечень и расчет затрат на реализацию природоохранных мероприятий и компенсационных выплат;  в графической части г) ситуационный план (карту-схему) района строительства с указанием на нем границ земельного участка, предоставленного для размещения объекта капитального строительства, границ санитарно-защитной зоны, селитебной территории, рекреационных зон, водоохранных зон, зон охраны источников питьевого водоснабжения, мест обитания животных и растений, занесенных в Красную книгу Российской Федерации и красные книги субъектов Российской Федерации, а также мест нахождения расчетных точек; д) ситуационный план (карту-схему) района строительства с указанием границ земельного участка, предоставленного для размещения объекта капитального строительства, расположения источников выбросов в атмосферу загрязняющих веществ и устройств по очистке этих выбросов; е) карты-схемы и сводные таблицы с результатами расчетов загрязнения атмосферы при неблагоприятных погодных условиях и выбросов по веществам и комбинациям веществ с суммирующимися вредными воздействиями - для объектов производственного назначения; ж) ситуационный план (карту-схему) района с указанием границ земельного участка, предоставленного для размещения объекта капитального строительства, с указанием контрольных пунктов, постов, скважин и иных объектов, обеспечивающих отбор проб воды из поверхностных водных объектов, а также подземных вод, - для объектов производственного назначения. </vt:lpstr>
      <vt:lpstr>Введение саморегулирования</vt:lpstr>
      <vt:lpstr>Переход к саморегулированию в отсутствие эффективных институтов гражданского общества, обеспечивающих каналы обратной связи, не мог привести ни к чему, кроме безудержной коррупции.  Реклама СРО на билбордах лучше любых разоблачительных публикаций свидетельствует: для допуска к изысканиям (проектированию, строительству) теперь не требуется ничего, кроме денег. «Отбиваются» деньги, разумеется, на производственных издержках.  Инженерно-экологические изыскания, качественное выполнение которых в принципе не способно принести заказчику ничего, кроме проблем и дополнительных расходов, стали едва ли не первоочередной жертвой этого процесса.  </vt:lpstr>
      <vt:lpstr>Перечень национальных стандартов и сводов правил (частей таких стандартов и сводов правил), в результате применения которых на обязательной основе обеспечивается соблюдение требований Федерального закона «Технический регламент о безопасности зданий и сооружений» (Утвержден распоряжением Правительства РФ от 21 июня 2010 г. № 1047-р )</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СПОСОБЫ КАРТОГРАФИЧЕСКИХ ИЗОБРАЖЕНИЙ</dc:title>
  <dc:creator>Стурман</dc:creator>
  <cp:lastModifiedBy>Стурман</cp:lastModifiedBy>
  <cp:revision>61</cp:revision>
  <dcterms:created xsi:type="dcterms:W3CDTF">2014-02-07T06:36:36Z</dcterms:created>
  <dcterms:modified xsi:type="dcterms:W3CDTF">2018-09-08T13:25:05Z</dcterms:modified>
</cp:coreProperties>
</file>