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1"/>
  </p:notesMasterIdLst>
  <p:sldIdLst>
    <p:sldId id="256" r:id="rId2"/>
    <p:sldId id="257" r:id="rId3"/>
    <p:sldId id="499" r:id="rId4"/>
    <p:sldId id="258" r:id="rId5"/>
    <p:sldId id="259" r:id="rId6"/>
    <p:sldId id="260" r:id="rId7"/>
    <p:sldId id="357" r:id="rId8"/>
    <p:sldId id="261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9" r:id="rId50"/>
    <p:sldId id="398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412" r:id="rId64"/>
    <p:sldId id="413" r:id="rId65"/>
    <p:sldId id="414" r:id="rId66"/>
    <p:sldId id="415" r:id="rId67"/>
    <p:sldId id="416" r:id="rId68"/>
    <p:sldId id="418" r:id="rId69"/>
    <p:sldId id="417" r:id="rId70"/>
    <p:sldId id="419" r:id="rId71"/>
    <p:sldId id="420" r:id="rId72"/>
    <p:sldId id="421" r:id="rId73"/>
    <p:sldId id="422" r:id="rId74"/>
    <p:sldId id="423" r:id="rId75"/>
    <p:sldId id="424" r:id="rId76"/>
    <p:sldId id="425" r:id="rId77"/>
    <p:sldId id="426" r:id="rId78"/>
    <p:sldId id="427" r:id="rId79"/>
    <p:sldId id="428" r:id="rId80"/>
    <p:sldId id="429" r:id="rId81"/>
    <p:sldId id="430" r:id="rId82"/>
    <p:sldId id="431" r:id="rId83"/>
    <p:sldId id="432" r:id="rId84"/>
    <p:sldId id="433" r:id="rId85"/>
    <p:sldId id="434" r:id="rId86"/>
    <p:sldId id="435" r:id="rId87"/>
    <p:sldId id="436" r:id="rId88"/>
    <p:sldId id="437" r:id="rId89"/>
    <p:sldId id="438" r:id="rId90"/>
    <p:sldId id="439" r:id="rId91"/>
    <p:sldId id="440" r:id="rId92"/>
    <p:sldId id="441" r:id="rId93"/>
    <p:sldId id="442" r:id="rId94"/>
    <p:sldId id="443" r:id="rId95"/>
    <p:sldId id="444" r:id="rId96"/>
    <p:sldId id="445" r:id="rId97"/>
    <p:sldId id="446" r:id="rId98"/>
    <p:sldId id="447" r:id="rId99"/>
    <p:sldId id="448" r:id="rId100"/>
    <p:sldId id="449" r:id="rId101"/>
    <p:sldId id="451" r:id="rId102"/>
    <p:sldId id="450" r:id="rId103"/>
    <p:sldId id="452" r:id="rId104"/>
    <p:sldId id="453" r:id="rId105"/>
    <p:sldId id="454" r:id="rId106"/>
    <p:sldId id="455" r:id="rId107"/>
    <p:sldId id="456" r:id="rId108"/>
    <p:sldId id="457" r:id="rId109"/>
    <p:sldId id="458" r:id="rId110"/>
    <p:sldId id="459" r:id="rId111"/>
    <p:sldId id="460" r:id="rId112"/>
    <p:sldId id="463" r:id="rId113"/>
    <p:sldId id="461" r:id="rId114"/>
    <p:sldId id="462" r:id="rId115"/>
    <p:sldId id="464" r:id="rId116"/>
    <p:sldId id="465" r:id="rId117"/>
    <p:sldId id="466" r:id="rId118"/>
    <p:sldId id="467" r:id="rId119"/>
    <p:sldId id="468" r:id="rId120"/>
    <p:sldId id="469" r:id="rId121"/>
    <p:sldId id="470" r:id="rId122"/>
    <p:sldId id="471" r:id="rId123"/>
    <p:sldId id="472" r:id="rId124"/>
    <p:sldId id="473" r:id="rId125"/>
    <p:sldId id="476" r:id="rId126"/>
    <p:sldId id="474" r:id="rId127"/>
    <p:sldId id="475" r:id="rId128"/>
    <p:sldId id="477" r:id="rId129"/>
    <p:sldId id="478" r:id="rId130"/>
    <p:sldId id="479" r:id="rId131"/>
    <p:sldId id="483" r:id="rId132"/>
    <p:sldId id="484" r:id="rId133"/>
    <p:sldId id="485" r:id="rId134"/>
    <p:sldId id="480" r:id="rId135"/>
    <p:sldId id="481" r:id="rId136"/>
    <p:sldId id="482" r:id="rId137"/>
    <p:sldId id="490" r:id="rId138"/>
    <p:sldId id="486" r:id="rId139"/>
    <p:sldId id="487" r:id="rId140"/>
    <p:sldId id="488" r:id="rId141"/>
    <p:sldId id="494" r:id="rId142"/>
    <p:sldId id="489" r:id="rId143"/>
    <p:sldId id="495" r:id="rId144"/>
    <p:sldId id="491" r:id="rId145"/>
    <p:sldId id="496" r:id="rId146"/>
    <p:sldId id="492" r:id="rId147"/>
    <p:sldId id="497" r:id="rId148"/>
    <p:sldId id="493" r:id="rId149"/>
    <p:sldId id="498" r:id="rId1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7" d="100"/>
          <a:sy n="87" d="100"/>
        </p:scale>
        <p:origin x="-42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69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4" Type="http://schemas.openxmlformats.org/officeDocument/2006/relationships/image" Target="../media/image10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6" Type="http://schemas.openxmlformats.org/officeDocument/2006/relationships/image" Target="../media/image114.wmf"/><Relationship Id="rId5" Type="http://schemas.openxmlformats.org/officeDocument/2006/relationships/image" Target="../media/image113.wmf"/><Relationship Id="rId10" Type="http://schemas.openxmlformats.org/officeDocument/2006/relationships/image" Target="../media/image107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1.wmf"/><Relationship Id="rId1" Type="http://schemas.openxmlformats.org/officeDocument/2006/relationships/image" Target="../media/image128.wmf"/><Relationship Id="rId4" Type="http://schemas.openxmlformats.org/officeDocument/2006/relationships/image" Target="../media/image130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5" Type="http://schemas.openxmlformats.org/officeDocument/2006/relationships/image" Target="../media/image138.wmf"/><Relationship Id="rId4" Type="http://schemas.openxmlformats.org/officeDocument/2006/relationships/image" Target="../media/image137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wmf"/><Relationship Id="rId1" Type="http://schemas.openxmlformats.org/officeDocument/2006/relationships/image" Target="../media/image1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4" Type="http://schemas.openxmlformats.org/officeDocument/2006/relationships/image" Target="../media/image16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wmf"/><Relationship Id="rId2" Type="http://schemas.openxmlformats.org/officeDocument/2006/relationships/image" Target="../media/image173.wmf"/><Relationship Id="rId1" Type="http://schemas.openxmlformats.org/officeDocument/2006/relationships/image" Target="../media/image172.wmf"/><Relationship Id="rId4" Type="http://schemas.openxmlformats.org/officeDocument/2006/relationships/image" Target="../media/image175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wmf"/><Relationship Id="rId1" Type="http://schemas.openxmlformats.org/officeDocument/2006/relationships/image" Target="../media/image187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195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201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20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4" Type="http://schemas.openxmlformats.org/officeDocument/2006/relationships/image" Target="../media/image210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/Relationships>
</file>

<file path=ppt/drawings/_rels/vmlDrawing6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6.wmf"/><Relationship Id="rId1" Type="http://schemas.openxmlformats.org/officeDocument/2006/relationships/image" Target="../media/image215.wmf"/></Relationships>
</file>

<file path=ppt/drawings/_rels/vmlDrawing6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3" Type="http://schemas.openxmlformats.org/officeDocument/2006/relationships/image" Target="../media/image219.wmf"/><Relationship Id="rId7" Type="http://schemas.openxmlformats.org/officeDocument/2006/relationships/image" Target="../media/image223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10" Type="http://schemas.openxmlformats.org/officeDocument/2006/relationships/image" Target="../media/image226.wmf"/><Relationship Id="rId4" Type="http://schemas.openxmlformats.org/officeDocument/2006/relationships/image" Target="../media/image220.wmf"/><Relationship Id="rId9" Type="http://schemas.openxmlformats.org/officeDocument/2006/relationships/image" Target="../media/image225.wmf"/></Relationships>
</file>

<file path=ppt/drawings/_rels/vmlDrawing6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image" Target="../media/image229.wmf"/><Relationship Id="rId7" Type="http://schemas.openxmlformats.org/officeDocument/2006/relationships/image" Target="../media/image233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10" Type="http://schemas.openxmlformats.org/officeDocument/2006/relationships/image" Target="../media/image236.wmf"/><Relationship Id="rId4" Type="http://schemas.openxmlformats.org/officeDocument/2006/relationships/image" Target="../media/image230.wmf"/><Relationship Id="rId9" Type="http://schemas.openxmlformats.org/officeDocument/2006/relationships/image" Target="../media/image235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wmf"/><Relationship Id="rId2" Type="http://schemas.openxmlformats.org/officeDocument/2006/relationships/image" Target="../media/image228.wmf"/><Relationship Id="rId1" Type="http://schemas.openxmlformats.org/officeDocument/2006/relationships/image" Target="../media/image227.wmf"/><Relationship Id="rId4" Type="http://schemas.openxmlformats.org/officeDocument/2006/relationships/image" Target="../media/image238.wmf"/></Relationships>
</file>

<file path=ppt/drawings/_rels/vmlDrawing6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wmf"/><Relationship Id="rId1" Type="http://schemas.openxmlformats.org/officeDocument/2006/relationships/image" Target="../media/image2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AF92-58F9-451D-92C0-D09C2E407636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A47C-6C86-411E-8407-B29CC3549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A47C-6C86-411E-8407-B29CC3549065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0BB69C-392D-430B-90BB-FC76120B8634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C24862D-A512-4780-8944-1DF0EC31C4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93.bin"/><Relationship Id="rId4" Type="http://schemas.openxmlformats.org/officeDocument/2006/relationships/oleObject" Target="../embeddings/oleObject92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7.bin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100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oleObject" Target="../embeddings/oleObject102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108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10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12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4" Type="http://schemas.openxmlformats.org/officeDocument/2006/relationships/oleObject" Target="../embeddings/oleObject114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6.v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35.bin"/><Relationship Id="rId5" Type="http://schemas.openxmlformats.org/officeDocument/2006/relationships/oleObject" Target="../embeddings/oleObject134.bin"/><Relationship Id="rId4" Type="http://schemas.openxmlformats.org/officeDocument/2006/relationships/oleObject" Target="../embeddings/oleObject133.bin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42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46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48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50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52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154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7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9.vml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Relationship Id="rId5" Type="http://schemas.openxmlformats.org/officeDocument/2006/relationships/oleObject" Target="../embeddings/oleObject172.bin"/><Relationship Id="rId4" Type="http://schemas.openxmlformats.org/officeDocument/2006/relationships/oleObject" Target="../embeddings/oleObject171.bin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174.bin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9.bin"/><Relationship Id="rId12" Type="http://schemas.openxmlformats.org/officeDocument/2006/relationships/oleObject" Target="../embeddings/oleObject1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178.bin"/><Relationship Id="rId11" Type="http://schemas.openxmlformats.org/officeDocument/2006/relationships/oleObject" Target="../embeddings/oleObject183.bin"/><Relationship Id="rId5" Type="http://schemas.openxmlformats.org/officeDocument/2006/relationships/oleObject" Target="../embeddings/oleObject177.bin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6.bin"/><Relationship Id="rId9" Type="http://schemas.openxmlformats.org/officeDocument/2006/relationships/oleObject" Target="../embeddings/oleObject181.bin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oleObject" Target="../embeddings/oleObject185.bin"/><Relationship Id="rId7" Type="http://schemas.openxmlformats.org/officeDocument/2006/relationships/oleObject" Target="../embeddings/oleObject189.bin"/><Relationship Id="rId12" Type="http://schemas.openxmlformats.org/officeDocument/2006/relationships/oleObject" Target="../embeddings/oleObject1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88.bin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87.bin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6.bin"/><Relationship Id="rId9" Type="http://schemas.openxmlformats.org/officeDocument/2006/relationships/oleObject" Target="../embeddings/oleObject19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198.bin"/><Relationship Id="rId5" Type="http://schemas.openxmlformats.org/officeDocument/2006/relationships/oleObject" Target="../embeddings/oleObject197.bin"/><Relationship Id="rId4" Type="http://schemas.openxmlformats.org/officeDocument/2006/relationships/oleObject" Target="../embeddings/oleObject196.bin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200.bin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6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7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oleObject" Target="../embeddings/oleObject63.bin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0.bin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79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85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7406640" cy="3888432"/>
          </a:xfrm>
        </p:spPr>
        <p:txBody>
          <a:bodyPr/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Кафедра ИКС</a:t>
            </a:r>
          </a:p>
          <a:p>
            <a:pPr algn="ctr"/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лекций по дисциплине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«Теория массового обслуживания»</a:t>
            </a:r>
          </a:p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лектор - Рябошапка Алла Петровна</a:t>
            </a:r>
          </a:p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90678" y="262422"/>
            <a:ext cx="7090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99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СПб ГУТ </a:t>
            </a:r>
            <a:r>
              <a:rPr lang="ru-RU" sz="7200" b="1" cap="none" spc="0" dirty="0" smtClean="0">
                <a:ln w="1143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)</a:t>
            </a:r>
            <a:r>
              <a:rPr lang="ru-RU" sz="8800" b="1" cap="none" spc="0" dirty="0" smtClean="0">
                <a:ln w="1143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)</a:t>
            </a:r>
            <a:r>
              <a:rPr lang="ru-RU" sz="9600" b="1" cap="none" spc="0" dirty="0" smtClean="0">
                <a:ln w="11430"/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)</a:t>
            </a:r>
            <a:endParaRPr lang="ru-RU" sz="9600" b="1" cap="none" spc="0" dirty="0">
              <a:ln w="11430"/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dirty="0" smtClean="0">
                <a:latin typeface="Corbel" pitchFamily="34" charset="0"/>
              </a:rPr>
              <a:t>Другим вариантом функции распределения является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b="1" dirty="0" smtClean="0">
                <a:latin typeface="Corbel" pitchFamily="34" charset="0"/>
              </a:rPr>
              <a:t>детерминированная функция: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Corbel" pitchFamily="34" charset="0"/>
              </a:rPr>
              <a:t>D / D / V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С точки зрения обслуживания и расчёта характеристик детерминированное распределение менее удобно, поэтому такие модели чаще рассчитываются с помощью численных методов.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Если процесс определить трудно, то он считается </a:t>
            </a:r>
            <a:r>
              <a:rPr lang="ru-RU" sz="2000" b="1" dirty="0" smtClean="0">
                <a:latin typeface="Corbel" pitchFamily="34" charset="0"/>
              </a:rPr>
              <a:t>процессом общего вида </a:t>
            </a:r>
            <a:r>
              <a:rPr lang="ru-RU" sz="2000" dirty="0" smtClean="0">
                <a:latin typeface="Corbel" pitchFamily="34" charset="0"/>
              </a:rPr>
              <a:t>и обозначается</a:t>
            </a:r>
          </a:p>
          <a:p>
            <a:r>
              <a:rPr lang="ru-RU" sz="2000" dirty="0" smtClean="0">
                <a:latin typeface="Corbel" pitchFamily="34" charset="0"/>
              </a:rPr>
              <a:t>	</a:t>
            </a:r>
            <a:r>
              <a:rPr lang="en-US" sz="2000" dirty="0" smtClean="0">
                <a:latin typeface="Corbel" pitchFamily="34" charset="0"/>
              </a:rPr>
              <a:t> G / G / V / K / N </a:t>
            </a:r>
            <a:r>
              <a:rPr lang="ru-RU" sz="2000" dirty="0" smtClean="0">
                <a:latin typeface="Corbel" pitchFamily="34" charset="0"/>
              </a:rPr>
              <a:t> - наихудший случай для расчета</a:t>
            </a:r>
          </a:p>
          <a:p>
            <a:r>
              <a:rPr lang="ru-RU" sz="2000" dirty="0" smtClean="0">
                <a:latin typeface="Corbel" pitchFamily="34" charset="0"/>
              </a:rPr>
              <a:t>		</a:t>
            </a: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               ( самый сложный ).</a:t>
            </a:r>
            <a:endParaRPr lang="en-US" sz="20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Система </a:t>
            </a:r>
            <a:r>
              <a:rPr lang="ru-RU" sz="4200" dirty="0" smtClean="0">
                <a:latin typeface="Corbel" pitchFamily="34" charset="0"/>
              </a:rPr>
              <a:t>М / М / </a:t>
            </a:r>
            <a:r>
              <a:rPr lang="en-US" sz="4400" dirty="0" smtClean="0">
                <a:latin typeface="Corbel" pitchFamily="34" charset="0"/>
              </a:rPr>
              <a:t>V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8100392" cy="626469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Обслуживание простейшего </a:t>
            </a:r>
            <a:r>
              <a:rPr lang="ru-RU" sz="2000" dirty="0" smtClean="0"/>
              <a:t>потока вызовов</a:t>
            </a:r>
            <a:r>
              <a:rPr lang="ru-RU" sz="2000" dirty="0" smtClean="0"/>
              <a:t> </a:t>
            </a:r>
            <a:r>
              <a:rPr lang="ru-RU" sz="2000" i="1" dirty="0" smtClean="0"/>
              <a:t>v</a:t>
            </a:r>
            <a:r>
              <a:rPr lang="ru-RU" sz="2000" dirty="0" smtClean="0"/>
              <a:t>-линейным полнодоступным пучком, при показательном законе распределения длительности обслуживания, с очередью и </a:t>
            </a:r>
            <a:r>
              <a:rPr lang="ru-RU" sz="2000" dirty="0" smtClean="0"/>
              <a:t>с неограниченным числом </a:t>
            </a:r>
            <a:r>
              <a:rPr lang="ru-RU" sz="2000" dirty="0" smtClean="0"/>
              <a:t>мест для ожидания.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Практическим применением данной модели является расчет систем коммутации пакетов и сообщений. Также по системе с ожиданием работают многие службы сервиса в системах с коммутацией каналов.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Итак, н</a:t>
            </a:r>
            <a:r>
              <a:rPr lang="ru-RU" sz="2000" dirty="0" smtClean="0"/>
              <a:t>а </a:t>
            </a:r>
            <a:r>
              <a:rPr lang="ru-RU" sz="2000" dirty="0" smtClean="0"/>
              <a:t>систему поступает поток с параметром </a:t>
            </a:r>
            <a:r>
              <a:rPr lang="ru-RU" sz="2000" i="1" dirty="0" err="1" smtClean="0"/>
              <a:t>λ</a:t>
            </a:r>
            <a:r>
              <a:rPr lang="ru-RU" sz="2000" dirty="0" smtClean="0"/>
              <a:t>, а освобождение</a:t>
            </a:r>
            <a:r>
              <a:rPr lang="en-US" sz="2000" dirty="0" smtClean="0"/>
              <a:t> </a:t>
            </a:r>
            <a:r>
              <a:rPr lang="ru-RU" sz="2000" dirty="0" smtClean="0"/>
              <a:t>происходит с интенсивностью </a:t>
            </a:r>
            <a:r>
              <a:rPr lang="ru-RU" sz="2000" i="1" dirty="0" err="1" smtClean="0"/>
              <a:t>β</a:t>
            </a:r>
            <a:r>
              <a:rPr lang="ru-RU" sz="20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В системе может быть от </a:t>
            </a:r>
            <a:r>
              <a:rPr lang="ru-RU" sz="2000" i="1" dirty="0" smtClean="0"/>
              <a:t>0</a:t>
            </a:r>
            <a:r>
              <a:rPr lang="ru-RU" sz="2000" dirty="0" smtClean="0"/>
              <a:t> до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линий, причем при занятых </a:t>
            </a:r>
            <a:r>
              <a:rPr lang="ru-RU" sz="2000" i="1" dirty="0" smtClean="0"/>
              <a:t>v</a:t>
            </a:r>
            <a:r>
              <a:rPr lang="ru-RU" sz="2000" dirty="0" smtClean="0"/>
              <a:t>-линиях на ожидании может быть </a:t>
            </a:r>
            <a:r>
              <a:rPr lang="ru-RU" sz="2000" i="1" dirty="0" smtClean="0"/>
              <a:t>0,1,2,...,∞</a:t>
            </a:r>
            <a:r>
              <a:rPr lang="ru-RU" sz="2000" dirty="0" smtClean="0"/>
              <a:t> вызовов в очереди. Изобразим такую ситуацию: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Вызовов на обслуживании         0    1     2     3     …     </a:t>
            </a:r>
            <a:r>
              <a:rPr lang="en-US" sz="2000" dirty="0" smtClean="0">
                <a:latin typeface="Corbel" pitchFamily="34" charset="0"/>
              </a:rPr>
              <a:t>v      </a:t>
            </a: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Вызовов на ожидании</a:t>
            </a:r>
            <a:r>
              <a:rPr lang="en-US" sz="2000" dirty="0" smtClean="0"/>
              <a:t>                                         </a:t>
            </a:r>
            <a:r>
              <a:rPr lang="ru-RU" sz="2000" dirty="0" smtClean="0"/>
              <a:t>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                                                                                                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                                                                                               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                                                                                                 </a:t>
            </a:r>
            <a:r>
              <a:rPr lang="en-US" sz="2000" dirty="0" smtClean="0">
                <a:latin typeface="Corbel" pitchFamily="34" charset="0"/>
              </a:rPr>
              <a:t>j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orbel" pitchFamily="34" charset="0"/>
              </a:rPr>
              <a:t>                                                                                                       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Corbel" pitchFamily="34" charset="0"/>
              </a:rPr>
              <a:t>                                                                                                        </a:t>
            </a:r>
            <a:r>
              <a:rPr lang="ru-RU" sz="2000" i="1" dirty="0" smtClean="0"/>
              <a:t>∞</a:t>
            </a: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Следовательно, суммарное </a:t>
            </a:r>
            <a:r>
              <a:rPr lang="ru-RU" sz="2000" dirty="0"/>
              <a:t>число состояний в такой системе будет </a:t>
            </a:r>
            <a:r>
              <a:rPr lang="ru-RU" sz="2000" dirty="0" smtClean="0"/>
              <a:t>бесконечным,  т.к. </a:t>
            </a:r>
            <a:r>
              <a:rPr lang="en-US" sz="2000" dirty="0">
                <a:latin typeface="Corbel" pitchFamily="34" charset="0"/>
              </a:rPr>
              <a:t>j</a:t>
            </a:r>
            <a:r>
              <a:rPr lang="en-US" sz="2000" dirty="0" smtClean="0">
                <a:latin typeface="Corbel" pitchFamily="34" charset="0"/>
              </a:rPr>
              <a:t> – </a:t>
            </a:r>
            <a:r>
              <a:rPr lang="ru-RU" sz="2000" dirty="0" smtClean="0">
                <a:latin typeface="Corbel" pitchFamily="34" charset="0"/>
              </a:rPr>
              <a:t>число вызовов может быть равно бесконечности.</a:t>
            </a:r>
          </a:p>
          <a:p>
            <a:r>
              <a:rPr lang="ru-RU" sz="2000" b="1" i="1" dirty="0" smtClean="0">
                <a:latin typeface="Corbel" pitchFamily="34" charset="0"/>
              </a:rPr>
              <a:t>Исходные данные:</a:t>
            </a:r>
            <a:endParaRPr lang="ru-RU" sz="2000" b="1" i="1" dirty="0" smtClean="0"/>
          </a:p>
          <a:p>
            <a:pPr>
              <a:spcAft>
                <a:spcPts val="600"/>
              </a:spcAft>
            </a:pP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</a:t>
            </a:r>
            <a:r>
              <a:rPr lang="ru-RU" sz="2000" i="1" dirty="0" err="1" smtClean="0"/>
              <a:t>=λ</a:t>
            </a:r>
            <a:r>
              <a:rPr lang="ru-RU" sz="2000" dirty="0" err="1" smtClean="0"/>
              <a:t>,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где </a:t>
            </a:r>
            <a:r>
              <a:rPr lang="ru-RU" sz="2000" i="1" dirty="0" smtClean="0"/>
              <a:t>k=0,1,2,...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err="1" smtClean="0"/>
              <a:t>β</a:t>
            </a:r>
            <a:r>
              <a:rPr lang="ru-RU" sz="2000" i="1" baseline="-25000" dirty="0" err="1" smtClean="0"/>
              <a:t>k</a:t>
            </a:r>
            <a:r>
              <a:rPr lang="en-US" sz="2000" i="1" baseline="-25000" dirty="0" smtClean="0"/>
              <a:t> </a:t>
            </a:r>
            <a:r>
              <a:rPr lang="ru-RU" sz="2000" i="1" dirty="0" smtClean="0"/>
              <a:t>=</a:t>
            </a:r>
            <a:r>
              <a:rPr lang="en-US" sz="2000" i="1" dirty="0" smtClean="0"/>
              <a:t>   </a:t>
            </a:r>
            <a:r>
              <a:rPr lang="ru-RU" sz="2000" i="1" dirty="0" err="1" smtClean="0"/>
              <a:t>kβ</a:t>
            </a:r>
            <a:r>
              <a:rPr lang="ru-RU" sz="2000" dirty="0" err="1"/>
              <a:t> </a:t>
            </a:r>
            <a:r>
              <a:rPr lang="ru-RU" sz="2000" dirty="0" err="1" smtClean="0"/>
              <a:t>   </a:t>
            </a:r>
            <a:r>
              <a:rPr lang="ru-RU" sz="2000" dirty="0" smtClean="0"/>
              <a:t>при </a:t>
            </a:r>
            <a:r>
              <a:rPr lang="en-US" sz="2000" dirty="0" smtClean="0"/>
              <a:t>  </a:t>
            </a:r>
            <a:r>
              <a:rPr lang="ru-RU" sz="2000" dirty="0" smtClean="0"/>
              <a:t>0</a:t>
            </a:r>
            <a:r>
              <a:rPr lang="en-US" sz="2000" dirty="0" smtClean="0"/>
              <a:t>≤</a:t>
            </a:r>
            <a:r>
              <a:rPr lang="en-US" sz="2000" i="1" dirty="0" err="1" smtClean="0">
                <a:latin typeface="Corbel" pitchFamily="34" charset="0"/>
              </a:rPr>
              <a:t>k≤v</a:t>
            </a:r>
            <a:r>
              <a:rPr lang="ru-RU" sz="2000" dirty="0" smtClean="0">
                <a:latin typeface="Corbel" pitchFamily="34" charset="0"/>
              </a:rPr>
              <a:t>, где </a:t>
            </a:r>
            <a:r>
              <a:rPr lang="en-US" sz="2000" i="1" dirty="0" smtClean="0">
                <a:latin typeface="Corbel" pitchFamily="34" charset="0"/>
              </a:rPr>
              <a:t>k</a:t>
            </a:r>
            <a:r>
              <a:rPr lang="ru-RU" sz="2000" i="1" dirty="0" smtClean="0">
                <a:latin typeface="Corbel" pitchFamily="34" charset="0"/>
              </a:rPr>
              <a:t>=</a:t>
            </a:r>
            <a:r>
              <a:rPr lang="en-US" sz="2000" i="1" dirty="0" err="1" smtClean="0">
                <a:latin typeface="Corbel" pitchFamily="34" charset="0"/>
              </a:rPr>
              <a:t>i</a:t>
            </a:r>
            <a:endParaRPr lang="ru-RU" sz="2000" i="1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i="1" dirty="0" smtClean="0"/>
              <a:t>            </a:t>
            </a:r>
            <a:r>
              <a:rPr lang="en-US" sz="2000" i="1" dirty="0" smtClean="0">
                <a:latin typeface="Corbel" pitchFamily="34" charset="0"/>
              </a:rPr>
              <a:t>v</a:t>
            </a:r>
            <a:r>
              <a:rPr lang="ru-RU" sz="2000" i="1" dirty="0" err="1" smtClean="0"/>
              <a:t>β    </a:t>
            </a:r>
            <a:r>
              <a:rPr lang="ru-RU" sz="2000" dirty="0" smtClean="0"/>
              <a:t>при   </a:t>
            </a:r>
            <a:r>
              <a:rPr lang="en-US" sz="2000" i="1" dirty="0" err="1" smtClean="0">
                <a:latin typeface="Corbel" pitchFamily="34" charset="0"/>
              </a:rPr>
              <a:t>k≥v</a:t>
            </a:r>
            <a:r>
              <a:rPr lang="en-US" sz="2000" i="1" dirty="0" smtClean="0">
                <a:latin typeface="Corbel" pitchFamily="34" charset="0"/>
              </a:rPr>
              <a:t>, </a:t>
            </a:r>
            <a:r>
              <a:rPr lang="ru-RU" sz="2000" dirty="0" smtClean="0">
                <a:latin typeface="Corbel" pitchFamily="34" charset="0"/>
              </a:rPr>
              <a:t>где </a:t>
            </a:r>
            <a:r>
              <a:rPr lang="en-US" sz="2000" i="1" dirty="0" smtClean="0">
                <a:latin typeface="Corbel" pitchFamily="34" charset="0"/>
              </a:rPr>
              <a:t>k</a:t>
            </a:r>
            <a:r>
              <a:rPr lang="ru-RU" sz="2000" i="1" dirty="0" smtClean="0">
                <a:latin typeface="Corbel" pitchFamily="34" charset="0"/>
              </a:rPr>
              <a:t>=</a:t>
            </a:r>
            <a:r>
              <a:rPr lang="en-US" sz="2000" i="1" dirty="0" err="1" smtClean="0">
                <a:latin typeface="Corbel" pitchFamily="34" charset="0"/>
              </a:rPr>
              <a:t>v+j</a:t>
            </a:r>
            <a:r>
              <a:rPr lang="en-US" sz="2000" i="1" dirty="0" smtClean="0">
                <a:latin typeface="Corbel" pitchFamily="34" charset="0"/>
              </a:rPr>
              <a:t>;  j=k-v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Рассмотрим </a:t>
            </a:r>
            <a:r>
              <a:rPr lang="ru-RU" sz="2000" b="1" i="1" dirty="0" smtClean="0"/>
              <a:t>условие устойчивости </a:t>
            </a:r>
            <a:r>
              <a:rPr lang="ru-RU" sz="2000" dirty="0" smtClean="0"/>
              <a:t>для такой системы: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</a:t>
            </a: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smtClean="0">
                <a:latin typeface="Cambria Math"/>
                <a:ea typeface="Cambria Math"/>
              </a:rPr>
              <a:t>→                                 →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Изобразим диаграмму состояний </a:t>
            </a:r>
            <a:r>
              <a:rPr lang="ru-RU" sz="2000" dirty="0" smtClean="0"/>
              <a:t>и переходов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1187624" y="3284984"/>
          <a:ext cx="930275" cy="769938"/>
        </p:xfrm>
        <a:graphic>
          <a:graphicData uri="http://schemas.openxmlformats.org/presentationml/2006/ole">
            <p:oleObj spid="_x0000_s110594" name="Формула" r:id="rId3" imgW="520560" imgH="431640" progId="Equation.3">
              <p:embed/>
            </p:oleObj>
          </a:graphicData>
        </a:graphic>
      </p:graphicFrame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2915816" y="3284984"/>
          <a:ext cx="1178602" cy="864096"/>
        </p:xfrm>
        <a:graphic>
          <a:graphicData uri="http://schemas.openxmlformats.org/presentationml/2006/ole">
            <p:oleObj spid="_x0000_s110595" name="Формула" r:id="rId4" imgW="571320" imgH="419040" progId="Equation.3">
              <p:embed/>
            </p:oleObj>
          </a:graphicData>
        </a:graphic>
      </p:graphicFrame>
      <p:sp>
        <p:nvSpPr>
          <p:cNvPr id="26" name="Левая фигурная скобка 25"/>
          <p:cNvSpPr/>
          <p:nvPr/>
        </p:nvSpPr>
        <p:spPr>
          <a:xfrm>
            <a:off x="1547664" y="1772816"/>
            <a:ext cx="216024" cy="7200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5004048" y="3284984"/>
          <a:ext cx="792088" cy="843190"/>
        </p:xfrm>
        <a:graphic>
          <a:graphicData uri="http://schemas.openxmlformats.org/presentationml/2006/ole">
            <p:oleObj spid="_x0000_s110596" name="Формула" r:id="rId5" imgW="393480" imgH="419040" progId="Equation.3">
              <p:embed/>
            </p:oleObj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1475656" y="5085184"/>
            <a:ext cx="5832648" cy="1296144"/>
            <a:chOff x="323528" y="4221088"/>
            <a:chExt cx="8496944" cy="1728192"/>
          </a:xfrm>
          <a:solidFill>
            <a:srgbClr val="FF9933"/>
          </a:solidFill>
        </p:grpSpPr>
        <p:grpSp>
          <p:nvGrpSpPr>
            <p:cNvPr id="29" name="Группа 61"/>
            <p:cNvGrpSpPr/>
            <p:nvPr/>
          </p:nvGrpSpPr>
          <p:grpSpPr>
            <a:xfrm>
              <a:off x="323528" y="4221088"/>
              <a:ext cx="8496944" cy="1728192"/>
              <a:chOff x="323528" y="4221088"/>
              <a:chExt cx="8496944" cy="1728192"/>
            </a:xfrm>
            <a:grpFill/>
          </p:grpSpPr>
          <p:sp>
            <p:nvSpPr>
              <p:cNvPr id="32" name="Блок-схема: узел 31"/>
              <p:cNvSpPr/>
              <p:nvPr/>
            </p:nvSpPr>
            <p:spPr>
              <a:xfrm>
                <a:off x="32352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Блок-схема: узел 32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Выгнутая вверх стрелка 33"/>
              <p:cNvSpPr/>
              <p:nvPr/>
            </p:nvSpPr>
            <p:spPr>
              <a:xfrm>
                <a:off x="539552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Выгнутая вверх стрелка 34"/>
              <p:cNvSpPr/>
              <p:nvPr/>
            </p:nvSpPr>
            <p:spPr>
              <a:xfrm>
                <a:off x="205172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Выгнутая вверх стрелка 35"/>
              <p:cNvSpPr/>
              <p:nvPr/>
            </p:nvSpPr>
            <p:spPr>
              <a:xfrm>
                <a:off x="5796136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Выгнутая вверх стрелка 36"/>
              <p:cNvSpPr/>
              <p:nvPr/>
            </p:nvSpPr>
            <p:spPr>
              <a:xfrm>
                <a:off x="7308304" y="4221088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Выгнутая вверх стрелка 37"/>
              <p:cNvSpPr/>
              <p:nvPr/>
            </p:nvSpPr>
            <p:spPr>
              <a:xfrm>
                <a:off x="349188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Выгнутая вниз стрелка 38"/>
              <p:cNvSpPr/>
              <p:nvPr/>
            </p:nvSpPr>
            <p:spPr>
              <a:xfrm flipH="1">
                <a:off x="395536" y="5373216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Выгнутая вниз стрелка 39"/>
              <p:cNvSpPr/>
              <p:nvPr/>
            </p:nvSpPr>
            <p:spPr>
              <a:xfrm flipH="1">
                <a:off x="1979712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Выгнутая вниз стрелка 40"/>
              <p:cNvSpPr/>
              <p:nvPr/>
            </p:nvSpPr>
            <p:spPr>
              <a:xfrm flipH="1">
                <a:off x="3491880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Выгнутая вниз стрелка 41"/>
              <p:cNvSpPr/>
              <p:nvPr/>
            </p:nvSpPr>
            <p:spPr>
              <a:xfrm flipH="1">
                <a:off x="5724128" y="5301208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Выгнутая вниз стрелка 42"/>
              <p:cNvSpPr/>
              <p:nvPr/>
            </p:nvSpPr>
            <p:spPr>
              <a:xfrm flipH="1">
                <a:off x="7308304" y="5301208"/>
                <a:ext cx="1440160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176368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Блок-схема: узел 44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Блок-схема: узел 45"/>
              <p:cNvSpPr/>
              <p:nvPr/>
            </p:nvSpPr>
            <p:spPr>
              <a:xfrm>
                <a:off x="7092280" y="4797152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Блок-схема: узел 29"/>
            <p:cNvSpPr/>
            <p:nvPr/>
          </p:nvSpPr>
          <p:spPr>
            <a:xfrm>
              <a:off x="5076056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5364088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979712" y="5157192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660232" y="5085184"/>
            <a:ext cx="22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580112" y="5157192"/>
            <a:ext cx="31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995936" y="5157192"/>
            <a:ext cx="254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59832" y="5157192"/>
            <a:ext cx="254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979712" y="5949280"/>
            <a:ext cx="2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444208" y="5877272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80112" y="5877272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95936" y="5949280"/>
            <a:ext cx="432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15816" y="5949280"/>
            <a:ext cx="432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Выгнутая вверх стрелка 59"/>
          <p:cNvSpPr/>
          <p:nvPr/>
        </p:nvSpPr>
        <p:spPr>
          <a:xfrm rot="10800000">
            <a:off x="7380312" y="5877271"/>
            <a:ext cx="936104" cy="432048"/>
          </a:xfrm>
          <a:prstGeom prst="curved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7164288" y="5517232"/>
            <a:ext cx="288032" cy="288032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740352" y="5085183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7668344" y="5877271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Выгнутая вверх стрелка 68"/>
          <p:cNvSpPr/>
          <p:nvPr/>
        </p:nvSpPr>
        <p:spPr>
          <a:xfrm>
            <a:off x="7380312" y="5085184"/>
            <a:ext cx="936104" cy="360040"/>
          </a:xfrm>
          <a:prstGeom prst="curved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092280" y="5517232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Блок-схема: узел 71"/>
          <p:cNvSpPr/>
          <p:nvPr/>
        </p:nvSpPr>
        <p:spPr>
          <a:xfrm>
            <a:off x="5148064" y="5589240"/>
            <a:ext cx="288032" cy="288032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Блок-схема: узел 72"/>
          <p:cNvSpPr/>
          <p:nvPr/>
        </p:nvSpPr>
        <p:spPr>
          <a:xfrm>
            <a:off x="4427984" y="5589240"/>
            <a:ext cx="288032" cy="288032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76056" y="551723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860032" y="6488668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(v-1)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Выгнутая вверх стрелка 75"/>
          <p:cNvSpPr/>
          <p:nvPr/>
        </p:nvSpPr>
        <p:spPr>
          <a:xfrm rot="10800000">
            <a:off x="4860032" y="6093296"/>
            <a:ext cx="360040" cy="360040"/>
          </a:xfrm>
          <a:prstGeom prst="curved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Выгнутая вверх стрелка 76"/>
          <p:cNvSpPr/>
          <p:nvPr/>
        </p:nvSpPr>
        <p:spPr>
          <a:xfrm>
            <a:off x="4644008" y="5157192"/>
            <a:ext cx="423664" cy="224408"/>
          </a:xfrm>
          <a:prstGeom prst="curved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716016" y="5229200"/>
            <a:ext cx="31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Найдём выражение для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k</a:t>
            </a:r>
            <a:r>
              <a:rPr lang="ru-RU" sz="2000" dirty="0"/>
              <a:t> (вероятность того, что в системе находится </a:t>
            </a:r>
            <a:r>
              <a:rPr lang="ru-RU" sz="2000" i="1" dirty="0" err="1"/>
              <a:t>k</a:t>
            </a:r>
            <a:r>
              <a:rPr lang="ru-RU" sz="2000" dirty="0"/>
              <a:t> </a:t>
            </a:r>
            <a:r>
              <a:rPr lang="ru-RU" sz="2000" dirty="0" smtClean="0"/>
              <a:t>вызовов), для чего</a:t>
            </a:r>
            <a:r>
              <a:rPr lang="ru-RU" sz="2000" i="1" dirty="0"/>
              <a:t> </a:t>
            </a:r>
            <a:r>
              <a:rPr lang="ru-RU" sz="2000" dirty="0" smtClean="0"/>
              <a:t>разобьем задачу поиска на </a:t>
            </a:r>
            <a:r>
              <a:rPr lang="ru-RU" sz="2000" dirty="0"/>
              <a:t>две части, </a:t>
            </a:r>
            <a:r>
              <a:rPr lang="ru-RU" sz="2000" dirty="0" smtClean="0"/>
              <a:t>так как зависимость </a:t>
            </a:r>
            <a:r>
              <a:rPr lang="ru-RU" sz="2000" i="1" dirty="0" err="1"/>
              <a:t>β</a:t>
            </a:r>
            <a:r>
              <a:rPr lang="ru-RU" sz="2000" i="1" baseline="-25000" dirty="0" err="1"/>
              <a:t>k</a:t>
            </a:r>
            <a:r>
              <a:rPr lang="ru-RU" sz="2000" dirty="0" err="1"/>
              <a:t> </a:t>
            </a:r>
            <a:r>
              <a:rPr lang="ru-RU" sz="2000" dirty="0" smtClean="0"/>
              <a:t>тоже </a:t>
            </a:r>
            <a:r>
              <a:rPr lang="ru-RU" sz="2000" dirty="0"/>
              <a:t>имеет две части.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Воспользуемся основополагающей формулой </a:t>
            </a:r>
            <a:r>
              <a:rPr lang="ru-RU" sz="2000" dirty="0"/>
              <a:t>ТТ: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,     где 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r>
              <a:rPr lang="ru-RU" sz="2000" dirty="0"/>
              <a:t>а) </a:t>
            </a:r>
            <a:r>
              <a:rPr lang="ru-RU" sz="2000" i="1" dirty="0" err="1"/>
              <a:t>k≤v</a:t>
            </a:r>
            <a:r>
              <a:rPr lang="ru-RU" sz="2000" dirty="0"/>
              <a:t>, пусть </a:t>
            </a:r>
            <a:r>
              <a:rPr lang="ru-RU" sz="2000" i="1" dirty="0" err="1"/>
              <a:t>k=i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ru-RU" sz="2000" dirty="0"/>
          </a:p>
          <a:p>
            <a:r>
              <a:rPr lang="ru-RU" sz="2000" dirty="0" smtClean="0"/>
              <a:t>При рассмотрении модели </a:t>
            </a:r>
            <a:r>
              <a:rPr lang="ru-RU" sz="2000" i="1" dirty="0" smtClean="0"/>
              <a:t>M/M/1</a:t>
            </a: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smtClean="0"/>
              <a:t>соотношение       </a:t>
            </a:r>
            <a:r>
              <a:rPr lang="en-US" sz="2000" dirty="0" smtClean="0"/>
              <a:t>        </a:t>
            </a:r>
            <a:r>
              <a:rPr lang="ru-RU" sz="2000" dirty="0" smtClean="0"/>
              <a:t>численно </a:t>
            </a:r>
            <a:r>
              <a:rPr lang="ru-RU" sz="2000" dirty="0"/>
              <a:t>равно интенсивности поступающей нагрузки (</a:t>
            </a:r>
            <a:r>
              <a:rPr lang="ru-RU" sz="2000" i="1" dirty="0" err="1"/>
              <a:t>y</a:t>
            </a:r>
            <a:r>
              <a:rPr lang="ru-RU" sz="2000" dirty="0" smtClean="0"/>
              <a:t>)</a:t>
            </a:r>
            <a:r>
              <a:rPr lang="en-US" sz="2000" dirty="0" smtClean="0"/>
              <a:t>.</a:t>
            </a:r>
            <a:r>
              <a:rPr lang="ru-RU" sz="2000" dirty="0" smtClean="0"/>
              <a:t> Будем также обозначать и здесь.</a:t>
            </a:r>
            <a:endParaRPr lang="ru-RU" sz="2000" dirty="0" smtClean="0"/>
          </a:p>
          <a:p>
            <a:endParaRPr lang="en-US" sz="2000" dirty="0" smtClean="0"/>
          </a:p>
          <a:p>
            <a:r>
              <a:rPr lang="ru-RU" sz="2000" dirty="0" smtClean="0"/>
              <a:t> Следовательно</a:t>
            </a:r>
            <a:r>
              <a:rPr lang="ru-RU" sz="2000" dirty="0"/>
              <a:t>, </a:t>
            </a:r>
            <a:r>
              <a:rPr lang="ru-RU" sz="2000" dirty="0" smtClean="0"/>
              <a:t>                               , </a:t>
            </a:r>
            <a:r>
              <a:rPr lang="ru-RU" sz="2000" dirty="0"/>
              <a:t>где </a:t>
            </a:r>
            <a:r>
              <a:rPr lang="ru-RU" sz="2000" i="1" dirty="0" err="1" smtClean="0">
                <a:latin typeface="Corbel" pitchFamily="34" charset="0"/>
              </a:rPr>
              <a:t>i</a:t>
            </a:r>
            <a:r>
              <a:rPr lang="en-US" sz="2000" i="1" dirty="0">
                <a:latin typeface="Corbel" pitchFamily="34" charset="0"/>
              </a:rPr>
              <a:t>&lt;</a:t>
            </a:r>
            <a:r>
              <a:rPr lang="ru-RU" sz="2000" i="1" dirty="0" err="1" smtClean="0">
                <a:latin typeface="Corbel" pitchFamily="34" charset="0"/>
              </a:rPr>
              <a:t>v</a:t>
            </a:r>
            <a:r>
              <a:rPr lang="ru-RU" sz="2000" dirty="0"/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9571" name="Object 3"/>
          <p:cNvGraphicFramePr>
            <a:graphicFrameLocks noChangeAspect="1"/>
          </p:cNvGraphicFramePr>
          <p:nvPr/>
        </p:nvGraphicFramePr>
        <p:xfrm>
          <a:off x="1304925" y="1700213"/>
          <a:ext cx="1925638" cy="803275"/>
        </p:xfrm>
        <a:graphic>
          <a:graphicData uri="http://schemas.openxmlformats.org/presentationml/2006/ole">
            <p:oleObj spid="_x0000_s109571" name="Формула" r:id="rId3" imgW="1066680" imgH="444240" progId="Equation.3">
              <p:embed/>
            </p:oleObj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4139952" y="1772816"/>
          <a:ext cx="1800200" cy="1119637"/>
        </p:xfrm>
        <a:graphic>
          <a:graphicData uri="http://schemas.openxmlformats.org/presentationml/2006/ole">
            <p:oleObj spid="_x0000_s109572" name="Формула" r:id="rId4" imgW="1041120" imgH="647640" progId="Equation.3">
              <p:embed/>
            </p:oleObj>
          </a:graphicData>
        </a:graphic>
      </p:graphicFrame>
      <p:graphicFrame>
        <p:nvGraphicFramePr>
          <p:cNvPr id="109573" name="Object 5"/>
          <p:cNvGraphicFramePr>
            <a:graphicFrameLocks noChangeAspect="1"/>
          </p:cNvGraphicFramePr>
          <p:nvPr/>
        </p:nvGraphicFramePr>
        <p:xfrm>
          <a:off x="1831975" y="3521075"/>
          <a:ext cx="5870575" cy="1184275"/>
        </p:xfrm>
        <a:graphic>
          <a:graphicData uri="http://schemas.openxmlformats.org/presentationml/2006/ole">
            <p:oleObj spid="_x0000_s109573" name="Формула" r:id="rId5" imgW="3466800" imgH="698400" progId="Equation.3">
              <p:embed/>
            </p:oleObj>
          </a:graphicData>
        </a:graphic>
      </p:graphicFrame>
      <p:graphicFrame>
        <p:nvGraphicFramePr>
          <p:cNvPr id="109574" name="Object 6"/>
          <p:cNvGraphicFramePr>
            <a:graphicFrameLocks noChangeAspect="1"/>
          </p:cNvGraphicFramePr>
          <p:nvPr/>
        </p:nvGraphicFramePr>
        <p:xfrm>
          <a:off x="6732240" y="4725144"/>
          <a:ext cx="681038" cy="679450"/>
        </p:xfrm>
        <a:graphic>
          <a:graphicData uri="http://schemas.openxmlformats.org/presentationml/2006/ole">
            <p:oleObj spid="_x0000_s109574" name="Формула" r:id="rId6" imgW="419040" imgH="419040" progId="Equation.3">
              <p:embed/>
            </p:oleObj>
          </a:graphicData>
        </a:graphic>
      </p:graphicFrame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3131840" y="5589240"/>
          <a:ext cx="1512168" cy="818058"/>
        </p:xfrm>
        <a:graphic>
          <a:graphicData uri="http://schemas.openxmlformats.org/presentationml/2006/ole">
            <p:oleObj spid="_x0000_s109575" name="Формула" r:id="rId7" imgW="7743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б) </a:t>
            </a:r>
            <a:r>
              <a:rPr lang="ru-RU" sz="2000" i="1" dirty="0" err="1"/>
              <a:t>k≥v</a:t>
            </a:r>
            <a:r>
              <a:rPr lang="ru-RU" sz="2000" dirty="0"/>
              <a:t>, пусть </a:t>
            </a:r>
            <a:r>
              <a:rPr lang="ru-RU" sz="2000" i="1" dirty="0" err="1"/>
              <a:t>j=k-v</a:t>
            </a:r>
            <a:r>
              <a:rPr lang="ru-RU" sz="2000" dirty="0"/>
              <a:t>. </a:t>
            </a:r>
            <a:endParaRPr lang="en-US" sz="2000" dirty="0" smtClean="0"/>
          </a:p>
          <a:p>
            <a:r>
              <a:rPr lang="ru-RU" sz="2000" dirty="0" err="1" smtClean="0"/>
              <a:t>Разобъем</a:t>
            </a:r>
            <a:r>
              <a:rPr lang="ru-RU" sz="2000" dirty="0" smtClean="0"/>
              <a:t> </a:t>
            </a:r>
            <a:r>
              <a:rPr lang="ru-RU" sz="2000" dirty="0"/>
              <a:t>произведение на две части: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ru-RU" sz="2000" dirty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dirty="0" smtClean="0"/>
              <a:t>С </a:t>
            </a:r>
            <a:r>
              <a:rPr lang="ru-RU" sz="2000" dirty="0"/>
              <a:t>учетом введенного индекса </a:t>
            </a:r>
            <a:r>
              <a:rPr lang="ru-RU" sz="2000" i="1" dirty="0" err="1"/>
              <a:t>j</a:t>
            </a:r>
            <a:r>
              <a:rPr lang="ru-RU" sz="2000" dirty="0"/>
              <a:t>, получим: 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</a:t>
            </a:r>
            <a:r>
              <a:rPr lang="ru-RU" sz="2000" dirty="0" smtClean="0"/>
              <a:t>, </a:t>
            </a:r>
            <a:r>
              <a:rPr lang="ru-RU" sz="2000" dirty="0"/>
              <a:t>при </a:t>
            </a:r>
            <a:r>
              <a:rPr lang="ru-RU" sz="2000" i="1" dirty="0" err="1"/>
              <a:t>k-v=j</a:t>
            </a:r>
            <a:r>
              <a:rPr lang="ru-RU" sz="2000" dirty="0"/>
              <a:t>. </a:t>
            </a:r>
            <a:endParaRPr lang="en-US" sz="2000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r>
              <a:rPr lang="ru-RU" sz="2000" i="1" dirty="0" err="1" smtClean="0"/>
              <a:t>W</a:t>
            </a:r>
            <a:r>
              <a:rPr lang="ru-RU" sz="2000" i="1" baseline="-25000" dirty="0" err="1" smtClean="0"/>
              <a:t>j</a:t>
            </a:r>
            <a:r>
              <a:rPr lang="ru-RU" sz="2000" dirty="0" smtClean="0"/>
              <a:t> </a:t>
            </a:r>
            <a:r>
              <a:rPr lang="ru-RU" sz="2000" dirty="0"/>
              <a:t>— вероятность того, что в полнодоступном пучке из </a:t>
            </a:r>
            <a:r>
              <a:rPr lang="ru-RU" sz="2000" i="1" dirty="0"/>
              <a:t>v</a:t>
            </a:r>
            <a:r>
              <a:rPr lang="ru-RU" sz="2000" dirty="0"/>
              <a:t>-линий, все линии заняты и на ожидании находятся </a:t>
            </a:r>
            <a:r>
              <a:rPr lang="ru-RU" sz="2000" i="1" dirty="0"/>
              <a:t>j</a:t>
            </a:r>
            <a:r>
              <a:rPr lang="ru-RU" sz="2000" dirty="0"/>
              <a:t>-вызовов</a:t>
            </a:r>
            <a:r>
              <a:rPr lang="ru-RU" sz="2000" dirty="0" smtClean="0"/>
              <a:t>.</a:t>
            </a:r>
            <a:endParaRPr lang="en-US" sz="2000" dirty="0"/>
          </a:p>
          <a:p>
            <a:endParaRPr lang="ru-RU" sz="2000" dirty="0"/>
          </a:p>
          <a:p>
            <a:r>
              <a:rPr lang="ru-RU" sz="2000" dirty="0"/>
              <a:t>Определим вероятность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dirty="0"/>
              <a:t>. </a:t>
            </a:r>
            <a:r>
              <a:rPr lang="ru-RU" sz="2000" dirty="0" smtClean="0"/>
              <a:t>Для этого воспользуемся нормировочным условием, согласно которому сумма вероятностей по всем состояниям системы равна 1.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1018585" y="908720"/>
          <a:ext cx="8125415" cy="1368152"/>
        </p:xfrm>
        <a:graphic>
          <a:graphicData uri="http://schemas.openxmlformats.org/presentationml/2006/ole">
            <p:oleObj spid="_x0000_s111618" name="Формула" r:id="rId3" imgW="4228920" imgH="711000" progId="Equation.3">
              <p:embed/>
            </p:oleObj>
          </a:graphicData>
        </a:graphic>
      </p:graphicFrame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331640" y="3212976"/>
          <a:ext cx="3312368" cy="957481"/>
        </p:xfrm>
        <a:graphic>
          <a:graphicData uri="http://schemas.openxmlformats.org/presentationml/2006/ole">
            <p:oleObj spid="_x0000_s111619" name="Формула" r:id="rId4" imgW="16254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Подставим нормировочное условие: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 как                                                , по условию устойчивости сумма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является сходящейся, следовательно,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42" name="Object 2"/>
          <p:cNvGraphicFramePr>
            <a:graphicFrameLocks noChangeAspect="1"/>
          </p:cNvGraphicFramePr>
          <p:nvPr/>
        </p:nvGraphicFramePr>
        <p:xfrm>
          <a:off x="1331640" y="0"/>
          <a:ext cx="2159000" cy="922338"/>
        </p:xfrm>
        <a:graphic>
          <a:graphicData uri="http://schemas.openxmlformats.org/presentationml/2006/ole">
            <p:oleObj spid="_x0000_s112642" name="Формула" r:id="rId3" imgW="1041120" imgH="44424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1259632" y="1412776"/>
          <a:ext cx="4376809" cy="961380"/>
        </p:xfrm>
        <a:graphic>
          <a:graphicData uri="http://schemas.openxmlformats.org/presentationml/2006/ole">
            <p:oleObj spid="_x0000_s112643" name="Формула" r:id="rId4" imgW="2197080" imgH="482400" progId="Equation.3">
              <p:embed/>
            </p:oleObj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259632" y="2420888"/>
          <a:ext cx="3494088" cy="1470025"/>
        </p:xfrm>
        <a:graphic>
          <a:graphicData uri="http://schemas.openxmlformats.org/presentationml/2006/ole">
            <p:oleObj spid="_x0000_s112644" name="Формула" r:id="rId5" imgW="1600200" imgH="672840" progId="Equation.3">
              <p:embed/>
            </p:oleObj>
          </a:graphicData>
        </a:graphic>
      </p:graphicFrame>
      <p:graphicFrame>
        <p:nvGraphicFramePr>
          <p:cNvPr id="112645" name="Object 5"/>
          <p:cNvGraphicFramePr>
            <a:graphicFrameLocks noChangeAspect="1"/>
          </p:cNvGraphicFramePr>
          <p:nvPr/>
        </p:nvGraphicFramePr>
        <p:xfrm>
          <a:off x="2195736" y="4005064"/>
          <a:ext cx="2232248" cy="1021993"/>
        </p:xfrm>
        <a:graphic>
          <a:graphicData uri="http://schemas.openxmlformats.org/presentationml/2006/ole">
            <p:oleObj spid="_x0000_s112645" name="Формула" r:id="rId6" imgW="1054080" imgH="482400" progId="Equation.3">
              <p:embed/>
            </p:oleObj>
          </a:graphicData>
        </a:graphic>
      </p:graphicFrame>
      <p:graphicFrame>
        <p:nvGraphicFramePr>
          <p:cNvPr id="112646" name="Object 6"/>
          <p:cNvGraphicFramePr>
            <a:graphicFrameLocks noChangeAspect="1"/>
          </p:cNvGraphicFramePr>
          <p:nvPr/>
        </p:nvGraphicFramePr>
        <p:xfrm>
          <a:off x="2987824" y="5157192"/>
          <a:ext cx="2818460" cy="1187946"/>
        </p:xfrm>
        <a:graphic>
          <a:graphicData uri="http://schemas.openxmlformats.org/presentationml/2006/ole">
            <p:oleObj spid="_x0000_s112646" name="Формула" r:id="rId7" imgW="1536480" imgH="647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В окончательном виде, выражение для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k</a:t>
            </a:r>
            <a:r>
              <a:rPr lang="ru-RU" sz="2000" dirty="0"/>
              <a:t> принимает следующий вид: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3666" name="Object 2"/>
          <p:cNvGraphicFramePr>
            <a:graphicFrameLocks noChangeAspect="1"/>
          </p:cNvGraphicFramePr>
          <p:nvPr/>
        </p:nvGraphicFramePr>
        <p:xfrm>
          <a:off x="1187624" y="980728"/>
          <a:ext cx="7585075" cy="5189538"/>
        </p:xfrm>
        <a:graphic>
          <a:graphicData uri="http://schemas.openxmlformats.org/presentationml/2006/ole">
            <p:oleObj spid="_x0000_s113666" name="Формула" r:id="rId3" imgW="2819160" imgH="1930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/>
              <a:t>Основные характеристики модели </a:t>
            </a:r>
            <a:r>
              <a:rPr lang="ru-RU" sz="2000" b="1" i="1" u="sng" dirty="0" smtClean="0"/>
              <a:t>M/M/V</a:t>
            </a:r>
            <a:r>
              <a:rPr lang="ru-RU" sz="2000" b="1" u="sng" dirty="0" smtClean="0"/>
              <a:t>:</a:t>
            </a:r>
            <a:endParaRPr lang="ru-RU" sz="2000" b="1" u="sng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1. Потери по </a:t>
            </a:r>
            <a:r>
              <a:rPr lang="ru-RU" sz="2000" smtClean="0"/>
              <a:t>времени </a:t>
            </a:r>
            <a:r>
              <a:rPr lang="ru-RU" sz="2000" i="1" smtClean="0"/>
              <a:t>P</a:t>
            </a:r>
            <a:r>
              <a:rPr lang="en-US" sz="2000" i="1" baseline="-25000" smtClean="0"/>
              <a:t>t</a:t>
            </a:r>
            <a:r>
              <a:rPr lang="ru-RU" sz="2000" i="1" smtClean="0"/>
              <a:t>=P{</a:t>
            </a:r>
            <a:r>
              <a:rPr lang="el-GR" sz="2000" dirty="0" smtClean="0">
                <a:latin typeface="Cambria Math"/>
                <a:ea typeface="Cambria Math"/>
              </a:rPr>
              <a:t>γ </a:t>
            </a:r>
            <a:r>
              <a:rPr lang="ru-RU" sz="2000" i="1" dirty="0" smtClean="0"/>
              <a:t>&gt;0}</a:t>
            </a:r>
            <a:r>
              <a:rPr lang="en-US" sz="2000" dirty="0"/>
              <a:t> </a:t>
            </a:r>
            <a:r>
              <a:rPr lang="ru-RU" sz="2000" dirty="0" smtClean="0"/>
              <a:t>– вероятность того, что время ожидания обслуживания </a:t>
            </a:r>
            <a:r>
              <a:rPr lang="ru-RU" sz="2000" dirty="0">
                <a:latin typeface="Cambria Math"/>
                <a:ea typeface="Cambria Math"/>
              </a:rPr>
              <a:t> </a:t>
            </a:r>
            <a:r>
              <a:rPr lang="el-GR" sz="2000" dirty="0" smtClean="0">
                <a:latin typeface="Cambria Math"/>
                <a:ea typeface="Cambria Math"/>
              </a:rPr>
              <a:t>γ</a:t>
            </a:r>
            <a:r>
              <a:rPr lang="ru-RU" sz="2000" dirty="0" smtClean="0">
                <a:latin typeface="Cambria Math"/>
                <a:ea typeface="Cambria Math"/>
              </a:rPr>
              <a:t> </a:t>
            </a:r>
            <a:r>
              <a:rPr lang="ru-RU" sz="2000" dirty="0" smtClean="0">
                <a:ea typeface="Cambria Math"/>
              </a:rPr>
              <a:t>будет больше нуля.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системах с </a:t>
            </a:r>
            <a:r>
              <a:rPr lang="ru-RU" sz="2000" dirty="0" smtClean="0"/>
              <a:t>ожиданием потери </a:t>
            </a:r>
            <a:r>
              <a:rPr lang="ru-RU" sz="2000" dirty="0"/>
              <a:t>по времени </a:t>
            </a:r>
            <a:r>
              <a:rPr lang="ru-RU" sz="2000" dirty="0" smtClean="0"/>
              <a:t>включают в себя те состояния, когда занято </a:t>
            </a:r>
            <a:r>
              <a:rPr lang="en-US" sz="2000" i="1" dirty="0" smtClean="0">
                <a:latin typeface="Corbel" pitchFamily="34" charset="0"/>
              </a:rPr>
              <a:t>v </a:t>
            </a:r>
            <a:r>
              <a:rPr lang="ru-RU" sz="2000" dirty="0" smtClean="0">
                <a:latin typeface="Corbel" pitchFamily="34" charset="0"/>
              </a:rPr>
              <a:t>линий и на ожидании находится </a:t>
            </a:r>
            <a:r>
              <a:rPr lang="en-US" sz="2000" i="1" dirty="0" smtClean="0">
                <a:latin typeface="Corbel" pitchFamily="34" charset="0"/>
              </a:rPr>
              <a:t>j</a:t>
            </a:r>
            <a:r>
              <a:rPr lang="ru-RU" sz="2000" i="1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вызовов.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Тогда: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Рассмотрим </a:t>
            </a:r>
            <a:r>
              <a:rPr lang="ru-RU" sz="2000" dirty="0"/>
              <a:t>числитель</a:t>
            </a:r>
            <a:r>
              <a:rPr lang="en-US" sz="2000" dirty="0"/>
              <a:t>: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1590675" y="2362200"/>
          <a:ext cx="6249988" cy="1811338"/>
        </p:xfrm>
        <a:graphic>
          <a:graphicData uri="http://schemas.openxmlformats.org/presentationml/2006/ole">
            <p:oleObj spid="_x0000_s114690" name="Формула" r:id="rId3" imgW="3111480" imgH="901440" progId="Equation.3">
              <p:embed/>
            </p:oleObj>
          </a:graphicData>
        </a:graphic>
      </p:graphicFrame>
      <p:graphicFrame>
        <p:nvGraphicFramePr>
          <p:cNvPr id="114691" name="Object 3"/>
          <p:cNvGraphicFramePr>
            <a:graphicFrameLocks noChangeAspect="1"/>
          </p:cNvGraphicFramePr>
          <p:nvPr/>
        </p:nvGraphicFramePr>
        <p:xfrm>
          <a:off x="1951038" y="4941888"/>
          <a:ext cx="5818187" cy="1093787"/>
        </p:xfrm>
        <a:graphic>
          <a:graphicData uri="http://schemas.openxmlformats.org/presentationml/2006/ole">
            <p:oleObj spid="_x0000_s114691" name="Формула" r:id="rId4" imgW="25653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           - </a:t>
            </a:r>
            <a:r>
              <a:rPr lang="ru-RU" sz="2000" dirty="0" smtClean="0"/>
              <a:t> вторая </a:t>
            </a:r>
            <a:r>
              <a:rPr lang="ru-RU" sz="2000" dirty="0" smtClean="0"/>
              <a:t>формула Эрланга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Данная </a:t>
            </a:r>
            <a:r>
              <a:rPr lang="ru-RU" sz="2000" dirty="0"/>
              <a:t>формула табулирована.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2. </a:t>
            </a:r>
            <a:r>
              <a:rPr lang="ru-RU" sz="2000" dirty="0"/>
              <a:t>Функция распределения времени ожидания начала обслуживания.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Потери </a:t>
            </a:r>
            <a:r>
              <a:rPr lang="ru-RU" sz="2000" dirty="0"/>
              <a:t>по времени не указывают на характер распределения времени ожидания начала обслуживания, поэтому более общей является характеристика </a:t>
            </a:r>
            <a:r>
              <a:rPr lang="ru-RU" sz="2000" i="1" dirty="0" smtClean="0"/>
              <a:t>P{</a:t>
            </a:r>
            <a:r>
              <a:rPr lang="el-GR" sz="2000" dirty="0" smtClean="0">
                <a:latin typeface="Cambria Math"/>
                <a:ea typeface="Cambria Math"/>
              </a:rPr>
              <a:t>γ </a:t>
            </a:r>
            <a:r>
              <a:rPr lang="ru-RU" sz="2000" i="1" dirty="0" smtClean="0"/>
              <a:t>&gt;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}</a:t>
            </a:r>
            <a:r>
              <a:rPr lang="ru-RU" sz="2000" dirty="0" smtClean="0"/>
              <a:t> </a:t>
            </a:r>
            <a:r>
              <a:rPr lang="ru-RU" sz="2000" dirty="0"/>
              <a:t>— это вероятность того, что вызов, поступающий в произвольный момент времени, попадает на ожидание, и время ожидания будет </a:t>
            </a:r>
            <a:r>
              <a:rPr lang="ru-RU" sz="2000" dirty="0" smtClean="0"/>
              <a:t>больше чем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. </a:t>
            </a:r>
            <a:r>
              <a:rPr lang="ru-RU" sz="2000" dirty="0"/>
              <a:t>При этом </a:t>
            </a:r>
            <a:r>
              <a:rPr lang="ru-RU" sz="2000" dirty="0" smtClean="0"/>
              <a:t>обычно и </a:t>
            </a:r>
            <a:r>
              <a:rPr lang="el-GR" sz="2000" dirty="0" smtClean="0">
                <a:latin typeface="Cambria Math"/>
                <a:ea typeface="Cambria Math"/>
              </a:rPr>
              <a:t>γ</a:t>
            </a:r>
            <a:r>
              <a:rPr lang="ru-RU" sz="2000" dirty="0" smtClean="0">
                <a:latin typeface="Cambria Math"/>
                <a:ea typeface="Cambria Math"/>
              </a:rPr>
              <a:t>,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 выражаются  </a:t>
            </a:r>
            <a:r>
              <a:rPr lang="ru-RU" sz="2000" dirty="0"/>
              <a:t>в относительных единицах, а именно — </a:t>
            </a:r>
            <a:r>
              <a:rPr lang="ru-RU" sz="2000" dirty="0" smtClean="0"/>
              <a:t> в единицах </a:t>
            </a:r>
            <a:r>
              <a:rPr lang="ru-RU" sz="2000" dirty="0"/>
              <a:t>длительности обслуживания.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Для оценки </a:t>
            </a:r>
            <a:r>
              <a:rPr lang="ru-RU" sz="2000" i="1" dirty="0" smtClean="0"/>
              <a:t>P{</a:t>
            </a:r>
            <a:r>
              <a:rPr lang="el-GR" sz="2000" dirty="0" smtClean="0">
                <a:latin typeface="Cambria Math"/>
                <a:ea typeface="Cambria Math"/>
              </a:rPr>
              <a:t>γ </a:t>
            </a:r>
            <a:r>
              <a:rPr lang="ru-RU" sz="2000" i="1" dirty="0" smtClean="0"/>
              <a:t>&gt;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}</a:t>
            </a:r>
            <a:r>
              <a:rPr lang="ru-RU" sz="2000" dirty="0" smtClean="0"/>
              <a:t> </a:t>
            </a:r>
            <a:r>
              <a:rPr lang="ru-RU" sz="2000" dirty="0"/>
              <a:t>можно воспользоваться ФПВ. Итоговое выражение берем без вывода:</a:t>
            </a:r>
          </a:p>
          <a:p>
            <a:pPr>
              <a:spcAft>
                <a:spcPts val="600"/>
              </a:spcAft>
            </a:pPr>
            <a:r>
              <a:rPr lang="ru-RU" sz="2000" i="1" dirty="0"/>
              <a:t> </a:t>
            </a:r>
            <a:r>
              <a:rPr lang="ru-RU" sz="2000" i="1" dirty="0" smtClean="0"/>
              <a:t>                                                                                         </a:t>
            </a:r>
            <a:r>
              <a:rPr lang="ru-RU" sz="2000" dirty="0" smtClean="0"/>
              <a:t>   </a:t>
            </a:r>
            <a:r>
              <a:rPr lang="ru-RU" sz="2000" b="1" dirty="0" smtClean="0">
                <a:solidFill>
                  <a:srgbClr val="FF9933"/>
                </a:solidFill>
              </a:rPr>
              <a:t>(*)</a:t>
            </a:r>
            <a:endParaRPr lang="ru-RU" sz="2000" dirty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5714" name="Object 2"/>
          <p:cNvGraphicFramePr>
            <a:graphicFrameLocks noChangeAspect="1"/>
          </p:cNvGraphicFramePr>
          <p:nvPr/>
        </p:nvGraphicFramePr>
        <p:xfrm>
          <a:off x="1259632" y="260648"/>
          <a:ext cx="3312368" cy="1885088"/>
        </p:xfrm>
        <a:graphic>
          <a:graphicData uri="http://schemas.openxmlformats.org/presentationml/2006/ole">
            <p:oleObj spid="_x0000_s115714" name="Формула" r:id="rId3" imgW="1562040" imgH="888840" progId="Equation.3">
              <p:embed/>
            </p:oleObj>
          </a:graphicData>
        </a:graphic>
      </p:graphicFrame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547664" y="6021288"/>
          <a:ext cx="4192230" cy="504056"/>
        </p:xfrm>
        <a:graphic>
          <a:graphicData uri="http://schemas.openxmlformats.org/presentationml/2006/ole">
            <p:oleObj spid="_x0000_s115715" name="Формула" r:id="rId4" imgW="1904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Данное выражение </a:t>
            </a:r>
            <a:r>
              <a:rPr lang="ru-RU" sz="2000" b="1" dirty="0"/>
              <a:t>(*)</a:t>
            </a:r>
            <a:r>
              <a:rPr lang="ru-RU" sz="2000" dirty="0"/>
              <a:t> также табулировано. </a:t>
            </a:r>
            <a:r>
              <a:rPr lang="ru-RU" sz="2000" dirty="0" smtClean="0"/>
              <a:t>Выражение </a:t>
            </a:r>
            <a:r>
              <a:rPr lang="ru-RU" sz="2000" b="1" dirty="0"/>
              <a:t>(*)</a:t>
            </a:r>
            <a:r>
              <a:rPr lang="ru-RU" sz="2000" dirty="0"/>
              <a:t> справедливо по отношению к любому поступившему вызову, в том числе и такому, которому не придется ждать.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Рассмотрим аналогичную вероятность для вызова</a:t>
            </a:r>
            <a:r>
              <a:rPr lang="ru-RU" sz="2000" dirty="0" smtClean="0"/>
              <a:t>, </a:t>
            </a:r>
            <a:r>
              <a:rPr lang="ru-RU" sz="2000" dirty="0" smtClean="0"/>
              <a:t>попадающего </a:t>
            </a:r>
            <a:r>
              <a:rPr lang="ru-RU" sz="2000" dirty="0" smtClean="0"/>
              <a:t>на ожидание, т.е для подмножества задержанных вызовов:</a:t>
            </a:r>
          </a:p>
          <a:p>
            <a:pPr>
              <a:spcAft>
                <a:spcPts val="600"/>
              </a:spcAft>
            </a:pPr>
            <a:r>
              <a:rPr lang="ru-RU" sz="2000" b="1" dirty="0" smtClean="0"/>
              <a:t>                                                            </a:t>
            </a:r>
          </a:p>
          <a:p>
            <a:pPr>
              <a:spcAft>
                <a:spcPts val="600"/>
              </a:spcAft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</a:t>
            </a:r>
            <a:r>
              <a:rPr lang="ru-RU" sz="2000" b="1" dirty="0" smtClean="0">
                <a:solidFill>
                  <a:srgbClr val="FF9933"/>
                </a:solidFill>
              </a:rPr>
              <a:t> (**)</a:t>
            </a:r>
          </a:p>
          <a:p>
            <a:pPr>
              <a:spcAft>
                <a:spcPts val="600"/>
              </a:spcAft>
            </a:pPr>
            <a:endParaRPr lang="ru-RU" sz="2000" b="1" dirty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endParaRPr lang="ru-RU" sz="2000" b="1" dirty="0" smtClean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/>
              <a:t>Рассмотрим графическую интерпретацию формул </a:t>
            </a:r>
            <a:r>
              <a:rPr lang="ru-RU" sz="2000" b="1" dirty="0"/>
              <a:t>(*)</a:t>
            </a:r>
            <a:r>
              <a:rPr lang="ru-RU" sz="2000" dirty="0"/>
              <a:t> и </a:t>
            </a:r>
            <a:r>
              <a:rPr lang="ru-RU" sz="2000" b="1" dirty="0"/>
              <a:t>(**)</a:t>
            </a:r>
            <a:r>
              <a:rPr lang="ru-RU" sz="2000" dirty="0"/>
              <a:t>. Изобразим сначала в общем виде. За счет экспоненты, она имеет отрицательный характер. Пусть </a:t>
            </a:r>
            <a:r>
              <a:rPr lang="ru-RU" sz="2000" i="1" dirty="0" err="1" smtClean="0"/>
              <a:t>v=const</a:t>
            </a:r>
            <a:r>
              <a:rPr lang="ru-RU" sz="2000" dirty="0" smtClean="0"/>
              <a:t>. </a:t>
            </a:r>
            <a:r>
              <a:rPr lang="ru-RU" sz="2000" dirty="0"/>
              <a:t>Введем </a:t>
            </a:r>
            <a:r>
              <a:rPr lang="ru-RU" sz="2000" dirty="0" smtClean="0"/>
              <a:t>величину      </a:t>
            </a:r>
            <a:r>
              <a:rPr lang="ru-RU" sz="2000" dirty="0"/>
              <a:t>(нагрузка на одну линию) и рассмотрим характер этих зависимостей.</a:t>
            </a: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1187624" y="1988840"/>
          <a:ext cx="4330700" cy="923925"/>
        </p:xfrm>
        <a:graphic>
          <a:graphicData uri="http://schemas.openxmlformats.org/presentationml/2006/ole">
            <p:oleObj spid="_x0000_s116738" name="Формула" r:id="rId3" imgW="1968480" imgH="419040" progId="Equation.3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7740352" y="3933056"/>
          <a:ext cx="550540" cy="568891"/>
        </p:xfrm>
        <a:graphic>
          <a:graphicData uri="http://schemas.openxmlformats.org/presentationml/2006/ole">
            <p:oleObj spid="_x0000_s116739" name="Формула" r:id="rId4" imgW="3808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r>
              <a:rPr lang="ru-RU" sz="2000" dirty="0" smtClean="0"/>
              <a:t>Возьмем </a:t>
            </a:r>
            <a:r>
              <a:rPr lang="ru-RU" sz="2000" dirty="0"/>
              <a:t>некоторую </a:t>
            </a:r>
            <a:r>
              <a:rPr lang="ru-RU" sz="2000"/>
              <a:t>точку </a:t>
            </a:r>
            <a:r>
              <a:rPr lang="ru-RU" sz="2000" i="1" smtClean="0"/>
              <a:t>t</a:t>
            </a:r>
            <a:r>
              <a:rPr lang="en-US" sz="2000" i="1" baseline="-25000" smtClean="0"/>
              <a:t>|</a:t>
            </a:r>
            <a:r>
              <a:rPr lang="ru-RU" sz="2000" smtClean="0"/>
              <a:t> </a:t>
            </a:r>
            <a:r>
              <a:rPr lang="ru-RU" sz="2000" dirty="0"/>
              <a:t>и поднимем перпендикуляр до пересечения с этими прямыми. Обозначим </a:t>
            </a:r>
            <a:r>
              <a:rPr lang="ru-RU" sz="2000" i="1" dirty="0"/>
              <a:t>c</a:t>
            </a:r>
            <a:r>
              <a:rPr lang="ru-RU" sz="2000" i="1" baseline="-25000" dirty="0"/>
              <a:t>1</a:t>
            </a:r>
            <a:r>
              <a:rPr lang="ru-RU" sz="2000" dirty="0"/>
              <a:t>, </a:t>
            </a:r>
            <a:r>
              <a:rPr lang="ru-RU" sz="2000" i="1" dirty="0"/>
              <a:t>c</a:t>
            </a:r>
            <a:r>
              <a:rPr lang="ru-RU" sz="2000" i="1" baseline="-25000" dirty="0"/>
              <a:t>2</a:t>
            </a:r>
            <a:r>
              <a:rPr lang="ru-RU" sz="2000" dirty="0"/>
              <a:t> и </a:t>
            </a:r>
            <a:r>
              <a:rPr lang="ru-RU" sz="2000" i="1" dirty="0"/>
              <a:t>c</a:t>
            </a:r>
            <a:r>
              <a:rPr lang="ru-RU" sz="2000" i="1" baseline="-25000" dirty="0"/>
              <a:t>3</a:t>
            </a:r>
            <a:r>
              <a:rPr lang="ru-RU" sz="2000" dirty="0"/>
              <a:t>. Выше следует прямая, которая образует большие потери: </a:t>
            </a:r>
            <a:r>
              <a:rPr lang="ru-RU" sz="2000" i="1" dirty="0"/>
              <a:t>c</a:t>
            </a:r>
            <a:r>
              <a:rPr lang="ru-RU" sz="2000" i="1" baseline="-25000" dirty="0"/>
              <a:t>1</a:t>
            </a:r>
            <a:r>
              <a:rPr lang="ru-RU" sz="2000" i="1" dirty="0"/>
              <a:t>&gt;c</a:t>
            </a:r>
            <a:r>
              <a:rPr lang="ru-RU" sz="2000" i="1" baseline="-25000" dirty="0"/>
              <a:t>2</a:t>
            </a:r>
            <a:r>
              <a:rPr lang="ru-RU" sz="2000" i="1" dirty="0"/>
              <a:t>&gt;c</a:t>
            </a:r>
            <a:r>
              <a:rPr lang="ru-RU" sz="2000" i="1" baseline="-25000" dirty="0"/>
              <a:t>3</a:t>
            </a:r>
            <a:r>
              <a:rPr lang="ru-RU" sz="2000" dirty="0"/>
              <a:t>. Чем больше </a:t>
            </a:r>
            <a:r>
              <a:rPr lang="ru-RU" sz="2000" i="1" dirty="0" err="1" smtClean="0"/>
              <a:t>c</a:t>
            </a:r>
            <a:r>
              <a:rPr lang="ru-RU" sz="2000" dirty="0"/>
              <a:t> </a:t>
            </a:r>
            <a:r>
              <a:rPr lang="ru-RU" sz="2000" dirty="0" smtClean="0"/>
              <a:t>– удельная нагрузка на линию, </a:t>
            </a:r>
            <a:r>
              <a:rPr lang="ru-RU" sz="2000" dirty="0"/>
              <a:t>тем выше доля вызовов, время ожидания начала обслуживания </a:t>
            </a:r>
            <a:r>
              <a:rPr lang="ru-RU" sz="2000"/>
              <a:t>превысит </a:t>
            </a:r>
            <a:r>
              <a:rPr lang="ru-RU" sz="2000" i="1" smtClean="0"/>
              <a:t>t</a:t>
            </a:r>
            <a:r>
              <a:rPr lang="en-US" sz="2000" i="1" baseline="-25000" smtClean="0"/>
              <a:t>|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/>
          </a:p>
          <a:p>
            <a:r>
              <a:rPr lang="ru-RU" sz="2000" dirty="0"/>
              <a:t>Изобразим на другом графике: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059832" y="260648"/>
            <a:ext cx="0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059832" y="2924944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051720" y="26064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P{ɣ&gt;t}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2996952"/>
            <a:ext cx="30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30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|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2780928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31" name="Полилиния 30"/>
          <p:cNvSpPr/>
          <p:nvPr/>
        </p:nvSpPr>
        <p:spPr>
          <a:xfrm>
            <a:off x="3206008" y="741294"/>
            <a:ext cx="2662136" cy="1607586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3491880" y="548680"/>
            <a:ext cx="2376264" cy="1440160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3131840" y="1340768"/>
            <a:ext cx="2808312" cy="1368152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932040" y="1844824"/>
            <a:ext cx="0" cy="115212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59832" y="2564904"/>
            <a:ext cx="187220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059832" y="2132856"/>
            <a:ext cx="1872208" cy="7200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131840" y="1844824"/>
            <a:ext cx="179181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627784" y="2420888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627784" y="198884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с2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627784" y="1628800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с1</a:t>
            </a:r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5004048" y="4869160"/>
            <a:ext cx="0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5004048" y="6525344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5364088" y="6021288"/>
            <a:ext cx="889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P{ɣ&gt;t} 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028384" y="6237312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69" name="Полилиния 68"/>
          <p:cNvSpPr/>
          <p:nvPr/>
        </p:nvSpPr>
        <p:spPr>
          <a:xfrm>
            <a:off x="5076056" y="5013176"/>
            <a:ext cx="2783541" cy="1277470"/>
          </a:xfrm>
          <a:custGeom>
            <a:avLst/>
            <a:gdLst>
              <a:gd name="connsiteX0" fmla="*/ 0 w 2783541"/>
              <a:gd name="connsiteY0" fmla="*/ 0 h 1277470"/>
              <a:gd name="connsiteX1" fmla="*/ 80683 w 2783541"/>
              <a:gd name="connsiteY1" fmla="*/ 295835 h 1277470"/>
              <a:gd name="connsiteX2" fmla="*/ 228600 w 2783541"/>
              <a:gd name="connsiteY2" fmla="*/ 524435 h 1277470"/>
              <a:gd name="connsiteX3" fmla="*/ 457200 w 2783541"/>
              <a:gd name="connsiteY3" fmla="*/ 726141 h 1277470"/>
              <a:gd name="connsiteX4" fmla="*/ 712694 w 2783541"/>
              <a:gd name="connsiteY4" fmla="*/ 874058 h 1277470"/>
              <a:gd name="connsiteX5" fmla="*/ 1035424 w 2783541"/>
              <a:gd name="connsiteY5" fmla="*/ 1008529 h 1277470"/>
              <a:gd name="connsiteX6" fmla="*/ 1519518 w 2783541"/>
              <a:gd name="connsiteY6" fmla="*/ 1143000 h 1277470"/>
              <a:gd name="connsiteX7" fmla="*/ 2111188 w 2783541"/>
              <a:gd name="connsiteY7" fmla="*/ 1237129 h 1277470"/>
              <a:gd name="connsiteX8" fmla="*/ 2501153 w 2783541"/>
              <a:gd name="connsiteY8" fmla="*/ 1264023 h 1277470"/>
              <a:gd name="connsiteX9" fmla="*/ 2783541 w 2783541"/>
              <a:gd name="connsiteY9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3541" h="1277470">
                <a:moveTo>
                  <a:pt x="0" y="0"/>
                </a:moveTo>
                <a:cubicBezTo>
                  <a:pt x="21291" y="104214"/>
                  <a:pt x="42583" y="208429"/>
                  <a:pt x="80683" y="295835"/>
                </a:cubicBezTo>
                <a:cubicBezTo>
                  <a:pt x="118783" y="383241"/>
                  <a:pt x="165847" y="452717"/>
                  <a:pt x="228600" y="524435"/>
                </a:cubicBezTo>
                <a:cubicBezTo>
                  <a:pt x="291353" y="596153"/>
                  <a:pt x="376518" y="667870"/>
                  <a:pt x="457200" y="726141"/>
                </a:cubicBezTo>
                <a:cubicBezTo>
                  <a:pt x="537882" y="784412"/>
                  <a:pt x="616323" y="826993"/>
                  <a:pt x="712694" y="874058"/>
                </a:cubicBezTo>
                <a:cubicBezTo>
                  <a:pt x="809065" y="921123"/>
                  <a:pt x="900953" y="963705"/>
                  <a:pt x="1035424" y="1008529"/>
                </a:cubicBezTo>
                <a:cubicBezTo>
                  <a:pt x="1169895" y="1053353"/>
                  <a:pt x="1340224" y="1104900"/>
                  <a:pt x="1519518" y="1143000"/>
                </a:cubicBezTo>
                <a:cubicBezTo>
                  <a:pt x="1698812" y="1181100"/>
                  <a:pt x="1947582" y="1216959"/>
                  <a:pt x="2111188" y="1237129"/>
                </a:cubicBezTo>
                <a:cubicBezTo>
                  <a:pt x="2274794" y="1257300"/>
                  <a:pt x="2389094" y="1257300"/>
                  <a:pt x="2501153" y="1264023"/>
                </a:cubicBezTo>
                <a:cubicBezTo>
                  <a:pt x="2613212" y="1270747"/>
                  <a:pt x="2783541" y="1277470"/>
                  <a:pt x="2783541" y="1277470"/>
                </a:cubicBezTo>
              </a:path>
            </a:pathLst>
          </a:cu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220072" y="4797152"/>
            <a:ext cx="2736304" cy="1296144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6660232" y="5445224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{ɣ&gt;t}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Дисциплины обслуживания </a:t>
            </a:r>
            <a:r>
              <a:rPr lang="ru-RU" dirty="0" smtClean="0"/>
              <a:t>(ДО) в </a:t>
            </a:r>
            <a:r>
              <a:rPr lang="ru-RU" dirty="0" err="1" smtClean="0"/>
              <a:t>инфокоммуникационных</a:t>
            </a:r>
            <a:r>
              <a:rPr lang="ru-RU" dirty="0" smtClean="0"/>
              <a:t> сетях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 smtClean="0"/>
              <a:t>В телекоммуникационных системах наибольшее распространение получили три модели обслуживания: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/>
              <a:t>1</a:t>
            </a:r>
            <a:r>
              <a:rPr lang="ru-RU" sz="2000" dirty="0" smtClean="0"/>
              <a:t>. </a:t>
            </a:r>
            <a:r>
              <a:rPr lang="ru-RU" sz="2000" b="1" dirty="0" smtClean="0"/>
              <a:t>ДО с отказами и повторными вызовами</a:t>
            </a:r>
          </a:p>
          <a:p>
            <a:pPr>
              <a:buNone/>
            </a:pP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63688" y="2780928"/>
            <a:ext cx="6120680" cy="3384376"/>
            <a:chOff x="1475656" y="2060848"/>
            <a:chExt cx="5832648" cy="2736304"/>
          </a:xfrm>
          <a:solidFill>
            <a:srgbClr val="FFC000"/>
          </a:solidFill>
        </p:grpSpPr>
        <p:grpSp>
          <p:nvGrpSpPr>
            <p:cNvPr id="5" name="Группа 12"/>
            <p:cNvGrpSpPr/>
            <p:nvPr/>
          </p:nvGrpSpPr>
          <p:grpSpPr>
            <a:xfrm>
              <a:off x="1475656" y="2060848"/>
              <a:ext cx="5832648" cy="2736304"/>
              <a:chOff x="1259632" y="1484784"/>
              <a:chExt cx="5832648" cy="2736304"/>
            </a:xfrm>
            <a:grpFill/>
          </p:grpSpPr>
          <p:sp>
            <p:nvSpPr>
              <p:cNvPr id="8" name="Прямоугольник 7"/>
              <p:cNvSpPr/>
              <p:nvPr/>
            </p:nvSpPr>
            <p:spPr>
              <a:xfrm>
                <a:off x="2843808" y="2276872"/>
                <a:ext cx="2664296" cy="1152128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Система РИ</a:t>
                </a:r>
              </a:p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(</a:t>
                </a:r>
                <a:r>
                  <a:rPr lang="ru-RU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распредел</a:t>
                </a:r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. </a:t>
                </a:r>
                <a:r>
                  <a:rPr lang="ru-RU" b="1" dirty="0" err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и</a:t>
                </a:r>
                <a:r>
                  <a:rPr lang="ru-RU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нф</a:t>
                </a:r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.)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  <p:sp>
            <p:nvSpPr>
              <p:cNvPr id="9" name="Штриховая стрелка вправо 8"/>
              <p:cNvSpPr/>
              <p:nvPr/>
            </p:nvSpPr>
            <p:spPr>
              <a:xfrm>
                <a:off x="1259632" y="2564904"/>
                <a:ext cx="1584176" cy="504056"/>
              </a:xfrm>
              <a:prstGeom prst="stripedRight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ПВ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  <p:sp>
            <p:nvSpPr>
              <p:cNvPr id="10" name="Штриховая стрелка вправо 9"/>
              <p:cNvSpPr/>
              <p:nvPr/>
            </p:nvSpPr>
            <p:spPr>
              <a:xfrm>
                <a:off x="5508104" y="2564904"/>
                <a:ext cx="1584176" cy="504056"/>
              </a:xfrm>
              <a:prstGeom prst="stripedRight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ПОВ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  <p:sp>
            <p:nvSpPr>
              <p:cNvPr id="11" name="Штриховая стрелка вправо 10"/>
              <p:cNvSpPr/>
              <p:nvPr/>
            </p:nvSpPr>
            <p:spPr>
              <a:xfrm rot="5400000">
                <a:off x="3743908" y="3609020"/>
                <a:ext cx="720080" cy="504056"/>
              </a:xfrm>
              <a:prstGeom prst="stripedRight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Выгнутая вниз стрелка 11"/>
              <p:cNvSpPr/>
              <p:nvPr/>
            </p:nvSpPr>
            <p:spPr>
              <a:xfrm rot="10800000">
                <a:off x="1907704" y="1484784"/>
                <a:ext cx="2592288" cy="720080"/>
              </a:xfrm>
              <a:prstGeom prst="curvedUpArrow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131840" y="2204864"/>
              <a:ext cx="741176" cy="29860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ПНВ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4008" y="4149080"/>
              <a:ext cx="739649" cy="29860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ППВ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043608" y="5157192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ПВ – поток вызовов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263691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ПНВ – поток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необслуженных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вызовов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72200" y="5013176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 – поток обслуженных вызовов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6021288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ППВ – поток потерянных вызовов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При фиксированных значениях </a:t>
            </a:r>
            <a:r>
              <a:rPr lang="ru-RU" sz="2000" i="1" dirty="0" err="1"/>
              <a:t>v</a:t>
            </a:r>
            <a:r>
              <a:rPr lang="ru-RU" sz="2000" dirty="0"/>
              <a:t> и </a:t>
            </a:r>
            <a:r>
              <a:rPr lang="ru-RU" sz="2000" i="1" dirty="0" err="1"/>
              <a:t>c</a:t>
            </a:r>
            <a:r>
              <a:rPr lang="ru-RU" sz="2000" dirty="0"/>
              <a:t>, с </a:t>
            </a:r>
            <a:r>
              <a:rPr lang="ru-RU" sz="2000"/>
              <a:t>увеличением </a:t>
            </a:r>
            <a:r>
              <a:rPr lang="ru-RU" sz="2000" i="1" smtClean="0"/>
              <a:t>t</a:t>
            </a:r>
            <a:r>
              <a:rPr lang="ru-RU" sz="2000" smtClean="0"/>
              <a:t>, </a:t>
            </a:r>
            <a:r>
              <a:rPr lang="ru-RU" sz="2000" dirty="0"/>
              <a:t>вероятность того, что длительность ожидания начала обслуживания </a:t>
            </a:r>
            <a:r>
              <a:rPr lang="el-GR" sz="2000" dirty="0" smtClean="0">
                <a:latin typeface="Cambria Math"/>
                <a:ea typeface="Cambria Math"/>
              </a:rPr>
              <a:t>γ</a:t>
            </a:r>
            <a:r>
              <a:rPr lang="ru-RU" sz="2000" dirty="0" smtClean="0"/>
              <a:t> </a:t>
            </a:r>
            <a:r>
              <a:rPr lang="ru-RU" sz="2000" dirty="0"/>
              <a:t>превысит заданную </a:t>
            </a:r>
            <a:r>
              <a:rPr lang="ru-RU" sz="2000"/>
              <a:t>величину </a:t>
            </a:r>
            <a:r>
              <a:rPr lang="ru-RU" sz="2000" i="1" smtClean="0"/>
              <a:t>t</a:t>
            </a:r>
            <a:r>
              <a:rPr lang="ru-RU" sz="2000" smtClean="0"/>
              <a:t>, </a:t>
            </a:r>
            <a:r>
              <a:rPr lang="ru-RU" sz="2000" dirty="0"/>
              <a:t>уменьшается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marL="457200" indent="-457200">
              <a:buAutoNum type="arabicPeriod" startAt="3"/>
            </a:pPr>
            <a:r>
              <a:rPr lang="ru-RU" sz="2000" dirty="0"/>
              <a:t> </a:t>
            </a:r>
            <a:r>
              <a:rPr lang="ru-RU" sz="2000" dirty="0" smtClean="0"/>
              <a:t>-</a:t>
            </a:r>
            <a:r>
              <a:rPr lang="ru-RU" sz="2000" dirty="0"/>
              <a:t> </a:t>
            </a:r>
            <a:r>
              <a:rPr lang="ru-RU" sz="2000" dirty="0" smtClean="0"/>
              <a:t>среднее </a:t>
            </a:r>
            <a:r>
              <a:rPr lang="ru-RU" sz="2000" dirty="0"/>
              <a:t>время ожидания начала обслуживания </a:t>
            </a:r>
            <a:r>
              <a:rPr lang="ru-RU" sz="2000" dirty="0" smtClean="0"/>
              <a:t> </a:t>
            </a:r>
          </a:p>
          <a:p>
            <a:pPr marL="457200" indent="-457200"/>
            <a:r>
              <a:rPr lang="ru-RU" sz="2000" i="1" dirty="0"/>
              <a:t> </a:t>
            </a:r>
            <a:r>
              <a:rPr lang="ru-RU" sz="2000" i="1" dirty="0" smtClean="0"/>
              <a:t>           </a:t>
            </a:r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среднее время ожидания начала обслуживания для </a:t>
            </a:r>
            <a:r>
              <a:rPr lang="ru-RU" sz="2000" dirty="0" smtClean="0"/>
              <a:t>задержанных </a:t>
            </a:r>
            <a:r>
              <a:rPr lang="ru-RU" sz="2000" dirty="0"/>
              <a:t>вызовов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457200" indent="-457200"/>
            <a:endParaRPr lang="ru-RU" sz="2000" dirty="0"/>
          </a:p>
          <a:p>
            <a:r>
              <a:rPr lang="ru-RU" sz="2000" dirty="0" smtClean="0"/>
              <a:t>Без вывода: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</a:t>
            </a:r>
            <a:r>
              <a:rPr lang="ru-RU" sz="2000" dirty="0" smtClean="0"/>
              <a:t>-</a:t>
            </a:r>
            <a:r>
              <a:rPr lang="en-US" sz="2000" dirty="0" smtClean="0"/>
              <a:t>   </a:t>
            </a:r>
            <a:r>
              <a:rPr lang="ru-RU" sz="2000" dirty="0" smtClean="0"/>
              <a:t>интенсивность </a:t>
            </a:r>
            <a:r>
              <a:rPr lang="ru-RU" sz="2000" dirty="0"/>
              <a:t>обслуженной нагрузки.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1403648" y="1340768"/>
          <a:ext cx="360363" cy="403225"/>
        </p:xfrm>
        <a:graphic>
          <a:graphicData uri="http://schemas.openxmlformats.org/presentationml/2006/ole">
            <p:oleObj spid="_x0000_s117762" name="Формула" r:id="rId3" imgW="126720" imgH="241200" progId="Equation.3">
              <p:embed/>
            </p:oleObj>
          </a:graphicData>
        </a:graphic>
      </p:graphicFrame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1403648" y="1772816"/>
          <a:ext cx="396875" cy="403225"/>
        </p:xfrm>
        <a:graphic>
          <a:graphicData uri="http://schemas.openxmlformats.org/presentationml/2006/ole">
            <p:oleObj spid="_x0000_s117763" name="Формула" r:id="rId4" imgW="139680" imgH="241200" progId="Equation.3">
              <p:embed/>
            </p:oleObj>
          </a:graphicData>
        </a:graphic>
      </p:graphicFrame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2699792" y="2564904"/>
          <a:ext cx="1595254" cy="1152128"/>
        </p:xfrm>
        <a:graphic>
          <a:graphicData uri="http://schemas.openxmlformats.org/presentationml/2006/ole">
            <p:oleObj spid="_x0000_s117764" name="Формула" r:id="rId5" imgW="914400" imgH="660240" progId="Equation.3">
              <p:embed/>
            </p:oleObj>
          </a:graphicData>
        </a:graphic>
      </p:graphicFrame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403648" y="3645024"/>
          <a:ext cx="792088" cy="792088"/>
        </p:xfrm>
        <a:graphic>
          <a:graphicData uri="http://schemas.openxmlformats.org/presentationml/2006/ole">
            <p:oleObj spid="_x0000_s117765" name="Формула" r:id="rId6" imgW="419040" imgH="419040" progId="Equation.3">
              <p:embed/>
            </p:oleObj>
          </a:graphicData>
        </a:graphic>
      </p:graphicFrame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2921000" y="4755137"/>
          <a:ext cx="1867024" cy="812226"/>
        </p:xfrm>
        <a:graphic>
          <a:graphicData uri="http://schemas.openxmlformats.org/presentationml/2006/ole">
            <p:oleObj spid="_x0000_s117766" name="Формула" r:id="rId7" imgW="9651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4. </a:t>
            </a:r>
            <a:r>
              <a:rPr lang="ru-RU" sz="2000" dirty="0"/>
              <a:t>Среднее число вызовов, находящихся на ожидании </a:t>
            </a:r>
            <a:r>
              <a:rPr lang="en-US" sz="2000" i="1" dirty="0"/>
              <a:t> </a:t>
            </a:r>
            <a:r>
              <a:rPr lang="en-US" sz="2000" i="1" dirty="0" smtClean="0"/>
              <a:t>      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Здесь </a:t>
            </a:r>
            <a:r>
              <a:rPr lang="ru-RU" sz="2000" dirty="0"/>
              <a:t>речь идет о функции распределения дискретной случайной величины числа вызовов. Поэтому при оценке выражения используется не интеграл, а сумма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i="1" dirty="0" err="1" smtClean="0"/>
              <a:t>j</a:t>
            </a:r>
            <a:r>
              <a:rPr lang="ru-RU" sz="2000" dirty="0" smtClean="0"/>
              <a:t> </a:t>
            </a:r>
            <a:r>
              <a:rPr lang="ru-RU" sz="2000" dirty="0"/>
              <a:t>— число вызовов, находящихся на ожидании; </a:t>
            </a:r>
            <a:endParaRPr lang="ru-RU" sz="2000" dirty="0" smtClean="0"/>
          </a:p>
          <a:p>
            <a:r>
              <a:rPr lang="ru-RU" sz="2000" i="1" dirty="0" err="1" smtClean="0"/>
              <a:t>W</a:t>
            </a:r>
            <a:r>
              <a:rPr lang="ru-RU" sz="2000" i="1" baseline="-25000" dirty="0" err="1" smtClean="0"/>
              <a:t>j</a:t>
            </a:r>
            <a:r>
              <a:rPr lang="ru-RU" sz="2000" dirty="0" smtClean="0"/>
              <a:t> </a:t>
            </a:r>
            <a:r>
              <a:rPr lang="ru-RU" sz="2000" dirty="0"/>
              <a:t>— вероятность того, что в системе есть </a:t>
            </a:r>
            <a:r>
              <a:rPr lang="ru-RU" sz="2000" i="1" dirty="0" err="1"/>
              <a:t>j</a:t>
            </a:r>
            <a:r>
              <a:rPr lang="ru-RU" sz="2000" dirty="0"/>
              <a:t> вызовов, находящихся на ожидании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— </a:t>
            </a:r>
            <a:r>
              <a:rPr lang="ru-RU" sz="2000" dirty="0"/>
              <a:t>тоже самое выражение можно получить из формулы </a:t>
            </a:r>
            <a:r>
              <a:rPr lang="ru-RU" sz="2000" dirty="0" err="1"/>
              <a:t>Литтла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i="1" dirty="0"/>
              <a:t> </a:t>
            </a:r>
            <a:r>
              <a:rPr lang="ru-RU" sz="2000" i="1" dirty="0" smtClean="0"/>
              <a:t>                             - </a:t>
            </a:r>
            <a:r>
              <a:rPr lang="ru-RU" sz="2000" dirty="0" smtClean="0"/>
              <a:t>частный </a:t>
            </a:r>
            <a:r>
              <a:rPr lang="ru-RU" sz="2000" dirty="0"/>
              <a:t>случай формулы </a:t>
            </a:r>
            <a:r>
              <a:rPr lang="ru-RU" sz="2000" dirty="0" err="1"/>
              <a:t>Литтла</a:t>
            </a:r>
            <a:r>
              <a:rPr lang="ru-RU" sz="2000" dirty="0"/>
              <a:t> для очереди.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7236296" y="188640"/>
          <a:ext cx="360363" cy="403225"/>
        </p:xfrm>
        <a:graphic>
          <a:graphicData uri="http://schemas.openxmlformats.org/presentationml/2006/ole">
            <p:oleObj spid="_x0000_s118786" name="Формула" r:id="rId3" imgW="126720" imgH="241200" progId="Equation.3">
              <p:embed/>
            </p:oleObj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2987824" y="1772816"/>
          <a:ext cx="2713037" cy="798512"/>
        </p:xfrm>
        <a:graphic>
          <a:graphicData uri="http://schemas.openxmlformats.org/presentationml/2006/ole">
            <p:oleObj spid="_x0000_s118787" name="Формула" r:id="rId4" imgW="1511280" imgH="444240" progId="Equation.3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3491880" y="3789040"/>
          <a:ext cx="1408113" cy="736600"/>
        </p:xfrm>
        <a:graphic>
          <a:graphicData uri="http://schemas.openxmlformats.org/presentationml/2006/ole">
            <p:oleObj spid="_x0000_s118788" name="Формула" r:id="rId5" imgW="799920" imgH="419040" progId="Equation.3">
              <p:embed/>
            </p:oleObj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1187624" y="5013176"/>
          <a:ext cx="1440160" cy="447737"/>
        </p:xfrm>
        <a:graphic>
          <a:graphicData uri="http://schemas.openxmlformats.org/presentationml/2006/ole">
            <p:oleObj spid="_x0000_s118789" name="Формула" r:id="rId6" imgW="4572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Система M / M / V / K, где K=V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57606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Обслуживание простейшего ПВ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i="1" dirty="0" smtClean="0"/>
              <a:t>v</a:t>
            </a:r>
            <a:r>
              <a:rPr lang="ru-RU" sz="2000" dirty="0" smtClean="0"/>
              <a:t>-линейным</a:t>
            </a:r>
            <a:r>
              <a:rPr lang="en-US" sz="2000" dirty="0" smtClean="0"/>
              <a:t> </a:t>
            </a:r>
            <a:r>
              <a:rPr lang="ru-RU" sz="2000" dirty="0" smtClean="0"/>
              <a:t>полнодоступным пучком при показательном законе распределения длительности обслуживания без мест для ожидания. Данная система является системой с потерями (с явными потерями). Вызов, поступивший в момент занятости всех линий в пучке, отвергается системой, следовательно, такая система имеет конечное число возможных состояний: </a:t>
            </a:r>
            <a:r>
              <a:rPr lang="ru-RU" sz="2000" i="1" dirty="0" smtClean="0"/>
              <a:t>0</a:t>
            </a:r>
            <a:r>
              <a:rPr lang="ru-RU" sz="2000" dirty="0" smtClean="0"/>
              <a:t> вызовов, </a:t>
            </a:r>
            <a:r>
              <a:rPr lang="ru-RU" sz="2000" i="1" dirty="0" smtClean="0"/>
              <a:t>1</a:t>
            </a:r>
            <a:r>
              <a:rPr lang="ru-RU" sz="2000" dirty="0" smtClean="0"/>
              <a:t> вызов, … ,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вызовов (суммарное число состояний конечно и равно </a:t>
            </a:r>
            <a:r>
              <a:rPr lang="ru-RU" sz="2000" i="1" dirty="0" smtClean="0"/>
              <a:t>v+1</a:t>
            </a:r>
            <a:r>
              <a:rPr lang="ru-RU" sz="2000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i="1" dirty="0" smtClean="0"/>
              <a:t>Исходные условия: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Простейший поток, следовательно:                            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Параметр освобождения:                        , при   </a:t>
            </a:r>
            <a:r>
              <a:rPr lang="en-US" sz="2000" i="1" dirty="0" smtClean="0">
                <a:latin typeface="Corbel" pitchFamily="34" charset="0"/>
              </a:rPr>
              <a:t>k=1,2…v  </a:t>
            </a:r>
            <a:r>
              <a:rPr lang="ru-RU" sz="2000" dirty="0" smtClean="0"/>
              <a:t>(так как </a:t>
            </a:r>
            <a:r>
              <a:rPr lang="en-US" sz="2000" dirty="0" smtClean="0"/>
              <a:t>            </a:t>
            </a:r>
            <a:r>
              <a:rPr lang="ru-RU" sz="2000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i="1" dirty="0" smtClean="0"/>
              <a:t>Условие устойчивости: </a:t>
            </a:r>
            <a:r>
              <a:rPr lang="en-US" sz="2000" dirty="0" smtClean="0"/>
              <a:t>                </a:t>
            </a:r>
            <a:r>
              <a:rPr lang="ru-RU" sz="2000" dirty="0" smtClean="0"/>
              <a:t>, следовательно, </a:t>
            </a:r>
            <a:r>
              <a:rPr lang="en-US" sz="2000" dirty="0" smtClean="0"/>
              <a:t>          .</a:t>
            </a: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/>
          </a:p>
        </p:txBody>
      </p:sp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5148064" y="3573016"/>
          <a:ext cx="1584325" cy="838200"/>
        </p:xfrm>
        <a:graphic>
          <a:graphicData uri="http://schemas.openxmlformats.org/presentationml/2006/ole">
            <p:oleObj spid="_x0000_s119810" name="Формула" r:id="rId3" imgW="863280" imgH="457200" progId="Equation.3">
              <p:embed/>
            </p:oleObj>
          </a:graphicData>
        </a:graphic>
      </p:graphicFrame>
      <p:graphicFrame>
        <p:nvGraphicFramePr>
          <p:cNvPr id="119811" name="Object 3"/>
          <p:cNvGraphicFramePr>
            <a:graphicFrameLocks noChangeAspect="1"/>
          </p:cNvGraphicFramePr>
          <p:nvPr/>
        </p:nvGraphicFramePr>
        <p:xfrm>
          <a:off x="4067944" y="4581128"/>
          <a:ext cx="1134988" cy="378329"/>
        </p:xfrm>
        <a:graphic>
          <a:graphicData uri="http://schemas.openxmlformats.org/presentationml/2006/ole">
            <p:oleObj spid="_x0000_s119811" name="Формула" r:id="rId4" imgW="685800" imgH="228600" progId="Equation.3">
              <p:embed/>
            </p:oleObj>
          </a:graphicData>
        </a:graphic>
      </p:graphicFrame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7812360" y="4581128"/>
          <a:ext cx="700078" cy="360040"/>
        </p:xfrm>
        <a:graphic>
          <a:graphicData uri="http://schemas.openxmlformats.org/presentationml/2006/ole">
            <p:oleObj spid="_x0000_s119812" name="Формула" r:id="rId5" imgW="444240" imgH="228600" progId="Equation.3">
              <p:embed/>
            </p:oleObj>
          </a:graphicData>
        </a:graphic>
      </p:graphicFrame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4067944" y="5229200"/>
          <a:ext cx="864096" cy="720080"/>
        </p:xfrm>
        <a:graphic>
          <a:graphicData uri="http://schemas.openxmlformats.org/presentationml/2006/ole">
            <p:oleObj spid="_x0000_s119813" name="Формула" r:id="rId6" imgW="533160" imgH="444240" progId="Equation.3">
              <p:embed/>
            </p:oleObj>
          </a:graphicData>
        </a:graphic>
      </p:graphicFrame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6948264" y="5229200"/>
          <a:ext cx="687349" cy="648072"/>
        </p:xfrm>
        <a:graphic>
          <a:graphicData uri="http://schemas.openxmlformats.org/presentationml/2006/ole">
            <p:oleObj spid="_x0000_s119814" name="Формула" r:id="rId7" imgW="444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Диаграмма состояний </a:t>
            </a:r>
            <a:r>
              <a:rPr lang="ru-RU" sz="2000" dirty="0" smtClean="0"/>
              <a:t>и переходов: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Получим выражение для </a:t>
            </a:r>
            <a:r>
              <a:rPr lang="en-US" sz="2000" dirty="0" err="1" smtClean="0">
                <a:latin typeface="Corbel" pitchFamily="34" charset="0"/>
              </a:rPr>
              <a:t>P</a:t>
            </a:r>
            <a:r>
              <a:rPr lang="en-US" sz="1600" dirty="0" err="1" smtClean="0">
                <a:latin typeface="Corbel" pitchFamily="34" charset="0"/>
              </a:rPr>
              <a:t>k</a:t>
            </a:r>
            <a:r>
              <a:rPr lang="ru-RU" sz="16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 из основополагающего равенства ТТ: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1547664" y="908720"/>
            <a:ext cx="6264696" cy="1368152"/>
            <a:chOff x="323528" y="4293096"/>
            <a:chExt cx="7200800" cy="1656184"/>
          </a:xfrm>
          <a:solidFill>
            <a:srgbClr val="FF9933"/>
          </a:solidFill>
        </p:grpSpPr>
        <p:grpSp>
          <p:nvGrpSpPr>
            <p:cNvPr id="25" name="Группа 61"/>
            <p:cNvGrpSpPr/>
            <p:nvPr/>
          </p:nvGrpSpPr>
          <p:grpSpPr>
            <a:xfrm>
              <a:off x="323528" y="4293096"/>
              <a:ext cx="7200800" cy="1656184"/>
              <a:chOff x="323528" y="4293096"/>
              <a:chExt cx="7200800" cy="1656184"/>
            </a:xfrm>
            <a:grpFill/>
          </p:grpSpPr>
          <p:sp>
            <p:nvSpPr>
              <p:cNvPr id="28" name="Блок-схема: узел 27"/>
              <p:cNvSpPr/>
              <p:nvPr/>
            </p:nvSpPr>
            <p:spPr>
              <a:xfrm>
                <a:off x="32352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Блок-схема: узел 28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Выгнутая вверх стрелка 29"/>
              <p:cNvSpPr/>
              <p:nvPr/>
            </p:nvSpPr>
            <p:spPr>
              <a:xfrm>
                <a:off x="539552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Выгнутая вверх стрелка 30"/>
              <p:cNvSpPr/>
              <p:nvPr/>
            </p:nvSpPr>
            <p:spPr>
              <a:xfrm>
                <a:off x="205172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Выгнутая вверх стрелка 31"/>
              <p:cNvSpPr/>
              <p:nvPr/>
            </p:nvSpPr>
            <p:spPr>
              <a:xfrm>
                <a:off x="5796136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Выгнутая вверх стрелка 32"/>
              <p:cNvSpPr/>
              <p:nvPr/>
            </p:nvSpPr>
            <p:spPr>
              <a:xfrm>
                <a:off x="349188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Выгнутая вниз стрелка 33"/>
              <p:cNvSpPr/>
              <p:nvPr/>
            </p:nvSpPr>
            <p:spPr>
              <a:xfrm flipH="1">
                <a:off x="395536" y="5373216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Выгнутая вниз стрелка 34"/>
              <p:cNvSpPr/>
              <p:nvPr/>
            </p:nvSpPr>
            <p:spPr>
              <a:xfrm flipH="1">
                <a:off x="1979712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Выгнутая вниз стрелка 35"/>
              <p:cNvSpPr/>
              <p:nvPr/>
            </p:nvSpPr>
            <p:spPr>
              <a:xfrm flipH="1">
                <a:off x="3491880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Выгнутая вниз стрелка 36"/>
              <p:cNvSpPr/>
              <p:nvPr/>
            </p:nvSpPr>
            <p:spPr>
              <a:xfrm flipH="1">
                <a:off x="5724128" y="5301208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Блок-схема: узел 37"/>
              <p:cNvSpPr/>
              <p:nvPr/>
            </p:nvSpPr>
            <p:spPr>
              <a:xfrm>
                <a:off x="176368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Блок-схема: узел 38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7092280" y="4797152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Блок-схема: узел 25"/>
            <p:cNvSpPr/>
            <p:nvPr/>
          </p:nvSpPr>
          <p:spPr>
            <a:xfrm>
              <a:off x="5076056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5364088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95736" y="908720"/>
            <a:ext cx="730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32240" y="908720"/>
            <a:ext cx="39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788024" y="908720"/>
            <a:ext cx="32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491880" y="908720"/>
            <a:ext cx="3224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195736" y="1844824"/>
            <a:ext cx="33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32240" y="1772816"/>
            <a:ext cx="5475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8024" y="1844824"/>
            <a:ext cx="54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419872" y="1844824"/>
            <a:ext cx="54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1403648" y="2996952"/>
          <a:ext cx="6694121" cy="3096344"/>
        </p:xfrm>
        <a:graphic>
          <a:graphicData uri="http://schemas.openxmlformats.org/presentationml/2006/ole">
            <p:oleObj spid="_x0000_s120834" name="Формула" r:id="rId3" imgW="2882880" imgH="1333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Суммирование нужно производить от 0 до </a:t>
            </a:r>
            <a:r>
              <a:rPr lang="en-US" sz="2000" i="1" dirty="0" smtClean="0">
                <a:latin typeface="Corbel" pitchFamily="34" charset="0"/>
              </a:rPr>
              <a:t>v,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т.к. при индексе </a:t>
            </a:r>
            <a:r>
              <a:rPr lang="en-US" sz="2000" i="1" dirty="0" smtClean="0">
                <a:latin typeface="Corbel" pitchFamily="34" charset="0"/>
              </a:rPr>
              <a:t>x=v+</a:t>
            </a:r>
            <a:r>
              <a:rPr lang="en-US" sz="2000" dirty="0" smtClean="0">
                <a:latin typeface="Corbel" pitchFamily="34" charset="0"/>
              </a:rPr>
              <a:t>1 </a:t>
            </a:r>
            <a:r>
              <a:rPr lang="ru-RU" sz="2000" dirty="0" smtClean="0">
                <a:latin typeface="Corbel" pitchFamily="34" charset="0"/>
              </a:rPr>
              <a:t>и далее в системе заняты все</a:t>
            </a:r>
            <a:r>
              <a:rPr lang="ru-RU" sz="2000" dirty="0" smtClean="0"/>
              <a:t> </a:t>
            </a:r>
            <a:r>
              <a:rPr lang="en-US" sz="2000" i="1" dirty="0" smtClean="0">
                <a:latin typeface="Corbel" pitchFamily="34" charset="0"/>
              </a:rPr>
              <a:t>v</a:t>
            </a:r>
            <a:r>
              <a:rPr lang="ru-RU" sz="2000" i="1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линий и параметр </a:t>
            </a:r>
            <a:r>
              <a:rPr lang="el-GR" sz="2000" dirty="0" smtClean="0">
                <a:latin typeface="Corbel" pitchFamily="34" charset="0"/>
              </a:rPr>
              <a:t>λ</a:t>
            </a:r>
            <a:r>
              <a:rPr lang="ru-RU" sz="2000" dirty="0" smtClean="0">
                <a:latin typeface="Corbel" pitchFamily="34" charset="0"/>
              </a:rPr>
              <a:t>=0. следовательно, все последующие члены суммы также равны нулю.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При                ,  </a:t>
            </a:r>
            <a:r>
              <a:rPr lang="en-US" sz="2000" i="1" dirty="0" smtClean="0">
                <a:latin typeface="Corbel" pitchFamily="34" charset="0"/>
              </a:rPr>
              <a:t>k&lt;v, k=I</a:t>
            </a:r>
          </a:p>
          <a:p>
            <a:pPr>
              <a:spcAft>
                <a:spcPts val="600"/>
              </a:spcAft>
            </a:pPr>
            <a:endParaRPr lang="en-US" sz="2000" i="1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i="1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Corbel" pitchFamily="34" charset="0"/>
              </a:rPr>
              <a:t>                                         -</a:t>
            </a: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первая формула Эрланга</a:t>
            </a:r>
          </a:p>
          <a:p>
            <a:pPr>
              <a:spcAft>
                <a:spcPts val="600"/>
              </a:spcAft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         - вероятность того, что в полнодоступном пучке из </a:t>
            </a:r>
            <a:r>
              <a:rPr lang="en-US" sz="2000" i="1" dirty="0" smtClean="0">
                <a:latin typeface="Corbel" pitchFamily="34" charset="0"/>
              </a:rPr>
              <a:t>v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 линий занято точно </a:t>
            </a:r>
            <a:r>
              <a:rPr lang="en-US" sz="2000" i="1" dirty="0" err="1">
                <a:latin typeface="Corbel" pitchFamily="34" charset="0"/>
              </a:rPr>
              <a:t>i</a:t>
            </a:r>
            <a:r>
              <a:rPr lang="en-US" sz="2000" i="1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линий</a:t>
            </a:r>
            <a:r>
              <a:rPr lang="en-US" sz="2000" dirty="0" smtClean="0">
                <a:latin typeface="Corbel" pitchFamily="34" charset="0"/>
              </a:rPr>
              <a:t>,</a:t>
            </a:r>
            <a:r>
              <a:rPr lang="ru-RU" sz="2000" dirty="0" smtClean="0">
                <a:latin typeface="Corbel" pitchFamily="34" charset="0"/>
              </a:rPr>
              <a:t> если на этот пучок поступает простейший </a:t>
            </a:r>
            <a:r>
              <a:rPr lang="ru-RU" sz="2000" dirty="0" smtClean="0">
                <a:latin typeface="Corbel" pitchFamily="34" charset="0"/>
              </a:rPr>
              <a:t>поток вызовов</a:t>
            </a:r>
            <a:r>
              <a:rPr lang="ru-RU" sz="2000" dirty="0" smtClean="0">
                <a:latin typeface="Corbel" pitchFamily="34" charset="0"/>
              </a:rPr>
              <a:t>; </a:t>
            </a:r>
            <a:r>
              <a:rPr lang="ru-RU" sz="2000" dirty="0" smtClean="0"/>
              <a:t>при </a:t>
            </a:r>
            <a:r>
              <a:rPr lang="ru-RU" sz="2000" dirty="0"/>
              <a:t>этом длительность обслуживания подчиняется показательному закону, а </a:t>
            </a:r>
            <a:r>
              <a:rPr lang="ru-RU" sz="2000" dirty="0" smtClean="0"/>
              <a:t>дисциплина обслуживания</a:t>
            </a:r>
            <a:r>
              <a:rPr lang="ru-RU" sz="2000" dirty="0" smtClean="0"/>
              <a:t> </a:t>
            </a:r>
            <a:r>
              <a:rPr lang="ru-RU" sz="2000" dirty="0"/>
              <a:t>в такой системе </a:t>
            </a:r>
            <a:r>
              <a:rPr lang="ru-RU" sz="2000" dirty="0" smtClean="0"/>
              <a:t>с </a:t>
            </a:r>
            <a:r>
              <a:rPr lang="ru-RU" sz="2000" dirty="0"/>
              <a:t>потерями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763688" y="1052736"/>
          <a:ext cx="720080" cy="720080"/>
        </p:xfrm>
        <a:graphic>
          <a:graphicData uri="http://schemas.openxmlformats.org/presentationml/2006/ole">
            <p:oleObj spid="_x0000_s121858" name="Формула" r:id="rId3" imgW="419040" imgH="419040" progId="Equation.3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619672" y="1700808"/>
          <a:ext cx="1477962" cy="1716088"/>
        </p:xfrm>
        <a:graphic>
          <a:graphicData uri="http://schemas.openxmlformats.org/presentationml/2006/ole">
            <p:oleObj spid="_x0000_s121859" name="Формула" r:id="rId4" imgW="711000" imgH="82548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285852" y="3429000"/>
          <a:ext cx="292224" cy="438336"/>
        </p:xfrm>
        <a:graphic>
          <a:graphicData uri="http://schemas.openxmlformats.org/presentationml/2006/ole">
            <p:oleObj spid="_x0000_s121860" name="Формула" r:id="rId5" imgW="152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smtClean="0"/>
              <a:t>Основные характеристики системы </a:t>
            </a:r>
            <a:r>
              <a:rPr lang="ru-RU" sz="2000" b="1" i="1" u="sng" dirty="0" smtClean="0"/>
              <a:t>M/M/V/K</a:t>
            </a:r>
            <a:r>
              <a:rPr lang="ru-RU" sz="2000" b="1" u="sng" dirty="0" smtClean="0"/>
              <a:t>, где </a:t>
            </a:r>
            <a:r>
              <a:rPr lang="ru-RU" sz="2000" b="1" i="1" u="sng" dirty="0" smtClean="0"/>
              <a:t>K=V</a:t>
            </a:r>
            <a:r>
              <a:rPr lang="ru-RU" sz="2000" b="1" u="sng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1. Исследуем </a:t>
            </a:r>
            <a:r>
              <a:rPr lang="ru-RU" sz="2000" i="1" dirty="0" smtClean="0"/>
              <a:t>P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  </a:t>
            </a:r>
            <a:r>
              <a:rPr lang="ru-RU" sz="2000" dirty="0" smtClean="0"/>
              <a:t>графически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smtClean="0"/>
              <a:t>P</a:t>
            </a:r>
            <a:r>
              <a:rPr lang="en-US" sz="2000" i="1" baseline="-25000" dirty="0" err="1" smtClean="0"/>
              <a:t>i</a:t>
            </a:r>
            <a:r>
              <a:rPr lang="ru-RU" sz="2000" dirty="0" smtClean="0"/>
              <a:t> </a:t>
            </a:r>
            <a:r>
              <a:rPr lang="ru-RU" sz="2000" dirty="0"/>
              <a:t>— это функция распределения дискретной случайной величины </a:t>
            </a:r>
            <a:r>
              <a:rPr lang="ru-RU" sz="2000" dirty="0" smtClean="0"/>
              <a:t> </a:t>
            </a:r>
            <a:r>
              <a:rPr lang="en-US" sz="2000" i="1" dirty="0" err="1">
                <a:latin typeface="Corbel" pitchFamily="34" charset="0"/>
              </a:rPr>
              <a:t>i</a:t>
            </a:r>
            <a:r>
              <a:rPr lang="en-US" sz="2000" i="1" dirty="0" smtClean="0">
                <a:latin typeface="Corbel" pitchFamily="34" charset="0"/>
              </a:rPr>
              <a:t> </a:t>
            </a:r>
            <a:r>
              <a:rPr lang="ru-RU" sz="2000" dirty="0" smtClean="0"/>
              <a:t>случайных </a:t>
            </a:r>
            <a:r>
              <a:rPr lang="ru-RU" sz="2000" dirty="0"/>
              <a:t>вызовов. </a:t>
            </a:r>
            <a:r>
              <a:rPr lang="ru-RU" sz="2000" dirty="0" smtClean="0"/>
              <a:t>Огибающая </a:t>
            </a:r>
            <a:r>
              <a:rPr lang="ru-RU" sz="2000" dirty="0"/>
              <a:t>этой функции </a:t>
            </a:r>
            <a:r>
              <a:rPr lang="ru-RU" sz="2000" dirty="0" smtClean="0"/>
              <a:t>близка </a:t>
            </a:r>
            <a:r>
              <a:rPr lang="ru-RU" sz="2000" dirty="0"/>
              <a:t>к </a:t>
            </a:r>
            <a:r>
              <a:rPr lang="ru-RU" sz="2000" dirty="0" smtClean="0"/>
              <a:t>огибающей </a:t>
            </a:r>
            <a:r>
              <a:rPr lang="ru-RU" sz="2000" dirty="0"/>
              <a:t>распределения Пуассона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2.</a:t>
            </a:r>
            <a:r>
              <a:rPr lang="ru-RU" sz="2000" i="1" dirty="0"/>
              <a:t>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— потери по времени (доля времени, в течение которого вызов, если п</a:t>
            </a:r>
            <a:r>
              <a:rPr lang="ru-RU" sz="2000" dirty="0" smtClean="0"/>
              <a:t>оступит</a:t>
            </a:r>
            <a:r>
              <a:rPr lang="ru-RU" sz="2000" dirty="0"/>
              <a:t>, будет потерян</a:t>
            </a:r>
            <a:r>
              <a:rPr lang="ru-RU" sz="2000" dirty="0" smtClean="0"/>
              <a:t>).</a:t>
            </a:r>
            <a:r>
              <a:rPr lang="ru-RU" sz="2000" dirty="0"/>
              <a:t> Это время образуется, когда заняты все линии. Для этого приравняем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к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v</a:t>
            </a:r>
            <a:r>
              <a:rPr lang="ru-RU" sz="2000" dirty="0" smtClean="0"/>
              <a:t>: 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2123728" y="1340768"/>
            <a:ext cx="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123728" y="3140968"/>
            <a:ext cx="43924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475656" y="1196752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2924944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dirty="0"/>
          </a:p>
        </p:txBody>
      </p:sp>
      <p:sp>
        <p:nvSpPr>
          <p:cNvPr id="28" name="Полилиния 27"/>
          <p:cNvSpPr/>
          <p:nvPr/>
        </p:nvSpPr>
        <p:spPr>
          <a:xfrm rot="10800000" flipH="1">
            <a:off x="2143108" y="1928802"/>
            <a:ext cx="2448272" cy="1152128"/>
          </a:xfrm>
          <a:custGeom>
            <a:avLst/>
            <a:gdLst>
              <a:gd name="connsiteX0" fmla="*/ 0 w 2783541"/>
              <a:gd name="connsiteY0" fmla="*/ 0 h 1277470"/>
              <a:gd name="connsiteX1" fmla="*/ 80683 w 2783541"/>
              <a:gd name="connsiteY1" fmla="*/ 295835 h 1277470"/>
              <a:gd name="connsiteX2" fmla="*/ 228600 w 2783541"/>
              <a:gd name="connsiteY2" fmla="*/ 524435 h 1277470"/>
              <a:gd name="connsiteX3" fmla="*/ 457200 w 2783541"/>
              <a:gd name="connsiteY3" fmla="*/ 726141 h 1277470"/>
              <a:gd name="connsiteX4" fmla="*/ 712694 w 2783541"/>
              <a:gd name="connsiteY4" fmla="*/ 874058 h 1277470"/>
              <a:gd name="connsiteX5" fmla="*/ 1035424 w 2783541"/>
              <a:gd name="connsiteY5" fmla="*/ 1008529 h 1277470"/>
              <a:gd name="connsiteX6" fmla="*/ 1519518 w 2783541"/>
              <a:gd name="connsiteY6" fmla="*/ 1143000 h 1277470"/>
              <a:gd name="connsiteX7" fmla="*/ 2111188 w 2783541"/>
              <a:gd name="connsiteY7" fmla="*/ 1237129 h 1277470"/>
              <a:gd name="connsiteX8" fmla="*/ 2501153 w 2783541"/>
              <a:gd name="connsiteY8" fmla="*/ 1264023 h 1277470"/>
              <a:gd name="connsiteX9" fmla="*/ 2783541 w 2783541"/>
              <a:gd name="connsiteY9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3541" h="1277470">
                <a:moveTo>
                  <a:pt x="0" y="0"/>
                </a:moveTo>
                <a:cubicBezTo>
                  <a:pt x="21291" y="104214"/>
                  <a:pt x="42583" y="208429"/>
                  <a:pt x="80683" y="295835"/>
                </a:cubicBezTo>
                <a:cubicBezTo>
                  <a:pt x="118783" y="383241"/>
                  <a:pt x="165847" y="452717"/>
                  <a:pt x="228600" y="524435"/>
                </a:cubicBezTo>
                <a:cubicBezTo>
                  <a:pt x="291353" y="596153"/>
                  <a:pt x="376518" y="667870"/>
                  <a:pt x="457200" y="726141"/>
                </a:cubicBezTo>
                <a:cubicBezTo>
                  <a:pt x="537882" y="784412"/>
                  <a:pt x="616323" y="826993"/>
                  <a:pt x="712694" y="874058"/>
                </a:cubicBezTo>
                <a:cubicBezTo>
                  <a:pt x="809065" y="921123"/>
                  <a:pt x="900953" y="963705"/>
                  <a:pt x="1035424" y="1008529"/>
                </a:cubicBezTo>
                <a:cubicBezTo>
                  <a:pt x="1169895" y="1053353"/>
                  <a:pt x="1340224" y="1104900"/>
                  <a:pt x="1519518" y="1143000"/>
                </a:cubicBezTo>
                <a:cubicBezTo>
                  <a:pt x="1698812" y="1181100"/>
                  <a:pt x="1947582" y="1216959"/>
                  <a:pt x="2111188" y="1237129"/>
                </a:cubicBezTo>
                <a:cubicBezTo>
                  <a:pt x="2274794" y="1257300"/>
                  <a:pt x="2389094" y="1257300"/>
                  <a:pt x="2501153" y="1264023"/>
                </a:cubicBezTo>
                <a:cubicBezTo>
                  <a:pt x="2613212" y="1270747"/>
                  <a:pt x="2783541" y="1277470"/>
                  <a:pt x="2783541" y="1277470"/>
                </a:cubicBezTo>
              </a:path>
            </a:pathLst>
          </a:cu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14296386" flipH="1">
            <a:off x="4064033" y="1839002"/>
            <a:ext cx="1808024" cy="1337282"/>
          </a:xfrm>
          <a:custGeom>
            <a:avLst/>
            <a:gdLst>
              <a:gd name="connsiteX0" fmla="*/ 0 w 2783541"/>
              <a:gd name="connsiteY0" fmla="*/ 0 h 1277470"/>
              <a:gd name="connsiteX1" fmla="*/ 80683 w 2783541"/>
              <a:gd name="connsiteY1" fmla="*/ 295835 h 1277470"/>
              <a:gd name="connsiteX2" fmla="*/ 228600 w 2783541"/>
              <a:gd name="connsiteY2" fmla="*/ 524435 h 1277470"/>
              <a:gd name="connsiteX3" fmla="*/ 457200 w 2783541"/>
              <a:gd name="connsiteY3" fmla="*/ 726141 h 1277470"/>
              <a:gd name="connsiteX4" fmla="*/ 712694 w 2783541"/>
              <a:gd name="connsiteY4" fmla="*/ 874058 h 1277470"/>
              <a:gd name="connsiteX5" fmla="*/ 1035424 w 2783541"/>
              <a:gd name="connsiteY5" fmla="*/ 1008529 h 1277470"/>
              <a:gd name="connsiteX6" fmla="*/ 1519518 w 2783541"/>
              <a:gd name="connsiteY6" fmla="*/ 1143000 h 1277470"/>
              <a:gd name="connsiteX7" fmla="*/ 2111188 w 2783541"/>
              <a:gd name="connsiteY7" fmla="*/ 1237129 h 1277470"/>
              <a:gd name="connsiteX8" fmla="*/ 2501153 w 2783541"/>
              <a:gd name="connsiteY8" fmla="*/ 1264023 h 1277470"/>
              <a:gd name="connsiteX9" fmla="*/ 2783541 w 2783541"/>
              <a:gd name="connsiteY9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3541" h="1277470">
                <a:moveTo>
                  <a:pt x="0" y="0"/>
                </a:moveTo>
                <a:cubicBezTo>
                  <a:pt x="21291" y="104214"/>
                  <a:pt x="42583" y="208429"/>
                  <a:pt x="80683" y="295835"/>
                </a:cubicBezTo>
                <a:cubicBezTo>
                  <a:pt x="118783" y="383241"/>
                  <a:pt x="165847" y="452717"/>
                  <a:pt x="228600" y="524435"/>
                </a:cubicBezTo>
                <a:cubicBezTo>
                  <a:pt x="291353" y="596153"/>
                  <a:pt x="376518" y="667870"/>
                  <a:pt x="457200" y="726141"/>
                </a:cubicBezTo>
                <a:cubicBezTo>
                  <a:pt x="537882" y="784412"/>
                  <a:pt x="616323" y="826993"/>
                  <a:pt x="712694" y="874058"/>
                </a:cubicBezTo>
                <a:cubicBezTo>
                  <a:pt x="809065" y="921123"/>
                  <a:pt x="900953" y="963705"/>
                  <a:pt x="1035424" y="1008529"/>
                </a:cubicBezTo>
                <a:cubicBezTo>
                  <a:pt x="1169895" y="1053353"/>
                  <a:pt x="1340224" y="1104900"/>
                  <a:pt x="1519518" y="1143000"/>
                </a:cubicBezTo>
                <a:cubicBezTo>
                  <a:pt x="1698812" y="1181100"/>
                  <a:pt x="1947582" y="1216959"/>
                  <a:pt x="2111188" y="1237129"/>
                </a:cubicBezTo>
                <a:cubicBezTo>
                  <a:pt x="2274794" y="1257300"/>
                  <a:pt x="2389094" y="1257300"/>
                  <a:pt x="2501153" y="1264023"/>
                </a:cubicBezTo>
                <a:cubicBezTo>
                  <a:pt x="2613212" y="1270747"/>
                  <a:pt x="2783541" y="1277470"/>
                  <a:pt x="2783541" y="1277470"/>
                </a:cubicBezTo>
              </a:path>
            </a:pathLst>
          </a:custGeom>
          <a:ln w="3810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95936" y="2060848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929058" y="2000240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11960" y="198884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2555776" y="3068960"/>
            <a:ext cx="0" cy="216024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59832" y="3068960"/>
            <a:ext cx="0" cy="216024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84168" y="3068960"/>
            <a:ext cx="0" cy="216024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051720" y="1781200"/>
            <a:ext cx="3960440" cy="0"/>
          </a:xfrm>
          <a:prstGeom prst="line">
            <a:avLst/>
          </a:prstGeom>
          <a:ln w="25400" cmpd="sng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691680" y="15567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979712" y="321297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321297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915816" y="3212976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940152" y="3140968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ru-RU" sz="2000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5148064" y="5197170"/>
          <a:ext cx="3168352" cy="1660830"/>
        </p:xfrm>
        <a:graphic>
          <a:graphicData uri="http://schemas.openxmlformats.org/presentationml/2006/ole">
            <p:oleObj spid="_x0000_s122882" name="Формула" r:id="rId3" imgW="1574640" imgH="825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Символическое обозначение для этой формулы Е</a:t>
            </a:r>
            <a:r>
              <a:rPr lang="en-US" sz="1600" i="1" dirty="0" err="1" smtClean="0">
                <a:latin typeface="Corbel" pitchFamily="34" charset="0"/>
              </a:rPr>
              <a:t>v,v</a:t>
            </a:r>
            <a:r>
              <a:rPr lang="en-US" sz="2000" dirty="0" smtClean="0">
                <a:latin typeface="Corbel" pitchFamily="34" charset="0"/>
              </a:rPr>
              <a:t>(y) </a:t>
            </a:r>
            <a:r>
              <a:rPr lang="ru-RU" sz="2000" dirty="0" smtClean="0">
                <a:latin typeface="Corbel" pitchFamily="34" charset="0"/>
              </a:rPr>
              <a:t>может различаться в различных странах: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в России 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/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 smtClean="0"/>
              <a:t> в Европе </a:t>
            </a:r>
            <a:endParaRPr lang="en-US" sz="2000" dirty="0" smtClean="0"/>
          </a:p>
          <a:p>
            <a:pPr>
              <a:spcAft>
                <a:spcPts val="600"/>
              </a:spcAft>
              <a:buFontTx/>
              <a:buChar char="-"/>
            </a:pPr>
            <a:endParaRPr lang="en-US" sz="2000" dirty="0"/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 smtClean="0"/>
              <a:t> в США 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Потери </a:t>
            </a:r>
            <a:r>
              <a:rPr lang="ru-RU" sz="2000" dirty="0"/>
              <a:t>по времени табулированы в таблицах Пальма и </a:t>
            </a:r>
            <a:r>
              <a:rPr lang="ru-RU" sz="2000" dirty="0" err="1" smtClean="0"/>
              <a:t>Башарина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3.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в</a:t>
            </a:r>
            <a:r>
              <a:rPr lang="ru-RU" sz="2000" dirty="0"/>
              <a:t> — потери по вызовам, которые могут быть оценены через соотношение интенсивности потерянного и поступающего </a:t>
            </a:r>
            <a:r>
              <a:rPr lang="ru-RU" sz="2000" dirty="0" smtClean="0"/>
              <a:t>ПВ, т.к. простейший поток обладает свойством стационарности.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</a:t>
            </a:r>
            <a:r>
              <a:rPr lang="ru-RU" sz="2000" dirty="0"/>
              <a:t>, потери по вызовам численно равны потерям по времени.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Можно доказать, что и другие виды потерь, такие как потери по нагрузке (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н</a:t>
            </a:r>
            <a:r>
              <a:rPr lang="ru-RU" sz="2000" dirty="0"/>
              <a:t>), также равны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v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487613" y="849313"/>
          <a:ext cx="784225" cy="455612"/>
        </p:xfrm>
        <a:graphic>
          <a:graphicData uri="http://schemas.openxmlformats.org/presentationml/2006/ole">
            <p:oleObj spid="_x0000_s123906" name="Формула" r:id="rId3" imgW="393480" imgH="228600" progId="Equation.3">
              <p:embed/>
            </p:oleObj>
          </a:graphicData>
        </a:graphic>
      </p:graphicFrame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2483768" y="1412776"/>
          <a:ext cx="2201863" cy="911225"/>
        </p:xfrm>
        <a:graphic>
          <a:graphicData uri="http://schemas.openxmlformats.org/presentationml/2006/ole">
            <p:oleObj spid="_x0000_s123907" name="Формула" r:id="rId4" imgW="1104840" imgH="457200" progId="Equation.3">
              <p:embed/>
            </p:oleObj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2483768" y="2348880"/>
          <a:ext cx="2708275" cy="481012"/>
        </p:xfrm>
        <a:graphic>
          <a:graphicData uri="http://schemas.openxmlformats.org/presentationml/2006/ole">
            <p:oleObj spid="_x0000_s123909" name="Формула" r:id="rId5" imgW="1358640" imgH="241200" progId="Equation.3">
              <p:embed/>
            </p:oleObj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1403648" y="4581128"/>
          <a:ext cx="2472275" cy="792088"/>
        </p:xfrm>
        <a:graphic>
          <a:graphicData uri="http://schemas.openxmlformats.org/presentationml/2006/ole">
            <p:oleObj spid="_x0000_s123910" name="Формула" r:id="rId6" imgW="1307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Следовательно:                                             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4. Для первой </a:t>
            </a:r>
            <a:r>
              <a:rPr lang="ru-RU" sz="2000" dirty="0"/>
              <a:t>формулы </a:t>
            </a:r>
            <a:r>
              <a:rPr lang="ru-RU" sz="2000" dirty="0" smtClean="0"/>
              <a:t>Эрланга справедливы следующие рекуррентные соотношения: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Можно выразить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через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i-1</a:t>
            </a:r>
          </a:p>
          <a:p>
            <a:pPr>
              <a:spcAft>
                <a:spcPts val="600"/>
              </a:spcAft>
            </a:pPr>
            <a:endParaRPr lang="ru-RU" sz="2000" i="1" baseline="-25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Следовательно, можем считать (</a:t>
            </a:r>
            <a:r>
              <a:rPr lang="ru-RU" sz="2000" i="1" dirty="0" smtClean="0"/>
              <a:t>i-1</a:t>
            </a:r>
            <a:r>
              <a:rPr lang="ru-RU" sz="2000" dirty="0" smtClean="0"/>
              <a:t>) через </a:t>
            </a:r>
            <a:r>
              <a:rPr lang="ru-RU" sz="2000" i="1" dirty="0" err="1" smtClean="0"/>
              <a:t>i</a:t>
            </a:r>
            <a:r>
              <a:rPr lang="ru-RU" sz="2000" dirty="0" smtClean="0"/>
              <a:t> и наоборот: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и </a:t>
            </a:r>
          </a:p>
          <a:p>
            <a:pPr>
              <a:spcAft>
                <a:spcPts val="600"/>
              </a:spcAft>
            </a:pPr>
            <a:endParaRPr lang="ru-RU" sz="2000" baseline="-25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1331640" y="188640"/>
          <a:ext cx="1488165" cy="792088"/>
        </p:xfrm>
        <a:graphic>
          <a:graphicData uri="http://schemas.openxmlformats.org/presentationml/2006/ole">
            <p:oleObj spid="_x0000_s124930" name="Формула" r:id="rId3" imgW="787320" imgH="419040" progId="Equation.3">
              <p:embed/>
            </p:oleObj>
          </a:graphicData>
        </a:graphic>
      </p:graphicFrame>
      <p:graphicFrame>
        <p:nvGraphicFramePr>
          <p:cNvPr id="124931" name="Object 3"/>
          <p:cNvGraphicFramePr>
            <a:graphicFrameLocks noChangeAspect="1"/>
          </p:cNvGraphicFramePr>
          <p:nvPr/>
        </p:nvGraphicFramePr>
        <p:xfrm>
          <a:off x="3131840" y="908720"/>
          <a:ext cx="2108178" cy="474340"/>
        </p:xfrm>
        <a:graphic>
          <a:graphicData uri="http://schemas.openxmlformats.org/presentationml/2006/ole">
            <p:oleObj spid="_x0000_s124931" name="Формула" r:id="rId4" imgW="1015920" imgH="228600" progId="Equation.3">
              <p:embed/>
            </p:oleObj>
          </a:graphicData>
        </a:graphic>
      </p:graphicFrame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1763688" y="2060848"/>
          <a:ext cx="1368153" cy="1588035"/>
        </p:xfrm>
        <a:graphic>
          <a:graphicData uri="http://schemas.openxmlformats.org/presentationml/2006/ole">
            <p:oleObj spid="_x0000_s124932" name="Формула" r:id="rId5" imgW="711000" imgH="825480" progId="Equation.3">
              <p:embed/>
            </p:oleObj>
          </a:graphicData>
        </a:graphic>
      </p:graphicFrame>
      <p:graphicFrame>
        <p:nvGraphicFramePr>
          <p:cNvPr id="124933" name="Object 5"/>
          <p:cNvGraphicFramePr>
            <a:graphicFrameLocks noChangeAspect="1"/>
          </p:cNvGraphicFramePr>
          <p:nvPr/>
        </p:nvGraphicFramePr>
        <p:xfrm>
          <a:off x="3635896" y="1988840"/>
          <a:ext cx="1585205" cy="1656184"/>
        </p:xfrm>
        <a:graphic>
          <a:graphicData uri="http://schemas.openxmlformats.org/presentationml/2006/ole">
            <p:oleObj spid="_x0000_s124933" name="Формула" r:id="rId6" imgW="850680" imgH="888840" progId="Equation.3">
              <p:embed/>
            </p:oleObj>
          </a:graphicData>
        </a:graphic>
      </p:graphicFrame>
      <p:graphicFrame>
        <p:nvGraphicFramePr>
          <p:cNvPr id="124934" name="Object 6"/>
          <p:cNvGraphicFramePr>
            <a:graphicFrameLocks noChangeAspect="1"/>
          </p:cNvGraphicFramePr>
          <p:nvPr/>
        </p:nvGraphicFramePr>
        <p:xfrm>
          <a:off x="4572000" y="3717032"/>
          <a:ext cx="1080120" cy="859186"/>
        </p:xfrm>
        <a:graphic>
          <a:graphicData uri="http://schemas.openxmlformats.org/presentationml/2006/ole">
            <p:oleObj spid="_x0000_s124934" name="Формула" r:id="rId7" imgW="558720" imgH="444240" progId="Equation.3">
              <p:embed/>
            </p:oleObj>
          </a:graphicData>
        </a:graphic>
      </p:graphicFrame>
      <p:graphicFrame>
        <p:nvGraphicFramePr>
          <p:cNvPr id="124935" name="Object 7"/>
          <p:cNvGraphicFramePr>
            <a:graphicFrameLocks noChangeAspect="1"/>
          </p:cNvGraphicFramePr>
          <p:nvPr/>
        </p:nvGraphicFramePr>
        <p:xfrm>
          <a:off x="1763688" y="5157192"/>
          <a:ext cx="1584176" cy="792088"/>
        </p:xfrm>
        <a:graphic>
          <a:graphicData uri="http://schemas.openxmlformats.org/presentationml/2006/ole">
            <p:oleObj spid="_x0000_s124935" name="Формула" r:id="rId8" imgW="787320" imgH="393480" progId="Equation.3">
              <p:embed/>
            </p:oleObj>
          </a:graphicData>
        </a:graphic>
      </p:graphicFrame>
      <p:graphicFrame>
        <p:nvGraphicFramePr>
          <p:cNvPr id="124936" name="Object 8"/>
          <p:cNvGraphicFramePr>
            <a:graphicFrameLocks noChangeAspect="1"/>
          </p:cNvGraphicFramePr>
          <p:nvPr/>
        </p:nvGraphicFramePr>
        <p:xfrm>
          <a:off x="3965575" y="5170488"/>
          <a:ext cx="1597025" cy="908050"/>
        </p:xfrm>
        <a:graphic>
          <a:graphicData uri="http://schemas.openxmlformats.org/presentationml/2006/ole">
            <p:oleObj spid="_x0000_s124936" name="Формула" r:id="rId9" imgW="73656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5. Исследуем первую формулу Эрланга, устремив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к бесконечности: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Таким образом, </a:t>
            </a:r>
            <a:r>
              <a:rPr lang="ru-RU" sz="2000" dirty="0" smtClean="0"/>
              <a:t>при </a:t>
            </a:r>
            <a:r>
              <a:rPr lang="ru-RU" sz="2000" i="1" dirty="0" err="1" smtClean="0"/>
              <a:t>v</a:t>
            </a:r>
            <a:r>
              <a:rPr lang="ru-RU" sz="2000" i="1" dirty="0" smtClean="0"/>
              <a:t>→∞</a:t>
            </a:r>
            <a:r>
              <a:rPr lang="ru-RU" sz="2000" dirty="0" smtClean="0"/>
              <a:t> </a:t>
            </a:r>
            <a:r>
              <a:rPr lang="ru-RU" sz="2000" dirty="0" smtClean="0"/>
              <a:t>первая формула Эрланга переходит в формулу Пуассона.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Здесь </a:t>
            </a:r>
            <a:r>
              <a:rPr lang="ru-RU" sz="2000" i="1" dirty="0" smtClean="0"/>
              <a:t>P</a:t>
            </a:r>
            <a:r>
              <a:rPr lang="en-US" sz="2000" i="1" baseline="-25000" dirty="0" err="1" smtClean="0"/>
              <a:t>i</a:t>
            </a:r>
            <a:r>
              <a:rPr lang="ru-RU" sz="2000" dirty="0" smtClean="0"/>
              <a:t> — вероятность того, что в произвольный момент времени бесконечно-линейный пучок находится в состоянии </a:t>
            </a:r>
            <a:r>
              <a:rPr lang="en-US" sz="2000" i="1" dirty="0" err="1" smtClean="0"/>
              <a:t>i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6. Графические зависимости интенсивности поступающей нагрузки от числа линий: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4385" name="Object 1"/>
          <p:cNvGraphicFramePr>
            <a:graphicFrameLocks noChangeAspect="1"/>
          </p:cNvGraphicFramePr>
          <p:nvPr/>
        </p:nvGraphicFramePr>
        <p:xfrm>
          <a:off x="2676525" y="731838"/>
          <a:ext cx="4273550" cy="1935162"/>
        </p:xfrm>
        <a:graphic>
          <a:graphicData uri="http://schemas.openxmlformats.org/presentationml/2006/ole">
            <p:oleObj spid="_x0000_s144385" name="Формула" r:id="rId3" imgW="2019240" imgH="914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smtClean="0"/>
              <a:t>P</a:t>
            </a:r>
            <a:r>
              <a:rPr lang="ru-RU" sz="2000" dirty="0" smtClean="0"/>
              <a:t> — потери; </a:t>
            </a:r>
            <a:r>
              <a:rPr lang="ru-RU" sz="2000" i="1" dirty="0" err="1" smtClean="0"/>
              <a:t>y</a:t>
            </a:r>
            <a:r>
              <a:rPr lang="ru-RU" sz="2000" dirty="0" smtClean="0"/>
              <a:t> — интенсивность поступающей нагрузки;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— емкость пучка</a:t>
            </a:r>
            <a:r>
              <a:rPr lang="ru-RU" sz="2000" smtClean="0"/>
              <a:t>; </a:t>
            </a:r>
            <a:r>
              <a:rPr lang="ru-RU" sz="2000" i="1" smtClean="0"/>
              <a:t>P=const</a:t>
            </a:r>
            <a:r>
              <a:rPr lang="ru-RU" sz="2000" smtClean="0"/>
              <a:t>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Зафиксируем качество обслуживания </a:t>
            </a:r>
            <a:r>
              <a:rPr lang="ru-RU" sz="2000" i="1" dirty="0" smtClean="0"/>
              <a:t>P</a:t>
            </a:r>
            <a:r>
              <a:rPr lang="ru-RU" sz="2000" dirty="0" smtClean="0"/>
              <a:t> </a:t>
            </a:r>
            <a:r>
              <a:rPr lang="ru-RU" sz="2000" smtClean="0"/>
              <a:t>(</a:t>
            </a:r>
            <a:r>
              <a:rPr lang="ru-RU" sz="2000" i="1" smtClean="0"/>
              <a:t>P=const</a:t>
            </a:r>
            <a:r>
              <a:rPr lang="ru-RU" sz="2000" smtClean="0"/>
              <a:t>). </a:t>
            </a:r>
            <a:r>
              <a:rPr lang="ru-RU" sz="2000" dirty="0" smtClean="0"/>
              <a:t>Очевидно, что чем больше емкость пучка, тем большая нагрузка </a:t>
            </a:r>
            <a:r>
              <a:rPr lang="ru-RU" sz="2000" i="1" dirty="0" err="1" smtClean="0"/>
              <a:t>y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может быть обслужена этим пучком при заданных потерях.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Зафиксируем некоторую нагрузку </a:t>
            </a:r>
            <a:r>
              <a:rPr lang="ru-RU" sz="2000" i="1" dirty="0" smtClean="0"/>
              <a:t>y</a:t>
            </a:r>
            <a:r>
              <a:rPr lang="ru-RU" sz="2000" i="1" baseline="-25000" dirty="0" smtClean="0"/>
              <a:t>1</a:t>
            </a:r>
            <a:r>
              <a:rPr lang="en-US" sz="2000" dirty="0" smtClean="0"/>
              <a:t>.</a:t>
            </a:r>
            <a:r>
              <a:rPr lang="ru-RU" sz="2000" dirty="0" smtClean="0"/>
              <a:t>Чем больше потери, тем ниже качество обслуживания, следовательно, тем меньшим пучком линий может быть обслужена эта нагрузка. Можно сделать вывод, что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&gt;p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&gt;p</a:t>
            </a:r>
            <a:r>
              <a:rPr lang="ru-RU" sz="2000" i="1" baseline="-25000" dirty="0" smtClean="0"/>
              <a:t>3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2034" name="Picture 2" descr="2904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192688" cy="347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716016" y="1340768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&gt; P2 &gt; P3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544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332656"/>
            <a:ext cx="7498080" cy="652534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Система распределения информации (РИ) предоставляет вызовам </a:t>
            </a:r>
            <a:r>
              <a:rPr lang="ru-RU" sz="2400" dirty="0"/>
              <a:t>свои ресурсы (места в очереди, обслуживающие </a:t>
            </a:r>
            <a:r>
              <a:rPr lang="ru-RU" sz="2400" dirty="0" smtClean="0"/>
              <a:t>приборы и т.п.).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Часть </a:t>
            </a:r>
            <a:r>
              <a:rPr lang="ru-RU" sz="2400" dirty="0"/>
              <a:t>вызовов успешно обслуживается и </a:t>
            </a:r>
            <a:r>
              <a:rPr lang="ru-RU" sz="2400" dirty="0" smtClean="0"/>
              <a:t>образует поток обслуженных вызовов (ПОВ). Образуется также поток потерянных вызовов (ППВ) и поток </a:t>
            </a:r>
            <a:r>
              <a:rPr lang="ru-RU" sz="2400" dirty="0" err="1" smtClean="0"/>
              <a:t>необслуженных</a:t>
            </a:r>
            <a:r>
              <a:rPr lang="ru-RU" sz="2400" dirty="0" smtClean="0"/>
              <a:t> вызовов (ПНВ), </a:t>
            </a:r>
            <a:r>
              <a:rPr lang="ru-RU" sz="2400" dirty="0"/>
              <a:t>который возвращается на вход системы. </a:t>
            </a:r>
          </a:p>
          <a:p>
            <a:pPr>
              <a:spcAft>
                <a:spcPts val="600"/>
              </a:spcAft>
            </a:pP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dirty="0" smtClean="0"/>
              <a:t>Обслуживание считается успешным, если оно заканчивается передачей информации. При отсутствии ресурсов при поступлении вызова, при занятии неисправного прибора и по ряду других причин обслуживание может прекратиться. Неуспешный вызов получает отказ, а источник этого вызова может </a:t>
            </a:r>
            <a:r>
              <a:rPr lang="ru-RU" sz="2400" dirty="0"/>
              <a:t>п</a:t>
            </a:r>
            <a:r>
              <a:rPr lang="ru-RU" sz="2400" dirty="0" smtClean="0"/>
              <a:t>ослать повторный вызов с той же самой целью. Обычно абоненты принимают настойчивость и организуют серию повторных вызовов.</a:t>
            </a:r>
          </a:p>
          <a:p>
            <a:pPr>
              <a:spcAft>
                <a:spcPts val="600"/>
              </a:spcAft>
            </a:pPr>
            <a:endParaRPr lang="ru-RU" sz="2400" dirty="0" smtClean="0"/>
          </a:p>
          <a:p>
            <a:r>
              <a:rPr lang="ru-RU" sz="2400" dirty="0" smtClean="0"/>
              <a:t>Данная </a:t>
            </a:r>
            <a:r>
              <a:rPr lang="ru-RU" sz="2400" dirty="0"/>
              <a:t>модель является наиболее реальной, </a:t>
            </a:r>
            <a:r>
              <a:rPr lang="ru-RU" sz="2400" dirty="0" smtClean="0"/>
              <a:t>т.е.  </a:t>
            </a:r>
            <a:r>
              <a:rPr lang="ru-RU" sz="2400" dirty="0"/>
              <a:t>хорошо отражает действительную ситуацию</a:t>
            </a:r>
            <a:r>
              <a:rPr lang="ru-RU" sz="2400" dirty="0" smtClean="0"/>
              <a:t>. Статистика показывает, что на </a:t>
            </a:r>
            <a:r>
              <a:rPr lang="ru-RU" sz="2400" dirty="0"/>
              <a:t>одно успешное соединение приходится 2-4 повторных вызова. </a:t>
            </a:r>
            <a:r>
              <a:rPr lang="ru-RU" sz="2400" dirty="0" smtClean="0"/>
              <a:t>Эта модель теоретически может быть использована для расчета объёма оборудования узлов коммутации, которые обеспечивают передачу речевой информации и данных, но на практике модель </a:t>
            </a:r>
            <a:r>
              <a:rPr lang="ru-RU" sz="2400" dirty="0"/>
              <a:t>используется достаточно редко из-за математической сложности.</a:t>
            </a:r>
          </a:p>
          <a:p>
            <a:endParaRPr lang="en-US" sz="20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Рассмотрим обратную зависимость. Зафиксируем значение </a:t>
            </a:r>
            <a:r>
              <a:rPr lang="ru-RU" sz="2000" i="1" dirty="0" smtClean="0"/>
              <a:t>v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. Чем</a:t>
            </a:r>
            <a:r>
              <a:rPr lang="en-US" sz="2000" dirty="0" smtClean="0"/>
              <a:t> </a:t>
            </a:r>
            <a:r>
              <a:rPr lang="ru-RU" sz="2000" dirty="0" smtClean="0"/>
              <a:t>выше качество обслуживания, тем меньше потерь, тем меньшая нагрузка может быть обслужена таким пучком линий.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Рассмотрим еще одну зависимость. Введем удельную нагрузку. Более наглядная взаимосвязь между нагрузкой, числом линий и качеством обслуживания наблюдается при рассмотрении графика зависимости удельной интенсивности нагрузки на линию </a:t>
            </a:r>
            <a:r>
              <a:rPr lang="ru-RU" sz="2000" i="1" dirty="0" err="1" smtClean="0"/>
              <a:t>c</a:t>
            </a:r>
            <a:r>
              <a:rPr lang="ru-RU" sz="2000" dirty="0" smtClean="0"/>
              <a:t> ( </a:t>
            </a:r>
            <a:r>
              <a:rPr lang="en-US" sz="2000" dirty="0" smtClean="0"/>
              <a:t>           </a:t>
            </a:r>
            <a:r>
              <a:rPr lang="ru-RU" sz="2000" dirty="0" smtClean="0"/>
              <a:t>). 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3058" name="Object 2"/>
          <p:cNvGraphicFramePr>
            <a:graphicFrameLocks noChangeAspect="1"/>
          </p:cNvGraphicFramePr>
          <p:nvPr/>
        </p:nvGraphicFramePr>
        <p:xfrm>
          <a:off x="7884368" y="1988840"/>
          <a:ext cx="622548" cy="643300"/>
        </p:xfrm>
        <a:graphic>
          <a:graphicData uri="http://schemas.openxmlformats.org/presentationml/2006/ole">
            <p:oleObj spid="_x0000_s173058" name="Формула" r:id="rId3" imgW="380880" imgH="393480" progId="Equation.3">
              <p:embed/>
            </p:oleObj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2267744" y="2808312"/>
            <a:ext cx="5832648" cy="4869160"/>
            <a:chOff x="755576" y="579113"/>
            <a:chExt cx="5832648" cy="5018511"/>
          </a:xfrm>
        </p:grpSpPr>
        <p:grpSp>
          <p:nvGrpSpPr>
            <p:cNvPr id="26" name="Группа 10"/>
            <p:cNvGrpSpPr/>
            <p:nvPr/>
          </p:nvGrpSpPr>
          <p:grpSpPr>
            <a:xfrm>
              <a:off x="755576" y="579113"/>
              <a:ext cx="5832648" cy="5018511"/>
              <a:chOff x="971600" y="579113"/>
              <a:chExt cx="5832648" cy="5018511"/>
            </a:xfrm>
          </p:grpSpPr>
          <p:cxnSp>
            <p:nvCxnSpPr>
              <p:cNvPr id="30" name="Прямая со стрелкой 2"/>
              <p:cNvCxnSpPr/>
              <p:nvPr/>
            </p:nvCxnSpPr>
            <p:spPr>
              <a:xfrm flipV="1">
                <a:off x="971600" y="579113"/>
                <a:ext cx="0" cy="27340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Дуга 31"/>
              <p:cNvSpPr/>
              <p:nvPr/>
            </p:nvSpPr>
            <p:spPr>
              <a:xfrm flipH="1">
                <a:off x="971600" y="1124744"/>
                <a:ext cx="5832648" cy="4320480"/>
              </a:xfrm>
              <a:prstGeom prst="arc">
                <a:avLst>
                  <a:gd name="adj1" fmla="val 16200000"/>
                  <a:gd name="adj2" fmla="val 20853620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33" name="Дуга 32"/>
              <p:cNvSpPr/>
              <p:nvPr/>
            </p:nvSpPr>
            <p:spPr>
              <a:xfrm flipH="1">
                <a:off x="971600" y="1412776"/>
                <a:ext cx="5760640" cy="4112840"/>
              </a:xfrm>
              <a:prstGeom prst="arc">
                <a:avLst>
                  <a:gd name="adj1" fmla="val 16200000"/>
                  <a:gd name="adj2" fmla="val 20692581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34" name="Дуга 33"/>
              <p:cNvSpPr/>
              <p:nvPr/>
            </p:nvSpPr>
            <p:spPr>
              <a:xfrm flipH="1">
                <a:off x="971600" y="1700808"/>
                <a:ext cx="5832648" cy="3896816"/>
              </a:xfrm>
              <a:prstGeom prst="arc">
                <a:avLst>
                  <a:gd name="adj1" fmla="val 16223983"/>
                  <a:gd name="adj2" fmla="val 20523353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3707904" y="1556792"/>
              <a:ext cx="481222" cy="380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p3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707904" y="1247063"/>
              <a:ext cx="481222" cy="3806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p</a:t>
              </a:r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2</a:t>
              </a:r>
              <a:endParaRPr lang="ru-RU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07904" y="950196"/>
              <a:ext cx="450764" cy="38066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p1</a:t>
              </a:r>
              <a:endParaRPr lang="ru-RU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59632" y="2708920"/>
            <a:ext cx="8835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c(y/v)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652120" y="5184576"/>
            <a:ext cx="3609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</a:t>
            </a:r>
            <a:endParaRPr lang="ru-RU" dirty="0"/>
          </a:p>
        </p:txBody>
      </p:sp>
      <p:cxnSp>
        <p:nvCxnSpPr>
          <p:cNvPr id="40" name="Прямая со стрелкой 2"/>
          <p:cNvCxnSpPr/>
          <p:nvPr/>
        </p:nvCxnSpPr>
        <p:spPr>
          <a:xfrm>
            <a:off x="2267744" y="5445224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Очевидно, что в области малых пучков (не более </a:t>
            </a:r>
            <a:r>
              <a:rPr lang="ru-RU" sz="2000" i="1" dirty="0" smtClean="0"/>
              <a:t>10-15</a:t>
            </a:r>
            <a:r>
              <a:rPr lang="ru-RU" sz="2000" dirty="0" smtClean="0"/>
              <a:t> линий), существует низкое использование линий в пучке. Однако, с ростом </a:t>
            </a:r>
            <a:r>
              <a:rPr lang="ru-RU" sz="2000" i="1" dirty="0" err="1" smtClean="0"/>
              <a:t>v</a:t>
            </a:r>
            <a:r>
              <a:rPr lang="ru-RU" sz="2000" i="1" dirty="0" smtClean="0"/>
              <a:t> </a:t>
            </a:r>
            <a:r>
              <a:rPr lang="ru-RU" sz="2000" dirty="0" smtClean="0"/>
              <a:t>(20-60) происходит рост удельной пропускной способности. При больших значениях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(свыше </a:t>
            </a:r>
            <a:r>
              <a:rPr lang="ru-RU" sz="2000" i="1" dirty="0" smtClean="0"/>
              <a:t>100</a:t>
            </a:r>
            <a:r>
              <a:rPr lang="ru-RU" sz="2000" dirty="0" smtClean="0"/>
              <a:t> линий) наступает насыщение, т.е. с увеличением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пропускная способность линии меняется слабо.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Рассмотрим график, показывающий различия между удельной нагрузкой на линии, поступающей и обслуженной в зоне насыщения.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4082" name="Picture 2" descr="2904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924944"/>
            <a:ext cx="3744416" cy="32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В области больших потерь (при 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orbel" pitchFamily="34" charset="0"/>
              </a:rPr>
              <a:t>p</a:t>
            </a:r>
            <a:r>
              <a:rPr lang="ru-RU" sz="2000" i="1" dirty="0" smtClean="0"/>
              <a:t>→</a:t>
            </a:r>
            <a:r>
              <a:rPr lang="ru-RU" sz="2000" dirty="0" smtClean="0"/>
              <a:t>1) анализ значения поступающей нагрузки не дает наглядной характеристики качества обслуживания, т.к.  в области больших потерь основная часть потока не обслуживается, а теряется. При этом </a:t>
            </a:r>
            <a:r>
              <a:rPr lang="en-US" sz="2000" i="1" dirty="0" smtClean="0">
                <a:latin typeface="Corbel" pitchFamily="34" charset="0"/>
              </a:rPr>
              <a:t>c</a:t>
            </a:r>
            <a:r>
              <a:rPr lang="ru-RU" sz="2000" dirty="0" smtClean="0">
                <a:latin typeface="Corbel" pitchFamily="34" charset="0"/>
              </a:rPr>
              <a:t> (удельная нагрузка на линию) стремится к </a:t>
            </a:r>
            <a:r>
              <a:rPr lang="ru-RU" sz="2000" i="1" dirty="0" smtClean="0"/>
              <a:t>∞, </a:t>
            </a:r>
            <a:r>
              <a:rPr lang="ru-RU" sz="2000" dirty="0" smtClean="0"/>
              <a:t>а </a:t>
            </a:r>
            <a:r>
              <a:rPr lang="ru-RU" sz="2000" i="1" dirty="0" smtClean="0"/>
              <a:t>c</a:t>
            </a:r>
            <a:r>
              <a:rPr lang="ru-RU" sz="2000" i="1" baseline="-25000" dirty="0" smtClean="0"/>
              <a:t>0</a:t>
            </a:r>
            <a:r>
              <a:rPr lang="ru-RU" sz="2000" dirty="0" smtClean="0"/>
              <a:t> </a:t>
            </a:r>
            <a:r>
              <a:rPr lang="ru-RU" sz="2000" i="1" dirty="0" smtClean="0"/>
              <a:t>→</a:t>
            </a:r>
            <a:r>
              <a:rPr lang="ru-RU" sz="2000" dirty="0" smtClean="0"/>
              <a:t>1.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Из определения нагрузки, </a:t>
            </a:r>
            <a:r>
              <a:rPr lang="ru-RU" sz="2000" i="1" dirty="0" smtClean="0"/>
              <a:t>c</a:t>
            </a:r>
            <a:r>
              <a:rPr lang="ru-RU" sz="2000" i="1" baseline="-25000" dirty="0" smtClean="0"/>
              <a:t>0</a:t>
            </a:r>
            <a:r>
              <a:rPr lang="ru-RU" sz="2000" dirty="0" smtClean="0"/>
              <a:t> (удельная нагрузка обслуживания на одну линию), не может быть больше </a:t>
            </a:r>
            <a:r>
              <a:rPr lang="ru-RU" sz="2000" i="1" dirty="0" smtClean="0"/>
              <a:t>1</a:t>
            </a:r>
            <a:r>
              <a:rPr lang="ru-RU" sz="2000" dirty="0" smtClean="0"/>
              <a:t>, т.к. одна линия в единицу времени не может обслужить нагрузку более </a:t>
            </a:r>
            <a:r>
              <a:rPr lang="ru-RU" sz="2000" i="1" dirty="0" smtClean="0"/>
              <a:t>1</a:t>
            </a:r>
            <a:r>
              <a:rPr lang="ru-RU" sz="2000" dirty="0" smtClean="0"/>
              <a:t> Эрл.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r>
              <a:rPr lang="ru-RU" sz="2000" i="1" dirty="0" smtClean="0"/>
              <a:t>7. </a:t>
            </a:r>
            <a:r>
              <a:rPr lang="ru-RU" sz="2000" dirty="0" smtClean="0"/>
              <a:t>Сопоставим две модели: </a:t>
            </a:r>
            <a:r>
              <a:rPr lang="ru-RU" sz="2000" i="1" dirty="0" smtClean="0"/>
              <a:t>M/M/V</a:t>
            </a:r>
            <a:r>
              <a:rPr lang="ru-RU" sz="2000" dirty="0" smtClean="0"/>
              <a:t>  (с ожиданиями) и </a:t>
            </a:r>
            <a:r>
              <a:rPr lang="ru-RU" sz="2000" i="1" dirty="0" smtClean="0"/>
              <a:t>M/M/V/K </a:t>
            </a:r>
            <a:r>
              <a:rPr lang="ru-RU" sz="2000" dirty="0" smtClean="0"/>
              <a:t>(с потерями), где </a:t>
            </a:r>
            <a:r>
              <a:rPr lang="ru-RU" sz="2000" i="1" dirty="0" smtClean="0"/>
              <a:t>K=V</a:t>
            </a:r>
            <a:r>
              <a:rPr lang="ru-RU" sz="2000" dirty="0" smtClean="0"/>
              <a:t> (т.е. первая и вторая формулы Эрланга).</a:t>
            </a:r>
          </a:p>
          <a:p>
            <a:endParaRPr lang="ru-RU" sz="2000" dirty="0" smtClean="0"/>
          </a:p>
          <a:p>
            <a:r>
              <a:rPr lang="ru-RU" sz="2000" dirty="0" smtClean="0"/>
              <a:t>Сравним вероятности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и потери по времени:</a:t>
            </a:r>
          </a:p>
          <a:p>
            <a:pPr>
              <a:spcAft>
                <a:spcPts val="600"/>
              </a:spcAft>
            </a:pPr>
            <a:endParaRPr lang="ru-RU" sz="2000" i="1" dirty="0" smtClean="0"/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                    - 2-я формула Эрланга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- 1-я формула Эрланга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Сопоставление формул показывает, что вероятность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в системе с ожиданием будет меньше, чем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в системе с потерями.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i="1" baseline="-25000" dirty="0" smtClean="0"/>
              <a:t>(</a:t>
            </a:r>
            <a:r>
              <a:rPr lang="ru-RU" sz="2000" i="1" baseline="-25000" dirty="0" err="1" smtClean="0"/>
              <a:t>ожид</a:t>
            </a:r>
            <a:r>
              <a:rPr lang="ru-RU" sz="2000" i="1" baseline="-25000" dirty="0" smtClean="0"/>
              <a:t>)</a:t>
            </a:r>
            <a:r>
              <a:rPr lang="ru-RU" sz="2000" i="1" dirty="0" smtClean="0"/>
              <a:t>&lt;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i="1" baseline="-25000" dirty="0" smtClean="0"/>
              <a:t>(пот)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Действительно, при сравнении формул видно, что знаменатель больше у </a:t>
            </a:r>
            <a:r>
              <a:rPr lang="ru-RU" sz="2000" i="1" dirty="0" err="1" smtClean="0"/>
              <a:t>y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в системе с ожиданием, следовательно, данная вероятность будет меньше. Этому есть и объяснение следующего рода: система с ожиданием примет </a:t>
            </a:r>
            <a:r>
              <a:rPr lang="ru-RU" sz="2000" dirty="0" smtClean="0"/>
              <a:t>бесконечно большое </a:t>
            </a:r>
            <a:r>
              <a:rPr lang="ru-RU" sz="2000" dirty="0" smtClean="0"/>
              <a:t>число состояний, а система с потерями — только </a:t>
            </a:r>
            <a:r>
              <a:rPr lang="ru-RU" sz="2000" dirty="0" smtClean="0"/>
              <a:t> </a:t>
            </a:r>
            <a:r>
              <a:rPr lang="ru-RU" sz="2000" i="1" dirty="0" smtClean="0"/>
              <a:t>v+1</a:t>
            </a:r>
            <a:r>
              <a:rPr lang="ru-RU" sz="2000" dirty="0" smtClean="0"/>
              <a:t> состояние. Так как сумма всех вероятностей равна единице для обеих моделей, то вероятность каждого состояния в системе с ожиданием будет меньше.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5106" name="Object 2"/>
          <p:cNvGraphicFramePr>
            <a:graphicFrameLocks noChangeAspect="1"/>
          </p:cNvGraphicFramePr>
          <p:nvPr/>
        </p:nvGraphicFramePr>
        <p:xfrm>
          <a:off x="1259632" y="0"/>
          <a:ext cx="3579221" cy="1872208"/>
        </p:xfrm>
        <a:graphic>
          <a:graphicData uri="http://schemas.openxmlformats.org/presentationml/2006/ole">
            <p:oleObj spid="_x0000_s175106" name="Формула" r:id="rId3" imgW="1650960" imgH="863280" progId="Equation.3">
              <p:embed/>
            </p:oleObj>
          </a:graphicData>
        </a:graphic>
      </p:graphicFrame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187624" y="1844824"/>
          <a:ext cx="2029989" cy="1944216"/>
        </p:xfrm>
        <a:graphic>
          <a:graphicData uri="http://schemas.openxmlformats.org/presentationml/2006/ole">
            <p:oleObj spid="_x0000_s175107" name="Формула" r:id="rId4" imgW="9014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smtClean="0"/>
              <a:t>Сравним </a:t>
            </a:r>
            <a:r>
              <a:rPr lang="ru-RU" sz="2000" i="1" smtClean="0"/>
              <a:t>P</a:t>
            </a:r>
            <a:r>
              <a:rPr lang="ru-RU" sz="2000" i="1" baseline="-25000" smtClean="0"/>
              <a:t>t</a:t>
            </a:r>
            <a:r>
              <a:rPr lang="ru-RU" sz="2000" smtClean="0"/>
              <a:t> </a:t>
            </a:r>
            <a:r>
              <a:rPr lang="ru-RU" sz="2000" dirty="0" smtClean="0"/>
              <a:t>в системе с ожиданием: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Без вывода принимаем, </a:t>
            </a:r>
            <a:r>
              <a:rPr lang="ru-RU" sz="2000" smtClean="0"/>
              <a:t>что </a:t>
            </a:r>
            <a:r>
              <a:rPr lang="ru-RU" sz="2000" i="1" smtClean="0"/>
              <a:t>P</a:t>
            </a:r>
            <a:r>
              <a:rPr lang="ru-RU" sz="2000" i="1" baseline="-25000" smtClean="0"/>
              <a:t>t(ожид)</a:t>
            </a:r>
            <a:r>
              <a:rPr lang="ru-RU" sz="2000" i="1" smtClean="0"/>
              <a:t>&gt;P</a:t>
            </a:r>
            <a:r>
              <a:rPr lang="ru-RU" sz="2000" i="1" baseline="-25000" smtClean="0"/>
              <a:t>t(пот</a:t>
            </a:r>
            <a:r>
              <a:rPr lang="ru-RU" sz="2000" i="1" baseline="-25000" dirty="0" smtClean="0"/>
              <a:t>)</a:t>
            </a:r>
            <a:r>
              <a:rPr lang="ru-RU" sz="2000" dirty="0" smtClean="0"/>
              <a:t>. Можно </a:t>
            </a:r>
            <a:r>
              <a:rPr lang="ru-RU" sz="2000" smtClean="0"/>
              <a:t>преобразовать </a:t>
            </a:r>
            <a:r>
              <a:rPr lang="ru-RU" sz="2000" i="1" smtClean="0"/>
              <a:t>P</a:t>
            </a:r>
            <a:r>
              <a:rPr lang="ru-RU" sz="2000" i="1" baseline="-25000" smtClean="0"/>
              <a:t>t(ожид</a:t>
            </a:r>
            <a:r>
              <a:rPr lang="ru-RU" sz="2000" i="1" baseline="-25000" dirty="0" smtClean="0"/>
              <a:t>)</a:t>
            </a:r>
            <a:r>
              <a:rPr lang="ru-RU" sz="2000" i="1" dirty="0" smtClean="0"/>
              <a:t>,</a:t>
            </a:r>
            <a:r>
              <a:rPr lang="ru-RU" sz="2000" dirty="0" smtClean="0"/>
              <a:t>чтобы рассмотреть её в зависимости </a:t>
            </a:r>
            <a:r>
              <a:rPr lang="ru-RU" sz="2000" smtClean="0"/>
              <a:t>от </a:t>
            </a:r>
            <a:r>
              <a:rPr lang="ru-RU" sz="2000" i="1" smtClean="0"/>
              <a:t>P</a:t>
            </a:r>
            <a:r>
              <a:rPr lang="ru-RU" sz="2000" i="1" baseline="-25000" smtClean="0"/>
              <a:t>t(пот</a:t>
            </a:r>
            <a:r>
              <a:rPr lang="ru-RU" sz="2000" i="1" baseline="-25000" dirty="0" smtClean="0"/>
              <a:t>)</a:t>
            </a:r>
            <a:r>
              <a:rPr lang="ru-RU" sz="2000" dirty="0" smtClean="0"/>
              <a:t> ,и тогда данное соотношение становится справедливым.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При заданной </a:t>
            </a:r>
            <a:r>
              <a:rPr lang="ru-RU" sz="2000" smtClean="0"/>
              <a:t>величине </a:t>
            </a:r>
            <a:r>
              <a:rPr lang="ru-RU" sz="2000" i="1" smtClean="0"/>
              <a:t>P</a:t>
            </a:r>
            <a:r>
              <a:rPr lang="ru-RU" sz="2000" i="1" baseline="-25000" smtClean="0"/>
              <a:t>t</a:t>
            </a:r>
            <a:r>
              <a:rPr lang="ru-RU" sz="2000" smtClean="0"/>
              <a:t> </a:t>
            </a:r>
            <a:r>
              <a:rPr lang="ru-RU" sz="2000" dirty="0" smtClean="0"/>
              <a:t>не только поступающая, но и обслуженная нагрузка в системах с потерями больше, чем в системах с ожиданием.</a:t>
            </a:r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1403648" y="764704"/>
          <a:ext cx="3476958" cy="1872208"/>
        </p:xfrm>
        <a:graphic>
          <a:graphicData uri="http://schemas.openxmlformats.org/presentationml/2006/ole">
            <p:oleObj spid="_x0000_s176130" name="Формула" r:id="rId3" imgW="1650960" imgH="888840" progId="Equation.3">
              <p:embed/>
            </p:oleObj>
          </a:graphicData>
        </a:graphic>
      </p:graphicFrame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5292080" y="764704"/>
          <a:ext cx="1944216" cy="1862066"/>
        </p:xfrm>
        <a:graphic>
          <a:graphicData uri="http://schemas.openxmlformats.org/presentationml/2006/ole">
            <p:oleObj spid="_x0000_s176131" name="Формула" r:id="rId4" imgW="901440" imgH="8632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Система M / M / V / K</a:t>
            </a:r>
            <a:r>
              <a:rPr lang="en-US" sz="4000" dirty="0" smtClean="0"/>
              <a:t> / N</a:t>
            </a:r>
            <a:r>
              <a:rPr lang="ru-RU" sz="4000" dirty="0" smtClean="0"/>
              <a:t>, где K=V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57606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Обслуживание примитивного </a:t>
            </a:r>
            <a:r>
              <a:rPr lang="ru-RU" sz="2000" dirty="0" smtClean="0"/>
              <a:t>потока вызовов (</a:t>
            </a:r>
            <a:r>
              <a:rPr lang="en-US" sz="2000" dirty="0" smtClean="0">
                <a:latin typeface="Corbel" pitchFamily="34" charset="0"/>
              </a:rPr>
              <a:t>A(x</a:t>
            </a:r>
            <a:r>
              <a:rPr lang="en-US" sz="2000" dirty="0" smtClean="0">
                <a:latin typeface="Corbel" pitchFamily="34" charset="0"/>
              </a:rPr>
              <a:t>) =</a:t>
            </a:r>
            <a:r>
              <a:rPr lang="ru-RU" sz="2000" dirty="0" smtClean="0"/>
              <a:t> </a:t>
            </a:r>
            <a:r>
              <a:rPr lang="en-US" sz="2000" dirty="0" smtClean="0">
                <a:latin typeface="Corbel" pitchFamily="34" charset="0"/>
              </a:rPr>
              <a:t>M – </a:t>
            </a:r>
            <a:r>
              <a:rPr lang="ru-RU" sz="2000" dirty="0" err="1" smtClean="0">
                <a:latin typeface="Corbel" pitchFamily="34" charset="0"/>
              </a:rPr>
              <a:t>марковский</a:t>
            </a:r>
            <a:r>
              <a:rPr lang="ru-RU" sz="2000" dirty="0" smtClean="0">
                <a:latin typeface="Corbel" pitchFamily="34" charset="0"/>
              </a:rPr>
              <a:t> процесс, </a:t>
            </a:r>
            <a:r>
              <a:rPr lang="en-US" sz="2000" dirty="0" smtClean="0">
                <a:latin typeface="Corbel" pitchFamily="34" charset="0"/>
              </a:rPr>
              <a:t>N – </a:t>
            </a:r>
            <a:r>
              <a:rPr lang="ru-RU" sz="2000" dirty="0" smtClean="0">
                <a:latin typeface="Corbel" pitchFamily="34" charset="0"/>
              </a:rPr>
              <a:t>конечное число) </a:t>
            </a:r>
            <a:r>
              <a:rPr lang="ru-RU" sz="2000" dirty="0" smtClean="0"/>
              <a:t>полнодоступным пучком  из </a:t>
            </a:r>
            <a:r>
              <a:rPr lang="en-US" sz="2000" i="1" dirty="0" smtClean="0">
                <a:latin typeface="Corbel" pitchFamily="34" charset="0"/>
              </a:rPr>
              <a:t>v </a:t>
            </a:r>
            <a:r>
              <a:rPr lang="ru-RU" sz="2000" dirty="0" smtClean="0"/>
              <a:t>линий при показательном законе распределения</a:t>
            </a:r>
            <a:r>
              <a:rPr lang="en-US" sz="2000" dirty="0" smtClean="0"/>
              <a:t> </a:t>
            </a:r>
            <a:r>
              <a:rPr lang="ru-RU" sz="2000" dirty="0" smtClean="0"/>
              <a:t>длительности обслуживания  (В(</a:t>
            </a:r>
            <a:r>
              <a:rPr lang="ru-RU" sz="2000" dirty="0" err="1" smtClean="0"/>
              <a:t>х</a:t>
            </a:r>
            <a:r>
              <a:rPr lang="ru-RU" sz="2000" dirty="0" smtClean="0"/>
              <a:t>) = М) без мест для ожидания и при ограниченном числе источников.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Данная модель используется для расчёта характеристик систем обработки информации от ограниченного числа источников (до 100). Входящий поток является потоком от конечного числа источников и для него:       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</a:t>
            </a:r>
            <a:r>
              <a:rPr lang="ru-RU" sz="2000" i="1" dirty="0" err="1" smtClean="0"/>
              <a:t>=α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N-k</a:t>
            </a:r>
            <a:r>
              <a:rPr lang="ru-RU" sz="2000" i="1" dirty="0" smtClean="0"/>
              <a:t>)</a:t>
            </a:r>
            <a:r>
              <a:rPr lang="ru-RU" sz="2000" dirty="0" smtClean="0"/>
              <a:t>,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где 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 </a:t>
            </a:r>
            <a:r>
              <a:rPr lang="ru-RU" sz="2000" dirty="0" smtClean="0"/>
              <a:t>— параметр примитивного потока;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N-k</a:t>
            </a:r>
            <a:r>
              <a:rPr lang="ru-RU" sz="2000" dirty="0" smtClean="0"/>
              <a:t> — число свободных источников;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α</a:t>
            </a:r>
            <a:r>
              <a:rPr lang="ru-RU" sz="2000" dirty="0" err="1" smtClean="0"/>
              <a:t> </a:t>
            </a:r>
            <a:r>
              <a:rPr lang="ru-RU" sz="2000" dirty="0" smtClean="0"/>
              <a:t>— коэффициент пропорциональности,. численно равный параметру одного свободного источника.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i="1" dirty="0" smtClean="0"/>
              <a:t>Исходные условия: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/>
          </a:p>
        </p:txBody>
      </p:sp>
      <p:graphicFrame>
        <p:nvGraphicFramePr>
          <p:cNvPr id="177159" name="Object 7"/>
          <p:cNvGraphicFramePr>
            <a:graphicFrameLocks noChangeAspect="1"/>
          </p:cNvGraphicFramePr>
          <p:nvPr/>
        </p:nvGraphicFramePr>
        <p:xfrm>
          <a:off x="1184275" y="5710238"/>
          <a:ext cx="3171825" cy="846137"/>
        </p:xfrm>
        <a:graphic>
          <a:graphicData uri="http://schemas.openxmlformats.org/presentationml/2006/ole">
            <p:oleObj spid="_x0000_s177159" name="Формула" r:id="rId3" imgW="1714320" imgH="457200" progId="Equation.3">
              <p:embed/>
            </p:oleObj>
          </a:graphicData>
        </a:graphic>
      </p:graphicFrame>
      <p:graphicFrame>
        <p:nvGraphicFramePr>
          <p:cNvPr id="177160" name="Object 8"/>
          <p:cNvGraphicFramePr>
            <a:graphicFrameLocks noChangeAspect="1"/>
          </p:cNvGraphicFramePr>
          <p:nvPr/>
        </p:nvGraphicFramePr>
        <p:xfrm>
          <a:off x="5226050" y="5732463"/>
          <a:ext cx="2370138" cy="403225"/>
        </p:xfrm>
        <a:graphic>
          <a:graphicData uri="http://schemas.openxmlformats.org/presentationml/2006/ole">
            <p:oleObj spid="_x0000_s177160" name="Формула" r:id="rId4" imgW="13460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 smtClean="0"/>
              <a:t>Условие устойчивости:</a:t>
            </a:r>
          </a:p>
          <a:p>
            <a:pPr>
              <a:spcAft>
                <a:spcPts val="600"/>
              </a:spcAft>
            </a:pPr>
            <a:r>
              <a:rPr lang="ru-RU" sz="2000" b="1" i="1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ru-RU" sz="2000" b="1" i="1" dirty="0" smtClean="0"/>
              <a:t>                                                              </a:t>
            </a:r>
            <a:r>
              <a:rPr lang="ru-RU" sz="2000" dirty="0" smtClean="0">
                <a:latin typeface="Cambria Math"/>
                <a:ea typeface="Cambria Math"/>
              </a:rPr>
              <a:t>⇨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ambria Math"/>
              <a:ea typeface="Cambria Math"/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Изобразим диаграмму состояний </a:t>
            </a:r>
            <a:r>
              <a:rPr lang="ru-RU" sz="2000" dirty="0" smtClean="0"/>
              <a:t>и переходов: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8178" name="Object 2"/>
          <p:cNvGraphicFramePr>
            <a:graphicFrameLocks noChangeAspect="1"/>
          </p:cNvGraphicFramePr>
          <p:nvPr/>
        </p:nvGraphicFramePr>
        <p:xfrm>
          <a:off x="1187625" y="704496"/>
          <a:ext cx="2736304" cy="912720"/>
        </p:xfrm>
        <a:graphic>
          <a:graphicData uri="http://schemas.openxmlformats.org/presentationml/2006/ole">
            <p:oleObj spid="_x0000_s178178" name="Формула" r:id="rId3" imgW="1295280" imgH="431640" progId="Equation.3">
              <p:embed/>
            </p:oleObj>
          </a:graphicData>
        </a:graphic>
      </p:graphicFrame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5200650" y="692150"/>
          <a:ext cx="1309688" cy="865188"/>
        </p:xfrm>
        <a:graphic>
          <a:graphicData uri="http://schemas.openxmlformats.org/presentationml/2006/ole">
            <p:oleObj spid="_x0000_s178179" name="Формула" r:id="rId4" imgW="634680" imgH="419040" progId="Equation.3">
              <p:embed/>
            </p:oleObj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1187624" y="2720412"/>
            <a:ext cx="7776864" cy="1872208"/>
            <a:chOff x="323528" y="4293096"/>
            <a:chExt cx="7200800" cy="1656184"/>
          </a:xfrm>
          <a:solidFill>
            <a:srgbClr val="FF9933"/>
          </a:solidFill>
        </p:grpSpPr>
        <p:grpSp>
          <p:nvGrpSpPr>
            <p:cNvPr id="27" name="Группа 61"/>
            <p:cNvGrpSpPr/>
            <p:nvPr/>
          </p:nvGrpSpPr>
          <p:grpSpPr>
            <a:xfrm>
              <a:off x="323528" y="4293096"/>
              <a:ext cx="7200800" cy="1656184"/>
              <a:chOff x="323528" y="4293096"/>
              <a:chExt cx="7200800" cy="1656184"/>
            </a:xfrm>
            <a:grpFill/>
          </p:grpSpPr>
          <p:sp>
            <p:nvSpPr>
              <p:cNvPr id="30" name="Блок-схема: узел 29"/>
              <p:cNvSpPr/>
              <p:nvPr/>
            </p:nvSpPr>
            <p:spPr>
              <a:xfrm>
                <a:off x="32352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Блок-схема: узел 30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Выгнутая вверх стрелка 31"/>
              <p:cNvSpPr/>
              <p:nvPr/>
            </p:nvSpPr>
            <p:spPr>
              <a:xfrm>
                <a:off x="539552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Выгнутая вверх стрелка 32"/>
              <p:cNvSpPr/>
              <p:nvPr/>
            </p:nvSpPr>
            <p:spPr>
              <a:xfrm>
                <a:off x="205172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Выгнутая вверх стрелка 33"/>
              <p:cNvSpPr/>
              <p:nvPr/>
            </p:nvSpPr>
            <p:spPr>
              <a:xfrm>
                <a:off x="5796136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Выгнутая вверх стрелка 34"/>
              <p:cNvSpPr/>
              <p:nvPr/>
            </p:nvSpPr>
            <p:spPr>
              <a:xfrm>
                <a:off x="349188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Выгнутая вниз стрелка 35"/>
              <p:cNvSpPr/>
              <p:nvPr/>
            </p:nvSpPr>
            <p:spPr>
              <a:xfrm flipH="1">
                <a:off x="395536" y="5373216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Выгнутая вниз стрелка 36"/>
              <p:cNvSpPr/>
              <p:nvPr/>
            </p:nvSpPr>
            <p:spPr>
              <a:xfrm flipH="1">
                <a:off x="1979712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Выгнутая вниз стрелка 37"/>
              <p:cNvSpPr/>
              <p:nvPr/>
            </p:nvSpPr>
            <p:spPr>
              <a:xfrm flipH="1">
                <a:off x="3491880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Выгнутая вниз стрелка 38"/>
              <p:cNvSpPr/>
              <p:nvPr/>
            </p:nvSpPr>
            <p:spPr>
              <a:xfrm flipH="1">
                <a:off x="5724128" y="5301208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176368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7092280" y="4797152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8" name="Блок-схема: узел 27"/>
            <p:cNvSpPr/>
            <p:nvPr/>
          </p:nvSpPr>
          <p:spPr>
            <a:xfrm>
              <a:off x="5076056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>
            <a:xfrm>
              <a:off x="5364088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688160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28520" y="234888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(N-2)*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00328" y="2348880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(N-1)*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04184" y="4653136"/>
            <a:ext cx="41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664824" y="4581128"/>
            <a:ext cx="67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16552" y="4653136"/>
            <a:ext cx="67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488360" y="4653136"/>
            <a:ext cx="6797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524328" y="2348880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(N-v+1)*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84161" y="4400436"/>
            <a:ext cx="768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(v-1)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Выгнутая вверх стрелка 52"/>
          <p:cNvSpPr/>
          <p:nvPr/>
        </p:nvSpPr>
        <p:spPr>
          <a:xfrm rot="10800000">
            <a:off x="6684161" y="4005064"/>
            <a:ext cx="360040" cy="360040"/>
          </a:xfrm>
          <a:prstGeom prst="curved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Выгнутая вверх стрелка 53"/>
          <p:cNvSpPr/>
          <p:nvPr/>
        </p:nvSpPr>
        <p:spPr>
          <a:xfrm>
            <a:off x="6660232" y="2780928"/>
            <a:ext cx="423664" cy="368424"/>
          </a:xfrm>
          <a:prstGeom prst="curved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Блок-схема: узел 55"/>
          <p:cNvSpPr/>
          <p:nvPr/>
        </p:nvSpPr>
        <p:spPr>
          <a:xfrm>
            <a:off x="6948264" y="3284984"/>
            <a:ext cx="504056" cy="504056"/>
          </a:xfrm>
          <a:prstGeom prst="flowChartConnector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948264" y="335699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00192" y="2348880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(N-v+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)*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Определим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dirty="0" smtClean="0"/>
              <a:t>  (вероятность пребывания системы в </a:t>
            </a:r>
            <a:r>
              <a:rPr lang="ru-RU" sz="2000" dirty="0" smtClean="0"/>
              <a:t>состоянии </a:t>
            </a:r>
            <a:r>
              <a:rPr lang="en-US" sz="2000" dirty="0" smtClean="0"/>
              <a:t>k</a:t>
            </a:r>
            <a:r>
              <a:rPr lang="ru-RU" sz="2000" dirty="0" smtClean="0"/>
              <a:t>) </a:t>
            </a:r>
            <a:r>
              <a:rPr lang="ru-RU" sz="2000" dirty="0" smtClean="0"/>
              <a:t>из основополагающего равенства ТТ: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1189038" y="1004888"/>
          <a:ext cx="5115200" cy="1920056"/>
        </p:xfrm>
        <a:graphic>
          <a:graphicData uri="http://schemas.openxmlformats.org/presentationml/2006/ole">
            <p:oleObj spid="_x0000_s179202" name="Формула" r:id="rId3" imgW="2298600" imgH="863280" progId="Equation.3">
              <p:embed/>
            </p:oleObj>
          </a:graphicData>
        </a:graphic>
      </p:graphicFrame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1475656" y="3284984"/>
          <a:ext cx="6923524" cy="2088232"/>
        </p:xfrm>
        <a:graphic>
          <a:graphicData uri="http://schemas.openxmlformats.org/presentationml/2006/ole">
            <p:oleObj spid="_x0000_s179203" name="Формула" r:id="rId4" imgW="320040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Мы использовали выражение для определения числа сочетаний: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Окончательно получаем, при </a:t>
            </a:r>
            <a:r>
              <a:rPr lang="ru-RU" sz="2000" i="1" dirty="0" err="1" smtClean="0"/>
              <a:t>k=i</a:t>
            </a:r>
            <a:r>
              <a:rPr lang="ru-RU" sz="2000" dirty="0" smtClean="0"/>
              <a:t>, </a:t>
            </a:r>
            <a:r>
              <a:rPr lang="ru-RU" sz="2000" i="1" dirty="0" err="1" smtClean="0"/>
              <a:t>k</a:t>
            </a:r>
            <a:r>
              <a:rPr lang="ru-RU" sz="2000" i="1" dirty="0" smtClean="0"/>
              <a:t>&lt;</a:t>
            </a:r>
            <a:r>
              <a:rPr lang="ru-RU" sz="2000" i="1" dirty="0" err="1" smtClean="0"/>
              <a:t>v</a:t>
            </a:r>
            <a:r>
              <a:rPr lang="ru-RU" sz="2000" dirty="0" smtClean="0"/>
              <a:t>, следующее выражение: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- формула </a:t>
            </a:r>
            <a:r>
              <a:rPr lang="ru-RU" sz="2000" dirty="0" err="1" smtClean="0"/>
              <a:t>Энгсета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1438275" y="692150"/>
          <a:ext cx="7138988" cy="889000"/>
        </p:xfrm>
        <a:graphic>
          <a:graphicData uri="http://schemas.openxmlformats.org/presentationml/2006/ole">
            <p:oleObj spid="_x0000_s180226" name="Формула" r:id="rId3" imgW="3365280" imgH="419040" progId="Equation.3">
              <p:embed/>
            </p:oleObj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844675" y="1916113"/>
          <a:ext cx="3678238" cy="865187"/>
        </p:xfrm>
        <a:graphic>
          <a:graphicData uri="http://schemas.openxmlformats.org/presentationml/2006/ole">
            <p:oleObj spid="_x0000_s180227" name="Формула" r:id="rId4" imgW="1676160" imgH="393480" progId="Equation.3">
              <p:embed/>
            </p:oleObj>
          </a:graphicData>
        </a:graphic>
      </p:graphicFrame>
      <p:graphicFrame>
        <p:nvGraphicFramePr>
          <p:cNvPr id="180228" name="Object 4"/>
          <p:cNvGraphicFramePr>
            <a:graphicFrameLocks noChangeAspect="1"/>
          </p:cNvGraphicFramePr>
          <p:nvPr/>
        </p:nvGraphicFramePr>
        <p:xfrm>
          <a:off x="1547664" y="3573016"/>
          <a:ext cx="2274715" cy="2016225"/>
        </p:xfrm>
        <a:graphic>
          <a:graphicData uri="http://schemas.openxmlformats.org/presentationml/2006/ole">
            <p:oleObj spid="_x0000_s180228" name="Формула" r:id="rId5" imgW="1117440" imgH="990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Распределение </a:t>
            </a:r>
            <a:r>
              <a:rPr lang="ru-RU" sz="2000" dirty="0" err="1" smtClean="0"/>
              <a:t>Энгсета</a:t>
            </a:r>
            <a:r>
              <a:rPr lang="ru-RU" sz="2000" dirty="0" smtClean="0"/>
              <a:t> представляет собой функцию от множества параметров: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i="1" dirty="0" err="1" smtClean="0"/>
              <a:t>=f(N,i,α,β,δ</a:t>
            </a:r>
            <a:r>
              <a:rPr lang="ru-RU" sz="2000" i="1" dirty="0" smtClean="0"/>
              <a:t>)</a:t>
            </a:r>
            <a:r>
              <a:rPr lang="ru-RU" sz="2000" dirty="0" smtClean="0"/>
              <a:t>. Данная формула является более общей, чем первая формула Эрланга.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Если </a:t>
            </a:r>
            <a:r>
              <a:rPr lang="ru-RU" sz="2000" i="1" dirty="0" smtClean="0"/>
              <a:t>N</a:t>
            </a:r>
            <a:r>
              <a:rPr lang="ru-RU" sz="2000" dirty="0" smtClean="0"/>
              <a:t> устремить к бесконечности и одновременно параметр </a:t>
            </a:r>
            <a:r>
              <a:rPr lang="ru-RU" sz="2000" i="1" dirty="0" err="1" smtClean="0"/>
              <a:t>α</a:t>
            </a:r>
            <a:r>
              <a:rPr lang="ru-RU" sz="2000" dirty="0" err="1" smtClean="0"/>
              <a:t> </a:t>
            </a:r>
            <a:r>
              <a:rPr lang="ru-RU" sz="2000" dirty="0" smtClean="0"/>
              <a:t>устремить к нулю, так что </a:t>
            </a:r>
            <a:r>
              <a:rPr lang="ru-RU" sz="2000" smtClean="0"/>
              <a:t>произведение </a:t>
            </a:r>
            <a:r>
              <a:rPr lang="ru-RU" sz="2000" i="1" smtClean="0"/>
              <a:t>Nk=const=α</a:t>
            </a:r>
            <a:r>
              <a:rPr lang="ru-RU" sz="2000" smtClean="0"/>
              <a:t> </a:t>
            </a:r>
            <a:r>
              <a:rPr lang="ru-RU" sz="2000" dirty="0" smtClean="0"/>
              <a:t>( </a:t>
            </a:r>
            <a:r>
              <a:rPr lang="ru-RU" sz="2000" i="1" dirty="0" err="1" smtClean="0"/>
              <a:t>α</a:t>
            </a:r>
            <a:r>
              <a:rPr lang="ru-RU" sz="2000" dirty="0" err="1" smtClean="0"/>
              <a:t> </a:t>
            </a:r>
            <a:r>
              <a:rPr lang="ru-RU" sz="2000" dirty="0" smtClean="0"/>
              <a:t>— параметр ПВ всех свободных источников), то в этих условиях, формула </a:t>
            </a:r>
            <a:r>
              <a:rPr lang="ru-RU" sz="2000" dirty="0" err="1" smtClean="0"/>
              <a:t>Энгсета</a:t>
            </a:r>
            <a:r>
              <a:rPr lang="ru-RU" sz="2000" dirty="0" smtClean="0"/>
              <a:t> переходит в первую формулу Эрланга.</a:t>
            </a:r>
          </a:p>
          <a:p>
            <a:pPr>
              <a:spcAft>
                <a:spcPts val="600"/>
              </a:spcAft>
            </a:pPr>
            <a:r>
              <a:rPr lang="ru-RU" sz="2000" b="1" u="sng" dirty="0" smtClean="0"/>
              <a:t>Основные характеристики системы </a:t>
            </a:r>
            <a:r>
              <a:rPr lang="ru-RU" sz="2000" b="1" i="1" u="sng" dirty="0" smtClean="0"/>
              <a:t>M/M/V/K/N</a:t>
            </a:r>
            <a:r>
              <a:rPr lang="ru-RU" sz="2000" b="1" u="sng" dirty="0" smtClean="0"/>
              <a:t>, где </a:t>
            </a:r>
            <a:r>
              <a:rPr lang="ru-RU" sz="2000" b="1" i="1" u="sng" dirty="0" smtClean="0"/>
              <a:t>K=V</a:t>
            </a:r>
            <a:r>
              <a:rPr lang="ru-RU" sz="2000" b="1" u="sng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1. Рассмотрим взаимосвязь между параметром потока </a:t>
            </a:r>
            <a:r>
              <a:rPr lang="ru-RU" sz="2000" i="1" dirty="0" err="1" smtClean="0"/>
              <a:t>α</a:t>
            </a:r>
            <a:r>
              <a:rPr lang="ru-RU" sz="2000" dirty="0" err="1" smtClean="0"/>
              <a:t> </a:t>
            </a:r>
            <a:r>
              <a:rPr lang="ru-RU" sz="2000" dirty="0" smtClean="0"/>
              <a:t>и нагрузкой, которая поступает от одного свободного источника, которую обозначим </a:t>
            </a:r>
            <a:r>
              <a:rPr lang="ru-RU" sz="2000" i="1" dirty="0" err="1" smtClean="0"/>
              <a:t>a</a:t>
            </a:r>
            <a:r>
              <a:rPr lang="ru-RU" sz="2000" dirty="0" smtClean="0"/>
              <a:t>. Для этого рассмотрим систему без потерь, т.е. такую, в которой число линий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равно числу источников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. В такой системе каждый источник может обслуживаться независимо от других источников. Поэтому для рассмотрения взаимосвязи между </a:t>
            </a:r>
            <a:r>
              <a:rPr lang="ru-RU" sz="2000" i="1" dirty="0" err="1" smtClean="0"/>
              <a:t>α</a:t>
            </a:r>
            <a:r>
              <a:rPr lang="ru-RU" sz="2000" dirty="0" err="1" smtClean="0"/>
              <a:t> </a:t>
            </a:r>
            <a:r>
              <a:rPr lang="ru-RU" sz="2000" dirty="0" smtClean="0"/>
              <a:t>и </a:t>
            </a:r>
            <a:r>
              <a:rPr lang="ru-RU" sz="2000" i="1" dirty="0" err="1" smtClean="0"/>
              <a:t>a</a:t>
            </a:r>
            <a:r>
              <a:rPr lang="ru-RU" sz="2000" dirty="0" smtClean="0"/>
              <a:t>, рассмотрим простейший случай системы, когда </a:t>
            </a:r>
            <a:r>
              <a:rPr lang="ru-RU" sz="2000" i="1" dirty="0" smtClean="0"/>
              <a:t>v=N=1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b="1" u="sng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3203848" y="5085184"/>
          <a:ext cx="2448272" cy="1503663"/>
        </p:xfrm>
        <a:graphic>
          <a:graphicData uri="http://schemas.openxmlformats.org/presentationml/2006/ole">
            <p:oleObj spid="_x0000_s181250" name="Формула" r:id="rId3" imgW="1612800" imgH="990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2</a:t>
            </a:r>
            <a:r>
              <a:rPr lang="ru-RU" sz="2000" dirty="0" smtClean="0"/>
              <a:t>. </a:t>
            </a:r>
            <a:r>
              <a:rPr lang="ru-RU" sz="2000" b="1" dirty="0" smtClean="0"/>
              <a:t>ДО с потерями</a:t>
            </a:r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Данная </a:t>
            </a:r>
            <a:r>
              <a:rPr lang="ru-RU" sz="2000" dirty="0"/>
              <a:t>модель характеризуется тем, что вызов, поступивший в момент занятости ресурсов, получает отказ.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такой системе каждый вызов, в том числе и повторный, воспринимается как новый.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Модель </a:t>
            </a:r>
            <a:r>
              <a:rPr lang="ru-RU" sz="2000" dirty="0"/>
              <a:t>удобна для расчета оборудования системы с ограниченными ресурсами. Многие реальные модели вполне соответствуют данной, а математический аппарат значительно проще.</a:t>
            </a:r>
          </a:p>
          <a:p>
            <a:pPr>
              <a:spcAft>
                <a:spcPts val="600"/>
              </a:spcAft>
            </a:pPr>
            <a:endParaRPr lang="ru-RU" sz="2000" b="1" dirty="0" smtClean="0"/>
          </a:p>
        </p:txBody>
      </p:sp>
      <p:grpSp>
        <p:nvGrpSpPr>
          <p:cNvPr id="12" name="Группа 11"/>
          <p:cNvGrpSpPr/>
          <p:nvPr/>
        </p:nvGrpSpPr>
        <p:grpSpPr>
          <a:xfrm>
            <a:off x="1691680" y="980728"/>
            <a:ext cx="6480720" cy="2952328"/>
            <a:chOff x="1403648" y="980728"/>
            <a:chExt cx="5544616" cy="1880592"/>
          </a:xfrm>
          <a:solidFill>
            <a:srgbClr val="FFC000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915816" y="980728"/>
              <a:ext cx="2520280" cy="1152128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Система РИ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14" name="Штриховая стрелка вправо 13"/>
            <p:cNvSpPr/>
            <p:nvPr/>
          </p:nvSpPr>
          <p:spPr>
            <a:xfrm>
              <a:off x="1403648" y="1340768"/>
              <a:ext cx="1440160" cy="432048"/>
            </a:xfrm>
            <a:prstGeom prst="stripedRight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ПВ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15" name="Штриховая стрелка вправо 14"/>
            <p:cNvSpPr/>
            <p:nvPr/>
          </p:nvSpPr>
          <p:spPr>
            <a:xfrm>
              <a:off x="5508104" y="1340768"/>
              <a:ext cx="1440160" cy="432048"/>
            </a:xfrm>
            <a:prstGeom prst="stripedRight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ПОВ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  <p:sp>
          <p:nvSpPr>
            <p:cNvPr id="16" name="Штриховая стрелка вправо 15"/>
            <p:cNvSpPr/>
            <p:nvPr/>
          </p:nvSpPr>
          <p:spPr>
            <a:xfrm rot="5400000">
              <a:off x="3775720" y="2281064"/>
              <a:ext cx="728464" cy="432048"/>
            </a:xfrm>
            <a:prstGeom prst="stripedRight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7984" y="2348880"/>
              <a:ext cx="664061" cy="235259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ППВ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Здесь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 — доля времени, в течение которого источник занят. Это численно соответствует нагрузке, поступившей от одного источника. Отсюда следует, что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=a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</a:t>
            </a:r>
            <a:r>
              <a:rPr lang="ru-RU" sz="2000" dirty="0" smtClean="0">
                <a:latin typeface="Cambria Math"/>
                <a:ea typeface="Cambria Math"/>
              </a:rPr>
              <a:t>⇨ 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ambria Math"/>
              <a:ea typeface="Cambria Math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ambria Math"/>
              <a:ea typeface="Cambria Math"/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Эта связь позволяет представить формулу </a:t>
            </a:r>
            <a:r>
              <a:rPr lang="ru-RU" sz="2000" dirty="0" err="1" smtClean="0"/>
              <a:t>Энгсета</a:t>
            </a:r>
            <a:r>
              <a:rPr lang="ru-RU" sz="2000" dirty="0" smtClean="0"/>
              <a:t> в другом виде: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1547664" y="1340768"/>
          <a:ext cx="1200134" cy="1584176"/>
        </p:xfrm>
        <a:graphic>
          <a:graphicData uri="http://schemas.openxmlformats.org/presentationml/2006/ole">
            <p:oleObj spid="_x0000_s182274" name="Формула" r:id="rId3" imgW="634680" imgH="838080" progId="Equation.3">
              <p:embed/>
            </p:oleObj>
          </a:graphicData>
        </a:graphic>
      </p:graphicFrame>
      <p:graphicFrame>
        <p:nvGraphicFramePr>
          <p:cNvPr id="182275" name="Object 3"/>
          <p:cNvGraphicFramePr>
            <a:graphicFrameLocks noChangeAspect="1"/>
          </p:cNvGraphicFramePr>
          <p:nvPr/>
        </p:nvGraphicFramePr>
        <p:xfrm>
          <a:off x="3851920" y="1700808"/>
          <a:ext cx="1299427" cy="857622"/>
        </p:xfrm>
        <a:graphic>
          <a:graphicData uri="http://schemas.openxmlformats.org/presentationml/2006/ole">
            <p:oleObj spid="_x0000_s182275" name="Формула" r:id="rId4" imgW="634680" imgH="419040" progId="Equation.3">
              <p:embed/>
            </p:oleObj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3203848" y="3717032"/>
          <a:ext cx="2592288" cy="1899299"/>
        </p:xfrm>
        <a:graphic>
          <a:graphicData uri="http://schemas.openxmlformats.org/presentationml/2006/ole">
            <p:oleObj spid="_x0000_s182276" name="Формула" r:id="rId5" imgW="128268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2. Рассмотрим вероятности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в системе без потерь (т.е. число источников совпадает с числом обслуживающих приборов).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Для такой системы: 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err="1" smtClean="0"/>
              <a:t>Домножим</a:t>
            </a:r>
            <a:r>
              <a:rPr lang="ru-RU" sz="2000" dirty="0" smtClean="0"/>
              <a:t> числитель и знаменатель на </a:t>
            </a:r>
            <a:r>
              <a:rPr lang="ru-RU" sz="2000" i="1" dirty="0" smtClean="0"/>
              <a:t>(1-a)</a:t>
            </a:r>
            <a:r>
              <a:rPr lang="ru-RU" sz="2000" i="1" baseline="30000" dirty="0" smtClean="0"/>
              <a:t>N</a:t>
            </a:r>
            <a:r>
              <a:rPr lang="ru-RU" sz="20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Получаем: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Рассмотрим знаменатель выражения: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(сумма членов бинома Ньютона).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3298" name="Object 2"/>
          <p:cNvGraphicFramePr>
            <a:graphicFrameLocks noChangeAspect="1"/>
          </p:cNvGraphicFramePr>
          <p:nvPr/>
        </p:nvGraphicFramePr>
        <p:xfrm>
          <a:off x="3590925" y="787400"/>
          <a:ext cx="2349500" cy="1611313"/>
        </p:xfrm>
        <a:graphic>
          <a:graphicData uri="http://schemas.openxmlformats.org/presentationml/2006/ole">
            <p:oleObj spid="_x0000_s183298" name="Формула" r:id="rId3" imgW="1333440" imgH="914400" progId="Equation.3">
              <p:embed/>
            </p:oleObj>
          </a:graphicData>
        </a:graphic>
      </p:graphicFrame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2771775" y="2935288"/>
          <a:ext cx="2592388" cy="1249362"/>
        </p:xfrm>
        <a:graphic>
          <a:graphicData uri="http://schemas.openxmlformats.org/presentationml/2006/ole">
            <p:oleObj spid="_x0000_s183299" name="Формула" r:id="rId4" imgW="1371600" imgH="660240" progId="Equation.3">
              <p:embed/>
            </p:oleObj>
          </a:graphicData>
        </a:graphic>
      </p:graphicFrame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2123728" y="4797152"/>
          <a:ext cx="5010910" cy="936104"/>
        </p:xfrm>
        <a:graphic>
          <a:graphicData uri="http://schemas.openxmlformats.org/presentationml/2006/ole">
            <p:oleObj spid="_x0000_s183300" name="Формула" r:id="rId5" imgW="23112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Следовательно:  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   - формула Бернулли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Здесь,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i</a:t>
            </a:r>
            <a:r>
              <a:rPr lang="ru-RU" sz="2000" dirty="0" smtClean="0"/>
              <a:t> — вероятность того, что в произвольный момент времени, из общего числа </a:t>
            </a:r>
            <a:r>
              <a:rPr lang="ru-RU" sz="2000" i="1" dirty="0" smtClean="0"/>
              <a:t>N</a:t>
            </a:r>
            <a:r>
              <a:rPr lang="ru-RU" sz="2000" dirty="0" smtClean="0"/>
              <a:t> источников, занято </a:t>
            </a:r>
            <a:r>
              <a:rPr lang="ru-RU" sz="2000" i="1" dirty="0" err="1" smtClean="0"/>
              <a:t>i</a:t>
            </a:r>
            <a:r>
              <a:rPr lang="ru-RU" sz="2000" dirty="0" smtClean="0"/>
              <a:t> источников.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3. Определим потери по времени 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Оценим         как вероятность занятости всех </a:t>
            </a:r>
            <a:r>
              <a:rPr lang="en-US" sz="2000" i="1" dirty="0" smtClean="0">
                <a:latin typeface="Corbel" pitchFamily="34" charset="0"/>
              </a:rPr>
              <a:t>v</a:t>
            </a:r>
            <a:r>
              <a:rPr lang="ru-RU" sz="2000" i="1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линий в полнодоступном пучке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                                                                                    </a:t>
            </a:r>
            <a:r>
              <a:rPr lang="ru-RU" sz="2000" b="1" dirty="0" smtClean="0">
                <a:solidFill>
                  <a:srgbClr val="FF9933"/>
                </a:solidFill>
                <a:latin typeface="Corbel" pitchFamily="34" charset="0"/>
              </a:rPr>
              <a:t>(*)</a:t>
            </a:r>
            <a:r>
              <a:rPr lang="ru-RU" sz="2000" b="1" dirty="0" smtClean="0">
                <a:solidFill>
                  <a:srgbClr val="FF9933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3257550" y="188913"/>
          <a:ext cx="2265363" cy="536575"/>
        </p:xfrm>
        <a:graphic>
          <a:graphicData uri="http://schemas.openxmlformats.org/presentationml/2006/ole">
            <p:oleObj spid="_x0000_s184322" name="Формула" r:id="rId3" imgW="1015920" imgH="241200" progId="Equation.3">
              <p:embed/>
            </p:oleObj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1259632" y="893130"/>
          <a:ext cx="2808312" cy="550081"/>
        </p:xfrm>
        <a:graphic>
          <a:graphicData uri="http://schemas.openxmlformats.org/presentationml/2006/ole">
            <p:oleObj spid="_x0000_s184323" name="Формула" r:id="rId4" imgW="1231560" imgH="241200" progId="Equation.3">
              <p:embed/>
            </p:oleObj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2198688" y="3813175"/>
          <a:ext cx="2946400" cy="1782763"/>
        </p:xfrm>
        <a:graphic>
          <a:graphicData uri="http://schemas.openxmlformats.org/presentationml/2006/ole">
            <p:oleObj spid="_x0000_s184324" name="Формула" r:id="rId5" imgW="1511280" imgH="914400" progId="Equation.3">
              <p:embed/>
            </p:oleObj>
          </a:graphicData>
        </a:graphic>
      </p:graphicFrame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4932040" y="2348880"/>
          <a:ext cx="288032" cy="432048"/>
        </p:xfrm>
        <a:graphic>
          <a:graphicData uri="http://schemas.openxmlformats.org/presentationml/2006/ole">
            <p:oleObj spid="_x0000_s184325" name="Формула" r:id="rId6" imgW="152280" imgH="228600" progId="Equation.3">
              <p:embed/>
            </p:oleObj>
          </a:graphicData>
        </a:graphic>
      </p:graphicFrame>
      <p:graphicFrame>
        <p:nvGraphicFramePr>
          <p:cNvPr id="184326" name="Object 6"/>
          <p:cNvGraphicFramePr>
            <a:graphicFrameLocks noChangeAspect="1"/>
          </p:cNvGraphicFramePr>
          <p:nvPr/>
        </p:nvGraphicFramePr>
        <p:xfrm>
          <a:off x="2195736" y="3140968"/>
          <a:ext cx="287338" cy="431800"/>
        </p:xfrm>
        <a:graphic>
          <a:graphicData uri="http://schemas.openxmlformats.org/presentationml/2006/ole">
            <p:oleObj spid="_x0000_s184326" name="Формула" r:id="rId7" imgW="152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4. Потери по вызовам: 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                                                </a:t>
            </a:r>
            <a:r>
              <a:rPr lang="ru-RU" sz="2000" b="1" dirty="0" smtClean="0">
                <a:solidFill>
                  <a:srgbClr val="FF9933"/>
                </a:solidFill>
              </a:rPr>
              <a:t>(**)</a:t>
            </a:r>
            <a:endParaRPr lang="ru-RU" sz="2000" dirty="0" smtClean="0">
              <a:solidFill>
                <a:srgbClr val="FF9933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где </a:t>
            </a:r>
            <a:r>
              <a:rPr lang="ru-RU" sz="2000" i="1" dirty="0" smtClean="0"/>
              <a:t>µ</a:t>
            </a:r>
            <a:r>
              <a:rPr lang="ru-RU" sz="2000" dirty="0" smtClean="0"/>
              <a:t> — интенсивность потока.</a:t>
            </a:r>
          </a:p>
          <a:p>
            <a:endParaRPr lang="ru-RU" sz="2000" dirty="0" smtClean="0"/>
          </a:p>
          <a:p>
            <a:r>
              <a:rPr lang="ru-RU" sz="2000" dirty="0" smtClean="0"/>
              <a:t>Из соотношения формул </a:t>
            </a:r>
            <a:r>
              <a:rPr lang="ru-RU" sz="2000" b="1" dirty="0" smtClean="0"/>
              <a:t>(*)</a:t>
            </a:r>
            <a:r>
              <a:rPr lang="ru-RU" sz="2000" dirty="0" smtClean="0"/>
              <a:t> и </a:t>
            </a:r>
            <a:r>
              <a:rPr lang="ru-RU" sz="2000" b="1" dirty="0" smtClean="0"/>
              <a:t>(**)</a:t>
            </a:r>
            <a:r>
              <a:rPr lang="ru-RU" sz="2000" dirty="0" smtClean="0"/>
              <a:t> следует, что в полнодоступном пучке из </a:t>
            </a:r>
            <a:r>
              <a:rPr lang="ru-RU" sz="2000" i="1" dirty="0" err="1" smtClean="0"/>
              <a:t>v</a:t>
            </a:r>
            <a:r>
              <a:rPr lang="ru-RU" sz="2000" dirty="0" smtClean="0"/>
              <a:t> линий, на который поступает ПВ и каждый источник создает одну и ту же нагрузку </a:t>
            </a:r>
            <a:r>
              <a:rPr lang="ru-RU" sz="2000" i="1" dirty="0" err="1" smtClean="0"/>
              <a:t>a</a:t>
            </a:r>
            <a:r>
              <a:rPr lang="ru-RU" sz="2000" dirty="0" smtClean="0"/>
              <a:t>,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в</a:t>
            </a:r>
            <a:r>
              <a:rPr lang="ru-RU" sz="2000" dirty="0" smtClean="0"/>
              <a:t> при наличии </a:t>
            </a:r>
            <a:r>
              <a:rPr lang="ru-RU" sz="2000" i="1" dirty="0" smtClean="0"/>
              <a:t>N</a:t>
            </a:r>
            <a:r>
              <a:rPr lang="ru-RU" sz="2000" dirty="0" smtClean="0"/>
              <a:t> источников, численно равны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t</a:t>
            </a:r>
            <a:r>
              <a:rPr lang="ru-RU" sz="2000" dirty="0" smtClean="0"/>
              <a:t> при наличии </a:t>
            </a:r>
            <a:r>
              <a:rPr lang="ru-RU" sz="2000" i="1" dirty="0" smtClean="0"/>
              <a:t>N-1</a:t>
            </a:r>
            <a:r>
              <a:rPr lang="ru-RU" sz="2000" dirty="0" smtClean="0"/>
              <a:t> источника.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                                     </a:t>
            </a:r>
            <a:r>
              <a:rPr lang="ru-RU" sz="2000" dirty="0" smtClean="0">
                <a:latin typeface="Cambria Math"/>
                <a:ea typeface="Cambria Math"/>
              </a:rPr>
              <a:t>⇨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Потери по вызовам табулированы. Чтобы по таблицам определить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t</a:t>
            </a:r>
            <a:r>
              <a:rPr lang="ru-RU" sz="2000" dirty="0" smtClean="0"/>
              <a:t>, достаточно взять табличное </a:t>
            </a:r>
            <a:r>
              <a:rPr lang="ru-RU" sz="2000" dirty="0" smtClean="0"/>
              <a:t>значение, где</a:t>
            </a:r>
            <a:r>
              <a:rPr lang="en-US" sz="2000" dirty="0" smtClean="0"/>
              <a:t> </a:t>
            </a:r>
            <a:r>
              <a:rPr lang="ru-RU" sz="2000" i="1" dirty="0" smtClean="0"/>
              <a:t>N </a:t>
            </a:r>
            <a:r>
              <a:rPr lang="ru-RU" sz="2000" dirty="0" smtClean="0"/>
              <a:t>отличается на единицу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2771800" y="476672"/>
          <a:ext cx="3332802" cy="1800200"/>
        </p:xfrm>
        <a:graphic>
          <a:graphicData uri="http://schemas.openxmlformats.org/presentationml/2006/ole">
            <p:oleObj spid="_x0000_s185346" name="Формула" r:id="rId3" imgW="1739880" imgH="939600" progId="Equation.3">
              <p:embed/>
            </p:oleObj>
          </a:graphicData>
        </a:graphic>
      </p:graphicFrame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1308100" y="4437063"/>
          <a:ext cx="3429000" cy="454025"/>
        </p:xfrm>
        <a:graphic>
          <a:graphicData uri="http://schemas.openxmlformats.org/presentationml/2006/ole">
            <p:oleObj spid="_x0000_s185347" name="Формула" r:id="rId4" imgW="1726920" imgH="228600" progId="Equation.3">
              <p:embed/>
            </p:oleObj>
          </a:graphicData>
        </a:graphic>
      </p:graphicFrame>
      <p:graphicFrame>
        <p:nvGraphicFramePr>
          <p:cNvPr id="185348" name="Object 4"/>
          <p:cNvGraphicFramePr>
            <a:graphicFrameLocks noChangeAspect="1"/>
          </p:cNvGraphicFramePr>
          <p:nvPr/>
        </p:nvGraphicFramePr>
        <p:xfrm>
          <a:off x="5232400" y="4437063"/>
          <a:ext cx="839788" cy="444500"/>
        </p:xfrm>
        <a:graphic>
          <a:graphicData uri="http://schemas.openxmlformats.org/presentationml/2006/ole">
            <p:oleObj spid="_x0000_s185348" name="Формула" r:id="rId5" imgW="43164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5. Сравним системы </a:t>
            </a:r>
            <a:r>
              <a:rPr lang="ru-RU" sz="2000" i="1" dirty="0" smtClean="0"/>
              <a:t>M/M/V/K</a:t>
            </a:r>
            <a:r>
              <a:rPr lang="ru-RU" sz="2000" dirty="0" smtClean="0"/>
              <a:t>, где </a:t>
            </a:r>
            <a:r>
              <a:rPr lang="ru-RU" sz="2000" i="1" dirty="0" smtClean="0"/>
              <a:t>K=V</a:t>
            </a:r>
            <a:r>
              <a:rPr lang="en-US" sz="2000" i="1" dirty="0" smtClean="0"/>
              <a:t> </a:t>
            </a:r>
            <a:r>
              <a:rPr lang="ru-RU" sz="2000" dirty="0" smtClean="0"/>
              <a:t>и </a:t>
            </a:r>
            <a:r>
              <a:rPr lang="ru-RU" sz="2000" i="1" dirty="0" smtClean="0"/>
              <a:t>M/M/V/K/N</a:t>
            </a:r>
            <a:r>
              <a:rPr lang="ru-RU" sz="2000" dirty="0" smtClean="0"/>
              <a:t>, где </a:t>
            </a:r>
            <a:r>
              <a:rPr lang="ru-RU" sz="2000" i="1" dirty="0" smtClean="0"/>
              <a:t>K=V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Первая формула Эрланга широко используется для определения числа обслуживающих </a:t>
            </a:r>
            <a:r>
              <a:rPr lang="ru-RU" sz="2000" dirty="0" smtClean="0"/>
              <a:t>приборов. Её можно использовать </a:t>
            </a:r>
            <a:r>
              <a:rPr lang="ru-RU" sz="2000" dirty="0" smtClean="0"/>
              <a:t>для первоначальной </a:t>
            </a:r>
            <a:r>
              <a:rPr lang="ru-RU" sz="2000" dirty="0" smtClean="0"/>
              <a:t>оценки характеристик системы, </a:t>
            </a:r>
            <a:r>
              <a:rPr lang="ru-RU" sz="2000" dirty="0" smtClean="0"/>
              <a:t>которую впоследствии следует уточнить, используя формулу </a:t>
            </a:r>
            <a:r>
              <a:rPr lang="ru-RU" sz="2000" dirty="0" err="1" smtClean="0"/>
              <a:t>Энгсета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Выполним графическое исследование: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6370" name="Picture 2" descr="06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771600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860032" y="630932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6309320"/>
            <a:ext cx="50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732240" y="630932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12160" y="6309320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Из рисунка видно, что пропускная способность пучка </a:t>
            </a:r>
            <a:r>
              <a:rPr lang="ru-RU" sz="2000" i="1" dirty="0" err="1" smtClean="0"/>
              <a:t>y</a:t>
            </a:r>
            <a:r>
              <a:rPr lang="ru-RU" sz="2000" dirty="0" smtClean="0"/>
              <a:t> при заданных потерях возрастает с ростом емкости этого пучка. Она также возрастает и с ростом потерь (смотри рассуждения для простейшего ПВ, для системы </a:t>
            </a:r>
            <a:r>
              <a:rPr lang="ru-RU" sz="2000" i="1" dirty="0" smtClean="0"/>
              <a:t>M/M/V/K</a:t>
            </a:r>
            <a:r>
              <a:rPr lang="ru-RU" sz="2000" dirty="0" smtClean="0"/>
              <a:t>, где </a:t>
            </a:r>
            <a:r>
              <a:rPr lang="ru-RU" sz="2000" i="1" dirty="0" smtClean="0"/>
              <a:t>K=V</a:t>
            </a:r>
            <a:r>
              <a:rPr lang="ru-RU" sz="2000" dirty="0" smtClean="0"/>
              <a:t>).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Также на пропускную способность </a:t>
            </a:r>
            <a:r>
              <a:rPr lang="ru-RU" sz="2000" i="1" dirty="0" err="1" smtClean="0"/>
              <a:t>y</a:t>
            </a:r>
            <a:r>
              <a:rPr lang="ru-RU" sz="2000" dirty="0" smtClean="0"/>
              <a:t> влияет число источников вызовов </a:t>
            </a:r>
            <a:r>
              <a:rPr lang="ru-RU" sz="2000" i="1" dirty="0" smtClean="0"/>
              <a:t>N</a:t>
            </a:r>
            <a:r>
              <a:rPr lang="ru-RU" sz="2000" dirty="0" smtClean="0"/>
              <a:t>, причем, с уменьшением </a:t>
            </a:r>
            <a:r>
              <a:rPr lang="ru-RU" sz="2000" i="1" dirty="0" smtClean="0"/>
              <a:t>N</a:t>
            </a:r>
            <a:r>
              <a:rPr lang="ru-RU" sz="2000" dirty="0" smtClean="0"/>
              <a:t>, пропускная способность пучка растет. Следовательно, </a:t>
            </a:r>
            <a:r>
              <a:rPr lang="ru-RU" sz="2000" i="1" dirty="0" smtClean="0"/>
              <a:t>N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&lt;N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&lt;N</a:t>
            </a:r>
            <a:r>
              <a:rPr lang="ru-RU" sz="2000" i="1" baseline="-25000" dirty="0" smtClean="0"/>
              <a:t>3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Зафиксируем нагрузку </a:t>
            </a:r>
            <a:r>
              <a:rPr lang="ru-RU" sz="2000" i="1" dirty="0" smtClean="0"/>
              <a:t>y</a:t>
            </a:r>
            <a:r>
              <a:rPr lang="ru-RU" sz="1400" i="1" dirty="0" smtClean="0"/>
              <a:t>1</a:t>
            </a:r>
            <a:r>
              <a:rPr lang="ru-RU" sz="2000" i="1" dirty="0" smtClean="0"/>
              <a:t>. </a:t>
            </a:r>
            <a:r>
              <a:rPr lang="ru-RU" sz="2000" dirty="0" smtClean="0"/>
              <a:t>Таким образом, наименьшим </a:t>
            </a:r>
            <a:r>
              <a:rPr lang="ru-RU" sz="2000" dirty="0" smtClean="0"/>
              <a:t>числом линий </a:t>
            </a:r>
            <a:r>
              <a:rPr lang="ru-RU" sz="2000" i="1" dirty="0" smtClean="0"/>
              <a:t>V</a:t>
            </a:r>
            <a:r>
              <a:rPr lang="ru-RU" sz="1600" i="1" dirty="0" smtClean="0"/>
              <a:t>1</a:t>
            </a:r>
            <a:r>
              <a:rPr lang="ru-RU" sz="2000" dirty="0" smtClean="0"/>
              <a:t> мы сможем обслужить нагрузку </a:t>
            </a:r>
            <a:r>
              <a:rPr lang="ru-RU" sz="2000" i="1" dirty="0" smtClean="0"/>
              <a:t>y</a:t>
            </a:r>
            <a:r>
              <a:rPr lang="ru-RU" sz="1400" i="1" dirty="0" smtClean="0"/>
              <a:t>1 </a:t>
            </a:r>
            <a:r>
              <a:rPr lang="ru-RU" sz="2000" i="1" dirty="0" smtClean="0"/>
              <a:t> </a:t>
            </a:r>
            <a:r>
              <a:rPr lang="ru-RU" sz="2000" dirty="0" smtClean="0"/>
              <a:t>при минимальном числе источников.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Данный рисунок характеризует правильность выбора модели входящего ПВ при  проектировании системы распределения информации.</a:t>
            </a:r>
          </a:p>
          <a:p>
            <a:pPr>
              <a:spcAft>
                <a:spcPts val="600"/>
              </a:spcAft>
            </a:pPr>
            <a:r>
              <a:rPr lang="ru-RU" sz="2000" i="1" dirty="0" smtClean="0">
                <a:latin typeface="Corbel" pitchFamily="34" charset="0"/>
              </a:rPr>
              <a:t>П</a:t>
            </a:r>
            <a:r>
              <a:rPr lang="ru-RU" sz="2000" i="1" dirty="0" smtClean="0">
                <a:latin typeface="Corbel" pitchFamily="34" charset="0"/>
              </a:rPr>
              <a:t>ример</a:t>
            </a:r>
            <a:r>
              <a:rPr lang="ru-RU" sz="2000" i="1" dirty="0" smtClean="0">
                <a:latin typeface="Corbel" pitchFamily="34" charset="0"/>
              </a:rPr>
              <a:t>. </a:t>
            </a:r>
            <a:r>
              <a:rPr lang="ru-RU" sz="2000" dirty="0" smtClean="0">
                <a:latin typeface="Corbel" pitchFamily="34" charset="0"/>
              </a:rPr>
              <a:t>Пусть необходимо определить число линий </a:t>
            </a:r>
            <a:r>
              <a:rPr lang="en-US" sz="2000" i="1" dirty="0" smtClean="0"/>
              <a:t>v</a:t>
            </a:r>
            <a:r>
              <a:rPr lang="ru-RU" sz="2000" i="1" dirty="0" smtClean="0"/>
              <a:t>, </a:t>
            </a:r>
            <a:r>
              <a:rPr lang="ru-RU" sz="2000" dirty="0" smtClean="0"/>
              <a:t>если известно, </a:t>
            </a:r>
            <a:r>
              <a:rPr lang="ru-RU" sz="2000" dirty="0" smtClean="0">
                <a:latin typeface="Corbel" pitchFamily="34" charset="0"/>
              </a:rPr>
              <a:t>что эта система должна обслуживать заданную нагрузку </a:t>
            </a:r>
            <a:r>
              <a:rPr lang="ru-RU" sz="2000" i="1" dirty="0" smtClean="0">
                <a:latin typeface="Corbel" pitchFamily="34" charset="0"/>
              </a:rPr>
              <a:t>y</a:t>
            </a:r>
            <a:r>
              <a:rPr lang="ru-RU" sz="2000" i="1" baseline="-25000" dirty="0" smtClean="0">
                <a:latin typeface="Corbel" pitchFamily="34" charset="0"/>
              </a:rPr>
              <a:t>1</a:t>
            </a:r>
            <a:r>
              <a:rPr lang="ru-RU" sz="2000" dirty="0" smtClean="0">
                <a:latin typeface="Corbel" pitchFamily="34" charset="0"/>
              </a:rPr>
              <a:t> при фиксированных потерях </a:t>
            </a:r>
            <a:r>
              <a:rPr lang="en-US" sz="2000" dirty="0" smtClean="0">
                <a:latin typeface="Corbel" pitchFamily="34" charset="0"/>
              </a:rPr>
              <a:t>p=const</a:t>
            </a:r>
            <a:r>
              <a:rPr lang="ru-RU" sz="2000" dirty="0" smtClean="0">
                <a:latin typeface="Corbel" pitchFamily="34" charset="0"/>
              </a:rPr>
              <a:t>, при поступлении на эту систему простейшего ПВ или  ПВ от ограниченного числа источников.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Возможны два варианта решения задачи:</a:t>
            </a:r>
          </a:p>
          <a:p>
            <a:pPr>
              <a:spcAft>
                <a:spcPts val="600"/>
              </a:spcAft>
            </a:pPr>
            <a:endParaRPr lang="ru-RU" sz="14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а) применить наиболее распространенную модель обслуживания, которая описывается 1-ой формулой Эрланга и которая обозначена на рисунке как </a:t>
            </a:r>
            <a:r>
              <a:rPr lang="ru-RU" sz="2000" i="1" dirty="0" smtClean="0"/>
              <a:t>N=∞</a:t>
            </a:r>
            <a:r>
              <a:rPr lang="ru-RU" sz="20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б) выбрать формулу </a:t>
            </a:r>
            <a:r>
              <a:rPr lang="ru-RU" sz="2000" dirty="0" err="1" smtClean="0"/>
              <a:t>Энгсета</a:t>
            </a:r>
            <a:r>
              <a:rPr lang="ru-RU" sz="2000" dirty="0" smtClean="0"/>
              <a:t>, которая учитывает число источников  вызовов , например </a:t>
            </a:r>
            <a:r>
              <a:rPr lang="ru-RU" sz="2000" i="1" dirty="0" err="1" smtClean="0"/>
              <a:t>N</a:t>
            </a:r>
            <a:r>
              <a:rPr lang="ru-RU" sz="2000" i="1" baseline="-25000" dirty="0" err="1" smtClean="0"/>
              <a:t>з</a:t>
            </a:r>
            <a:r>
              <a:rPr lang="ru-RU" sz="2000" dirty="0" smtClean="0"/>
              <a:t>, </a:t>
            </a:r>
            <a:r>
              <a:rPr lang="ru-RU" sz="2000" dirty="0" smtClean="0"/>
              <a:t>при </a:t>
            </a:r>
            <a:r>
              <a:rPr lang="ru-RU" sz="2000" dirty="0" smtClean="0"/>
              <a:t>использовании которой разработчик </a:t>
            </a:r>
            <a:r>
              <a:rPr lang="ru-RU" sz="2000" dirty="0" smtClean="0"/>
              <a:t>может</a:t>
            </a:r>
            <a:r>
              <a:rPr lang="ru-RU" sz="2000" dirty="0" smtClean="0"/>
              <a:t> выбрать </a:t>
            </a:r>
            <a:r>
              <a:rPr lang="ru-RU" sz="2000" i="1" dirty="0" smtClean="0"/>
              <a:t>v</a:t>
            </a:r>
            <a:r>
              <a:rPr lang="ru-RU" sz="2000" i="1" baseline="-25000" dirty="0" smtClean="0"/>
              <a:t>3</a:t>
            </a:r>
            <a:r>
              <a:rPr lang="ru-RU" sz="2000" dirty="0" smtClean="0"/>
              <a:t> линий. Очевидно, что </a:t>
            </a:r>
            <a:r>
              <a:rPr lang="ru-RU" sz="2000" i="1" dirty="0" smtClean="0"/>
              <a:t>v</a:t>
            </a:r>
            <a:r>
              <a:rPr lang="ru-RU" sz="2000" i="1" baseline="-25000" dirty="0" smtClean="0"/>
              <a:t>3</a:t>
            </a:r>
            <a:r>
              <a:rPr lang="ru-RU" sz="2000" i="1" dirty="0" smtClean="0"/>
              <a:t>&lt;</a:t>
            </a:r>
            <a:r>
              <a:rPr lang="ru-RU" sz="2000" i="1" dirty="0" err="1" smtClean="0"/>
              <a:t>v</a:t>
            </a:r>
            <a:r>
              <a:rPr lang="ru-RU" sz="2000" i="1" baseline="-25000" dirty="0" smtClean="0"/>
              <a:t>*</a:t>
            </a:r>
            <a:r>
              <a:rPr lang="ru-RU" sz="2000" dirty="0" smtClean="0"/>
              <a:t>. Пример показывает, что неправильный выбор математической модели может неоправданно завысить качество обслуживания, а значит и стоимость такой системы.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Системы </a:t>
            </a:r>
            <a:r>
              <a:rPr lang="ru-RU" sz="4000" dirty="0" smtClean="0"/>
              <a:t>более </a:t>
            </a:r>
            <a:r>
              <a:rPr lang="ru-RU" sz="4000" dirty="0" smtClean="0"/>
              <a:t>общего вида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223224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Если система в своем описании выходит за рамки </a:t>
            </a:r>
            <a:r>
              <a:rPr lang="ru-RU" sz="2000" dirty="0" err="1" smtClean="0"/>
              <a:t>марковского</a:t>
            </a:r>
            <a:r>
              <a:rPr lang="ru-RU" sz="2000" dirty="0" smtClean="0"/>
              <a:t> </a:t>
            </a:r>
            <a:r>
              <a:rPr lang="ru-RU" sz="2000" dirty="0" smtClean="0"/>
              <a:t>процесса, то она уже не является элементарной. К числу систем </a:t>
            </a:r>
            <a:r>
              <a:rPr lang="ru-RU" sz="2000" dirty="0" smtClean="0"/>
              <a:t>более </a:t>
            </a:r>
            <a:r>
              <a:rPr lang="ru-RU" sz="2000" dirty="0" smtClean="0"/>
              <a:t>общего вида обычно относят системы, в которых функция распределения промежутков между вызовами А(</a:t>
            </a:r>
            <a:r>
              <a:rPr lang="ru-RU" sz="2000" dirty="0" err="1" smtClean="0"/>
              <a:t>х</a:t>
            </a:r>
            <a:r>
              <a:rPr lang="ru-RU" sz="2000" dirty="0" smtClean="0"/>
              <a:t>) либо функция распределения длительности обслуживания В(</a:t>
            </a:r>
            <a:r>
              <a:rPr lang="ru-RU" sz="2000" dirty="0" err="1" smtClean="0"/>
              <a:t>х</a:t>
            </a:r>
            <a:r>
              <a:rPr lang="ru-RU" sz="2000" dirty="0" smtClean="0"/>
              <a:t>) </a:t>
            </a:r>
            <a:r>
              <a:rPr lang="ru-RU" sz="2000" dirty="0" smtClean="0"/>
              <a:t>или обе вместе являются </a:t>
            </a:r>
            <a:r>
              <a:rPr lang="ru-RU" sz="2000" dirty="0" smtClean="0"/>
              <a:t>произвольными. Они обозначаются </a:t>
            </a:r>
            <a:r>
              <a:rPr lang="en-US" sz="2000" dirty="0" smtClean="0">
                <a:latin typeface="Corbel" pitchFamily="34" charset="0"/>
              </a:rPr>
              <a:t>G(x)</a:t>
            </a:r>
            <a:r>
              <a:rPr lang="ru-RU" sz="2000" dirty="0" smtClean="0">
                <a:latin typeface="Corbel" pitchFamily="34" charset="0"/>
              </a:rPr>
              <a:t>, </a:t>
            </a:r>
            <a:r>
              <a:rPr lang="ru-RU" sz="2000" dirty="0" smtClean="0">
                <a:latin typeface="Corbel" pitchFamily="34" charset="0"/>
              </a:rPr>
              <a:t>в частном случае функция может быть детерминированной</a:t>
            </a:r>
            <a:r>
              <a:rPr lang="en-US" sz="2000" dirty="0" smtClean="0">
                <a:latin typeface="Corbel" pitchFamily="34" charset="0"/>
              </a:rPr>
              <a:t> D</a:t>
            </a:r>
            <a:r>
              <a:rPr lang="ru-RU" sz="2000" dirty="0" smtClean="0">
                <a:latin typeface="Corbel" pitchFamily="34" charset="0"/>
              </a:rPr>
              <a:t>.</a:t>
            </a: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924944"/>
            <a:ext cx="9073008" cy="155679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Система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itchFamily="34" charset="0"/>
                <a:ea typeface="+mj-ea"/>
                <a:cs typeface="+mj-cs"/>
              </a:rPr>
              <a:t>M / G / 1</a:t>
            </a: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115616" y="3717032"/>
            <a:ext cx="7848872" cy="28083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dirty="0" smtClean="0"/>
              <a:t>Система обслуживания простейшего потока (т.к. </a:t>
            </a:r>
            <a:r>
              <a:rPr lang="en-US" sz="2000" dirty="0" smtClean="0">
                <a:latin typeface="Corbel" pitchFamily="34" charset="0"/>
              </a:rPr>
              <a:t>N=</a:t>
            </a:r>
            <a:r>
              <a:rPr lang="ru-RU" sz="2000" i="1" dirty="0" smtClean="0"/>
              <a:t> ∞</a:t>
            </a:r>
            <a:r>
              <a:rPr lang="ru-RU" sz="2000" dirty="0" smtClean="0"/>
              <a:t>) при произвольном времени обслуживания  однолинейным пучком; очередь будет бесконечной.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b="1" i="1" dirty="0" smtClean="0"/>
              <a:t>Исходные условия:</a:t>
            </a:r>
            <a:endParaRPr lang="en-US" sz="2000" b="1" i="1" dirty="0" smtClean="0"/>
          </a:p>
          <a:p>
            <a:pPr lvl="0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000" b="1" i="1" dirty="0" smtClean="0"/>
          </a:p>
          <a:p>
            <a:pPr lvl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b="1" i="1" dirty="0" smtClean="0"/>
              <a:t> </a:t>
            </a:r>
          </a:p>
          <a:p>
            <a:pPr lvl="0"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b="1" i="1" dirty="0" smtClean="0"/>
              <a:t>      </a:t>
            </a:r>
            <a:r>
              <a:rPr lang="ru-RU" sz="2000" dirty="0" smtClean="0"/>
              <a:t>- среднее значение времени обслуживания</a:t>
            </a:r>
            <a:endParaRPr lang="ru-RU" sz="2000" b="1" i="1" dirty="0" smtClean="0"/>
          </a:p>
          <a:p>
            <a:pPr lvl="0">
              <a:spcAft>
                <a:spcPts val="600"/>
              </a:spcAft>
              <a:buClr>
                <a:schemeClr val="accent1"/>
              </a:buClr>
              <a:buSzPct val="80000"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1259632" y="5157192"/>
          <a:ext cx="1265141" cy="360040"/>
        </p:xfrm>
        <a:graphic>
          <a:graphicData uri="http://schemas.openxmlformats.org/presentationml/2006/ole">
            <p:oleObj spid="_x0000_s187396" name="Формула" r:id="rId3" imgW="622080" imgH="177480" progId="Equation.3">
              <p:embed/>
            </p:oleObj>
          </a:graphicData>
        </a:graphic>
      </p:graphicFrame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1331640" y="5805264"/>
          <a:ext cx="180975" cy="434975"/>
        </p:xfrm>
        <a:graphic>
          <a:graphicData uri="http://schemas.openxmlformats.org/presentationml/2006/ole">
            <p:oleObj spid="_x0000_s187397" name="Формула" r:id="rId4" imgW="885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Система </a:t>
            </a:r>
            <a:r>
              <a:rPr lang="ru-RU" sz="2000" dirty="0" smtClean="0"/>
              <a:t>исследовалась </a:t>
            </a:r>
            <a:r>
              <a:rPr lang="ru-RU" sz="2000" dirty="0" err="1" smtClean="0"/>
              <a:t>Полячеком</a:t>
            </a:r>
            <a:r>
              <a:rPr lang="ru-RU" sz="2000" dirty="0" smtClean="0"/>
              <a:t> и </a:t>
            </a:r>
            <a:r>
              <a:rPr lang="ru-RU" sz="2000" dirty="0" err="1" smtClean="0"/>
              <a:t>Хинчином</a:t>
            </a:r>
            <a:r>
              <a:rPr lang="ru-RU" sz="2000" dirty="0" smtClean="0"/>
              <a:t>, поэтому формула для определения среднего времени ожидания начала обслуживания      называется формулой </a:t>
            </a:r>
            <a:r>
              <a:rPr lang="ru-RU" sz="2000" dirty="0" err="1" smtClean="0"/>
              <a:t>Полячека</a:t>
            </a:r>
            <a:r>
              <a:rPr lang="ru-RU" sz="2000" dirty="0" smtClean="0"/>
              <a:t> </a:t>
            </a:r>
            <a:r>
              <a:rPr lang="ru-RU" sz="2000" dirty="0" smtClean="0"/>
              <a:t>- </a:t>
            </a:r>
            <a:r>
              <a:rPr lang="ru-RU" sz="2000" dirty="0" err="1" smtClean="0"/>
              <a:t>Хинчина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Для того, чтобы система была устойчивой, должно быть справедливо следующее равенство </a:t>
            </a:r>
            <a:r>
              <a:rPr lang="en-US" sz="2000" dirty="0" smtClean="0"/>
              <a:t>                   </a:t>
            </a:r>
            <a:r>
              <a:rPr lang="ru-RU" sz="2000" dirty="0" smtClean="0"/>
              <a:t>(поступают медленнее, чем обслуживаются).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       - среднеквадратическое отклонение времени (длительности</a:t>
            </a:r>
            <a:r>
              <a:rPr lang="ru-RU" sz="2000" dirty="0" smtClean="0"/>
              <a:t>). </a:t>
            </a:r>
            <a:r>
              <a:rPr lang="ru-RU" sz="2000" dirty="0" smtClean="0"/>
              <a:t>занятия.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Пусть </a:t>
            </a:r>
            <a:r>
              <a:rPr lang="en-US" sz="2000" dirty="0" smtClean="0"/>
              <a:t>            </a:t>
            </a:r>
            <a:r>
              <a:rPr lang="en-US" sz="2000" dirty="0" smtClean="0">
                <a:latin typeface="Cambria Math"/>
                <a:ea typeface="Cambria Math"/>
              </a:rPr>
              <a:t>⇨ </a:t>
            </a:r>
            <a:r>
              <a:rPr lang="ru-RU" sz="2000" dirty="0" smtClean="0"/>
              <a:t>                                        (при переходе к этой формуле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                     избавились от         )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Также для  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- среднеквадратическое отклонение в условных единицах времени  (в величинах  равных средней длительности занятия</a:t>
            </a:r>
            <a:r>
              <a:rPr lang="ru-RU" sz="2000" dirty="0" smtClean="0"/>
              <a:t>).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2857488" y="785794"/>
          <a:ext cx="258762" cy="485775"/>
        </p:xfrm>
        <a:graphic>
          <a:graphicData uri="http://schemas.openxmlformats.org/presentationml/2006/ole">
            <p:oleObj spid="_x0000_s188418" name="Формула" r:id="rId3" imgW="126720" imgH="241200" progId="Equation.3">
              <p:embed/>
            </p:oleObj>
          </a:graphicData>
        </a:graphic>
      </p:graphicFrame>
      <p:graphicFrame>
        <p:nvGraphicFramePr>
          <p:cNvPr id="188419" name="Object 3"/>
          <p:cNvGraphicFramePr>
            <a:graphicFrameLocks noChangeAspect="1"/>
          </p:cNvGraphicFramePr>
          <p:nvPr/>
        </p:nvGraphicFramePr>
        <p:xfrm>
          <a:off x="1475656" y="1268760"/>
          <a:ext cx="3494088" cy="1073150"/>
        </p:xfrm>
        <a:graphic>
          <a:graphicData uri="http://schemas.openxmlformats.org/presentationml/2006/ole">
            <p:oleObj spid="_x0000_s188419" name="Формула" r:id="rId4" imgW="1714320" imgH="533160" progId="Equation.3">
              <p:embed/>
            </p:oleObj>
          </a:graphicData>
        </a:graphic>
      </p:graphicFrame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6134100" y="1412875"/>
          <a:ext cx="879475" cy="485775"/>
        </p:xfrm>
        <a:graphic>
          <a:graphicData uri="http://schemas.openxmlformats.org/presentationml/2006/ole">
            <p:oleObj spid="_x0000_s188420" name="Формула" r:id="rId5" imgW="431640" imgH="241200" progId="Equation.3">
              <p:embed/>
            </p:oleObj>
          </a:graphicData>
        </a:graphic>
      </p:graphicFrame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5220073" y="2564905"/>
          <a:ext cx="1224135" cy="469406"/>
        </p:xfrm>
        <a:graphic>
          <a:graphicData uri="http://schemas.openxmlformats.org/presentationml/2006/ole">
            <p:oleObj spid="_x0000_s188421" name="Формула" r:id="rId6" imgW="622080" imgH="241200" progId="Equation.3">
              <p:embed/>
            </p:oleObj>
          </a:graphicData>
        </a:graphic>
      </p:graphicFrame>
      <p:graphicFrame>
        <p:nvGraphicFramePr>
          <p:cNvPr id="188422" name="Object 6"/>
          <p:cNvGraphicFramePr>
            <a:graphicFrameLocks noChangeAspect="1"/>
          </p:cNvGraphicFramePr>
          <p:nvPr/>
        </p:nvGraphicFramePr>
        <p:xfrm>
          <a:off x="1259632" y="3284984"/>
          <a:ext cx="309563" cy="460375"/>
        </p:xfrm>
        <a:graphic>
          <a:graphicData uri="http://schemas.openxmlformats.org/presentationml/2006/ole">
            <p:oleObj spid="_x0000_s188422" name="Формула" r:id="rId7" imgW="152280" imgH="228600" progId="Equation.3">
              <p:embed/>
            </p:oleObj>
          </a:graphicData>
        </a:graphic>
      </p:graphicFrame>
      <p:graphicFrame>
        <p:nvGraphicFramePr>
          <p:cNvPr id="188423" name="Object 7"/>
          <p:cNvGraphicFramePr>
            <a:graphicFrameLocks noChangeAspect="1"/>
          </p:cNvGraphicFramePr>
          <p:nvPr/>
        </p:nvGraphicFramePr>
        <p:xfrm>
          <a:off x="2051720" y="3933056"/>
          <a:ext cx="593725" cy="434975"/>
        </p:xfrm>
        <a:graphic>
          <a:graphicData uri="http://schemas.openxmlformats.org/presentationml/2006/ole">
            <p:oleObj spid="_x0000_s188423" name="Формула" r:id="rId8" imgW="291960" imgH="215640" progId="Equation.3">
              <p:embed/>
            </p:oleObj>
          </a:graphicData>
        </a:graphic>
      </p:graphicFrame>
      <p:graphicFrame>
        <p:nvGraphicFramePr>
          <p:cNvPr id="188424" name="Object 8"/>
          <p:cNvGraphicFramePr>
            <a:graphicFrameLocks noChangeAspect="1"/>
          </p:cNvGraphicFramePr>
          <p:nvPr/>
        </p:nvGraphicFramePr>
        <p:xfrm>
          <a:off x="3059832" y="3789040"/>
          <a:ext cx="1863725" cy="895350"/>
        </p:xfrm>
        <a:graphic>
          <a:graphicData uri="http://schemas.openxmlformats.org/presentationml/2006/ole">
            <p:oleObj spid="_x0000_s188424" name="Формула" r:id="rId9" imgW="914400" imgH="444240" progId="Equation.3">
              <p:embed/>
            </p:oleObj>
          </a:graphicData>
        </a:graphic>
      </p:graphicFrame>
      <p:graphicFrame>
        <p:nvGraphicFramePr>
          <p:cNvPr id="188426" name="Object 10"/>
          <p:cNvGraphicFramePr>
            <a:graphicFrameLocks noChangeAspect="1"/>
          </p:cNvGraphicFramePr>
          <p:nvPr/>
        </p:nvGraphicFramePr>
        <p:xfrm>
          <a:off x="6804248" y="4365104"/>
          <a:ext cx="284163" cy="357188"/>
        </p:xfrm>
        <a:graphic>
          <a:graphicData uri="http://schemas.openxmlformats.org/presentationml/2006/ole">
            <p:oleObj spid="_x0000_s188426" name="Формула" r:id="rId10" imgW="139680" imgH="177480" progId="Equation.3">
              <p:embed/>
            </p:oleObj>
          </a:graphicData>
        </a:graphic>
      </p:graphicFrame>
      <p:graphicFrame>
        <p:nvGraphicFramePr>
          <p:cNvPr id="188427" name="Object 11"/>
          <p:cNvGraphicFramePr>
            <a:graphicFrameLocks noChangeAspect="1"/>
          </p:cNvGraphicFramePr>
          <p:nvPr/>
        </p:nvGraphicFramePr>
        <p:xfrm>
          <a:off x="2555776" y="4941168"/>
          <a:ext cx="1966912" cy="895350"/>
        </p:xfrm>
        <a:graphic>
          <a:graphicData uri="http://schemas.openxmlformats.org/presentationml/2006/ole">
            <p:oleObj spid="_x0000_s188427" name="Формула" r:id="rId11" imgW="965160" imgH="444240" progId="Equation.3">
              <p:embed/>
            </p:oleObj>
          </a:graphicData>
        </a:graphic>
      </p:graphicFrame>
      <p:graphicFrame>
        <p:nvGraphicFramePr>
          <p:cNvPr id="188428" name="Object 12"/>
          <p:cNvGraphicFramePr>
            <a:graphicFrameLocks noChangeAspect="1"/>
          </p:cNvGraphicFramePr>
          <p:nvPr/>
        </p:nvGraphicFramePr>
        <p:xfrm>
          <a:off x="1285852" y="5857892"/>
          <a:ext cx="334962" cy="485775"/>
        </p:xfrm>
        <a:graphic>
          <a:graphicData uri="http://schemas.openxmlformats.org/presentationml/2006/ole">
            <p:oleObj spid="_x0000_s188428" name="Формула" r:id="rId12" imgW="1648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smtClean="0"/>
              <a:t>Рассмотрим систему </a:t>
            </a:r>
            <a:r>
              <a:rPr lang="en-US" sz="2000" b="1" u="sng" dirty="0" smtClean="0">
                <a:latin typeface="Corbel" pitchFamily="34" charset="0"/>
              </a:rPr>
              <a:t>M/G/V: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1. Пусть </a:t>
            </a:r>
            <a:r>
              <a:rPr lang="en-US" sz="2000" dirty="0" smtClean="0">
                <a:latin typeface="Corbel" pitchFamily="34" charset="0"/>
              </a:rPr>
              <a:t>G=M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Формулы           и                при</a:t>
            </a:r>
            <a:r>
              <a:rPr lang="en-US" sz="2000" dirty="0" smtClean="0"/>
              <a:t>                   </a:t>
            </a:r>
            <a:r>
              <a:rPr lang="ru-RU" sz="2000" dirty="0" smtClean="0"/>
              <a:t>имеют следующий вид: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 этом случае                   </a:t>
            </a:r>
            <a:r>
              <a:rPr lang="ru-RU" sz="2000" dirty="0" smtClean="0"/>
              <a:t>, следовательно, </a:t>
            </a:r>
            <a:r>
              <a:rPr lang="ru-RU" sz="2000" dirty="0" err="1" smtClean="0"/>
              <a:t>марковский</a:t>
            </a:r>
            <a:r>
              <a:rPr lang="ru-RU" sz="2000" dirty="0" smtClean="0"/>
              <a:t> </a:t>
            </a:r>
            <a:r>
              <a:rPr lang="ru-RU" sz="2000" dirty="0" smtClean="0"/>
              <a:t>закон имеет наибольшую степень случайности и наибольший </a:t>
            </a:r>
            <a:r>
              <a:rPr lang="ru-RU" sz="2000" dirty="0" smtClean="0"/>
              <a:t>разброс (</a:t>
            </a:r>
            <a:r>
              <a:rPr lang="ru-RU" sz="2000" dirty="0" smtClean="0"/>
              <a:t>дисперсию) относительно среднего значения.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2. Если  </a:t>
            </a:r>
            <a:r>
              <a:rPr lang="en-US" sz="2000" dirty="0" smtClean="0">
                <a:latin typeface="Corbel" pitchFamily="34" charset="0"/>
              </a:rPr>
              <a:t>G=D 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Здесь                    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 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2987824" y="908720"/>
          <a:ext cx="698500" cy="487363"/>
        </p:xfrm>
        <a:graphic>
          <a:graphicData uri="http://schemas.openxmlformats.org/presentationml/2006/ole">
            <p:oleObj spid="_x0000_s207873" name="Формула" r:id="rId3" imgW="342720" imgH="241200" progId="Equation.3">
              <p:embed/>
            </p:oleObj>
          </a:graphicData>
        </a:graphic>
      </p:graphicFrame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2483768" y="908720"/>
          <a:ext cx="258763" cy="485775"/>
        </p:xfrm>
        <a:graphic>
          <a:graphicData uri="http://schemas.openxmlformats.org/presentationml/2006/ole">
            <p:oleObj spid="_x0000_s207874" name="Формула" r:id="rId4" imgW="126720" imgH="241200" progId="Equation.3">
              <p:embed/>
            </p:oleObj>
          </a:graphicData>
        </a:graphic>
      </p:graphicFrame>
      <p:graphicFrame>
        <p:nvGraphicFramePr>
          <p:cNvPr id="207875" name="Object 3"/>
          <p:cNvGraphicFramePr>
            <a:graphicFrameLocks noChangeAspect="1"/>
          </p:cNvGraphicFramePr>
          <p:nvPr/>
        </p:nvGraphicFramePr>
        <p:xfrm>
          <a:off x="4283968" y="908720"/>
          <a:ext cx="1112838" cy="487363"/>
        </p:xfrm>
        <a:graphic>
          <a:graphicData uri="http://schemas.openxmlformats.org/presentationml/2006/ole">
            <p:oleObj spid="_x0000_s207875" name="Формула" r:id="rId5" imgW="545760" imgH="241200" progId="Equation.3">
              <p:embed/>
            </p:oleObj>
          </a:graphicData>
        </a:graphic>
      </p:graphicFrame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2123728" y="1484784"/>
          <a:ext cx="1216025" cy="844550"/>
        </p:xfrm>
        <a:graphic>
          <a:graphicData uri="http://schemas.openxmlformats.org/presentationml/2006/ole">
            <p:oleObj spid="_x0000_s207876" name="Формула" r:id="rId6" imgW="596880" imgH="419040" progId="Equation.3">
              <p:embed/>
            </p:oleObj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3851920" y="1484784"/>
          <a:ext cx="1657350" cy="844550"/>
        </p:xfrm>
        <a:graphic>
          <a:graphicData uri="http://schemas.openxmlformats.org/presentationml/2006/ole">
            <p:oleObj spid="_x0000_s207877" name="Формула" r:id="rId7" imgW="812520" imgH="419040" progId="Equation.3">
              <p:embed/>
            </p:oleObj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2843808" y="2420888"/>
          <a:ext cx="828675" cy="409575"/>
        </p:xfrm>
        <a:graphic>
          <a:graphicData uri="http://schemas.openxmlformats.org/presentationml/2006/ole">
            <p:oleObj spid="_x0000_s207879" name="Формула" r:id="rId8" imgW="406080" imgH="203040" progId="Equation.3">
              <p:embed/>
            </p:oleObj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1243013" y="3959225"/>
          <a:ext cx="1579562" cy="436563"/>
        </p:xfrm>
        <a:graphic>
          <a:graphicData uri="http://schemas.openxmlformats.org/presentationml/2006/ole">
            <p:oleObj spid="_x0000_s207880" name="Формула" r:id="rId9" imgW="774360" imgH="215640" progId="Equation.3">
              <p:embed/>
            </p:oleObj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2001838" y="4672013"/>
          <a:ext cx="1604962" cy="844550"/>
        </p:xfrm>
        <a:graphic>
          <a:graphicData uri="http://schemas.openxmlformats.org/presentationml/2006/ole">
            <p:oleObj spid="_x0000_s207881" name="Формула" r:id="rId10" imgW="787320" imgH="419040" progId="Equation.3">
              <p:embed/>
            </p:oleObj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/>
        </p:nvGraphicFramePr>
        <p:xfrm>
          <a:off x="3923928" y="4653136"/>
          <a:ext cx="2019300" cy="844550"/>
        </p:xfrm>
        <a:graphic>
          <a:graphicData uri="http://schemas.openxmlformats.org/presentationml/2006/ole">
            <p:oleObj spid="_x0000_s207882" name="Формула" r:id="rId11" imgW="990360" imgH="419040" progId="Equation.3">
              <p:embed/>
            </p:oleObj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/>
        </p:nvGraphicFramePr>
        <p:xfrm>
          <a:off x="1979712" y="5733256"/>
          <a:ext cx="879475" cy="409575"/>
        </p:xfrm>
        <a:graphic>
          <a:graphicData uri="http://schemas.openxmlformats.org/presentationml/2006/ole">
            <p:oleObj spid="_x0000_s207883" name="Формула" r:id="rId12" imgW="4316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3</a:t>
            </a:r>
            <a:r>
              <a:rPr lang="ru-RU" sz="2000" dirty="0" smtClean="0"/>
              <a:t>. </a:t>
            </a:r>
            <a:r>
              <a:rPr lang="ru-RU" sz="2000" b="1" dirty="0" smtClean="0"/>
              <a:t>ДО с ожиданиями</a:t>
            </a:r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>
              <a:spcAft>
                <a:spcPts val="600"/>
              </a:spcAft>
            </a:pPr>
            <a:r>
              <a:rPr lang="ru-RU" sz="2200" dirty="0" smtClean="0"/>
              <a:t>В данной модели нет явных  потерь вызовов, так как любой вызов будет ожидать обслуживания.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Процесс обработки информации начинается с того, что вызов становится в очередь; по мере освобождения ресурсов, вызов получит обслуживание.</a:t>
            </a:r>
          </a:p>
          <a:p>
            <a:pPr>
              <a:spcAft>
                <a:spcPts val="600"/>
              </a:spcAft>
            </a:pPr>
            <a:r>
              <a:rPr lang="ru-RU" sz="2200" dirty="0" smtClean="0"/>
              <a:t>В случае неуспешного обслуживания вызов возвращается на вход в систему, то есть в очередь.</a:t>
            </a:r>
          </a:p>
          <a:p>
            <a:pPr>
              <a:spcAft>
                <a:spcPts val="600"/>
              </a:spcAft>
            </a:pPr>
            <a:endParaRPr lang="ru-RU" sz="2000" b="1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908720"/>
            <a:ext cx="7776864" cy="2376264"/>
            <a:chOff x="827584" y="836712"/>
            <a:chExt cx="7776864" cy="2376264"/>
          </a:xfrm>
          <a:solidFill>
            <a:srgbClr val="FFC000"/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4860032" y="1844824"/>
              <a:ext cx="2520280" cy="1368152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Система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РИ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Блок-схема: типовой процесс 11"/>
            <p:cNvSpPr/>
            <p:nvPr/>
          </p:nvSpPr>
          <p:spPr>
            <a:xfrm>
              <a:off x="2051720" y="1988840"/>
              <a:ext cx="2304256" cy="1080120"/>
            </a:xfrm>
            <a:prstGeom prst="flowChartPredefinedProcess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очередь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Штриховая стрелка вправо 18"/>
            <p:cNvSpPr/>
            <p:nvPr/>
          </p:nvSpPr>
          <p:spPr>
            <a:xfrm>
              <a:off x="827584" y="2060848"/>
              <a:ext cx="1152128" cy="864096"/>
            </a:xfrm>
            <a:prstGeom prst="stripedRight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ПВ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Штриховая стрелка вправо 19"/>
            <p:cNvSpPr/>
            <p:nvPr/>
          </p:nvSpPr>
          <p:spPr>
            <a:xfrm>
              <a:off x="7452320" y="2132856"/>
              <a:ext cx="1152128" cy="864096"/>
            </a:xfrm>
            <a:prstGeom prst="stripedRight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ПОВ</a:t>
              </a:r>
              <a:endPara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Выгнутая вниз стрелка 20"/>
            <p:cNvSpPr/>
            <p:nvPr/>
          </p:nvSpPr>
          <p:spPr>
            <a:xfrm rot="10800000">
              <a:off x="3563888" y="836712"/>
              <a:ext cx="1872208" cy="1008112"/>
            </a:xfrm>
            <a:prstGeom prst="curvedUpArrow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 flipV="1">
            <a:off x="4716016" y="2492896"/>
            <a:ext cx="504056" cy="72006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i="1" dirty="0" smtClean="0"/>
              <a:t>Вывод:</a:t>
            </a:r>
            <a:r>
              <a:rPr lang="ru-RU" sz="2000" dirty="0" smtClean="0"/>
              <a:t> при постоянной длительности  занятия значения        и                   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</a:t>
            </a:r>
            <a:r>
              <a:rPr lang="ru-RU" sz="2000" dirty="0" smtClean="0"/>
              <a:t>двое </a:t>
            </a:r>
            <a:r>
              <a:rPr lang="ru-RU" sz="2000" dirty="0" smtClean="0"/>
              <a:t>меньше показателей для экспоненциально </a:t>
            </a:r>
            <a:r>
              <a:rPr lang="ru-RU" sz="2000" dirty="0" smtClean="0"/>
              <a:t>распределенной </a:t>
            </a:r>
            <a:r>
              <a:rPr lang="ru-RU" sz="2000" dirty="0" smtClean="0"/>
              <a:t>длительности обслуживания.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Действительно, графическое исследование показывает, что с увеличением </a:t>
            </a:r>
            <a:r>
              <a:rPr lang="en-US" sz="2000" i="1" dirty="0" smtClean="0">
                <a:latin typeface="Corbel" pitchFamily="34" charset="0"/>
              </a:rPr>
              <a:t>v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соотношение удельной нагрузки на линию в детерминированной системе всегда больше, чем в системе со случайным законом обслуживания.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8049964" y="61317"/>
          <a:ext cx="698500" cy="487363"/>
        </p:xfrm>
        <a:graphic>
          <a:graphicData uri="http://schemas.openxmlformats.org/presentationml/2006/ole">
            <p:oleObj spid="_x0000_s206849" name="Формула" r:id="rId3" imgW="342720" imgH="241200" progId="Equation.3">
              <p:embed/>
            </p:oleObj>
          </a:graphicData>
        </a:graphic>
      </p:graphicFrame>
      <p:graphicFrame>
        <p:nvGraphicFramePr>
          <p:cNvPr id="206850" name="Object 2"/>
          <p:cNvGraphicFramePr>
            <a:graphicFrameLocks noChangeAspect="1"/>
          </p:cNvGraphicFramePr>
          <p:nvPr/>
        </p:nvGraphicFramePr>
        <p:xfrm>
          <a:off x="7546727" y="61317"/>
          <a:ext cx="258762" cy="485775"/>
        </p:xfrm>
        <a:graphic>
          <a:graphicData uri="http://schemas.openxmlformats.org/presentationml/2006/ole">
            <p:oleObj spid="_x0000_s206850" name="Формула" r:id="rId4" imgW="126720" imgH="241200" progId="Equation.3">
              <p:embed/>
            </p:oleObj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 flipV="1">
            <a:off x="3059832" y="2596842"/>
            <a:ext cx="0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059832" y="5261138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051720" y="2596842"/>
            <a:ext cx="100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Сл, Эрл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156176" y="511712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lang="ru-RU" sz="2000" dirty="0"/>
          </a:p>
        </p:txBody>
      </p:sp>
      <p:sp>
        <p:nvSpPr>
          <p:cNvPr id="31" name="Полилиния 30"/>
          <p:cNvSpPr/>
          <p:nvPr/>
        </p:nvSpPr>
        <p:spPr>
          <a:xfrm rot="10800000" flipH="1">
            <a:off x="3059832" y="3356992"/>
            <a:ext cx="2808312" cy="1256074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635896" y="3933056"/>
            <a:ext cx="0" cy="136815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627784" y="51571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3059832" y="3140968"/>
            <a:ext cx="295232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олилиния 37"/>
          <p:cNvSpPr/>
          <p:nvPr/>
        </p:nvSpPr>
        <p:spPr>
          <a:xfrm rot="10800000" flipH="1">
            <a:off x="3059832" y="3717032"/>
            <a:ext cx="2808312" cy="1256074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699792" y="2996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929578" y="3140968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M/D/V</a:t>
            </a:r>
            <a:endParaRPr lang="ru-RU" sz="20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936575" y="3532946"/>
            <a:ext cx="9957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M/M/V</a:t>
            </a:r>
            <a:endParaRPr lang="ru-RU" sz="2000" dirty="0"/>
          </a:p>
        </p:txBody>
      </p:sp>
      <p:graphicFrame>
        <p:nvGraphicFramePr>
          <p:cNvPr id="206851" name="Object 3"/>
          <p:cNvGraphicFramePr>
            <a:graphicFrameLocks noChangeAspect="1"/>
          </p:cNvGraphicFramePr>
          <p:nvPr/>
        </p:nvGraphicFramePr>
        <p:xfrm>
          <a:off x="6156176" y="5661248"/>
          <a:ext cx="1268412" cy="357188"/>
        </p:xfrm>
        <a:graphic>
          <a:graphicData uri="http://schemas.openxmlformats.org/presentationml/2006/ole">
            <p:oleObj spid="_x0000_s206851" name="Формула" r:id="rId5" imgW="622080" imgH="177480" progId="Equation.3">
              <p:embed/>
            </p:oleObj>
          </a:graphicData>
        </a:graphic>
      </p:graphicFrame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4644008" y="5445224"/>
          <a:ext cx="982662" cy="792162"/>
        </p:xfrm>
        <a:graphic>
          <a:graphicData uri="http://schemas.openxmlformats.org/presentationml/2006/ole">
            <p:oleObj spid="_x0000_s206852" name="Формула" r:id="rId6" imgW="48240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73008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Система </a:t>
            </a:r>
            <a:r>
              <a:rPr lang="ru-RU" sz="4000" i="1" dirty="0" smtClean="0"/>
              <a:t>M / D / 1</a:t>
            </a:r>
            <a:r>
              <a:rPr lang="ru-RU" sz="4000" dirty="0" smtClean="0"/>
              <a:t> со случайной очередью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57606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Обслуживание простейшего </a:t>
            </a:r>
            <a:r>
              <a:rPr lang="ru-RU" sz="2000" dirty="0" smtClean="0"/>
              <a:t>потока вызовов</a:t>
            </a:r>
            <a:r>
              <a:rPr lang="ru-RU" sz="2000" dirty="0" smtClean="0"/>
              <a:t> </a:t>
            </a:r>
            <a:r>
              <a:rPr lang="ru-RU" sz="2000" dirty="0" smtClean="0"/>
              <a:t>однолинейным пучком при постоянном времени обслуживания.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Исходные условия: </a:t>
            </a:r>
            <a:r>
              <a:rPr lang="ru-RU" sz="2000" i="1" dirty="0" err="1" smtClean="0"/>
              <a:t>λ=</a:t>
            </a:r>
            <a:r>
              <a:rPr lang="en-US" sz="2000" i="1" dirty="0" smtClean="0"/>
              <a:t>const,  h</a:t>
            </a:r>
            <a:r>
              <a:rPr lang="ru-RU" sz="2000" i="1" dirty="0" smtClean="0"/>
              <a:t>=</a:t>
            </a:r>
            <a:r>
              <a:rPr lang="en-US" sz="2000" i="1" dirty="0" smtClean="0"/>
              <a:t>const </a:t>
            </a:r>
            <a:r>
              <a:rPr lang="ru-RU" sz="2000" dirty="0" smtClean="0"/>
              <a:t> -  длительность обслуживания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λ</a:t>
            </a:r>
            <a:r>
              <a:rPr lang="en-US" sz="2000" i="1" dirty="0" smtClean="0"/>
              <a:t>h</a:t>
            </a:r>
            <a:r>
              <a:rPr lang="ru-RU" sz="2000" i="1" dirty="0" smtClean="0"/>
              <a:t>=</a:t>
            </a:r>
            <a:r>
              <a:rPr lang="en-US" sz="2000" i="1" dirty="0" smtClean="0"/>
              <a:t>const</a:t>
            </a:r>
            <a:endParaRPr lang="ru-RU" sz="2000" i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Такая система исследована </a:t>
            </a:r>
            <a:r>
              <a:rPr lang="ru-RU" sz="2000" dirty="0" err="1" smtClean="0"/>
              <a:t>Берком</a:t>
            </a:r>
            <a:r>
              <a:rPr lang="ru-RU" sz="2000" dirty="0" smtClean="0"/>
              <a:t>. </a:t>
            </a:r>
            <a:r>
              <a:rPr lang="ru-RU" sz="2000" dirty="0" smtClean="0"/>
              <a:t>Зависимости </a:t>
            </a:r>
            <a:r>
              <a:rPr lang="ru-RU" sz="2000" dirty="0" smtClean="0"/>
              <a:t>имеют сложный характер и выражаются графически. Сравним эти зависимости с результатом аналогичной системы с детерминированным обслуживанием в порядке очереди.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987824" y="4077072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10" idx="1"/>
          </p:cNvCxnSpPr>
          <p:nvPr/>
        </p:nvCxnSpPr>
        <p:spPr>
          <a:xfrm>
            <a:off x="2987824" y="6461720"/>
            <a:ext cx="3096344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51720" y="422108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P{ɣ&gt;t}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6457890"/>
            <a:ext cx="434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|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630932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11" name="Полилиния 10"/>
          <p:cNvSpPr/>
          <p:nvPr/>
        </p:nvSpPr>
        <p:spPr>
          <a:xfrm>
            <a:off x="3203848" y="4437112"/>
            <a:ext cx="2592288" cy="1872208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131840" y="4725144"/>
            <a:ext cx="2808312" cy="1368152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6021288"/>
            <a:ext cx="187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M/D/1 (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упор.оч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79912" y="5589240"/>
            <a:ext cx="0" cy="9361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788024" y="5507940"/>
            <a:ext cx="161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M/D/1 (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сл.оч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Для малых значениях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(до точки пересечения графиков)  </a:t>
            </a:r>
            <a:r>
              <a:rPr lang="ru-RU" sz="2000" i="1" dirty="0" smtClean="0"/>
              <a:t>M/D/1</a:t>
            </a:r>
            <a:r>
              <a:rPr lang="ru-RU" sz="2000" dirty="0" smtClean="0"/>
              <a:t> со случайной очередью лучше, так как </a:t>
            </a:r>
            <a:r>
              <a:rPr lang="en-US" sz="2000" i="1" dirty="0" smtClean="0"/>
              <a:t>P</a:t>
            </a:r>
            <a:r>
              <a:rPr lang="ru-RU" sz="2000" i="1" dirty="0" smtClean="0"/>
              <a:t>{Ɣ&gt;</a:t>
            </a:r>
            <a:r>
              <a:rPr lang="en-US" sz="2000" i="1" dirty="0" smtClean="0"/>
              <a:t>t</a:t>
            </a:r>
            <a:r>
              <a:rPr lang="ru-RU" sz="2000" i="1" dirty="0" smtClean="0"/>
              <a:t>}</a:t>
            </a:r>
            <a:r>
              <a:rPr lang="ru-RU" sz="2000" dirty="0" smtClean="0"/>
              <a:t> меньше. Именно в области малых значений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работа такой системы представляет наибольший интерес, </a:t>
            </a:r>
            <a:r>
              <a:rPr lang="ru-RU" sz="2000" dirty="0" smtClean="0"/>
              <a:t>так как </a:t>
            </a:r>
            <a:r>
              <a:rPr lang="ru-RU" sz="2000" dirty="0" smtClean="0"/>
              <a:t>в системах с разделением процессорного времени </a:t>
            </a:r>
            <a:r>
              <a:rPr lang="ru-RU" sz="2000" dirty="0" smtClean="0"/>
              <a:t>временные </a:t>
            </a:r>
            <a:r>
              <a:rPr lang="ru-RU" sz="2000" dirty="0" smtClean="0"/>
              <a:t>характеристики именно такие.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При больших значениях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характеристики </a:t>
            </a:r>
            <a:r>
              <a:rPr lang="ru-RU" sz="2000" i="1" dirty="0" smtClean="0"/>
              <a:t>M/D/1</a:t>
            </a:r>
            <a:r>
              <a:rPr lang="ru-RU" sz="2000" dirty="0" smtClean="0"/>
              <a:t> со случайной очередью </a:t>
            </a:r>
            <a:r>
              <a:rPr lang="ru-RU" sz="2000" dirty="0" err="1" smtClean="0"/>
              <a:t>становяться</a:t>
            </a:r>
            <a:r>
              <a:rPr lang="ru-RU" sz="2000" dirty="0" smtClean="0"/>
              <a:t> </a:t>
            </a:r>
            <a:r>
              <a:rPr lang="ru-RU" sz="2000" dirty="0" smtClean="0"/>
              <a:t>хуже, однако доля таких </a:t>
            </a:r>
            <a:r>
              <a:rPr lang="ru-RU" sz="2000" dirty="0" smtClean="0"/>
              <a:t>запросов, </a:t>
            </a:r>
            <a:r>
              <a:rPr lang="ru-RU" sz="2000" dirty="0" smtClean="0"/>
              <a:t>ожидание </a:t>
            </a:r>
            <a:r>
              <a:rPr lang="ru-RU" sz="2000" dirty="0" smtClean="0"/>
              <a:t>для </a:t>
            </a:r>
            <a:r>
              <a:rPr lang="ru-RU" sz="2000" dirty="0" smtClean="0"/>
              <a:t>которых </a:t>
            </a:r>
            <a:r>
              <a:rPr lang="ru-RU" sz="2000" dirty="0" smtClean="0"/>
              <a:t>будет больше, чем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*, </a:t>
            </a:r>
            <a:r>
              <a:rPr lang="ru-RU" sz="2000" dirty="0" smtClean="0"/>
              <a:t>мало, поэтому </a:t>
            </a:r>
            <a:r>
              <a:rPr lang="ru-RU" sz="2000" dirty="0" smtClean="0"/>
              <a:t>это фактически не </a:t>
            </a:r>
            <a:r>
              <a:rPr lang="ru-RU" sz="2000" dirty="0" smtClean="0"/>
              <a:t>ухудшает </a:t>
            </a:r>
            <a:r>
              <a:rPr lang="ru-RU" sz="2000" dirty="0" smtClean="0"/>
              <a:t>качество обслуживания.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Выбор из очереди в случайном порядке при малых значениях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, также, как и выбор в порядке очереди, в целом, обеспечивает более высокое качество обслуживания при постоянной длительности обслуживания по сравнению со случайным выбором для показательного распределения.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3131840" y="4725144"/>
            <a:ext cx="0" cy="19041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131840" y="6637674"/>
            <a:ext cx="3024336" cy="316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195736" y="472514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P{ɣ&gt;t}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28184" y="6485274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28" name="Полилиния 27"/>
          <p:cNvSpPr/>
          <p:nvPr/>
        </p:nvSpPr>
        <p:spPr>
          <a:xfrm>
            <a:off x="3203848" y="5229200"/>
            <a:ext cx="2736304" cy="1256074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3275856" y="4901098"/>
            <a:ext cx="2808312" cy="1368152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83280" y="5949280"/>
            <a:ext cx="2860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M/D/1 (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сл.оч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 – из 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преды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дущего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примера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32040" y="5683894"/>
            <a:ext cx="423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M/M/1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сл.оч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 – элементарная система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/>
              <a:t>M / D / V</a:t>
            </a:r>
            <a:r>
              <a:rPr lang="ru-RU" sz="4000" dirty="0" smtClean="0"/>
              <a:t> с упорядоченной очередью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7848872" cy="576064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Обслуживание простейшего </a:t>
            </a:r>
            <a:r>
              <a:rPr lang="ru-RU" sz="2000" dirty="0" smtClean="0"/>
              <a:t>потока вызовов</a:t>
            </a:r>
            <a:r>
              <a:rPr lang="ru-RU" sz="2000" dirty="0" smtClean="0"/>
              <a:t> </a:t>
            </a:r>
            <a:r>
              <a:rPr lang="ru-RU" sz="2000" dirty="0" smtClean="0"/>
              <a:t>с </a:t>
            </a:r>
            <a:r>
              <a:rPr lang="ru-RU" sz="2000" i="1" dirty="0" smtClean="0"/>
              <a:t>v</a:t>
            </a:r>
            <a:r>
              <a:rPr lang="ru-RU" sz="2000" dirty="0" smtClean="0"/>
              <a:t>-линейным полнодоступным пучком при постоянной длительности обслуживания </a:t>
            </a:r>
            <a:r>
              <a:rPr lang="ru-RU" sz="2000" dirty="0" smtClean="0">
                <a:latin typeface="Corbel" pitchFamily="34" charset="0"/>
              </a:rPr>
              <a:t>(</a:t>
            </a:r>
            <a:r>
              <a:rPr lang="en-US" sz="2000" dirty="0" smtClean="0">
                <a:latin typeface="Corbel" pitchFamily="34" charset="0"/>
              </a:rPr>
              <a:t>D)</a:t>
            </a:r>
            <a:r>
              <a:rPr lang="ru-RU" sz="2000" dirty="0" smtClean="0">
                <a:latin typeface="Corbel" pitchFamily="34" charset="0"/>
              </a:rPr>
              <a:t>,</a:t>
            </a:r>
            <a:r>
              <a:rPr lang="ru-RU" sz="2000" dirty="0" smtClean="0"/>
              <a:t> без ограничения числа мест для ожидания.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i="1" dirty="0" smtClean="0"/>
              <a:t>Исходные условия:</a:t>
            </a:r>
            <a:r>
              <a:rPr lang="ru-RU" sz="2000" dirty="0" smtClean="0"/>
              <a:t> </a:t>
            </a:r>
            <a:r>
              <a:rPr lang="ru-RU" sz="2000" i="1" dirty="0" err="1" smtClean="0"/>
              <a:t>λ</a:t>
            </a:r>
            <a:r>
              <a:rPr lang="ru-RU" sz="2000" dirty="0" err="1" smtClean="0">
                <a:latin typeface="Corbel" pitchFamily="34" charset="0"/>
              </a:rPr>
              <a:t>≤</a:t>
            </a:r>
            <a:r>
              <a:rPr lang="en-US" sz="2000" dirty="0" smtClean="0">
                <a:latin typeface="Corbel" pitchFamily="34" charset="0"/>
              </a:rPr>
              <a:t>v</a:t>
            </a:r>
            <a:r>
              <a:rPr lang="ru-RU" sz="2000" dirty="0" smtClean="0">
                <a:latin typeface="Corbel" pitchFamily="34" charset="0"/>
              </a:rPr>
              <a:t>≤∞</a:t>
            </a:r>
            <a:endParaRPr lang="en-US" sz="2000" dirty="0" smtClean="0">
              <a:latin typeface="Corbel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λ </a:t>
            </a:r>
            <a:r>
              <a:rPr lang="ru-RU" sz="2000" i="1" dirty="0" smtClean="0"/>
              <a:t>=</a:t>
            </a:r>
            <a:r>
              <a:rPr lang="en-US" sz="2000" i="1" dirty="0" smtClean="0">
                <a:latin typeface="Corbel" pitchFamily="34" charset="0"/>
              </a:rPr>
              <a:t>const, </a:t>
            </a:r>
            <a:r>
              <a:rPr lang="en-US" sz="2000" dirty="0" smtClean="0">
                <a:latin typeface="Corbel" pitchFamily="34" charset="0"/>
              </a:rPr>
              <a:t>v</a:t>
            </a:r>
            <a:r>
              <a:rPr lang="ru-RU" sz="2000" dirty="0" smtClean="0">
                <a:latin typeface="Corbel" pitchFamily="34" charset="0"/>
              </a:rPr>
              <a:t>≤∞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При конечной ёмкости пучка  на него поступает простейший поток с параметром </a:t>
            </a:r>
            <a:r>
              <a:rPr lang="ru-RU" sz="2000" i="1" dirty="0" err="1" smtClean="0"/>
              <a:t>λ</a:t>
            </a:r>
            <a:r>
              <a:rPr lang="ru-RU" sz="2000" dirty="0" smtClean="0"/>
              <a:t>, длительность обслуживания постоянна и равна </a:t>
            </a:r>
            <a:r>
              <a:rPr lang="en-US" sz="2000" i="1" dirty="0" smtClean="0"/>
              <a:t>h</a:t>
            </a:r>
            <a:r>
              <a:rPr lang="ru-RU" sz="2000" dirty="0" smtClean="0"/>
              <a:t> (</a:t>
            </a:r>
            <a:r>
              <a:rPr lang="en-US" sz="2000" i="1" dirty="0" smtClean="0"/>
              <a:t>h</a:t>
            </a:r>
            <a:r>
              <a:rPr lang="ru-RU" sz="2000" dirty="0" smtClean="0"/>
              <a:t> примем за единицу длительности обслуживания).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i="1" dirty="0" smtClean="0"/>
              <a:t>Условием устойчивости </a:t>
            </a:r>
            <a:r>
              <a:rPr lang="ru-RU" sz="2000" dirty="0" smtClean="0"/>
              <a:t>такой системы может служить неравенство </a:t>
            </a:r>
            <a:r>
              <a:rPr lang="ru-RU" sz="2000" i="1" dirty="0" err="1" smtClean="0"/>
              <a:t>λ</a:t>
            </a:r>
            <a:r>
              <a:rPr lang="ru-RU" sz="2000" i="1" dirty="0" smtClean="0"/>
              <a:t>&lt;</a:t>
            </a:r>
            <a:r>
              <a:rPr lang="en-US" sz="2000" i="1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v</a:t>
            </a:r>
            <a:r>
              <a:rPr lang="ru-RU" sz="2000" dirty="0" smtClean="0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Определим вероятность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2000" dirty="0" smtClean="0"/>
              <a:t>, где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— допустимое время ожидания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  <a:r>
              <a:rPr lang="ru-RU" sz="2000" dirty="0" smtClean="0"/>
              <a:t>                       </a:t>
            </a: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               - в условных единицах обслуживания (</a:t>
            </a:r>
            <a:r>
              <a:rPr lang="ru-RU" sz="2000" dirty="0" smtClean="0"/>
              <a:t>условное время</a:t>
            </a:r>
            <a:r>
              <a:rPr lang="ru-RU" sz="2000" dirty="0" smtClean="0"/>
              <a:t>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Данная задача исследовалась </a:t>
            </a:r>
            <a:r>
              <a:rPr lang="ru-RU" sz="2000" dirty="0" err="1" smtClean="0"/>
              <a:t>Кроммелиным</a:t>
            </a:r>
            <a:r>
              <a:rPr lang="ru-RU" sz="2000" dirty="0" smtClean="0"/>
              <a:t>, который определил математическую зависимость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2000" dirty="0" smtClean="0"/>
              <a:t>как функцию от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, то есть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=</a:t>
            </a:r>
            <a:r>
              <a:rPr lang="en-US" sz="2000" i="1" dirty="0" smtClean="0"/>
              <a:t>f</a:t>
            </a:r>
            <a:r>
              <a:rPr lang="ru-RU" sz="2000" i="1" dirty="0" smtClean="0"/>
              <a:t>(</a:t>
            </a:r>
            <a:r>
              <a:rPr lang="en-US" sz="2000" i="1" dirty="0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 при </a:t>
            </a:r>
            <a:r>
              <a:rPr lang="ru-RU" sz="2000" i="1" dirty="0" err="1" smtClean="0"/>
              <a:t>v=const</a:t>
            </a:r>
            <a:r>
              <a:rPr lang="ru-RU" sz="2000" dirty="0" smtClean="0"/>
              <a:t>;                              </a:t>
            </a:r>
            <a:r>
              <a:rPr lang="ru-RU" sz="2000" dirty="0" smtClean="0"/>
              <a:t>( с - нагрузка </a:t>
            </a:r>
            <a:r>
              <a:rPr lang="ru-RU" sz="2000" dirty="0" smtClean="0"/>
              <a:t>на одну линию).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</p:txBody>
      </p:sp>
      <p:graphicFrame>
        <p:nvGraphicFramePr>
          <p:cNvPr id="246786" name="Object 2"/>
          <p:cNvGraphicFramePr>
            <a:graphicFrameLocks noChangeAspect="1"/>
          </p:cNvGraphicFramePr>
          <p:nvPr/>
        </p:nvGraphicFramePr>
        <p:xfrm>
          <a:off x="1259632" y="4797152"/>
          <a:ext cx="940605" cy="792088"/>
        </p:xfrm>
        <a:graphic>
          <a:graphicData uri="http://schemas.openxmlformats.org/presentationml/2006/ole">
            <p:oleObj spid="_x0000_s246786" name="Формула" r:id="rId3" imgW="482400" imgH="406080" progId="Equation.3">
              <p:embed/>
            </p:oleObj>
          </a:graphicData>
        </a:graphic>
      </p:graphicFrame>
      <p:graphicFrame>
        <p:nvGraphicFramePr>
          <p:cNvPr id="246787" name="Object 3"/>
          <p:cNvGraphicFramePr>
            <a:graphicFrameLocks noChangeAspect="1"/>
          </p:cNvGraphicFramePr>
          <p:nvPr/>
        </p:nvGraphicFramePr>
        <p:xfrm>
          <a:off x="3724275" y="5929313"/>
          <a:ext cx="1419225" cy="647700"/>
        </p:xfrm>
        <a:graphic>
          <a:graphicData uri="http://schemas.openxmlformats.org/presentationml/2006/ole">
            <p:oleObj spid="_x0000_s246787" name="Формула" r:id="rId4" imgW="8632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Поскольку система не является элементарной, её описание значительно усложняется, поэтому </a:t>
            </a:r>
            <a:r>
              <a:rPr lang="ru-RU" sz="2000" dirty="0" err="1" smtClean="0"/>
              <a:t>Кроммелин</a:t>
            </a:r>
            <a:r>
              <a:rPr lang="ru-RU" sz="2000" dirty="0" smtClean="0"/>
              <a:t>  представил результаты графически, в диапазоне </a:t>
            </a:r>
            <a:r>
              <a:rPr lang="en-US" sz="2000" i="1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v</a:t>
            </a:r>
            <a:r>
              <a:rPr lang="ru-RU" sz="2000" i="1" dirty="0" smtClean="0"/>
              <a:t>=1-20</a:t>
            </a:r>
            <a:r>
              <a:rPr lang="ru-RU" sz="2000" dirty="0" smtClean="0"/>
              <a:t> и </a:t>
            </a:r>
            <a:r>
              <a:rPr lang="en-US" sz="2000" i="1" dirty="0" smtClean="0"/>
              <a:t>c</a:t>
            </a:r>
            <a:r>
              <a:rPr lang="ru-RU" sz="2000" i="1" dirty="0" smtClean="0"/>
              <a:t>=(</a:t>
            </a:r>
            <a:r>
              <a:rPr lang="ru-RU" sz="2000" i="1" dirty="0" smtClean="0"/>
              <a:t>0,002-0,8)</a:t>
            </a:r>
            <a:r>
              <a:rPr lang="ru-RU" sz="2000" dirty="0" smtClean="0"/>
              <a:t> Эрл.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Характер зависимости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2000" dirty="0" smtClean="0"/>
              <a:t>аналогичен зависимости, полученной во второй формуле Эрланга (система </a:t>
            </a:r>
            <a:r>
              <a:rPr lang="en-US" sz="2000" i="1" dirty="0" smtClean="0">
                <a:latin typeface="Corbel" pitchFamily="34" charset="0"/>
              </a:rPr>
              <a:t>M/M/V</a:t>
            </a:r>
            <a:r>
              <a:rPr lang="en-US" sz="2000" dirty="0" smtClean="0">
                <a:latin typeface="Corbel" pitchFamily="34" charset="0"/>
              </a:rPr>
              <a:t>)</a:t>
            </a:r>
            <a:r>
              <a:rPr lang="ru-RU" sz="2000" dirty="0" smtClean="0"/>
              <a:t>, однако, количественно характеристики различаются.</a:t>
            </a:r>
            <a:r>
              <a:rPr lang="en-US" sz="2000" dirty="0" smtClean="0"/>
              <a:t> </a:t>
            </a:r>
            <a:r>
              <a:rPr lang="ru-RU" sz="2000" dirty="0" smtClean="0"/>
              <a:t>Рассмотри </a:t>
            </a:r>
            <a:r>
              <a:rPr lang="ru-RU" sz="2000" dirty="0" smtClean="0"/>
              <a:t>эти</a:t>
            </a:r>
            <a:r>
              <a:rPr lang="ru-RU" sz="2000" dirty="0" smtClean="0"/>
              <a:t> </a:t>
            </a:r>
            <a:r>
              <a:rPr lang="ru-RU" sz="2000" dirty="0" smtClean="0"/>
              <a:t>з</a:t>
            </a:r>
            <a:r>
              <a:rPr lang="ru-RU" sz="2000" dirty="0" smtClean="0"/>
              <a:t>ависимости.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 </a:t>
            </a:r>
            <a:r>
              <a:rPr lang="ru-RU" sz="2000" dirty="0" smtClean="0"/>
              <a:t>ростом </a:t>
            </a:r>
            <a:r>
              <a:rPr lang="ru-RU" sz="2000" i="1" dirty="0" err="1" smtClean="0"/>
              <a:t>v</a:t>
            </a:r>
            <a:r>
              <a:rPr lang="ru-RU" sz="2000" i="1" dirty="0" smtClean="0"/>
              <a:t> </a:t>
            </a:r>
            <a:r>
              <a:rPr lang="ru-RU" sz="2000" dirty="0" smtClean="0"/>
              <a:t>(от 1 до 20) характеристики качества обслуживания улучшаются. Кроме того данные графические зависимости показывают, что лучше стандартизировать длительность обслуживания для улучшения характеристик качества обслуживания.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1835696" y="2420888"/>
            <a:ext cx="17672" cy="2232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8" idx="1"/>
          </p:cNvCxnSpPr>
          <p:nvPr/>
        </p:nvCxnSpPr>
        <p:spPr>
          <a:xfrm>
            <a:off x="1853368" y="4661520"/>
            <a:ext cx="3096344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917264" y="242088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P{ɣ&gt;t}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949712" y="4509120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29" name="Полилиния 28"/>
          <p:cNvSpPr/>
          <p:nvPr/>
        </p:nvSpPr>
        <p:spPr>
          <a:xfrm>
            <a:off x="1853368" y="3068960"/>
            <a:ext cx="2808312" cy="1440160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1853368" y="3068960"/>
            <a:ext cx="2952328" cy="1224136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97384" y="4221088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M/D/V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65536" y="3645024"/>
            <a:ext cx="96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M/M/V 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 flipV="1">
            <a:off x="5436096" y="2420888"/>
            <a:ext cx="18406" cy="2304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36" idx="1"/>
          </p:cNvCxnSpPr>
          <p:nvPr/>
        </p:nvCxnSpPr>
        <p:spPr>
          <a:xfrm>
            <a:off x="5454502" y="4733528"/>
            <a:ext cx="3096344" cy="476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518398" y="249289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P{ɣ&gt;t}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550846" y="4581128"/>
            <a:ext cx="269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sz="2000" dirty="0"/>
          </a:p>
        </p:txBody>
      </p:sp>
      <p:sp>
        <p:nvSpPr>
          <p:cNvPr id="37" name="Полилиния 36"/>
          <p:cNvSpPr/>
          <p:nvPr/>
        </p:nvSpPr>
        <p:spPr>
          <a:xfrm>
            <a:off x="5597784" y="3501008"/>
            <a:ext cx="2665030" cy="1080120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5598518" y="2996952"/>
            <a:ext cx="2808312" cy="1368152"/>
          </a:xfrm>
          <a:custGeom>
            <a:avLst/>
            <a:gdLst>
              <a:gd name="connsiteX0" fmla="*/ 0 w 2743200"/>
              <a:gd name="connsiteY0" fmla="*/ 0 h 1492624"/>
              <a:gd name="connsiteX1" fmla="*/ 188258 w 2743200"/>
              <a:gd name="connsiteY1" fmla="*/ 403412 h 1492624"/>
              <a:gd name="connsiteX2" fmla="*/ 470647 w 2743200"/>
              <a:gd name="connsiteY2" fmla="*/ 739588 h 1492624"/>
              <a:gd name="connsiteX3" fmla="*/ 739588 w 2743200"/>
              <a:gd name="connsiteY3" fmla="*/ 941294 h 1492624"/>
              <a:gd name="connsiteX4" fmla="*/ 1116105 w 2743200"/>
              <a:gd name="connsiteY4" fmla="*/ 1156447 h 1492624"/>
              <a:gd name="connsiteX5" fmla="*/ 1559858 w 2743200"/>
              <a:gd name="connsiteY5" fmla="*/ 1304365 h 1492624"/>
              <a:gd name="connsiteX6" fmla="*/ 1949823 w 2743200"/>
              <a:gd name="connsiteY6" fmla="*/ 1398494 h 1492624"/>
              <a:gd name="connsiteX7" fmla="*/ 2326341 w 2743200"/>
              <a:gd name="connsiteY7" fmla="*/ 1465730 h 1492624"/>
              <a:gd name="connsiteX8" fmla="*/ 2743200 w 2743200"/>
              <a:gd name="connsiteY8" fmla="*/ 1492624 h 14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1492624">
                <a:moveTo>
                  <a:pt x="0" y="0"/>
                </a:moveTo>
                <a:cubicBezTo>
                  <a:pt x="54908" y="140074"/>
                  <a:pt x="109817" y="280148"/>
                  <a:pt x="188258" y="403412"/>
                </a:cubicBezTo>
                <a:cubicBezTo>
                  <a:pt x="266699" y="526676"/>
                  <a:pt x="378759" y="649941"/>
                  <a:pt x="470647" y="739588"/>
                </a:cubicBezTo>
                <a:cubicBezTo>
                  <a:pt x="562535" y="829235"/>
                  <a:pt x="632012" y="871818"/>
                  <a:pt x="739588" y="941294"/>
                </a:cubicBezTo>
                <a:cubicBezTo>
                  <a:pt x="847164" y="1010770"/>
                  <a:pt x="979393" y="1095935"/>
                  <a:pt x="1116105" y="1156447"/>
                </a:cubicBezTo>
                <a:cubicBezTo>
                  <a:pt x="1252817" y="1216959"/>
                  <a:pt x="1420905" y="1264024"/>
                  <a:pt x="1559858" y="1304365"/>
                </a:cubicBezTo>
                <a:cubicBezTo>
                  <a:pt x="1698811" y="1344706"/>
                  <a:pt x="1822076" y="1371600"/>
                  <a:pt x="1949823" y="1398494"/>
                </a:cubicBezTo>
                <a:cubicBezTo>
                  <a:pt x="2077570" y="1425388"/>
                  <a:pt x="2194112" y="1450042"/>
                  <a:pt x="2326341" y="1465730"/>
                </a:cubicBezTo>
                <a:cubicBezTo>
                  <a:pt x="2458570" y="1481418"/>
                  <a:pt x="2600885" y="1487021"/>
                  <a:pt x="2743200" y="1492624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780736" y="428380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M/D/V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8888" y="3707740"/>
            <a:ext cx="96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M/M/V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69664" y="2843644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P{ɣ&gt;0}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259525" y="4869160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V=1  c=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900840" y="4869160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V≥2  c=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2" y="548680"/>
            <a:ext cx="9073008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Обоснование области применения </a:t>
            </a:r>
            <a:r>
              <a:rPr lang="ru-RU" sz="4000" dirty="0" smtClean="0"/>
              <a:t>систем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с ожиданием и </a:t>
            </a:r>
            <a:r>
              <a:rPr lang="ru-RU" sz="4000" dirty="0" smtClean="0"/>
              <a:t>систем </a:t>
            </a:r>
            <a:r>
              <a:rPr lang="ru-RU" sz="4000" dirty="0" smtClean="0"/>
              <a:t>с потерями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Любая система массового обслуживания может быть классифицирована как </a:t>
            </a:r>
            <a:r>
              <a:rPr lang="ru-RU" sz="2000" i="1" dirty="0" smtClean="0"/>
              <a:t>система с ожиданиями </a:t>
            </a:r>
            <a:r>
              <a:rPr lang="ru-RU" sz="2000" dirty="0" smtClean="0"/>
              <a:t>или </a:t>
            </a:r>
            <a:r>
              <a:rPr lang="ru-RU" sz="2000" dirty="0" smtClean="0"/>
              <a:t>как </a:t>
            </a:r>
            <a:r>
              <a:rPr lang="ru-RU" sz="2000" i="1" dirty="0" smtClean="0"/>
              <a:t>система с потерями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Самая общая классификация систем обработки и коммутации информации предполагает использование двух классов систем: </a:t>
            </a:r>
            <a:r>
              <a:rPr lang="ru-RU" sz="2000" dirty="0" smtClean="0"/>
              <a:t>с </a:t>
            </a:r>
            <a:r>
              <a:rPr lang="ru-RU" sz="2000" dirty="0" smtClean="0"/>
              <a:t>коммутацией каналов (КК)</a:t>
            </a:r>
            <a:r>
              <a:rPr lang="ru-RU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 smtClean="0"/>
              <a:t>с коммутаций сообщений (пакетов) (КС </a:t>
            </a:r>
            <a:r>
              <a:rPr lang="ru-RU" sz="2000" dirty="0" smtClean="0"/>
              <a:t>(КП</a:t>
            </a:r>
            <a:r>
              <a:rPr lang="ru-RU" sz="2000" dirty="0" smtClean="0"/>
              <a:t>)). </a:t>
            </a:r>
            <a:r>
              <a:rPr lang="ru-RU" sz="2000" dirty="0" smtClean="0"/>
              <a:t>Системы с КК могут работать как с </a:t>
            </a:r>
            <a:r>
              <a:rPr lang="ru-RU" sz="2000" dirty="0" smtClean="0"/>
              <a:t>ожиданиям, </a:t>
            </a:r>
            <a:r>
              <a:rPr lang="ru-RU" sz="2000" dirty="0" smtClean="0"/>
              <a:t>так и с потерями</a:t>
            </a:r>
            <a:r>
              <a:rPr lang="ru-RU" sz="2000" dirty="0" smtClean="0"/>
              <a:t>. Системы </a:t>
            </a:r>
            <a:r>
              <a:rPr lang="ru-RU" sz="2000" dirty="0" smtClean="0"/>
              <a:t>с КС работают </a:t>
            </a:r>
            <a:r>
              <a:rPr lang="ru-RU" sz="2000" dirty="0" smtClean="0"/>
              <a:t>с </a:t>
            </a:r>
            <a:r>
              <a:rPr lang="ru-RU" sz="2000" dirty="0" smtClean="0"/>
              <a:t>ожиданием.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Рассмотрим более детально систему с КК, в ней обычно присутствует 2 группы устройств: </a:t>
            </a:r>
            <a:r>
              <a:rPr lang="ru-RU" sz="2000" i="1" dirty="0" smtClean="0"/>
              <a:t>устройства, образующие информационный (пользовательский) </a:t>
            </a:r>
            <a:r>
              <a:rPr lang="ru-RU" sz="2000" i="1" dirty="0" smtClean="0"/>
              <a:t>тракт и управляющие </a:t>
            </a:r>
            <a:r>
              <a:rPr lang="ru-RU" sz="2000" i="1" dirty="0" smtClean="0"/>
              <a:t>устройства.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Указанные группы устройств существенно различаются по закону распределения длительности обслуживания, по ёмкости обслуживающих приборов и по </a:t>
            </a:r>
            <a:r>
              <a:rPr lang="ru-RU" sz="2000" dirty="0" smtClean="0"/>
              <a:t>другим характеристикам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Для </a:t>
            </a:r>
            <a:r>
              <a:rPr lang="ru-RU" sz="2000" i="1" dirty="0" smtClean="0"/>
              <a:t>устройств первой группы </a:t>
            </a:r>
            <a:r>
              <a:rPr lang="ru-RU" sz="2000" dirty="0" smtClean="0"/>
              <a:t>средняя длительность занятия составляет порядка 70-80 секунд и длительность занятия распределена по показательному закону. Кроме того, обычно используются достаточно большие ёмкости пучков (</a:t>
            </a:r>
            <a:r>
              <a:rPr lang="en-US" sz="2000" i="1" dirty="0" smtClean="0"/>
              <a:t>v</a:t>
            </a:r>
            <a:r>
              <a:rPr lang="ru-RU" sz="2000" dirty="0" smtClean="0"/>
              <a:t>=10-100), а нормы потерь составляют порядка 2-3%. В этой области сопоставление 1-ой и 2-ой формул Эрланга показывает, что системы с потерями обладают большей пропускной способностью по сравнению с системами с </a:t>
            </a:r>
            <a:r>
              <a:rPr lang="ru-RU" sz="2000" dirty="0" smtClean="0"/>
              <a:t>ожиданиям </a:t>
            </a:r>
            <a:r>
              <a:rPr lang="ru-RU" sz="2000" dirty="0" smtClean="0"/>
              <a:t>при прочих равных условиях. Следовательно, в этом случае рационально использовать обслуживание с потерями.</a:t>
            </a:r>
          </a:p>
          <a:p>
            <a:pPr>
              <a:spcAft>
                <a:spcPts val="600"/>
              </a:spcAft>
            </a:pPr>
            <a:r>
              <a:rPr lang="ru-RU" sz="2000" i="1" dirty="0" smtClean="0"/>
              <a:t>Вторая группа устройств </a:t>
            </a:r>
            <a:r>
              <a:rPr lang="ru-RU" sz="2000" dirty="0" smtClean="0"/>
              <a:t>характеризуется длительностью занятия, обычно близкой к постоянной, со средними значениями этой длительности на 2-3 порядка меньше по сравнению с устройствами первой группы. Количество приборов обычно не превышает 4-5. Следовательно, постоянная длительность занятия и малое значение этой длительности позволяют иметь большие значения вероятности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2000" dirty="0" smtClean="0"/>
              <a:t>. Действительно, с увеличением</a:t>
            </a:r>
            <a:r>
              <a:rPr lang="ru-RU" sz="2000" i="1" dirty="0" smtClean="0"/>
              <a:t> </a:t>
            </a:r>
            <a:r>
              <a:rPr lang="en-US" sz="2000" i="1" dirty="0" smtClean="0"/>
              <a:t>t</a:t>
            </a:r>
            <a:r>
              <a:rPr lang="ru-RU" sz="2000" dirty="0" smtClean="0"/>
              <a:t> 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2000" dirty="0" smtClean="0"/>
              <a:t>уменьшается и, если строить системы с большими значениями </a:t>
            </a:r>
            <a:r>
              <a:rPr lang="en-US" sz="2000" i="1" dirty="0" smtClean="0"/>
              <a:t>t</a:t>
            </a:r>
            <a:r>
              <a:rPr lang="ru-RU" sz="2000" i="1" dirty="0" smtClean="0"/>
              <a:t>, </a:t>
            </a:r>
            <a:r>
              <a:rPr lang="ru-RU" sz="2000" dirty="0" smtClean="0"/>
              <a:t>то будут обеспечены малые значения </a:t>
            </a:r>
            <a:r>
              <a:rPr lang="en-US" sz="2000" i="1" dirty="0" smtClean="0">
                <a:latin typeface="Corbel" pitchFamily="34" charset="0"/>
              </a:rPr>
              <a:t>P</a:t>
            </a:r>
            <a:r>
              <a:rPr lang="ru-RU" sz="2000" i="1" dirty="0" smtClean="0">
                <a:latin typeface="Corbel" pitchFamily="34" charset="0"/>
              </a:rPr>
              <a:t>{Ɣ&gt;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}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ru-RU" sz="2000" dirty="0" smtClean="0"/>
              <a:t>. Следовательно, </a:t>
            </a:r>
            <a:r>
              <a:rPr lang="ru-RU" sz="2000" dirty="0" smtClean="0"/>
              <a:t>управляющие </a:t>
            </a:r>
            <a:r>
              <a:rPr lang="ru-RU" sz="2000" dirty="0" err="1" smtClean="0"/>
              <a:t>устройста</a:t>
            </a:r>
            <a:r>
              <a:rPr lang="ru-RU" sz="2000" dirty="0" smtClean="0"/>
              <a:t> </a:t>
            </a:r>
            <a:r>
              <a:rPr lang="ru-RU" sz="2000" dirty="0" smtClean="0"/>
              <a:t>целесообразно строить как </a:t>
            </a:r>
            <a:r>
              <a:rPr lang="ru-RU" sz="2000" dirty="0" smtClean="0"/>
              <a:t>системы </a:t>
            </a:r>
            <a:r>
              <a:rPr lang="ru-RU" sz="2000" dirty="0" smtClean="0"/>
              <a:t>с ожиданием. 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9073008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Перспективы</a:t>
            </a:r>
            <a:r>
              <a:rPr lang="en-US" sz="4400" dirty="0" smtClean="0"/>
              <a:t> </a:t>
            </a:r>
            <a:r>
              <a:rPr lang="en-US" sz="4400" dirty="0" err="1" smtClean="0"/>
              <a:t>развития</a:t>
            </a:r>
            <a:r>
              <a:rPr lang="en-US" sz="44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теории массового обслуживания</a:t>
            </a:r>
            <a:br>
              <a:rPr lang="ru-RU" sz="4400" dirty="0" smtClean="0"/>
            </a:br>
            <a:r>
              <a:rPr lang="en-US" sz="4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848872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В настоящее время </a:t>
            </a:r>
            <a:r>
              <a:rPr lang="ru-RU" dirty="0" smtClean="0"/>
              <a:t>теория</a:t>
            </a:r>
            <a:r>
              <a:rPr lang="ru-RU" dirty="0" smtClean="0"/>
              <a:t> </a:t>
            </a:r>
            <a:r>
              <a:rPr lang="ru-RU" dirty="0" smtClean="0"/>
              <a:t>развивается в условиях практического слияния двух отраслей </a:t>
            </a:r>
            <a:r>
              <a:rPr lang="ru-RU" dirty="0" smtClean="0"/>
              <a:t>техники: техники связи </a:t>
            </a:r>
            <a:r>
              <a:rPr lang="ru-RU" dirty="0" smtClean="0"/>
              <a:t>и вычислительной техники. Развитие </a:t>
            </a:r>
            <a:r>
              <a:rPr lang="ru-RU" dirty="0" smtClean="0"/>
              <a:t>теории</a:t>
            </a:r>
            <a:r>
              <a:rPr lang="ru-RU" dirty="0" smtClean="0"/>
              <a:t> </a:t>
            </a:r>
            <a:r>
              <a:rPr lang="ru-RU" dirty="0" smtClean="0"/>
              <a:t>осуществляется в соответствии с основными группами задач техники </a:t>
            </a:r>
            <a:r>
              <a:rPr lang="ru-RU" dirty="0" smtClean="0"/>
              <a:t>связи, к которым </a:t>
            </a:r>
            <a:r>
              <a:rPr lang="ru-RU" dirty="0" err="1" smtClean="0"/>
              <a:t>относяться</a:t>
            </a:r>
            <a:r>
              <a:rPr lang="ru-RU" dirty="0" smtClean="0"/>
              <a:t>:</a:t>
            </a: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 научно-исследовательская группа </a:t>
            </a:r>
            <a:r>
              <a:rPr lang="ru-RU" dirty="0" smtClean="0"/>
              <a:t>проблем,</a:t>
            </a:r>
            <a:endParaRPr lang="ru-RU" dirty="0" smtClean="0"/>
          </a:p>
          <a:p>
            <a:pPr marL="0" indent="0" fontAlgn="base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 проблемы </a:t>
            </a:r>
            <a:r>
              <a:rPr lang="ru-RU" dirty="0" smtClean="0"/>
              <a:t>проектирования,</a:t>
            </a:r>
            <a:endParaRPr lang="ru-RU" dirty="0" smtClean="0"/>
          </a:p>
          <a:p>
            <a:pPr marL="0" indent="0" fontAlgn="base"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 проблемы эксплуатации и </a:t>
            </a:r>
            <a:r>
              <a:rPr lang="ru-RU" dirty="0" smtClean="0"/>
              <a:t>развития.    </a:t>
            </a:r>
            <a:endParaRPr lang="ru-RU" dirty="0" smtClean="0"/>
          </a:p>
          <a:p>
            <a:pPr marL="0" lvl="1" indent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200" dirty="0" smtClean="0"/>
              <a:t>1. </a:t>
            </a:r>
            <a:r>
              <a:rPr lang="ru-RU" sz="3200" b="1" i="1" dirty="0" smtClean="0"/>
              <a:t>Для научно-исследовательской </a:t>
            </a:r>
            <a:r>
              <a:rPr lang="ru-RU" sz="3200" dirty="0" smtClean="0"/>
              <a:t>группы проблем теория</a:t>
            </a:r>
            <a:r>
              <a:rPr lang="ru-RU" sz="3200" dirty="0" smtClean="0"/>
              <a:t> </a:t>
            </a:r>
            <a:r>
              <a:rPr lang="ru-RU" sz="3200" dirty="0" smtClean="0"/>
              <a:t>является инструментом, обеспечивающим создание структуры систем связи с совершенными </a:t>
            </a:r>
            <a:r>
              <a:rPr lang="ru-RU" sz="3200" dirty="0" smtClean="0"/>
              <a:t>пропорциями, что включает в себя:</a:t>
            </a:r>
            <a:endParaRPr lang="ru-RU" sz="3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а) наличие внутренней структуры, отвечающей требованиям работоспособности и пропускной способности;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б) соответствие внутренней структуры условиям внешней среды. </a:t>
            </a:r>
            <a:r>
              <a:rPr lang="ru-RU" dirty="0" smtClean="0"/>
              <a:t>Здесь теория</a:t>
            </a:r>
            <a:r>
              <a:rPr lang="ru-RU" dirty="0" smtClean="0"/>
              <a:t> </a:t>
            </a:r>
            <a:r>
              <a:rPr lang="ru-RU" dirty="0" smtClean="0"/>
              <a:t>помогает правильно устанавливать характер поступающего </a:t>
            </a:r>
            <a:r>
              <a:rPr lang="ru-RU" dirty="0" smtClean="0"/>
              <a:t>потока вызовов, </a:t>
            </a:r>
            <a:r>
              <a:rPr lang="ru-RU" dirty="0" smtClean="0"/>
              <a:t>учитывать колебание нагрузки, повторные вызовы, вид передаваемой информации;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в) соответствие системы современной элементной базе. Это подразумевает правильное распределение оборудования между ресурсами коммутации и ресурсами управления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2. </a:t>
            </a:r>
            <a:r>
              <a:rPr lang="ru-RU" sz="2000" b="1" i="1" dirty="0" smtClean="0"/>
              <a:t>Проблемы проектирования</a:t>
            </a:r>
            <a:r>
              <a:rPr lang="ru-RU" sz="2000" i="1" dirty="0" smtClean="0"/>
              <a:t>. </a:t>
            </a:r>
            <a:r>
              <a:rPr lang="ru-RU" sz="2000" dirty="0" smtClean="0"/>
              <a:t>В узком смысле задача проектирования включает в себя: комплектацию и привязку оборудования проекта к конкретным условиям внешнего окружения. Решение задачи проектирования в широком смысле связано с решением задач в плане выбора единого критерия эффективности системы. Этот выбор осуществляется с позиции качества обслуживания, при этом качество может рассматриваться как интегральная характеристика, учитывающая как технические, так и экономические, эргономические и даже эстетические свойства.</a:t>
            </a:r>
          </a:p>
          <a:p>
            <a:r>
              <a:rPr lang="ru-RU" sz="2000" dirty="0" smtClean="0"/>
              <a:t>3. </a:t>
            </a:r>
            <a:r>
              <a:rPr lang="ru-RU" sz="2000" b="1" i="1" dirty="0" smtClean="0"/>
              <a:t>Проблемы эксплуатации и развития</a:t>
            </a:r>
            <a:r>
              <a:rPr lang="ru-RU" sz="2000" b="1" dirty="0" smtClean="0"/>
              <a:t>. </a:t>
            </a:r>
            <a:r>
              <a:rPr lang="ru-RU" sz="2000" dirty="0" smtClean="0"/>
              <a:t>В этой области необходимо обеспечить управление, эффективную эксплуатацию по следующим направления:</a:t>
            </a:r>
          </a:p>
          <a:p>
            <a:r>
              <a:rPr lang="ru-RU" sz="2000" dirty="0" smtClean="0"/>
              <a:t>а) управление параметрами работы системы</a:t>
            </a:r>
          </a:p>
          <a:p>
            <a:r>
              <a:rPr lang="ru-RU" sz="2000" dirty="0" smtClean="0"/>
              <a:t>б) управление устранением неисправностей</a:t>
            </a:r>
          </a:p>
          <a:p>
            <a:r>
              <a:rPr lang="ru-RU" sz="2000" dirty="0" smtClean="0"/>
              <a:t>в) управление конфигурацией (составом)</a:t>
            </a:r>
          </a:p>
          <a:p>
            <a:r>
              <a:rPr lang="ru-RU" sz="2000" dirty="0" smtClean="0"/>
              <a:t>г) управление расчётами</a:t>
            </a:r>
          </a:p>
          <a:p>
            <a:r>
              <a:rPr lang="ru-RU" sz="2000" dirty="0" err="1" smtClean="0"/>
              <a:t>д</a:t>
            </a:r>
            <a:r>
              <a:rPr lang="ru-RU" sz="2000" dirty="0" smtClean="0"/>
              <a:t>) управление защитой от несанкционированного доступа и т.д.</a:t>
            </a:r>
          </a:p>
          <a:p>
            <a:r>
              <a:rPr lang="ru-RU" sz="2000" dirty="0" smtClean="0"/>
              <a:t> 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Наиболее перспективными направлениями </a:t>
            </a:r>
            <a:r>
              <a:rPr lang="ru-RU" sz="2000" dirty="0" smtClean="0"/>
              <a:t>теории </a:t>
            </a:r>
            <a:r>
              <a:rPr lang="ru-RU" sz="2000" smtClean="0"/>
              <a:t>массового обслуживания </a:t>
            </a:r>
            <a:r>
              <a:rPr lang="ru-RU" sz="2000" smtClean="0"/>
              <a:t>являются </a:t>
            </a:r>
            <a:r>
              <a:rPr lang="ru-RU" sz="2000" dirty="0" smtClean="0"/>
              <a:t>системы, обеспечивающие </a:t>
            </a:r>
            <a:r>
              <a:rPr lang="ru-RU" sz="2000" dirty="0" err="1" smtClean="0"/>
              <a:t>мультипотоковый</a:t>
            </a:r>
            <a:r>
              <a:rPr lang="ru-RU" sz="2000" dirty="0" smtClean="0"/>
              <a:t> трафик, который работает в сочетании с различными дисциплинами обслуживания, в том числе с использованием приоритетных видов обслуживания, а также с обеспечением минимально гарантированного качества обслуживания.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Потоки вызовов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908720"/>
            <a:ext cx="7498080" cy="594928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 smtClean="0"/>
              <a:t>Это первая задача ТТТ.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b="1" dirty="0" smtClean="0"/>
              <a:t>ПВ </a:t>
            </a:r>
            <a:r>
              <a:rPr lang="ru-RU" sz="2000" dirty="0" smtClean="0"/>
              <a:t>– последовательность вызовов, поступающих в детерминированные или случайные моменты времени при непрерывном течении этого времени.</a:t>
            </a:r>
          </a:p>
          <a:p>
            <a:pPr marL="0" indent="0"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spcAft>
                <a:spcPts val="600"/>
              </a:spcAft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Существуют три способа задания потоков вызовов:</a:t>
            </a:r>
          </a:p>
          <a:p>
            <a:pPr>
              <a:buNone/>
            </a:pPr>
            <a:r>
              <a:rPr lang="ru-RU" sz="2000" dirty="0" smtClean="0"/>
              <a:t>1. При помощи моментов поступления </a:t>
            </a:r>
            <a:r>
              <a:rPr lang="ru-RU" sz="2000" smtClean="0"/>
              <a:t>вызовов  </a:t>
            </a:r>
            <a:r>
              <a:rPr lang="en-US" sz="2000" smtClean="0"/>
              <a:t>t</a:t>
            </a:r>
            <a:r>
              <a:rPr lang="en-US" sz="2000" baseline="-25000" smtClean="0"/>
              <a:t>i</a:t>
            </a:r>
            <a:endParaRPr lang="en-US" sz="2000" baseline="-25000" dirty="0" smtClean="0"/>
          </a:p>
          <a:p>
            <a:pPr>
              <a:buNone/>
            </a:pPr>
            <a:r>
              <a:rPr lang="ru-RU" sz="2000" smtClean="0"/>
              <a:t>     </a:t>
            </a:r>
            <a:r>
              <a:rPr lang="en-US" sz="2000" smtClean="0"/>
              <a:t>t</a:t>
            </a:r>
            <a:r>
              <a:rPr lang="en-US" sz="2000" baseline="-25000" smtClean="0"/>
              <a:t>0</a:t>
            </a:r>
            <a:r>
              <a:rPr lang="en-US" sz="2000" smtClean="0"/>
              <a:t> </a:t>
            </a:r>
            <a:r>
              <a:rPr lang="ru-RU" sz="2000" smtClean="0"/>
              <a:t>, </a:t>
            </a:r>
            <a:r>
              <a:rPr lang="en-US" sz="2000" smtClean="0"/>
              <a:t>t</a:t>
            </a:r>
            <a:r>
              <a:rPr lang="en-US" sz="2000" baseline="-25000" smtClean="0"/>
              <a:t>1 </a:t>
            </a:r>
            <a:r>
              <a:rPr lang="en-US" sz="2000" smtClean="0"/>
              <a:t> </a:t>
            </a:r>
            <a:r>
              <a:rPr lang="ru-RU" sz="2000" smtClean="0"/>
              <a:t>, </a:t>
            </a:r>
            <a:r>
              <a:rPr lang="en-US" sz="2000" smtClean="0"/>
              <a:t>t</a:t>
            </a:r>
            <a:r>
              <a:rPr lang="en-US" sz="2000" baseline="-25000" smtClean="0"/>
              <a:t>2</a:t>
            </a:r>
            <a:r>
              <a:rPr lang="ru-RU" sz="2000" baseline="-25000" dirty="0" smtClean="0"/>
              <a:t>,</a:t>
            </a:r>
            <a:r>
              <a:rPr lang="ru-RU" sz="2000" dirty="0" smtClean="0"/>
              <a:t> ...</a:t>
            </a:r>
          </a:p>
          <a:p>
            <a:pPr>
              <a:buNone/>
            </a:pPr>
            <a:r>
              <a:rPr lang="ru-RU" sz="2000" dirty="0" smtClean="0"/>
              <a:t>2. При помощи промежутков между вызовами</a:t>
            </a:r>
          </a:p>
          <a:p>
            <a:pPr>
              <a:buNone/>
            </a:pPr>
            <a:r>
              <a:rPr lang="ru-RU" sz="2000" dirty="0" smtClean="0"/>
              <a:t>     </a:t>
            </a:r>
            <a:r>
              <a:rPr lang="en-US" sz="2000" dirty="0" smtClean="0"/>
              <a:t>z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, </a:t>
            </a:r>
            <a:r>
              <a:rPr lang="en-US" sz="2000" dirty="0" smtClean="0"/>
              <a:t>z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… (</a:t>
            </a:r>
            <a:r>
              <a:rPr lang="en-US" sz="2000" dirty="0" smtClean="0"/>
              <a:t>z</a:t>
            </a:r>
            <a:r>
              <a:rPr lang="ru-RU" sz="2000" baseline="-25000" dirty="0" smtClean="0"/>
              <a:t>0</a:t>
            </a:r>
            <a:r>
              <a:rPr lang="ru-RU" sz="2000" dirty="0" smtClean="0"/>
              <a:t> нет)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i</a:t>
            </a:r>
            <a:r>
              <a:rPr lang="ru-RU" sz="2000" baseline="-25000" dirty="0" smtClean="0"/>
              <a:t> </a:t>
            </a:r>
            <a:r>
              <a:rPr lang="ru-RU" sz="2000" dirty="0" smtClean="0"/>
              <a:t> </a:t>
            </a:r>
            <a:r>
              <a:rPr lang="ru-RU" sz="2000" smtClean="0"/>
              <a:t>=  </a:t>
            </a:r>
            <a:r>
              <a:rPr lang="en-US" sz="2000" smtClean="0"/>
              <a:t>t</a:t>
            </a:r>
            <a:r>
              <a:rPr lang="en-US" sz="2000" baseline="-25000" smtClean="0"/>
              <a:t>i</a:t>
            </a:r>
            <a:r>
              <a:rPr lang="ru-RU" sz="2000" baseline="-25000" smtClean="0"/>
              <a:t> </a:t>
            </a:r>
            <a:r>
              <a:rPr lang="ru-RU" sz="2000" smtClean="0"/>
              <a:t> -  </a:t>
            </a:r>
            <a:r>
              <a:rPr lang="en-US" sz="2000" smtClean="0"/>
              <a:t>t</a:t>
            </a:r>
            <a:r>
              <a:rPr lang="en-US" sz="2000" baseline="-25000" smtClean="0"/>
              <a:t>i</a:t>
            </a:r>
            <a:r>
              <a:rPr lang="ru-RU" sz="2000" baseline="-25000" dirty="0" smtClean="0"/>
              <a:t>-1</a:t>
            </a:r>
          </a:p>
          <a:p>
            <a:pPr>
              <a:buNone/>
            </a:pPr>
            <a:r>
              <a:rPr lang="ru-RU" sz="2000" dirty="0" smtClean="0"/>
              <a:t>3. При помощи последовательности чисел </a:t>
            </a:r>
            <a:r>
              <a:rPr lang="en-US" sz="2000" dirty="0" smtClean="0"/>
              <a:t>k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, k</a:t>
            </a:r>
            <a:r>
              <a:rPr lang="en-US" sz="2000" baseline="-25000" dirty="0" smtClean="0"/>
              <a:t> 2</a:t>
            </a:r>
            <a:r>
              <a:rPr lang="ru-RU" sz="2000" dirty="0" smtClean="0"/>
              <a:t> </a:t>
            </a:r>
            <a:r>
              <a:rPr lang="en-US" sz="2000" dirty="0" smtClean="0"/>
              <a:t>…</a:t>
            </a:r>
            <a:r>
              <a:rPr lang="ru-RU" sz="2000" dirty="0" smtClean="0"/>
              <a:t>, характеризующих количество вызовов, поступающих на отрезках времени:</a:t>
            </a:r>
          </a:p>
          <a:p>
            <a:pPr>
              <a:buNone/>
            </a:pPr>
            <a:r>
              <a:rPr lang="ru-RU" sz="2000" dirty="0" smtClean="0"/>
              <a:t> </a:t>
            </a:r>
            <a:r>
              <a:rPr lang="en-US" sz="2000" dirty="0" smtClean="0"/>
              <a:t>   </a:t>
            </a:r>
            <a:r>
              <a:rPr lang="ru-RU" sz="2000" dirty="0" smtClean="0"/>
              <a:t>[ 0</a:t>
            </a:r>
            <a:r>
              <a:rPr lang="ru-RU" sz="2000" smtClean="0"/>
              <a:t>, </a:t>
            </a:r>
            <a:r>
              <a:rPr lang="en-US" sz="2000" smtClean="0"/>
              <a:t>t</a:t>
            </a:r>
            <a:r>
              <a:rPr lang="en-US" sz="2000" baseline="-25000" smtClean="0"/>
              <a:t>1</a:t>
            </a:r>
            <a:r>
              <a:rPr lang="en-US" sz="2000" smtClean="0"/>
              <a:t> </a:t>
            </a:r>
            <a:r>
              <a:rPr lang="ru-RU" sz="2000" dirty="0" smtClean="0"/>
              <a:t>)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 ,</a:t>
            </a:r>
            <a:r>
              <a:rPr lang="ru-RU" sz="2000" dirty="0" smtClean="0"/>
              <a:t> [</a:t>
            </a:r>
            <a:r>
              <a:rPr lang="en-US" sz="2000" dirty="0" smtClean="0"/>
              <a:t> 0</a:t>
            </a:r>
            <a:r>
              <a:rPr lang="en-US" sz="2000" smtClean="0"/>
              <a:t>, t</a:t>
            </a:r>
            <a:r>
              <a:rPr lang="en-US" sz="2000" baseline="-25000" smtClean="0"/>
              <a:t>2</a:t>
            </a:r>
            <a:r>
              <a:rPr lang="en-US" sz="2000" smtClean="0"/>
              <a:t> </a:t>
            </a:r>
            <a:r>
              <a:rPr lang="ru-RU" sz="2000" dirty="0" smtClean="0"/>
              <a:t>)</a:t>
            </a:r>
            <a:r>
              <a:rPr lang="en-US" sz="2000" dirty="0" smtClean="0"/>
              <a:t>  , </a:t>
            </a:r>
            <a:r>
              <a:rPr lang="ru-RU" sz="2000" dirty="0" smtClean="0"/>
              <a:t> [</a:t>
            </a:r>
            <a:r>
              <a:rPr lang="en-US" sz="2000" dirty="0" smtClean="0"/>
              <a:t> 0</a:t>
            </a:r>
            <a:r>
              <a:rPr lang="en-US" sz="2000" smtClean="0"/>
              <a:t>, t</a:t>
            </a:r>
            <a:r>
              <a:rPr lang="en-US" sz="2000" baseline="-25000" smtClean="0"/>
              <a:t>3</a:t>
            </a:r>
            <a:r>
              <a:rPr lang="en-US" sz="2000" smtClean="0"/>
              <a:t> </a:t>
            </a:r>
            <a:r>
              <a:rPr lang="ru-RU" sz="2000" dirty="0" smtClean="0"/>
              <a:t>)</a:t>
            </a:r>
          </a:p>
          <a:p>
            <a:pPr>
              <a:buNone/>
            </a:pP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799183" y="2276872"/>
            <a:ext cx="7344817" cy="945396"/>
            <a:chOff x="611560" y="2060848"/>
            <a:chExt cx="7344817" cy="945396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611560" y="2276872"/>
              <a:ext cx="58326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259632" y="2060848"/>
              <a:ext cx="0" cy="43204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979712" y="2060848"/>
              <a:ext cx="0" cy="43204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411760" y="2060848"/>
              <a:ext cx="0" cy="43204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923928" y="2060848"/>
              <a:ext cx="0" cy="432048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707904" y="2636912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b="1" baseline="-2500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115616" y="263691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b="1" baseline="-2500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835696" y="263691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b="1" baseline="-2500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67744" y="2636912"/>
              <a:ext cx="340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r>
                <a:rPr lang="en-US" b="1" baseline="-2500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516217" y="2132856"/>
              <a:ext cx="14401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Эти способы задания являются эквивалентными, т.е. если ПВ задан при помощи одного из них, то эти описания позволяют описать его и двумя другими способами.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Для случайных ПВ такое описание следует рассматривать в вероятностном смысле.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b="1" dirty="0" smtClean="0">
                <a:latin typeface="Corbel" pitchFamily="34" charset="0"/>
              </a:rPr>
              <a:t>Основные свойства ПВ.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Реальные ПВ обычно обладают свойствами, позволяющими упростить описание этих потоков.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К их числу относятся: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 smtClean="0">
                <a:latin typeface="Corbel" pitchFamily="34" charset="0"/>
              </a:rPr>
              <a:t> стационарность,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ординарность,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наличие или отсутствие последействия.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endParaRPr lang="en-US" sz="20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1.Стационарность</a:t>
            </a:r>
          </a:p>
          <a:p>
            <a:r>
              <a:rPr lang="ru-RU" sz="2000" dirty="0" smtClean="0"/>
              <a:t>Стационарный поток вызовов – это такой поток, в котором характер</a:t>
            </a:r>
          </a:p>
          <a:p>
            <a:r>
              <a:rPr lang="ru-RU" sz="2000" dirty="0" smtClean="0"/>
              <a:t> поступления вызовов на некотором промежутке времени </a:t>
            </a:r>
            <a:r>
              <a:rPr lang="en-US" sz="2000" smtClean="0"/>
              <a:t>∆ t</a:t>
            </a:r>
            <a:r>
              <a:rPr lang="ru-RU" sz="2000" smtClean="0"/>
              <a:t> </a:t>
            </a:r>
            <a:r>
              <a:rPr lang="ru-RU" sz="2000" dirty="0" smtClean="0"/>
              <a:t>зависит от длины этого промежутка, но не зависит от того, где на оси времени этот промежуток расположен.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Таким образом, стационарность ПВ означает неизменность его режима от времени.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ПВ </a:t>
            </a:r>
            <a:r>
              <a:rPr lang="ru-RU" sz="2000" dirty="0"/>
              <a:t>называется </a:t>
            </a:r>
            <a:r>
              <a:rPr lang="ru-RU" sz="2000" b="1" dirty="0"/>
              <a:t>нестационарным</a:t>
            </a:r>
            <a:r>
              <a:rPr lang="ru-RU" sz="2000" dirty="0"/>
              <a:t>, если для случайного ПВ вероятность поступления некоторого числа вызовов за заданный промежуток времени зависит как от длины этого промежутка, так и от того, где на оси времени этот промежуток расположен.</a:t>
            </a:r>
          </a:p>
          <a:p>
            <a:r>
              <a:rPr lang="ru-RU" sz="2000" i="1" dirty="0" smtClean="0"/>
              <a:t>Пример:</a:t>
            </a:r>
            <a:endParaRPr lang="ru-RU" sz="2000" i="1" dirty="0"/>
          </a:p>
          <a:p>
            <a:r>
              <a:rPr lang="ru-RU" sz="2000" dirty="0"/>
              <a:t>ПВ, поступающих на телефонную станцию в течение суток.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endParaRPr lang="en-US" sz="2000" dirty="0" smtClean="0">
              <a:latin typeface="Corbe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83768" y="2348880"/>
            <a:ext cx="5112568" cy="432048"/>
            <a:chOff x="323528" y="5589240"/>
            <a:chExt cx="5112568" cy="432048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323528" y="5805264"/>
              <a:ext cx="51125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27584" y="5589240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763688" y="5589240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267744" y="5589240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419872" y="5589240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995936" y="5589240"/>
              <a:ext cx="0" cy="432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2843808" y="2780928"/>
            <a:ext cx="3626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="1" baseline="-25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278092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t</a:t>
            </a:r>
            <a:r>
              <a:rPr lang="en-US" b="1" baseline="-25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112" y="278092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∆ t</a:t>
            </a:r>
            <a:r>
              <a:rPr lang="ru-RU" b="1" baseline="-25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8344" y="2420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61926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Суточное изменение нагрузки</a:t>
            </a: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>
              <a:latin typeface="Corbel" pitchFamily="34" charset="0"/>
            </a:endParaRP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>
              <a:latin typeface="Corbel" pitchFamily="34" charset="0"/>
            </a:endParaRP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>
              <a:latin typeface="Corbel" pitchFamily="34" charset="0"/>
            </a:endParaRP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>
              <a:latin typeface="Corbel" pitchFamily="34" charset="0"/>
            </a:endParaRP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>
              <a:latin typeface="Corbel" pitchFamily="34" charset="0"/>
            </a:endParaRP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>
              <a:latin typeface="Corbel" pitchFamily="34" charset="0"/>
            </a:endParaRPr>
          </a:p>
          <a:p>
            <a:endParaRPr lang="ru-RU" sz="2000" dirty="0">
              <a:latin typeface="Corbel" pitchFamily="34" charset="0"/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200" dirty="0"/>
          </a:p>
          <a:p>
            <a:pPr>
              <a:spcAft>
                <a:spcPts val="600"/>
              </a:spcAft>
            </a:pPr>
            <a:r>
              <a:rPr lang="ru-RU" sz="2200" dirty="0" smtClean="0"/>
              <a:t>ЧНН  (час наибольшей нагрузки) — </a:t>
            </a:r>
            <a:r>
              <a:rPr lang="ru-RU" sz="2200" dirty="0"/>
              <a:t>непрерывный интервал времени в 60 минут, в течение которого </a:t>
            </a:r>
            <a:r>
              <a:rPr lang="ru-RU" sz="2200" dirty="0" smtClean="0"/>
              <a:t>средняя интенсивность </a:t>
            </a:r>
            <a:r>
              <a:rPr lang="ru-RU" sz="2200" dirty="0"/>
              <a:t>нагрузки, </a:t>
            </a:r>
            <a:r>
              <a:rPr lang="ru-RU" sz="2200" dirty="0" smtClean="0"/>
              <a:t>выраженная в суммарном времени занятия </a:t>
            </a:r>
            <a:r>
              <a:rPr lang="ru-RU" sz="2200" dirty="0"/>
              <a:t>приборов системы обслуживания, является наибольшей.</a:t>
            </a:r>
          </a:p>
          <a:p>
            <a:r>
              <a:rPr lang="ru-RU" sz="2200" dirty="0" smtClean="0"/>
              <a:t>ПВ в течении суток является нестационарным, однако если мы сузим интервал наблюдения до  ЧНН, то с приемлемой для практики точности, поток  ЧНН можно считать стационарным. </a:t>
            </a:r>
            <a:endParaRPr lang="ru-RU" sz="2200" dirty="0"/>
          </a:p>
          <a:p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 lvl="5"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endParaRPr lang="en-US" sz="2000" dirty="0" smtClean="0">
              <a:latin typeface="Corbe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691680" y="836712"/>
            <a:ext cx="3964739" cy="2880320"/>
            <a:chOff x="679269" y="1412776"/>
            <a:chExt cx="2308555" cy="1664568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V="1">
              <a:off x="683568" y="1412776"/>
              <a:ext cx="0" cy="16561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683568" y="3068960"/>
              <a:ext cx="2304256" cy="8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679269" y="2420888"/>
              <a:ext cx="1948515" cy="16333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339752" y="1772816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олилиния 27"/>
            <p:cNvSpPr/>
            <p:nvPr/>
          </p:nvSpPr>
          <p:spPr>
            <a:xfrm>
              <a:off x="679269" y="1702525"/>
              <a:ext cx="1920240" cy="1221378"/>
            </a:xfrm>
            <a:custGeom>
              <a:avLst/>
              <a:gdLst>
                <a:gd name="connsiteX0" fmla="*/ 0 w 1920240"/>
                <a:gd name="connsiteY0" fmla="*/ 727166 h 1221378"/>
                <a:gd name="connsiteX1" fmla="*/ 248194 w 1920240"/>
                <a:gd name="connsiteY1" fmla="*/ 1171304 h 1221378"/>
                <a:gd name="connsiteX2" fmla="*/ 627017 w 1920240"/>
                <a:gd name="connsiteY2" fmla="*/ 426721 h 1221378"/>
                <a:gd name="connsiteX3" fmla="*/ 1058091 w 1920240"/>
                <a:gd name="connsiteY3" fmla="*/ 570412 h 1221378"/>
                <a:gd name="connsiteX4" fmla="*/ 1672045 w 1920240"/>
                <a:gd name="connsiteY4" fmla="*/ 21772 h 1221378"/>
                <a:gd name="connsiteX5" fmla="*/ 1920240 w 1920240"/>
                <a:gd name="connsiteY5" fmla="*/ 701041 h 12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0240" h="1221378">
                  <a:moveTo>
                    <a:pt x="0" y="727166"/>
                  </a:moveTo>
                  <a:cubicBezTo>
                    <a:pt x="71845" y="974272"/>
                    <a:pt x="143691" y="1221378"/>
                    <a:pt x="248194" y="1171304"/>
                  </a:cubicBezTo>
                  <a:cubicBezTo>
                    <a:pt x="352697" y="1121230"/>
                    <a:pt x="492034" y="526870"/>
                    <a:pt x="627017" y="426721"/>
                  </a:cubicBezTo>
                  <a:cubicBezTo>
                    <a:pt x="762000" y="326572"/>
                    <a:pt x="883920" y="637904"/>
                    <a:pt x="1058091" y="570412"/>
                  </a:cubicBezTo>
                  <a:cubicBezTo>
                    <a:pt x="1232262" y="502921"/>
                    <a:pt x="1528353" y="0"/>
                    <a:pt x="1672045" y="21772"/>
                  </a:cubicBezTo>
                  <a:cubicBezTo>
                    <a:pt x="1815737" y="43544"/>
                    <a:pt x="1867988" y="372292"/>
                    <a:pt x="1920240" y="70104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6600"/>
                  </a:solidFill>
                </a:ln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627784" y="2492896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043608" y="836712"/>
            <a:ext cx="569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4810" y="85723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ЧНН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292080" y="126876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Прямая со стрелкой 33"/>
          <p:cNvCxnSpPr>
            <a:stCxn id="33" idx="1"/>
          </p:cNvCxnSpPr>
          <p:nvPr/>
        </p:nvCxnSpPr>
        <p:spPr>
          <a:xfrm flipH="1" flipV="1">
            <a:off x="4563270" y="1375760"/>
            <a:ext cx="728810" cy="77666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60032" y="3717032"/>
            <a:ext cx="59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19672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796136" y="2636912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ЧНН – час наибольшей</a:t>
            </a:r>
          </a:p>
          <a:p>
            <a:r>
              <a:rPr lang="ru-RU" dirty="0" smtClean="0"/>
              <a:t> нагрузки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699792" y="2132856"/>
            <a:ext cx="0" cy="15841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987824" y="2060848"/>
            <a:ext cx="0" cy="165618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Левая фигурная скобка 48"/>
          <p:cNvSpPr/>
          <p:nvPr/>
        </p:nvSpPr>
        <p:spPr>
          <a:xfrm rot="16200000" flipV="1">
            <a:off x="2771800" y="3645024"/>
            <a:ext cx="144016" cy="288032"/>
          </a:xfrm>
          <a:prstGeom prst="leftBrace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483768" y="371703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 мин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b="1" dirty="0" smtClean="0"/>
              <a:t>2. Ординарность</a:t>
            </a:r>
          </a:p>
          <a:p>
            <a:r>
              <a:rPr lang="ru-RU" sz="2000" dirty="0" smtClean="0"/>
              <a:t>Ординарный поток вызовов – поток, в котором вероятность поступления двух вызовов одновременно есть величина бесконечно малая, то есть практически не может произойти.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Введём вероятность П</a:t>
            </a:r>
            <a:r>
              <a:rPr lang="en-US" sz="2000" baseline="-25000" smtClean="0"/>
              <a:t>k</a:t>
            </a:r>
            <a:r>
              <a:rPr lang="ru-RU" sz="2000" smtClean="0"/>
              <a:t> (</a:t>
            </a:r>
            <a:r>
              <a:rPr lang="en-US" sz="2000" smtClean="0"/>
              <a:t>t, t </a:t>
            </a:r>
            <a:r>
              <a:rPr lang="en-US" sz="2000" dirty="0" smtClean="0"/>
              <a:t>+ Ƭ) – </a:t>
            </a:r>
            <a:r>
              <a:rPr lang="ru-RU" sz="2000" dirty="0" smtClean="0"/>
              <a:t>вероятность того, что на полуоткрытом </a:t>
            </a:r>
            <a:r>
              <a:rPr lang="ru-RU" sz="2000" smtClean="0"/>
              <a:t>промежутке (</a:t>
            </a:r>
            <a:r>
              <a:rPr lang="en-US" sz="2000" smtClean="0"/>
              <a:t>t, t </a:t>
            </a:r>
            <a:r>
              <a:rPr lang="en-US" sz="2000" dirty="0" smtClean="0"/>
              <a:t>+ Ƭ</a:t>
            </a:r>
            <a:r>
              <a:rPr lang="ru-RU" sz="2000" dirty="0" smtClean="0"/>
              <a:t>) поступит </a:t>
            </a:r>
            <a:r>
              <a:rPr lang="en-US" sz="2000" dirty="0" smtClean="0"/>
              <a:t>k</a:t>
            </a:r>
            <a:r>
              <a:rPr lang="ru-RU" sz="2000" dirty="0"/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более вызовов.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Как правило, большинство потоков является ординарным.</a:t>
            </a:r>
          </a:p>
          <a:p>
            <a:r>
              <a:rPr lang="ru-RU" sz="2000" dirty="0" smtClean="0"/>
              <a:t>Для ординарного потока справедливо следующее выражение: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endParaRPr lang="en-US" sz="2000" dirty="0" smtClean="0">
              <a:latin typeface="Corbel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475656" y="2564904"/>
            <a:ext cx="679819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563883" y="2178554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288798" y="2178554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47864" y="1700808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31299" y="2436121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778" y="1700808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Ƭ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4233165" y="2281973"/>
            <a:ext cx="386350" cy="1724915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4172676" y="3337605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Ƭ </a:t>
            </a:r>
            <a: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373216"/>
            <a:ext cx="5486400" cy="628650"/>
          </a:xfrm>
          <a:prstGeom prst="rect">
            <a:avLst/>
          </a:prstGeom>
          <a:noFill/>
        </p:spPr>
      </p:pic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Введение в теорию </a:t>
            </a:r>
            <a:br>
              <a:rPr lang="ru-RU" dirty="0" smtClean="0"/>
            </a:br>
            <a:r>
              <a:rPr lang="ru-RU" dirty="0" smtClean="0"/>
              <a:t>массового обслуживания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2000" dirty="0" smtClean="0"/>
              <a:t>Связь развивается в соответствии с законами, по которым происходит передача и обработка информации, которая включает декодирование, запоминание, хранение, извлечение, тиражирование и др. преобразования.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2000" dirty="0" smtClean="0"/>
              <a:t>Для выбора оптимальных вариантов в области связи важное значение имеют вопросы, которыми занимаются три теории, связанные с передачей и обработкой информации: «теория передачи информации» (ТПИ), «теория обработки информации» (ТОИ), «теория распределения информации» (ТРИ). </a:t>
            </a:r>
          </a:p>
          <a:p>
            <a:pPr marL="0" indent="0">
              <a:buNone/>
            </a:pPr>
            <a:r>
              <a:rPr lang="ru-RU" sz="2000" dirty="0" smtClean="0"/>
              <a:t>Теория массового обслуживания в значительной мере </a:t>
            </a:r>
            <a:r>
              <a:rPr lang="ru-RU" sz="2000" dirty="0" err="1" smtClean="0"/>
              <a:t>коррелируетс</a:t>
            </a:r>
            <a:r>
              <a:rPr lang="ru-RU" sz="2000" dirty="0" smtClean="0"/>
              <a:t> с теорией </a:t>
            </a:r>
            <a:r>
              <a:rPr lang="ru-RU" sz="2000" dirty="0" err="1" smtClean="0"/>
              <a:t>телетрафика</a:t>
            </a:r>
            <a:r>
              <a:rPr lang="ru-RU" sz="2000" dirty="0" smtClean="0"/>
              <a:t> (ТТ) и является частью «теории распределения информации» (ТРИ). ТРИ занимается методами построения, расчета и функционирования систем и сетей связи.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/>
              <a:t>3</a:t>
            </a:r>
            <a:r>
              <a:rPr lang="ru-RU" sz="2000" b="1" dirty="0" smtClean="0"/>
              <a:t>. Последействие</a:t>
            </a:r>
          </a:p>
          <a:p>
            <a:r>
              <a:rPr lang="ru-RU" sz="2000" dirty="0" smtClean="0"/>
              <a:t>Поток вызовов последействия существует тогда, когда характер </a:t>
            </a:r>
          </a:p>
          <a:p>
            <a:r>
              <a:rPr lang="ru-RU" sz="2000" dirty="0" smtClean="0"/>
              <a:t>поступления вызовов от момента начала наблюдения за потоком </a:t>
            </a:r>
          </a:p>
          <a:p>
            <a:r>
              <a:rPr lang="ru-RU" sz="2000" dirty="0" smtClean="0"/>
              <a:t>не зависит от того, что происходило до этого момента, т.е. для такого потока прошлая история не влияет на предсказание его будущего.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Поток без последействия можно задать с помощью функции </a:t>
            </a:r>
            <a:r>
              <a:rPr lang="ru-RU" sz="2000"/>
              <a:t>распределения </a:t>
            </a:r>
            <a:r>
              <a:rPr lang="ru-RU" sz="2000" i="1" smtClean="0"/>
              <a:t>F</a:t>
            </a:r>
            <a:r>
              <a:rPr lang="ru-RU" sz="2000" i="1" baseline="-25000" smtClean="0"/>
              <a:t>k</a:t>
            </a:r>
            <a:r>
              <a:rPr lang="ru-RU" sz="2000" i="1" smtClean="0"/>
              <a:t>(t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/>
              <a:t>)</a:t>
            </a:r>
            <a:r>
              <a:rPr lang="ru-RU" sz="2000" dirty="0"/>
              <a:t>, где: </a:t>
            </a:r>
            <a:r>
              <a:rPr lang="ru-RU" sz="2000" i="1" dirty="0"/>
              <a:t>k=0,1,2</a:t>
            </a:r>
            <a:r>
              <a:rPr lang="ru-RU" sz="2000" i="1" dirty="0" smtClean="0"/>
              <a:t>,...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smtClean="0"/>
              <a:t>F</a:t>
            </a:r>
            <a:r>
              <a:rPr lang="ru-RU" sz="2000" i="1" baseline="-25000" smtClean="0"/>
              <a:t>k</a:t>
            </a:r>
            <a:r>
              <a:rPr lang="ru-RU" sz="2000" i="1" smtClean="0"/>
              <a:t>(t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/>
              <a:t>)</a:t>
            </a:r>
            <a:r>
              <a:rPr lang="ru-RU" sz="2000" dirty="0"/>
              <a:t> - условная вероятность поступления </a:t>
            </a:r>
            <a:r>
              <a:rPr lang="ru-RU" sz="2000" i="1" dirty="0"/>
              <a:t>k</a:t>
            </a:r>
            <a:r>
              <a:rPr lang="ru-RU" sz="2000" dirty="0"/>
              <a:t>-вызовов на промежутке </a:t>
            </a:r>
            <a:r>
              <a:rPr lang="ru-RU" sz="2000"/>
              <a:t>времени </a:t>
            </a:r>
            <a:r>
              <a:rPr lang="ru-RU" sz="2000" i="1" smtClean="0"/>
              <a:t>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dirty="0"/>
              <a:t>, вычисленной при любом предположении о течении процесса обслуживания до </a:t>
            </a:r>
            <a:r>
              <a:rPr lang="ru-RU" sz="2000"/>
              <a:t>момента </a:t>
            </a:r>
            <a:r>
              <a:rPr lang="ru-RU" sz="2000" i="1" smtClean="0"/>
              <a:t>t</a:t>
            </a:r>
            <a:r>
              <a:rPr lang="ru-RU" sz="2000" i="1" baseline="-25000" smtClean="0"/>
              <a:t>1</a:t>
            </a:r>
            <a:r>
              <a:rPr lang="ru-RU" sz="2000" smtClean="0"/>
              <a:t> </a:t>
            </a:r>
            <a:r>
              <a:rPr lang="ru-RU" sz="2000" dirty="0"/>
              <a:t>(точки начала наблюдения). </a:t>
            </a:r>
            <a:endParaRPr lang="ru-RU" sz="2000" dirty="0" smtClean="0"/>
          </a:p>
          <a:p>
            <a:r>
              <a:rPr lang="ru-RU" sz="2000" dirty="0" smtClean="0"/>
              <a:t>Это </a:t>
            </a:r>
            <a:r>
              <a:rPr lang="ru-RU" sz="2000" dirty="0"/>
              <a:t>значит, что такая вероятность равна безусловной </a:t>
            </a:r>
            <a:r>
              <a:rPr lang="ru-RU" sz="2000" dirty="0" smtClean="0"/>
              <a:t>вероятности и </a:t>
            </a:r>
            <a:r>
              <a:rPr lang="ru-RU" sz="2000" dirty="0"/>
              <a:t>подобный поток можно задать семейством </a:t>
            </a:r>
            <a:r>
              <a:rPr lang="ru-RU" sz="2000"/>
              <a:t>вероятностей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/>
              <a:t>) </a:t>
            </a:r>
            <a:r>
              <a:rPr lang="ru-RU" sz="2000" i="1"/>
              <a:t>= </a:t>
            </a:r>
            <a:r>
              <a:rPr lang="ru-RU" sz="2000" i="1" smtClean="0"/>
              <a:t>F</a:t>
            </a:r>
            <a:r>
              <a:rPr lang="ru-RU" sz="2000" i="1" baseline="-25000" smtClean="0"/>
              <a:t>k</a:t>
            </a:r>
            <a:r>
              <a:rPr lang="ru-RU" sz="2000" i="1" smtClean="0"/>
              <a:t>(t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/>
              <a:t>)</a:t>
            </a:r>
            <a:r>
              <a:rPr lang="ru-RU" sz="2000" dirty="0"/>
              <a:t> 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endParaRPr lang="en-US" sz="2000" dirty="0" smtClean="0">
              <a:latin typeface="Corbel" pitchFamily="34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763688" y="2348880"/>
            <a:ext cx="51845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771800" y="2132856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11760" y="2564904"/>
            <a:ext cx="10743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 = t</a:t>
            </a:r>
            <a:r>
              <a:rPr lang="en-US" sz="2800" b="1" baseline="-2500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0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2132856"/>
            <a:ext cx="327334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</a:t>
            </a:r>
            <a:endParaRPr lang="ru-RU" sz="28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98080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Очевидно</a:t>
            </a:r>
            <a:r>
              <a:rPr lang="ru-RU" sz="2000" dirty="0"/>
              <a:t>, что </a:t>
            </a:r>
            <a:r>
              <a:rPr lang="ru-RU" sz="2000" dirty="0" smtClean="0"/>
              <a:t>стационарный поток без последействия можно </a:t>
            </a:r>
            <a:r>
              <a:rPr lang="ru-RU" sz="2000" dirty="0"/>
              <a:t>задать семейством безусловных вероятностей</a:t>
            </a:r>
            <a:r>
              <a:rPr lang="ru-RU" sz="2000"/>
              <a:t>: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(t)</a:t>
            </a:r>
            <a:r>
              <a:rPr lang="ru-RU" sz="2000" smtClean="0"/>
              <a:t>, </a:t>
            </a:r>
            <a:r>
              <a:rPr lang="ru-RU" sz="2000" dirty="0" smtClean="0"/>
              <a:t>т.к. вероятность </a:t>
            </a:r>
            <a:r>
              <a:rPr lang="ru-RU" sz="2000" dirty="0"/>
              <a:t>поступления вызовов для стационарного потока не зависит от начала отсчета, </a:t>
            </a:r>
            <a:r>
              <a:rPr lang="ru-RU" sz="2000" dirty="0" smtClean="0"/>
              <a:t>а зависит только </a:t>
            </a:r>
            <a:r>
              <a:rPr lang="ru-RU" sz="2000" smtClean="0"/>
              <a:t>от </a:t>
            </a:r>
            <a:r>
              <a:rPr lang="ru-RU" sz="2000" i="1" smtClean="0"/>
              <a:t>t</a:t>
            </a:r>
            <a:r>
              <a:rPr lang="ru-RU" sz="2000" smtClean="0"/>
              <a:t>  </a:t>
            </a:r>
            <a:r>
              <a:rPr lang="ru-RU" sz="2000" dirty="0" smtClean="0"/>
              <a:t>-времени промежутка .</a:t>
            </a:r>
          </a:p>
          <a:p>
            <a:pPr algn="ctr">
              <a:spcAft>
                <a:spcPts val="600"/>
              </a:spcAft>
            </a:pPr>
            <a:r>
              <a:rPr lang="ru-RU" sz="2000" i="1" smtClean="0"/>
              <a:t>F</a:t>
            </a:r>
            <a:r>
              <a:rPr lang="ru-RU" sz="2000" i="1" baseline="-25000" smtClean="0"/>
              <a:t>k</a:t>
            </a:r>
            <a:r>
              <a:rPr lang="ru-RU" sz="2000" i="1" smtClean="0"/>
              <a:t>(t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 smtClean="0"/>
              <a:t>)    </a:t>
            </a:r>
            <a:endParaRPr lang="ru-RU" sz="2000" dirty="0" smtClean="0"/>
          </a:p>
          <a:p>
            <a:pPr algn="ctr">
              <a:spcAft>
                <a:spcPts val="600"/>
              </a:spcAft>
            </a:pP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 smtClean="0"/>
              <a:t>)</a:t>
            </a:r>
          </a:p>
          <a:p>
            <a:pPr algn="ctr">
              <a:spcAft>
                <a:spcPts val="600"/>
              </a:spcAft>
            </a:pP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baseline="-25000" dirty="0" smtClean="0"/>
              <a:t>   </a:t>
            </a:r>
          </a:p>
          <a:p>
            <a:pPr algn="ctr"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 потоке с последействием процесс поступления вызовов после начала наблюдения зависит от прошлого.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На </a:t>
            </a:r>
            <a:r>
              <a:rPr lang="ru-RU" sz="2000" dirty="0"/>
              <a:t>практике существуют потоки с </a:t>
            </a:r>
            <a:r>
              <a:rPr lang="ru-RU" sz="2000" dirty="0" smtClean="0"/>
              <a:t>различным видом последействия, например, потоки </a:t>
            </a:r>
            <a:r>
              <a:rPr lang="ru-RU" sz="2000" dirty="0"/>
              <a:t>с частичным последействием. В классе </a:t>
            </a:r>
            <a:r>
              <a:rPr lang="ru-RU" sz="2000" dirty="0" smtClean="0"/>
              <a:t>таких потоков наиболее </a:t>
            </a:r>
            <a:r>
              <a:rPr lang="ru-RU" sz="2000" dirty="0"/>
              <a:t>значимыми являются потоки с простым последействием.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Простое </a:t>
            </a:r>
            <a:r>
              <a:rPr lang="ru-RU" sz="2000" dirty="0"/>
              <a:t>последействие означает, что вероятность за бесконечно малый промежуток </a:t>
            </a:r>
            <a:r>
              <a:rPr lang="ru-RU" sz="2000"/>
              <a:t>времени </a:t>
            </a:r>
            <a:r>
              <a:rPr lang="ru-RU" sz="2000" i="1" smtClean="0"/>
              <a:t>[t,t+τ</a:t>
            </a:r>
            <a:r>
              <a:rPr lang="ru-RU" sz="2000" i="1" dirty="0"/>
              <a:t>)</a:t>
            </a:r>
            <a:r>
              <a:rPr lang="ru-RU" sz="2000" dirty="0"/>
              <a:t>, где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/>
              <a:t> определяется состоянием системы в момент </a:t>
            </a:r>
            <a:r>
              <a:rPr lang="ru-RU" sz="2000"/>
              <a:t>времени </a:t>
            </a:r>
            <a:r>
              <a:rPr lang="ru-RU" sz="2000" i="1" smtClean="0"/>
              <a:t>t</a:t>
            </a:r>
            <a:r>
              <a:rPr lang="ru-RU" sz="2000" smtClean="0"/>
              <a:t>. </a:t>
            </a:r>
            <a:endParaRPr lang="ru-RU" sz="2000" dirty="0" smtClean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8144" y="1988840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k</a:t>
            </a:r>
            <a:r>
              <a:rPr lang="ru-RU" sz="2000" dirty="0" smtClean="0"/>
              <a:t>=0,1,2,...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5856" y="2092786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послед.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7864" y="2380818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err="1"/>
              <a:t>с</a:t>
            </a:r>
            <a:r>
              <a:rPr lang="ru-RU" sz="2000" i="1" dirty="0" err="1" smtClean="0"/>
              <a:t>тац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4499992" y="2204864"/>
            <a:ext cx="216024" cy="28803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4499992" y="2564904"/>
            <a:ext cx="216024" cy="288032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332656"/>
            <a:ext cx="739856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i="1" dirty="0" smtClean="0"/>
              <a:t>Примеры: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dirty="0" smtClean="0"/>
              <a:t>ПВ на узле коммутации обычно является потоком без последействия, если количество источников вызовов достаточно велико.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dirty="0" smtClean="0"/>
              <a:t>Вызовы от ограниченного числа источников.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dirty="0" smtClean="0"/>
              <a:t>Вызовы на перегруженное направление.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ru-RU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188640"/>
            <a:ext cx="309634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ПВ     </a:t>
            </a:r>
            <a:r>
              <a:rPr lang="ru-RU" sz="3200" i="1" smtClean="0">
                <a:solidFill>
                  <a:srgbClr val="00B050"/>
                </a:solidFill>
              </a:rPr>
              <a:t>F</a:t>
            </a:r>
            <a:r>
              <a:rPr lang="ru-RU" sz="3200" i="1" baseline="-25000" smtClean="0">
                <a:solidFill>
                  <a:srgbClr val="00B050"/>
                </a:solidFill>
              </a:rPr>
              <a:t>k</a:t>
            </a:r>
            <a:r>
              <a:rPr lang="ru-RU" sz="3200" i="1" smtClean="0">
                <a:solidFill>
                  <a:srgbClr val="00B050"/>
                </a:solidFill>
              </a:rPr>
              <a:t>(t</a:t>
            </a:r>
            <a:r>
              <a:rPr lang="ru-RU" sz="3200" i="1" baseline="-25000" smtClean="0">
                <a:solidFill>
                  <a:srgbClr val="00B050"/>
                </a:solidFill>
              </a:rPr>
              <a:t>1</a:t>
            </a:r>
            <a:r>
              <a:rPr lang="ru-RU" sz="3200" i="1" smtClean="0">
                <a:solidFill>
                  <a:srgbClr val="00B050"/>
                </a:solidFill>
              </a:rPr>
              <a:t>,t</a:t>
            </a:r>
            <a:r>
              <a:rPr lang="ru-RU" sz="3200" i="1" baseline="-25000" smtClean="0">
                <a:solidFill>
                  <a:srgbClr val="00B050"/>
                </a:solidFill>
              </a:rPr>
              <a:t>2</a:t>
            </a:r>
            <a:r>
              <a:rPr lang="ru-RU" sz="3200" i="1" dirty="0" smtClean="0">
                <a:solidFill>
                  <a:srgbClr val="00B050"/>
                </a:solidFill>
              </a:rPr>
              <a:t>)    </a:t>
            </a:r>
          </a:p>
          <a:p>
            <a:pPr algn="ctr"/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76672"/>
            <a:ext cx="223224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случайный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476672"/>
            <a:ext cx="28083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детерминированный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4096" y="1196752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стационарность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196752"/>
            <a:ext cx="15841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ординарность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196752"/>
            <a:ext cx="165618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последействие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096" y="2204864"/>
            <a:ext cx="7555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chemeClr val="tx1"/>
                </a:solidFill>
              </a:rPr>
              <a:t>с</a:t>
            </a:r>
            <a:r>
              <a:rPr lang="ru-RU" sz="1600" b="1" dirty="0" err="1" smtClean="0">
                <a:solidFill>
                  <a:schemeClr val="tx1"/>
                </a:solidFill>
              </a:rPr>
              <a:t>тац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000" i="1" smtClean="0">
                <a:solidFill>
                  <a:srgbClr val="00B050"/>
                </a:solidFill>
              </a:rPr>
              <a:t>F</a:t>
            </a:r>
            <a:r>
              <a:rPr lang="ru-RU" sz="2000" i="1" baseline="-25000" smtClean="0">
                <a:solidFill>
                  <a:srgbClr val="00B050"/>
                </a:solidFill>
              </a:rPr>
              <a:t>k</a:t>
            </a:r>
            <a:r>
              <a:rPr lang="ru-RU" sz="2000" i="1" smtClean="0">
                <a:solidFill>
                  <a:srgbClr val="00B050"/>
                </a:solidFill>
              </a:rPr>
              <a:t>(t </a:t>
            </a:r>
            <a:r>
              <a:rPr lang="ru-RU" sz="2000" i="1" dirty="0" smtClean="0">
                <a:solidFill>
                  <a:srgbClr val="00B050"/>
                </a:solidFill>
              </a:rPr>
              <a:t>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2204864"/>
            <a:ext cx="8640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нестац</a:t>
            </a:r>
            <a:r>
              <a:rPr lang="ru-RU" sz="1600" b="1" dirty="0" smtClean="0">
                <a:solidFill>
                  <a:schemeClr val="tx1"/>
                </a:solidFill>
              </a:rPr>
              <a:t>.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2492896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</a:rPr>
              <a:t> последействием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14096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</a:rPr>
              <a:t> частичным последействием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386104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solidFill>
                  <a:schemeClr val="tx1"/>
                </a:solidFill>
              </a:rPr>
              <a:t> простым последействием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4581128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б</a:t>
            </a:r>
            <a:r>
              <a:rPr lang="ru-RU" sz="1600" b="1" dirty="0" smtClean="0">
                <a:solidFill>
                  <a:schemeClr val="tx1"/>
                </a:solidFill>
              </a:rPr>
              <a:t>ез последействия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1988840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ординарный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6256" y="1988840"/>
            <a:ext cx="194421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неординарный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5445224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smtClean="0">
                <a:solidFill>
                  <a:srgbClr val="00B050"/>
                </a:solidFill>
              </a:rPr>
              <a:t>P</a:t>
            </a:r>
            <a:r>
              <a:rPr lang="ru-RU" sz="2000" i="1" baseline="-25000" smtClean="0">
                <a:solidFill>
                  <a:srgbClr val="00B050"/>
                </a:solidFill>
              </a:rPr>
              <a:t>k</a:t>
            </a:r>
            <a:r>
              <a:rPr lang="ru-RU" sz="2000" i="1" smtClean="0">
                <a:solidFill>
                  <a:srgbClr val="00B050"/>
                </a:solidFill>
              </a:rPr>
              <a:t>(t</a:t>
            </a:r>
            <a:r>
              <a:rPr lang="ru-RU" sz="2000" i="1" baseline="-25000" smtClean="0">
                <a:solidFill>
                  <a:srgbClr val="00B050"/>
                </a:solidFill>
              </a:rPr>
              <a:t>1</a:t>
            </a:r>
            <a:r>
              <a:rPr lang="ru-RU" sz="2000" i="1" smtClean="0">
                <a:solidFill>
                  <a:srgbClr val="00B050"/>
                </a:solidFill>
              </a:rPr>
              <a:t>,t</a:t>
            </a:r>
            <a:r>
              <a:rPr lang="ru-RU" sz="2000" i="1" baseline="-25000" smtClean="0">
                <a:solidFill>
                  <a:srgbClr val="00B050"/>
                </a:solidFill>
              </a:rPr>
              <a:t>2</a:t>
            </a:r>
            <a:r>
              <a:rPr lang="ru-RU" sz="2000" i="1" dirty="0" smtClean="0">
                <a:solidFill>
                  <a:srgbClr val="00B050"/>
                </a:solidFill>
              </a:rPr>
              <a:t>) 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6021288"/>
            <a:ext cx="615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smtClean="0">
                <a:solidFill>
                  <a:srgbClr val="00B050"/>
                </a:solidFill>
              </a:rPr>
              <a:t>P</a:t>
            </a:r>
            <a:r>
              <a:rPr lang="ru-RU" i="1" baseline="-25000" smtClean="0">
                <a:solidFill>
                  <a:srgbClr val="00B050"/>
                </a:solidFill>
              </a:rPr>
              <a:t>k</a:t>
            </a:r>
            <a:r>
              <a:rPr lang="ru-RU" i="1" smtClean="0">
                <a:solidFill>
                  <a:srgbClr val="00B050"/>
                </a:solidFill>
              </a:rPr>
              <a:t>(t) 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563888" y="404664"/>
            <a:ext cx="79208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404664"/>
            <a:ext cx="1152128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475656" y="908720"/>
            <a:ext cx="122413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067944" y="908720"/>
            <a:ext cx="86409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419872" y="908720"/>
            <a:ext cx="2762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508104" y="1628800"/>
            <a:ext cx="194421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292080" y="1628800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9" idx="0"/>
          </p:cNvCxnSpPr>
          <p:nvPr/>
        </p:nvCxnSpPr>
        <p:spPr>
          <a:xfrm flipH="1">
            <a:off x="1241884" y="1628800"/>
            <a:ext cx="233772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10" idx="0"/>
          </p:cNvCxnSpPr>
          <p:nvPr/>
        </p:nvCxnSpPr>
        <p:spPr>
          <a:xfrm>
            <a:off x="1691680" y="1628800"/>
            <a:ext cx="57606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419872" y="162880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3419872" y="2852936"/>
            <a:ext cx="0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419872" y="3645024"/>
            <a:ext cx="0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419872" y="4437112"/>
            <a:ext cx="0" cy="27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endCxn id="17" idx="0"/>
          </p:cNvCxnSpPr>
          <p:nvPr/>
        </p:nvCxnSpPr>
        <p:spPr>
          <a:xfrm flipH="1">
            <a:off x="3045654" y="5013176"/>
            <a:ext cx="37421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4" idx="2"/>
            <a:endCxn id="18" idx="0"/>
          </p:cNvCxnSpPr>
          <p:nvPr/>
        </p:nvCxnSpPr>
        <p:spPr>
          <a:xfrm>
            <a:off x="3599892" y="5085184"/>
            <a:ext cx="343941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2051720" y="2492896"/>
            <a:ext cx="576064" cy="30243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18" idx="1"/>
          </p:cNvCxnSpPr>
          <p:nvPr/>
        </p:nvCxnSpPr>
        <p:spPr>
          <a:xfrm>
            <a:off x="1691680" y="5805264"/>
            <a:ext cx="1944216" cy="4006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4499992" y="3861048"/>
            <a:ext cx="288032" cy="904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 flipV="1">
            <a:off x="4211960" y="1628800"/>
            <a:ext cx="576064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9" idx="2"/>
          </p:cNvCxnSpPr>
          <p:nvPr/>
        </p:nvCxnSpPr>
        <p:spPr>
          <a:xfrm>
            <a:off x="1241884" y="2780928"/>
            <a:ext cx="449796" cy="30243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Характеристики ПВ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Основными характеристиками ПВ являются:</a:t>
            </a:r>
          </a:p>
          <a:p>
            <a:pPr>
              <a:buNone/>
            </a:pPr>
            <a:r>
              <a:rPr lang="ru-RU" sz="2000" dirty="0" smtClean="0"/>
              <a:t>1. Ведущая функция потока </a:t>
            </a:r>
            <a:r>
              <a:rPr lang="ru-RU" sz="2000" i="1" dirty="0" smtClean="0"/>
              <a:t>Λ(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2. Интенсивность потока </a:t>
            </a:r>
            <a:r>
              <a:rPr lang="ru-RU" sz="2000" i="1" dirty="0" smtClean="0"/>
              <a:t>µ(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3. Параметр потока </a:t>
            </a:r>
            <a:r>
              <a:rPr lang="ru-RU" sz="2000" i="1" dirty="0" err="1" smtClean="0"/>
              <a:t>λ</a:t>
            </a:r>
            <a:r>
              <a:rPr lang="ru-RU" sz="2000" i="1" dirty="0" smtClean="0"/>
              <a:t>(</a:t>
            </a:r>
            <a:r>
              <a:rPr lang="en-US" sz="2000" i="1" dirty="0" smtClean="0"/>
              <a:t>t)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Рассмотрим их подробнее.</a:t>
            </a:r>
          </a:p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b="1" dirty="0" smtClean="0"/>
              <a:t>Ведущая функция потока </a:t>
            </a:r>
            <a:r>
              <a:rPr lang="ru-RU" sz="2000" b="1" i="1" dirty="0" smtClean="0"/>
              <a:t>Λ(</a:t>
            </a:r>
            <a:r>
              <a:rPr lang="ru-RU" sz="2000" b="1" i="1" dirty="0" err="1" smtClean="0"/>
              <a:t>t</a:t>
            </a:r>
            <a:r>
              <a:rPr lang="ru-RU" sz="2000" b="1" i="1" dirty="0" smtClean="0"/>
              <a:t>)</a:t>
            </a:r>
            <a:r>
              <a:rPr lang="ru-RU" sz="2000" b="1" dirty="0" smtClean="0"/>
              <a:t> </a:t>
            </a:r>
            <a:r>
              <a:rPr lang="ru-RU" sz="2000" dirty="0" smtClean="0"/>
              <a:t>— математическое ожидание числа вызовов в интервале времени </a:t>
            </a:r>
            <a:r>
              <a:rPr lang="ru-RU" sz="2000" i="1" dirty="0" smtClean="0"/>
              <a:t>[0;t)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  <a:r>
              <a:rPr lang="ru-RU" sz="2000" dirty="0" smtClean="0"/>
              <a:t>Очевидно, что </a:t>
            </a:r>
            <a:r>
              <a:rPr lang="ru-RU" sz="2000" i="1" dirty="0" smtClean="0"/>
              <a:t>Λ(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 - неотрицательное, неубывающее, в практических задачах имеет конечное значение.</a:t>
            </a:r>
            <a:endParaRPr lang="en-US" sz="2000" dirty="0" smtClean="0"/>
          </a:p>
          <a:p>
            <a:pPr algn="ctr">
              <a:buNone/>
            </a:pPr>
            <a:r>
              <a:rPr lang="ru-RU" sz="2000" dirty="0" smtClean="0">
                <a:latin typeface="Corbel" pitchFamily="34" charset="0"/>
              </a:rPr>
              <a:t>Можно обозначать  Λ(</a:t>
            </a:r>
            <a:r>
              <a:rPr lang="en-US" sz="2000" dirty="0" smtClean="0">
                <a:latin typeface="Corbel" pitchFamily="34" charset="0"/>
              </a:rPr>
              <a:t>0, </a:t>
            </a:r>
            <a:r>
              <a:rPr lang="ru-RU" sz="2000" dirty="0" err="1" smtClean="0">
                <a:latin typeface="Corbel" pitchFamily="34" charset="0"/>
              </a:rPr>
              <a:t>t</a:t>
            </a:r>
            <a:r>
              <a:rPr lang="ru-RU" sz="2000" i="1" dirty="0" smtClean="0"/>
              <a:t>)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2. </a:t>
            </a:r>
            <a:r>
              <a:rPr lang="ru-RU" sz="2000" b="1" dirty="0" smtClean="0"/>
              <a:t>Интенсивность</a:t>
            </a:r>
            <a:r>
              <a:rPr lang="en-US" sz="2000" b="1" dirty="0" smtClean="0"/>
              <a:t> </a:t>
            </a:r>
            <a:r>
              <a:rPr lang="ru-RU" sz="2000" b="1" dirty="0" smtClean="0"/>
              <a:t>(скорость)  потока. </a:t>
            </a:r>
            <a:r>
              <a:rPr lang="ru-RU" sz="2000" dirty="0" smtClean="0"/>
              <a:t>Эта характеристика различна для стационарного и нестационарного потоков.</a:t>
            </a:r>
          </a:p>
          <a:p>
            <a:pPr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6264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Corbel" pitchFamily="34" charset="0"/>
              </a:rPr>
              <a:t>Для нестационарного можно рассчитать </a:t>
            </a:r>
            <a:r>
              <a:rPr lang="ru-RU" sz="2000" dirty="0" smtClean="0"/>
              <a:t>мгновенную </a:t>
            </a:r>
            <a:r>
              <a:rPr lang="ru-RU" sz="2000" smtClean="0"/>
              <a:t>интенсивность </a:t>
            </a:r>
            <a:r>
              <a:rPr lang="ru-RU" sz="2000" i="1" smtClean="0"/>
              <a:t>µ(t)</a:t>
            </a:r>
            <a:r>
              <a:rPr lang="ru-RU" sz="2000" smtClean="0"/>
              <a:t> </a:t>
            </a:r>
            <a:r>
              <a:rPr lang="ru-RU" sz="2000" dirty="0"/>
              <a:t>в момент </a:t>
            </a:r>
            <a:r>
              <a:rPr lang="ru-RU" sz="2000"/>
              <a:t>времени </a:t>
            </a:r>
            <a:r>
              <a:rPr lang="ru-RU" sz="2000" smtClean="0"/>
              <a:t>t: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Если поток стационарный, то он характеризуется средней интенсивностью </a:t>
            </a:r>
            <a:r>
              <a:rPr lang="ru-RU" sz="2000" i="1" dirty="0" smtClean="0"/>
              <a:t>µ </a:t>
            </a:r>
            <a:r>
              <a:rPr lang="ru-RU" sz="2000" dirty="0" smtClean="0"/>
              <a:t>, т.е. математическим ожиданием числа вызовов в единицу времени.</a:t>
            </a:r>
          </a:p>
          <a:p>
            <a:r>
              <a:rPr lang="ru-RU" sz="2000" dirty="0"/>
              <a:t>Размерность для измерения интенсивности обратно пропорциональна времени: </a:t>
            </a:r>
            <a:r>
              <a:rPr lang="en-US" sz="2000" dirty="0" smtClean="0"/>
              <a:t>       </a:t>
            </a:r>
            <a:r>
              <a:rPr lang="ru-RU" sz="2000" dirty="0" smtClean="0"/>
              <a:t> </a:t>
            </a:r>
            <a:r>
              <a:rPr lang="en-US" sz="2000" dirty="0" smtClean="0"/>
              <a:t>     </a:t>
            </a:r>
          </a:p>
          <a:p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За </a:t>
            </a:r>
            <a:r>
              <a:rPr lang="ru-RU" sz="2000" dirty="0"/>
              <a:t>единицу времени можно выбрать час, минуту, секунду. </a:t>
            </a:r>
            <a:r>
              <a:rPr lang="ru-RU" sz="2000" dirty="0" smtClean="0"/>
              <a:t>Однако, чаще всего удобно вводить условную единицу времени, равную средней длительности одного обслуживания. </a:t>
            </a:r>
          </a:p>
          <a:p>
            <a:r>
              <a:rPr lang="ru-RU" sz="2000" dirty="0" smtClean="0"/>
              <a:t>Очевидно</a:t>
            </a:r>
            <a:r>
              <a:rPr lang="ru-RU" sz="2000" dirty="0"/>
              <a:t>, для стационарного потока справедливо равенство</a:t>
            </a:r>
            <a:r>
              <a:rPr lang="ru-RU" sz="2000" dirty="0" smtClean="0"/>
              <a:t>:</a:t>
            </a:r>
          </a:p>
          <a:p>
            <a:r>
              <a:rPr lang="ru-RU" sz="2000" smtClean="0"/>
              <a:t> </a:t>
            </a:r>
            <a:r>
              <a:rPr lang="ru-RU" sz="2000" i="1" smtClean="0"/>
              <a:t>Λ(t)= µt</a:t>
            </a:r>
            <a:r>
              <a:rPr lang="ru-RU" sz="2000" smtClean="0"/>
              <a:t>.</a:t>
            </a:r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5292080" y="1916832"/>
            <a:ext cx="298177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12160" y="1628800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092280" y="1628800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8144" y="1052736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31299" y="1788049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1052736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Ƭ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6345893" y="2015147"/>
            <a:ext cx="412660" cy="1080126"/>
          </a:xfrm>
          <a:prstGeom prst="rightBrac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12160" y="2708920"/>
            <a:ext cx="1130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Ƭ </a:t>
            </a:r>
            <a: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0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628800"/>
            <a:ext cx="2876550" cy="638175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293096"/>
            <a:ext cx="828675" cy="62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626469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/>
              <a:t>3</a:t>
            </a:r>
            <a:r>
              <a:rPr lang="ru-RU" sz="2000" dirty="0" smtClean="0"/>
              <a:t>. </a:t>
            </a:r>
            <a:r>
              <a:rPr lang="ru-RU" sz="2000" b="1" dirty="0" smtClean="0"/>
              <a:t>Параметр </a:t>
            </a:r>
            <a:r>
              <a:rPr lang="ru-RU" sz="2000" b="1" smtClean="0"/>
              <a:t>потока </a:t>
            </a:r>
            <a:r>
              <a:rPr lang="ru-RU" sz="2000" b="1" i="1" smtClean="0"/>
              <a:t>λ(</a:t>
            </a:r>
            <a:r>
              <a:rPr lang="en-US" sz="2000" b="1" i="1" smtClean="0"/>
              <a:t>t)</a:t>
            </a:r>
            <a:r>
              <a:rPr lang="ru-RU" sz="2000" smtClean="0"/>
              <a:t> </a:t>
            </a:r>
            <a:r>
              <a:rPr lang="ru-RU" sz="2000" dirty="0" smtClean="0"/>
              <a:t>в некоторый момент </a:t>
            </a:r>
            <a:r>
              <a:rPr lang="ru-RU" sz="2000" smtClean="0"/>
              <a:t>времени </a:t>
            </a:r>
            <a:r>
              <a:rPr lang="en-US" sz="2000" i="1" smtClean="0"/>
              <a:t>t</a:t>
            </a:r>
            <a:r>
              <a:rPr lang="en-US" sz="2000" smtClean="0"/>
              <a:t> </a:t>
            </a:r>
            <a:r>
              <a:rPr lang="ru-RU" sz="2000" dirty="0" smtClean="0"/>
              <a:t>определяется как предел </a:t>
            </a:r>
            <a:r>
              <a:rPr lang="ru-RU" sz="2000" dirty="0"/>
              <a:t>отношения вероятности поступления хотя бы одного вызова на интервале </a:t>
            </a:r>
            <a:r>
              <a:rPr lang="ru-RU" sz="2000"/>
              <a:t>времени </a:t>
            </a:r>
            <a:r>
              <a:rPr lang="ru-RU" sz="2000" i="1" smtClean="0"/>
              <a:t>(t,t+τ</a:t>
            </a:r>
            <a:r>
              <a:rPr lang="ru-RU" sz="2000" i="1" dirty="0"/>
              <a:t>)</a:t>
            </a:r>
            <a:r>
              <a:rPr lang="ru-RU" sz="2000" dirty="0"/>
              <a:t> к длине этого интервала, при стремлении этой длины к </a:t>
            </a:r>
            <a:r>
              <a:rPr lang="ru-RU" sz="2000" dirty="0" smtClean="0"/>
              <a:t>нулю: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</a:t>
            </a:r>
            <a:r>
              <a:rPr lang="ru-RU" sz="2000" dirty="0" smtClean="0"/>
              <a:t>- за время </a:t>
            </a:r>
            <a:r>
              <a:rPr lang="el-GR" sz="2000" dirty="0" smtClean="0"/>
              <a:t>τ</a:t>
            </a:r>
            <a:r>
              <a:rPr lang="ru-RU" sz="2000" dirty="0" smtClean="0"/>
              <a:t> поступит </a:t>
            </a:r>
            <a:r>
              <a:rPr lang="en-US" sz="2000" i="1" dirty="0" err="1" smtClean="0"/>
              <a:t>i</a:t>
            </a:r>
            <a:r>
              <a:rPr lang="ru-RU" sz="2000" i="1" dirty="0" smtClean="0"/>
              <a:t> </a:t>
            </a:r>
            <a:r>
              <a:rPr lang="ru-RU" sz="2000" dirty="0" smtClean="0"/>
              <a:t>вызовов</a:t>
            </a:r>
          </a:p>
          <a:p>
            <a:pPr>
              <a:buNone/>
            </a:pPr>
            <a:endParaRPr lang="ru-RU" sz="2000" dirty="0"/>
          </a:p>
          <a:p>
            <a:pPr>
              <a:spcAft>
                <a:spcPts val="600"/>
              </a:spcAft>
              <a:buNone/>
            </a:pPr>
            <a:r>
              <a:rPr lang="ru-RU" sz="2000" dirty="0" smtClean="0"/>
              <a:t>                             - вероятность того, что с момента </a:t>
            </a:r>
            <a:r>
              <a:rPr lang="ru-RU" sz="2000" smtClean="0"/>
              <a:t>времени </a:t>
            </a:r>
            <a:r>
              <a:rPr lang="en-US" sz="2000" i="1" smtClean="0"/>
              <a:t>t</a:t>
            </a:r>
            <a:r>
              <a:rPr lang="ru-RU" sz="2000" smtClean="0"/>
              <a:t>  </a:t>
            </a:r>
            <a:r>
              <a:rPr lang="ru-RU" sz="2000" dirty="0" smtClean="0"/>
              <a:t>за промежуток времени  </a:t>
            </a:r>
            <a:r>
              <a:rPr lang="el-GR" sz="2000" dirty="0" smtClean="0"/>
              <a:t>τ </a:t>
            </a:r>
            <a:r>
              <a:rPr lang="ru-RU" sz="2000" dirty="0" smtClean="0"/>
              <a:t> поступит  1  и более вызовов.</a:t>
            </a:r>
          </a:p>
          <a:p>
            <a:pPr>
              <a:buNone/>
            </a:pPr>
            <a:r>
              <a:rPr lang="ru-RU" sz="2000" dirty="0" smtClean="0"/>
              <a:t>Заданный таким образом параметр </a:t>
            </a:r>
            <a:r>
              <a:rPr lang="ru-RU" sz="2000" smtClean="0"/>
              <a:t>потока </a:t>
            </a:r>
            <a:r>
              <a:rPr lang="ru-RU" sz="2000" i="1" smtClean="0"/>
              <a:t>λ(</a:t>
            </a:r>
            <a:r>
              <a:rPr lang="en-US" sz="2000" i="1" smtClean="0"/>
              <a:t>t)</a:t>
            </a:r>
            <a:r>
              <a:rPr lang="ru-RU" sz="2000" smtClean="0"/>
              <a:t> </a:t>
            </a:r>
            <a:r>
              <a:rPr lang="ru-RU" sz="2000" dirty="0" smtClean="0"/>
              <a:t>определяет в момент </a:t>
            </a:r>
            <a:r>
              <a:rPr lang="ru-RU" sz="2000" smtClean="0"/>
              <a:t>времени  </a:t>
            </a:r>
            <a:r>
              <a:rPr lang="en-US" sz="2000" i="1" smtClean="0"/>
              <a:t>t</a:t>
            </a:r>
            <a:r>
              <a:rPr lang="ru-RU" sz="2000" smtClean="0"/>
              <a:t>   </a:t>
            </a:r>
            <a:r>
              <a:rPr lang="ru-RU" sz="2000" dirty="0" smtClean="0"/>
              <a:t>плотность вероятности поступления </a:t>
            </a:r>
            <a:r>
              <a:rPr lang="ru-RU" sz="2000" dirty="0"/>
              <a:t> вызывающего момента, то есть выражение (*) эквивалентно следующему </a:t>
            </a:r>
            <a:r>
              <a:rPr lang="ru-RU" sz="2000" dirty="0" smtClean="0"/>
              <a:t>равенству: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, </a:t>
            </a:r>
            <a:r>
              <a:rPr lang="ru-RU" sz="2000" dirty="0"/>
              <a:t>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/>
              <a:t>. 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(**)</a:t>
            </a:r>
          </a:p>
          <a:p>
            <a:pPr>
              <a:buNone/>
            </a:pPr>
            <a:endParaRPr lang="ru-RU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  </a:t>
            </a:r>
            <a:r>
              <a:rPr lang="ru-RU" sz="2000" dirty="0" smtClean="0"/>
              <a:t>и 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(**) </a:t>
            </a:r>
            <a:r>
              <a:rPr lang="ru-RU" sz="2000" dirty="0" smtClean="0"/>
              <a:t>эквиваленты.</a:t>
            </a:r>
            <a:endParaRPr lang="ru-RU" sz="2000" dirty="0" smtClean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3491880" y="1772816"/>
          <a:ext cx="2448272" cy="720080"/>
        </p:xfrm>
        <a:graphic>
          <a:graphicData uri="http://schemas.openxmlformats.org/presentationml/2006/ole">
            <p:oleObj spid="_x0000_s37889" name="Формула" r:id="rId3" imgW="1460160" imgH="431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940152" y="1772816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(*)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1547664" y="2780928"/>
          <a:ext cx="1404937" cy="457200"/>
        </p:xfrm>
        <a:graphic>
          <a:graphicData uri="http://schemas.openxmlformats.org/presentationml/2006/ole">
            <p:oleObj spid="_x0000_s37892" name="Формула" r:id="rId4" imgW="647640" imgH="228600" progId="Equation.3">
              <p:embed/>
            </p:oleObj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1547664" y="3356992"/>
          <a:ext cx="1404937" cy="431800"/>
        </p:xfrm>
        <a:graphic>
          <a:graphicData uri="http://schemas.openxmlformats.org/presentationml/2006/ole">
            <p:oleObj spid="_x0000_s37893" name="Формула" r:id="rId5" imgW="647640" imgH="215640" progId="Equation.3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619672" y="5301208"/>
          <a:ext cx="2774950" cy="395288"/>
        </p:xfrm>
        <a:graphic>
          <a:graphicData uri="http://schemas.openxmlformats.org/presentationml/2006/ole">
            <p:oleObj spid="_x0000_s37894" name="Формула" r:id="rId6" imgW="163800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67136" y="188640"/>
            <a:ext cx="7776864" cy="6858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ru-RU" sz="2400" dirty="0" smtClean="0"/>
              <a:t>Для стационарного потока </a:t>
            </a:r>
            <a:r>
              <a:rPr lang="ru-RU" sz="2400" dirty="0"/>
              <a:t>вероятность поступления определенного числа вызовов за некоторый промежуток времени одна и та </a:t>
            </a:r>
            <a:r>
              <a:rPr lang="ru-RU" sz="2400" dirty="0" smtClean="0"/>
              <a:t>же. </a:t>
            </a:r>
            <a:r>
              <a:rPr lang="ru-RU" sz="2400" dirty="0"/>
              <a:t>Следовательно, плотность вероятности для стационарного потока есть величина постоянная, </a:t>
            </a:r>
            <a:r>
              <a:rPr lang="ru-RU" sz="2400" dirty="0" smtClean="0"/>
              <a:t>независящая </a:t>
            </a:r>
            <a:r>
              <a:rPr lang="ru-RU" sz="2400" dirty="0"/>
              <a:t>от времени. То есть для </a:t>
            </a:r>
            <a:r>
              <a:rPr lang="ru-RU" sz="2400" dirty="0" smtClean="0"/>
              <a:t>стационарных </a:t>
            </a:r>
            <a:r>
              <a:rPr lang="ru-RU" sz="2400" dirty="0"/>
              <a:t>потоков </a:t>
            </a:r>
            <a:r>
              <a:rPr lang="ru-RU" sz="2400" i="1" dirty="0" err="1" smtClean="0"/>
              <a:t>λ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</a:t>
            </a:r>
            <a:r>
              <a:rPr lang="ru-RU" sz="2400" i="1" dirty="0" smtClean="0"/>
              <a:t>)=</a:t>
            </a:r>
            <a:r>
              <a:rPr lang="ru-RU" sz="2400" i="1" dirty="0" err="1" smtClean="0"/>
              <a:t>λ</a:t>
            </a:r>
            <a:r>
              <a:rPr lang="ru-RU" sz="2400" i="1" dirty="0" smtClean="0"/>
              <a:t>.</a:t>
            </a:r>
            <a:endParaRPr lang="ru-RU" sz="2400" dirty="0"/>
          </a:p>
          <a:p>
            <a:r>
              <a:rPr lang="ru-RU" sz="2400" dirty="0" smtClean="0"/>
              <a:t>Рассмотрим различие между характеристиками стационарного потока </a:t>
            </a:r>
            <a:r>
              <a:rPr lang="ru-RU" sz="2400" i="1" dirty="0" smtClean="0"/>
              <a:t>µ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r>
              <a:rPr lang="ru-RU" sz="2400" i="1" dirty="0" err="1" smtClean="0"/>
              <a:t>λ</a:t>
            </a:r>
            <a:r>
              <a:rPr lang="ru-RU" sz="2400" dirty="0" err="1" smtClean="0"/>
              <a:t> </a:t>
            </a:r>
            <a:r>
              <a:rPr lang="ru-RU" sz="2400" dirty="0" smtClean="0"/>
              <a:t>на следующем примере: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Пусть есть два ПВ, момент вызовов которых совпадает: </a:t>
            </a:r>
            <a:endParaRPr lang="ru-RU" sz="24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sz="2400" dirty="0" smtClean="0"/>
              <a:t>1 </a:t>
            </a:r>
            <a:r>
              <a:rPr lang="ru-RU" sz="2400" dirty="0"/>
              <a:t>— ординарный ПВ, </a:t>
            </a:r>
            <a:r>
              <a:rPr lang="ru-RU" sz="2400" dirty="0" smtClean="0"/>
              <a:t>2 </a:t>
            </a:r>
            <a:r>
              <a:rPr lang="ru-RU" sz="2400" dirty="0"/>
              <a:t>— неординарный ПВ. </a:t>
            </a:r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/>
              <a:t>1 ПВ в каждый вызывающий момент поступает один вызов, для 2 — по </a:t>
            </a:r>
            <a:r>
              <a:rPr lang="ru-RU" sz="2400" dirty="0" smtClean="0"/>
              <a:t>два.</a:t>
            </a:r>
          </a:p>
          <a:p>
            <a:endParaRPr lang="ru-RU" sz="2400" dirty="0" smtClean="0"/>
          </a:p>
          <a:p>
            <a:r>
              <a:rPr lang="ru-RU" sz="2400" dirty="0"/>
              <a:t>Так как вызывающие моменты потоков совпадают, то </a:t>
            </a:r>
            <a:r>
              <a:rPr lang="ru-RU" sz="2400" i="1" dirty="0"/>
              <a:t>λ</a:t>
            </a:r>
            <a:r>
              <a:rPr lang="ru-RU" sz="2400" i="1" baseline="-25000" dirty="0"/>
              <a:t>1</a:t>
            </a:r>
            <a:r>
              <a:rPr lang="ru-RU" sz="2400" i="1" dirty="0"/>
              <a:t>=λ</a:t>
            </a:r>
            <a:r>
              <a:rPr lang="ru-RU" sz="2400" i="1" baseline="-25000" dirty="0"/>
              <a:t>2</a:t>
            </a:r>
            <a:r>
              <a:rPr lang="ru-RU" sz="2400" dirty="0"/>
              <a:t>. Однако интенсивность </a:t>
            </a:r>
            <a:r>
              <a:rPr lang="ru-RU" sz="2400" i="1" dirty="0"/>
              <a:t>µ</a:t>
            </a:r>
            <a:r>
              <a:rPr lang="ru-RU" sz="2400" i="1" baseline="-25000" dirty="0"/>
              <a:t>1</a:t>
            </a:r>
            <a:r>
              <a:rPr lang="ru-RU" sz="2400" i="1" dirty="0"/>
              <a:t>&lt;µ</a:t>
            </a:r>
            <a:r>
              <a:rPr lang="ru-RU" sz="2400" i="1" baseline="-25000" dirty="0"/>
              <a:t>2</a:t>
            </a:r>
            <a:r>
              <a:rPr lang="ru-RU" sz="2400" dirty="0"/>
              <a:t>. Таким образом, </a:t>
            </a:r>
            <a:r>
              <a:rPr lang="ru-RU" sz="2400" dirty="0" smtClean="0"/>
              <a:t>в отличии от ведущей функции, интенсивности параметр </a:t>
            </a:r>
            <a:r>
              <a:rPr lang="ru-RU" sz="2400" dirty="0"/>
              <a:t>потока характеризует не ПВ в целом, а только поток вызывающих моментов.</a:t>
            </a:r>
          </a:p>
          <a:p>
            <a:endParaRPr lang="ru-RU" sz="2200" b="1" dirty="0"/>
          </a:p>
          <a:p>
            <a:r>
              <a:rPr lang="en-US" sz="2200" dirty="0"/>
              <a:t> 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51720" y="2204865"/>
            <a:ext cx="5913799" cy="1800200"/>
            <a:chOff x="539552" y="1916832"/>
            <a:chExt cx="6102002" cy="2045841"/>
          </a:xfrm>
        </p:grpSpPr>
        <p:grpSp>
          <p:nvGrpSpPr>
            <p:cNvPr id="5" name="Группа 14"/>
            <p:cNvGrpSpPr/>
            <p:nvPr/>
          </p:nvGrpSpPr>
          <p:grpSpPr>
            <a:xfrm>
              <a:off x="539552" y="2996952"/>
              <a:ext cx="4774196" cy="965721"/>
              <a:chOff x="467544" y="1772816"/>
              <a:chExt cx="4774196" cy="965721"/>
            </a:xfrm>
          </p:grpSpPr>
          <p:grpSp>
            <p:nvGrpSpPr>
              <p:cNvPr id="19" name="Группа 9"/>
              <p:cNvGrpSpPr/>
              <p:nvPr/>
            </p:nvGrpSpPr>
            <p:grpSpPr>
              <a:xfrm>
                <a:off x="467544" y="1772816"/>
                <a:ext cx="4392488" cy="432048"/>
                <a:chOff x="467544" y="1772816"/>
                <a:chExt cx="4392488" cy="432048"/>
              </a:xfrm>
            </p:grpSpPr>
            <p:cxnSp>
              <p:nvCxnSpPr>
                <p:cNvPr id="24" name="Прямая со стрелкой 23"/>
                <p:cNvCxnSpPr/>
                <p:nvPr/>
              </p:nvCxnSpPr>
              <p:spPr>
                <a:xfrm>
                  <a:off x="467544" y="1988840"/>
                  <a:ext cx="439248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6"/>
                <p:cNvCxnSpPr/>
                <p:nvPr/>
              </p:nvCxnSpPr>
              <p:spPr>
                <a:xfrm>
                  <a:off x="1187624" y="1772816"/>
                  <a:ext cx="0" cy="432048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2267744" y="1772816"/>
                  <a:ext cx="0" cy="432048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491880" y="1772816"/>
                  <a:ext cx="0" cy="432048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1043608" y="2276872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3275856" y="2276872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123728" y="2276872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932040" y="1772816"/>
                <a:ext cx="309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Группа 15"/>
            <p:cNvGrpSpPr/>
            <p:nvPr/>
          </p:nvGrpSpPr>
          <p:grpSpPr>
            <a:xfrm>
              <a:off x="547936" y="1925216"/>
              <a:ext cx="4774196" cy="965721"/>
              <a:chOff x="467544" y="1772816"/>
              <a:chExt cx="4774196" cy="965721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467544" y="1772816"/>
                <a:ext cx="4392488" cy="432048"/>
                <a:chOff x="467544" y="1772816"/>
                <a:chExt cx="4392488" cy="432048"/>
              </a:xfrm>
            </p:grpSpPr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467544" y="1988840"/>
                  <a:ext cx="4392488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Прямая соединительная линия 15"/>
                <p:cNvCxnSpPr/>
                <p:nvPr/>
              </p:nvCxnSpPr>
              <p:spPr>
                <a:xfrm>
                  <a:off x="1187624" y="1772816"/>
                  <a:ext cx="0" cy="432048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2267744" y="1772816"/>
                  <a:ext cx="0" cy="432048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3491880" y="1772816"/>
                  <a:ext cx="0" cy="432048"/>
                </a:xfrm>
                <a:prstGeom prst="line">
                  <a:avLst/>
                </a:prstGeom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1043608" y="2276872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3275856" y="2276872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2123728" y="2276872"/>
                <a:ext cx="3545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932040" y="1772816"/>
                <a:ext cx="3097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smtClean="0">
                    <a:solidFill>
                      <a:srgbClr val="FF993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endParaRPr lang="ru-RU" sz="2400" b="1" dirty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5652120" y="1916832"/>
              <a:ext cx="989434" cy="419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поток</a:t>
              </a:r>
              <a:endPara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52120" y="2924945"/>
              <a:ext cx="989434" cy="4197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ru-RU" b="1" dirty="0" smtClean="0">
                  <a:solidFill>
                    <a:srgbClr val="FF99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поток</a:t>
              </a:r>
              <a:endPara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188640"/>
            <a:ext cx="7776864" cy="685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Основные характеристики ПВ</a:t>
            </a:r>
          </a:p>
          <a:p>
            <a:endParaRPr lang="ru-RU" sz="2000" b="1" dirty="0" smtClean="0"/>
          </a:p>
          <a:p>
            <a:endParaRPr lang="ru-RU" sz="2200" b="1" dirty="0"/>
          </a:p>
          <a:p>
            <a:r>
              <a:rPr lang="en-US" sz="2200" dirty="0"/>
              <a:t> 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1115616" y="1397000"/>
          <a:ext cx="7776864" cy="195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872208"/>
                <a:gridCol w="1872208"/>
                <a:gridCol w="1728192"/>
              </a:tblGrid>
              <a:tr h="979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Нестационарный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поток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mtClean="0">
                          <a:solidFill>
                            <a:schemeClr val="tx1"/>
                          </a:solidFill>
                        </a:rPr>
                        <a:t>Λ(t)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mtClean="0">
                          <a:solidFill>
                            <a:schemeClr val="tx1"/>
                          </a:solidFill>
                        </a:rPr>
                        <a:t>µ(t)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smtClean="0">
                          <a:solidFill>
                            <a:schemeClr val="tx1"/>
                          </a:solidFill>
                        </a:rPr>
                        <a:t>λ(</a:t>
                      </a:r>
                      <a:r>
                        <a:rPr lang="en-US" sz="2000" b="1" i="1" smtClean="0">
                          <a:solidFill>
                            <a:schemeClr val="tx1"/>
                          </a:solidFill>
                        </a:rPr>
                        <a:t>t)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999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Стационарный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поток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smtClean="0">
                          <a:solidFill>
                            <a:schemeClr val="tx1"/>
                          </a:solidFill>
                        </a:rPr>
                        <a:t>µt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µ</a:t>
                      </a: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 smtClean="0">
                          <a:solidFill>
                            <a:schemeClr val="tx1"/>
                          </a:solidFill>
                        </a:rPr>
                        <a:t>λ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Простейший поток вызовов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006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/>
              <a:t>Простейший ПВ </a:t>
            </a:r>
            <a:r>
              <a:rPr lang="ru-RU" sz="2000" dirty="0" smtClean="0"/>
              <a:t>— основная математическая модель создаётся большим числом источников (100 и более).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smtClean="0"/>
              <a:t>Пример: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ПВ, поступающий на узел коммутации подвижных станций. Такой поток создается большим источником вызовов, когда </a:t>
            </a:r>
            <a:r>
              <a:rPr lang="ru-RU" sz="2000" i="1" dirty="0" smtClean="0"/>
              <a:t>N&gt;100</a:t>
            </a:r>
            <a:r>
              <a:rPr lang="ru-RU" sz="2000" dirty="0" smtClean="0"/>
              <a:t>, благодаря этому действия источников вызовов, можно рассматривать как независимые, а это значит, что такой поток можно рассматривать как поток без последействия.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Если ограничить наблюдение за потоком таким интервалом, где его характеристики стационарны, и считать, что один источник  создаёт только один вызов в момент времени, т.е. обладает свойством ординарности, то такой поток является простейшим.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 smtClean="0"/>
              <a:t>Простейший поток </a:t>
            </a:r>
            <a:r>
              <a:rPr lang="ru-RU" sz="2000" dirty="0" smtClean="0"/>
              <a:t>— это стационарный ординарный поток без последействия.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285860"/>
            <a:ext cx="4572000" cy="3139321"/>
          </a:xfrm>
          <a:prstGeom prst="rect">
            <a:avLst/>
          </a:prstGeom>
          <a:ln>
            <a:solidFill>
              <a:schemeClr val="accent1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Всякая система или сеть связи выполняет задачи передачи информации(хранение, передача, тиражирование, извлечение).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выбора оптимальных вариантов реализации этих процессов используются методы теории массового обслуживания (ТМО).</a:t>
            </a:r>
          </a:p>
          <a:p>
            <a:pPr algn="just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ТМО разрабатываются методы построения, расчета и функционирования сетей и систем связи (распределение ресурсов между пользователями).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98080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Простейший ПВ можно описать двумя способами: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1. При помощи функции распределения промежутков между вызовами </a:t>
            </a:r>
            <a:r>
              <a:rPr lang="ru-RU" sz="2000" i="1" dirty="0"/>
              <a:t>A(</a:t>
            </a:r>
            <a:r>
              <a:rPr lang="ru-RU" sz="2000" i="1" dirty="0" err="1"/>
              <a:t>x</a:t>
            </a:r>
            <a:r>
              <a:rPr lang="ru-RU" sz="2000" i="1" dirty="0"/>
              <a:t>)</a:t>
            </a:r>
            <a:r>
              <a:rPr lang="ru-RU" sz="20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2. При помощи функции распределения числа событий потока, </a:t>
            </a:r>
            <a:r>
              <a:rPr lang="ru-RU" sz="2000" dirty="0" smtClean="0"/>
              <a:t>которые происходят </a:t>
            </a:r>
            <a:r>
              <a:rPr lang="ru-RU" sz="2000" dirty="0"/>
              <a:t>на отрезке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. То </a:t>
            </a:r>
            <a:r>
              <a:rPr lang="ru-RU" sz="2000" dirty="0" smtClean="0"/>
              <a:t>есть, </a:t>
            </a:r>
            <a:r>
              <a:rPr lang="ru-RU" sz="2000" dirty="0" smtClean="0"/>
              <a:t>для описания потока можно </a:t>
            </a:r>
            <a:r>
              <a:rPr lang="ru-RU" sz="2000" dirty="0"/>
              <a:t>использовать вероятность поступления </a:t>
            </a:r>
            <a:r>
              <a:rPr lang="en-US" sz="2000" i="1" dirty="0" smtClean="0"/>
              <a:t>k </a:t>
            </a:r>
            <a:r>
              <a:rPr lang="ru-RU" sz="2000" dirty="0" smtClean="0"/>
              <a:t>вызовов </a:t>
            </a:r>
            <a:r>
              <a:rPr lang="ru-RU" sz="2000" dirty="0"/>
              <a:t>на данном промежутке </a:t>
            </a:r>
            <a:r>
              <a:rPr lang="ru-RU" sz="2000" i="1" dirty="0" smtClean="0"/>
              <a:t>t</a:t>
            </a:r>
            <a:r>
              <a:rPr lang="ru-RU" sz="2000" dirty="0" smtClean="0"/>
              <a:t>: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, </a:t>
            </a:r>
            <a:r>
              <a:rPr lang="ru-RU" sz="2000" i="1" dirty="0"/>
              <a:t>[</a:t>
            </a:r>
            <a:r>
              <a:rPr lang="ru-RU" sz="2000" i="1" dirty="0" smtClean="0"/>
              <a:t>0;t)</a:t>
            </a:r>
            <a:r>
              <a:rPr lang="ru-RU" sz="2000" dirty="0" smtClean="0"/>
              <a:t>, </a:t>
            </a:r>
            <a:r>
              <a:rPr lang="ru-RU" sz="2000" dirty="0"/>
              <a:t>где </a:t>
            </a:r>
            <a:r>
              <a:rPr lang="ru-RU" sz="2000" i="1" dirty="0"/>
              <a:t>k=0,1,2,..</a:t>
            </a:r>
            <a:r>
              <a:rPr lang="ru-RU" sz="2000" dirty="0"/>
              <a:t> 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b="1" dirty="0" smtClean="0"/>
              <a:t>1) </a:t>
            </a:r>
            <a:r>
              <a:rPr lang="ru-RU" sz="2000" dirty="0" smtClean="0"/>
              <a:t>Первый способ описания потока. Рассмотрим функцию распределения времени промежутков между вызовами для простейшего потока.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Обозначим </a:t>
            </a:r>
            <a:r>
              <a:rPr lang="en-US" sz="2000" dirty="0" smtClean="0"/>
              <a:t>A(x)</a:t>
            </a:r>
            <a:r>
              <a:rPr lang="ru-RU" sz="2000" dirty="0" smtClean="0"/>
              <a:t> – вероятность того, что некоторая случайная величина </a:t>
            </a:r>
            <a:r>
              <a:rPr lang="en-US" sz="2000" dirty="0" smtClean="0"/>
              <a:t>z </a:t>
            </a:r>
            <a:r>
              <a:rPr lang="ru-RU" sz="2000" dirty="0" smtClean="0"/>
              <a:t>не превзойдёт заданную величину </a:t>
            </a:r>
            <a:r>
              <a:rPr lang="en-US" sz="2000" dirty="0" smtClean="0"/>
              <a:t>x</a:t>
            </a:r>
            <a:r>
              <a:rPr lang="ru-RU" sz="2000" dirty="0" smtClean="0"/>
              <a:t>, где </a:t>
            </a:r>
            <a:r>
              <a:rPr lang="en-US" sz="2000" dirty="0" smtClean="0"/>
              <a:t>x </a:t>
            </a:r>
            <a:r>
              <a:rPr lang="ru-RU" sz="2000" dirty="0" smtClean="0"/>
              <a:t>– некоторый промежуток времени.</a:t>
            </a:r>
          </a:p>
          <a:p>
            <a:pPr>
              <a:spcAft>
                <a:spcPts val="600"/>
              </a:spcAft>
            </a:pPr>
            <a:r>
              <a:rPr lang="ru-RU" sz="2000" i="1" dirty="0" smtClean="0"/>
              <a:t>Пример: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качестве случайной величины будем рассматривать промежутки между двумя последовательно поступившими вызовами </a:t>
            </a:r>
            <a:r>
              <a:rPr lang="en-US" sz="2000" dirty="0" smtClean="0"/>
              <a:t>z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98080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A(x)</a:t>
            </a:r>
            <a:r>
              <a:rPr lang="ru-RU" sz="2000" dirty="0" smtClean="0"/>
              <a:t> : </a:t>
            </a:r>
            <a:r>
              <a:rPr lang="en-US" sz="2000" dirty="0" smtClean="0"/>
              <a:t>P{z ≤ x} </a:t>
            </a:r>
            <a:r>
              <a:rPr lang="ru-RU" sz="2000" dirty="0" smtClean="0"/>
              <a:t>будет равносильно вероятности поступления хотя бы одного вызова на заданном промежутке.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Т.о. </a:t>
            </a:r>
            <a:r>
              <a:rPr lang="en-US" sz="2000" dirty="0" smtClean="0"/>
              <a:t>A(x) </a:t>
            </a:r>
            <a:r>
              <a:rPr lang="ru-RU" sz="2000" dirty="0" smtClean="0"/>
              <a:t>для простейшего ПВ описывается экспоненциальным или показательным законом. Только такой вид функции обладает функцией отсутствия последействия. Благодаря этому математическая модель простейшего ПВ является относительно простой.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Исследуем свойство </a:t>
            </a:r>
            <a:r>
              <a:rPr lang="en-US" sz="2000" dirty="0" smtClean="0"/>
              <a:t>A(x</a:t>
            </a:r>
            <a:r>
              <a:rPr lang="ru-RU" sz="2000" dirty="0" smtClean="0"/>
              <a:t>) графически.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980728"/>
            <a:ext cx="4514850" cy="36195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819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267744" y="3501008"/>
            <a:ext cx="6120680" cy="4721295"/>
            <a:chOff x="755576" y="579113"/>
            <a:chExt cx="6120680" cy="4866111"/>
          </a:xfrm>
        </p:grpSpPr>
        <p:grpSp>
          <p:nvGrpSpPr>
            <p:cNvPr id="10" name="Группа 10"/>
            <p:cNvGrpSpPr/>
            <p:nvPr/>
          </p:nvGrpSpPr>
          <p:grpSpPr>
            <a:xfrm>
              <a:off x="755576" y="579113"/>
              <a:ext cx="6120680" cy="4866111"/>
              <a:chOff x="971600" y="579113"/>
              <a:chExt cx="6120680" cy="4866111"/>
            </a:xfrm>
          </p:grpSpPr>
          <p:cxnSp>
            <p:nvCxnSpPr>
              <p:cNvPr id="14" name="Прямая со стрелкой 2"/>
              <p:cNvCxnSpPr/>
              <p:nvPr/>
            </p:nvCxnSpPr>
            <p:spPr>
              <a:xfrm flipV="1">
                <a:off x="971600" y="579113"/>
                <a:ext cx="0" cy="27340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971600" y="1052736"/>
                <a:ext cx="31683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Дуга 16"/>
              <p:cNvSpPr/>
              <p:nvPr/>
            </p:nvSpPr>
            <p:spPr>
              <a:xfrm flipH="1">
                <a:off x="971600" y="1124744"/>
                <a:ext cx="6120680" cy="432048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067944" y="3102481"/>
              <a:ext cx="320922" cy="3806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x</a:t>
              </a:r>
              <a:endParaRPr lang="ru-RU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763688" y="3717032"/>
            <a:ext cx="44275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dirty="0"/>
          </a:p>
        </p:txBody>
      </p:sp>
      <p:sp>
        <p:nvSpPr>
          <p:cNvPr id="29" name="Дуга 28"/>
          <p:cNvSpPr/>
          <p:nvPr/>
        </p:nvSpPr>
        <p:spPr>
          <a:xfrm rot="16200000" flipH="1">
            <a:off x="3887924" y="944724"/>
            <a:ext cx="3024336" cy="6264696"/>
          </a:xfrm>
          <a:prstGeom prst="arc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869160"/>
            <a:ext cx="476250" cy="361950"/>
          </a:xfrm>
          <a:prstGeom prst="rect">
            <a:avLst/>
          </a:prstGeom>
          <a:noFill/>
        </p:spPr>
      </p:pic>
      <p:cxnSp>
        <p:nvCxnSpPr>
          <p:cNvPr id="33" name="Прямая со стрелкой 2"/>
          <p:cNvCxnSpPr/>
          <p:nvPr/>
        </p:nvCxnSpPr>
        <p:spPr>
          <a:xfrm>
            <a:off x="2267744" y="6165304"/>
            <a:ext cx="324036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47664" y="3429000"/>
            <a:ext cx="70083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A(x)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63688" y="5949280"/>
            <a:ext cx="44275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763688" y="404664"/>
            <a:ext cx="5832648" cy="4869160"/>
            <a:chOff x="755576" y="579113"/>
            <a:chExt cx="5832648" cy="5018511"/>
          </a:xfrm>
        </p:grpSpPr>
        <p:grpSp>
          <p:nvGrpSpPr>
            <p:cNvPr id="4" name="Группа 10"/>
            <p:cNvGrpSpPr/>
            <p:nvPr/>
          </p:nvGrpSpPr>
          <p:grpSpPr>
            <a:xfrm>
              <a:off x="755576" y="579113"/>
              <a:ext cx="5832648" cy="5018511"/>
              <a:chOff x="971600" y="579113"/>
              <a:chExt cx="5832648" cy="5018511"/>
            </a:xfrm>
          </p:grpSpPr>
          <p:cxnSp>
            <p:nvCxnSpPr>
              <p:cNvPr id="8" name="Прямая со стрелкой 2"/>
              <p:cNvCxnSpPr/>
              <p:nvPr/>
            </p:nvCxnSpPr>
            <p:spPr>
              <a:xfrm flipV="1">
                <a:off x="971600" y="579113"/>
                <a:ext cx="0" cy="27340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971600" y="1052736"/>
                <a:ext cx="3168352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Дуга 10"/>
              <p:cNvSpPr/>
              <p:nvPr/>
            </p:nvSpPr>
            <p:spPr>
              <a:xfrm flipH="1">
                <a:off x="971600" y="1124744"/>
                <a:ext cx="5832648" cy="432048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971600" y="1412776"/>
                <a:ext cx="5760640" cy="4112840"/>
              </a:xfrm>
              <a:prstGeom prst="arc">
                <a:avLst>
                  <a:gd name="adj1" fmla="val 16200000"/>
                  <a:gd name="adj2" fmla="val 21325657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971600" y="1700808"/>
                <a:ext cx="5832648" cy="3896816"/>
              </a:xfrm>
              <a:prstGeom prst="arc">
                <a:avLst>
                  <a:gd name="adj1" fmla="val 16223983"/>
                  <a:gd name="adj2" fmla="val 21186728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707904" y="1556792"/>
              <a:ext cx="412292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ƛ1</a:t>
              </a:r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707904" y="1247063"/>
              <a:ext cx="44275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ƛ2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07904" y="950196"/>
              <a:ext cx="442750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ƛ3</a:t>
              </a:r>
              <a:endParaRPr lang="ru-RU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259632" y="620688"/>
            <a:ext cx="442750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dirty="0"/>
          </a:p>
        </p:txBody>
      </p:sp>
      <p:cxnSp>
        <p:nvCxnSpPr>
          <p:cNvPr id="16" name="Прямая со стрелкой 2"/>
          <p:cNvCxnSpPr/>
          <p:nvPr/>
        </p:nvCxnSpPr>
        <p:spPr>
          <a:xfrm>
            <a:off x="1763688" y="3068960"/>
            <a:ext cx="3312368" cy="3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1600" y="332656"/>
            <a:ext cx="70083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A(x)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2780928"/>
            <a:ext cx="32092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2780928"/>
            <a:ext cx="34657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0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987824" y="1340768"/>
            <a:ext cx="0" cy="1656184"/>
          </a:xfrm>
          <a:prstGeom prst="line">
            <a:avLst/>
          </a:prstGeom>
          <a:ln w="3810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763688" y="1340768"/>
            <a:ext cx="1160512" cy="0"/>
          </a:xfrm>
          <a:prstGeom prst="line">
            <a:avLst/>
          </a:prstGeom>
          <a:ln w="3810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763688" y="1556792"/>
            <a:ext cx="1232520" cy="0"/>
          </a:xfrm>
          <a:prstGeom prst="line">
            <a:avLst/>
          </a:prstGeom>
          <a:ln w="3810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763688" y="1844824"/>
            <a:ext cx="1232520" cy="0"/>
          </a:xfrm>
          <a:prstGeom prst="line">
            <a:avLst/>
          </a:prstGeom>
          <a:ln w="38100"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771800" y="3068960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5796136" y="1124744"/>
            <a:ext cx="1594878" cy="369332"/>
            <a:chOff x="5724128" y="980728"/>
            <a:chExt cx="1594878" cy="36933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724128" y="980728"/>
              <a:ext cx="6335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ƛ1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&lt;</a:t>
              </a:r>
              <a:endParaRPr lang="ru-RU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300192" y="980728"/>
              <a:ext cx="6639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ƛ2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 &lt;</a:t>
              </a:r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876256" y="980728"/>
              <a:ext cx="442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rPr>
                <a:t>ƛ3</a:t>
              </a:r>
              <a:endParaRPr lang="ru-RU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971600" y="1340768"/>
            <a:ext cx="81464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A1(x)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403648" y="3284984"/>
            <a:ext cx="77403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i="1" dirty="0" err="1" smtClean="0"/>
              <a:t>λ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ru-RU" sz="2000" dirty="0" smtClean="0"/>
              <a:t>характеризует частоту </a:t>
            </a:r>
            <a:r>
              <a:rPr lang="ru-RU" sz="2000" dirty="0" smtClean="0">
                <a:latin typeface="Cambria Math"/>
                <a:ea typeface="Cambria Math"/>
              </a:rPr>
              <a:t>→ </a:t>
            </a:r>
            <a:r>
              <a:rPr lang="ru-RU" sz="2000" dirty="0" smtClean="0">
                <a:ea typeface="Cambria Math"/>
              </a:rPr>
              <a:t>интервалы потока вызовов (</a:t>
            </a:r>
            <a:r>
              <a:rPr lang="en-US" sz="2000" dirty="0" smtClean="0">
                <a:latin typeface="Corbel" pitchFamily="34" charset="0"/>
                <a:ea typeface="Cambria Math"/>
              </a:rPr>
              <a:t>y</a:t>
            </a:r>
            <a:r>
              <a:rPr lang="en-US" sz="2000" dirty="0" smtClean="0">
                <a:ea typeface="Cambria Math"/>
              </a:rPr>
              <a:t>) </a:t>
            </a:r>
            <a:r>
              <a:rPr lang="ru-RU" sz="2000" dirty="0" smtClean="0">
                <a:ea typeface="Cambria Math"/>
              </a:rPr>
              <a:t>с большим</a:t>
            </a:r>
            <a:r>
              <a:rPr lang="en-US" sz="2000" dirty="0" smtClean="0">
                <a:ea typeface="Cambria Math"/>
              </a:rPr>
              <a:t> </a:t>
            </a:r>
            <a:r>
              <a:rPr lang="ru-RU" sz="2000" i="1" dirty="0" err="1" smtClean="0"/>
              <a:t>λ</a:t>
            </a:r>
            <a:r>
              <a:rPr lang="en-US" sz="2000" dirty="0"/>
              <a:t> </a:t>
            </a:r>
            <a:r>
              <a:rPr lang="ru-RU" sz="2000" dirty="0" smtClean="0"/>
              <a:t>будут меньше</a:t>
            </a:r>
            <a:r>
              <a:rPr lang="en-US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Чем больше </a:t>
            </a:r>
            <a:r>
              <a:rPr lang="ru-RU" sz="2000" i="1" dirty="0" err="1" smtClean="0"/>
              <a:t>λ</a:t>
            </a:r>
            <a:r>
              <a:rPr lang="ru-RU" sz="2000" i="1" dirty="0" smtClean="0"/>
              <a:t>,</a:t>
            </a:r>
            <a:r>
              <a:rPr lang="ru-RU" sz="2000" dirty="0" smtClean="0"/>
              <a:t>тем большая доля промежутков между вызовами будет меть продолжительность меньше </a:t>
            </a:r>
            <a:r>
              <a:rPr lang="en-US" sz="2000" dirty="0" smtClean="0"/>
              <a:t>x</a:t>
            </a:r>
            <a:r>
              <a:rPr lang="ru-RU" sz="2000" dirty="0" smtClean="0"/>
              <a:t>1.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Зафиксируем </a:t>
            </a:r>
            <a:r>
              <a:rPr lang="en-US" sz="2000" dirty="0" smtClean="0">
                <a:latin typeface="Corbel" pitchFamily="34" charset="0"/>
              </a:rPr>
              <a:t>A1(x). </a:t>
            </a:r>
            <a:r>
              <a:rPr lang="ru-RU" sz="2000" dirty="0" smtClean="0">
                <a:latin typeface="Corbel" pitchFamily="34" charset="0"/>
              </a:rPr>
              <a:t>Чем больше </a:t>
            </a:r>
            <a:r>
              <a:rPr lang="ru-RU" sz="2000" i="1" dirty="0" err="1" smtClean="0"/>
              <a:t>λ</a:t>
            </a:r>
            <a:r>
              <a:rPr lang="ru-RU" sz="2000" i="1" dirty="0" smtClean="0"/>
              <a:t>, </a:t>
            </a:r>
            <a:r>
              <a:rPr lang="ru-RU" sz="2000" dirty="0" smtClean="0"/>
              <a:t>тем меньше длина промежутка, который будет превышен.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М</a:t>
            </a:r>
            <a:r>
              <a:rPr lang="ru-RU" sz="2000" dirty="0" smtClean="0">
                <a:latin typeface="Corbel" pitchFamily="34" charset="0"/>
              </a:rPr>
              <a:t>атематическое </a:t>
            </a:r>
            <a:r>
              <a:rPr lang="ru-RU" sz="2000" dirty="0" smtClean="0">
                <a:latin typeface="Corbel" pitchFamily="34" charset="0"/>
              </a:rPr>
              <a:t>ожидание длины промежутка между вызовами</a:t>
            </a:r>
            <a:r>
              <a:rPr lang="en-US" sz="2000" dirty="0" smtClean="0">
                <a:latin typeface="Corbel" pitchFamily="34" charset="0"/>
              </a:rPr>
              <a:t>                  </a:t>
            </a: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              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Следовательно, </a:t>
            </a:r>
            <a:r>
              <a:rPr lang="ru-RU" sz="2000" dirty="0"/>
              <a:t>чем больше </a:t>
            </a:r>
            <a:r>
              <a:rPr lang="ru-RU" sz="2000" i="1" dirty="0" err="1"/>
              <a:t>λ</a:t>
            </a:r>
            <a:r>
              <a:rPr lang="ru-RU" sz="2000" dirty="0"/>
              <a:t>, тем меньше математическое ожидание длины промежутка между вызовами.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5661248"/>
            <a:ext cx="600075" cy="619125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74035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smtClean="0"/>
              <a:t>2) </a:t>
            </a:r>
            <a:r>
              <a:rPr lang="ru-RU" sz="2000" dirty="0" smtClean="0"/>
              <a:t>Рассмотрим второй способ описания потока.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Для этого рассмотрим </a:t>
            </a:r>
            <a:r>
              <a:rPr lang="ru-RU" sz="2000"/>
              <a:t>вероятность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(a;a+t)</a:t>
            </a:r>
            <a:r>
              <a:rPr lang="ru-RU" sz="2000" smtClean="0"/>
              <a:t> </a:t>
            </a:r>
            <a:r>
              <a:rPr lang="ru-RU" sz="2000" dirty="0"/>
              <a:t>— вероятность поступления точно </a:t>
            </a:r>
            <a:r>
              <a:rPr lang="ru-RU" sz="2000" i="1" dirty="0" err="1"/>
              <a:t>k</a:t>
            </a:r>
            <a:r>
              <a:rPr lang="ru-RU" sz="2000" dirty="0"/>
              <a:t> вызовов на промежутке времени </a:t>
            </a:r>
            <a:r>
              <a:rPr lang="ru-RU" sz="2000" i="1"/>
              <a:t>[</a:t>
            </a:r>
            <a:r>
              <a:rPr lang="ru-RU" sz="2000" i="1" smtClean="0"/>
              <a:t>a;a+t)</a:t>
            </a:r>
            <a:r>
              <a:rPr lang="ru-RU" sz="2000" smtClean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Представим </a:t>
            </a:r>
            <a:r>
              <a:rPr lang="ru-RU" sz="2000" dirty="0"/>
              <a:t>промежуток </a:t>
            </a:r>
            <a:r>
              <a:rPr lang="ru-RU" sz="2000" i="1"/>
              <a:t>[</a:t>
            </a:r>
            <a:r>
              <a:rPr lang="ru-RU" sz="2000" i="1" smtClean="0"/>
              <a:t>a;a+t)</a:t>
            </a:r>
            <a:r>
              <a:rPr lang="ru-RU" sz="2000" smtClean="0"/>
              <a:t> </a:t>
            </a:r>
            <a:r>
              <a:rPr lang="ru-RU" sz="2000" dirty="0"/>
              <a:t>состоящим из двух частей и </a:t>
            </a:r>
            <a:r>
              <a:rPr lang="ru-RU" sz="2000"/>
              <a:t>добавим </a:t>
            </a:r>
            <a:r>
              <a:rPr lang="ru-RU" sz="2000" i="1" smtClean="0"/>
              <a:t>a+t+τ</a:t>
            </a:r>
            <a:r>
              <a:rPr lang="ru-RU" sz="2000" smtClean="0"/>
              <a:t> </a:t>
            </a:r>
            <a:r>
              <a:rPr lang="ru-RU" sz="2000" dirty="0"/>
              <a:t>. Образуется </a:t>
            </a:r>
            <a:r>
              <a:rPr lang="ru-RU" sz="2000" dirty="0" smtClean="0"/>
              <a:t>промежуток </a:t>
            </a:r>
            <a:r>
              <a:rPr lang="ru-RU" sz="2000" i="1" smtClean="0"/>
              <a:t>[a;a+t+τ</a:t>
            </a:r>
            <a:r>
              <a:rPr lang="ru-RU" sz="2000" i="1"/>
              <a:t>)=[</a:t>
            </a:r>
            <a:r>
              <a:rPr lang="ru-RU" sz="2000" i="1" smtClean="0"/>
              <a:t>a;a+t)+[a+t;a+t+τ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dirty="0"/>
              <a:t>Для определения </a:t>
            </a:r>
            <a:r>
              <a:rPr lang="ru-RU" sz="2000"/>
              <a:t>вероятности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(t)</a:t>
            </a:r>
            <a:r>
              <a:rPr lang="ru-RU" sz="2000" smtClean="0"/>
              <a:t> </a:t>
            </a:r>
            <a:r>
              <a:rPr lang="ru-RU" sz="2000" dirty="0"/>
              <a:t>будем последовательно использоваться свойства простейшего ПВ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1. Воспользуемся </a:t>
            </a:r>
            <a:r>
              <a:rPr lang="ru-RU" sz="2000" dirty="0"/>
              <a:t>свойством </a:t>
            </a:r>
            <a:r>
              <a:rPr lang="ru-RU" sz="2000" i="1" dirty="0"/>
              <a:t>стационарности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Согласно </a:t>
            </a:r>
            <a:r>
              <a:rPr lang="ru-RU" sz="2000" dirty="0"/>
              <a:t>этому свойству, вероятность поступления некоторого числа вызовов на промежутке времени зависит от длины этого промежутка и не зависит от того, где на </a:t>
            </a:r>
            <a:r>
              <a:rPr lang="ru-RU" sz="2000" dirty="0" smtClean="0"/>
              <a:t>оси </a:t>
            </a:r>
            <a:r>
              <a:rPr lang="ru-RU" sz="2000" dirty="0"/>
              <a:t>времени </a:t>
            </a:r>
            <a:r>
              <a:rPr lang="ru-RU" sz="2000" dirty="0" smtClean="0"/>
              <a:t>расположен этот промежуток.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Следовательно, можно упростить введённые обозначения и записывать их следующим образом:</a:t>
            </a:r>
          </a:p>
          <a:p>
            <a:pPr>
              <a:spcAft>
                <a:spcPts val="600"/>
              </a:spcAft>
            </a:pPr>
            <a:r>
              <a:rPr lang="ru-RU" sz="2000" i="1" smtClean="0"/>
              <a:t>[a;a+t+τ</a:t>
            </a:r>
            <a:r>
              <a:rPr lang="ru-RU" sz="2000" i="1" dirty="0"/>
              <a:t>)</a:t>
            </a:r>
            <a:r>
              <a:rPr lang="ru-RU" sz="2000" i="1"/>
              <a:t>→</a:t>
            </a:r>
            <a:r>
              <a:rPr lang="ru-RU" sz="2000" i="1" smtClean="0"/>
              <a:t>[t+τ</a:t>
            </a:r>
            <a:r>
              <a:rPr lang="ru-RU" sz="2000" i="1" dirty="0"/>
              <a:t>)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i="1"/>
              <a:t>[</a:t>
            </a:r>
            <a:r>
              <a:rPr lang="ru-RU" sz="2000" i="1" smtClean="0"/>
              <a:t>a;a+t)</a:t>
            </a:r>
            <a:r>
              <a:rPr lang="ru-RU" sz="2000" i="1"/>
              <a:t>→</a:t>
            </a:r>
            <a:r>
              <a:rPr lang="ru-RU" sz="2000" i="1" smtClean="0"/>
              <a:t>[t)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i="1"/>
              <a:t>[</a:t>
            </a:r>
            <a:r>
              <a:rPr lang="ru-RU" sz="2000" i="1" smtClean="0"/>
              <a:t>a+t;a+t+τ</a:t>
            </a:r>
            <a:r>
              <a:rPr lang="ru-RU" sz="2000" i="1" dirty="0"/>
              <a:t>)→</a:t>
            </a:r>
            <a:r>
              <a:rPr lang="ru-RU" sz="2000" i="1" dirty="0" err="1"/>
              <a:t>[τ</a:t>
            </a:r>
            <a:r>
              <a:rPr lang="ru-RU" sz="2000" i="1" dirty="0" smtClean="0"/>
              <a:t>)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Рассмотрим все возможные события, которые приводят к тому, что на большом </a:t>
            </a:r>
            <a:r>
              <a:rPr lang="ru-RU" sz="2000"/>
              <a:t>промежутке </a:t>
            </a:r>
            <a:r>
              <a:rPr lang="ru-RU" sz="2000" i="1" smtClean="0"/>
              <a:t>[t+τ</a:t>
            </a:r>
            <a:r>
              <a:rPr lang="ru-RU" sz="2000" i="1" dirty="0"/>
              <a:t>)</a:t>
            </a:r>
            <a:r>
              <a:rPr lang="ru-RU" sz="2000" dirty="0"/>
              <a:t> поступит точно </a:t>
            </a:r>
            <a:r>
              <a:rPr lang="ru-RU" sz="2000" i="1" dirty="0" err="1"/>
              <a:t>k</a:t>
            </a:r>
            <a:r>
              <a:rPr lang="ru-RU" sz="2000" dirty="0"/>
              <a:t> вызовов.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Чтобы </a:t>
            </a:r>
            <a:r>
              <a:rPr lang="ru-RU" sz="2000" dirty="0"/>
              <a:t>это произошло, необходимо, чтобы на </a:t>
            </a:r>
            <a:r>
              <a:rPr lang="ru-RU" sz="2000"/>
              <a:t>промежутке </a:t>
            </a:r>
            <a:r>
              <a:rPr lang="ru-RU" sz="2000" i="1" smtClean="0"/>
              <a:t>t</a:t>
            </a:r>
            <a:r>
              <a:rPr lang="ru-RU" sz="2000" smtClean="0"/>
              <a:t> </a:t>
            </a:r>
            <a:r>
              <a:rPr lang="ru-RU" sz="2000" dirty="0"/>
              <a:t>поступило: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 </a:t>
            </a:r>
            <a:r>
              <a:rPr lang="ru-RU" sz="2000" dirty="0"/>
              <a:t>или </a:t>
            </a:r>
            <a:r>
              <a:rPr lang="ru-RU" sz="2000" i="1" dirty="0"/>
              <a:t>k-1</a:t>
            </a:r>
            <a:r>
              <a:rPr lang="ru-RU" sz="2000" dirty="0"/>
              <a:t>, или </a:t>
            </a:r>
            <a:r>
              <a:rPr lang="ru-RU" sz="2000" i="1" dirty="0"/>
              <a:t>k-2</a:t>
            </a:r>
            <a:r>
              <a:rPr lang="ru-RU" sz="2000" dirty="0"/>
              <a:t>, или </a:t>
            </a:r>
            <a:r>
              <a:rPr lang="ru-RU" sz="2000" i="1" dirty="0"/>
              <a:t>0</a:t>
            </a:r>
            <a:r>
              <a:rPr lang="ru-RU" sz="2000" dirty="0"/>
              <a:t> вызовов, а на промежутке </a:t>
            </a:r>
            <a:r>
              <a:rPr lang="ru-RU" sz="2000" i="1" dirty="0" err="1"/>
              <a:t>τ</a:t>
            </a:r>
            <a:r>
              <a:rPr lang="ru-RU" sz="2000" dirty="0" err="1"/>
              <a:t> </a:t>
            </a:r>
            <a:r>
              <a:rPr lang="ru-RU" sz="2000" dirty="0"/>
              <a:t>соответственно: </a:t>
            </a:r>
            <a:r>
              <a:rPr lang="ru-RU" sz="2000" i="1" dirty="0" smtClean="0"/>
              <a:t>0</a:t>
            </a:r>
            <a:r>
              <a:rPr lang="ru-RU" sz="2000" dirty="0"/>
              <a:t> </a:t>
            </a:r>
            <a:r>
              <a:rPr lang="ru-RU" sz="2000" dirty="0" smtClean="0"/>
              <a:t>или </a:t>
            </a:r>
            <a:r>
              <a:rPr lang="ru-RU" sz="2000" i="1" dirty="0"/>
              <a:t>1</a:t>
            </a:r>
            <a:r>
              <a:rPr lang="ru-RU" sz="2000" dirty="0"/>
              <a:t>, или </a:t>
            </a:r>
            <a:r>
              <a:rPr lang="ru-RU" sz="2000" i="1" dirty="0"/>
              <a:t>2</a:t>
            </a:r>
            <a:r>
              <a:rPr lang="ru-RU" sz="2000" dirty="0"/>
              <a:t>, …, или </a:t>
            </a:r>
            <a:r>
              <a:rPr lang="ru-RU" sz="2000" i="1" dirty="0" err="1"/>
              <a:t>k</a:t>
            </a:r>
            <a:r>
              <a:rPr lang="ru-RU" sz="2000" dirty="0"/>
              <a:t> вызовов. То есть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На рассматриваемых промежутках происходит только появление (рождение) вызовов, в терминах </a:t>
            </a:r>
            <a:r>
              <a:rPr lang="ru-RU" sz="2000" dirty="0" err="1"/>
              <a:t>марковских</a:t>
            </a:r>
            <a:r>
              <a:rPr lang="ru-RU" sz="2000" dirty="0"/>
              <a:t> процессов такой процесс называют процессом чистого размножения.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47664" y="2060848"/>
          <a:ext cx="60960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[t+τ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[t)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[τ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effectLst/>
                          <a:latin typeface="+mn-lt"/>
                        </a:rPr>
                        <a:t>k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effectLst/>
                          <a:latin typeface="+mn-lt"/>
                        </a:rPr>
                        <a:t>k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effectLst/>
                          <a:latin typeface="+mn-lt"/>
                        </a:rPr>
                        <a:t>k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ru-RU" sz="2000" i="1" dirty="0" smtClean="0">
                          <a:effectLst/>
                          <a:latin typeface="+mn-lt"/>
                        </a:rPr>
                        <a:t>-1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effectLst/>
                          <a:latin typeface="+mn-lt"/>
                        </a:rPr>
                        <a:t>k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effectLst/>
                          <a:latin typeface="+mn-lt"/>
                        </a:rPr>
                        <a:t>k</a:t>
                      </a:r>
                      <a:r>
                        <a:rPr lang="ru-RU" sz="2000" i="1" dirty="0" smtClean="0">
                          <a:effectLst/>
                          <a:latin typeface="+mn-lt"/>
                        </a:rPr>
                        <a:t>-</a:t>
                      </a:r>
                      <a:r>
                        <a:rPr lang="en-US" sz="2000" i="1" dirty="0" smtClean="0">
                          <a:effectLst/>
                          <a:latin typeface="Corbel" pitchFamily="34" charset="0"/>
                        </a:rPr>
                        <a:t>2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…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>
                          <a:effectLst/>
                          <a:latin typeface="+mn-lt"/>
                        </a:rPr>
                        <a:t>k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0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>
                          <a:latin typeface="Corbel" pitchFamily="34" charset="0"/>
                        </a:rPr>
                        <a:t>k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2.</a:t>
            </a:r>
            <a:r>
              <a:rPr lang="en-US" sz="2000" dirty="0" smtClean="0"/>
              <a:t> </a:t>
            </a:r>
            <a:r>
              <a:rPr lang="ru-RU" sz="2000" dirty="0"/>
              <a:t>Рассмотрим </a:t>
            </a:r>
            <a:r>
              <a:rPr lang="ru-RU" sz="2000" dirty="0" smtClean="0"/>
              <a:t>свойство </a:t>
            </a:r>
            <a:r>
              <a:rPr lang="ru-RU" sz="2000" i="1" dirty="0"/>
              <a:t>отсутствия последействия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Оно </a:t>
            </a:r>
            <a:r>
              <a:rPr lang="ru-RU" sz="2000" dirty="0"/>
              <a:t>указывает на то, что события, происходящие на отрезках</a:t>
            </a:r>
            <a:r>
              <a:rPr lang="ru-RU" sz="2000" i="1" dirty="0"/>
              <a:t>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i="1" dirty="0" err="1"/>
              <a:t>τ</a:t>
            </a:r>
            <a:r>
              <a:rPr lang="ru-RU" sz="2000" dirty="0"/>
              <a:t>, являются независимыми. </a:t>
            </a:r>
            <a:r>
              <a:rPr lang="ru-RU" sz="2000" dirty="0" smtClean="0"/>
              <a:t>Т.к. </a:t>
            </a:r>
            <a:r>
              <a:rPr lang="ru-RU" sz="2000" dirty="0"/>
              <a:t>э</a:t>
            </a:r>
            <a:r>
              <a:rPr lang="ru-RU" sz="2000" dirty="0" smtClean="0"/>
              <a:t>ти события, происходящие в пределах одного отрезка </a:t>
            </a:r>
            <a:r>
              <a:rPr lang="ru-RU" sz="2000" dirty="0"/>
              <a:t>являются несовместимыми (соединяются через «или</a:t>
            </a:r>
            <a:r>
              <a:rPr lang="ru-RU" sz="2000" dirty="0" smtClean="0"/>
              <a:t>»), то можно для </a:t>
            </a:r>
            <a:r>
              <a:rPr lang="ru-RU" sz="2000" dirty="0"/>
              <a:t>каждой </a:t>
            </a:r>
            <a:r>
              <a:rPr lang="ru-RU" sz="2000" dirty="0" smtClean="0"/>
              <a:t>реализации </a:t>
            </a:r>
            <a:r>
              <a:rPr lang="ru-RU" sz="2000" dirty="0"/>
              <a:t>записать следующее выражение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, </a:t>
            </a:r>
            <a:r>
              <a:rPr lang="ru-RU" sz="2000" dirty="0"/>
              <a:t>где </a:t>
            </a:r>
            <a:r>
              <a:rPr lang="ru-RU" sz="2000" i="1" dirty="0"/>
              <a:t>i=0,1,2,...,k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Здесь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dirty="0" smtClean="0"/>
              <a:t>(t+</a:t>
            </a:r>
            <a:r>
              <a:rPr lang="ru-RU" sz="2000" i="1" dirty="0" err="1" smtClean="0"/>
              <a:t>τ</a:t>
            </a:r>
            <a:r>
              <a:rPr lang="ru-RU" sz="2000" i="1" dirty="0"/>
              <a:t>)</a:t>
            </a:r>
            <a:r>
              <a:rPr lang="ru-RU" sz="2000" dirty="0"/>
              <a:t> — вероятность поступления точно </a:t>
            </a:r>
            <a:r>
              <a:rPr lang="ru-RU" sz="2000" i="1" dirty="0" err="1"/>
              <a:t>k</a:t>
            </a:r>
            <a:r>
              <a:rPr lang="ru-RU" sz="2000" dirty="0"/>
              <a:t> вызовов за промежуток времени </a:t>
            </a:r>
            <a:r>
              <a:rPr lang="ru-RU" sz="2000" i="1" dirty="0" smtClean="0"/>
              <a:t>t+</a:t>
            </a:r>
            <a:r>
              <a:rPr lang="ru-RU" sz="2000" i="1" dirty="0" err="1" smtClean="0"/>
              <a:t>τ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Учитывая</a:t>
            </a:r>
            <a:r>
              <a:rPr lang="ru-RU" sz="2000" dirty="0"/>
              <a:t>, что рассмотренные события являются независимыми, можно воспользоваться формулой полной </a:t>
            </a:r>
            <a:r>
              <a:rPr lang="ru-RU" sz="2000" dirty="0" smtClean="0"/>
              <a:t>вероятности ФПВ для независимых событий </a:t>
            </a:r>
            <a:r>
              <a:rPr lang="ru-RU" sz="2000" dirty="0" smtClean="0"/>
              <a:t>(формулой Байеса</a:t>
            </a:r>
            <a:r>
              <a:rPr lang="ru-RU" sz="2000" dirty="0" smtClean="0"/>
              <a:t>):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, где </a:t>
            </a:r>
            <a:r>
              <a:rPr lang="ru-RU" sz="2000" i="1" dirty="0"/>
              <a:t>k=0,1,2,...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FF9933"/>
                </a:solidFill>
              </a:rPr>
              <a:t>(*)</a:t>
            </a:r>
            <a:endParaRPr lang="ru-RU" sz="2000" dirty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2771800" y="2204864"/>
          <a:ext cx="2664297" cy="432048"/>
        </p:xfrm>
        <a:graphic>
          <a:graphicData uri="http://schemas.openxmlformats.org/presentationml/2006/ole">
            <p:oleObj spid="_x0000_s45058" name="Формула" r:id="rId3" imgW="1498320" imgH="228600" progId="Equation.3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195736" y="4869160"/>
          <a:ext cx="3528392" cy="790981"/>
        </p:xfrm>
        <a:graphic>
          <a:graphicData uri="http://schemas.openxmlformats.org/presentationml/2006/ole">
            <p:oleObj spid="_x0000_s45059" name="Формула" r:id="rId4" imgW="17776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latin typeface="Corbel" pitchFamily="34" charset="0"/>
              </a:rPr>
              <a:t>3</a:t>
            </a:r>
            <a:r>
              <a:rPr lang="ru-RU" sz="2000" dirty="0" smtClean="0">
                <a:latin typeface="Corbel" pitchFamily="34" charset="0"/>
              </a:rPr>
              <a:t>.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dirty="0">
                <a:latin typeface="Corbel" pitchFamily="34" charset="0"/>
              </a:rPr>
              <a:t>Воспользуемся свойством </a:t>
            </a:r>
            <a:r>
              <a:rPr lang="ru-RU" sz="2000" i="1" dirty="0">
                <a:latin typeface="Corbel" pitchFamily="34" charset="0"/>
              </a:rPr>
              <a:t>ординарности</a:t>
            </a:r>
            <a:r>
              <a:rPr lang="ru-RU" sz="2000" dirty="0">
                <a:latin typeface="Corbel" pitchFamily="34" charset="0"/>
              </a:rPr>
              <a:t>. 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С </a:t>
            </a:r>
            <a:r>
              <a:rPr lang="ru-RU" sz="2000" dirty="0">
                <a:latin typeface="Corbel" pitchFamily="34" charset="0"/>
              </a:rPr>
              <a:t>этой целью устремим 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dirty="0" err="1">
                <a:latin typeface="Corbel" pitchFamily="34" charset="0"/>
              </a:rPr>
              <a:t> </a:t>
            </a:r>
            <a:r>
              <a:rPr lang="ru-RU" sz="2000" dirty="0">
                <a:latin typeface="Corbel" pitchFamily="34" charset="0"/>
              </a:rPr>
              <a:t>к </a:t>
            </a:r>
            <a:r>
              <a:rPr lang="ru-RU" sz="2000" dirty="0" smtClean="0">
                <a:latin typeface="Corbel" pitchFamily="34" charset="0"/>
              </a:rPr>
              <a:t>нулю (</a:t>
            </a:r>
            <a:r>
              <a:rPr lang="ru-RU" sz="2000" i="1" dirty="0" err="1" smtClean="0">
                <a:latin typeface="Corbel" pitchFamily="34" charset="0"/>
              </a:rPr>
              <a:t>τ</a:t>
            </a:r>
            <a:r>
              <a:rPr lang="ru-RU" sz="2000" i="1" dirty="0" smtClean="0">
                <a:latin typeface="Corbel" pitchFamily="34" charset="0"/>
              </a:rPr>
              <a:t>→0)</a:t>
            </a:r>
            <a:r>
              <a:rPr lang="ru-RU" sz="2000" dirty="0" smtClean="0">
                <a:latin typeface="Corbel" pitchFamily="34" charset="0"/>
              </a:rPr>
              <a:t>. </a:t>
            </a:r>
            <a:r>
              <a:rPr lang="ru-RU" sz="2000" dirty="0">
                <a:latin typeface="Corbel" pitchFamily="34" charset="0"/>
              </a:rPr>
              <a:t>В соответствии с определением, для ординарного ПВ вероятность поступления двух и более вызовов на промежутке </a:t>
            </a:r>
            <a:r>
              <a:rPr lang="ru-RU" sz="2000" i="1" dirty="0" err="1" smtClean="0">
                <a:latin typeface="Corbel" pitchFamily="34" charset="0"/>
              </a:rPr>
              <a:t>τ</a:t>
            </a:r>
            <a:r>
              <a:rPr lang="ru-RU" sz="2000" dirty="0" err="1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есть величина </a:t>
            </a:r>
            <a:r>
              <a:rPr lang="ru-RU" sz="2000" i="1" dirty="0" smtClean="0">
                <a:latin typeface="Corbel" pitchFamily="34" charset="0"/>
              </a:rPr>
              <a:t>π</a:t>
            </a:r>
            <a:r>
              <a:rPr lang="ru-RU" sz="2000" i="1" baseline="-25000" dirty="0" smtClean="0">
                <a:latin typeface="Corbel" pitchFamily="34" charset="0"/>
              </a:rPr>
              <a:t>2</a:t>
            </a:r>
            <a:r>
              <a:rPr lang="ru-RU" sz="2000" i="1" dirty="0" smtClean="0">
                <a:latin typeface="Corbel" pitchFamily="34" charset="0"/>
              </a:rPr>
              <a:t>(</a:t>
            </a:r>
            <a:r>
              <a:rPr lang="ru-RU" sz="2000" i="1" dirty="0" err="1" smtClean="0">
                <a:latin typeface="Corbel" pitchFamily="34" charset="0"/>
              </a:rPr>
              <a:t>τ</a:t>
            </a:r>
            <a:r>
              <a:rPr lang="ru-RU" sz="2000" i="1" dirty="0" smtClean="0">
                <a:latin typeface="Corbel" pitchFamily="34" charset="0"/>
              </a:rPr>
              <a:t>)</a:t>
            </a:r>
            <a:r>
              <a:rPr lang="ru-RU" sz="2000" dirty="0" smtClean="0">
                <a:latin typeface="Corbel" pitchFamily="34" charset="0"/>
              </a:rPr>
              <a:t>, которая является </a:t>
            </a:r>
            <a:r>
              <a:rPr lang="ru-RU" sz="2000" dirty="0">
                <a:latin typeface="Corbel" pitchFamily="34" charset="0"/>
              </a:rPr>
              <a:t>бесконечно </a:t>
            </a:r>
            <a:r>
              <a:rPr lang="ru-RU" sz="2000" dirty="0" smtClean="0">
                <a:latin typeface="Corbel" pitchFamily="34" charset="0"/>
              </a:rPr>
              <a:t>малой величиной </a:t>
            </a:r>
            <a:r>
              <a:rPr lang="ru-RU" sz="2000" dirty="0">
                <a:latin typeface="Corbel" pitchFamily="34" charset="0"/>
              </a:rPr>
              <a:t>большего порядка малости, чем 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dirty="0">
                <a:latin typeface="Corbel" pitchFamily="34" charset="0"/>
              </a:rPr>
              <a:t>, </a:t>
            </a:r>
            <a:r>
              <a:rPr lang="ru-RU" sz="2000" dirty="0" smtClean="0">
                <a:latin typeface="Corbel" pitchFamily="34" charset="0"/>
              </a:rPr>
              <a:t>т.е.: </a:t>
            </a:r>
            <a:r>
              <a:rPr lang="ru-RU" sz="2000" i="1" dirty="0">
                <a:latin typeface="Corbel" pitchFamily="34" charset="0"/>
              </a:rPr>
              <a:t>π</a:t>
            </a:r>
            <a:r>
              <a:rPr lang="ru-RU" sz="2000" i="1" baseline="-25000" dirty="0">
                <a:latin typeface="Corbel" pitchFamily="34" charset="0"/>
              </a:rPr>
              <a:t>2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i="1" dirty="0" err="1">
                <a:latin typeface="Corbel" pitchFamily="34" charset="0"/>
              </a:rPr>
              <a:t>=o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dirty="0">
                <a:latin typeface="Corbel" pitchFamily="34" charset="0"/>
              </a:rPr>
              <a:t>. 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Следовательно</a:t>
            </a:r>
            <a:r>
              <a:rPr lang="ru-RU" sz="2000" dirty="0">
                <a:latin typeface="Corbel" pitchFamily="34" charset="0"/>
              </a:rPr>
              <a:t>, тем более бесконечно малым является поступление точно двух вызовов </a:t>
            </a:r>
            <a:r>
              <a:rPr lang="ru-RU" sz="2000" i="1" dirty="0">
                <a:latin typeface="Corbel" pitchFamily="34" charset="0"/>
              </a:rPr>
              <a:t>P</a:t>
            </a:r>
            <a:r>
              <a:rPr lang="ru-RU" sz="2000" i="1" baseline="-25000" dirty="0">
                <a:latin typeface="Corbel" pitchFamily="34" charset="0"/>
              </a:rPr>
              <a:t>2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i="1" dirty="0" err="1">
                <a:latin typeface="Corbel" pitchFamily="34" charset="0"/>
              </a:rPr>
              <a:t>=o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dirty="0">
                <a:latin typeface="Corbel" pitchFamily="34" charset="0"/>
              </a:rPr>
              <a:t>, точно трех вызовов </a:t>
            </a:r>
            <a:r>
              <a:rPr lang="ru-RU" sz="2000" i="1" dirty="0">
                <a:latin typeface="Corbel" pitchFamily="34" charset="0"/>
              </a:rPr>
              <a:t>P</a:t>
            </a:r>
            <a:r>
              <a:rPr lang="ru-RU" sz="2000" i="1" baseline="-25000" dirty="0">
                <a:latin typeface="Corbel" pitchFamily="34" charset="0"/>
              </a:rPr>
              <a:t>3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i="1" dirty="0" err="1">
                <a:latin typeface="Corbel" pitchFamily="34" charset="0"/>
              </a:rPr>
              <a:t>=o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dirty="0">
                <a:latin typeface="Corbel" pitchFamily="34" charset="0"/>
              </a:rPr>
              <a:t>, и </a:t>
            </a:r>
            <a:r>
              <a:rPr lang="ru-RU" sz="2000" dirty="0" smtClean="0">
                <a:latin typeface="Corbel" pitchFamily="34" charset="0"/>
              </a:rPr>
              <a:t>т.д.</a:t>
            </a: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Corbel" pitchFamily="34" charset="0"/>
              </a:rPr>
              <a:t>Таким образом, при 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→0</a:t>
            </a:r>
            <a:r>
              <a:rPr lang="ru-RU" sz="2000" dirty="0">
                <a:latin typeface="Corbel" pitchFamily="34" charset="0"/>
              </a:rPr>
              <a:t> в выражении </a:t>
            </a:r>
            <a:r>
              <a:rPr lang="ru-RU" sz="2000" b="1" dirty="0">
                <a:solidFill>
                  <a:srgbClr val="FF9933"/>
                </a:solidFill>
                <a:latin typeface="Corbel" pitchFamily="34" charset="0"/>
              </a:rPr>
              <a:t>(*)</a:t>
            </a: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под знаком суммы останется всего два слагаемых.При </a:t>
            </a:r>
            <a:r>
              <a:rPr lang="ru-RU" sz="2000" dirty="0">
                <a:latin typeface="Corbel" pitchFamily="34" charset="0"/>
              </a:rPr>
              <a:t>этом выражение примет вид:  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                                                                            , </a:t>
            </a:r>
            <a:r>
              <a:rPr lang="ru-RU" sz="2000" dirty="0">
                <a:latin typeface="Corbel" pitchFamily="34" charset="0"/>
              </a:rPr>
              <a:t>где 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→0</a:t>
            </a:r>
            <a:r>
              <a:rPr lang="ru-RU" sz="2000" dirty="0">
                <a:latin typeface="Corbel" pitchFamily="34" charset="0"/>
              </a:rPr>
              <a:t>; </a:t>
            </a:r>
            <a:r>
              <a:rPr lang="ru-RU" sz="2000" i="1" dirty="0" smtClean="0">
                <a:latin typeface="Corbel" pitchFamily="34" charset="0"/>
              </a:rPr>
              <a:t>k=1,2</a:t>
            </a:r>
            <a:r>
              <a:rPr lang="ru-RU" sz="2000" i="1" dirty="0">
                <a:latin typeface="Corbel" pitchFamily="34" charset="0"/>
              </a:rPr>
              <a:t>,...</a:t>
            </a: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FF9933"/>
                </a:solidFill>
                <a:latin typeface="Corbel" pitchFamily="34" charset="0"/>
              </a:rPr>
              <a:t>(**)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Сделаем </a:t>
            </a:r>
            <a:r>
              <a:rPr lang="ru-RU" sz="2000" dirty="0">
                <a:latin typeface="Corbel" pitchFamily="34" charset="0"/>
              </a:rPr>
              <a:t>дальнейшие преобразования:</a:t>
            </a:r>
            <a:endParaRPr lang="ru-RU" sz="2000" b="1" dirty="0" smtClean="0">
              <a:solidFill>
                <a:srgbClr val="FF9933"/>
              </a:solidFill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i="1" smtClean="0">
                <a:latin typeface="Corbel" pitchFamily="34" charset="0"/>
              </a:rPr>
              <a:t>P</a:t>
            </a:r>
            <a:r>
              <a:rPr lang="en-US" sz="2000" i="1" baseline="-25000" smtClean="0">
                <a:latin typeface="Corbel" pitchFamily="34" charset="0"/>
              </a:rPr>
              <a:t>k</a:t>
            </a:r>
            <a:r>
              <a:rPr lang="en-US" sz="2000" i="1" smtClean="0">
                <a:latin typeface="Corbel" pitchFamily="34" charset="0"/>
              </a:rPr>
              <a:t>(t+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en-US" sz="2000" i="1">
                <a:latin typeface="Corbel" pitchFamily="34" charset="0"/>
              </a:rPr>
              <a:t>)=</a:t>
            </a:r>
            <a:r>
              <a:rPr lang="en-US" sz="2000" i="1" smtClean="0">
                <a:latin typeface="Corbel" pitchFamily="34" charset="0"/>
              </a:rPr>
              <a:t>P</a:t>
            </a:r>
            <a:r>
              <a:rPr lang="en-US" sz="2000" i="1" baseline="-25000" smtClean="0">
                <a:latin typeface="Corbel" pitchFamily="34" charset="0"/>
              </a:rPr>
              <a:t>k-1</a:t>
            </a:r>
            <a:r>
              <a:rPr lang="en-US" sz="2000" i="1" smtClean="0">
                <a:latin typeface="Corbel" pitchFamily="34" charset="0"/>
              </a:rPr>
              <a:t>(t)P</a:t>
            </a:r>
            <a:r>
              <a:rPr lang="en-US" sz="2000" i="1" baseline="-25000" smtClean="0">
                <a:latin typeface="Corbel" pitchFamily="34" charset="0"/>
              </a:rPr>
              <a:t>1</a:t>
            </a:r>
            <a:r>
              <a:rPr lang="en-US" sz="2000" i="1" smtClean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en-US" sz="2000" i="1">
                <a:latin typeface="Corbel" pitchFamily="34" charset="0"/>
              </a:rPr>
              <a:t>)+</a:t>
            </a:r>
            <a:r>
              <a:rPr lang="en-US" sz="2000" i="1" smtClean="0">
                <a:latin typeface="Corbel" pitchFamily="34" charset="0"/>
              </a:rPr>
              <a:t>P</a:t>
            </a:r>
            <a:r>
              <a:rPr lang="en-US" sz="2000" i="1" baseline="-25000" smtClean="0">
                <a:latin typeface="Corbel" pitchFamily="34" charset="0"/>
              </a:rPr>
              <a:t>k</a:t>
            </a:r>
            <a:r>
              <a:rPr lang="en-US" sz="2000" i="1" smtClean="0">
                <a:latin typeface="Corbel" pitchFamily="34" charset="0"/>
              </a:rPr>
              <a:t>(t)P</a:t>
            </a:r>
            <a:r>
              <a:rPr lang="en-US" sz="2000" i="1" baseline="-25000" smtClean="0">
                <a:latin typeface="Corbel" pitchFamily="34" charset="0"/>
              </a:rPr>
              <a:t>0</a:t>
            </a:r>
            <a:r>
              <a:rPr lang="en-US" sz="2000" i="1" smtClean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en-US" sz="2000" i="1" dirty="0">
                <a:latin typeface="Corbel" pitchFamily="34" charset="0"/>
              </a:rPr>
              <a:t>)+o(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en-US" sz="2000" i="1" dirty="0" smtClean="0">
                <a:latin typeface="Corbel" pitchFamily="34" charset="0"/>
              </a:rPr>
              <a:t>)</a:t>
            </a:r>
            <a:r>
              <a:rPr lang="en-US" sz="2000" i="1" dirty="0">
                <a:latin typeface="Corbel" pitchFamily="34" charset="0"/>
              </a:rPr>
              <a:t> )</a:t>
            </a:r>
            <a:r>
              <a:rPr lang="en-US" sz="2000" dirty="0">
                <a:latin typeface="Corbel" pitchFamily="34" charset="0"/>
              </a:rPr>
              <a:t>, </a:t>
            </a:r>
            <a:r>
              <a:rPr lang="ru-RU" sz="2000" dirty="0">
                <a:latin typeface="Corbel" pitchFamily="34" charset="0"/>
              </a:rPr>
              <a:t>где 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en-US" sz="2000" i="1" dirty="0">
                <a:latin typeface="Corbel" pitchFamily="34" charset="0"/>
              </a:rPr>
              <a:t>→0</a:t>
            </a:r>
            <a:r>
              <a:rPr lang="en-US" sz="2000" dirty="0">
                <a:latin typeface="Corbel" pitchFamily="34" charset="0"/>
              </a:rPr>
              <a:t>; </a:t>
            </a:r>
            <a:r>
              <a:rPr lang="en-US" sz="2000" i="1" dirty="0" smtClean="0">
                <a:latin typeface="Corbel" pitchFamily="34" charset="0"/>
              </a:rPr>
              <a:t>k=1,2</a:t>
            </a:r>
            <a:r>
              <a:rPr lang="en-US" sz="2000" i="1" dirty="0">
                <a:latin typeface="Corbel" pitchFamily="34" charset="0"/>
              </a:rPr>
              <a:t>,...</a:t>
            </a:r>
            <a:r>
              <a:rPr lang="en-US" sz="2000" dirty="0">
                <a:latin typeface="Corbel" pitchFamily="34" charset="0"/>
              </a:rPr>
              <a:t> . </a:t>
            </a: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В </a:t>
            </a:r>
            <a:r>
              <a:rPr lang="ru-RU" sz="2000" dirty="0">
                <a:latin typeface="Corbel" pitchFamily="34" charset="0"/>
              </a:rPr>
              <a:t>полученном выражении определим величины </a:t>
            </a:r>
            <a:r>
              <a:rPr lang="ru-RU" sz="2000" i="1" dirty="0">
                <a:latin typeface="Corbel" pitchFamily="34" charset="0"/>
              </a:rPr>
              <a:t>P</a:t>
            </a:r>
            <a:r>
              <a:rPr lang="ru-RU" sz="2000" i="1" baseline="-25000" dirty="0">
                <a:latin typeface="Corbel" pitchFamily="34" charset="0"/>
              </a:rPr>
              <a:t>1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dirty="0">
                <a:latin typeface="Corbel" pitchFamily="34" charset="0"/>
              </a:rPr>
              <a:t> и </a:t>
            </a:r>
            <a:r>
              <a:rPr lang="ru-RU" sz="2000" i="1" dirty="0">
                <a:latin typeface="Corbel" pitchFamily="34" charset="0"/>
              </a:rPr>
              <a:t>P</a:t>
            </a:r>
            <a:r>
              <a:rPr lang="ru-RU" sz="2000" i="1" baseline="-25000" dirty="0">
                <a:latin typeface="Corbel" pitchFamily="34" charset="0"/>
              </a:rPr>
              <a:t>0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dirty="0">
                <a:latin typeface="Corbel" pitchFamily="34" charset="0"/>
              </a:rPr>
              <a:t>. Можно записать, </a:t>
            </a:r>
            <a:r>
              <a:rPr lang="ru-RU" sz="2000" dirty="0" smtClean="0">
                <a:latin typeface="Corbel" pitchFamily="34" charset="0"/>
              </a:rPr>
              <a:t>что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i="1" dirty="0" smtClean="0">
                <a:latin typeface="Corbel" pitchFamily="34" charset="0"/>
              </a:rPr>
              <a:t>P</a:t>
            </a:r>
            <a:r>
              <a:rPr lang="ru-RU" sz="2000" i="1" baseline="-25000" dirty="0" smtClean="0">
                <a:latin typeface="Corbel" pitchFamily="34" charset="0"/>
              </a:rPr>
              <a:t>1</a:t>
            </a:r>
            <a:r>
              <a:rPr lang="ru-RU" sz="2000" i="1" dirty="0" smtClean="0">
                <a:latin typeface="Corbel" pitchFamily="34" charset="0"/>
              </a:rPr>
              <a:t>(</a:t>
            </a:r>
            <a:r>
              <a:rPr lang="ru-RU" sz="2000" i="1" dirty="0" err="1" smtClean="0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)=π</a:t>
            </a:r>
            <a:r>
              <a:rPr lang="ru-RU" sz="2000" i="1" baseline="-25000" dirty="0">
                <a:latin typeface="Corbel" pitchFamily="34" charset="0"/>
              </a:rPr>
              <a:t>1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)-π</a:t>
            </a:r>
            <a:r>
              <a:rPr lang="ru-RU" sz="2000" i="1" baseline="-25000" dirty="0">
                <a:latin typeface="Corbel" pitchFamily="34" charset="0"/>
              </a:rPr>
              <a:t>2</a:t>
            </a:r>
            <a:r>
              <a:rPr lang="ru-RU" sz="2000" i="1" dirty="0">
                <a:latin typeface="Corbel" pitchFamily="34" charset="0"/>
              </a:rPr>
              <a:t>(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)</a:t>
            </a:r>
            <a:r>
              <a:rPr lang="ru-RU" sz="2000" dirty="0">
                <a:latin typeface="Corbel" pitchFamily="34" charset="0"/>
              </a:rPr>
              <a:t>, при </a:t>
            </a:r>
            <a:r>
              <a:rPr lang="ru-RU" sz="2000" i="1" dirty="0" err="1">
                <a:latin typeface="Corbel" pitchFamily="34" charset="0"/>
              </a:rPr>
              <a:t>τ</a:t>
            </a:r>
            <a:r>
              <a:rPr lang="ru-RU" sz="2000" i="1" dirty="0">
                <a:latin typeface="Corbel" pitchFamily="34" charset="0"/>
              </a:rPr>
              <a:t>→0</a:t>
            </a:r>
            <a:r>
              <a:rPr lang="ru-RU" sz="2000" dirty="0">
                <a:latin typeface="Corbel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1907704" y="3789040"/>
          <a:ext cx="3384376" cy="665137"/>
        </p:xfrm>
        <a:graphic>
          <a:graphicData uri="http://schemas.openxmlformats.org/presentationml/2006/ole">
            <p:oleObj spid="_x0000_s46084" name="Формула" r:id="rId3" imgW="2197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Вероятность </a:t>
            </a:r>
            <a:r>
              <a:rPr lang="ru-RU" sz="2000" i="1" dirty="0"/>
              <a:t>π</a:t>
            </a:r>
            <a:r>
              <a:rPr lang="ru-RU" sz="2000" i="1" baseline="-25000" dirty="0"/>
              <a:t>1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 </a:t>
            </a:r>
            <a:r>
              <a:rPr lang="ru-RU" sz="2000" dirty="0" smtClean="0"/>
              <a:t>определим </a:t>
            </a:r>
            <a:r>
              <a:rPr lang="ru-RU" sz="2000" dirty="0"/>
              <a:t>исходя из значения параметра простейшего </a:t>
            </a:r>
            <a:r>
              <a:rPr lang="ru-RU" sz="2000" dirty="0" smtClean="0"/>
              <a:t>потока:                                  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</a:t>
            </a:r>
            <a:r>
              <a:rPr lang="en-US" sz="2000" dirty="0" smtClean="0"/>
              <a:t>~ </a:t>
            </a:r>
            <a:r>
              <a:rPr lang="ru-RU" sz="2000" i="1" dirty="0" smtClean="0"/>
              <a:t>π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)=</a:t>
            </a:r>
            <a:r>
              <a:rPr lang="ru-RU" sz="2000" i="1" dirty="0" err="1" smtClean="0"/>
              <a:t>λτ</a:t>
            </a:r>
            <a:r>
              <a:rPr lang="ru-RU" sz="2000" i="1" dirty="0" smtClean="0"/>
              <a:t>+</a:t>
            </a:r>
            <a:r>
              <a:rPr lang="ru-RU" sz="2000" i="1" dirty="0" err="1" smtClean="0"/>
              <a:t>o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.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Исходя </a:t>
            </a:r>
            <a:r>
              <a:rPr lang="ru-RU" sz="2000" dirty="0"/>
              <a:t>из свойства ординарности, </a:t>
            </a:r>
            <a:r>
              <a:rPr lang="ru-RU" sz="2000" i="1" dirty="0"/>
              <a:t>π</a:t>
            </a:r>
            <a:r>
              <a:rPr lang="ru-RU" sz="2000" i="1" baseline="-25000" dirty="0"/>
              <a:t>2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i="1" dirty="0" err="1"/>
              <a:t>=o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, 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Таким </a:t>
            </a:r>
            <a:r>
              <a:rPr lang="ru-RU" sz="2000" dirty="0"/>
              <a:t>образом, </a:t>
            </a:r>
            <a:r>
              <a:rPr lang="ru-RU" sz="2000" i="1" dirty="0"/>
              <a:t>P</a:t>
            </a:r>
            <a:r>
              <a:rPr lang="ru-RU" sz="2000" i="1" baseline="-25000" dirty="0"/>
              <a:t>1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)=</a:t>
            </a:r>
            <a:r>
              <a:rPr lang="ru-RU" sz="2000" i="1" dirty="0" err="1"/>
              <a:t>λτ</a:t>
            </a:r>
            <a:r>
              <a:rPr lang="ru-RU" sz="2000" i="1" dirty="0"/>
              <a:t>+</a:t>
            </a:r>
            <a:r>
              <a:rPr lang="ru-RU" sz="2000" i="1" dirty="0" err="1"/>
              <a:t>o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Определим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, рассуждая аналогично, запишем: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)=π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)-π</a:t>
            </a:r>
            <a:r>
              <a:rPr lang="ru-RU" sz="2000" i="1" baseline="-25000" dirty="0"/>
              <a:t>1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, 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/>
              <a:t>. </a:t>
            </a:r>
            <a:r>
              <a:rPr lang="ru-RU" sz="2000" i="1" dirty="0" smtClean="0"/>
              <a:t>π</a:t>
            </a:r>
            <a:r>
              <a:rPr lang="ru-RU" sz="2000" i="1" baseline="-25000" dirty="0" smtClean="0"/>
              <a:t>0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/>
              <a:t>)</a:t>
            </a:r>
            <a:r>
              <a:rPr lang="ru-RU" sz="2000" dirty="0"/>
              <a:t> — вероятность достоверного события, которая равна единице, то есть </a:t>
            </a:r>
            <a:r>
              <a:rPr lang="ru-RU" sz="2000" i="1" dirty="0"/>
              <a:t>π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)=1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Соответственно</a:t>
            </a:r>
            <a:r>
              <a:rPr lang="ru-RU" sz="2000" dirty="0"/>
              <a:t>, выражения для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 приобретают следующую форму: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)=1-</a:t>
            </a:r>
            <a:r>
              <a:rPr lang="ru-RU" sz="2000" i="1" dirty="0" err="1"/>
              <a:t>(λτ+o(τ</a:t>
            </a:r>
            <a:r>
              <a:rPr lang="ru-RU" sz="2000" i="1" dirty="0"/>
              <a:t>))=1-λτ+o(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, 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Подставим выражения </a:t>
            </a:r>
            <a:r>
              <a:rPr lang="ru-RU" sz="2000" i="1" dirty="0"/>
              <a:t>P</a:t>
            </a:r>
            <a:r>
              <a:rPr lang="ru-RU" sz="2000" i="1" baseline="-25000" dirty="0"/>
              <a:t>1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 и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 в преобразованное выражение </a:t>
            </a:r>
            <a:r>
              <a:rPr lang="ru-RU" sz="2000" b="1" dirty="0">
                <a:solidFill>
                  <a:srgbClr val="FF9933"/>
                </a:solidFill>
              </a:rPr>
              <a:t>(**)</a:t>
            </a:r>
            <a:r>
              <a:rPr lang="ru-RU" sz="2000" dirty="0"/>
              <a:t>: </a:t>
            </a:r>
            <a:endParaRPr lang="ru-RU" sz="2000" dirty="0" smtClean="0"/>
          </a:p>
          <a:p>
            <a:pPr algn="ctr">
              <a:spcAft>
                <a:spcPts val="600"/>
              </a:spcAft>
            </a:pP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(t+τ)=P</a:t>
            </a:r>
            <a:r>
              <a:rPr lang="ru-RU" sz="2000" i="1" baseline="-25000" smtClean="0"/>
              <a:t>k-1</a:t>
            </a:r>
            <a:r>
              <a:rPr lang="ru-RU" sz="2000" i="1" smtClean="0"/>
              <a:t>(t)(</a:t>
            </a:r>
            <a:r>
              <a:rPr lang="ru-RU" sz="2000" i="1" dirty="0" err="1"/>
              <a:t>λτ+o(τ</a:t>
            </a:r>
            <a:r>
              <a:rPr lang="ru-RU" sz="2000" i="1" dirty="0" smtClean="0"/>
              <a:t>)</a:t>
            </a:r>
            <a:r>
              <a:rPr lang="en-US" sz="2000" i="1" dirty="0" smtClean="0"/>
              <a:t>)</a:t>
            </a:r>
            <a:r>
              <a:rPr lang="ru-RU" sz="2000" i="1" dirty="0" smtClean="0"/>
              <a:t> </a:t>
            </a:r>
            <a:r>
              <a:rPr lang="ru-RU" sz="2000" i="1" smtClean="0"/>
              <a:t>+</a:t>
            </a:r>
            <a:r>
              <a:rPr lang="en-US" sz="2000" i="1" smtClean="0"/>
              <a:t>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(t)(</a:t>
            </a:r>
            <a:r>
              <a:rPr lang="ru-RU" sz="2000" i="1" dirty="0"/>
              <a:t>1-λτ+o(</a:t>
            </a:r>
            <a:r>
              <a:rPr lang="ru-RU" sz="2000" i="1" dirty="0" err="1"/>
              <a:t>τ</a:t>
            </a:r>
            <a:r>
              <a:rPr lang="ru-RU" sz="2000" i="1" dirty="0"/>
              <a:t>))+</a:t>
            </a:r>
            <a:r>
              <a:rPr lang="ru-RU" sz="2000" i="1" dirty="0" err="1"/>
              <a:t>o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где: </a:t>
            </a:r>
            <a:r>
              <a:rPr lang="ru-RU" sz="2000" i="1" dirty="0" err="1"/>
              <a:t>τ→0</a:t>
            </a:r>
            <a:r>
              <a:rPr lang="ru-RU" sz="2000" dirty="0" err="1"/>
              <a:t>; </a:t>
            </a:r>
            <a:r>
              <a:rPr lang="ru-RU" sz="2000" i="1" dirty="0" smtClean="0"/>
              <a:t>k=1,2</a:t>
            </a:r>
            <a:r>
              <a:rPr lang="ru-RU" sz="2000" i="1" dirty="0"/>
              <a:t>,...</a:t>
            </a:r>
            <a:r>
              <a:rPr lang="ru-RU" sz="2000" dirty="0"/>
              <a:t> .</a:t>
            </a:r>
          </a:p>
          <a:p>
            <a:pPr algn="ctr"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4067944" y="836712"/>
          <a:ext cx="1525587" cy="649288"/>
        </p:xfrm>
        <a:graphic>
          <a:graphicData uri="http://schemas.openxmlformats.org/presentationml/2006/ole">
            <p:oleObj spid="_x0000_s47107" name="Формула" r:id="rId3" imgW="1015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Сделаем преобразования. Перенесем </a:t>
            </a:r>
            <a:r>
              <a:rPr lang="ru-RU" sz="2000" dirty="0"/>
              <a:t>в левую часть уравнения </a:t>
            </a:r>
            <a:r>
              <a:rPr lang="ru-RU" sz="2000"/>
              <a:t>вероятность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(t)</a:t>
            </a:r>
            <a:r>
              <a:rPr lang="ru-RU" sz="2000" smtClean="0"/>
              <a:t> </a:t>
            </a:r>
            <a:r>
              <a:rPr lang="ru-RU" sz="2000" dirty="0"/>
              <a:t>и поделим обе части на </a:t>
            </a:r>
            <a:r>
              <a:rPr lang="ru-RU" sz="2000" i="1" dirty="0"/>
              <a:t>τ</a:t>
            </a:r>
            <a:r>
              <a:rPr lang="ru-RU" sz="2000" dirty="0"/>
              <a:t>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где</a:t>
            </a:r>
            <a:r>
              <a:rPr lang="ru-RU" sz="2000" dirty="0"/>
              <a:t>: </a:t>
            </a:r>
            <a:r>
              <a:rPr lang="ru-RU" sz="2000" i="1" dirty="0" err="1"/>
              <a:t>τ→0</a:t>
            </a:r>
            <a:r>
              <a:rPr lang="ru-RU" sz="2000" dirty="0" err="1"/>
              <a:t>; </a:t>
            </a:r>
            <a:r>
              <a:rPr lang="ru-RU" sz="2000" i="1" dirty="0" smtClean="0"/>
              <a:t>k=1,2</a:t>
            </a:r>
            <a:r>
              <a:rPr lang="ru-RU" sz="2000" i="1" dirty="0"/>
              <a:t>,...</a:t>
            </a:r>
            <a:r>
              <a:rPr lang="ru-RU" sz="2000" dirty="0"/>
              <a:t> 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Перейдем к пределу, при этом в левой части выражения для каждого выражения получим производную </a:t>
            </a:r>
            <a:r>
              <a:rPr lang="ru-RU" sz="2000"/>
              <a:t>от </a:t>
            </a:r>
            <a:r>
              <a:rPr lang="ru-RU" sz="2000" smtClean="0"/>
              <a:t>t, </a:t>
            </a:r>
            <a:r>
              <a:rPr lang="ru-RU" sz="2000" dirty="0"/>
              <a:t>а </a:t>
            </a:r>
            <a:r>
              <a:rPr lang="ru-RU" sz="2000" dirty="0" smtClean="0"/>
              <a:t>выражение  обратится в ноль: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                                            , где: </a:t>
            </a:r>
            <a:r>
              <a:rPr lang="ru-RU" sz="2000" i="1" dirty="0" smtClean="0"/>
              <a:t>k=1,2,...</a:t>
            </a:r>
            <a:r>
              <a:rPr lang="ru-RU" sz="2000" dirty="0" smtClean="0"/>
              <a:t> 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Получилась </a:t>
            </a:r>
            <a:r>
              <a:rPr lang="ru-RU" sz="2000" dirty="0"/>
              <a:t>система из бесконечно большого числа дифференциальных </a:t>
            </a:r>
            <a:r>
              <a:rPr lang="ru-RU" sz="2000" dirty="0" smtClean="0"/>
              <a:t>уравнений, которое можно решить различными способами. Одним </a:t>
            </a:r>
            <a:r>
              <a:rPr lang="ru-RU" sz="2000" dirty="0"/>
              <a:t>из удобных способов является метод производящих функций. Результатом решения </a:t>
            </a:r>
            <a:r>
              <a:rPr lang="ru-RU" sz="2000" dirty="0" smtClean="0"/>
              <a:t>будет: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формула </a:t>
            </a:r>
            <a:r>
              <a:rPr lang="ru-RU" sz="2000" dirty="0"/>
              <a:t>Пуассона, где </a:t>
            </a:r>
            <a:r>
              <a:rPr lang="ru-RU" sz="2000" i="1" dirty="0"/>
              <a:t>k=0,1,2,...</a:t>
            </a:r>
            <a:r>
              <a:rPr lang="ru-RU" sz="2000" dirty="0"/>
              <a:t> .</a:t>
            </a:r>
          </a:p>
          <a:p>
            <a:pPr algn="ctr"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835696" y="1052736"/>
          <a:ext cx="6250793" cy="647948"/>
        </p:xfrm>
        <a:graphic>
          <a:graphicData uri="http://schemas.openxmlformats.org/presentationml/2006/ole">
            <p:oleObj spid="_x0000_s48131" name="Формула" r:id="rId3" imgW="4165560" imgH="43164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8316416" y="2276872"/>
          <a:ext cx="527463" cy="628898"/>
        </p:xfrm>
        <a:graphic>
          <a:graphicData uri="http://schemas.openxmlformats.org/presentationml/2006/ole">
            <p:oleObj spid="_x0000_s48132" name="Формула" r:id="rId4" imgW="330120" imgH="39348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347864" y="2924944"/>
          <a:ext cx="3205351" cy="628898"/>
        </p:xfrm>
        <a:graphic>
          <a:graphicData uri="http://schemas.openxmlformats.org/presentationml/2006/ole">
            <p:oleObj spid="_x0000_s48133" name="Формула" r:id="rId5" imgW="2006280" imgH="393480" progId="Equation.3">
              <p:embed/>
            </p:oleObj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707904" y="4797152"/>
          <a:ext cx="2520279" cy="777283"/>
        </p:xfrm>
        <a:graphic>
          <a:graphicData uri="http://schemas.openxmlformats.org/presentationml/2006/ole">
            <p:oleObj spid="_x0000_s48134" name="Формула" r:id="rId6" imgW="1358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Характеристики простейшего ПВ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73325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1. При объединении </a:t>
            </a:r>
            <a:r>
              <a:rPr lang="ru-RU" sz="2000" i="1" dirty="0" err="1" smtClean="0"/>
              <a:t>n</a:t>
            </a:r>
            <a:r>
              <a:rPr lang="ru-RU" sz="2000" dirty="0" smtClean="0"/>
              <a:t> независимых простейших ПВ с параметрами </a:t>
            </a:r>
            <a:r>
              <a:rPr lang="ru-RU" sz="2000" i="1" dirty="0" smtClean="0"/>
              <a:t>λ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,λ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,...,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n</a:t>
            </a:r>
            <a:r>
              <a:rPr lang="ru-RU" sz="2000" dirty="0" err="1" smtClean="0"/>
              <a:t> </a:t>
            </a:r>
            <a:r>
              <a:rPr lang="ru-RU" sz="2000" dirty="0" smtClean="0"/>
              <a:t>получается общий суммарный, также простейший поток вызовов с параметрами </a:t>
            </a:r>
            <a:r>
              <a:rPr lang="ru-RU" sz="2000" i="1" dirty="0" err="1" smtClean="0"/>
              <a:t>λ</a:t>
            </a:r>
            <a:r>
              <a:rPr lang="ru-RU" sz="2000" i="1" dirty="0" smtClean="0"/>
              <a:t>=λ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+</a:t>
            </a:r>
            <a:r>
              <a:rPr lang="ru-RU" sz="2000" i="1" dirty="0" smtClean="0"/>
              <a:t>λ</a:t>
            </a:r>
            <a:r>
              <a:rPr lang="ru-RU" sz="2000" i="1" baseline="-25000" dirty="0" smtClean="0"/>
              <a:t>2</a:t>
            </a:r>
            <a:r>
              <a:rPr lang="ru-RU" sz="2000" dirty="0" smtClean="0"/>
              <a:t>+…+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n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Данная характеристика сохраняется при </a:t>
            </a:r>
            <a:r>
              <a:rPr lang="ru-RU" sz="2000" dirty="0" smtClean="0"/>
              <a:t>объединении </a:t>
            </a:r>
            <a:r>
              <a:rPr lang="ru-RU" sz="2000" dirty="0" smtClean="0"/>
              <a:t>большого числа стационарных ординарных потоков с практически любым последействием.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2. Оценим сумму вероятностей событий простейшего потока 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Следовательно,                                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3. Исследуем функцию Пуассона графически. Функция Пуассона является функцией дискретной случайной величины </a:t>
            </a:r>
            <a:r>
              <a:rPr lang="ru-RU" sz="2000" dirty="0" smtClean="0"/>
              <a:t> - числа </a:t>
            </a:r>
            <a:r>
              <a:rPr lang="ru-RU" sz="2000" dirty="0" smtClean="0"/>
              <a:t>вызовов. Рассмотрим характер изменения данной функции при изменении параметра </a:t>
            </a:r>
            <a:r>
              <a:rPr lang="ru-RU" sz="2000" i="1" dirty="0" err="1" smtClean="0"/>
              <a:t>λ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727200" y="3573463"/>
          <a:ext cx="6623050" cy="1127125"/>
        </p:xfrm>
        <a:graphic>
          <a:graphicData uri="http://schemas.openxmlformats.org/presentationml/2006/ole">
            <p:oleObj spid="_x0000_s49154" name="Формула" r:id="rId3" imgW="3657600" imgH="622080" progId="Equation.3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3419872" y="4365104"/>
          <a:ext cx="1448420" cy="849073"/>
        </p:xfrm>
        <a:graphic>
          <a:graphicData uri="http://schemas.openxmlformats.org/presentationml/2006/ole">
            <p:oleObj spid="_x0000_s49155" name="Формула" r:id="rId4" imgW="736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dirty="0" smtClean="0"/>
              <a:t>Можно сказать, что ТРИ распределяет ресурсы между пользователями. 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В </a:t>
            </a:r>
            <a:r>
              <a:rPr lang="ru-RU" sz="2000" dirty="0"/>
              <a:t>качестве ресурсов </a:t>
            </a:r>
            <a:r>
              <a:rPr lang="ru-RU" sz="2000" dirty="0" smtClean="0"/>
              <a:t>подразумевается:</a:t>
            </a:r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- средства </a:t>
            </a:r>
            <a:r>
              <a:rPr lang="ru-RU" sz="2000" dirty="0"/>
              <a:t>коммутации, </a:t>
            </a:r>
            <a:endParaRPr lang="ru-RU" sz="2000" dirty="0" smtClean="0"/>
          </a:p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dirty="0" smtClean="0"/>
              <a:t>- средства </a:t>
            </a:r>
            <a:r>
              <a:rPr lang="ru-RU" sz="2000" dirty="0"/>
              <a:t>управления (память</a:t>
            </a:r>
            <a:r>
              <a:rPr lang="ru-RU" sz="2000" dirty="0" smtClean="0"/>
              <a:t>),</a:t>
            </a: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r>
              <a:rPr lang="ru-RU" sz="2000" dirty="0" smtClean="0"/>
              <a:t>каналы связи и др.</a:t>
            </a:r>
          </a:p>
          <a:p>
            <a:endParaRPr lang="ru-RU" sz="2000" dirty="0" smtClean="0"/>
          </a:p>
          <a:p>
            <a:r>
              <a:rPr lang="ru-RU" sz="2000" dirty="0" smtClean="0"/>
              <a:t>ТРИ </a:t>
            </a:r>
            <a:r>
              <a:rPr lang="ru-RU" sz="2000" dirty="0"/>
              <a:t>имеет три основных раздела:</a:t>
            </a:r>
          </a:p>
          <a:p>
            <a:r>
              <a:rPr lang="ru-RU" sz="2000" dirty="0"/>
              <a:t>1) теория </a:t>
            </a:r>
            <a:r>
              <a:rPr lang="ru-RU" sz="2000" dirty="0" smtClean="0"/>
              <a:t>структур (ТС)</a:t>
            </a:r>
            <a:endParaRPr lang="ru-RU" sz="2000" dirty="0"/>
          </a:p>
          <a:p>
            <a:r>
              <a:rPr lang="ru-RU" sz="2000" dirty="0"/>
              <a:t>2) теория </a:t>
            </a:r>
            <a:r>
              <a:rPr lang="ru-RU" sz="2000" dirty="0" smtClean="0"/>
              <a:t>управления (ТУ)</a:t>
            </a:r>
            <a:endParaRPr lang="ru-RU" sz="2000" dirty="0"/>
          </a:p>
          <a:p>
            <a:r>
              <a:rPr lang="ru-RU" sz="2000" dirty="0"/>
              <a:t>3) т</a:t>
            </a:r>
            <a:r>
              <a:rPr lang="ru-RU" sz="2000" dirty="0" smtClean="0"/>
              <a:t>еория </a:t>
            </a:r>
            <a:r>
              <a:rPr lang="ru-RU" sz="2000" dirty="0" err="1" smtClean="0"/>
              <a:t>телетрафика</a:t>
            </a:r>
            <a:r>
              <a:rPr lang="ru-RU" sz="2000" dirty="0" smtClean="0"/>
              <a:t> (ТТТ)</a:t>
            </a:r>
          </a:p>
          <a:p>
            <a:endParaRPr lang="ru-RU" sz="2000" dirty="0"/>
          </a:p>
          <a:p>
            <a:r>
              <a:rPr lang="ru-RU" sz="2000" b="1" dirty="0" smtClean="0"/>
              <a:t>Теория структур (ТС) </a:t>
            </a:r>
            <a:r>
              <a:rPr lang="ru-RU" sz="2000" dirty="0" smtClean="0"/>
              <a:t>– конструирование систем распределения информации (связана с применением теории графов). Использование алгебраических методов, связанных с теорией матриц, и другие методы, относящиеся к математической кибернетике.</a:t>
            </a:r>
            <a:endParaRPr lang="ru-RU" sz="2000" b="1" dirty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lang="ru-RU" sz="2000" dirty="0" smtClean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60032" y="548680"/>
            <a:ext cx="3960440" cy="8640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smtClean="0"/>
              <a:t>Пусть </a:t>
            </a:r>
            <a:r>
              <a:rPr lang="en-US" sz="2000" i="1" smtClean="0"/>
              <a:t>t</a:t>
            </a:r>
            <a:r>
              <a:rPr lang="ru-RU" sz="2000" smtClean="0"/>
              <a:t>=1</a:t>
            </a:r>
            <a:r>
              <a:rPr lang="ru-RU" sz="2000" dirty="0" smtClean="0"/>
              <a:t>, тогда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, где </a:t>
            </a:r>
            <a:r>
              <a:rPr lang="en-US" sz="2000" i="1" dirty="0" smtClean="0"/>
              <a:t>k</a:t>
            </a:r>
            <a:r>
              <a:rPr lang="ru-RU" sz="2000" dirty="0" smtClean="0"/>
              <a:t>=0,1,2… </a:t>
            </a: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187624" y="3501008"/>
            <a:ext cx="5148064" cy="2986299"/>
            <a:chOff x="755576" y="1340768"/>
            <a:chExt cx="4464496" cy="2300773"/>
          </a:xfrm>
        </p:grpSpPr>
        <p:sp>
          <p:nvSpPr>
            <p:cNvPr id="11" name="TextBox 10"/>
            <p:cNvSpPr txBox="1"/>
            <p:nvPr/>
          </p:nvSpPr>
          <p:spPr>
            <a:xfrm>
              <a:off x="971600" y="3356992"/>
              <a:ext cx="4248472" cy="2845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0          1          2          3 </a:t>
              </a:r>
              <a:r>
                <a:rPr lang="ru-RU" dirty="0" smtClean="0"/>
                <a:t>             </a:t>
              </a:r>
              <a:r>
                <a:rPr lang="en-US" dirty="0" smtClean="0"/>
                <a:t>4</a:t>
              </a:r>
              <a:r>
                <a:rPr lang="ru-RU" dirty="0" smtClean="0"/>
                <a:t>        </a:t>
              </a:r>
              <a:r>
                <a:rPr lang="en-US" i="1" dirty="0" smtClean="0"/>
                <a:t>k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28800"/>
              <a:ext cx="301686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dirty="0"/>
            </a:p>
          </p:txBody>
        </p:sp>
        <p:grpSp>
          <p:nvGrpSpPr>
            <p:cNvPr id="13" name="Группа 30"/>
            <p:cNvGrpSpPr/>
            <p:nvPr/>
          </p:nvGrpSpPr>
          <p:grpSpPr>
            <a:xfrm>
              <a:off x="971600" y="1340768"/>
              <a:ext cx="3096344" cy="1944216"/>
              <a:chOff x="971600" y="1340768"/>
              <a:chExt cx="3096344" cy="1944216"/>
            </a:xfrm>
          </p:grpSpPr>
          <p:cxnSp>
            <p:nvCxnSpPr>
              <p:cNvPr id="14" name="Прямая со стрелкой 13"/>
              <p:cNvCxnSpPr/>
              <p:nvPr/>
            </p:nvCxnSpPr>
            <p:spPr>
              <a:xfrm flipV="1">
                <a:off x="1115616" y="1340768"/>
                <a:ext cx="0" cy="1800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4"/>
              <p:cNvCxnSpPr/>
              <p:nvPr/>
            </p:nvCxnSpPr>
            <p:spPr>
              <a:xfrm>
                <a:off x="1115616" y="3140968"/>
                <a:ext cx="295232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1691680" y="299695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411760" y="299695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059832" y="299695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707904" y="2996952"/>
                <a:ext cx="0" cy="28803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971600" y="1700808"/>
                <a:ext cx="30243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1691680" y="1628800"/>
                <a:ext cx="0" cy="129614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flipV="1">
                <a:off x="2411760" y="1628800"/>
                <a:ext cx="0" cy="129614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3059832" y="1628800"/>
                <a:ext cx="0" cy="129614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flipV="1">
                <a:off x="3707904" y="1628800"/>
                <a:ext cx="0" cy="129614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олилиния 24"/>
              <p:cNvSpPr/>
              <p:nvPr/>
            </p:nvSpPr>
            <p:spPr>
              <a:xfrm>
                <a:off x="1097280" y="1854925"/>
                <a:ext cx="2625634" cy="1136469"/>
              </a:xfrm>
              <a:custGeom>
                <a:avLst/>
                <a:gdLst>
                  <a:gd name="connsiteX0" fmla="*/ 0 w 2625634"/>
                  <a:gd name="connsiteY0" fmla="*/ 783772 h 1136469"/>
                  <a:gd name="connsiteX1" fmla="*/ 587829 w 2625634"/>
                  <a:gd name="connsiteY1" fmla="*/ 26126 h 1136469"/>
                  <a:gd name="connsiteX2" fmla="*/ 1946366 w 2625634"/>
                  <a:gd name="connsiteY2" fmla="*/ 940526 h 1136469"/>
                  <a:gd name="connsiteX3" fmla="*/ 2625634 w 2625634"/>
                  <a:gd name="connsiteY3" fmla="*/ 1136469 h 1136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5634" h="1136469">
                    <a:moveTo>
                      <a:pt x="0" y="783772"/>
                    </a:moveTo>
                    <a:cubicBezTo>
                      <a:pt x="131717" y="391886"/>
                      <a:pt x="263435" y="0"/>
                      <a:pt x="587829" y="26126"/>
                    </a:cubicBezTo>
                    <a:cubicBezTo>
                      <a:pt x="912223" y="52252"/>
                      <a:pt x="1606732" y="755469"/>
                      <a:pt x="1946366" y="940526"/>
                    </a:cubicBezTo>
                    <a:cubicBezTo>
                      <a:pt x="2286000" y="1125583"/>
                      <a:pt x="2516777" y="1105989"/>
                      <a:pt x="2625634" y="1136469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1110343" y="2063931"/>
                <a:ext cx="2586446" cy="705395"/>
              </a:xfrm>
              <a:custGeom>
                <a:avLst/>
                <a:gdLst>
                  <a:gd name="connsiteX0" fmla="*/ 0 w 2586446"/>
                  <a:gd name="connsiteY0" fmla="*/ 705395 h 705395"/>
                  <a:gd name="connsiteX1" fmla="*/ 1254034 w 2586446"/>
                  <a:gd name="connsiteY1" fmla="*/ 104503 h 705395"/>
                  <a:gd name="connsiteX2" fmla="*/ 1946366 w 2586446"/>
                  <a:gd name="connsiteY2" fmla="*/ 78378 h 705395"/>
                  <a:gd name="connsiteX3" fmla="*/ 2586446 w 2586446"/>
                  <a:gd name="connsiteY3" fmla="*/ 457200 h 705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6446" h="705395">
                    <a:moveTo>
                      <a:pt x="0" y="705395"/>
                    </a:moveTo>
                    <a:cubicBezTo>
                      <a:pt x="464820" y="457200"/>
                      <a:pt x="929640" y="209006"/>
                      <a:pt x="1254034" y="104503"/>
                    </a:cubicBezTo>
                    <a:cubicBezTo>
                      <a:pt x="1578428" y="0"/>
                      <a:pt x="1724297" y="19595"/>
                      <a:pt x="1946366" y="78378"/>
                    </a:cubicBezTo>
                    <a:cubicBezTo>
                      <a:pt x="2168435" y="137161"/>
                      <a:pt x="2377440" y="297180"/>
                      <a:pt x="2586446" y="45720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1123406" y="1972491"/>
                <a:ext cx="2599508" cy="1005840"/>
              </a:xfrm>
              <a:custGeom>
                <a:avLst/>
                <a:gdLst>
                  <a:gd name="connsiteX0" fmla="*/ 0 w 2599508"/>
                  <a:gd name="connsiteY0" fmla="*/ 1005840 h 1005840"/>
                  <a:gd name="connsiteX1" fmla="*/ 600891 w 2599508"/>
                  <a:gd name="connsiteY1" fmla="*/ 914400 h 1005840"/>
                  <a:gd name="connsiteX2" fmla="*/ 1293223 w 2599508"/>
                  <a:gd name="connsiteY2" fmla="*/ 627018 h 1005840"/>
                  <a:gd name="connsiteX3" fmla="*/ 1959428 w 2599508"/>
                  <a:gd name="connsiteY3" fmla="*/ 182880 h 1005840"/>
                  <a:gd name="connsiteX4" fmla="*/ 2599508 w 2599508"/>
                  <a:gd name="connsiteY4" fmla="*/ 0 h 100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9508" h="1005840">
                    <a:moveTo>
                      <a:pt x="0" y="1005840"/>
                    </a:moveTo>
                    <a:cubicBezTo>
                      <a:pt x="192677" y="991688"/>
                      <a:pt x="385354" y="977537"/>
                      <a:pt x="600891" y="914400"/>
                    </a:cubicBezTo>
                    <a:cubicBezTo>
                      <a:pt x="816428" y="851263"/>
                      <a:pt x="1066800" y="748938"/>
                      <a:pt x="1293223" y="627018"/>
                    </a:cubicBezTo>
                    <a:cubicBezTo>
                      <a:pt x="1519646" y="505098"/>
                      <a:pt x="1741714" y="287383"/>
                      <a:pt x="1959428" y="182880"/>
                    </a:cubicBezTo>
                    <a:cubicBezTo>
                      <a:pt x="2177142" y="78377"/>
                      <a:pt x="2388325" y="39188"/>
                      <a:pt x="2599508" y="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8" name="Группа 27"/>
          <p:cNvGrpSpPr/>
          <p:nvPr/>
        </p:nvGrpSpPr>
        <p:grpSpPr>
          <a:xfrm>
            <a:off x="1187624" y="692696"/>
            <a:ext cx="5114988" cy="2745595"/>
            <a:chOff x="755576" y="1340768"/>
            <a:chExt cx="4435811" cy="2115324"/>
          </a:xfrm>
        </p:grpSpPr>
        <p:sp>
          <p:nvSpPr>
            <p:cNvPr id="29" name="TextBox 28"/>
            <p:cNvSpPr txBox="1"/>
            <p:nvPr/>
          </p:nvSpPr>
          <p:spPr>
            <a:xfrm>
              <a:off x="942916" y="3171543"/>
              <a:ext cx="4248471" cy="28454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0          1      </a:t>
              </a:r>
              <a:r>
                <a:rPr lang="ru-RU" dirty="0" smtClean="0"/>
                <a:t> </a:t>
              </a:r>
              <a:r>
                <a:rPr lang="en-US" dirty="0" smtClean="0"/>
                <a:t>    2          3          4</a:t>
              </a:r>
              <a:r>
                <a:rPr lang="ru-RU" dirty="0" smtClean="0"/>
                <a:t>        </a:t>
              </a:r>
              <a:r>
                <a:rPr lang="en-US" i="1" dirty="0" smtClean="0"/>
                <a:t>k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5576" y="1628800"/>
              <a:ext cx="301686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971600" y="1340768"/>
              <a:ext cx="3096344" cy="1800200"/>
              <a:chOff x="971600" y="1340768"/>
              <a:chExt cx="3096344" cy="1800200"/>
            </a:xfrm>
          </p:grpSpPr>
          <p:cxnSp>
            <p:nvCxnSpPr>
              <p:cNvPr id="32" name="Прямая со стрелкой 31"/>
              <p:cNvCxnSpPr/>
              <p:nvPr/>
            </p:nvCxnSpPr>
            <p:spPr>
              <a:xfrm flipV="1">
                <a:off x="1115616" y="1340768"/>
                <a:ext cx="0" cy="1800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 стрелкой 4"/>
              <p:cNvCxnSpPr/>
              <p:nvPr/>
            </p:nvCxnSpPr>
            <p:spPr>
              <a:xfrm>
                <a:off x="1115616" y="3140968"/>
                <a:ext cx="295232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1567383" y="2672241"/>
                <a:ext cx="2497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2411760" y="2339373"/>
                <a:ext cx="0" cy="7766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3059832" y="2672241"/>
                <a:ext cx="0" cy="4438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3707904" y="2783197"/>
                <a:ext cx="0" cy="33286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971600" y="1700808"/>
                <a:ext cx="3024336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692276" y="2672241"/>
                <a:ext cx="0" cy="44382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0" name="Прямая соединительная линия 69"/>
          <p:cNvCxnSpPr/>
          <p:nvPr/>
        </p:nvCxnSpPr>
        <p:spPr>
          <a:xfrm>
            <a:off x="2987824" y="1988840"/>
            <a:ext cx="2160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707904" y="242088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427984" y="2564904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1475656" y="2780928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1043608" y="62068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P</a:t>
            </a:r>
            <a:r>
              <a:rPr lang="en-US" b="1" i="1" baseline="-25000" dirty="0"/>
              <a:t>K</a:t>
            </a:r>
            <a:endParaRPr lang="ru-RU" b="1" dirty="0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6732240" y="332656"/>
          <a:ext cx="1889125" cy="819150"/>
        </p:xfrm>
        <a:graphic>
          <a:graphicData uri="http://schemas.openxmlformats.org/presentationml/2006/ole">
            <p:oleObj spid="_x0000_s50182" name="Формула" r:id="rId3" imgW="965160" imgH="419040" progId="Equation.3">
              <p:embed/>
            </p:oleObj>
          </a:graphicData>
        </a:graphic>
      </p:graphicFrame>
      <p:sp>
        <p:nvSpPr>
          <p:cNvPr id="78" name="Содержимое 2"/>
          <p:cNvSpPr txBox="1">
            <a:spLocks/>
          </p:cNvSpPr>
          <p:nvPr/>
        </p:nvSpPr>
        <p:spPr>
          <a:xfrm>
            <a:off x="5364088" y="3501008"/>
            <a:ext cx="3923928" cy="158417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Для удобства будем рассматривать огибающие вероятностей дискретной случайной величины</a:t>
            </a: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716016" y="530120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ƛ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716016" y="4653136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ƛ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716016" y="4077072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ƛ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043608" y="34290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P</a:t>
            </a:r>
            <a:r>
              <a:rPr lang="en-US" b="1" i="1" baseline="-25000" dirty="0"/>
              <a:t>K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При больших </a:t>
            </a:r>
            <a:r>
              <a:rPr lang="en-US" sz="2000" i="1" dirty="0" smtClean="0"/>
              <a:t>k</a:t>
            </a:r>
            <a:r>
              <a:rPr lang="ru-RU" sz="2000" i="1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b="1" dirty="0" smtClean="0"/>
              <a:t>Р</a:t>
            </a:r>
            <a:r>
              <a:rPr lang="en-US" sz="2000" b="1" baseline="-25000" dirty="0" smtClean="0"/>
              <a:t>k</a:t>
            </a:r>
            <a:r>
              <a:rPr lang="ru-RU" sz="2000" b="1" baseline="-25000" dirty="0" smtClean="0"/>
              <a:t> </a:t>
            </a:r>
            <a:r>
              <a:rPr lang="en-US" sz="2000" dirty="0" smtClean="0"/>
              <a:t>(t)</a:t>
            </a:r>
            <a:r>
              <a:rPr lang="ru-RU" sz="2000" i="1" dirty="0" smtClean="0"/>
              <a:t> →</a:t>
            </a:r>
            <a:r>
              <a:rPr lang="ru-RU" sz="2000" dirty="0" smtClean="0"/>
              <a:t>0.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 </a:t>
            </a:r>
            <a:r>
              <a:rPr lang="ru-RU" sz="2000" dirty="0"/>
              <a:t>ростом </a:t>
            </a:r>
            <a:r>
              <a:rPr lang="ru-RU" sz="2000" i="1" dirty="0" err="1"/>
              <a:t>λ</a:t>
            </a:r>
            <a:r>
              <a:rPr lang="ru-RU" sz="2000" dirty="0" err="1"/>
              <a:t> </a:t>
            </a:r>
            <a:r>
              <a:rPr lang="ru-RU" sz="2000" dirty="0" smtClean="0"/>
              <a:t>огибающая значений вероятностей перемещается вправо и принимает вид все более симметричной относительно оси координат. Следовательно</a:t>
            </a:r>
            <a:r>
              <a:rPr lang="ru-RU" sz="2000" dirty="0"/>
              <a:t>, </a:t>
            </a:r>
            <a:r>
              <a:rPr lang="ru-RU" sz="2000" i="1" dirty="0"/>
              <a:t>λ</a:t>
            </a:r>
            <a:r>
              <a:rPr lang="ru-RU" sz="2000" i="1" baseline="-25000" dirty="0"/>
              <a:t>1</a:t>
            </a:r>
            <a:r>
              <a:rPr lang="ru-RU" sz="2000" i="1" dirty="0"/>
              <a:t>&lt;λ</a:t>
            </a:r>
            <a:r>
              <a:rPr lang="ru-RU" sz="2000" i="1" baseline="-25000" dirty="0"/>
              <a:t>2</a:t>
            </a:r>
            <a:r>
              <a:rPr lang="ru-RU" sz="2000" i="1" dirty="0"/>
              <a:t>&lt;λ</a:t>
            </a:r>
            <a:r>
              <a:rPr lang="ru-RU" sz="2000" i="1" baseline="-25000" dirty="0"/>
              <a:t>3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Если </a:t>
            </a:r>
            <a:r>
              <a:rPr lang="ru-RU" sz="2000" i="1" dirty="0" err="1" smtClean="0"/>
              <a:t>λt</a:t>
            </a:r>
            <a:r>
              <a:rPr lang="ru-RU" sz="2000" i="1" dirty="0" smtClean="0"/>
              <a:t>&gt;10,</a:t>
            </a:r>
            <a:r>
              <a:rPr lang="ru-RU" sz="2000" dirty="0" smtClean="0"/>
              <a:t>то огибающая уже в значительной мере соответствует нормальному закону распределения, который является законом распределения </a:t>
            </a:r>
            <a:r>
              <a:rPr lang="ru-RU" sz="2000" dirty="0"/>
              <a:t>непрерывной случайной величины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4. Установим связь между параметром </a:t>
            </a:r>
            <a:r>
              <a:rPr lang="ru-RU" sz="2000" i="1" dirty="0" err="1"/>
              <a:t>λ</a:t>
            </a:r>
            <a:r>
              <a:rPr lang="ru-RU" sz="2000" dirty="0" err="1"/>
              <a:t> </a:t>
            </a:r>
            <a:r>
              <a:rPr lang="ru-RU" sz="2000" dirty="0"/>
              <a:t>и интенсивностью </a:t>
            </a:r>
            <a:r>
              <a:rPr lang="ru-RU" sz="2000" i="1" dirty="0"/>
              <a:t>µ</a:t>
            </a:r>
            <a:r>
              <a:rPr lang="ru-RU" sz="2000" dirty="0"/>
              <a:t> для простейшего ПВ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dirty="0"/>
              <a:t>Пусть </a:t>
            </a:r>
            <a:r>
              <a:rPr lang="ru-RU" sz="2000" i="1" dirty="0" smtClean="0"/>
              <a:t>t=1</a:t>
            </a:r>
            <a:r>
              <a:rPr lang="ru-RU" sz="2000" dirty="0" smtClean="0"/>
              <a:t>, тогда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 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[пусть </a:t>
            </a:r>
            <a:r>
              <a:rPr lang="ru-RU" sz="2000" i="1" dirty="0"/>
              <a:t>n=k-1</a:t>
            </a:r>
            <a:r>
              <a:rPr lang="ru-RU" sz="2000" dirty="0"/>
              <a:t>] 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b="1" dirty="0"/>
          </a:p>
          <a:p>
            <a:pPr algn="ctr"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763688" y="3789040"/>
          <a:ext cx="6891616" cy="876672"/>
        </p:xfrm>
        <a:graphic>
          <a:graphicData uri="http://schemas.openxmlformats.org/presentationml/2006/ole">
            <p:oleObj spid="_x0000_s51206" name="Формула" r:id="rId3" imgW="3593880" imgH="457200" progId="Equation.3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79712" y="3861048"/>
            <a:ext cx="3658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def</a:t>
            </a:r>
            <a:endParaRPr lang="ru-RU" sz="1200" dirty="0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763688" y="5301208"/>
          <a:ext cx="4680520" cy="1288458"/>
        </p:xfrm>
        <a:graphic>
          <a:graphicData uri="http://schemas.openxmlformats.org/presentationml/2006/ole">
            <p:oleObj spid="_x0000_s51207" name="Формула" r:id="rId4" imgW="2260440" imgH="622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</a:t>
            </a:r>
            <a:r>
              <a:rPr lang="en-US" sz="2000" dirty="0" smtClean="0"/>
              <a:t> </a:t>
            </a:r>
            <a:r>
              <a:rPr lang="ru-RU" sz="2000" i="1" dirty="0" err="1" smtClean="0"/>
              <a:t>λ=µ</a:t>
            </a:r>
            <a:r>
              <a:rPr lang="ru-RU" sz="2000" dirty="0" err="1"/>
              <a:t>.</a:t>
            </a:r>
            <a:r>
              <a:rPr lang="ru-RU" sz="2000" dirty="0"/>
              <a:t>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Данное </a:t>
            </a:r>
            <a:r>
              <a:rPr lang="ru-RU" sz="2000" dirty="0"/>
              <a:t>равенство верно для любого стационарного потока, в том числе и для потока с последействием.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Это </a:t>
            </a:r>
            <a:r>
              <a:rPr lang="ru-RU" sz="2000" dirty="0"/>
              <a:t>равенство указывает на то, что простейший ПВ полностью описывается интенсивностью потока, то есть </a:t>
            </a:r>
            <a:r>
              <a:rPr lang="ru-RU" sz="2000" i="1" dirty="0"/>
              <a:t>µ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На </a:t>
            </a:r>
            <a:r>
              <a:rPr lang="ru-RU" sz="2000" dirty="0"/>
              <a:t>практике достаточно знать среднее число вызовов в единицу времени, чтобы определить все остальные характеристики простейшего потока, в том числе и вероятность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k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5. Определим </a:t>
            </a:r>
            <a:r>
              <a:rPr lang="ru-RU" sz="2000" dirty="0"/>
              <a:t>математическое ожидание числа вызовов, поступающих за промежуток времени </a:t>
            </a:r>
            <a:r>
              <a:rPr lang="ru-RU" sz="2000" i="1" dirty="0" smtClean="0"/>
              <a:t>t:</a:t>
            </a:r>
            <a:r>
              <a:rPr lang="ru-RU" sz="2000" dirty="0" smtClean="0"/>
              <a:t> </a:t>
            </a:r>
            <a:r>
              <a:rPr lang="ru-RU" sz="2000" b="0" i="1" dirty="0" smtClean="0">
                <a:solidFill>
                  <a:schemeClr val="tx1"/>
                </a:solidFill>
                <a:effectLst/>
                <a:latin typeface="+mn-lt"/>
              </a:rPr>
              <a:t>[0;</a:t>
            </a:r>
            <a:r>
              <a:rPr lang="en-US" sz="2000" b="0" i="1" dirty="0" smtClean="0">
                <a:solidFill>
                  <a:schemeClr val="tx1"/>
                </a:solidFill>
                <a:effectLst/>
                <a:latin typeface="+mn-lt"/>
              </a:rPr>
              <a:t>t</a:t>
            </a:r>
            <a:r>
              <a:rPr lang="ru-RU" sz="2000" b="0" i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Обозначим </a:t>
            </a:r>
            <a:r>
              <a:rPr lang="ru-RU" sz="2000" dirty="0"/>
              <a:t>интересующую нас величину </a:t>
            </a:r>
            <a:r>
              <a:rPr lang="en-US" sz="2000" i="1" dirty="0" smtClean="0"/>
              <a:t>    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</a:t>
            </a:r>
            <a:r>
              <a:rPr lang="ru-RU" sz="2000" dirty="0"/>
              <a:t>, среднее число вызовов определяется </a:t>
            </a:r>
            <a:r>
              <a:rPr lang="ru-RU" sz="2000" dirty="0" smtClean="0"/>
              <a:t>выражением</a:t>
            </a:r>
            <a:r>
              <a:rPr lang="en-US" sz="2000" dirty="0" smtClean="0"/>
              <a:t>            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143380"/>
            <a:ext cx="142875" cy="352425"/>
          </a:xfrm>
          <a:prstGeom prst="rect">
            <a:avLst/>
          </a:prstGeom>
          <a:noFill/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365104"/>
            <a:ext cx="3352800" cy="876300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5589240"/>
            <a:ext cx="685800" cy="352425"/>
          </a:xfrm>
          <a:prstGeom prst="rect">
            <a:avLst/>
          </a:prstGeom>
          <a:noFill/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/>
              <a:t>Этому же значению соответствует и дисперсия числа поступающих вызовов</a:t>
            </a:r>
            <a:r>
              <a:rPr lang="ru-RU" sz="2000"/>
              <a:t>: </a:t>
            </a:r>
            <a:r>
              <a:rPr lang="ru-RU" sz="2000" i="1" smtClean="0"/>
              <a:t>D</a:t>
            </a:r>
            <a:r>
              <a:rPr lang="ru-RU" sz="2000" i="1" baseline="-25000" smtClean="0"/>
              <a:t>k</a:t>
            </a:r>
            <a:r>
              <a:rPr lang="ru-RU" sz="2000" i="1" smtClean="0"/>
              <a:t>=λt</a:t>
            </a:r>
            <a:r>
              <a:rPr lang="ru-RU" sz="2000" smtClean="0"/>
              <a:t>. </a:t>
            </a:r>
            <a:endParaRPr lang="en-US" sz="2000" dirty="0" smtClean="0"/>
          </a:p>
          <a:p>
            <a:r>
              <a:rPr lang="ru-RU" sz="2000" dirty="0" smtClean="0"/>
              <a:t>Математическое </a:t>
            </a:r>
            <a:r>
              <a:rPr lang="ru-RU" sz="2000" dirty="0"/>
              <a:t>ожидание характеризует среднее число вызовов, а дисперсия — меру разброса относительно этого среднего значения</a:t>
            </a:r>
            <a:r>
              <a:rPr lang="ru-RU" sz="2000" dirty="0" smtClean="0"/>
              <a:t>.</a:t>
            </a:r>
            <a:endParaRPr lang="en-US" sz="2000" dirty="0"/>
          </a:p>
          <a:p>
            <a:pPr algn="ctr"/>
            <a:r>
              <a:rPr lang="ru-RU" sz="3600" b="1" dirty="0" smtClean="0"/>
              <a:t>Итоговая схема математической модели простейшего ПВ</a:t>
            </a:r>
          </a:p>
          <a:p>
            <a:pPr algn="ctr"/>
            <a:r>
              <a:rPr lang="ru-RU" sz="2000" dirty="0" smtClean="0"/>
              <a:t>(стационарность + ординарность + последействие)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907704" y="3284984"/>
          <a:ext cx="609600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0204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1-ый способ задания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2-ой способ задания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2331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3861048"/>
            <a:ext cx="1781175" cy="361950"/>
          </a:xfrm>
          <a:prstGeom prst="rect">
            <a:avLst/>
          </a:prstGeom>
          <a:noFill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013176"/>
            <a:ext cx="847725" cy="619125"/>
          </a:xfrm>
          <a:prstGeom prst="rect">
            <a:avLst/>
          </a:prstGeom>
          <a:noFill/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293096"/>
            <a:ext cx="600075" cy="619125"/>
          </a:xfrm>
          <a:prstGeom prst="rect">
            <a:avLst/>
          </a:prstGeom>
          <a:noFill/>
        </p:spPr>
      </p:pic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805264"/>
            <a:ext cx="742950" cy="619125"/>
          </a:xfrm>
          <a:prstGeom prst="rect">
            <a:avLst/>
          </a:prstGeom>
          <a:noFill/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3861048"/>
            <a:ext cx="2152650" cy="657225"/>
          </a:xfrm>
          <a:prstGeom prst="rect">
            <a:avLst/>
          </a:prstGeom>
          <a:noFill/>
        </p:spPr>
      </p:pic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797152"/>
            <a:ext cx="590550" cy="342900"/>
          </a:xfrm>
          <a:prstGeom prst="rect">
            <a:avLst/>
          </a:prstGeom>
          <a:noFill/>
        </p:spPr>
      </p:pic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5313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5445224"/>
            <a:ext cx="1304925" cy="352425"/>
          </a:xfrm>
          <a:prstGeom prst="rect">
            <a:avLst/>
          </a:prstGeom>
          <a:noFill/>
        </p:spPr>
      </p:pic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Потоки с простым последействием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Пусть существует система </a:t>
            </a:r>
            <a:r>
              <a:rPr lang="ru-RU" sz="2000" dirty="0" smtClean="0"/>
              <a:t>распределения информации (РИ), </a:t>
            </a:r>
            <a:r>
              <a:rPr lang="ru-RU" sz="2000" dirty="0" smtClean="0"/>
              <a:t>на которую поступает ПВ. Пусть из системы выходит поток обслуженных вызовов, и система предоставляет поступающим вызовам свои ресурсы, например, соединительные пути.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Система характеризуется множеством состояний </a:t>
            </a:r>
            <a:r>
              <a:rPr lang="ru-RU" sz="2000" i="1" dirty="0" smtClean="0"/>
              <a:t>S</a:t>
            </a:r>
            <a:r>
              <a:rPr lang="ru-RU" sz="2000" dirty="0" smtClean="0"/>
              <a:t>, которые различаются числом и местоположением занятых ресурсов.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Если в процессе исследования системы необходимо учитывать состояние, которое принимает система, то параметр поступающего ПВ определяется следующим образом: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при условии, что в момент времени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, система находилась в состоянии </a:t>
            </a:r>
            <a:r>
              <a:rPr lang="ru-RU" sz="2000" i="1" dirty="0" smtClean="0"/>
              <a:t>S(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; </a:t>
            </a:r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где </a:t>
            </a:r>
            <a:r>
              <a:rPr lang="ru-RU" sz="2000" i="1" dirty="0" smtClean="0"/>
              <a:t>π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(t;t+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 при </a:t>
            </a:r>
            <a:r>
              <a:rPr lang="ru-RU" sz="2000" i="1" dirty="0" smtClean="0"/>
              <a:t>S(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 — вероятность поступления за промежуток </a:t>
            </a:r>
            <a:r>
              <a:rPr lang="ru-RU" sz="2000" i="1" dirty="0" smtClean="0"/>
              <a:t>[t;t+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 одного и более вызовов, если в момент времени </a:t>
            </a:r>
            <a:r>
              <a:rPr lang="ru-RU" sz="2000" i="1" dirty="0" err="1" smtClean="0"/>
              <a:t>t</a:t>
            </a:r>
            <a:r>
              <a:rPr lang="en-US" sz="2000" dirty="0" smtClean="0"/>
              <a:t> </a:t>
            </a:r>
            <a:r>
              <a:rPr lang="ru-RU" sz="2000" dirty="0" smtClean="0"/>
              <a:t>система находится в состоянии </a:t>
            </a:r>
            <a:r>
              <a:rPr lang="ru-RU" sz="2000" i="1" dirty="0" smtClean="0"/>
              <a:t>S(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3270250" cy="904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480050" y="4437063"/>
          <a:ext cx="3222625" cy="741362"/>
        </p:xfrm>
        <a:graphic>
          <a:graphicData uri="http://schemas.openxmlformats.org/presentationml/2006/ole">
            <p:oleObj spid="_x0000_s56323" name="Формула" r:id="rId4" imgW="1879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Рассмотрим среди потоков с последействием такие потоки, у которых это последействие является простым.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b="1" dirty="0" smtClean="0"/>
              <a:t>Поток </a:t>
            </a:r>
            <a:r>
              <a:rPr lang="ru-RU" sz="2000" b="1" dirty="0"/>
              <a:t>с простым последействием </a:t>
            </a:r>
            <a:r>
              <a:rPr lang="ru-RU" sz="2000" dirty="0"/>
              <a:t>— это ординарный поток, для которого в любой момент </a:t>
            </a:r>
            <a:r>
              <a:rPr lang="ru-RU" sz="2000" smtClean="0"/>
              <a:t>времени </a:t>
            </a:r>
            <a:r>
              <a:rPr lang="ru-RU" sz="2000" i="1" smtClean="0"/>
              <a:t>t</a:t>
            </a:r>
            <a:r>
              <a:rPr lang="ru-RU" sz="2000" smtClean="0"/>
              <a:t> </a:t>
            </a:r>
            <a:r>
              <a:rPr lang="ru-RU" sz="2000" dirty="0"/>
              <a:t>существует конечный параметр потока </a:t>
            </a:r>
            <a:r>
              <a:rPr lang="ru-RU" sz="2000" dirty="0" smtClean="0"/>
              <a:t>в этом </a:t>
            </a:r>
            <a:r>
              <a:rPr lang="ru-RU" sz="2000" smtClean="0"/>
              <a:t>состоянии </a:t>
            </a:r>
            <a:r>
              <a:rPr lang="ru-RU" sz="2000" i="1" smtClean="0"/>
              <a:t>λ</a:t>
            </a:r>
            <a:r>
              <a:rPr lang="ru-RU" sz="2000" i="1" baseline="-25000" smtClean="0"/>
              <a:t>s(t)</a:t>
            </a:r>
            <a:r>
              <a:rPr lang="ru-RU" sz="2000" smtClean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Для такого </a:t>
            </a:r>
            <a:r>
              <a:rPr lang="ru-RU" sz="2000" smtClean="0"/>
              <a:t>потока </a:t>
            </a:r>
            <a:r>
              <a:rPr lang="ru-RU" sz="2000" i="1" smtClean="0"/>
              <a:t>λ</a:t>
            </a:r>
            <a:r>
              <a:rPr lang="ru-RU" sz="2000" i="1" baseline="-25000" smtClean="0"/>
              <a:t>s(t)</a:t>
            </a:r>
            <a:r>
              <a:rPr lang="ru-RU" sz="2000" smtClean="0"/>
              <a:t> </a:t>
            </a:r>
            <a:r>
              <a:rPr lang="ru-RU" sz="2000" dirty="0" smtClean="0"/>
              <a:t>зависит только от состояния системы </a:t>
            </a:r>
            <a:r>
              <a:rPr lang="ru-RU" sz="2000" i="1" dirty="0" smtClean="0"/>
              <a:t>S</a:t>
            </a:r>
            <a:r>
              <a:rPr lang="ru-RU" sz="2000" dirty="0" smtClean="0"/>
              <a:t> в момент </a:t>
            </a:r>
            <a:r>
              <a:rPr lang="ru-RU" sz="2000" smtClean="0"/>
              <a:t>времени </a:t>
            </a:r>
            <a:r>
              <a:rPr lang="ru-RU" sz="2000" i="1" smtClean="0"/>
              <a:t>t</a:t>
            </a:r>
            <a:r>
              <a:rPr lang="ru-RU" sz="2000" smtClean="0"/>
              <a:t> </a:t>
            </a:r>
            <a:r>
              <a:rPr lang="ru-RU" sz="2000" dirty="0" smtClean="0"/>
              <a:t>и не зависит от процесса обслуживания вызовов до момента </a:t>
            </a:r>
            <a:r>
              <a:rPr lang="ru-RU" sz="2000" smtClean="0"/>
              <a:t>времени </a:t>
            </a:r>
            <a:r>
              <a:rPr lang="ru-RU" sz="2000" i="1" smtClean="0"/>
              <a:t>t</a:t>
            </a:r>
            <a:r>
              <a:rPr lang="ru-RU" sz="2000" smtClean="0"/>
              <a:t>. </a:t>
            </a:r>
            <a:r>
              <a:rPr lang="ru-RU" sz="2000" dirty="0" smtClean="0"/>
              <a:t>Такой поток действительно является потоком с простым последействием, т.к. </a:t>
            </a:r>
            <a:r>
              <a:rPr lang="ru-RU" sz="2000" smtClean="0"/>
              <a:t>состояние </a:t>
            </a:r>
            <a:r>
              <a:rPr lang="ru-RU" sz="2000" i="1" smtClean="0"/>
              <a:t>S(t)</a:t>
            </a:r>
            <a:r>
              <a:rPr lang="ru-RU" sz="2000" smtClean="0"/>
              <a:t>  </a:t>
            </a:r>
            <a:r>
              <a:rPr lang="ru-RU" sz="2000" dirty="0" smtClean="0"/>
              <a:t>в свою очередь зависит от процессов до </a:t>
            </a:r>
            <a:r>
              <a:rPr lang="ru-RU" sz="2000" smtClean="0"/>
              <a:t>момента </a:t>
            </a:r>
            <a:r>
              <a:rPr lang="ru-RU" sz="2000" i="1" smtClean="0"/>
              <a:t>t.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Данный поток </a:t>
            </a:r>
            <a:r>
              <a:rPr lang="ru-RU" sz="2000" dirty="0"/>
              <a:t>является нестационарным, </a:t>
            </a:r>
            <a:r>
              <a:rPr lang="ru-RU" sz="2000" dirty="0" smtClean="0"/>
              <a:t>т.к. </a:t>
            </a:r>
            <a:r>
              <a:rPr lang="ru-RU" sz="2000" dirty="0"/>
              <a:t>в различные моменты </a:t>
            </a:r>
            <a:r>
              <a:rPr lang="ru-RU" sz="2000"/>
              <a:t>времени </a:t>
            </a:r>
            <a:r>
              <a:rPr lang="ru-RU" sz="2000" i="1" smtClean="0"/>
              <a:t>t</a:t>
            </a:r>
            <a:r>
              <a:rPr lang="ru-RU" sz="2000" i="1" baseline="-25000" smtClean="0"/>
              <a:t>1</a:t>
            </a:r>
            <a:r>
              <a:rPr lang="ru-RU" sz="2000" i="1" smtClean="0"/>
              <a:t>,t</a:t>
            </a:r>
            <a:r>
              <a:rPr lang="ru-RU" sz="2000" i="1" baseline="-25000" smtClean="0"/>
              <a:t>2</a:t>
            </a:r>
            <a:r>
              <a:rPr lang="ru-RU" sz="2000" i="1" dirty="0"/>
              <a:t>,...</a:t>
            </a:r>
            <a:r>
              <a:rPr lang="ru-RU" sz="2000" dirty="0"/>
              <a:t> м</a:t>
            </a:r>
            <a:r>
              <a:rPr lang="ru-RU" sz="2000" dirty="0" smtClean="0"/>
              <a:t>ы будем иметь </a:t>
            </a:r>
            <a:r>
              <a:rPr lang="ru-RU" sz="2000" dirty="0"/>
              <a:t>различные </a:t>
            </a:r>
            <a:r>
              <a:rPr lang="ru-RU" sz="2000"/>
              <a:t>состояния </a:t>
            </a:r>
            <a:r>
              <a:rPr lang="ru-RU" sz="2000" i="1" smtClean="0"/>
              <a:t>S(t</a:t>
            </a:r>
            <a:r>
              <a:rPr lang="ru-RU" sz="2000" i="1" baseline="-25000" smtClean="0"/>
              <a:t>1</a:t>
            </a:r>
            <a:r>
              <a:rPr lang="ru-RU" sz="2000" i="1"/>
              <a:t>),</a:t>
            </a:r>
            <a:r>
              <a:rPr lang="ru-RU" sz="2000" i="1" smtClean="0"/>
              <a:t>S(t</a:t>
            </a:r>
            <a:r>
              <a:rPr lang="ru-RU" sz="2000" i="1" baseline="-25000" smtClean="0"/>
              <a:t>2</a:t>
            </a:r>
            <a:r>
              <a:rPr lang="ru-RU" sz="2000" i="1" dirty="0" smtClean="0"/>
              <a:t>),...</a:t>
            </a:r>
            <a:r>
              <a:rPr lang="ru-RU" sz="2000" dirty="0" smtClean="0"/>
              <a:t>, а т.к. меняются состояния, то меняются параметры </a:t>
            </a:r>
            <a:r>
              <a:rPr lang="ru-RU" sz="2000" smtClean="0"/>
              <a:t>потока </a:t>
            </a:r>
            <a:r>
              <a:rPr lang="ru-RU" sz="2000" i="1" smtClean="0"/>
              <a:t>λ</a:t>
            </a:r>
            <a:r>
              <a:rPr lang="ru-RU" sz="2000" i="1" baseline="-25000" smtClean="0"/>
              <a:t>s(t)</a:t>
            </a:r>
            <a:r>
              <a:rPr lang="ru-RU" sz="2000" smtClean="0"/>
              <a:t> </a:t>
            </a:r>
            <a:r>
              <a:rPr lang="ru-RU" sz="2000" dirty="0" smtClean="0"/>
              <a:t>. Однако </a:t>
            </a:r>
            <a:r>
              <a:rPr lang="ru-RU" sz="2000"/>
              <a:t>при </a:t>
            </a:r>
            <a:r>
              <a:rPr lang="ru-RU" sz="2000" i="1" smtClean="0"/>
              <a:t>t→∞</a:t>
            </a:r>
            <a:r>
              <a:rPr lang="ru-RU" sz="2000" smtClean="0"/>
              <a:t> </a:t>
            </a:r>
            <a:r>
              <a:rPr lang="ru-RU" sz="2000" dirty="0"/>
              <a:t>поток с простым последействием стремится к стационарному потоку.</a:t>
            </a:r>
          </a:p>
          <a:p>
            <a:r>
              <a:rPr lang="ru-RU" sz="2000" dirty="0" smtClean="0"/>
              <a:t>Данный поток имеет несколько частных случаев.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1) </a:t>
            </a:r>
            <a:r>
              <a:rPr lang="ru-RU" sz="2000" b="1" dirty="0" smtClean="0"/>
              <a:t>Симметричный </a:t>
            </a:r>
            <a:r>
              <a:rPr lang="ru-RU" sz="2000" b="1" dirty="0"/>
              <a:t>поток </a:t>
            </a:r>
            <a:r>
              <a:rPr lang="ru-RU" sz="2000" b="1" dirty="0" smtClean="0"/>
              <a:t>вызовов </a:t>
            </a:r>
            <a:r>
              <a:rPr lang="ru-RU" sz="2000" dirty="0" smtClean="0"/>
              <a:t>— </a:t>
            </a:r>
            <a:r>
              <a:rPr lang="ru-RU" sz="2000" dirty="0"/>
              <a:t>это такой поток с простым последействием, параметр которого 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s</a:t>
            </a:r>
            <a:r>
              <a:rPr lang="ru-RU" sz="2000" i="1" baseline="-25000" dirty="0" smtClean="0"/>
              <a:t>(</a:t>
            </a:r>
            <a:r>
              <a:rPr lang="ru-RU" sz="2000" i="1" baseline="-25000" dirty="0" err="1" smtClean="0"/>
              <a:t>t</a:t>
            </a:r>
            <a:r>
              <a:rPr lang="ru-RU" sz="2000" i="1" baseline="-25000" dirty="0" smtClean="0"/>
              <a:t>)</a:t>
            </a:r>
            <a:r>
              <a:rPr lang="ru-RU" sz="2000" dirty="0" smtClean="0"/>
              <a:t> </a:t>
            </a:r>
            <a:r>
              <a:rPr lang="ru-RU" sz="2000" dirty="0"/>
              <a:t>в любой момент времени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зависит только от числа установленных соединений </a:t>
            </a:r>
            <a:r>
              <a:rPr lang="ru-RU" sz="2000" i="1" dirty="0" err="1" smtClean="0"/>
              <a:t>i</a:t>
            </a:r>
            <a:r>
              <a:rPr lang="ru-RU" sz="2000" dirty="0"/>
              <a:t>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Следовательно</a:t>
            </a:r>
            <a:r>
              <a:rPr lang="ru-RU" sz="2000" dirty="0"/>
              <a:t>, для симметричного потока 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s</a:t>
            </a:r>
            <a:r>
              <a:rPr lang="ru-RU" sz="2000" i="1" baseline="-25000" dirty="0" smtClean="0"/>
              <a:t>(</a:t>
            </a:r>
            <a:r>
              <a:rPr lang="ru-RU" sz="2000" i="1" baseline="-25000" dirty="0" err="1" smtClean="0"/>
              <a:t>t</a:t>
            </a:r>
            <a:r>
              <a:rPr lang="ru-RU" sz="2000" i="1" baseline="-25000" dirty="0" smtClean="0"/>
              <a:t>)</a:t>
            </a:r>
            <a:r>
              <a:rPr lang="ru-RU" sz="2000" i="1" dirty="0" smtClean="0"/>
              <a:t>=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i</a:t>
            </a:r>
            <a:r>
              <a:rPr lang="ru-RU" sz="2000" dirty="0"/>
              <a:t>. Зависимость 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i</a:t>
            </a:r>
            <a:r>
              <a:rPr lang="ru-RU" sz="2000" dirty="0" err="1"/>
              <a:t> </a:t>
            </a:r>
            <a:r>
              <a:rPr lang="ru-RU" sz="2000" dirty="0"/>
              <a:t>может быть различной.</a:t>
            </a:r>
            <a:r>
              <a:rPr lang="ru-RU" sz="20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</a:t>
            </a:r>
            <a:r>
              <a:rPr lang="ru-RU" sz="2000" dirty="0" smtClean="0"/>
              <a:t>) Частным </a:t>
            </a:r>
            <a:r>
              <a:rPr lang="ru-RU" sz="2000" dirty="0"/>
              <a:t>случаем </a:t>
            </a:r>
            <a:r>
              <a:rPr lang="ru-RU" sz="2000" dirty="0" smtClean="0"/>
              <a:t>симметричного потока является </a:t>
            </a:r>
            <a:r>
              <a:rPr lang="ru-RU" sz="2000" b="1" dirty="0" smtClean="0"/>
              <a:t>примитивный поток вызовов</a:t>
            </a:r>
            <a:r>
              <a:rPr lang="ru-RU" sz="20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Примитивный </a:t>
            </a:r>
            <a:r>
              <a:rPr lang="ru-RU" sz="2000" dirty="0"/>
              <a:t>поток — это такой </a:t>
            </a:r>
            <a:r>
              <a:rPr lang="ru-RU" sz="2000" dirty="0" smtClean="0"/>
              <a:t>симметричный поток вызовов, </a:t>
            </a:r>
            <a:r>
              <a:rPr lang="ru-RU" sz="2000" dirty="0"/>
              <a:t>параметр которого 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i</a:t>
            </a:r>
            <a:r>
              <a:rPr lang="ru-RU" sz="2000" dirty="0" err="1"/>
              <a:t> </a:t>
            </a:r>
            <a:r>
              <a:rPr lang="ru-RU" sz="2000" dirty="0" err="1" smtClean="0"/>
              <a:t> </a:t>
            </a:r>
            <a:r>
              <a:rPr lang="ru-RU" sz="2000" dirty="0" smtClean="0"/>
              <a:t>зависит от числа обслуживаемых вызовов и прямо пропорционален числу свободных абонентов.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i </a:t>
            </a:r>
            <a:r>
              <a:rPr lang="ru-RU" sz="2000" i="1" dirty="0" err="1"/>
              <a:t>=α</a:t>
            </a:r>
            <a:r>
              <a:rPr lang="ru-RU" sz="2000" i="1" dirty="0"/>
              <a:t>(</a:t>
            </a:r>
            <a:r>
              <a:rPr lang="ru-RU" sz="2000" i="1" dirty="0" err="1"/>
              <a:t>N-i</a:t>
            </a:r>
            <a:r>
              <a:rPr lang="ru-RU" sz="2000" i="1" dirty="0"/>
              <a:t>)</a:t>
            </a:r>
            <a:r>
              <a:rPr lang="ru-RU" sz="2000" dirty="0"/>
              <a:t>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где </a:t>
            </a:r>
            <a:r>
              <a:rPr lang="ru-RU" sz="2000" i="1" dirty="0" err="1"/>
              <a:t>α</a:t>
            </a:r>
            <a:r>
              <a:rPr lang="ru-RU" sz="2000" dirty="0" err="1"/>
              <a:t> </a:t>
            </a:r>
            <a:r>
              <a:rPr lang="ru-RU" sz="2000" dirty="0"/>
              <a:t>— коэффициент пропорциональности, численно равный параметру одного </a:t>
            </a:r>
            <a:r>
              <a:rPr lang="ru-RU" sz="2000" dirty="0" smtClean="0"/>
              <a:t>свободного источника</a:t>
            </a:r>
            <a:r>
              <a:rPr lang="ru-RU" sz="2000" dirty="0"/>
              <a:t>;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smtClean="0"/>
              <a:t>N</a:t>
            </a:r>
            <a:r>
              <a:rPr lang="ru-RU" sz="2000" dirty="0" smtClean="0"/>
              <a:t> </a:t>
            </a:r>
            <a:r>
              <a:rPr lang="ru-RU" sz="2000" dirty="0"/>
              <a:t>— число источников вызовов;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err="1" smtClean="0"/>
              <a:t>i</a:t>
            </a:r>
            <a:r>
              <a:rPr lang="ru-RU" sz="2000" dirty="0" smtClean="0"/>
              <a:t> </a:t>
            </a:r>
            <a:r>
              <a:rPr lang="ru-RU" sz="2000" dirty="0"/>
              <a:t>— число занятых источников;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err="1" smtClean="0"/>
              <a:t>N-i</a:t>
            </a:r>
            <a:r>
              <a:rPr lang="ru-RU" sz="2000" dirty="0" smtClean="0"/>
              <a:t> </a:t>
            </a:r>
            <a:r>
              <a:rPr lang="ru-RU" sz="2000" dirty="0"/>
              <a:t>— число свободных источников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Примитивный поток иногда называют потоком от ограниченного числа источников.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2646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3) Частным </a:t>
            </a:r>
            <a:r>
              <a:rPr lang="ru-RU" sz="2000" dirty="0"/>
              <a:t>случаем примитивного потока является </a:t>
            </a:r>
            <a:r>
              <a:rPr lang="ru-RU" sz="2000" b="1" dirty="0"/>
              <a:t>простейший ПВ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Простейший </a:t>
            </a:r>
            <a:r>
              <a:rPr lang="ru-RU" sz="2000" dirty="0"/>
              <a:t>поток — это такой примитивный поток, параметр которого 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i</a:t>
            </a:r>
            <a:r>
              <a:rPr lang="ru-RU" sz="2000" dirty="0" err="1"/>
              <a:t> </a:t>
            </a:r>
            <a:r>
              <a:rPr lang="ru-RU" sz="2000" dirty="0"/>
              <a:t>не зависит от состояния системы. </a:t>
            </a:r>
            <a:endParaRPr lang="ru-RU" sz="2000" dirty="0" smtClean="0"/>
          </a:p>
          <a:p>
            <a:pPr algn="ctr">
              <a:spcAft>
                <a:spcPts val="600"/>
              </a:spcAft>
            </a:pPr>
            <a:r>
              <a:rPr lang="ru-RU" sz="2000" i="1" smtClean="0"/>
              <a:t>λ</a:t>
            </a:r>
            <a:r>
              <a:rPr lang="ru-RU" sz="2000" i="1" baseline="-25000" smtClean="0"/>
              <a:t>i</a:t>
            </a:r>
            <a:r>
              <a:rPr lang="ru-RU" sz="2000" i="1" smtClean="0"/>
              <a:t>=λ=const</a:t>
            </a:r>
            <a:r>
              <a:rPr lang="ru-RU" sz="2000" smtClean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Действительно</a:t>
            </a:r>
            <a:r>
              <a:rPr lang="ru-RU" sz="2000" dirty="0"/>
              <a:t>, с увеличением </a:t>
            </a:r>
            <a:r>
              <a:rPr lang="ru-RU" sz="2000" i="1" dirty="0"/>
              <a:t>N</a:t>
            </a:r>
            <a:r>
              <a:rPr lang="ru-RU" sz="2000" dirty="0"/>
              <a:t> и с уменьшением </a:t>
            </a:r>
            <a:r>
              <a:rPr lang="ru-RU" sz="2000" i="1" dirty="0" err="1" smtClean="0"/>
              <a:t>α</a:t>
            </a:r>
            <a:r>
              <a:rPr lang="ru-RU" sz="2000" dirty="0" err="1" smtClean="0"/>
              <a:t> </a:t>
            </a:r>
            <a:r>
              <a:rPr lang="ru-RU" sz="2000" dirty="0"/>
              <a:t>последействие убывает.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предельном случае, когда </a:t>
            </a:r>
            <a:r>
              <a:rPr lang="ru-RU" sz="2000" i="1" dirty="0"/>
              <a:t>N→∞</a:t>
            </a:r>
            <a:r>
              <a:rPr lang="ru-RU" sz="2000" dirty="0"/>
              <a:t> и </a:t>
            </a:r>
            <a:r>
              <a:rPr lang="ru-RU" sz="2000" i="1" dirty="0" err="1"/>
              <a:t>α</a:t>
            </a:r>
            <a:r>
              <a:rPr lang="ru-RU" sz="2000" i="1" dirty="0" smtClean="0"/>
              <a:t>→0</a:t>
            </a:r>
            <a:r>
              <a:rPr lang="ru-RU" sz="2000" dirty="0" smtClean="0"/>
              <a:t>, при условии </a:t>
            </a:r>
            <a:r>
              <a:rPr lang="ru-RU" sz="2000" smtClean="0"/>
              <a:t>что </a:t>
            </a:r>
            <a:r>
              <a:rPr lang="ru-RU" sz="2000" i="1" smtClean="0"/>
              <a:t>αN=const</a:t>
            </a:r>
            <a:r>
              <a:rPr lang="ru-RU" sz="2000" smtClean="0"/>
              <a:t>, </a:t>
            </a:r>
            <a:r>
              <a:rPr lang="ru-RU" sz="2000" dirty="0"/>
              <a:t>параметр </a:t>
            </a:r>
            <a:r>
              <a:rPr lang="ru-RU" sz="2000" i="1" dirty="0" err="1"/>
              <a:t>λ</a:t>
            </a:r>
            <a:r>
              <a:rPr lang="ru-RU" sz="2000" i="1" dirty="0"/>
              <a:t>=</a:t>
            </a:r>
            <a:r>
              <a:rPr lang="ru-RU" sz="2000" i="1" dirty="0" err="1"/>
              <a:t>αN</a:t>
            </a:r>
            <a:r>
              <a:rPr lang="ru-RU" sz="2000" dirty="0" err="1"/>
              <a:t> </a:t>
            </a:r>
            <a:r>
              <a:rPr lang="ru-RU" sz="2000" dirty="0" smtClean="0"/>
              <a:t>становится независимым </a:t>
            </a:r>
            <a:r>
              <a:rPr lang="ru-RU" sz="2000" dirty="0"/>
              <a:t>от состояния системы и, при этих условиях, модель примитивного потока переходит в модель простейшего потока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Таким образом, потоки с простым последействием различаются степенью зависимости параметра </a:t>
            </a:r>
            <a:r>
              <a:rPr lang="ru-RU" sz="2000" i="1" dirty="0" err="1" smtClean="0"/>
              <a:t>λ </a:t>
            </a:r>
            <a:r>
              <a:rPr lang="ru-RU" sz="2000" dirty="0" smtClean="0"/>
              <a:t>от состояния </a:t>
            </a:r>
            <a:r>
              <a:rPr lang="ru-RU" sz="2000" smtClean="0"/>
              <a:t>системы </a:t>
            </a:r>
            <a:r>
              <a:rPr lang="ru-RU" sz="2000" i="1" smtClean="0"/>
              <a:t>S(t)</a:t>
            </a:r>
            <a:r>
              <a:rPr lang="ru-RU" sz="2000" smtClean="0"/>
              <a:t>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4) Также к потокам с простым последействием относится </a:t>
            </a:r>
            <a:r>
              <a:rPr lang="ru-RU" sz="2000" b="1" dirty="0" smtClean="0"/>
              <a:t>поток с повторными вызовами</a:t>
            </a:r>
            <a:r>
              <a:rPr lang="ru-RU" sz="2000" dirty="0" smtClean="0"/>
              <a:t>.</a:t>
            </a:r>
          </a:p>
          <a:p>
            <a:pPr algn="ctr">
              <a:spcAft>
                <a:spcPts val="600"/>
              </a:spcAft>
            </a:pPr>
            <a:r>
              <a:rPr lang="ru-RU" sz="2000" i="1" err="1" smtClean="0"/>
              <a:t>λ</a:t>
            </a:r>
            <a:r>
              <a:rPr lang="en-US" sz="2000" i="1" baseline="-25000" smtClean="0"/>
              <a:t>s(t)</a:t>
            </a:r>
            <a:r>
              <a:rPr lang="en-US" sz="2000" smtClean="0"/>
              <a:t>=</a:t>
            </a:r>
            <a:r>
              <a:rPr lang="ru-RU" sz="2000" smtClean="0"/>
              <a:t> </a:t>
            </a:r>
            <a:r>
              <a:rPr lang="ru-RU" sz="2000" i="1" dirty="0" err="1" smtClean="0"/>
              <a:t>λ</a:t>
            </a:r>
            <a:r>
              <a:rPr lang="en-US" sz="2000" i="1" baseline="-25000" dirty="0" smtClean="0"/>
              <a:t>s</a:t>
            </a:r>
            <a:r>
              <a:rPr lang="ru-RU" sz="2000" i="1" baseline="-25000" dirty="0" smtClean="0"/>
              <a:t> </a:t>
            </a:r>
            <a:r>
              <a:rPr lang="ru-RU" sz="2000" i="1" baseline="-25000" smtClean="0"/>
              <a:t>1</a:t>
            </a:r>
            <a:r>
              <a:rPr lang="en-US" sz="2000" i="1" baseline="-25000" smtClean="0"/>
              <a:t>(t)</a:t>
            </a:r>
            <a:r>
              <a:rPr lang="ru-RU" sz="2000" dirty="0"/>
              <a:t>+</a:t>
            </a:r>
            <a:r>
              <a:rPr lang="ru-RU" sz="2000" dirty="0" smtClean="0"/>
              <a:t> </a:t>
            </a:r>
            <a:r>
              <a:rPr lang="ru-RU" sz="2000" i="1" dirty="0" err="1" smtClean="0"/>
              <a:t>λ</a:t>
            </a:r>
            <a:r>
              <a:rPr lang="en-US" sz="2000" i="1" baseline="-25000" dirty="0" smtClean="0"/>
              <a:t>s</a:t>
            </a:r>
            <a:r>
              <a:rPr lang="ru-RU" sz="2000" i="1" baseline="-25000" dirty="0" smtClean="0"/>
              <a:t> </a:t>
            </a:r>
            <a:r>
              <a:rPr lang="ru-RU" sz="2000" i="1" baseline="-25000" smtClean="0"/>
              <a:t>2</a:t>
            </a:r>
            <a:r>
              <a:rPr lang="en-US" sz="2000" i="1" baseline="-25000" smtClean="0"/>
              <a:t>(t</a:t>
            </a:r>
            <a:r>
              <a:rPr lang="ru-RU" sz="2000" i="1" baseline="-25000" smtClean="0"/>
              <a:t>)</a:t>
            </a:r>
            <a:endParaRPr lang="ru-RU" sz="2000" i="1" baseline="-25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где </a:t>
            </a:r>
            <a:r>
              <a:rPr lang="ru-RU" sz="2000" dirty="0" err="1" smtClean="0"/>
              <a:t>λ</a:t>
            </a:r>
            <a:r>
              <a:rPr lang="en-US" sz="2000" baseline="-25000" dirty="0" smtClean="0"/>
              <a:t>s</a:t>
            </a:r>
            <a:r>
              <a:rPr lang="ru-RU" sz="2000" baseline="-25000" dirty="0" smtClean="0"/>
              <a:t> </a:t>
            </a:r>
            <a:r>
              <a:rPr lang="ru-RU" sz="2000" baseline="-25000" smtClean="0"/>
              <a:t>1</a:t>
            </a:r>
            <a:r>
              <a:rPr lang="en-US" sz="2000" baseline="-25000" smtClean="0"/>
              <a:t>(t)</a:t>
            </a:r>
            <a:r>
              <a:rPr lang="ru-RU" sz="2000" smtClean="0"/>
              <a:t> </a:t>
            </a:r>
            <a:r>
              <a:rPr lang="ru-RU" sz="2000" dirty="0" smtClean="0"/>
              <a:t>– первичный поток, </a:t>
            </a:r>
            <a:r>
              <a:rPr lang="ru-RU" sz="2000" dirty="0" err="1" smtClean="0"/>
              <a:t>λ</a:t>
            </a:r>
            <a:r>
              <a:rPr lang="en-US" sz="2000" baseline="-25000" dirty="0" smtClean="0"/>
              <a:t>s</a:t>
            </a:r>
            <a:r>
              <a:rPr lang="ru-RU" sz="2000" baseline="-25000" dirty="0" smtClean="0"/>
              <a:t> </a:t>
            </a:r>
            <a:r>
              <a:rPr lang="ru-RU" sz="2000" baseline="-25000" smtClean="0"/>
              <a:t>2</a:t>
            </a:r>
            <a:r>
              <a:rPr lang="en-US" sz="2000" baseline="-25000" smtClean="0"/>
              <a:t>(t</a:t>
            </a:r>
            <a:r>
              <a:rPr lang="ru-RU" sz="2000" baseline="-25000" smtClean="0"/>
              <a:t>)</a:t>
            </a:r>
            <a:r>
              <a:rPr lang="ru-RU" sz="2000" smtClean="0"/>
              <a:t> </a:t>
            </a:r>
            <a:r>
              <a:rPr lang="ru-RU" sz="2000" dirty="0" smtClean="0"/>
              <a:t>– вторичный.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Если первичный поток является простейшим, то </a:t>
            </a:r>
            <a:r>
              <a:rPr lang="ru-RU" sz="2000" i="1" err="1" smtClean="0"/>
              <a:t>λ</a:t>
            </a:r>
            <a:r>
              <a:rPr lang="en-US" sz="2000" i="1" baseline="-25000" smtClean="0"/>
              <a:t>s(t)</a:t>
            </a:r>
            <a:r>
              <a:rPr lang="en-US" sz="2000" smtClean="0"/>
              <a:t>=</a:t>
            </a:r>
            <a:r>
              <a:rPr lang="ru-RU" sz="2000" smtClean="0"/>
              <a:t> </a:t>
            </a:r>
            <a:r>
              <a:rPr lang="ru-RU" sz="2000" i="1" dirty="0" err="1" smtClean="0"/>
              <a:t>λ</a:t>
            </a:r>
            <a:r>
              <a:rPr lang="ru-RU" sz="2000" dirty="0" err="1" smtClean="0"/>
              <a:t>+ </a:t>
            </a:r>
            <a:r>
              <a:rPr lang="ru-RU" sz="2000" i="1" dirty="0" err="1" smtClean="0"/>
              <a:t>jβ</a:t>
            </a:r>
            <a:endParaRPr lang="en-US" sz="2000" i="1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Если первичный поток является примитивным, то </a:t>
            </a:r>
            <a:r>
              <a:rPr lang="ru-RU" sz="2000" i="1" err="1" smtClean="0"/>
              <a:t>λ</a:t>
            </a:r>
            <a:r>
              <a:rPr lang="en-US" sz="2000" i="1" baseline="-25000" smtClean="0"/>
              <a:t>s(t)</a:t>
            </a:r>
            <a:r>
              <a:rPr lang="en-US" sz="2000" smtClean="0"/>
              <a:t>=</a:t>
            </a:r>
            <a:r>
              <a:rPr lang="ru-RU" sz="2000" smtClean="0"/>
              <a:t> </a:t>
            </a:r>
            <a:r>
              <a:rPr lang="ru-RU" sz="2000" i="1" dirty="0" err="1" smtClean="0"/>
              <a:t>α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N-i</a:t>
            </a:r>
            <a:r>
              <a:rPr lang="ru-RU" sz="2000" i="1" dirty="0" smtClean="0"/>
              <a:t> )</a:t>
            </a:r>
            <a:r>
              <a:rPr lang="ru-RU" sz="2000" dirty="0" smtClean="0"/>
              <a:t>+ </a:t>
            </a:r>
            <a:r>
              <a:rPr lang="ru-RU" sz="2000" i="1" dirty="0" err="1" smtClean="0"/>
              <a:t>jβ</a:t>
            </a:r>
            <a:endParaRPr lang="ru-RU" sz="2000" i="1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где </a:t>
            </a:r>
            <a:r>
              <a:rPr lang="ru-RU" sz="2000" i="1" dirty="0" err="1" smtClean="0"/>
              <a:t>j</a:t>
            </a:r>
            <a:r>
              <a:rPr lang="ru-RU" sz="2000" dirty="0" smtClean="0"/>
              <a:t> — число источников повторных вызовов, </a:t>
            </a:r>
            <a:r>
              <a:rPr lang="ru-RU" sz="2000" i="1" dirty="0" err="1" smtClean="0"/>
              <a:t>β</a:t>
            </a:r>
            <a:r>
              <a:rPr lang="ru-RU" sz="2000" dirty="0" err="1" smtClean="0"/>
              <a:t> </a:t>
            </a:r>
            <a:r>
              <a:rPr lang="ru-RU" sz="2000" dirty="0" smtClean="0"/>
              <a:t>— интенсивность повторений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1844824"/>
            <a:ext cx="4450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err="1" smtClean="0"/>
              <a:t>λ</a:t>
            </a:r>
            <a:r>
              <a:rPr lang="en-US" sz="2000" i="1" baseline="-25000" smtClean="0"/>
              <a:t>s(t)</a:t>
            </a:r>
            <a:r>
              <a:rPr lang="ru-RU" sz="2000" smtClean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поток с простым последействием</a:t>
            </a:r>
            <a:r>
              <a:rPr lang="en-US" sz="2000" dirty="0"/>
              <a:t>]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2708920"/>
            <a:ext cx="2291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λ</a:t>
            </a:r>
            <a:r>
              <a:rPr lang="en-US" sz="2000" i="1" baseline="-25000" dirty="0" err="1"/>
              <a:t>i</a:t>
            </a:r>
            <a:r>
              <a:rPr lang="ru-RU" sz="2000" dirty="0" smtClean="0"/>
              <a:t> </a:t>
            </a:r>
            <a:r>
              <a:rPr lang="en-US" sz="2000" dirty="0" smtClean="0"/>
              <a:t> [</a:t>
            </a:r>
            <a:r>
              <a:rPr lang="ru-RU" sz="2000" dirty="0" smtClean="0"/>
              <a:t>симметричный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573016"/>
            <a:ext cx="2969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λ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ru-RU" sz="2000" i="1" dirty="0" err="1" smtClean="0"/>
              <a:t>α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N-i</a:t>
            </a:r>
            <a:r>
              <a:rPr lang="ru-RU" sz="2000" i="1" dirty="0" smtClean="0"/>
              <a:t> )</a:t>
            </a:r>
            <a:r>
              <a:rPr lang="en-US" sz="2000" dirty="0"/>
              <a:t> </a:t>
            </a:r>
            <a:r>
              <a:rPr lang="en-US" sz="2000" dirty="0" smtClean="0"/>
              <a:t>[</a:t>
            </a:r>
            <a:r>
              <a:rPr lang="ru-RU" sz="2000" dirty="0" smtClean="0"/>
              <a:t>примитивный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4437112"/>
            <a:ext cx="2582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smtClean="0"/>
              <a:t>λ=const </a:t>
            </a:r>
            <a:r>
              <a:rPr lang="en-US" sz="2000" dirty="0" smtClean="0"/>
              <a:t>[</a:t>
            </a:r>
            <a:r>
              <a:rPr lang="ru-RU" sz="2000" dirty="0" smtClean="0"/>
              <a:t>простейший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2708920"/>
            <a:ext cx="3796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[</a:t>
            </a:r>
            <a:r>
              <a:rPr lang="ru-RU" sz="2000" dirty="0" smtClean="0"/>
              <a:t>поток с повторными вызовами</a:t>
            </a:r>
            <a:r>
              <a:rPr lang="en-US" sz="2000" dirty="0" smtClean="0"/>
              <a:t>]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3573016"/>
            <a:ext cx="1914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повт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ru-RU" sz="2000" i="1" dirty="0" err="1" smtClean="0"/>
              <a:t>α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N-i</a:t>
            </a:r>
            <a:r>
              <a:rPr lang="ru-RU" sz="2000" i="1" dirty="0" smtClean="0"/>
              <a:t> )</a:t>
            </a:r>
            <a:r>
              <a:rPr lang="ru-RU" sz="2000" dirty="0" smtClean="0"/>
              <a:t>+ </a:t>
            </a:r>
            <a:r>
              <a:rPr lang="ru-RU" sz="2000" i="1" dirty="0" err="1" smtClean="0"/>
              <a:t>jβ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40152" y="4365104"/>
            <a:ext cx="1390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повт</a:t>
            </a:r>
            <a:r>
              <a:rPr lang="en-US" sz="2000" dirty="0" smtClean="0"/>
              <a:t>=</a:t>
            </a:r>
            <a:r>
              <a:rPr lang="ru-RU" sz="2000" dirty="0" smtClean="0"/>
              <a:t> </a:t>
            </a:r>
            <a:r>
              <a:rPr lang="ru-RU" sz="2000" i="1" dirty="0" err="1" smtClean="0"/>
              <a:t>λ</a:t>
            </a:r>
            <a:r>
              <a:rPr lang="ru-RU" sz="2000" dirty="0" err="1" smtClean="0"/>
              <a:t>+ </a:t>
            </a:r>
            <a:r>
              <a:rPr lang="ru-RU" sz="2000" i="1" dirty="0" err="1" smtClean="0"/>
              <a:t>jβ</a:t>
            </a:r>
            <a:endParaRPr lang="ru-RU" sz="20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843808" y="2348880"/>
            <a:ext cx="1008112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92080" y="2348880"/>
            <a:ext cx="108012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843808" y="3140968"/>
            <a:ext cx="0" cy="423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843808" y="3933056"/>
            <a:ext cx="0" cy="4236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27984" y="3789040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355976" y="4581128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Время обслуживания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Процесс обслуживания оценивается символом </a:t>
            </a:r>
            <a:r>
              <a:rPr lang="ru-RU" sz="2200" i="1" dirty="0" smtClean="0"/>
              <a:t>B(</a:t>
            </a:r>
            <a:r>
              <a:rPr lang="ru-RU" sz="2200" i="1" dirty="0" err="1" smtClean="0"/>
              <a:t>x</a:t>
            </a:r>
            <a:r>
              <a:rPr lang="ru-RU" sz="2200" i="1" dirty="0" smtClean="0"/>
              <a:t>)</a:t>
            </a:r>
            <a:r>
              <a:rPr lang="ru-RU" sz="2200" dirty="0" smtClean="0"/>
              <a:t> на второй позиции классификации </a:t>
            </a:r>
            <a:r>
              <a:rPr lang="ru-RU" sz="2200" dirty="0" err="1" smtClean="0"/>
              <a:t>Кендалла</a:t>
            </a:r>
            <a:r>
              <a:rPr lang="ru-RU" sz="2200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Процесс обслуживания характеризуется определенной длительностью обслуживания , которая может быть как случайной, так и детерминированной. В соответствии с этим, рассмотрим наиболее распространенные функции распределения для описания процессов </a:t>
            </a:r>
            <a:r>
              <a:rPr lang="ru-RU" sz="2200" dirty="0" smtClean="0"/>
              <a:t>обслуживания </a:t>
            </a:r>
            <a:r>
              <a:rPr lang="ru-RU" sz="2200" dirty="0" smtClean="0"/>
              <a:t>вызовов.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1) Показательное (случайное)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2) Детерминированное (регулярное)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2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1) </a:t>
            </a:r>
            <a:r>
              <a:rPr lang="ru-RU" sz="2200" b="1" dirty="0" smtClean="0"/>
              <a:t>Показательное (экспоненциальное) распределение</a:t>
            </a:r>
            <a:r>
              <a:rPr lang="ru-RU" sz="2200" dirty="0" smtClean="0"/>
              <a:t> длительности обслуживания хорошо описывает множество реальных процессов обслуживания вызовов в </a:t>
            </a:r>
            <a:r>
              <a:rPr lang="ru-RU" sz="2200" dirty="0" err="1" smtClean="0"/>
              <a:t>инфокоммуникационных</a:t>
            </a:r>
            <a:r>
              <a:rPr lang="ru-RU" sz="2200" dirty="0" smtClean="0"/>
              <a:t> системах.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/>
              <a:t>В частности, данное распределение хорошо описывает длительность телефонного разговора и длительность занятия приборов, обслуживающих данное установленное соединение.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b="1" dirty="0" smtClean="0"/>
              <a:t>Теория управления (ТУ) </a:t>
            </a:r>
            <a:r>
              <a:rPr lang="ru-RU" sz="2000" dirty="0" smtClean="0"/>
              <a:t>– обеспечивает управление различными системами и сетями. Методы связаны с решением вариационных задач, в том числе и управляет распределением информационных потоков.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b="1" dirty="0" smtClean="0"/>
              <a:t>Теория </a:t>
            </a:r>
            <a:r>
              <a:rPr lang="ru-RU" sz="2000" b="1" dirty="0" err="1" smtClean="0"/>
              <a:t>телетрафика</a:t>
            </a:r>
            <a:r>
              <a:rPr lang="ru-RU" sz="2000" b="1" dirty="0" smtClean="0"/>
              <a:t> (ТТТ)  (теория массового обслуживания (ТМО)) </a:t>
            </a:r>
            <a:r>
              <a:rPr lang="ru-RU" sz="2000" dirty="0" smtClean="0"/>
              <a:t>– исследование вероятностных процессов функционирования сетей и систем связи. Включает методы теории вероятностей и математической статистики.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b="1" dirty="0" smtClean="0"/>
              <a:t>ТМО</a:t>
            </a:r>
            <a:r>
              <a:rPr lang="ru-RU" sz="2000" dirty="0" smtClean="0"/>
              <a:t> включает в себя </a:t>
            </a:r>
            <a:r>
              <a:rPr lang="ru-RU" sz="2000" b="1" dirty="0" smtClean="0"/>
              <a:t>4 группы задач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1) </a:t>
            </a:r>
            <a:r>
              <a:rPr lang="ru-RU" sz="2000" b="1" dirty="0" smtClean="0"/>
              <a:t>Изучение потоков информации </a:t>
            </a:r>
            <a:r>
              <a:rPr lang="ru-RU" sz="2000" dirty="0" smtClean="0"/>
              <a:t>в </a:t>
            </a:r>
            <a:r>
              <a:rPr lang="ru-RU" sz="2000" dirty="0" err="1" smtClean="0"/>
              <a:t>инфокоммуникационных</a:t>
            </a:r>
            <a:r>
              <a:rPr lang="ru-RU" sz="2000" dirty="0" smtClean="0"/>
              <a:t> сетях и системах. Обычно полезный эффект работы систем и сетей заключается в доставке информации.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Информационное сообщение передаётся или в случайный, или в детерминированный момент времени. Если рассматривать только моменты поступления, то можно говорить о потоках вызовов (ПВ).</a:t>
            </a:r>
          </a:p>
          <a:p>
            <a:r>
              <a:rPr lang="ru-RU" sz="2000" dirty="0" smtClean="0"/>
              <a:t>Поток вызовов (требования, заявки) может иметь различную структуру и интенсивность. Большинство потоков вызовов подвержены случайным колебаниям сложного характера.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Показательное распределение обладает таким свойством, как полное отсутствие последействия. </a:t>
            </a:r>
            <a:r>
              <a:rPr lang="ru-RU" sz="2000" dirty="0" smtClean="0"/>
              <a:t>Математически это </a:t>
            </a:r>
            <a:r>
              <a:rPr lang="ru-RU" sz="2000" dirty="0"/>
              <a:t>дает значительные преимущества</a:t>
            </a:r>
            <a:r>
              <a:rPr lang="ru-RU" sz="2000"/>
              <a:t>, </a:t>
            </a:r>
            <a:r>
              <a:rPr lang="ru-RU" sz="2000" smtClean="0"/>
              <a:t>тпозволяет </a:t>
            </a:r>
            <a:r>
              <a:rPr lang="ru-RU" sz="2000" dirty="0"/>
              <a:t>пользоваться теорией </a:t>
            </a:r>
            <a:r>
              <a:rPr lang="ru-RU" sz="2000" dirty="0" err="1"/>
              <a:t>марковских</a:t>
            </a:r>
            <a:r>
              <a:rPr lang="ru-RU" sz="2000" dirty="0"/>
              <a:t> процессов, в которых будущее не зависит от прошлого и определяется </a:t>
            </a:r>
            <a:r>
              <a:rPr lang="ru-RU" sz="2000" dirty="0" smtClean="0"/>
              <a:t>только настоящим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Рассмотрим </a:t>
            </a:r>
            <a:r>
              <a:rPr lang="ru-RU" sz="2000" dirty="0"/>
              <a:t>выражение для функции распределения длительности обслуживания: </a:t>
            </a:r>
            <a:endParaRPr lang="ru-RU" sz="2000" dirty="0" smtClean="0"/>
          </a:p>
          <a:p>
            <a:pPr algn="ctr">
              <a:spcAft>
                <a:spcPts val="600"/>
              </a:spcAft>
            </a:pPr>
            <a:r>
              <a:rPr lang="ru-RU" sz="2000" i="1" dirty="0" smtClean="0"/>
              <a:t>B(</a:t>
            </a:r>
            <a:r>
              <a:rPr lang="ru-RU" sz="2000" i="1" dirty="0" err="1" smtClean="0"/>
              <a:t>x</a:t>
            </a:r>
            <a:r>
              <a:rPr lang="ru-RU" sz="2000" i="1" dirty="0"/>
              <a:t>)=</a:t>
            </a:r>
            <a:r>
              <a:rPr lang="ru-RU" sz="2000" i="1" dirty="0" smtClean="0"/>
              <a:t>P{</a:t>
            </a:r>
            <a:r>
              <a:rPr lang="ru-RU" sz="2000" i="1" dirty="0" err="1" smtClean="0"/>
              <a:t>t≤</a:t>
            </a:r>
            <a:r>
              <a:rPr lang="ru-RU" sz="2000" i="1" dirty="0" err="1"/>
              <a:t>x</a:t>
            </a:r>
            <a:r>
              <a:rPr lang="ru-RU" sz="2000" i="1" dirty="0"/>
              <a:t>}=1-e</a:t>
            </a:r>
            <a:r>
              <a:rPr lang="ru-RU" sz="2000" i="1" baseline="30000" dirty="0"/>
              <a:t>-βx</a:t>
            </a:r>
            <a:r>
              <a:rPr lang="ru-RU" sz="20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dirty="0"/>
              <a:t>где </a:t>
            </a:r>
            <a:r>
              <a:rPr lang="ru-RU" sz="2000" i="1" dirty="0" err="1"/>
              <a:t>β</a:t>
            </a:r>
            <a:r>
              <a:rPr lang="ru-RU" sz="2000" dirty="0" err="1"/>
              <a:t> </a:t>
            </a:r>
            <a:r>
              <a:rPr lang="ru-RU" sz="2000" dirty="0"/>
              <a:t>— интенсивность освобождения вызовов (параметр функции распределения </a:t>
            </a:r>
            <a:r>
              <a:rPr lang="ru-RU" sz="2000" i="1" dirty="0"/>
              <a:t>B(</a:t>
            </a:r>
            <a:r>
              <a:rPr lang="ru-RU" sz="2000" i="1" dirty="0" err="1"/>
              <a:t>x</a:t>
            </a:r>
            <a:r>
              <a:rPr lang="ru-RU" sz="2000" i="1" dirty="0"/>
              <a:t>)</a:t>
            </a:r>
            <a:r>
              <a:rPr lang="ru-RU" sz="2000" dirty="0"/>
              <a:t>);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 smtClean="0"/>
              <a:t>B(</a:t>
            </a:r>
            <a:r>
              <a:rPr lang="ru-RU" sz="2000" i="1" dirty="0" err="1" smtClean="0"/>
              <a:t>x</a:t>
            </a:r>
            <a:r>
              <a:rPr lang="ru-RU" sz="2000" i="1" dirty="0"/>
              <a:t>)</a:t>
            </a:r>
            <a:r>
              <a:rPr lang="ru-RU" sz="2000" dirty="0"/>
              <a:t> — вероятность того, что длительность обслуживания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будет </a:t>
            </a:r>
            <a:r>
              <a:rPr lang="ru-RU" sz="2000" dirty="0" smtClean="0"/>
              <a:t>меньше </a:t>
            </a:r>
            <a:r>
              <a:rPr lang="ru-RU" sz="2000" dirty="0"/>
              <a:t>или равна некоторому, наперед заданному, времени </a:t>
            </a:r>
            <a:r>
              <a:rPr lang="ru-RU" sz="2000" i="1" dirty="0" err="1"/>
              <a:t>x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Математическое </a:t>
            </a:r>
            <a:r>
              <a:rPr lang="ru-RU" sz="2000" dirty="0"/>
              <a:t>ожидание (среднее время обслуживания</a:t>
            </a:r>
            <a:r>
              <a:rPr lang="ru-RU" sz="2000" dirty="0" smtClean="0"/>
              <a:t>):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Дисперсия </a:t>
            </a:r>
            <a:r>
              <a:rPr lang="ru-RU" sz="2000" dirty="0"/>
              <a:t>(мера разброса, относительно среднего значения): 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Среднеквадратическое отклонение (СКО): 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4221088"/>
            <a:ext cx="600075" cy="666750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157192"/>
            <a:ext cx="866775" cy="666750"/>
          </a:xfrm>
          <a:prstGeom prst="rect">
            <a:avLst/>
          </a:prstGeom>
          <a:noFill/>
        </p:spPr>
      </p:pic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733256"/>
            <a:ext cx="723900" cy="666750"/>
          </a:xfrm>
          <a:prstGeom prst="rect">
            <a:avLst/>
          </a:prstGeom>
          <a:noFill/>
        </p:spPr>
      </p:pic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/>
              <a:t>Рассмотрим график </a:t>
            </a:r>
            <a:r>
              <a:rPr lang="ru-RU" sz="2000" i="1" dirty="0"/>
              <a:t>B(</a:t>
            </a:r>
            <a:r>
              <a:rPr lang="ru-RU" sz="2000" i="1" dirty="0" err="1"/>
              <a:t>x</a:t>
            </a:r>
            <a:r>
              <a:rPr lang="ru-RU" sz="2000" i="1" dirty="0" smtClean="0"/>
              <a:t>)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/>
              <a:t>На этом графике, на оси абсцисс </a:t>
            </a:r>
            <a:r>
              <a:rPr lang="ru-RU" sz="2000" dirty="0" smtClean="0"/>
              <a:t>покажем </a:t>
            </a:r>
            <a:r>
              <a:rPr lang="ru-RU" sz="2000" dirty="0" smtClean="0"/>
              <a:t>точку </a:t>
            </a:r>
            <a:r>
              <a:rPr lang="ru-RU" sz="2000" i="1" dirty="0" err="1" smtClean="0"/>
              <a:t>t</a:t>
            </a:r>
            <a:r>
              <a:rPr lang="ru-RU" sz="2000" i="1" baseline="-25000" dirty="0" err="1" smtClean="0"/>
              <a:t>ср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Построим </a:t>
            </a:r>
            <a:r>
              <a:rPr lang="ru-RU" sz="2000" dirty="0"/>
              <a:t>перпендикуляр из этой точки. </a:t>
            </a:r>
            <a:r>
              <a:rPr lang="ru-RU" sz="2000" dirty="0" smtClean="0"/>
              <a:t>Заштрихованные площади</a:t>
            </a:r>
            <a:r>
              <a:rPr lang="ru-RU" sz="2000" dirty="0"/>
              <a:t>, которые образуются, будут равны друг другу. </a:t>
            </a:r>
            <a:endParaRPr lang="ru-RU" sz="2000" dirty="0" smtClean="0"/>
          </a:p>
          <a:p>
            <a:r>
              <a:rPr lang="ru-RU" sz="2000" dirty="0" smtClean="0"/>
              <a:t>Чаще всего параметр </a:t>
            </a:r>
            <a:r>
              <a:rPr lang="ru-RU" sz="2000" i="1" dirty="0" err="1" smtClean="0"/>
              <a:t>β</a:t>
            </a:r>
            <a:r>
              <a:rPr lang="ru-RU" sz="2000" i="1" dirty="0" err="1"/>
              <a:t> </a:t>
            </a:r>
            <a:r>
              <a:rPr lang="ru-RU" sz="2000" dirty="0" smtClean="0"/>
              <a:t>принимают равным  1.С </a:t>
            </a:r>
            <a:r>
              <a:rPr lang="ru-RU" sz="2000" dirty="0"/>
              <a:t>целью упрощения математических расчетов, обычно за единицу времени принимают среднюю длительность </a:t>
            </a:r>
            <a:r>
              <a:rPr lang="ru-RU" sz="2000" dirty="0" smtClean="0"/>
              <a:t>обслуживания             .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этом случае, </a:t>
            </a:r>
            <a:r>
              <a:rPr lang="ru-RU" sz="2000" i="1" dirty="0" err="1"/>
              <a:t>β=1</a:t>
            </a:r>
            <a:r>
              <a:rPr lang="ru-RU" sz="2000" dirty="0" err="1"/>
              <a:t>, </a:t>
            </a:r>
            <a:r>
              <a:rPr lang="ru-RU" sz="2000" dirty="0"/>
              <a:t>а </a:t>
            </a:r>
            <a:r>
              <a:rPr lang="ru-RU" sz="2000" i="1" dirty="0"/>
              <a:t>B(</a:t>
            </a:r>
            <a:r>
              <a:rPr lang="ru-RU" sz="2000" i="1" dirty="0" err="1"/>
              <a:t>x</a:t>
            </a:r>
            <a:r>
              <a:rPr lang="ru-RU" sz="2000" i="1" dirty="0"/>
              <a:t>)=1-e</a:t>
            </a:r>
            <a:r>
              <a:rPr lang="ru-RU" sz="2000" i="1" baseline="30000" dirty="0"/>
              <a:t>-x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979712" y="908720"/>
            <a:ext cx="0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1979712" y="3573016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79712" y="1772816"/>
            <a:ext cx="302433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уга 21"/>
          <p:cNvSpPr/>
          <p:nvPr/>
        </p:nvSpPr>
        <p:spPr>
          <a:xfrm flipH="1">
            <a:off x="1979712" y="1988840"/>
            <a:ext cx="5616624" cy="2808312"/>
          </a:xfrm>
          <a:prstGeom prst="arc">
            <a:avLst>
              <a:gd name="adj1" fmla="val 16403625"/>
              <a:gd name="adj2" fmla="val 2152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419872" y="1484784"/>
            <a:ext cx="0" cy="20882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07704" y="3645024"/>
            <a:ext cx="179889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b="1" smtClean="0"/>
              <a:t>0                          </a:t>
            </a:r>
            <a:r>
              <a:rPr lang="en-US" b="1" smtClean="0"/>
              <a:t>t</a:t>
            </a:r>
            <a:r>
              <a:rPr lang="en-US" sz="1100" b="1" smtClean="0"/>
              <a:t>cp</a:t>
            </a:r>
            <a:endParaRPr lang="ru-RU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19672" y="1700808"/>
            <a:ext cx="3113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87624" y="1052736"/>
            <a:ext cx="64953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B(x)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76056" y="3356992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/>
              <a:t>t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3419872" y="1772816"/>
            <a:ext cx="288032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419872" y="1772816"/>
            <a:ext cx="576064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3923928" y="1772816"/>
            <a:ext cx="432048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427984" y="1772816"/>
            <a:ext cx="288032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979712" y="2420888"/>
            <a:ext cx="792088" cy="1080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411760" y="2204864"/>
            <a:ext cx="1008112" cy="13681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699792" y="2636912"/>
            <a:ext cx="720080" cy="9361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2987824" y="2996952"/>
            <a:ext cx="432048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123728" y="2276872"/>
            <a:ext cx="1008112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3275856" y="3356992"/>
            <a:ext cx="14401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805264"/>
            <a:ext cx="581025" cy="342900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2) </a:t>
            </a:r>
            <a:r>
              <a:rPr lang="ru-RU" sz="2000" b="1" dirty="0" smtClean="0"/>
              <a:t>Детерминированное (регулярное) распределение </a:t>
            </a:r>
            <a:r>
              <a:rPr lang="ru-RU" sz="2000" dirty="0" smtClean="0"/>
              <a:t>длительности обслуживания.</a:t>
            </a:r>
          </a:p>
          <a:p>
            <a:r>
              <a:rPr lang="ru-RU" sz="2000" dirty="0"/>
              <a:t>Данное распределение также широко используется, например, для описания процессов обслуживания </a:t>
            </a:r>
            <a:r>
              <a:rPr lang="ru-RU" sz="2000" dirty="0" smtClean="0"/>
              <a:t>в сетях с пакетной коммутацией, с разделением процессорного времени и т.д. 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Графически это можно изобразить так: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2132856"/>
            <a:ext cx="3724275" cy="581025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187624" y="3140968"/>
            <a:ext cx="7050892" cy="3422859"/>
            <a:chOff x="360040" y="2708920"/>
            <a:chExt cx="3743532" cy="3067267"/>
          </a:xfrm>
        </p:grpSpPr>
        <p:cxnSp>
          <p:nvCxnSpPr>
            <p:cNvPr id="24" name="Прямая со стрелкой 23"/>
            <p:cNvCxnSpPr/>
            <p:nvPr/>
          </p:nvCxnSpPr>
          <p:spPr>
            <a:xfrm flipV="1">
              <a:off x="899592" y="2708920"/>
              <a:ext cx="0" cy="26642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V="1">
              <a:off x="899592" y="5373216"/>
              <a:ext cx="3015952" cy="838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899592" y="3573016"/>
              <a:ext cx="144016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339752" y="3573016"/>
              <a:ext cx="0" cy="1800200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27584" y="5445224"/>
              <a:ext cx="3275988" cy="33096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ru-RU" b="1" smtClean="0"/>
                <a:t>0                       </a:t>
              </a:r>
              <a:r>
                <a:rPr lang="en-US" b="1" smtClean="0"/>
                <a:t>                     </a:t>
              </a:r>
              <a:r>
                <a:rPr lang="ru-RU" b="1" smtClean="0"/>
                <a:t>   </a:t>
              </a:r>
              <a:r>
                <a:rPr lang="en-US" b="1" smtClean="0"/>
                <a:t>t</a:t>
              </a:r>
              <a:r>
                <a:rPr lang="en-US" sz="1100" b="1" smtClean="0"/>
                <a:t>cp </a:t>
              </a:r>
              <a:r>
                <a:rPr lang="en-US" b="1" smtClean="0"/>
                <a:t>= const                                 t</a:t>
              </a:r>
              <a:endParaRPr lang="ru-RU" sz="11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552" y="3501008"/>
              <a:ext cx="301686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0040" y="2924944"/>
              <a:ext cx="550151" cy="36933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B(x)</a:t>
              </a:r>
              <a:endParaRPr lang="ru-RU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2339752" y="3573016"/>
              <a:ext cx="1368152" cy="83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>
              <a:off x="899592" y="5373216"/>
              <a:ext cx="1440160" cy="8384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При использовании детерминированного распределения </a:t>
            </a:r>
            <a:r>
              <a:rPr lang="ru-RU" sz="2000" dirty="0"/>
              <a:t>значительно </a:t>
            </a:r>
            <a:r>
              <a:rPr lang="ru-RU" sz="2000" dirty="0" smtClean="0"/>
              <a:t>усложняется </a:t>
            </a:r>
            <a:r>
              <a:rPr lang="ru-RU" sz="2000" dirty="0"/>
              <a:t>математический аппарат, </a:t>
            </a:r>
            <a:r>
              <a:rPr lang="ru-RU" sz="2000" dirty="0" smtClean="0"/>
              <a:t>так как </a:t>
            </a:r>
            <a:r>
              <a:rPr lang="ru-RU" sz="2000" dirty="0" err="1" smtClean="0"/>
              <a:t>марковское</a:t>
            </a:r>
            <a:r>
              <a:rPr lang="ru-RU" sz="2000" dirty="0" smtClean="0"/>
              <a:t> </a:t>
            </a:r>
            <a:r>
              <a:rPr lang="ru-RU" sz="2000" dirty="0" smtClean="0"/>
              <a:t>свойство от независимости предыстории здесь не наблюдается. </a:t>
            </a:r>
          </a:p>
          <a:p>
            <a:r>
              <a:rPr lang="ru-RU" sz="2000" dirty="0" smtClean="0"/>
              <a:t>Обе </a:t>
            </a:r>
            <a:r>
              <a:rPr lang="ru-RU" sz="2000" dirty="0"/>
              <a:t>функции </a:t>
            </a:r>
            <a:r>
              <a:rPr lang="ru-RU" sz="2000" dirty="0" smtClean="0"/>
              <a:t>распределения - и </a:t>
            </a:r>
            <a:r>
              <a:rPr lang="ru-RU" sz="2000" dirty="0"/>
              <a:t>показательная, и </a:t>
            </a:r>
            <a:r>
              <a:rPr lang="ru-RU" sz="2000" dirty="0" smtClean="0"/>
              <a:t>детерминированная </a:t>
            </a:r>
            <a:r>
              <a:rPr lang="ru-RU" sz="2000" dirty="0" smtClean="0"/>
              <a:t>- являются </a:t>
            </a:r>
            <a:r>
              <a:rPr lang="ru-RU" sz="2000" dirty="0"/>
              <a:t>предельными случаями распределения </a:t>
            </a:r>
            <a:r>
              <a:rPr lang="ru-RU" sz="2000" dirty="0" smtClean="0"/>
              <a:t>так называемого </a:t>
            </a:r>
            <a:r>
              <a:rPr lang="ru-RU" sz="2000" i="1" dirty="0"/>
              <a:t>k</a:t>
            </a:r>
            <a:r>
              <a:rPr lang="ru-RU" sz="2000" dirty="0"/>
              <a:t>-распределениям Эрланга.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133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88436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Нагрузка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40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Работа с информацией связана с несколькими случайными процессами. Наряду с доставкой и обработкой информации система характеризуется: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1. Работой, вносимой в систему (поступающая нагрузка).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2. Работой, исполненной системой (обслуженная нагрузка).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3. Работой, незавершенной системой (избыточная или остаточная нагрузка).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Располагая информацией только о поступлении вызовов в систему, нельзя определить требуемый объём оборудования, который зависит не только от интенсивности поступающего потока вызовов, но и от  длительности обслуживания каждого вызова в системе распределения информации.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Каждый вызов вносит в систему работу, измеряемую временем, следовательно, случайное число поступающих вызовов на интервале времени</a:t>
            </a:r>
            <a:r>
              <a:rPr lang="ru-RU" sz="2000" i="1" dirty="0" smtClean="0"/>
              <a:t> [t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 ,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</a:t>
            </a:r>
            <a:r>
              <a:rPr lang="ru-RU" sz="2000" dirty="0" smtClean="0"/>
              <a:t>вносит в систему работу, обозначаемую </a:t>
            </a:r>
            <a:r>
              <a:rPr lang="ru-RU" sz="2000" i="1" dirty="0" smtClean="0"/>
              <a:t>А (t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 ,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</a:t>
            </a:r>
            <a:r>
              <a:rPr lang="ru-RU" sz="2000" i="1" dirty="0" smtClean="0"/>
              <a:t>, </a:t>
            </a:r>
            <a:r>
              <a:rPr lang="ru-RU" sz="2000" dirty="0" smtClean="0"/>
              <a:t>которая </a:t>
            </a:r>
            <a:r>
              <a:rPr lang="ru-RU" sz="2000" dirty="0" smtClean="0"/>
              <a:t>измеряется суммарным временем, </a:t>
            </a:r>
            <a:r>
              <a:rPr lang="ru-RU" sz="2000" dirty="0" smtClean="0"/>
              <a:t>необходимым </a:t>
            </a:r>
            <a:r>
              <a:rPr lang="ru-RU" sz="2000" dirty="0" smtClean="0"/>
              <a:t>для обслуживания этих вызовов.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1) Рассмотрим стационарный поток вызовов. На промежутке времени </a:t>
            </a:r>
            <a:r>
              <a:rPr lang="ru-RU" sz="2000" i="1" dirty="0" smtClean="0"/>
              <a:t>[t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 ,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 </a:t>
            </a:r>
            <a:r>
              <a:rPr lang="ru-RU" sz="2000" dirty="0" smtClean="0"/>
              <a:t>для такого потока с интенсивностью</a:t>
            </a: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i="1" dirty="0" smtClean="0">
                <a:solidFill>
                  <a:schemeClr val="tx1"/>
                </a:solidFill>
              </a:rPr>
              <a:t>µ </a:t>
            </a:r>
            <a:r>
              <a:rPr lang="ru-RU" sz="2000" dirty="0" smtClean="0">
                <a:solidFill>
                  <a:schemeClr val="tx1"/>
                </a:solidFill>
              </a:rPr>
              <a:t>для процесса поступления вызовов верно, что общее число вызовов на этом промежутке определяется как </a:t>
            </a:r>
            <a:r>
              <a:rPr lang="ru-RU" sz="2000" i="1" dirty="0" smtClean="0">
                <a:solidFill>
                  <a:schemeClr val="tx1"/>
                </a:solidFill>
              </a:rPr>
              <a:t>µ</a:t>
            </a:r>
            <a:r>
              <a:rPr lang="ru-RU" sz="2000" i="1" dirty="0" smtClean="0"/>
              <a:t> (t</a:t>
            </a:r>
            <a:r>
              <a:rPr lang="ru-RU" sz="2000" i="1" baseline="-25000" dirty="0" smtClean="0"/>
              <a:t>2</a:t>
            </a:r>
            <a:r>
              <a:rPr lang="ru-RU" sz="2000" dirty="0" smtClean="0"/>
              <a:t> –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) . </a:t>
            </a:r>
            <a:r>
              <a:rPr lang="ru-RU" sz="2000" dirty="0" smtClean="0"/>
              <a:t>Пусть      -среднее  время для обслуживания одного вызова. Следовательно, можем получить математическое ожидание поступившей нагрузки:</a:t>
            </a:r>
          </a:p>
          <a:p>
            <a:pPr algn="ctr"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МА</a:t>
            </a:r>
            <a:r>
              <a:rPr lang="ru-RU" sz="2000" i="1" dirty="0" smtClean="0"/>
              <a:t> (t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 ,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= </a:t>
            </a:r>
            <a:r>
              <a:rPr lang="ru-RU" sz="2000" i="1" dirty="0" smtClean="0">
                <a:solidFill>
                  <a:schemeClr val="tx1"/>
                </a:solidFill>
              </a:rPr>
              <a:t>µ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t</a:t>
            </a:r>
            <a:r>
              <a:rPr lang="ru-RU" sz="2000" i="1" baseline="-25000" dirty="0" err="1" smtClean="0"/>
              <a:t>2</a:t>
            </a:r>
            <a:r>
              <a:rPr lang="ru-RU" sz="2000" dirty="0" smtClean="0"/>
              <a:t> –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) </a:t>
            </a:r>
            <a:r>
              <a:rPr lang="ru-RU" sz="2000" i="1" dirty="0" smtClean="0"/>
              <a:t>*</a:t>
            </a:r>
            <a:endParaRPr lang="ru-RU" sz="20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tx1"/>
                </a:solidFill>
              </a:rPr>
              <a:t>Система выполнит вносимую работу с определённым качеством: вызов, поступивший на промежутке </a:t>
            </a:r>
            <a:r>
              <a:rPr lang="ru-RU" sz="2000" i="1" dirty="0" smtClean="0"/>
              <a:t>[t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 ,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 </a:t>
            </a:r>
            <a:r>
              <a:rPr lang="ru-RU" sz="2000" dirty="0" smtClean="0"/>
              <a:t>не обязательно будет обслужен на этом промежутке (возможны потери, задержки, повторные вызовы).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2</a:t>
            </a:r>
            <a:r>
              <a:rPr lang="ru-RU" sz="2000" dirty="0" smtClean="0"/>
              <a:t>) Для оценки исполненной работы (обслуженной нагрузки) введём понятие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i="1" baseline="-25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– число </a:t>
            </a:r>
            <a:r>
              <a:rPr lang="ru-RU" sz="2000" dirty="0" smtClean="0">
                <a:solidFill>
                  <a:schemeClr val="tx1"/>
                </a:solidFill>
              </a:rPr>
              <a:t>вызовов, </a:t>
            </a:r>
            <a:r>
              <a:rPr lang="ru-RU" sz="2000" dirty="0" smtClean="0">
                <a:solidFill>
                  <a:schemeClr val="tx1"/>
                </a:solidFill>
              </a:rPr>
              <a:t>одновременно находящихся в системе в момент времени 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. </a:t>
            </a:r>
            <a:r>
              <a:rPr lang="ru-RU" sz="2000" dirty="0" smtClean="0"/>
              <a:t>Следовательно, работа, исполненная системой, за время </a:t>
            </a:r>
            <a:r>
              <a:rPr lang="en-US" sz="2000" i="1" dirty="0" err="1" smtClean="0"/>
              <a:t>dt</a:t>
            </a:r>
            <a:r>
              <a:rPr lang="en-US" sz="2000" i="1" dirty="0" smtClean="0"/>
              <a:t> </a:t>
            </a:r>
            <a:r>
              <a:rPr lang="ru-RU" sz="2000" dirty="0" smtClean="0"/>
              <a:t>будет равна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en-US" sz="2000" i="1" dirty="0" err="1" smtClean="0"/>
              <a:t>dt</a:t>
            </a:r>
            <a:r>
              <a:rPr lang="en-US" sz="2000" i="1" dirty="0" smtClean="0"/>
              <a:t> ,</a:t>
            </a:r>
            <a:r>
              <a:rPr lang="ru-RU" sz="2000" i="1" dirty="0" smtClean="0"/>
              <a:t> </a:t>
            </a:r>
            <a:r>
              <a:rPr lang="ru-RU" sz="2000" dirty="0" smtClean="0"/>
              <a:t>а работа за время </a:t>
            </a:r>
            <a:r>
              <a:rPr lang="en-US" sz="2000" i="1" dirty="0" smtClean="0"/>
              <a:t>T</a:t>
            </a:r>
            <a:r>
              <a:rPr lang="ru-RU" sz="2000" i="1" dirty="0" smtClean="0"/>
              <a:t> </a:t>
            </a:r>
            <a:r>
              <a:rPr lang="ru-RU" sz="2000" dirty="0" smtClean="0"/>
              <a:t>(большее время):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1196752"/>
            <a:ext cx="104775" cy="342900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2204864"/>
            <a:ext cx="104775" cy="342900"/>
          </a:xfrm>
          <a:prstGeom prst="rect">
            <a:avLst/>
          </a:prstGeom>
          <a:noFill/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517232"/>
            <a:ext cx="1895475" cy="733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В стационарном режиме</a:t>
            </a:r>
            <a:r>
              <a:rPr lang="en-US" sz="2000" dirty="0" smtClean="0"/>
              <a:t>                  </a:t>
            </a:r>
            <a:r>
              <a:rPr lang="ru-RU" sz="2000" dirty="0" smtClean="0"/>
              <a:t>и тогда математическое ожидание исполненной работы можно получить по следующей формуле:</a:t>
            </a:r>
            <a:r>
              <a:rPr lang="en-US" sz="2000" dirty="0" smtClean="0"/>
              <a:t>                               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, пусть 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en-US" sz="2000" i="1" dirty="0" smtClean="0"/>
              <a:t>=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2</a:t>
            </a:r>
            <a:r>
              <a:rPr lang="ru-RU" sz="2000" dirty="0" smtClean="0"/>
              <a:t> –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1</a:t>
            </a:r>
            <a:r>
              <a:rPr lang="en-US" sz="2000" i="1" baseline="-25000" dirty="0" smtClean="0"/>
              <a:t> </a:t>
            </a:r>
          </a:p>
          <a:p>
            <a:pPr>
              <a:spcAft>
                <a:spcPts val="600"/>
              </a:spcAft>
            </a:pPr>
            <a:endParaRPr lang="en-US" sz="2000" i="1" baseline="-25000" dirty="0"/>
          </a:p>
          <a:p>
            <a:pPr>
              <a:spcAft>
                <a:spcPts val="600"/>
              </a:spcAft>
            </a:pPr>
            <a:endParaRPr lang="ru-RU" sz="2000" i="1" baseline="-25000" dirty="0" smtClean="0"/>
          </a:p>
          <a:p>
            <a:pPr>
              <a:spcAft>
                <a:spcPts val="600"/>
              </a:spcAft>
            </a:pPr>
            <a:endParaRPr lang="en-US" sz="2000" i="1" baseline="-25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3) Незавершённая работа системы за промежуток времени </a:t>
            </a:r>
            <a:r>
              <a:rPr lang="ru-RU" sz="2000" i="1" dirty="0" smtClean="0"/>
              <a:t>[t</a:t>
            </a:r>
            <a:r>
              <a:rPr lang="ru-RU" sz="2000" i="1" baseline="-25000" dirty="0" smtClean="0"/>
              <a:t>1</a:t>
            </a:r>
            <a:r>
              <a:rPr lang="ru-RU" sz="2000" dirty="0" smtClean="0"/>
              <a:t> ,</a:t>
            </a:r>
            <a:r>
              <a:rPr lang="ru-RU" sz="2000" i="1" dirty="0" smtClean="0"/>
              <a:t>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 </a:t>
            </a:r>
            <a:r>
              <a:rPr lang="ru-RU" sz="2000" dirty="0" smtClean="0"/>
              <a:t>оценивается как разница между вносимой и исполненной: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Незавершённая работа в любой момент времени </a:t>
            </a:r>
            <a:r>
              <a:rPr lang="en-US" sz="2000" i="1" dirty="0" smtClean="0">
                <a:latin typeface="Corbel" pitchFamily="34" charset="0"/>
              </a:rPr>
              <a:t>T</a:t>
            </a:r>
            <a:r>
              <a:rPr lang="ru-RU" sz="2000" i="1" dirty="0" smtClean="0">
                <a:latin typeface="Corbel" pitchFamily="34" charset="0"/>
              </a:rPr>
              <a:t>  </a:t>
            </a:r>
            <a:r>
              <a:rPr lang="ru-RU" sz="2000" dirty="0" smtClean="0">
                <a:latin typeface="Corbel" pitchFamily="34" charset="0"/>
              </a:rPr>
              <a:t>рассматривается как остаточное время, необходимое для освобождения системы от всех находящихся в ней в этот момент вызовов.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Нагрузка характеризуется размерностью и единицами измерения.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Размерность нагрузки – это вызов   на    время.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В России и в Европе нагрузка измеряется в </a:t>
            </a:r>
            <a:r>
              <a:rPr lang="ru-RU" sz="2000" dirty="0" err="1" smtClean="0">
                <a:latin typeface="Corbel" pitchFamily="34" charset="0"/>
              </a:rPr>
              <a:t>часозанятиях</a:t>
            </a:r>
            <a:r>
              <a:rPr lang="ru-RU" sz="2000" dirty="0" smtClean="0">
                <a:latin typeface="Corbel" pitchFamily="34" charset="0"/>
              </a:rPr>
              <a:t>, </a:t>
            </a:r>
            <a:r>
              <a:rPr lang="ru-RU" sz="2000" dirty="0" err="1" smtClean="0">
                <a:latin typeface="Corbel" pitchFamily="34" charset="0"/>
              </a:rPr>
              <a:t>в</a:t>
            </a:r>
            <a:r>
              <a:rPr lang="ru-RU" sz="2000" dirty="0" smtClean="0">
                <a:latin typeface="Corbel" pitchFamily="34" charset="0"/>
              </a:rPr>
              <a:t> Америке в </a:t>
            </a:r>
            <a:r>
              <a:rPr lang="ru-RU" sz="2000" dirty="0" err="1" smtClean="0">
                <a:latin typeface="Corbel" pitchFamily="34" charset="0"/>
              </a:rPr>
              <a:t>секундозанятиях</a:t>
            </a:r>
            <a:r>
              <a:rPr lang="ru-RU" sz="2000" dirty="0" smtClean="0">
                <a:latin typeface="Corbel" pitchFamily="34" charset="0"/>
              </a:rPr>
              <a:t>. </a:t>
            </a:r>
            <a:endParaRPr lang="ru-RU" sz="2000" dirty="0" smtClean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60648"/>
            <a:ext cx="933450" cy="342900"/>
          </a:xfrm>
          <a:prstGeom prst="rect">
            <a:avLst/>
          </a:prstGeom>
          <a:noFill/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052736"/>
            <a:ext cx="1876425" cy="733425"/>
          </a:xfrm>
          <a:prstGeom prst="rect">
            <a:avLst/>
          </a:prstGeom>
          <a:noFill/>
        </p:spPr>
      </p:pic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844824"/>
            <a:ext cx="2686050" cy="342900"/>
          </a:xfrm>
          <a:prstGeom prst="rect">
            <a:avLst/>
          </a:prstGeom>
          <a:noFill/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1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212976"/>
            <a:ext cx="3314700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dirty="0" err="1" smtClean="0"/>
              <a:t>Часозанятие</a:t>
            </a:r>
            <a:r>
              <a:rPr lang="ru-RU" sz="2000" b="1" dirty="0" smtClean="0"/>
              <a:t> </a:t>
            </a:r>
            <a:r>
              <a:rPr lang="ru-RU" sz="2000" dirty="0" smtClean="0"/>
              <a:t>– нагрузка, создаваемая вызовом, сумма времени обслуживания которого равна 1 часу.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Также можно сказать, что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b="1" dirty="0" err="1" smtClean="0"/>
              <a:t>ч</a:t>
            </a:r>
            <a:r>
              <a:rPr lang="ru-RU" sz="2000" b="1" dirty="0" err="1" smtClean="0"/>
              <a:t>асозанятие</a:t>
            </a:r>
            <a:r>
              <a:rPr lang="ru-RU" sz="2000" b="1" dirty="0" smtClean="0"/>
              <a:t> </a:t>
            </a:r>
            <a:r>
              <a:rPr lang="ru-RU" sz="2000" dirty="0" smtClean="0"/>
              <a:t>– нагрузка, которая могла бы быть обслужена 1 прибором (или линией), </a:t>
            </a:r>
            <a:r>
              <a:rPr lang="ru-RU" sz="2000" dirty="0" smtClean="0"/>
              <a:t>если </a:t>
            </a:r>
            <a:r>
              <a:rPr lang="ru-RU" sz="2000" dirty="0" smtClean="0"/>
              <a:t>бы этот прибор был бы непрерывно занят в течении часа.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/>
              <a:t>Интенсивность нагрузки.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Нагрузка является случайной величиной и её значения могут резко колебаться, например,  в течении суток</a:t>
            </a:r>
            <a:r>
              <a:rPr lang="ru-RU" sz="2000" dirty="0" smtClean="0"/>
              <a:t>. Расчёт </a:t>
            </a:r>
            <a:r>
              <a:rPr lang="ru-RU" sz="2000" dirty="0" smtClean="0"/>
              <a:t>необходимого оборудования УК производится исходя из значения нагрузки, которая наблюдается в час наибольшей нагрузки. </a:t>
            </a:r>
            <a:r>
              <a:rPr lang="ru-RU" sz="2000" dirty="0" smtClean="0"/>
              <a:t>Таким образом, </a:t>
            </a:r>
            <a:r>
              <a:rPr lang="ru-RU" sz="2000" dirty="0" smtClean="0"/>
              <a:t>для </a:t>
            </a:r>
            <a:r>
              <a:rPr lang="ru-RU" sz="2000" dirty="0" smtClean="0"/>
              <a:t>расчёта </a:t>
            </a:r>
            <a:r>
              <a:rPr lang="ru-RU" sz="2000" dirty="0" smtClean="0">
                <a:latin typeface="Corbel" pitchFamily="34" charset="0"/>
              </a:rPr>
              <a:t>объёма </a:t>
            </a:r>
            <a:r>
              <a:rPr lang="ru-RU" sz="2000" dirty="0" smtClean="0">
                <a:latin typeface="Corbel" pitchFamily="34" charset="0"/>
              </a:rPr>
              <a:t>оборудования </a:t>
            </a:r>
            <a:r>
              <a:rPr lang="ru-RU" sz="2000" dirty="0" smtClean="0">
                <a:latin typeface="Corbel" pitchFamily="34" charset="0"/>
              </a:rPr>
              <a:t>нас интересует нагрузка в единицу времени.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Определим нагрузку в единицу времени (ЧНН) для поступающей и обслуженной нагрузки</a:t>
            </a:r>
            <a:r>
              <a:rPr lang="ru-RU" sz="2000" dirty="0" smtClean="0">
                <a:latin typeface="Corbel" pitchFamily="34" charset="0"/>
              </a:rPr>
              <a:t>. Пусть </a:t>
            </a:r>
            <a:r>
              <a:rPr lang="ru-RU" sz="2000" dirty="0" smtClean="0">
                <a:latin typeface="Corbel" pitchFamily="34" charset="0"/>
              </a:rPr>
              <a:t>работа </a:t>
            </a:r>
            <a:r>
              <a:rPr lang="ru-RU" sz="2000" i="1" dirty="0" smtClean="0"/>
              <a:t>А (t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 , 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) </a:t>
            </a:r>
            <a:r>
              <a:rPr lang="ru-RU" sz="2000" dirty="0" smtClean="0"/>
              <a:t>вносится в систему распределения информации с постоянной скоростью (интенсивностью), которая равна:</a:t>
            </a:r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5805264"/>
            <a:ext cx="42672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i="1" dirty="0" smtClean="0">
                <a:latin typeface="Corbel" pitchFamily="34" charset="0"/>
              </a:rPr>
              <a:t>Y – </a:t>
            </a:r>
            <a:r>
              <a:rPr lang="ru-RU" sz="2000" dirty="0" smtClean="0">
                <a:latin typeface="Corbel" pitchFamily="34" charset="0"/>
              </a:rPr>
              <a:t>нагрузка, </a:t>
            </a:r>
            <a:r>
              <a:rPr lang="en-US" sz="2000" i="1" dirty="0" smtClean="0">
                <a:latin typeface="Corbel" pitchFamily="34" charset="0"/>
              </a:rPr>
              <a:t>y</a:t>
            </a:r>
            <a:r>
              <a:rPr lang="en-US" sz="2000" dirty="0" smtClean="0">
                <a:latin typeface="Corbel" pitchFamily="34" charset="0"/>
              </a:rPr>
              <a:t> – </a:t>
            </a:r>
            <a:r>
              <a:rPr lang="ru-RU" sz="2000" dirty="0" smtClean="0">
                <a:latin typeface="Corbel" pitchFamily="34" charset="0"/>
              </a:rPr>
              <a:t>интенсивность нагрузки.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Размерность интенсивности нагрузки                                      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Единица измерения – Эрланг (Эрл).</a:t>
            </a:r>
          </a:p>
          <a:p>
            <a:pPr>
              <a:spcAft>
                <a:spcPts val="600"/>
              </a:spcAft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Процесс для обслуженной нагрузки характеризуется </a:t>
            </a:r>
            <a:r>
              <a:rPr lang="ru-RU" sz="2000" b="1" dirty="0" smtClean="0">
                <a:latin typeface="Corbel" pitchFamily="34" charset="0"/>
              </a:rPr>
              <a:t>средней мощностью</a:t>
            </a:r>
            <a:r>
              <a:rPr lang="ru-RU" sz="2000" dirty="0" smtClean="0">
                <a:latin typeface="Corbel" pitchFamily="34" charset="0"/>
              </a:rPr>
              <a:t>, которую развивает система для обеспечения требуемого качества обслуживания:</a:t>
            </a: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Обслуженная нагрузка равна среднему числу вызовов в системе в любой момент времени.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latin typeface="Corbel" pitchFamily="34" charset="0"/>
              </a:rPr>
              <a:t>Интенсивность избыточной нагрузки </a:t>
            </a:r>
            <a:r>
              <a:rPr lang="en-US" sz="2000" i="1" dirty="0" smtClean="0">
                <a:latin typeface="Corbel" pitchFamily="34" charset="0"/>
              </a:rPr>
              <a:t>U=y-</a:t>
            </a:r>
            <a:r>
              <a:rPr lang="en-US" sz="2000" i="1" dirty="0" err="1" smtClean="0">
                <a:latin typeface="Corbel" pitchFamily="34" charset="0"/>
              </a:rPr>
              <a:t>y</a:t>
            </a:r>
            <a:r>
              <a:rPr lang="en-US" sz="2000" i="1" baseline="-25000" dirty="0" err="1" smtClean="0"/>
              <a:t>o</a:t>
            </a:r>
            <a:r>
              <a:rPr lang="ru-RU" sz="2000" i="1" baseline="-25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i="1" baseline="-25000" dirty="0" smtClean="0"/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1 Эрл = нагрузка в одно </a:t>
            </a:r>
            <a:r>
              <a:rPr lang="ru-RU" sz="2000" dirty="0" err="1" smtClean="0">
                <a:latin typeface="Corbel" pitchFamily="34" charset="0"/>
              </a:rPr>
              <a:t>часозанятие</a:t>
            </a:r>
            <a:r>
              <a:rPr lang="ru-RU" sz="2000" dirty="0" smtClean="0">
                <a:latin typeface="Corbel" pitchFamily="34" charset="0"/>
              </a:rPr>
              <a:t> за промежуток времени, равный 1 часу.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Обычно, говоря о нагрузке, подразумевают именно интенсивность нагрузки, которая измеряется в Эрл.</a:t>
            </a:r>
          </a:p>
          <a:p>
            <a:pPr>
              <a:spcAft>
                <a:spcPts val="600"/>
              </a:spcAft>
            </a:pPr>
            <a:endParaRPr lang="ru-RU" sz="2000" b="1" dirty="0" smtClean="0">
              <a:latin typeface="Corbel" pitchFamily="34" charset="0"/>
            </a:endParaRPr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620688"/>
            <a:ext cx="1781175" cy="628650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780928"/>
            <a:ext cx="4124325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260648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При проектировании нагрузку можно рассматривать как произведение трёх параметров:</a:t>
            </a: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Corbel" pitchFamily="34" charset="0"/>
              </a:rPr>
              <a:t>             - </a:t>
            </a:r>
            <a:r>
              <a:rPr lang="ru-RU" sz="2000" dirty="0" smtClean="0">
                <a:latin typeface="Corbel" pitchFamily="34" charset="0"/>
              </a:rPr>
              <a:t>число источников вызовов,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            - среднее число вызовов от одного источника,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            - среднее время обслуживания одного </a:t>
            </a:r>
            <a:r>
              <a:rPr lang="ru-RU" sz="2000" dirty="0" smtClean="0">
                <a:latin typeface="Corbel" pitchFamily="34" charset="0"/>
              </a:rPr>
              <a:t>вызова.</a:t>
            </a: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b="1" dirty="0" smtClean="0">
              <a:latin typeface="Corbel" pitchFamily="34" charset="0"/>
            </a:endParaRPr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052736"/>
            <a:ext cx="1304925" cy="342900"/>
          </a:xfrm>
          <a:prstGeom prst="rect">
            <a:avLst/>
          </a:prstGeom>
          <a:noFill/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772816"/>
            <a:ext cx="190500" cy="342900"/>
          </a:xfrm>
          <a:prstGeom prst="rect">
            <a:avLst/>
          </a:prstGeom>
          <a:noFill/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132856"/>
            <a:ext cx="123825" cy="342900"/>
          </a:xfrm>
          <a:prstGeom prst="rect">
            <a:avLst/>
          </a:prstGeom>
          <a:noFill/>
        </p:spPr>
      </p:pic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564904"/>
            <a:ext cx="104775" cy="34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367136" y="332656"/>
            <a:ext cx="7776864" cy="591574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2</a:t>
            </a:r>
            <a:r>
              <a:rPr lang="ru-RU" sz="2000" dirty="0" smtClean="0"/>
              <a:t>) </a:t>
            </a:r>
            <a:r>
              <a:rPr lang="ru-RU" sz="2000" b="1" dirty="0" smtClean="0"/>
              <a:t>Изучение нагрузки</a:t>
            </a:r>
            <a:r>
              <a:rPr lang="ru-RU" sz="2000" dirty="0" smtClean="0"/>
              <a:t>, создаваемой потоком вызова.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Д</a:t>
            </a:r>
            <a:r>
              <a:rPr lang="ru-RU" sz="2000" dirty="0" smtClean="0"/>
              <a:t>оставка информации связана с выполнением определенной работы. Независимо от исхода, каждая попытка обработки информационного сообщения приводится к занятию определенных ресурсов. </a:t>
            </a:r>
          </a:p>
          <a:p>
            <a:r>
              <a:rPr lang="ru-RU" sz="2000" dirty="0" smtClean="0"/>
              <a:t>При этом создается нагрузка, которая характеризует интенсивность обмена информации.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Нагрузка характеризуется как интенсивностью, так и длительностью занятия каждого вызова сетей и систем.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3) </a:t>
            </a:r>
            <a:r>
              <a:rPr lang="ru-RU" sz="2000" b="1" dirty="0" smtClean="0"/>
              <a:t>Расчёт необходимого объёма ресурсов сетей и систем </a:t>
            </a:r>
            <a:r>
              <a:rPr lang="ru-RU" sz="2000" dirty="0" smtClean="0"/>
              <a:t>по поступающей нагрузке с учётом требуемого качества обслуживания.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4) </a:t>
            </a:r>
            <a:r>
              <a:rPr lang="ru-RU" sz="2000" b="1" dirty="0" smtClean="0"/>
              <a:t>Установление закономерностей</a:t>
            </a:r>
            <a:r>
              <a:rPr lang="ru-RU" sz="2000" dirty="0" smtClean="0"/>
              <a:t> между потоком вызовов, нагрузкой и объёмом необходимого оборудования с целью обеспечить удовлетворительное качество обслуживания при наименьших затратах (необходимость решения задачи оптимального построения сетей и систем).</a:t>
            </a:r>
          </a:p>
          <a:p>
            <a:pPr>
              <a:spcAft>
                <a:spcPts val="600"/>
              </a:spcAft>
            </a:pP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84368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/>
              <a:t>Характеристика качества обслуживания и эффективности систем распределения информации</a:t>
            </a:r>
            <a:endParaRPr lang="ru-RU" sz="2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49808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Системы распределения </a:t>
            </a:r>
            <a:r>
              <a:rPr lang="ru-RU" sz="2000" dirty="0" smtClean="0"/>
              <a:t>информации (РИ) характеризуется процессом поступления и обработки информации, </a:t>
            </a:r>
            <a:r>
              <a:rPr lang="ru-RU" sz="2000" dirty="0" smtClean="0"/>
              <a:t>сведениями </a:t>
            </a:r>
            <a:r>
              <a:rPr lang="ru-RU" sz="2000" dirty="0" smtClean="0"/>
              <a:t>о структуре самой  системы, об алгоритме обработки и т.д. В зависимости от задач по расчёту системы могут понадобиться те или иные характеристики качества обслуживания.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Рассмотрим важнейшие из этих характеристик: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ru-RU" sz="2000" b="1" u="sng" dirty="0" smtClean="0"/>
              <a:t>Вероятность потерь. </a:t>
            </a:r>
            <a:r>
              <a:rPr lang="ru-RU" sz="2000" dirty="0" smtClean="0"/>
              <a:t>В зависимости от дисциплины обслуживания различаются  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1 - явные (когда вызов получает отказ в обслуживании) и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arenR"/>
            </a:pPr>
            <a:r>
              <a:rPr lang="ru-RU" sz="2000" dirty="0" smtClean="0"/>
              <a:t>2 -  условные (неявные, когда вызов должен ожидать обслуживания) потери.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Любую функцию потерь можно рассматривать как меру качества обслуживания.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Рассмотрим виды потерь в системах с повторными вызовами, с потерями и с ожиданиями.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1. В системах </a:t>
            </a:r>
            <a:r>
              <a:rPr lang="ru-RU" sz="2000" b="1" dirty="0" smtClean="0">
                <a:latin typeface="Corbel" pitchFamily="34" charset="0"/>
              </a:rPr>
              <a:t>с повторными вызовами </a:t>
            </a:r>
            <a:r>
              <a:rPr lang="ru-RU" sz="2000" dirty="0" smtClean="0">
                <a:latin typeface="Corbel" pitchFamily="34" charset="0"/>
              </a:rPr>
              <a:t>различают следующие виды потерь: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а) </a:t>
            </a:r>
            <a:r>
              <a:rPr lang="ru-RU" sz="2000" b="1" dirty="0"/>
              <a:t>потери по </a:t>
            </a:r>
            <a:r>
              <a:rPr lang="ru-RU" sz="2000" b="1"/>
              <a:t>времени </a:t>
            </a:r>
            <a:r>
              <a:rPr lang="ru-RU" sz="2000" b="1" i="1" smtClean="0"/>
              <a:t>P</a:t>
            </a:r>
            <a:r>
              <a:rPr lang="ru-RU" sz="2000" b="1" i="1" baseline="-25000" smtClean="0"/>
              <a:t>t</a:t>
            </a:r>
            <a:r>
              <a:rPr lang="ru-RU" sz="2000" b="1" smtClean="0"/>
              <a:t> </a:t>
            </a:r>
            <a:r>
              <a:rPr lang="ru-RU" sz="2000" dirty="0"/>
              <a:t>— вероятность потери первичного </a:t>
            </a:r>
            <a:r>
              <a:rPr lang="ru-RU" sz="2000" dirty="0" smtClean="0"/>
              <a:t>вызова (или </a:t>
            </a:r>
            <a:r>
              <a:rPr lang="ru-RU" sz="2000" dirty="0"/>
              <a:t>доля </a:t>
            </a:r>
            <a:r>
              <a:rPr lang="ru-RU" sz="2000" dirty="0" smtClean="0"/>
              <a:t>времени), </a:t>
            </a:r>
            <a:r>
              <a:rPr lang="ru-RU" sz="2000" dirty="0"/>
              <a:t>в течение которого заняты все ресурсы системы, способные обслужить вызов, если он поступит. Иногда говорят, что это опасное время, в течение которого вызовы теряются.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б) </a:t>
            </a:r>
            <a:r>
              <a:rPr lang="ru-RU" sz="2000" b="1" dirty="0"/>
              <a:t>потери по вызовам </a:t>
            </a:r>
            <a:r>
              <a:rPr lang="ru-RU" sz="2000" b="1" i="1" dirty="0" err="1"/>
              <a:t>P</a:t>
            </a:r>
            <a:r>
              <a:rPr lang="ru-RU" sz="2000" b="1" i="1" baseline="-25000" dirty="0" err="1"/>
              <a:t>в</a:t>
            </a:r>
            <a:r>
              <a:rPr lang="ru-RU" sz="2000" b="1" dirty="0"/>
              <a:t> </a:t>
            </a:r>
            <a:r>
              <a:rPr lang="ru-RU" sz="2000" dirty="0"/>
              <a:t>— вероятность безуспешного вызова, оцениваемая как отношение всех потерянных вызовов (как первичных, так и повторных), ко всем поступившим вызовам: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b="1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dirty="0"/>
              <a:t>Для стационарных </a:t>
            </a:r>
            <a:r>
              <a:rPr lang="ru-RU" sz="2000" dirty="0" smtClean="0"/>
              <a:t>потоков </a:t>
            </a:r>
            <a:r>
              <a:rPr lang="en-US" sz="2000" i="1" dirty="0" err="1">
                <a:latin typeface="Corbel" pitchFamily="34" charset="0"/>
              </a:rPr>
              <a:t>p</a:t>
            </a:r>
            <a:r>
              <a:rPr lang="ru-RU" sz="2000" i="1" baseline="-25000" dirty="0" smtClean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можно рассматривать как отношение интенсивностей потерянных потоков к </a:t>
            </a:r>
            <a:r>
              <a:rPr lang="en-US" sz="2000" dirty="0" smtClean="0"/>
              <a:t> </a:t>
            </a:r>
            <a:r>
              <a:rPr lang="ru-RU" sz="2000" dirty="0" smtClean="0"/>
              <a:t>интенсивности поступивших                     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в) </a:t>
            </a:r>
            <a:r>
              <a:rPr lang="ru-RU" sz="2000" b="1" dirty="0"/>
              <a:t>потери сообщения </a:t>
            </a:r>
            <a:r>
              <a:rPr lang="ru-RU" sz="2000" b="1" i="1" dirty="0" err="1"/>
              <a:t>P</a:t>
            </a:r>
            <a:r>
              <a:rPr lang="ru-RU" sz="2000" b="1" i="1" baseline="-25000" dirty="0" err="1"/>
              <a:t>c</a:t>
            </a:r>
            <a:r>
              <a:rPr lang="ru-RU" sz="2000" b="1" dirty="0"/>
              <a:t> </a:t>
            </a:r>
            <a:r>
              <a:rPr lang="ru-RU" sz="2000" dirty="0"/>
              <a:t>— учитывает функцию настойчивости </a:t>
            </a:r>
            <a:r>
              <a:rPr lang="ru-RU" sz="2000" i="1" dirty="0" err="1"/>
              <a:t>α</a:t>
            </a:r>
            <a:r>
              <a:rPr lang="ru-RU" sz="2000" dirty="0"/>
              <a:t>, которая расценивается, как вероятность того, что абонент после очередного неуспешного </a:t>
            </a:r>
            <a:r>
              <a:rPr lang="ru-RU" sz="2000" dirty="0" smtClean="0"/>
              <a:t>вызова через </a:t>
            </a:r>
            <a:r>
              <a:rPr lang="ru-RU" sz="2000" dirty="0"/>
              <a:t>случайное время создаст следующий повторный вызов.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b="1" dirty="0" smtClean="0">
              <a:latin typeface="Corbel" pitchFamily="34" charset="0"/>
            </a:endParaRPr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3543300" y="3429000"/>
          <a:ext cx="2417763" cy="712788"/>
        </p:xfrm>
        <a:graphic>
          <a:graphicData uri="http://schemas.openxmlformats.org/presentationml/2006/ole">
            <p:oleObj spid="_x0000_s72706" name="Формула" r:id="rId3" imgW="1422360" imgH="419040" progId="Equation.3">
              <p:embed/>
            </p:oleObj>
          </a:graphicData>
        </a:graphic>
      </p:graphicFrame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4716016" y="4797152"/>
          <a:ext cx="993775" cy="633413"/>
        </p:xfrm>
        <a:graphic>
          <a:graphicData uri="http://schemas.openxmlformats.org/presentationml/2006/ole">
            <p:oleObj spid="_x0000_s72707" name="Формула" r:id="rId4" imgW="660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Статистика </a:t>
            </a:r>
            <a:r>
              <a:rPr lang="ru-RU" sz="2000" dirty="0"/>
              <a:t>показывает, что величина </a:t>
            </a:r>
            <a:r>
              <a:rPr lang="ru-RU" sz="2000" i="1" dirty="0" err="1"/>
              <a:t>α</a:t>
            </a:r>
            <a:r>
              <a:rPr lang="ru-RU" sz="2000" dirty="0" err="1"/>
              <a:t> </a:t>
            </a:r>
            <a:r>
              <a:rPr lang="ru-RU" sz="2000" dirty="0" smtClean="0"/>
              <a:t>составляет </a:t>
            </a:r>
            <a:r>
              <a:rPr lang="ru-RU" sz="2000" dirty="0"/>
              <a:t>приблизительно </a:t>
            </a:r>
            <a:r>
              <a:rPr lang="ru-RU" sz="2000" dirty="0" smtClean="0"/>
              <a:t>0,7-0,8.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Потеря </a:t>
            </a:r>
            <a:r>
              <a:rPr lang="ru-RU" sz="2000" dirty="0"/>
              <a:t>сообщений является наиболее объективной </a:t>
            </a:r>
            <a:r>
              <a:rPr lang="ru-RU" sz="2000" dirty="0" smtClean="0"/>
              <a:t>характеристикой качества обслуживания в </a:t>
            </a:r>
            <a:r>
              <a:rPr lang="ru-RU" sz="2000" dirty="0"/>
              <a:t>системе с повторными </a:t>
            </a:r>
            <a:r>
              <a:rPr lang="ru-RU" sz="2000" dirty="0" smtClean="0"/>
              <a:t>вызовами и определяется по формуле: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c</a:t>
            </a:r>
            <a:r>
              <a:rPr lang="ru-RU" sz="2000" i="1" dirty="0" err="1" smtClean="0"/>
              <a:t>=LP</a:t>
            </a:r>
            <a:r>
              <a:rPr lang="ru-RU" sz="2000" i="1" baseline="-25000" dirty="0" err="1" smtClean="0"/>
              <a:t>в</a:t>
            </a:r>
            <a:r>
              <a:rPr lang="ru-RU" sz="2000" i="1" dirty="0" smtClean="0"/>
              <a:t>(1-α)</a:t>
            </a:r>
            <a:r>
              <a:rPr lang="ru-RU" sz="2000" dirty="0" smtClean="0"/>
              <a:t>,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dirty="0"/>
              <a:t>где </a:t>
            </a:r>
            <a:r>
              <a:rPr lang="ru-RU" sz="2000" i="1" dirty="0"/>
              <a:t>L</a:t>
            </a:r>
            <a:r>
              <a:rPr lang="ru-RU" sz="2000" dirty="0"/>
              <a:t> — число вызовов, которые необходимо послать, чтобы появился успешный вызов.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Математическое </a:t>
            </a:r>
            <a:r>
              <a:rPr lang="ru-RU" sz="2000" dirty="0"/>
              <a:t>ожидание </a:t>
            </a:r>
            <a:r>
              <a:rPr lang="ru-RU" sz="2000" i="1" dirty="0" smtClean="0"/>
              <a:t>L</a:t>
            </a:r>
            <a:r>
              <a:rPr lang="ru-RU" sz="2000" dirty="0" smtClean="0"/>
              <a:t> геометрического </a:t>
            </a:r>
            <a:r>
              <a:rPr lang="ru-RU" sz="2000" dirty="0" smtClean="0"/>
              <a:t>распределения: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Очевидно</a:t>
            </a:r>
            <a:r>
              <a:rPr lang="ru-RU" sz="2000" dirty="0"/>
              <a:t>, что величина </a:t>
            </a:r>
            <a:r>
              <a:rPr lang="ru-RU" sz="2000" i="1" dirty="0" smtClean="0"/>
              <a:t>L-1</a:t>
            </a:r>
            <a:r>
              <a:rPr lang="ru-RU" sz="2000" dirty="0"/>
              <a:t> </a:t>
            </a:r>
            <a:r>
              <a:rPr lang="ru-RU" sz="2000" dirty="0" smtClean="0"/>
              <a:t>     -     это </a:t>
            </a:r>
            <a:r>
              <a:rPr lang="ru-RU" sz="2000" dirty="0"/>
              <a:t>среднее число неуспешных </a:t>
            </a:r>
            <a:r>
              <a:rPr lang="ru-RU" sz="2000" dirty="0" smtClean="0"/>
              <a:t>вызовов, и </a:t>
            </a:r>
            <a:r>
              <a:rPr lang="ru-RU" sz="2000" dirty="0" smtClean="0"/>
              <a:t>тогда: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Существуют </a:t>
            </a:r>
            <a:r>
              <a:rPr lang="ru-RU" sz="2000" dirty="0"/>
              <a:t>и другие виды потерь, например, потери по нагрузке </a:t>
            </a:r>
            <a:r>
              <a:rPr lang="ru-RU" sz="2000" i="1" dirty="0"/>
              <a:t>(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н</a:t>
            </a:r>
            <a:r>
              <a:rPr lang="ru-RU" sz="2000" i="1" dirty="0"/>
              <a:t>)</a:t>
            </a:r>
            <a:r>
              <a:rPr lang="ru-RU" sz="2000" dirty="0"/>
              <a:t>, потери по линиям </a:t>
            </a:r>
            <a:r>
              <a:rPr lang="ru-RU" sz="2000" i="1" dirty="0"/>
              <a:t>(</a:t>
            </a:r>
            <a:r>
              <a:rPr lang="ru-RU" sz="2000" i="1" dirty="0" err="1" smtClean="0"/>
              <a:t>P</a:t>
            </a:r>
            <a:r>
              <a:rPr lang="ru-RU" sz="2000" i="1" baseline="-25000" dirty="0" err="1"/>
              <a:t>л</a:t>
            </a:r>
            <a:r>
              <a:rPr lang="ru-RU" sz="2000" i="1" dirty="0" smtClean="0"/>
              <a:t>)</a:t>
            </a:r>
            <a:r>
              <a:rPr lang="ru-RU" sz="2000" dirty="0" smtClean="0"/>
              <a:t>, </a:t>
            </a:r>
            <a:r>
              <a:rPr lang="ru-RU" sz="2000" dirty="0"/>
              <a:t>и </a:t>
            </a:r>
            <a:r>
              <a:rPr lang="ru-RU" sz="2000" dirty="0" smtClean="0"/>
              <a:t>т.д.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Вероятность потерь лежит в диапазоне от </a:t>
            </a:r>
            <a:r>
              <a:rPr lang="ru-RU" sz="2000" i="1" dirty="0"/>
              <a:t>0</a:t>
            </a:r>
            <a:r>
              <a:rPr lang="ru-RU" sz="2000" dirty="0"/>
              <a:t> до </a:t>
            </a:r>
            <a:r>
              <a:rPr lang="ru-RU" sz="2000" i="1" dirty="0"/>
              <a:t>1</a:t>
            </a:r>
            <a:r>
              <a:rPr lang="ru-RU" sz="2000" dirty="0"/>
              <a:t> и </a:t>
            </a:r>
            <a:r>
              <a:rPr lang="ru-RU" sz="2000" dirty="0" smtClean="0"/>
              <a:t>измеряется </a:t>
            </a:r>
            <a:r>
              <a:rPr lang="ru-RU" sz="2000" dirty="0"/>
              <a:t>в процентах </a:t>
            </a:r>
            <a:r>
              <a:rPr lang="ru-RU" sz="2000" dirty="0" smtClean="0"/>
              <a:t>(</a:t>
            </a:r>
            <a:r>
              <a:rPr lang="ru-RU" sz="2000" i="1" dirty="0" smtClean="0"/>
              <a:t>%</a:t>
            </a:r>
            <a:r>
              <a:rPr lang="ru-RU" sz="2000" dirty="0" smtClean="0"/>
              <a:t>) или </a:t>
            </a:r>
            <a:r>
              <a:rPr lang="ru-RU" sz="2000" dirty="0" err="1"/>
              <a:t>промиллях</a:t>
            </a:r>
            <a:r>
              <a:rPr lang="ru-RU" sz="2000" dirty="0"/>
              <a:t> (</a:t>
            </a:r>
            <a:r>
              <a:rPr lang="ru-RU" sz="2000" i="1" dirty="0"/>
              <a:t>‰</a:t>
            </a:r>
            <a:r>
              <a:rPr lang="ru-RU" sz="2000" dirty="0"/>
              <a:t>).</a:t>
            </a:r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b="1" dirty="0" smtClean="0">
              <a:latin typeface="Corbel" pitchFamily="34" charset="0"/>
            </a:endParaRPr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067944" y="2996952"/>
          <a:ext cx="1368152" cy="655172"/>
        </p:xfrm>
        <a:graphic>
          <a:graphicData uri="http://schemas.openxmlformats.org/presentationml/2006/ole">
            <p:oleObj spid="_x0000_s74756" name="Формула" r:id="rId3" imgW="901440" imgH="43164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3923928" y="4365104"/>
          <a:ext cx="1728192" cy="720080"/>
        </p:xfrm>
        <a:graphic>
          <a:graphicData uri="http://schemas.openxmlformats.org/presentationml/2006/ole">
            <p:oleObj spid="_x0000_s74757" name="Формула" r:id="rId4" imgW="10666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i="1" dirty="0" smtClean="0"/>
              <a:t>Пример: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Пусть поступило </a:t>
            </a:r>
            <a:r>
              <a:rPr lang="ru-RU" sz="2000" i="1" dirty="0"/>
              <a:t>1000</a:t>
            </a:r>
            <a:r>
              <a:rPr lang="ru-RU" sz="2000" dirty="0"/>
              <a:t> вызовов, </a:t>
            </a:r>
            <a:r>
              <a:rPr lang="ru-RU" sz="2000" i="1" dirty="0"/>
              <a:t>5</a:t>
            </a:r>
            <a:r>
              <a:rPr lang="ru-RU" sz="2000" dirty="0"/>
              <a:t> из которых были потеряны. Тогда можно </a:t>
            </a:r>
            <a:r>
              <a:rPr lang="ru-RU" sz="2000" dirty="0" smtClean="0"/>
              <a:t>определить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в</a:t>
            </a:r>
            <a:r>
              <a:rPr lang="ru-RU" sz="2000" dirty="0"/>
              <a:t>, </a:t>
            </a:r>
            <a:r>
              <a:rPr lang="ru-RU" sz="2000" dirty="0" smtClean="0"/>
              <a:t>как:           </a:t>
            </a:r>
            <a:r>
              <a:rPr lang="ru-RU" sz="2000" dirty="0" smtClean="0"/>
              <a:t>                           </a:t>
            </a:r>
            <a:r>
              <a:rPr lang="ru-RU" sz="2000" i="1" dirty="0" smtClean="0"/>
              <a:t>‰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(Что составляет 5 </a:t>
            </a:r>
            <a:r>
              <a:rPr lang="ru-RU" sz="2000" dirty="0" err="1" smtClean="0"/>
              <a:t>промиллей</a:t>
            </a:r>
            <a:r>
              <a:rPr lang="ru-RU" sz="2000" dirty="0" smtClean="0"/>
              <a:t>).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2. </a:t>
            </a:r>
            <a:r>
              <a:rPr lang="ru-RU" sz="2000" b="1" dirty="0"/>
              <a:t>В системах с потерями </a:t>
            </a:r>
            <a:r>
              <a:rPr lang="ru-RU" sz="2000" dirty="0"/>
              <a:t>рассматриваются </a:t>
            </a:r>
            <a:r>
              <a:rPr lang="ru-RU" sz="2000" dirty="0" smtClean="0"/>
              <a:t>те же характеристики, т.к. система с потерями – это частный случай систем с повторными вызовами.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Для </a:t>
            </a:r>
            <a:r>
              <a:rPr lang="ru-RU" sz="2000" dirty="0"/>
              <a:t>таких систем, функция настойчивости </a:t>
            </a:r>
            <a:r>
              <a:rPr lang="ru-RU" sz="2000" i="1" dirty="0" err="1"/>
              <a:t>α</a:t>
            </a:r>
            <a:r>
              <a:rPr lang="ru-RU" sz="2000" i="1" dirty="0"/>
              <a:t>=0</a:t>
            </a:r>
            <a:r>
              <a:rPr lang="ru-RU" sz="2000" dirty="0"/>
              <a:t>, следовательно,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c</a:t>
            </a:r>
            <a:r>
              <a:rPr lang="ru-RU" sz="2000" i="1" dirty="0" err="1"/>
              <a:t>=P</a:t>
            </a:r>
            <a:r>
              <a:rPr lang="ru-RU" sz="2000" i="1" baseline="-25000" dirty="0" err="1"/>
              <a:t>в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3. </a:t>
            </a:r>
            <a:r>
              <a:rPr lang="ru-RU" sz="2000" b="1" dirty="0" smtClean="0"/>
              <a:t>В </a:t>
            </a:r>
            <a:r>
              <a:rPr lang="ru-RU" sz="2000" b="1" dirty="0"/>
              <a:t>системах с ожиданием </a:t>
            </a:r>
            <a:r>
              <a:rPr lang="ru-RU" sz="2000" dirty="0" smtClean="0"/>
              <a:t>используется такая </a:t>
            </a:r>
            <a:r>
              <a:rPr lang="ru-RU" sz="2000" dirty="0"/>
              <a:t>характеристика качества, как вероятность ожидания </a:t>
            </a:r>
            <a:r>
              <a:rPr lang="ru-RU" sz="2000" i="1" dirty="0"/>
              <a:t>P{Ɣ&gt;0}</a:t>
            </a:r>
            <a:r>
              <a:rPr lang="ru-RU" sz="2000" dirty="0"/>
              <a:t> — это вероятность того, что </a:t>
            </a:r>
            <a:r>
              <a:rPr lang="ru-RU" sz="2000" dirty="0" smtClean="0"/>
              <a:t>поступивший </a:t>
            </a:r>
            <a:r>
              <a:rPr lang="ru-RU" sz="2000" dirty="0"/>
              <a:t>вызов должен </a:t>
            </a:r>
            <a:r>
              <a:rPr lang="ru-RU" sz="2000" dirty="0" smtClean="0"/>
              <a:t>ждать, или </a:t>
            </a:r>
            <a:r>
              <a:rPr lang="ru-RU" sz="2000" dirty="0"/>
              <a:t>вероятность задержки вызова, или вероятность того, что длительность ожидания начала обслуживания </a:t>
            </a:r>
            <a:r>
              <a:rPr lang="ru-RU" sz="2000" i="1" dirty="0"/>
              <a:t>Ɣ</a:t>
            </a:r>
            <a:r>
              <a:rPr lang="ru-RU" sz="2000" dirty="0"/>
              <a:t> будет больше нуля.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Однако</a:t>
            </a:r>
            <a:r>
              <a:rPr lang="ru-RU" sz="2000" dirty="0"/>
              <a:t>, данная характеристика дает неполную картину качества обслуживания, </a:t>
            </a:r>
            <a:r>
              <a:rPr lang="ru-RU" sz="2000" dirty="0" smtClean="0"/>
              <a:t>так как </a:t>
            </a:r>
            <a:r>
              <a:rPr lang="ru-RU" sz="2000" dirty="0" smtClean="0"/>
              <a:t>она не позволяет судить о законе распределения длительности ожидания начала обслуживания </a:t>
            </a:r>
            <a:r>
              <a:rPr lang="ru-RU" sz="2000" i="1" dirty="0" smtClean="0"/>
              <a:t>Ɣ</a:t>
            </a:r>
            <a:r>
              <a:rPr lang="ru-RU" sz="2000" dirty="0"/>
              <a:t>. </a:t>
            </a:r>
            <a:r>
              <a:rPr lang="ru-RU" sz="2000" dirty="0" smtClean="0"/>
              <a:t> (Как долго придется ждать).</a:t>
            </a:r>
            <a:endParaRPr lang="en-US" sz="2000" i="1" baseline="-25000" dirty="0" smtClean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148064" y="836712"/>
          <a:ext cx="1904205" cy="556890"/>
        </p:xfrm>
        <a:graphic>
          <a:graphicData uri="http://schemas.openxmlformats.org/presentationml/2006/ole">
            <p:oleObj spid="_x0000_s75780" name="Формула" r:id="rId4" imgW="134604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По этой </a:t>
            </a:r>
            <a:r>
              <a:rPr lang="ru-RU" sz="2000" dirty="0" smtClean="0"/>
              <a:t>причине </a:t>
            </a:r>
            <a:r>
              <a:rPr lang="ru-RU" sz="2000" dirty="0"/>
              <a:t>более общей характеристикой </a:t>
            </a:r>
            <a:r>
              <a:rPr lang="ru-RU" sz="2000"/>
              <a:t>является </a:t>
            </a:r>
            <a:r>
              <a:rPr lang="ru-RU" sz="2000" i="1" smtClean="0"/>
              <a:t>P{Ɣ&gt;t}</a:t>
            </a:r>
            <a:r>
              <a:rPr lang="ru-RU" sz="2000" smtClean="0"/>
              <a:t> </a:t>
            </a:r>
            <a:r>
              <a:rPr lang="ru-RU" sz="2000" dirty="0" smtClean="0"/>
              <a:t>—вероятность </a:t>
            </a:r>
            <a:r>
              <a:rPr lang="ru-RU" sz="2000" dirty="0"/>
              <a:t>того, </a:t>
            </a:r>
            <a:r>
              <a:rPr lang="ru-RU" sz="2000" dirty="0" smtClean="0"/>
              <a:t>что длительность ожидания начала обслуживания </a:t>
            </a:r>
            <a:r>
              <a:rPr lang="ru-RU" sz="2000" i="1" dirty="0"/>
              <a:t>Ɣ</a:t>
            </a:r>
            <a:r>
              <a:rPr lang="ru-RU" sz="2000" dirty="0"/>
              <a:t> будет больше </a:t>
            </a:r>
            <a:r>
              <a:rPr lang="ru-RU" sz="2000" dirty="0" smtClean="0"/>
              <a:t>некоторой заранее заданной </a:t>
            </a:r>
            <a:r>
              <a:rPr lang="ru-RU" sz="2000" smtClean="0"/>
              <a:t>величины </a:t>
            </a:r>
            <a:r>
              <a:rPr lang="ru-RU" sz="2000" i="1" smtClean="0"/>
              <a:t>t</a:t>
            </a:r>
            <a:r>
              <a:rPr lang="ru-RU" sz="2000" smtClean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Обычно </a:t>
            </a:r>
            <a:r>
              <a:rPr lang="ru-RU" sz="2000" dirty="0"/>
              <a:t>и </a:t>
            </a:r>
            <a:r>
              <a:rPr lang="ru-RU" sz="2000" i="1" dirty="0"/>
              <a:t>Ɣ</a:t>
            </a:r>
            <a:r>
              <a:rPr lang="ru-RU" sz="2000" dirty="0"/>
              <a:t> </a:t>
            </a:r>
            <a:r>
              <a:rPr lang="ru-RU" sz="2000" err="1"/>
              <a:t>и</a:t>
            </a:r>
            <a:r>
              <a:rPr lang="ru-RU" sz="2000"/>
              <a:t> </a:t>
            </a:r>
            <a:r>
              <a:rPr lang="ru-RU" sz="2000" i="1" smtClean="0"/>
              <a:t>t</a:t>
            </a:r>
            <a:r>
              <a:rPr lang="ru-RU" sz="2000" smtClean="0"/>
              <a:t> </a:t>
            </a:r>
            <a:r>
              <a:rPr lang="ru-RU" sz="2000" dirty="0"/>
              <a:t>измеряются в относительных единицах времени, а именно, в единицах длительности </a:t>
            </a:r>
            <a:r>
              <a:rPr lang="ru-RU" sz="2000" dirty="0" smtClean="0"/>
              <a:t>обслуживания.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системе </a:t>
            </a:r>
            <a:r>
              <a:rPr lang="ru-RU" sz="2000" dirty="0"/>
              <a:t>с ожиданиями также используются средние величины. К их числу относятся: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- среднее </a:t>
            </a:r>
            <a:r>
              <a:rPr lang="ru-RU" sz="2000" dirty="0"/>
              <a:t>время ожидания начала </a:t>
            </a:r>
            <a:r>
              <a:rPr lang="ru-RU" sz="2000" dirty="0" smtClean="0"/>
              <a:t>обслуживания,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   </a:t>
            </a:r>
            <a:r>
              <a:rPr lang="en-US" sz="2000" dirty="0" smtClean="0">
                <a:latin typeface="Corbel" pitchFamily="34" charset="0"/>
              </a:rPr>
              <a:t> - </a:t>
            </a:r>
            <a:r>
              <a:rPr lang="ru-RU" sz="2000" dirty="0" smtClean="0"/>
              <a:t>среднее </a:t>
            </a:r>
            <a:r>
              <a:rPr lang="ru-RU" sz="2000" dirty="0"/>
              <a:t>число вызовов, находящихся на </a:t>
            </a:r>
            <a:r>
              <a:rPr lang="ru-RU" sz="2000" dirty="0" smtClean="0"/>
              <a:t>ожидании.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Для       обычно </a:t>
            </a:r>
            <a:r>
              <a:rPr lang="ru-RU" sz="2000" dirty="0"/>
              <a:t>рассматриваются две величины: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i="1" dirty="0"/>
              <a:t> </a:t>
            </a:r>
            <a:r>
              <a:rPr lang="ru-RU" sz="2000" i="1" dirty="0" smtClean="0"/>
              <a:t>   </a:t>
            </a:r>
            <a:r>
              <a:rPr lang="ru-RU" sz="2000" dirty="0" smtClean="0"/>
              <a:t>и </a:t>
            </a:r>
            <a:r>
              <a:rPr lang="ru-RU" sz="2000" i="1" dirty="0"/>
              <a:t> </a:t>
            </a:r>
            <a:r>
              <a:rPr lang="ru-RU" sz="2000" i="1" dirty="0" smtClean="0"/>
              <a:t>     </a:t>
            </a:r>
            <a:r>
              <a:rPr lang="ru-RU" sz="2000" dirty="0" smtClean="0"/>
              <a:t>— </a:t>
            </a:r>
            <a:r>
              <a:rPr lang="ru-RU" sz="2000" dirty="0"/>
              <a:t>среднее время </a:t>
            </a:r>
            <a:r>
              <a:rPr lang="ru-RU" sz="2000" dirty="0" smtClean="0"/>
              <a:t>ожидания обслуживания среди тех вызовов, которые будут ожидать.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общем </a:t>
            </a:r>
            <a:r>
              <a:rPr lang="ru-RU" sz="2000" dirty="0" smtClean="0"/>
              <a:t>случае                   .</a:t>
            </a:r>
            <a:endParaRPr lang="ru-RU" sz="2000" dirty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2924944"/>
            <a:ext cx="142875" cy="342900"/>
          </a:xfrm>
          <a:prstGeom prst="rect">
            <a:avLst/>
          </a:prstGeom>
          <a:noFill/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3356992"/>
            <a:ext cx="95250" cy="342900"/>
          </a:xfrm>
          <a:prstGeom prst="rect">
            <a:avLst/>
          </a:prstGeom>
          <a:noFill/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645024"/>
            <a:ext cx="142875" cy="342900"/>
          </a:xfrm>
          <a:prstGeom prst="rect">
            <a:avLst/>
          </a:prstGeom>
          <a:noFill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077072"/>
            <a:ext cx="142875" cy="342900"/>
          </a:xfrm>
          <a:prstGeom prst="rect">
            <a:avLst/>
          </a:prstGeom>
          <a:noFill/>
        </p:spPr>
      </p:pic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12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077072"/>
            <a:ext cx="200025" cy="342900"/>
          </a:xfrm>
          <a:prstGeom prst="rect">
            <a:avLst/>
          </a:prstGeom>
          <a:noFill/>
        </p:spPr>
      </p:pic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15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725144"/>
            <a:ext cx="733425" cy="342900"/>
          </a:xfrm>
          <a:prstGeom prst="rect">
            <a:avLst/>
          </a:prstGeom>
          <a:noFill/>
        </p:spPr>
      </p:pic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2) </a:t>
            </a:r>
            <a:r>
              <a:rPr lang="ru-RU" sz="2000" b="1" u="sng" dirty="0" smtClean="0"/>
              <a:t>Пропускная способность </a:t>
            </a:r>
            <a:r>
              <a:rPr lang="ru-RU" sz="2000" dirty="0" smtClean="0"/>
              <a:t>- </a:t>
            </a:r>
            <a:r>
              <a:rPr lang="ru-RU" sz="2000" dirty="0"/>
              <a:t>это свойство системы, заключающееся в </a:t>
            </a:r>
            <a:r>
              <a:rPr lang="ru-RU" sz="2000" dirty="0" smtClean="0"/>
              <a:t>её способности выполнять </a:t>
            </a:r>
            <a:r>
              <a:rPr lang="ru-RU" sz="2000" dirty="0"/>
              <a:t>работу по доставке информации.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Пропускная </a:t>
            </a:r>
            <a:r>
              <a:rPr lang="ru-RU" sz="2000" dirty="0"/>
              <a:t>способность характеризуется объемом работы, </a:t>
            </a:r>
            <a:r>
              <a:rPr lang="ru-RU" sz="2000" dirty="0" smtClean="0"/>
              <a:t>производимой в </a:t>
            </a:r>
            <a:r>
              <a:rPr lang="ru-RU" sz="2000" dirty="0"/>
              <a:t>единицу времени, в соответствии с техническими характеристиками системы и режимом функционирования.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Её </a:t>
            </a:r>
            <a:r>
              <a:rPr lang="ru-RU" sz="2000" dirty="0"/>
              <a:t>принято рассматривать с вероятностной и технической </a:t>
            </a:r>
            <a:r>
              <a:rPr lang="ru-RU" sz="2000" dirty="0" smtClean="0"/>
              <a:t>сторон.</a:t>
            </a:r>
          </a:p>
          <a:p>
            <a:pPr>
              <a:spcAft>
                <a:spcPts val="600"/>
              </a:spcAft>
            </a:pPr>
            <a:r>
              <a:rPr lang="ru-RU" sz="2000" i="1" dirty="0" smtClean="0"/>
              <a:t>Вероятностная </a:t>
            </a:r>
            <a:r>
              <a:rPr lang="ru-RU" sz="2000" i="1" dirty="0" smtClean="0"/>
              <a:t>сторона </a:t>
            </a:r>
            <a:r>
              <a:rPr lang="ru-RU" sz="2000" dirty="0" smtClean="0"/>
              <a:t>связана </a:t>
            </a:r>
            <a:r>
              <a:rPr lang="ru-RU" sz="2000" dirty="0"/>
              <a:t>с проблемой доставки информации в условиях обслуживания случайных ПВ. </a:t>
            </a:r>
            <a:r>
              <a:rPr lang="ru-RU" sz="2000" i="1" dirty="0"/>
              <a:t>Техническая сторона </a:t>
            </a:r>
            <a:r>
              <a:rPr lang="ru-RU" sz="2000" dirty="0"/>
              <a:t>связана с техническими характеристиками </a:t>
            </a:r>
            <a:r>
              <a:rPr lang="ru-RU" sz="2000" dirty="0" smtClean="0"/>
              <a:t>системы распределения информации.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Каждая </a:t>
            </a:r>
            <a:r>
              <a:rPr lang="ru-RU" sz="2000" dirty="0"/>
              <a:t>из сторон характеризуется своими показателями.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Основными </a:t>
            </a:r>
            <a:r>
              <a:rPr lang="ru-RU" sz="2000" i="1" dirty="0"/>
              <a:t>для вероятностной</a:t>
            </a:r>
            <a:r>
              <a:rPr lang="ru-RU" sz="2000" dirty="0"/>
              <a:t> стороны является показатель </a:t>
            </a:r>
            <a:r>
              <a:rPr lang="ru-RU" sz="2000" i="1" dirty="0"/>
              <a:t>пропускной способности</a:t>
            </a:r>
            <a:r>
              <a:rPr lang="ru-RU" sz="2000" dirty="0"/>
              <a:t>, а </a:t>
            </a:r>
            <a:r>
              <a:rPr lang="ru-RU" sz="2000" i="1" dirty="0"/>
              <a:t>для технического </a:t>
            </a:r>
            <a:r>
              <a:rPr lang="ru-RU" sz="2000" dirty="0"/>
              <a:t>аспекта — показатель </a:t>
            </a:r>
            <a:r>
              <a:rPr lang="ru-RU" sz="2000" i="1" dirty="0"/>
              <a:t>производительности системы</a:t>
            </a:r>
            <a:r>
              <a:rPr lang="ru-RU" sz="20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Пропускная способность </a:t>
            </a:r>
            <a:r>
              <a:rPr lang="ru-RU" sz="2000" i="1" dirty="0"/>
              <a:t>С</a:t>
            </a:r>
            <a:r>
              <a:rPr lang="ru-RU" sz="2000" dirty="0"/>
              <a:t>, эквивалентна средней мощности, развиваемой системой при заданном качестве, </a:t>
            </a:r>
            <a:r>
              <a:rPr lang="ru-RU" sz="2000" dirty="0" smtClean="0"/>
              <a:t>то есть, эквивалентна </a:t>
            </a:r>
            <a:r>
              <a:rPr lang="ru-RU" sz="2000" dirty="0" smtClean="0"/>
              <a:t>интенсивности </a:t>
            </a:r>
            <a:r>
              <a:rPr lang="ru-RU" sz="2000" dirty="0"/>
              <a:t>обслуживания нагрузки (</a:t>
            </a:r>
            <a:r>
              <a:rPr lang="ru-RU" sz="2000" i="1" dirty="0"/>
              <a:t>y</a:t>
            </a:r>
            <a:r>
              <a:rPr lang="ru-RU" sz="2000" i="1" baseline="-25000" dirty="0"/>
              <a:t>0</a:t>
            </a:r>
            <a:r>
              <a:rPr lang="ru-RU" sz="2000" dirty="0"/>
              <a:t>) при заданном качестве: </a:t>
            </a:r>
            <a:r>
              <a:rPr lang="ru-RU" sz="2000" i="1" dirty="0"/>
              <a:t>C=y</a:t>
            </a:r>
            <a:r>
              <a:rPr lang="ru-RU" sz="2000" i="1" baseline="-25000" dirty="0"/>
              <a:t>0</a:t>
            </a:r>
            <a:r>
              <a:rPr lang="ru-RU" sz="2000" dirty="0"/>
              <a:t>. </a:t>
            </a:r>
            <a:endParaRPr lang="ru-RU" sz="2000" b="1" u="sng" dirty="0"/>
          </a:p>
          <a:p>
            <a:endParaRPr lang="en-US" sz="2000" i="1" baseline="-25000" dirty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en-US" sz="2000" i="1" baseline="-25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Техническая сторона характеризуется производительностью </a:t>
            </a:r>
            <a:r>
              <a:rPr lang="ru-RU" sz="2000" i="1" dirty="0" smtClean="0"/>
              <a:t>П</a:t>
            </a:r>
            <a:r>
              <a:rPr lang="ru-RU" sz="2000" dirty="0" smtClean="0"/>
              <a:t> и эквивалентна максимальной интенсивности нагрузки: </a:t>
            </a:r>
            <a:r>
              <a:rPr lang="ru-RU" sz="2000" i="1" dirty="0" smtClean="0"/>
              <a:t>П=y</a:t>
            </a:r>
            <a:r>
              <a:rPr lang="ru-RU" sz="2000" i="1" baseline="-25000" dirty="0" smtClean="0"/>
              <a:t>0</a:t>
            </a:r>
            <a:r>
              <a:rPr lang="ru-RU" sz="2000" i="1" baseline="30000" dirty="0" smtClean="0"/>
              <a:t>max</a:t>
            </a:r>
            <a:r>
              <a:rPr lang="ru-RU" sz="2000" dirty="0" smtClean="0"/>
              <a:t>. </a:t>
            </a:r>
            <a:r>
              <a:rPr lang="ru-RU" sz="2000" dirty="0" smtClean="0"/>
              <a:t>Таким образом, </a:t>
            </a:r>
            <a:r>
              <a:rPr lang="ru-RU" sz="2000" i="1" dirty="0" smtClean="0"/>
              <a:t>П</a:t>
            </a:r>
            <a:r>
              <a:rPr lang="ru-RU" sz="2000" dirty="0" smtClean="0"/>
              <a:t> характеризует технические возможности оборудования при непрерывной нагрузке системы без интервалов простоя.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качестве показателя пропускной способности </a:t>
            </a:r>
            <a:r>
              <a:rPr lang="ru-RU" sz="2000" dirty="0" smtClean="0"/>
              <a:t>часто рассматривается </a:t>
            </a:r>
            <a:r>
              <a:rPr lang="ru-RU" sz="2000" dirty="0"/>
              <a:t>и интенсивность поступающей нагрузки </a:t>
            </a:r>
            <a:r>
              <a:rPr lang="ru-RU" sz="2000" dirty="0" smtClean="0"/>
              <a:t> </a:t>
            </a:r>
            <a:r>
              <a:rPr lang="ru-RU" sz="2000" i="1" dirty="0" err="1" smtClean="0"/>
              <a:t>y</a:t>
            </a:r>
            <a:r>
              <a:rPr lang="ru-RU" sz="2000" i="1" dirty="0" smtClean="0"/>
              <a:t> </a:t>
            </a:r>
            <a:r>
              <a:rPr lang="ru-RU" sz="2000" dirty="0" smtClean="0"/>
              <a:t>при </a:t>
            </a:r>
            <a:r>
              <a:rPr lang="ru-RU" sz="2000" dirty="0"/>
              <a:t>заданном качестве. Это объяснимо по двум причинам: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1) поступающая нагрузка находится в явной зависимости от вероятности потерь. Для обслуженной нагрузки явной зависимости обычно нет, поэтому работать с поступающей нагрузкой математически удобнее;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2) </a:t>
            </a:r>
            <a:r>
              <a:rPr lang="ru-RU" sz="2000" dirty="0" smtClean="0"/>
              <a:t>т</a:t>
            </a:r>
            <a:r>
              <a:rPr lang="ru-RU" sz="2000" dirty="0" smtClean="0"/>
              <a:t>ак как </a:t>
            </a:r>
            <a:r>
              <a:rPr lang="ru-RU" sz="2000" dirty="0" smtClean="0"/>
              <a:t>системы </a:t>
            </a:r>
            <a:r>
              <a:rPr lang="ru-RU" sz="2000" dirty="0"/>
              <a:t>РИ работают обычно с высоким качеством обслуживания, что соответствует малому количеству вероятности потерь, следовательно, различия между поступающей </a:t>
            </a:r>
            <a:r>
              <a:rPr lang="ru-RU" sz="2000" dirty="0" err="1"/>
              <a:t>y</a:t>
            </a:r>
            <a:r>
              <a:rPr lang="ru-RU" sz="2000" dirty="0"/>
              <a:t> и обслуженной </a:t>
            </a:r>
            <a:r>
              <a:rPr lang="ru-RU" sz="2000" i="1" dirty="0"/>
              <a:t>y</a:t>
            </a:r>
            <a:r>
              <a:rPr lang="ru-RU" sz="2000" i="1" baseline="-25000" dirty="0"/>
              <a:t>0</a:t>
            </a:r>
            <a:r>
              <a:rPr lang="ru-RU" sz="2000" dirty="0"/>
              <a:t> нагрузками будет незначительны, и в инженерных расчетах ими можно пренебречь: </a:t>
            </a:r>
            <a:r>
              <a:rPr lang="ru-RU" sz="2000" i="1" dirty="0"/>
              <a:t>y≈y</a:t>
            </a:r>
            <a:r>
              <a:rPr lang="ru-RU" sz="2000" i="1" baseline="-25000" dirty="0"/>
              <a:t>0</a:t>
            </a:r>
            <a:r>
              <a:rPr lang="ru-RU" sz="2000" dirty="0"/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Итак, пропускная способность </a:t>
            </a:r>
            <a:r>
              <a:rPr lang="ru-RU" sz="2000" i="1" dirty="0" err="1"/>
              <a:t>y</a:t>
            </a:r>
            <a:r>
              <a:rPr lang="ru-RU" sz="2000" dirty="0"/>
              <a:t> является сложной функцией от многих </a:t>
            </a:r>
            <a:r>
              <a:rPr lang="ru-RU" sz="2000" dirty="0" smtClean="0"/>
              <a:t>параметров:</a:t>
            </a:r>
          </a:p>
          <a:p>
            <a:r>
              <a:rPr lang="ru-RU" sz="2000" i="1" dirty="0" smtClean="0"/>
              <a:t>A(</a:t>
            </a:r>
            <a:r>
              <a:rPr lang="ru-RU" sz="2000" i="1" dirty="0" err="1" smtClean="0"/>
              <a:t>x</a:t>
            </a:r>
            <a:r>
              <a:rPr lang="ru-RU" sz="2000" i="1" dirty="0"/>
              <a:t>)</a:t>
            </a:r>
            <a:r>
              <a:rPr lang="ru-RU" sz="2000" dirty="0"/>
              <a:t> — закон, по которому в систему поступают вызовы; </a:t>
            </a:r>
            <a:endParaRPr lang="ru-RU" sz="2000" dirty="0" smtClean="0"/>
          </a:p>
          <a:p>
            <a:r>
              <a:rPr lang="ru-RU" sz="2000" i="1" dirty="0" smtClean="0"/>
              <a:t>S</a:t>
            </a:r>
            <a:r>
              <a:rPr lang="ru-RU" sz="2000" dirty="0" smtClean="0"/>
              <a:t> </a:t>
            </a:r>
            <a:r>
              <a:rPr lang="ru-RU" sz="2000" dirty="0"/>
              <a:t>— структура системы; </a:t>
            </a:r>
            <a:endParaRPr lang="ru-RU" sz="2000" dirty="0" smtClean="0"/>
          </a:p>
          <a:p>
            <a:r>
              <a:rPr lang="ru-RU" sz="2000" dirty="0" smtClean="0"/>
              <a:t>ДО </a:t>
            </a:r>
            <a:r>
              <a:rPr lang="ru-RU" sz="2000" dirty="0"/>
              <a:t>— дисциплина обслуживания; </a:t>
            </a:r>
          </a:p>
          <a:p>
            <a:r>
              <a:rPr lang="ru-RU" sz="2000" i="1" dirty="0" smtClean="0"/>
              <a:t>B(</a:t>
            </a:r>
            <a:r>
              <a:rPr lang="ru-RU" sz="2000" i="1" dirty="0" err="1" smtClean="0"/>
              <a:t>x</a:t>
            </a:r>
            <a:r>
              <a:rPr lang="ru-RU" sz="2000" i="1" dirty="0"/>
              <a:t>)</a:t>
            </a:r>
            <a:r>
              <a:rPr lang="ru-RU" sz="2000" dirty="0"/>
              <a:t> — функция распределения длительности обслуживания; </a:t>
            </a:r>
            <a:endParaRPr lang="ru-RU" sz="2000" dirty="0" smtClean="0"/>
          </a:p>
          <a:p>
            <a:r>
              <a:rPr lang="ru-RU" sz="2000" i="1" dirty="0" err="1" smtClean="0"/>
              <a:t>Сх</a:t>
            </a:r>
            <a:r>
              <a:rPr lang="ru-RU" sz="2000" i="1" dirty="0" smtClean="0"/>
              <a:t> – </a:t>
            </a:r>
            <a:r>
              <a:rPr lang="ru-RU" sz="2000" dirty="0" smtClean="0"/>
              <a:t>схемные решения;</a:t>
            </a:r>
            <a:endParaRPr lang="ru-RU" sz="2000" i="1" dirty="0"/>
          </a:p>
          <a:p>
            <a:r>
              <a:rPr lang="ru-RU" sz="2000" i="1" dirty="0" smtClean="0"/>
              <a:t>P</a:t>
            </a:r>
            <a:r>
              <a:rPr lang="ru-RU" sz="2000" dirty="0" smtClean="0"/>
              <a:t> </a:t>
            </a:r>
            <a:r>
              <a:rPr lang="ru-RU" sz="2000" dirty="0"/>
              <a:t>— </a:t>
            </a:r>
            <a:r>
              <a:rPr lang="ru-RU" sz="2000" dirty="0" smtClean="0"/>
              <a:t>потери.</a:t>
            </a:r>
          </a:p>
          <a:p>
            <a:pPr algn="ctr"/>
            <a:r>
              <a:rPr lang="en-US" sz="2000" i="1" dirty="0">
                <a:latin typeface="Corbel" pitchFamily="34" charset="0"/>
              </a:rPr>
              <a:t>y</a:t>
            </a:r>
            <a:r>
              <a:rPr lang="en-US" sz="2000" i="1" dirty="0" smtClean="0">
                <a:latin typeface="Corbel" pitchFamily="34" charset="0"/>
              </a:rPr>
              <a:t> </a:t>
            </a:r>
            <a:r>
              <a:rPr lang="ru-RU" sz="2000" i="1" dirty="0" smtClean="0"/>
              <a:t>= </a:t>
            </a:r>
            <a:r>
              <a:rPr lang="ru-RU" sz="2000" i="1" dirty="0" err="1" smtClean="0"/>
              <a:t>f</a:t>
            </a:r>
            <a:r>
              <a:rPr lang="ru-RU" sz="2000" i="1" dirty="0" smtClean="0"/>
              <a:t> (A(</a:t>
            </a:r>
            <a:r>
              <a:rPr lang="ru-RU" sz="2000" i="1" dirty="0" err="1" smtClean="0"/>
              <a:t>x</a:t>
            </a:r>
            <a:r>
              <a:rPr lang="ru-RU" sz="2000" i="1" dirty="0" smtClean="0"/>
              <a:t>),</a:t>
            </a:r>
            <a:r>
              <a:rPr lang="en-US" sz="2000" i="1" dirty="0" smtClean="0"/>
              <a:t> </a:t>
            </a:r>
            <a:r>
              <a:rPr lang="ru-RU" sz="2000" i="1" dirty="0" smtClean="0"/>
              <a:t>S,</a:t>
            </a:r>
            <a:r>
              <a:rPr lang="en-US" sz="2000" i="1" dirty="0" smtClean="0"/>
              <a:t> </a:t>
            </a:r>
            <a:r>
              <a:rPr lang="ru-RU" sz="2000" i="1" dirty="0" smtClean="0"/>
              <a:t>ДО,</a:t>
            </a:r>
            <a:r>
              <a:rPr lang="en-US" sz="2000" i="1" dirty="0" smtClean="0"/>
              <a:t> </a:t>
            </a:r>
            <a:r>
              <a:rPr lang="ru-RU" sz="2000" i="1" dirty="0" smtClean="0"/>
              <a:t>B(</a:t>
            </a:r>
            <a:r>
              <a:rPr lang="ru-RU" sz="2000" i="1" dirty="0" err="1" smtClean="0"/>
              <a:t>x</a:t>
            </a:r>
            <a:r>
              <a:rPr lang="ru-RU" sz="2000" i="1" dirty="0" smtClean="0"/>
              <a:t>),</a:t>
            </a:r>
            <a:r>
              <a:rPr lang="en-US" sz="2000" i="1" dirty="0" smtClean="0"/>
              <a:t> </a:t>
            </a:r>
            <a:r>
              <a:rPr lang="ru-RU" sz="2000" i="1" dirty="0" err="1" smtClean="0"/>
              <a:t>Сх</a:t>
            </a:r>
            <a:r>
              <a:rPr lang="ru-RU" sz="2000" i="1" dirty="0" smtClean="0"/>
              <a:t>, P)</a:t>
            </a:r>
          </a:p>
          <a:p>
            <a:pPr algn="ctr"/>
            <a:endParaRPr lang="ru-RU" sz="2000" dirty="0" smtClean="0"/>
          </a:p>
          <a:p>
            <a:r>
              <a:rPr lang="ru-RU" sz="2000" dirty="0" smtClean="0"/>
              <a:t>Часто </a:t>
            </a:r>
            <a:r>
              <a:rPr lang="ru-RU" sz="2000" dirty="0"/>
              <a:t>зависимость рассматривается относительно величины потерь: </a:t>
            </a:r>
            <a:r>
              <a:rPr lang="ru-RU" sz="2000" i="1" dirty="0" err="1" smtClean="0"/>
              <a:t>p=g</a:t>
            </a:r>
            <a:r>
              <a:rPr lang="ru-RU" sz="2000" i="1" dirty="0" smtClean="0"/>
              <a:t> (</a:t>
            </a:r>
            <a:r>
              <a:rPr lang="ru-RU" sz="2000" i="1" dirty="0" err="1" smtClean="0"/>
              <a:t>y</a:t>
            </a:r>
            <a:r>
              <a:rPr lang="ru-RU" sz="2000" i="1" dirty="0" smtClean="0"/>
              <a:t>, A(</a:t>
            </a:r>
            <a:r>
              <a:rPr lang="ru-RU" sz="2000" i="1" dirty="0" err="1" smtClean="0"/>
              <a:t>x</a:t>
            </a:r>
            <a:r>
              <a:rPr lang="ru-RU" sz="2000" i="1" dirty="0" smtClean="0"/>
              <a:t>), S, ДО, B(</a:t>
            </a:r>
            <a:r>
              <a:rPr lang="ru-RU" sz="2000" i="1" dirty="0" err="1" smtClean="0"/>
              <a:t>x</a:t>
            </a:r>
            <a:r>
              <a:rPr lang="ru-RU" sz="2000" i="1" dirty="0" smtClean="0"/>
              <a:t>), </a:t>
            </a:r>
            <a:r>
              <a:rPr lang="ru-RU" sz="2000" i="1" dirty="0" err="1" smtClean="0"/>
              <a:t>Сх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3) </a:t>
            </a:r>
            <a:r>
              <a:rPr lang="ru-RU" sz="2000" b="1" u="sng" dirty="0" smtClean="0"/>
              <a:t>Время </a:t>
            </a:r>
            <a:r>
              <a:rPr lang="ru-RU" sz="2000" b="1" u="sng" dirty="0"/>
              <a:t>доставки </a:t>
            </a:r>
            <a:r>
              <a:rPr lang="ru-RU" sz="2000" b="1" u="sng" dirty="0" smtClean="0"/>
              <a:t>сообщений</a:t>
            </a:r>
            <a:r>
              <a:rPr lang="ru-RU" sz="2000" dirty="0" smtClean="0"/>
              <a:t>. В </a:t>
            </a:r>
            <a:r>
              <a:rPr lang="ru-RU" sz="2000" dirty="0"/>
              <a:t>настоящее время </a:t>
            </a:r>
            <a:r>
              <a:rPr lang="ru-RU" sz="2000" dirty="0" smtClean="0"/>
              <a:t>всё </a:t>
            </a:r>
            <a:r>
              <a:rPr lang="ru-RU" sz="2000" dirty="0" smtClean="0"/>
              <a:t>большее значение </a:t>
            </a:r>
            <a:r>
              <a:rPr lang="ru-RU" sz="2000" dirty="0"/>
              <a:t>приобретает такая характеристика качества обслуживания, как время доставки </a:t>
            </a:r>
            <a:r>
              <a:rPr lang="ru-RU" sz="2000" dirty="0" smtClean="0"/>
              <a:t>сообщений. Данное время — это </a:t>
            </a:r>
            <a:r>
              <a:rPr lang="ru-RU" sz="2000" dirty="0"/>
              <a:t>сумма времен ожидания, обработки и передачи сообщения, начиная с момента поступления этого сообщения в систему и заканчивая моментом его </a:t>
            </a:r>
            <a:r>
              <a:rPr lang="ru-RU" sz="2000" dirty="0" smtClean="0"/>
              <a:t>выхода </a:t>
            </a:r>
            <a:r>
              <a:rPr lang="ru-RU" sz="2000" dirty="0"/>
              <a:t>из </a:t>
            </a:r>
            <a:r>
              <a:rPr lang="ru-RU" sz="2000" dirty="0" smtClean="0"/>
              <a:t>системы (т.е. его получения).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Различают среднее, наибольшее и наименьшее время доставки.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Среднее время доставки </a:t>
            </a:r>
            <a:r>
              <a:rPr lang="ru-RU" sz="2000" dirty="0" smtClean="0"/>
              <a:t>рассматривается, </a:t>
            </a:r>
            <a:r>
              <a:rPr lang="ru-RU" sz="2000" dirty="0"/>
              <a:t>как среднее время пребывания в системе </a:t>
            </a:r>
            <a:r>
              <a:rPr lang="ru-RU" sz="2000" i="1" dirty="0" smtClean="0"/>
              <a:t>T</a:t>
            </a:r>
            <a:r>
              <a:rPr lang="ru-RU" sz="2000" dirty="0" smtClean="0"/>
              <a:t> и определяется следующим </a:t>
            </a:r>
            <a:r>
              <a:rPr lang="ru-RU" sz="2000" dirty="0"/>
              <a:t>соотношением: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где </a:t>
            </a:r>
            <a:r>
              <a:rPr lang="en-US" sz="2000" i="1" dirty="0"/>
              <a:t> </a:t>
            </a:r>
            <a:r>
              <a:rPr lang="en-US" sz="2000" i="1" dirty="0" smtClean="0"/>
              <a:t>  </a:t>
            </a:r>
            <a:r>
              <a:rPr lang="ru-RU" sz="2000" dirty="0" smtClean="0"/>
              <a:t> </a:t>
            </a:r>
            <a:r>
              <a:rPr lang="ru-RU" sz="2000" dirty="0"/>
              <a:t>— среднее время ожидания начала обслуживания.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Наряду </a:t>
            </a:r>
            <a:r>
              <a:rPr lang="ru-RU" sz="2000" dirty="0"/>
              <a:t>с </a:t>
            </a:r>
            <a:r>
              <a:rPr lang="ru-RU" sz="2000" i="1" dirty="0" smtClean="0"/>
              <a:t>T</a:t>
            </a:r>
            <a:r>
              <a:rPr lang="en-US" sz="2000" i="1" dirty="0" smtClean="0"/>
              <a:t> </a:t>
            </a:r>
            <a:r>
              <a:rPr lang="ru-RU" sz="2000" dirty="0" smtClean="0"/>
              <a:t>принято рассматривать </a:t>
            </a:r>
            <a:r>
              <a:rPr lang="en-US" sz="2000" dirty="0" smtClean="0"/>
              <a:t>    </a:t>
            </a:r>
            <a:r>
              <a:rPr lang="en-US" sz="2000" dirty="0" smtClean="0">
                <a:latin typeface="Corbel" pitchFamily="34" charset="0"/>
              </a:rPr>
              <a:t>-</a:t>
            </a:r>
            <a:r>
              <a:rPr lang="en-US" sz="2000" dirty="0" smtClean="0"/>
              <a:t> </a:t>
            </a:r>
            <a:r>
              <a:rPr lang="ru-RU" sz="2000" dirty="0" smtClean="0"/>
              <a:t>среднее </a:t>
            </a:r>
            <a:r>
              <a:rPr lang="ru-RU" sz="2000" dirty="0"/>
              <a:t>число </a:t>
            </a:r>
            <a:r>
              <a:rPr lang="ru-RU" sz="2000" dirty="0" smtClean="0"/>
              <a:t>требований</a:t>
            </a:r>
            <a:r>
              <a:rPr lang="en-US" sz="2000" dirty="0" smtClean="0"/>
              <a:t> </a:t>
            </a:r>
            <a:r>
              <a:rPr lang="ru-RU" sz="2000" dirty="0" smtClean="0"/>
              <a:t>(вызовов) </a:t>
            </a:r>
            <a:r>
              <a:rPr lang="ru-RU" sz="2000" dirty="0"/>
              <a:t>в </a:t>
            </a:r>
            <a:r>
              <a:rPr lang="ru-RU" sz="2000" dirty="0" smtClean="0"/>
              <a:t>системе.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Эти </a:t>
            </a:r>
            <a:r>
              <a:rPr lang="ru-RU" sz="2000" dirty="0"/>
              <a:t>величины </a:t>
            </a:r>
            <a:r>
              <a:rPr lang="ru-RU" sz="2000" dirty="0" smtClean="0"/>
              <a:t>(</a:t>
            </a:r>
            <a:r>
              <a:rPr lang="ru-RU" sz="2000" i="1" dirty="0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i="1" dirty="0" smtClean="0"/>
              <a:t>    </a:t>
            </a:r>
            <a:r>
              <a:rPr lang="ru-RU" sz="2000" dirty="0" smtClean="0"/>
              <a:t>) </a:t>
            </a:r>
            <a:r>
              <a:rPr lang="ru-RU" sz="2000" dirty="0"/>
              <a:t>связаны между собой формулой </a:t>
            </a:r>
            <a:r>
              <a:rPr lang="ru-RU" sz="2000" dirty="0" err="1"/>
              <a:t>Литтла</a:t>
            </a:r>
            <a:r>
              <a:rPr lang="ru-RU" sz="2000" dirty="0"/>
              <a:t>: </a:t>
            </a:r>
            <a:endParaRPr lang="ru-RU" sz="2000" dirty="0" smtClean="0"/>
          </a:p>
          <a:p>
            <a:pPr algn="ctr"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где </a:t>
            </a:r>
            <a:r>
              <a:rPr lang="ru-RU" sz="2000" i="1" dirty="0" err="1"/>
              <a:t>λ</a:t>
            </a:r>
            <a:r>
              <a:rPr lang="ru-RU" sz="2000" dirty="0" err="1"/>
              <a:t> </a:t>
            </a:r>
            <a:r>
              <a:rPr lang="ru-RU" sz="2000" dirty="0"/>
              <a:t>— параметр ПВ (для стационарного потока равный интенсивности поступлений вызовов в систему).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Математическое </a:t>
            </a:r>
            <a:r>
              <a:rPr lang="ru-RU" sz="2000" dirty="0"/>
              <a:t>доказательство формулы </a:t>
            </a:r>
            <a:r>
              <a:rPr lang="ru-RU" sz="2000" dirty="0" err="1"/>
              <a:t>Литтла</a:t>
            </a:r>
            <a:r>
              <a:rPr lang="ru-RU" sz="2000" dirty="0"/>
              <a:t> сложное, поэтому воспользуемся </a:t>
            </a:r>
            <a:r>
              <a:rPr lang="ru-RU" sz="2000" dirty="0" smtClean="0"/>
              <a:t>простым </a:t>
            </a:r>
            <a:r>
              <a:rPr lang="ru-RU" sz="2000" dirty="0"/>
              <a:t>интуитивным </a:t>
            </a:r>
            <a:r>
              <a:rPr lang="ru-RU" sz="2000" dirty="0" smtClean="0"/>
              <a:t>доказательством. Оно </a:t>
            </a:r>
            <a:r>
              <a:rPr lang="ru-RU" sz="2000" dirty="0"/>
              <a:t>сводится к утверждению, что требования, входящие в систему, находят в ней то же самое число требований </a:t>
            </a:r>
            <a:r>
              <a:rPr lang="ru-RU" sz="2000" i="1" dirty="0" smtClean="0"/>
              <a:t>   </a:t>
            </a:r>
            <a:r>
              <a:rPr lang="ru-RU" sz="2000" dirty="0" smtClean="0"/>
              <a:t>, </a:t>
            </a:r>
            <a:r>
              <a:rPr lang="ru-RU" sz="2000" dirty="0"/>
              <a:t>которое будет в системе, когда данный вызов покидает систему.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Формула </a:t>
            </a:r>
            <a:r>
              <a:rPr lang="ru-RU" sz="2000" dirty="0" err="1" smtClean="0"/>
              <a:t>Литтла</a:t>
            </a:r>
            <a:r>
              <a:rPr lang="ru-RU" sz="2000" dirty="0" smtClean="0"/>
              <a:t> не накладывает никаких ограничений (ни на характер поступающего потока, ни на функцию длительности обслуживания, ни на дисциплину обслуживания, ни на саму систему, и т.д</a:t>
            </a:r>
            <a:r>
              <a:rPr lang="ru-RU" sz="2000" dirty="0" smtClean="0"/>
              <a:t>.). 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836712"/>
            <a:ext cx="1038225" cy="34290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196752"/>
            <a:ext cx="142875" cy="342900"/>
          </a:xfrm>
          <a:prstGeom prst="rect">
            <a:avLst/>
          </a:prstGeom>
          <a:noFill/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628800"/>
            <a:ext cx="142875" cy="352425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276872"/>
            <a:ext cx="142875" cy="352425"/>
          </a:xfrm>
          <a:prstGeom prst="rect">
            <a:avLst/>
          </a:prstGeom>
          <a:noFill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643446"/>
            <a:ext cx="142875" cy="352425"/>
          </a:xfrm>
          <a:prstGeom prst="rect">
            <a:avLst/>
          </a:prstGeom>
          <a:noFill/>
        </p:spPr>
      </p:pic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708920"/>
            <a:ext cx="714375" cy="352425"/>
          </a:xfrm>
          <a:prstGeom prst="rect">
            <a:avLst/>
          </a:prstGeom>
          <a:noFill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03648" y="188640"/>
            <a:ext cx="7488832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 smtClean="0"/>
              <a:t>Формула может рассматриваться по отношению к отдельным частям системы </a:t>
            </a:r>
            <a:r>
              <a:rPr lang="ru-RU" sz="2000" dirty="0" smtClean="0"/>
              <a:t>обслуживания, а именно в виде </a:t>
            </a:r>
            <a:endParaRPr lang="ru-RU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где </a:t>
            </a:r>
            <a:r>
              <a:rPr lang="en-US" sz="2000" i="1" dirty="0"/>
              <a:t> </a:t>
            </a:r>
            <a:r>
              <a:rPr lang="en-US" sz="2000" i="1" dirty="0" smtClean="0"/>
              <a:t>    </a:t>
            </a:r>
            <a:r>
              <a:rPr lang="ru-RU" sz="2000" dirty="0" smtClean="0"/>
              <a:t> </a:t>
            </a:r>
            <a:r>
              <a:rPr lang="ru-RU" sz="2000" dirty="0"/>
              <a:t>— средняя длина очереди, </a:t>
            </a:r>
          </a:p>
          <a:p>
            <a:r>
              <a:rPr lang="en-US" sz="2000" i="1" dirty="0"/>
              <a:t> </a:t>
            </a:r>
            <a:r>
              <a:rPr lang="en-US" sz="2000" i="1" dirty="0" smtClean="0"/>
              <a:t>     </a:t>
            </a:r>
            <a:r>
              <a:rPr lang="ru-RU" sz="2000" dirty="0" smtClean="0"/>
              <a:t>— </a:t>
            </a:r>
            <a:r>
              <a:rPr lang="ru-RU" sz="2000" dirty="0"/>
              <a:t>среднее число вызовов в обслуживающих приборах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Действительно,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980728"/>
            <a:ext cx="2238375" cy="352425"/>
          </a:xfrm>
          <a:prstGeom prst="rect">
            <a:avLst/>
          </a:prstGeom>
          <a:noFill/>
        </p:spPr>
      </p:pic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484784"/>
            <a:ext cx="247650" cy="352425"/>
          </a:xfrm>
          <a:prstGeom prst="rect">
            <a:avLst/>
          </a:prstGeom>
          <a:noFill/>
        </p:spPr>
      </p:pic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86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1772816"/>
            <a:ext cx="257175" cy="352425"/>
          </a:xfrm>
          <a:prstGeom prst="rect">
            <a:avLst/>
          </a:prstGeom>
          <a:noFill/>
        </p:spPr>
      </p:pic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988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348880"/>
            <a:ext cx="5153025" cy="35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912" y="260648"/>
            <a:ext cx="79620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обслуживания общего вида</a:t>
            </a:r>
            <a:endParaRPr lang="ru-RU" dirty="0"/>
          </a:p>
        </p:txBody>
      </p:sp>
      <p:grpSp>
        <p:nvGrpSpPr>
          <p:cNvPr id="4" name="Содержимое 3"/>
          <p:cNvGrpSpPr>
            <a:grpSpLocks noGrp="1"/>
          </p:cNvGrpSpPr>
          <p:nvPr>
            <p:ph idx="1"/>
          </p:nvPr>
        </p:nvGrpSpPr>
        <p:grpSpPr>
          <a:xfrm>
            <a:off x="0" y="2924946"/>
            <a:ext cx="6961992" cy="2706413"/>
            <a:chOff x="112870" y="3878222"/>
            <a:chExt cx="6294128" cy="1506949"/>
          </a:xfrm>
        </p:grpSpPr>
        <p:sp>
          <p:nvSpPr>
            <p:cNvPr id="6" name="Блок-схема: узел 5"/>
            <p:cNvSpPr/>
            <p:nvPr/>
          </p:nvSpPr>
          <p:spPr>
            <a:xfrm>
              <a:off x="4050977" y="3998505"/>
              <a:ext cx="1106705" cy="636751"/>
            </a:xfrm>
            <a:prstGeom prst="flowChartConnector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Штриховая стрелка вправо 8"/>
            <p:cNvSpPr/>
            <p:nvPr/>
          </p:nvSpPr>
          <p:spPr>
            <a:xfrm>
              <a:off x="897675" y="3878222"/>
              <a:ext cx="1135193" cy="807638"/>
            </a:xfrm>
            <a:prstGeom prst="stripedRightArrow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2870" y="4800396"/>
              <a:ext cx="1492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источники </a:t>
              </a:r>
            </a:p>
            <a:p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вызовов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90576" y="4720206"/>
              <a:ext cx="26164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 – </a:t>
              </a:r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число обслуживающих </a:t>
              </a:r>
            </a:p>
            <a:p>
              <a:r>
                <a:rPr lang="ru-R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приборов</a:t>
              </a:r>
              <a:endPara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Блок-схема: узел 17"/>
          <p:cNvSpPr/>
          <p:nvPr/>
        </p:nvSpPr>
        <p:spPr>
          <a:xfrm>
            <a:off x="323528" y="3212976"/>
            <a:ext cx="288032" cy="282394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323528" y="3573016"/>
            <a:ext cx="288032" cy="282394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323528" y="3933056"/>
            <a:ext cx="288032" cy="282394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23528" y="4293096"/>
            <a:ext cx="288032" cy="282394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2276872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 - процесс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 вызовов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4175956" y="2600908"/>
            <a:ext cx="864096" cy="4968552"/>
          </a:xfrm>
          <a:prstGeom prst="rightBrace">
            <a:avLst/>
          </a:prstGeom>
          <a:ln w="57150">
            <a:solidFill>
              <a:srgbClr val="FF66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627784" y="5805264"/>
            <a:ext cx="398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+ V = K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емкость накопителя системы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236296" y="3212976"/>
            <a:ext cx="15921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C00000"/>
                </a:solidFill>
              </a:rPr>
              <a:t>ПОВ</a:t>
            </a:r>
            <a:endParaRPr lang="ru-RU" sz="5400" b="1" cap="none" spc="0" dirty="0">
              <a:ln w="50800"/>
              <a:solidFill>
                <a:srgbClr val="C00000"/>
              </a:solidFill>
              <a:effectLst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323528" y="2852936"/>
            <a:ext cx="288032" cy="282394"/>
          </a:xfrm>
          <a:prstGeom prst="flowChartConnector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3284984"/>
            <a:ext cx="1656184" cy="864096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3501008"/>
            <a:ext cx="26873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- </a:t>
            </a:r>
            <a:r>
              <a:rPr lang="ru-RU" b="1" cap="none" spc="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ОЧЕРЕДЬ</a:t>
            </a:r>
            <a:endParaRPr lang="ru-RU" b="1" cap="none" spc="0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Штриховая стрелка вправо 31"/>
          <p:cNvSpPr/>
          <p:nvPr/>
        </p:nvSpPr>
        <p:spPr>
          <a:xfrm>
            <a:off x="5868144" y="2996952"/>
            <a:ext cx="1255647" cy="1450481"/>
          </a:xfrm>
          <a:prstGeom prst="stripedRightArrow">
            <a:avLst/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357301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76256" y="4005064"/>
            <a:ext cx="2483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 обслуженных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64088" y="2348880"/>
            <a:ext cx="2916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– процесс обслуживания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вызовов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23120" y="126876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Любой процесс по обработке информации можно представить в виде системы массового обслуживания (системы распределения информации), которую можно представить следующим рисунком: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6044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Классические соотношения </a:t>
            </a:r>
            <a:r>
              <a:rPr lang="ru-RU" dirty="0" smtClean="0"/>
              <a:t>ТМО.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Важнейшие вероятностные процессы.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80526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/>
              <a:t>К важнейшим вероятностным процессам </a:t>
            </a:r>
            <a:r>
              <a:rPr lang="ru-RU" sz="2400" dirty="0" smtClean="0"/>
              <a:t> </a:t>
            </a:r>
            <a:r>
              <a:rPr lang="ru-RU" sz="2400" dirty="0" smtClean="0"/>
              <a:t>относятся </a:t>
            </a:r>
            <a:r>
              <a:rPr lang="ru-RU" sz="2400" dirty="0" err="1" smtClean="0"/>
              <a:t>марковские</a:t>
            </a:r>
            <a:r>
              <a:rPr lang="ru-RU" sz="2400" dirty="0" smtClean="0"/>
              <a:t> процессы. Простейшее определение </a:t>
            </a:r>
            <a:r>
              <a:rPr lang="ru-RU" sz="2400" dirty="0" err="1" smtClean="0"/>
              <a:t>марковского</a:t>
            </a:r>
            <a:r>
              <a:rPr lang="ru-RU" sz="2400" dirty="0" smtClean="0"/>
              <a:t> процесса состоит в следующем: если известно состояние процесса в момент времени </a:t>
            </a:r>
            <a:r>
              <a:rPr lang="ru-RU" sz="2400" i="1" dirty="0" err="1" smtClean="0"/>
              <a:t>t</a:t>
            </a:r>
            <a:r>
              <a:rPr lang="ru-RU" sz="2400" dirty="0" smtClean="0"/>
              <a:t>, то изменение состояния этого процесса после момента времени </a:t>
            </a:r>
            <a:r>
              <a:rPr lang="ru-RU" sz="2400" i="1" dirty="0" err="1" smtClean="0"/>
              <a:t>t</a:t>
            </a:r>
            <a:r>
              <a:rPr lang="ru-RU" sz="2400" dirty="0" smtClean="0"/>
              <a:t> в вероятностном смысле не зависит от течения этого процесса до данного момента времени </a:t>
            </a:r>
            <a:r>
              <a:rPr lang="ru-RU" sz="2400" i="1" dirty="0" err="1" smtClean="0"/>
              <a:t>t</a:t>
            </a:r>
            <a:r>
              <a:rPr lang="ru-RU" sz="2400" dirty="0" smtClean="0"/>
              <a:t>. Другими словами, для </a:t>
            </a:r>
            <a:r>
              <a:rPr lang="ru-RU" sz="2400" dirty="0" err="1" smtClean="0"/>
              <a:t>марковского</a:t>
            </a:r>
            <a:r>
              <a:rPr lang="ru-RU" sz="2400" dirty="0" smtClean="0"/>
              <a:t> процесса будущее определяется известным настоящим и не зависит от прошлого.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/>
              <a:t>Различают</a:t>
            </a:r>
            <a:r>
              <a:rPr lang="ru-RU" sz="2400" dirty="0" smtClean="0"/>
              <a:t>: дискретные и непрерывные </a:t>
            </a:r>
            <a:r>
              <a:rPr lang="ru-RU" sz="2400" dirty="0" err="1" smtClean="0"/>
              <a:t>марковские</a:t>
            </a:r>
            <a:r>
              <a:rPr lang="ru-RU" sz="2400" dirty="0" smtClean="0"/>
              <a:t> процессы.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i="1" dirty="0" smtClean="0"/>
              <a:t>Для дискретного </a:t>
            </a:r>
            <a:r>
              <a:rPr lang="ru-RU" sz="2400" dirty="0" smtClean="0"/>
              <a:t>— переходы процесса из одного состояния в другое осуществляются в дискретные моменты времени, а </a:t>
            </a:r>
            <a:r>
              <a:rPr lang="ru-RU" sz="2400" i="1" dirty="0" smtClean="0"/>
              <a:t>для непрерывного </a:t>
            </a:r>
            <a:r>
              <a:rPr lang="ru-RU" sz="2400" dirty="0" smtClean="0"/>
              <a:t>— в любые моменты времени.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400" dirty="0" smtClean="0"/>
              <a:t>Марковские процессы бывают однородными и неоднородными.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400" i="1" dirty="0" smtClean="0"/>
              <a:t>Для однородных </a:t>
            </a:r>
            <a:r>
              <a:rPr lang="ru-RU" sz="2400" dirty="0" smtClean="0"/>
              <a:t>процессов вероятности перехода из одного состояния в другое не зависят от времени. Соответственно,</a:t>
            </a:r>
            <a:r>
              <a:rPr lang="ru-RU" sz="2400" i="1" dirty="0" smtClean="0"/>
              <a:t> неоднородные </a:t>
            </a:r>
            <a:r>
              <a:rPr lang="ru-RU" sz="2400" dirty="0" smtClean="0"/>
              <a:t>процессы зависят от времени.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2400" dirty="0" smtClean="0"/>
              <a:t>Мы будем рассматривать однородные непрерывные </a:t>
            </a:r>
            <a:r>
              <a:rPr lang="ru-RU" sz="2400" dirty="0" err="1" smtClean="0"/>
              <a:t>марковские</a:t>
            </a:r>
            <a:r>
              <a:rPr lang="ru-RU" sz="2400" dirty="0" smtClean="0"/>
              <a:t> процессы.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Будем считать, что в режиме </a:t>
            </a:r>
            <a:r>
              <a:rPr lang="ru-RU" sz="2000" dirty="0" err="1" smtClean="0"/>
              <a:t>марковского</a:t>
            </a:r>
            <a:r>
              <a:rPr lang="ru-RU" sz="2000" dirty="0" smtClean="0"/>
              <a:t> процесса функционирует некоторая коммутационная система, </a:t>
            </a:r>
            <a:r>
              <a:rPr lang="ru-RU" sz="2000" dirty="0"/>
              <a:t>в которой число обслуживаемых источников нагрузки может как совпадать, так и не совпадать с числом занятых </a:t>
            </a:r>
            <a:r>
              <a:rPr lang="ru-RU" sz="2000" dirty="0" smtClean="0"/>
              <a:t> обслуживающих приборов в системе</a:t>
            </a:r>
            <a:r>
              <a:rPr lang="ru-RU" sz="2000" dirty="0"/>
              <a:t>. </a:t>
            </a:r>
            <a:r>
              <a:rPr lang="ru-RU" sz="2000" dirty="0" smtClean="0"/>
              <a:t>Также несовпадение может быть связано со сложной структурой в системе коммутации, однако эти варианты мы рассматривать не будет.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рамках классической </a:t>
            </a:r>
            <a:r>
              <a:rPr lang="ru-RU" sz="2000" dirty="0" smtClean="0"/>
              <a:t>теории</a:t>
            </a:r>
            <a:r>
              <a:rPr lang="ru-RU" sz="2000" dirty="0" smtClean="0"/>
              <a:t> </a:t>
            </a:r>
            <a:r>
              <a:rPr lang="ru-RU" sz="2000" dirty="0" smtClean="0"/>
              <a:t>рассматриваются частные случаи, </a:t>
            </a:r>
            <a:r>
              <a:rPr lang="ru-RU" sz="2000" dirty="0"/>
              <a:t>когда число занятых источников нагрузки </a:t>
            </a:r>
            <a:r>
              <a:rPr lang="ru-RU" sz="2000" dirty="0" smtClean="0"/>
              <a:t>обычно соответствует числу занятых линий пучке. В этом случае используется модель полнодоступного пучка линий.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системах с </a:t>
            </a:r>
            <a:r>
              <a:rPr lang="ru-RU" sz="2000" dirty="0" smtClean="0"/>
              <a:t>потерями в полнодоступном пучке может быть занято 0,1,2,</a:t>
            </a:r>
            <a:r>
              <a:rPr lang="ru-RU" sz="2000" i="1" dirty="0" smtClean="0"/>
              <a:t>...v </a:t>
            </a:r>
            <a:r>
              <a:rPr lang="ru-RU" sz="2000" dirty="0" smtClean="0"/>
              <a:t>линий. Если в такой системе заняты все линии, то она больше не принимает вызовы на обслуживание, следовательно, в такой системе возможное число состояний полнодоступного пучка </a:t>
            </a:r>
            <a:r>
              <a:rPr lang="en-US" sz="2000" dirty="0" smtClean="0">
                <a:latin typeface="Corbel" pitchFamily="34" charset="0"/>
              </a:rPr>
              <a:t>v+1.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Иная картина в </a:t>
            </a:r>
            <a:r>
              <a:rPr lang="ru-RU" sz="2000" dirty="0"/>
              <a:t>системах с </a:t>
            </a:r>
            <a:r>
              <a:rPr lang="ru-RU" sz="2000" dirty="0" smtClean="0"/>
              <a:t>ожиданием. Здесь </a:t>
            </a:r>
            <a:r>
              <a:rPr lang="ru-RU" sz="2000" dirty="0"/>
              <a:t>при наличии </a:t>
            </a:r>
            <a:r>
              <a:rPr lang="ru-RU" sz="2000" i="1" dirty="0" err="1"/>
              <a:t>v</a:t>
            </a:r>
            <a:r>
              <a:rPr lang="ru-RU" sz="2000" dirty="0"/>
              <a:t> занятых линий, вызовы не отвергаются системой, а ставятся на ожидание. При </a:t>
            </a:r>
            <a:r>
              <a:rPr lang="ru-RU" sz="2000" dirty="0" smtClean="0"/>
              <a:t> </a:t>
            </a:r>
            <a:r>
              <a:rPr lang="ru-RU" sz="2000" i="1" dirty="0" err="1"/>
              <a:t>v</a:t>
            </a:r>
            <a:r>
              <a:rPr lang="ru-RU" sz="2000" dirty="0"/>
              <a:t> занятых </a:t>
            </a:r>
            <a:r>
              <a:rPr lang="ru-RU" sz="2000" dirty="0" smtClean="0"/>
              <a:t>линиях </a:t>
            </a:r>
            <a:r>
              <a:rPr lang="ru-RU" sz="2000" dirty="0" smtClean="0"/>
              <a:t>в системе могут </a:t>
            </a:r>
            <a:r>
              <a:rPr lang="ru-RU" sz="2000" dirty="0"/>
              <a:t>находиться </a:t>
            </a:r>
            <a:r>
              <a:rPr lang="ru-RU" sz="2000" i="1" dirty="0"/>
              <a:t>0,1,2,...</a:t>
            </a:r>
            <a:r>
              <a:rPr lang="ru-RU" sz="2000" dirty="0"/>
              <a:t> вызовов. Следовательно, суммарное число состояний в этой системе — бесконечно. 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Итак</a:t>
            </a:r>
            <a:r>
              <a:rPr lang="ru-RU" sz="2000" dirty="0"/>
              <a:t>, классические системы с чистым ожиданием имеют бесконечное число состояний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Исходя из этого сформулируем задачу обслуживания вызовов полнодоступным пучком с общих позиций. Если в </a:t>
            </a:r>
            <a:r>
              <a:rPr lang="ru-RU" sz="2000" dirty="0" smtClean="0"/>
              <a:t>бесконечно- </a:t>
            </a:r>
            <a:r>
              <a:rPr lang="ru-RU" sz="2000" dirty="0" smtClean="0"/>
              <a:t>линейном пучке занято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линий, то будем считать, что этот пучок находится в состоянии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. Проследим </a:t>
            </a:r>
            <a:r>
              <a:rPr lang="ru-RU" sz="2000" dirty="0"/>
              <a:t>за </a:t>
            </a:r>
            <a:r>
              <a:rPr lang="ru-RU" sz="2000" dirty="0" smtClean="0"/>
              <a:t>состояниями этого пучка на </a:t>
            </a:r>
            <a:r>
              <a:rPr lang="ru-RU" sz="2000" dirty="0"/>
              <a:t>некотором промежутке времени: </a:t>
            </a:r>
            <a:r>
              <a:rPr lang="ru-RU" sz="2000" i="1" dirty="0" err="1"/>
              <a:t>[</a:t>
            </a:r>
            <a:r>
              <a:rPr lang="ru-RU" sz="2000" i="1" dirty="0" err="1" smtClean="0"/>
              <a:t>0;t+τ</a:t>
            </a:r>
            <a:r>
              <a:rPr lang="ru-RU" sz="2000" i="1" dirty="0"/>
              <a:t>)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Пусть </a:t>
            </a:r>
            <a:r>
              <a:rPr lang="ru-RU" sz="2000" dirty="0"/>
              <a:t>в момент времени </a:t>
            </a:r>
            <a:r>
              <a:rPr lang="ru-RU" sz="2000" i="1" dirty="0" smtClean="0"/>
              <a:t>t=0</a:t>
            </a:r>
            <a:r>
              <a:rPr lang="ru-RU" sz="2000" dirty="0" smtClean="0"/>
              <a:t> </a:t>
            </a:r>
            <a:r>
              <a:rPr lang="ru-RU" sz="2000" dirty="0"/>
              <a:t>система находится в состоянии </a:t>
            </a:r>
            <a:r>
              <a:rPr lang="ru-RU" sz="2000" i="1" dirty="0" err="1" smtClean="0"/>
              <a:t>j</a:t>
            </a:r>
            <a:r>
              <a:rPr lang="ru-RU" sz="2000" dirty="0" smtClean="0"/>
              <a:t>, а </a:t>
            </a:r>
            <a:r>
              <a:rPr lang="ru-RU" sz="2000" dirty="0"/>
              <a:t>к моменту времени </a:t>
            </a:r>
            <a:r>
              <a:rPr lang="ru-RU" sz="2000" i="1" dirty="0" smtClean="0"/>
              <a:t>t+</a:t>
            </a:r>
            <a:r>
              <a:rPr lang="ru-RU" sz="2000" i="1" dirty="0" err="1" smtClean="0"/>
              <a:t>τ</a:t>
            </a:r>
            <a:r>
              <a:rPr lang="ru-RU" sz="2000" dirty="0" err="1" smtClean="0"/>
              <a:t> </a:t>
            </a:r>
            <a:r>
              <a:rPr lang="ru-RU" sz="2000" dirty="0"/>
              <a:t>перешла в состояние </a:t>
            </a:r>
            <a:r>
              <a:rPr lang="ru-RU" sz="2000" i="1" dirty="0" err="1"/>
              <a:t>k</a:t>
            </a:r>
            <a:r>
              <a:rPr lang="ru-RU" sz="2000" dirty="0"/>
              <a:t>. Следовательно, в некоторый промежуточный момент времени 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 </a:t>
            </a:r>
            <a:r>
              <a:rPr lang="en-US" sz="2000" i="1" dirty="0" smtClean="0"/>
              <a:t>(</a:t>
            </a:r>
            <a:r>
              <a:rPr lang="ru-RU" sz="2000" i="1" dirty="0" smtClean="0">
                <a:latin typeface="Corbel" pitchFamily="34" charset="0"/>
              </a:rPr>
              <a:t>0</a:t>
            </a:r>
            <a:r>
              <a:rPr lang="en-US" sz="2000" i="1" dirty="0" smtClean="0">
                <a:latin typeface="Corbel" pitchFamily="34" charset="0"/>
              </a:rPr>
              <a:t>&lt;t&lt;</a:t>
            </a:r>
            <a:r>
              <a:rPr lang="ru-RU" sz="2000" i="1" dirty="0" err="1" smtClean="0">
                <a:latin typeface="Corbel" pitchFamily="34" charset="0"/>
              </a:rPr>
              <a:t>t+τ</a:t>
            </a:r>
            <a:r>
              <a:rPr lang="ru-RU" sz="2000" i="1" dirty="0" smtClean="0"/>
              <a:t>)</a:t>
            </a:r>
            <a:r>
              <a:rPr lang="ru-RU" sz="2000" dirty="0" smtClean="0"/>
              <a:t> </a:t>
            </a:r>
            <a:r>
              <a:rPr lang="ru-RU" sz="2000" dirty="0"/>
              <a:t>система </a:t>
            </a:r>
            <a:r>
              <a:rPr lang="ru-RU" sz="2000" dirty="0" smtClean="0"/>
              <a:t>прошла через некоторое </a:t>
            </a:r>
            <a:r>
              <a:rPr lang="ru-RU" sz="2000" dirty="0"/>
              <a:t>промежуточное состояние </a:t>
            </a:r>
            <a:r>
              <a:rPr lang="ru-RU" sz="2000" i="1" dirty="0" err="1"/>
              <a:t>r</a:t>
            </a:r>
            <a:r>
              <a:rPr lang="ru-RU" sz="2000" dirty="0"/>
              <a:t> (</a:t>
            </a:r>
            <a:r>
              <a:rPr lang="ru-RU" sz="2000" i="1" dirty="0"/>
              <a:t>0≤r≤</a:t>
            </a:r>
            <a:r>
              <a:rPr lang="ru-RU" sz="2000" i="1" dirty="0" smtClean="0"/>
              <a:t>v</a:t>
            </a:r>
            <a:r>
              <a:rPr lang="ru-RU" sz="2000" dirty="0" smtClean="0"/>
              <a:t>). </a:t>
            </a:r>
            <a:r>
              <a:rPr lang="ru-RU" sz="2000" dirty="0" smtClean="0"/>
              <a:t>Таким образом, </a:t>
            </a:r>
            <a:r>
              <a:rPr lang="ru-RU" sz="2000" dirty="0" smtClean="0"/>
              <a:t>за промежуток </a:t>
            </a:r>
            <a:r>
              <a:rPr lang="ru-RU" sz="2000" i="1" dirty="0" smtClean="0"/>
              <a:t>[0;t) </a:t>
            </a:r>
            <a:r>
              <a:rPr lang="ru-RU" sz="2000" dirty="0" smtClean="0"/>
              <a:t>система перешла из состояния </a:t>
            </a:r>
            <a:r>
              <a:rPr lang="en-US" sz="2000" i="1" dirty="0" smtClean="0">
                <a:latin typeface="Corbel" pitchFamily="34" charset="0"/>
              </a:rPr>
              <a:t>j </a:t>
            </a:r>
            <a:r>
              <a:rPr lang="ru-RU" sz="2000" dirty="0" smtClean="0">
                <a:latin typeface="Corbel" pitchFamily="34" charset="0"/>
              </a:rPr>
              <a:t>в </a:t>
            </a:r>
            <a:r>
              <a:rPr lang="en-US" sz="2000" i="1" dirty="0" smtClean="0">
                <a:latin typeface="Corbel" pitchFamily="34" charset="0"/>
              </a:rPr>
              <a:t>r</a:t>
            </a:r>
            <a:r>
              <a:rPr lang="ru-RU" sz="2000" dirty="0" smtClean="0"/>
              <a:t>, а </a:t>
            </a:r>
            <a:r>
              <a:rPr lang="ru-RU" sz="2000" dirty="0"/>
              <a:t>за промежуток </a:t>
            </a:r>
            <a:r>
              <a:rPr lang="ru-RU" sz="2000" dirty="0" smtClean="0"/>
              <a:t>времени </a:t>
            </a:r>
            <a:r>
              <a:rPr lang="ru-RU" sz="2000" i="1" dirty="0" smtClean="0"/>
              <a:t>[</a:t>
            </a:r>
            <a:r>
              <a:rPr lang="en-US" sz="2000" i="1" dirty="0" smtClean="0"/>
              <a:t>t</a:t>
            </a:r>
            <a:r>
              <a:rPr lang="ru-RU" sz="2000" dirty="0" err="1" smtClean="0"/>
              <a:t>,</a:t>
            </a:r>
            <a:r>
              <a:rPr lang="ru-RU" sz="2000" i="1" dirty="0" err="1" smtClean="0"/>
              <a:t>t+τ</a:t>
            </a:r>
            <a:r>
              <a:rPr lang="ru-RU" sz="2000" i="1" dirty="0" smtClean="0"/>
              <a:t>)</a:t>
            </a:r>
            <a:r>
              <a:rPr lang="en-US" sz="2000" i="1" dirty="0" smtClean="0"/>
              <a:t> </a:t>
            </a:r>
            <a:r>
              <a:rPr lang="ru-RU" sz="2000" dirty="0" smtClean="0"/>
              <a:t>перешла из </a:t>
            </a:r>
            <a:r>
              <a:rPr lang="ru-RU" sz="2000" dirty="0" smtClean="0"/>
              <a:t>состояния </a:t>
            </a:r>
            <a:r>
              <a:rPr lang="en-US" sz="2000" i="1" dirty="0" smtClean="0">
                <a:latin typeface="Corbel" pitchFamily="34" charset="0"/>
              </a:rPr>
              <a:t>r </a:t>
            </a:r>
            <a:r>
              <a:rPr lang="ru-RU" sz="2000" dirty="0" smtClean="0"/>
              <a:t>в </a:t>
            </a:r>
            <a:r>
              <a:rPr lang="ru-RU" sz="2000" dirty="0"/>
              <a:t>состояние </a:t>
            </a:r>
            <a:r>
              <a:rPr lang="ru-RU" sz="2000" i="1" dirty="0" err="1"/>
              <a:t>k</a:t>
            </a:r>
            <a:r>
              <a:rPr lang="ru-RU" sz="2000" dirty="0"/>
              <a:t>. 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339752" y="3501008"/>
            <a:ext cx="43924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59832" y="3212976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139952" y="3212976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95936" y="3717032"/>
            <a:ext cx="330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32240" y="3356992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88024" y="3717032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Ƭ</a:t>
            </a:r>
            <a:endParaRPr lang="ru-RU" sz="28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220072" y="3212976"/>
            <a:ext cx="0" cy="64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43808" y="3717032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5816" y="2636912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ru-RU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95936" y="2636912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6056" y="2636912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</a:t>
            </a:r>
            <a:r>
              <a:rPr lang="ru-RU" sz="2000" b="1" dirty="0" err="1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</a:t>
            </a:r>
            <a:r>
              <a:rPr lang="ru-RU" sz="2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Оценим вероятность перехода системы из состояния </a:t>
            </a:r>
            <a:r>
              <a:rPr lang="ru-RU" sz="2000" i="1" dirty="0" err="1"/>
              <a:t>j</a:t>
            </a:r>
            <a:r>
              <a:rPr lang="ru-RU" sz="2000" dirty="0"/>
              <a:t> в состояние </a:t>
            </a:r>
            <a:r>
              <a:rPr lang="ru-RU" sz="2000" i="1" dirty="0" err="1"/>
              <a:t>k</a:t>
            </a:r>
            <a:r>
              <a:rPr lang="ru-RU" sz="2000" dirty="0"/>
              <a:t>, для чего воспользуемся </a:t>
            </a:r>
            <a:r>
              <a:rPr lang="ru-RU" sz="2000" dirty="0" smtClean="0"/>
              <a:t> ФПВ </a:t>
            </a:r>
            <a:r>
              <a:rPr lang="ru-RU" sz="2000" dirty="0"/>
              <a:t>для независимых событий.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FF9933"/>
                </a:solidFill>
              </a:rPr>
              <a:t> </a:t>
            </a:r>
            <a:r>
              <a:rPr lang="ru-RU" sz="2000" b="1" dirty="0" smtClean="0">
                <a:solidFill>
                  <a:srgbClr val="FF9933"/>
                </a:solidFill>
              </a:rPr>
              <a:t>                                                                                                                    (*)</a:t>
            </a:r>
            <a:endParaRPr lang="ru-RU" sz="2000" dirty="0" smtClean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теории случайных </a:t>
            </a:r>
            <a:r>
              <a:rPr lang="ru-RU" sz="2000" dirty="0" smtClean="0"/>
              <a:t>процессов данное </a:t>
            </a:r>
            <a:r>
              <a:rPr lang="ru-RU" sz="2000" dirty="0"/>
              <a:t>выражение называется </a:t>
            </a:r>
            <a:r>
              <a:rPr lang="ru-RU" sz="2000" dirty="0" smtClean="0"/>
              <a:t>уравнением </a:t>
            </a:r>
            <a:r>
              <a:rPr lang="ru-RU" sz="2000" dirty="0" err="1"/>
              <a:t>Колмогорова-Чэпмена</a:t>
            </a:r>
            <a:r>
              <a:rPr lang="ru-RU" sz="2000" dirty="0"/>
              <a:t>. Оно справедливо не только для непрерывных однородных </a:t>
            </a:r>
            <a:r>
              <a:rPr lang="ru-RU" sz="2000" dirty="0" err="1"/>
              <a:t>марковских</a:t>
            </a:r>
            <a:r>
              <a:rPr lang="ru-RU" sz="2000" dirty="0"/>
              <a:t> процессов, но и для дискретных неоднородных. </a:t>
            </a:r>
            <a:r>
              <a:rPr lang="ru-RU" sz="2000" dirty="0" smtClean="0"/>
              <a:t>Условия, при котором данное уравнение </a:t>
            </a:r>
            <a:r>
              <a:rPr lang="ru-RU" sz="2000" dirty="0"/>
              <a:t>справедливо, </a:t>
            </a:r>
            <a:r>
              <a:rPr lang="ru-RU" sz="2000" dirty="0" smtClean="0"/>
              <a:t>следующие: </a:t>
            </a:r>
            <a:r>
              <a:rPr lang="ru-RU" sz="2000" i="1" dirty="0"/>
              <a:t>0≤j≤v</a:t>
            </a:r>
            <a:r>
              <a:rPr lang="ru-RU" sz="2000" dirty="0"/>
              <a:t>; </a:t>
            </a:r>
            <a:r>
              <a:rPr lang="ru-RU" sz="2000" i="1" dirty="0"/>
              <a:t>0≤k≤v</a:t>
            </a:r>
            <a:r>
              <a:rPr lang="ru-RU" sz="2000" dirty="0"/>
              <a:t>; </a:t>
            </a:r>
            <a:r>
              <a:rPr lang="ru-RU" sz="2000" i="1" dirty="0"/>
              <a:t>0≤r≤v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Важнейшим случаем </a:t>
            </a:r>
            <a:r>
              <a:rPr lang="ru-RU" sz="2000" dirty="0" err="1"/>
              <a:t>марковского</a:t>
            </a:r>
            <a:r>
              <a:rPr lang="ru-RU" sz="2000" dirty="0"/>
              <a:t> процесса является процесс размножения (поступление вызовов в систему) и гибели (уход вызовов из системы). </a:t>
            </a:r>
            <a:r>
              <a:rPr lang="ru-RU" sz="2000" dirty="0" smtClean="0"/>
              <a:t>Процесс </a:t>
            </a:r>
            <a:r>
              <a:rPr lang="ru-RU" sz="2000" dirty="0"/>
              <a:t>размножения и гибели — это </a:t>
            </a:r>
            <a:r>
              <a:rPr lang="ru-RU" sz="2000" dirty="0" err="1"/>
              <a:t>марковский</a:t>
            </a:r>
            <a:r>
              <a:rPr lang="ru-RU" sz="2000" dirty="0"/>
              <a:t> процесс с непрерывным параметром </a:t>
            </a:r>
            <a:r>
              <a:rPr lang="ru-RU" sz="2000" dirty="0" smtClean="0"/>
              <a:t> </a:t>
            </a:r>
            <a:r>
              <a:rPr lang="ru-RU" sz="2000" smtClean="0"/>
              <a:t>времени (</a:t>
            </a:r>
            <a:r>
              <a:rPr lang="ru-RU" sz="2000" i="1" smtClean="0"/>
              <a:t>t)</a:t>
            </a:r>
            <a:r>
              <a:rPr lang="ru-RU" sz="2000" smtClean="0"/>
              <a:t>, </a:t>
            </a:r>
            <a:r>
              <a:rPr lang="ru-RU" sz="2000" dirty="0"/>
              <a:t>имеющий конечное (</a:t>
            </a:r>
            <a:r>
              <a:rPr lang="ru-RU" sz="2000" i="1" dirty="0"/>
              <a:t>0,1,2,...,v</a:t>
            </a:r>
            <a:r>
              <a:rPr lang="ru-RU" sz="2000" dirty="0"/>
              <a:t>) или счетное количество состояний, в котором за промежуток </a:t>
            </a:r>
            <a:r>
              <a:rPr lang="ru-RU" sz="2000"/>
              <a:t>времени </a:t>
            </a:r>
            <a:r>
              <a:rPr lang="ru-RU" sz="2000" i="1" smtClean="0"/>
              <a:t>[t;t+τ</a:t>
            </a:r>
            <a:r>
              <a:rPr lang="ru-RU" sz="2000" i="1" dirty="0"/>
              <a:t>)</a:t>
            </a:r>
            <a:r>
              <a:rPr lang="ru-RU" sz="2000" dirty="0"/>
              <a:t>, 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/>
              <a:t>, с вероятностью более </a:t>
            </a:r>
            <a:r>
              <a:rPr lang="ru-RU" sz="2000" i="1" dirty="0"/>
              <a:t>0</a:t>
            </a:r>
            <a:r>
              <a:rPr lang="ru-RU" sz="2000" dirty="0"/>
              <a:t> (</a:t>
            </a:r>
            <a:r>
              <a:rPr lang="ru-RU" sz="2000" dirty="0" smtClean="0"/>
              <a:t>т.е. </a:t>
            </a:r>
            <a:r>
              <a:rPr lang="ru-RU" sz="2000" dirty="0"/>
              <a:t>с конечной вероятностью) возможен непосредственный переход системы только в соседнее состояние (</a:t>
            </a:r>
            <a:r>
              <a:rPr lang="ru-RU" sz="2000" dirty="0" smtClean="0"/>
              <a:t>т.е </a:t>
            </a:r>
            <a:r>
              <a:rPr lang="ru-RU" sz="2000" dirty="0"/>
              <a:t>(</a:t>
            </a:r>
            <a:r>
              <a:rPr lang="ru-RU" sz="2000" i="1" dirty="0"/>
              <a:t>k-1</a:t>
            </a:r>
            <a:r>
              <a:rPr lang="ru-RU" sz="2000" dirty="0"/>
              <a:t>), </a:t>
            </a:r>
            <a:r>
              <a:rPr lang="ru-RU" sz="2000" i="1" dirty="0" err="1"/>
              <a:t>k</a:t>
            </a:r>
            <a:r>
              <a:rPr lang="ru-RU" sz="2000" dirty="0"/>
              <a:t>, (</a:t>
            </a:r>
            <a:r>
              <a:rPr lang="ru-RU" sz="2000" i="1" dirty="0"/>
              <a:t>k+1</a:t>
            </a:r>
            <a:r>
              <a:rPr lang="ru-RU" sz="2000" dirty="0"/>
              <a:t>)).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2699792" y="1052736"/>
          <a:ext cx="4405312" cy="831850"/>
        </p:xfrm>
        <a:graphic>
          <a:graphicData uri="http://schemas.openxmlformats.org/presentationml/2006/ole">
            <p:oleObj spid="_x0000_s84994" name="Формула" r:id="rId3" imgW="2286000" imgH="43164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6300192" y="6093296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732240" y="6488668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452320" y="6488668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028384" y="6488668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dirty="0"/>
          </a:p>
        </p:txBody>
      </p:sp>
      <p:cxnSp>
        <p:nvCxnSpPr>
          <p:cNvPr id="32" name="Прямая со стрелкой 31"/>
          <p:cNvCxnSpPr>
            <a:stCxn id="27" idx="3"/>
            <a:endCxn id="28" idx="0"/>
          </p:cNvCxnSpPr>
          <p:nvPr/>
        </p:nvCxnSpPr>
        <p:spPr>
          <a:xfrm>
            <a:off x="6611496" y="6277962"/>
            <a:ext cx="394217" cy="210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7" idx="3"/>
            <a:endCxn id="29" idx="0"/>
          </p:cNvCxnSpPr>
          <p:nvPr/>
        </p:nvCxnSpPr>
        <p:spPr>
          <a:xfrm>
            <a:off x="6611496" y="6277962"/>
            <a:ext cx="996476" cy="210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7" idx="3"/>
            <a:endCxn id="30" idx="0"/>
          </p:cNvCxnSpPr>
          <p:nvPr/>
        </p:nvCxnSpPr>
        <p:spPr>
          <a:xfrm>
            <a:off x="6611496" y="6277962"/>
            <a:ext cx="1667919" cy="210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Во все другие состояния система переходит с вероятностью </a:t>
            </a:r>
            <a:r>
              <a:rPr lang="ru-RU" sz="2000" i="1" dirty="0" err="1"/>
              <a:t>o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Ранее </a:t>
            </a:r>
            <a:r>
              <a:rPr lang="ru-RU" sz="2000" dirty="0"/>
              <a:t>рассмотренный пуассоновский </a:t>
            </a:r>
            <a:r>
              <a:rPr lang="ru-RU" sz="2000" dirty="0" smtClean="0"/>
              <a:t>процесс ( в теме «Простейший поток вызовов» ) </a:t>
            </a:r>
            <a:r>
              <a:rPr lang="ru-RU" sz="2000" dirty="0"/>
              <a:t>— это частный случай процесса размножения и </a:t>
            </a:r>
            <a:r>
              <a:rPr lang="ru-RU" sz="2000" dirty="0" smtClean="0"/>
              <a:t>гибели</a:t>
            </a:r>
            <a:r>
              <a:rPr lang="en-US" sz="2000" dirty="0" smtClean="0"/>
              <a:t> </a:t>
            </a:r>
            <a:r>
              <a:rPr lang="ru-RU" sz="2000" dirty="0" smtClean="0"/>
              <a:t>(или его называют процессом чистого размножения</a:t>
            </a:r>
            <a:r>
              <a:rPr lang="en-US" sz="2000" dirty="0" smtClean="0"/>
              <a:t>)</a:t>
            </a:r>
            <a:r>
              <a:rPr lang="ru-RU" sz="2000" dirty="0" smtClean="0"/>
              <a:t>, </a:t>
            </a:r>
            <a:r>
              <a:rPr lang="ru-RU" sz="2000" dirty="0"/>
              <a:t>в котором гибели вызовов не </a:t>
            </a:r>
            <a:r>
              <a:rPr lang="ru-RU" sz="2000" dirty="0" smtClean="0"/>
              <a:t>происходит.</a:t>
            </a:r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980728"/>
            <a:ext cx="8496944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/>
              <a:t>Процесс обслуживания симметричного потока полнодоступным пучком.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Основные уравнения в процессах размножения и гибели.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636912"/>
            <a:ext cx="8100392" cy="42210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Рассмотрим полнодоступный пучок из бесконечно большого числа линий (</a:t>
            </a:r>
            <a:r>
              <a:rPr lang="ru-RU" sz="2000" i="1" dirty="0" err="1" smtClean="0"/>
              <a:t>v=</a:t>
            </a:r>
            <a:r>
              <a:rPr lang="ru-RU" sz="2000" i="1" dirty="0" smtClean="0"/>
              <a:t>∞</a:t>
            </a:r>
            <a:r>
              <a:rPr lang="ru-RU" sz="2000" dirty="0" smtClean="0"/>
              <a:t>). Пусть на этот пучок поступает симметричный ПВ с параметром 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</a:t>
            </a:r>
            <a:r>
              <a:rPr lang="ru-RU" sz="2000" dirty="0" smtClean="0"/>
              <a:t>. 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</a:t>
            </a:r>
            <a:r>
              <a:rPr lang="ru-RU" sz="2000" dirty="0" err="1" smtClean="0"/>
              <a:t> </a:t>
            </a:r>
            <a:r>
              <a:rPr lang="ru-RU" sz="2000" dirty="0" smtClean="0"/>
              <a:t>— параметр ПВ в состоянии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 (т.е. когда системам находится в таком состоянии, что в ней имеется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  вызовов).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Интенсивность обслуживания вызовов характеризуется параметром </a:t>
            </a:r>
            <a:r>
              <a:rPr lang="ru-RU" sz="2000" i="1" dirty="0" err="1" smtClean="0"/>
              <a:t>ß</a:t>
            </a:r>
            <a:r>
              <a:rPr lang="ru-RU" sz="2000" i="1" baseline="-25000" dirty="0" err="1" smtClean="0"/>
              <a:t>k</a:t>
            </a:r>
            <a:r>
              <a:rPr lang="ru-RU" sz="2000" dirty="0" smtClean="0"/>
              <a:t>. </a:t>
            </a:r>
          </a:p>
          <a:p>
            <a:pPr marL="36000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ß</a:t>
            </a:r>
            <a:r>
              <a:rPr lang="ru-RU" sz="2000" i="1" baseline="-25000" dirty="0" err="1" smtClean="0"/>
              <a:t>k </a:t>
            </a:r>
            <a:r>
              <a:rPr lang="ru-RU" sz="2000" dirty="0" err="1" smtClean="0"/>
              <a:t> </a:t>
            </a:r>
            <a:r>
              <a:rPr lang="ru-RU" sz="2000" dirty="0" smtClean="0"/>
              <a:t>- параметр потока освобождения в состоянии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, т.е. интенсивность гибели в состоянии </a:t>
            </a:r>
            <a:r>
              <a:rPr lang="ru-RU" sz="2000" i="1" dirty="0" err="1" smtClean="0"/>
              <a:t>k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</a:t>
            </a:r>
            <a:r>
              <a:rPr lang="ru-RU" sz="2000" dirty="0" err="1" smtClean="0"/>
              <a:t> </a:t>
            </a:r>
            <a:r>
              <a:rPr lang="ru-RU" sz="2000" dirty="0" smtClean="0"/>
              <a:t>и </a:t>
            </a:r>
            <a:r>
              <a:rPr lang="ru-RU" sz="2000" i="1" dirty="0" err="1" smtClean="0"/>
              <a:t>ß</a:t>
            </a:r>
            <a:r>
              <a:rPr lang="ru-RU" sz="2000" i="1" baseline="-25000" dirty="0" err="1" smtClean="0"/>
              <a:t>k</a:t>
            </a:r>
            <a:r>
              <a:rPr lang="ru-RU" sz="2000" dirty="0" err="1" smtClean="0"/>
              <a:t> </a:t>
            </a:r>
            <a:r>
              <a:rPr lang="ru-RU" sz="2000" dirty="0" smtClean="0"/>
              <a:t>не зависят от времени, а зависят только от состояния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. Следовательно, в силу свойств </a:t>
            </a:r>
            <a:r>
              <a:rPr lang="ru-RU" sz="2000" dirty="0" err="1" smtClean="0"/>
              <a:t>марковских</a:t>
            </a:r>
            <a:r>
              <a:rPr lang="ru-RU" sz="2000" dirty="0" smtClean="0"/>
              <a:t> процессов размножения и гибели события в них являются независимыми.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Рассмотрим динамику процесса, описываемым </a:t>
            </a:r>
            <a:r>
              <a:rPr lang="ru-RU" sz="2000" dirty="0" smtClean="0"/>
              <a:t>уравнением </a:t>
            </a:r>
            <a:r>
              <a:rPr lang="ru-RU" sz="2000" dirty="0" err="1" smtClean="0"/>
              <a:t>Колмогорова-Чэмпена</a:t>
            </a:r>
            <a:r>
              <a:rPr lang="ru-RU" sz="2000" dirty="0" smtClean="0"/>
              <a:t> </a:t>
            </a:r>
            <a:r>
              <a:rPr lang="ru-RU" sz="2000" b="1" dirty="0">
                <a:solidFill>
                  <a:srgbClr val="FF9933"/>
                </a:solidFill>
              </a:rPr>
              <a:t>(*)</a:t>
            </a:r>
            <a:r>
              <a:rPr lang="ru-RU" sz="2000" dirty="0"/>
              <a:t>.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Определим </a:t>
            </a:r>
            <a:r>
              <a:rPr lang="ru-RU" sz="2000"/>
              <a:t>вероятность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(t)</a:t>
            </a:r>
            <a:r>
              <a:rPr lang="ru-RU" sz="2000" smtClean="0"/>
              <a:t> </a:t>
            </a:r>
            <a:r>
              <a:rPr lang="ru-RU" sz="2000" dirty="0" smtClean="0"/>
              <a:t>— </a:t>
            </a:r>
            <a:r>
              <a:rPr lang="ru-RU" sz="2000" dirty="0"/>
              <a:t>вероятность того, что в полнодоступном пучке на момент </a:t>
            </a:r>
            <a:r>
              <a:rPr lang="ru-RU" sz="2000"/>
              <a:t>времени </a:t>
            </a:r>
            <a:r>
              <a:rPr lang="ru-RU" sz="2000" i="1" smtClean="0"/>
              <a:t>t</a:t>
            </a:r>
            <a:r>
              <a:rPr lang="ru-RU" sz="2000" smtClean="0"/>
              <a:t> </a:t>
            </a:r>
            <a:r>
              <a:rPr lang="ru-RU" sz="2000" dirty="0"/>
              <a:t>занято </a:t>
            </a:r>
            <a:r>
              <a:rPr lang="ru-RU" sz="2000" i="1" dirty="0" err="1"/>
              <a:t>k</a:t>
            </a:r>
            <a:r>
              <a:rPr lang="ru-RU" sz="2000" dirty="0"/>
              <a:t> линий. </a:t>
            </a:r>
            <a:r>
              <a:rPr lang="ru-RU" sz="2000" dirty="0" smtClean="0"/>
              <a:t>Эту </a:t>
            </a:r>
            <a:r>
              <a:rPr lang="ru-RU" sz="2000" smtClean="0"/>
              <a:t>вероятность </a:t>
            </a:r>
            <a:r>
              <a:rPr lang="ru-RU" sz="2000" i="1" smtClean="0"/>
              <a:t>P</a:t>
            </a:r>
            <a:r>
              <a:rPr lang="ru-RU" sz="2000" i="1" baseline="-25000" smtClean="0"/>
              <a:t>k</a:t>
            </a:r>
            <a:r>
              <a:rPr lang="ru-RU" sz="2000" i="1" smtClean="0"/>
              <a:t>(t)</a:t>
            </a:r>
            <a:r>
              <a:rPr lang="ru-RU" sz="2000" smtClean="0"/>
              <a:t> </a:t>
            </a:r>
            <a:r>
              <a:rPr lang="ru-RU" sz="2000" dirty="0" smtClean="0"/>
              <a:t>не следует путать с аналогичным обозначением для пуассоновского процесса (для математической модели простейшего потока). 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Общий </a:t>
            </a:r>
            <a:r>
              <a:rPr lang="ru-RU" sz="2000" dirty="0"/>
              <a:t>подход к решению данной задачи рассмотрим с учетом того, что возможны переходы только в соседние состояния. Покажем все возможные события, которые приводят к тому, что в момент </a:t>
            </a:r>
            <a:r>
              <a:rPr lang="ru-RU" sz="2000"/>
              <a:t>времени </a:t>
            </a:r>
            <a:r>
              <a:rPr lang="ru-RU" sz="2000" i="1" smtClean="0"/>
              <a:t>t+τ</a:t>
            </a:r>
            <a:r>
              <a:rPr lang="ru-RU" sz="2000" dirty="0" err="1"/>
              <a:t>, </a:t>
            </a:r>
            <a:r>
              <a:rPr lang="ru-RU" sz="2000" dirty="0"/>
              <a:t>в системе будет точно </a:t>
            </a:r>
            <a:r>
              <a:rPr lang="ru-RU" sz="2000" i="1" dirty="0" err="1"/>
              <a:t>k</a:t>
            </a:r>
            <a:r>
              <a:rPr lang="ru-RU" sz="2000" dirty="0"/>
              <a:t> вызовов, в виде следующей таблицы: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endParaRPr lang="ru-RU" sz="2000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1115616" y="260648"/>
          <a:ext cx="7848872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864096"/>
                <a:gridCol w="2520280"/>
                <a:gridCol w="3744416"/>
              </a:tblGrid>
              <a:tr h="379046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t+τ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t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τ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200" b="1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1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Corbel" pitchFamily="34" charset="0"/>
                        </a:rPr>
                        <a:t>k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latin typeface="Corbel" pitchFamily="34" charset="0"/>
                        </a:rPr>
                        <a:t>k-1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</a:t>
                      </a:r>
                      <a:r>
                        <a:rPr lang="ru-RU" sz="2200" b="1" baseline="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вызов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k-1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(t)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k-1,k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=P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(t+τ)=P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k-1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(t) 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1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 smtClean="0">
                          <a:solidFill>
                            <a:schemeClr val="dk1"/>
                          </a:solidFill>
                          <a:latin typeface="Corbel" pitchFamily="34" charset="0"/>
                        </a:rPr>
                        <a:t>k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latin typeface="Corbel" pitchFamily="34" charset="0"/>
                        </a:rPr>
                        <a:t>k+1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1 освобождение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k+1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(t)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k+1,k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=P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осв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(t+τ)=P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k+1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(t) 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осв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7140">
                <a:tc>
                  <a:txBody>
                    <a:bodyPr/>
                    <a:lstStyle/>
                    <a:p>
                      <a:pPr algn="ctr"/>
                      <a:r>
                        <a:rPr lang="ru-RU" sz="2200" b="1" i="1" dirty="0" err="1" smtClean="0">
                          <a:latin typeface="Corbel" pitchFamily="34" charset="0"/>
                        </a:rPr>
                        <a:t>k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latin typeface="Corbel" pitchFamily="34" charset="0"/>
                        </a:rPr>
                        <a:t>k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  вызовов,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0  освобождений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(t)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k,k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)=[1-P</a:t>
                      </a:r>
                      <a:r>
                        <a:rPr kumimoji="0" lang="ru-RU" sz="2200" b="1" i="1" kern="1200" baseline="-250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)-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осв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)]</a:t>
                      </a:r>
                      <a:endParaRPr kumimoji="0" lang="ru-RU" sz="2200" b="1" kern="1200" dirty="0" smtClean="0">
                        <a:solidFill>
                          <a:schemeClr val="dk1"/>
                        </a:solidFill>
                        <a:latin typeface="Corbel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(t+τ)</a:t>
                      </a:r>
                      <a:r>
                        <a:rPr kumimoji="0" lang="ru-RU" sz="2200" b="1" i="1" kern="120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2200" b="1" i="1" kern="120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(t)[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1-P</a:t>
                      </a:r>
                      <a:r>
                        <a:rPr kumimoji="0" lang="ru-RU" sz="2200" b="1" i="1" kern="1200" baseline="-250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в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)-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ru-RU" sz="2200" b="1" i="1" kern="1200" baseline="-250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осв</a:t>
                      </a: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(τ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)]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1901">
                <a:tc>
                  <a:txBody>
                    <a:bodyPr/>
                    <a:lstStyle/>
                    <a:p>
                      <a:pPr algn="ctr"/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latin typeface="Corbel" pitchFamily="34" charset="0"/>
                        </a:rPr>
                        <a:t>k-2</a:t>
                      </a:r>
                      <a:endParaRPr lang="en-US" sz="2200" b="1" i="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latin typeface="Corbel" pitchFamily="34" charset="0"/>
                        </a:rPr>
                        <a:t>k-3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 smtClean="0">
                          <a:latin typeface="Corbel" pitchFamily="34" charset="0"/>
                        </a:rPr>
                        <a:t>k+3</a:t>
                      </a:r>
                      <a:endParaRPr lang="ru-RU" sz="2200" b="1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2 вызова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3 вызова</a:t>
                      </a:r>
                    </a:p>
                    <a:p>
                      <a:pPr algn="ctr"/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3 освобождения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kumimoji="0" lang="ru-RU" sz="2200" b="1" i="1" kern="1200" dirty="0" err="1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o(τ</a:t>
                      </a:r>
                      <a:r>
                        <a:rPr kumimoji="0" lang="ru-RU" sz="2200" b="1" i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ru-RU" sz="2200" b="1" kern="1200" dirty="0" smtClean="0">
                          <a:solidFill>
                            <a:schemeClr val="dk1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 — указывает, что в процессе размножения и гибели кратные рождения и кратные гибели запрещены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По ФПВ получаем: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200" i="1" dirty="0" err="1" smtClean="0"/>
              <a:t>P</a:t>
            </a:r>
            <a:r>
              <a:rPr lang="ru-RU" sz="2200" i="1" baseline="-25000" dirty="0" err="1" smtClean="0"/>
              <a:t>k</a:t>
            </a:r>
            <a:r>
              <a:rPr lang="ru-RU" sz="2200" i="1" dirty="0" err="1" smtClean="0"/>
              <a:t>(t+τ</a:t>
            </a:r>
            <a:r>
              <a:rPr lang="ru-RU" sz="2200" i="1" dirty="0"/>
              <a:t>)=</a:t>
            </a:r>
            <a:r>
              <a:rPr lang="ru-RU" sz="2200" i="1" dirty="0" smtClean="0"/>
              <a:t>P</a:t>
            </a:r>
            <a:r>
              <a:rPr lang="ru-RU" sz="2200" i="1" baseline="-25000" dirty="0" smtClean="0"/>
              <a:t>k-1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t</a:t>
            </a:r>
            <a:r>
              <a:rPr lang="ru-RU" sz="2200" i="1" dirty="0" smtClean="0"/>
              <a:t>)</a:t>
            </a:r>
            <a:r>
              <a:rPr lang="ru-RU" sz="2200" i="1" dirty="0" err="1" smtClean="0"/>
              <a:t>P</a:t>
            </a:r>
            <a:r>
              <a:rPr lang="ru-RU" sz="2200" i="1" baseline="-25000" dirty="0" err="1" smtClean="0"/>
              <a:t>в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τ</a:t>
            </a:r>
            <a:r>
              <a:rPr lang="ru-RU" sz="2200" i="1" dirty="0" smtClean="0"/>
              <a:t>) + P</a:t>
            </a:r>
            <a:r>
              <a:rPr lang="ru-RU" sz="2200" i="1" baseline="-25000" dirty="0" smtClean="0"/>
              <a:t>k+1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t</a:t>
            </a:r>
            <a:r>
              <a:rPr lang="ru-RU" sz="2200" i="1" dirty="0" smtClean="0"/>
              <a:t>)</a:t>
            </a:r>
            <a:r>
              <a:rPr lang="ru-RU" sz="2200" i="1" dirty="0" err="1" smtClean="0"/>
              <a:t>P</a:t>
            </a:r>
            <a:r>
              <a:rPr lang="ru-RU" sz="2200" i="1" baseline="-25000" dirty="0" err="1" smtClean="0"/>
              <a:t>осв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τ</a:t>
            </a:r>
            <a:r>
              <a:rPr lang="ru-RU" sz="2200" i="1" dirty="0" smtClean="0"/>
              <a:t>) + </a:t>
            </a:r>
            <a:r>
              <a:rPr lang="ru-RU" sz="2200" i="1" dirty="0" err="1" smtClean="0"/>
              <a:t>P</a:t>
            </a:r>
            <a:r>
              <a:rPr lang="ru-RU" sz="2200" i="1" baseline="-25000" dirty="0" err="1" smtClean="0"/>
              <a:t>k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t</a:t>
            </a:r>
            <a:r>
              <a:rPr lang="ru-RU" sz="2200" i="1" dirty="0" smtClean="0"/>
              <a:t>)[</a:t>
            </a:r>
            <a:r>
              <a:rPr lang="ru-RU" sz="2200" i="1" dirty="0"/>
              <a:t>1-P</a:t>
            </a:r>
            <a:r>
              <a:rPr lang="ru-RU" sz="2200" i="1" baseline="-25000" dirty="0"/>
              <a:t>в</a:t>
            </a:r>
            <a:r>
              <a:rPr lang="ru-RU" sz="2200" i="1" dirty="0"/>
              <a:t>(</a:t>
            </a:r>
            <a:r>
              <a:rPr lang="ru-RU" sz="2200" i="1" dirty="0" err="1"/>
              <a:t>τ</a:t>
            </a:r>
            <a:r>
              <a:rPr lang="ru-RU" sz="2200" i="1" dirty="0"/>
              <a:t>)-</a:t>
            </a:r>
            <a:r>
              <a:rPr lang="ru-RU" sz="2200" i="1" dirty="0" err="1"/>
              <a:t>P</a:t>
            </a:r>
            <a:r>
              <a:rPr lang="ru-RU" sz="2200" i="1" baseline="-25000" dirty="0" err="1"/>
              <a:t>осв</a:t>
            </a:r>
            <a:r>
              <a:rPr lang="ru-RU" sz="2200" i="1" dirty="0" err="1"/>
              <a:t>(τ</a:t>
            </a:r>
            <a:r>
              <a:rPr lang="ru-RU" sz="2200" i="1" dirty="0" smtClean="0"/>
              <a:t>)] + </a:t>
            </a:r>
            <a:r>
              <a:rPr lang="ru-RU" sz="2200" i="1" dirty="0" err="1" smtClean="0"/>
              <a:t>o(τ</a:t>
            </a:r>
            <a:r>
              <a:rPr lang="ru-RU" sz="2200" i="1" dirty="0" smtClean="0"/>
              <a:t>)</a:t>
            </a:r>
            <a:r>
              <a:rPr lang="ru-RU" sz="2200" dirty="0" smtClean="0"/>
              <a:t> </a:t>
            </a:r>
            <a:r>
              <a:rPr lang="ru-RU" sz="2000" dirty="0"/>
              <a:t>— это выражение справедливо для случаев </a:t>
            </a:r>
            <a:r>
              <a:rPr lang="ru-RU" sz="2000" i="1" dirty="0"/>
              <a:t>k≥1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200" i="1" dirty="0" smtClean="0"/>
              <a:t>P</a:t>
            </a:r>
            <a:r>
              <a:rPr lang="ru-RU" sz="2200" i="1" baseline="-25000" dirty="0" smtClean="0"/>
              <a:t>0</a:t>
            </a:r>
            <a:r>
              <a:rPr lang="ru-RU" sz="2200" i="1" dirty="0" smtClean="0"/>
              <a:t>(t+</a:t>
            </a:r>
            <a:r>
              <a:rPr lang="ru-RU" sz="2200" i="1" dirty="0" err="1" smtClean="0"/>
              <a:t>τ</a:t>
            </a:r>
            <a:r>
              <a:rPr lang="ru-RU" sz="2200" i="1" dirty="0"/>
              <a:t>)=</a:t>
            </a:r>
            <a:r>
              <a:rPr lang="ru-RU" sz="2200" i="1" dirty="0" smtClean="0"/>
              <a:t>P</a:t>
            </a:r>
            <a:r>
              <a:rPr lang="ru-RU" sz="2200" i="1" baseline="-25000" dirty="0" smtClean="0"/>
              <a:t>1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t</a:t>
            </a:r>
            <a:r>
              <a:rPr lang="ru-RU" sz="2200" i="1" dirty="0" smtClean="0"/>
              <a:t>)</a:t>
            </a:r>
            <a:r>
              <a:rPr lang="ru-RU" sz="2200" i="1" dirty="0" err="1" smtClean="0"/>
              <a:t>P</a:t>
            </a:r>
            <a:r>
              <a:rPr lang="ru-RU" sz="2200" i="1" baseline="-25000" dirty="0" err="1" smtClean="0"/>
              <a:t>осв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τ</a:t>
            </a:r>
            <a:r>
              <a:rPr lang="ru-RU" sz="2200" i="1" dirty="0" smtClean="0"/>
              <a:t>) + P</a:t>
            </a:r>
            <a:r>
              <a:rPr lang="ru-RU" sz="2200" i="1" baseline="-25000" dirty="0" smtClean="0"/>
              <a:t>0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t</a:t>
            </a:r>
            <a:r>
              <a:rPr lang="ru-RU" sz="2200" i="1" dirty="0" smtClean="0"/>
              <a:t>)[1-P</a:t>
            </a:r>
            <a:r>
              <a:rPr lang="ru-RU" sz="2200" i="1" baseline="-25000" dirty="0" smtClean="0"/>
              <a:t>в</a:t>
            </a:r>
            <a:r>
              <a:rPr lang="ru-RU" sz="2200" i="1" dirty="0" smtClean="0"/>
              <a:t>(</a:t>
            </a:r>
            <a:r>
              <a:rPr lang="ru-RU" sz="2200" i="1" dirty="0" err="1" smtClean="0"/>
              <a:t>τ</a:t>
            </a:r>
            <a:r>
              <a:rPr lang="ru-RU" sz="2200" i="1" dirty="0"/>
              <a:t>)]</a:t>
            </a:r>
            <a:r>
              <a:rPr lang="ru-RU" sz="2200" dirty="0"/>
              <a:t> </a:t>
            </a:r>
            <a:r>
              <a:rPr lang="ru-RU" sz="2000" i="1" dirty="0" smtClean="0"/>
              <a:t>+ </a:t>
            </a:r>
            <a:r>
              <a:rPr lang="ru-RU" sz="2000" i="1" dirty="0" err="1" smtClean="0"/>
              <a:t>o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 — </a:t>
            </a:r>
            <a:r>
              <a:rPr lang="ru-RU" sz="2000" dirty="0"/>
              <a:t>для </a:t>
            </a:r>
            <a:r>
              <a:rPr lang="ru-RU" sz="2000" i="1" dirty="0"/>
              <a:t>k=0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- нормировочное условие для </a:t>
            </a:r>
            <a:r>
              <a:rPr lang="ru-RU" sz="2000" dirty="0" smtClean="0"/>
              <a:t>вероятностей.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Решим данную систему относительно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. Для </a:t>
            </a:r>
            <a:r>
              <a:rPr lang="ru-RU" sz="2000" dirty="0" smtClean="0"/>
              <a:t>этого определим 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в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 и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осв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.</a:t>
            </a:r>
          </a:p>
          <a:p>
            <a:pPr algn="ctr">
              <a:spcAft>
                <a:spcPts val="600"/>
              </a:spcAft>
            </a:pPr>
            <a:r>
              <a:rPr lang="ru-RU" sz="2000" b="1" i="1" dirty="0" err="1" smtClean="0"/>
              <a:t>P</a:t>
            </a:r>
            <a:r>
              <a:rPr lang="ru-RU" sz="2000" b="1" i="1" baseline="-25000" dirty="0" err="1" smtClean="0"/>
              <a:t>в</a:t>
            </a:r>
            <a:r>
              <a:rPr lang="ru-RU" sz="2000" b="1" i="1" dirty="0" err="1" smtClean="0"/>
              <a:t>(τ</a:t>
            </a:r>
            <a:r>
              <a:rPr lang="ru-RU" sz="2000" b="1" i="1" dirty="0" smtClean="0"/>
              <a:t>) - ? 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В</a:t>
            </a:r>
            <a:r>
              <a:rPr lang="ru-RU" sz="2000" dirty="0" smtClean="0"/>
              <a:t>оспользуемся </a:t>
            </a:r>
            <a:r>
              <a:rPr lang="ru-RU" sz="2000" dirty="0"/>
              <a:t>определением параметра потока с простым последействием: 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                                                            ,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при условии, что система в момент времени </a:t>
            </a:r>
            <a:r>
              <a:rPr lang="ru-RU" sz="2000" i="1" dirty="0" err="1" smtClean="0"/>
              <a:t>t</a:t>
            </a:r>
            <a:r>
              <a:rPr lang="ru-RU" sz="2000" dirty="0" smtClean="0"/>
              <a:t> </a:t>
            </a:r>
            <a:r>
              <a:rPr lang="ru-RU" sz="2000" dirty="0"/>
              <a:t>находится в состоянии </a:t>
            </a:r>
            <a:r>
              <a:rPr lang="ru-RU" sz="2000" i="1" dirty="0" smtClean="0"/>
              <a:t>S(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;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187624" y="2295698"/>
          <a:ext cx="1728192" cy="773138"/>
        </p:xfrm>
        <a:graphic>
          <a:graphicData uri="http://schemas.openxmlformats.org/presentationml/2006/ole">
            <p:oleObj spid="_x0000_s87042" name="Формула" r:id="rId3" imgW="965160" imgH="431640" progId="Equation.3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2987824" y="5301208"/>
          <a:ext cx="3456384" cy="870496"/>
        </p:xfrm>
        <a:graphic>
          <a:graphicData uri="http://schemas.openxmlformats.org/presentationml/2006/ole">
            <p:oleObj spid="_x0000_s87043" name="Формула" r:id="rId4" imgW="1714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Это выражение эквивалентно следующей записи:</a:t>
            </a:r>
          </a:p>
          <a:p>
            <a:pPr>
              <a:spcAft>
                <a:spcPts val="600"/>
              </a:spcAft>
            </a:pPr>
            <a:r>
              <a:rPr lang="ru-RU" sz="2400" i="1" dirty="0" smtClean="0"/>
              <a:t>π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(t;t+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</a:t>
            </a:r>
            <a:r>
              <a:rPr lang="en-US" sz="2400" i="1" dirty="0" smtClean="0"/>
              <a:t>|s(t)</a:t>
            </a:r>
            <a:r>
              <a:rPr lang="ru-RU" sz="2400" i="1" dirty="0" err="1" smtClean="0"/>
              <a:t>=λ</a:t>
            </a:r>
            <a:r>
              <a:rPr lang="ru-RU" sz="2400" i="1" baseline="-25000" dirty="0" err="1" smtClean="0"/>
              <a:t>S</a:t>
            </a:r>
            <a:r>
              <a:rPr lang="ru-RU" sz="2400" i="1" baseline="-25000" dirty="0" smtClean="0"/>
              <a:t>(</a:t>
            </a:r>
            <a:r>
              <a:rPr lang="ru-RU" sz="2400" i="1" baseline="-25000" dirty="0" err="1" smtClean="0"/>
              <a:t>t)</a:t>
            </a:r>
            <a:r>
              <a:rPr lang="ru-RU" sz="2400" i="1" dirty="0" err="1" smtClean="0"/>
              <a:t>τ+o(τ</a:t>
            </a:r>
            <a:r>
              <a:rPr lang="ru-RU" sz="2400" i="1" dirty="0"/>
              <a:t>)</a:t>
            </a:r>
            <a:r>
              <a:rPr lang="ru-RU" sz="2400" dirty="0"/>
              <a:t>, </a:t>
            </a:r>
            <a:r>
              <a:rPr lang="ru-RU" sz="2000" dirty="0"/>
              <a:t>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400" i="1" dirty="0" smtClean="0"/>
              <a:t>π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(t;t+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</a:t>
            </a:r>
            <a:r>
              <a:rPr lang="en-US" sz="2400" i="1" dirty="0" smtClean="0"/>
              <a:t>|s(t) </a:t>
            </a:r>
            <a:r>
              <a:rPr lang="ru-RU" sz="2000" i="1" dirty="0" smtClean="0"/>
              <a:t>–</a:t>
            </a:r>
            <a:r>
              <a:rPr lang="ru-RU" sz="2000" dirty="0" smtClean="0"/>
              <a:t> вероятность поступления 1 и более вызовов при условии, что в момент времени </a:t>
            </a:r>
            <a:r>
              <a:rPr lang="en-US" sz="2000" i="1" dirty="0" smtClean="0">
                <a:latin typeface="Corbel" pitchFamily="34" charset="0"/>
              </a:rPr>
              <a:t>t </a:t>
            </a:r>
            <a:r>
              <a:rPr lang="ru-RU" sz="2000" dirty="0" smtClean="0"/>
              <a:t>система находилась в состоянии </a:t>
            </a:r>
            <a:r>
              <a:rPr lang="en-US" sz="2000" i="1" dirty="0" smtClean="0">
                <a:latin typeface="Corbel" pitchFamily="34" charset="0"/>
              </a:rPr>
              <a:t>S.</a:t>
            </a:r>
          </a:p>
          <a:p>
            <a:pPr marL="360000"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Нами </a:t>
            </a:r>
            <a:r>
              <a:rPr lang="ru-RU" sz="2000" dirty="0"/>
              <a:t>рассматривается симметричный ПВ, в котором </a:t>
            </a: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S</a:t>
            </a:r>
            <a:r>
              <a:rPr lang="ru-RU" sz="2000" i="1" baseline="-25000" dirty="0" smtClean="0"/>
              <a:t>(</a:t>
            </a:r>
            <a:r>
              <a:rPr lang="ru-RU" sz="2000" i="1" baseline="-25000" dirty="0" err="1" smtClean="0"/>
              <a:t>t</a:t>
            </a:r>
            <a:r>
              <a:rPr lang="ru-RU" sz="2000" i="1" baseline="-25000" dirty="0" smtClean="0"/>
              <a:t>)</a:t>
            </a:r>
            <a:r>
              <a:rPr lang="ru-RU" sz="2000" i="1" dirty="0" smtClean="0"/>
              <a:t>=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k</a:t>
            </a:r>
            <a:r>
              <a:rPr lang="ru-RU" sz="2000" dirty="0"/>
              <a:t>. Следовательно, </a:t>
            </a:r>
            <a:r>
              <a:rPr lang="ru-RU" sz="2400" i="1" dirty="0" smtClean="0"/>
              <a:t>π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(t;t+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</a:t>
            </a:r>
            <a:r>
              <a:rPr lang="en-US" sz="2400" i="1" dirty="0" smtClean="0"/>
              <a:t>|k </a:t>
            </a:r>
            <a:r>
              <a:rPr lang="ru-RU" sz="2400" i="1" dirty="0" err="1" smtClean="0"/>
              <a:t>=</a:t>
            </a:r>
            <a:r>
              <a:rPr lang="ru-RU" sz="2400" i="1" dirty="0" err="1"/>
              <a:t>λ</a:t>
            </a:r>
            <a:r>
              <a:rPr lang="ru-RU" sz="2400" i="1" baseline="-25000" dirty="0" err="1"/>
              <a:t>k</a:t>
            </a:r>
            <a:r>
              <a:rPr lang="ru-RU" sz="2400" i="1" dirty="0" err="1"/>
              <a:t>τ+o(τ</a:t>
            </a:r>
            <a:r>
              <a:rPr lang="ru-RU" sz="2400" i="1" dirty="0"/>
              <a:t>)</a:t>
            </a:r>
            <a:r>
              <a:rPr lang="ru-RU" sz="2400" dirty="0"/>
              <a:t>, </a:t>
            </a:r>
            <a:r>
              <a:rPr lang="ru-RU" sz="2000" dirty="0"/>
              <a:t>при </a:t>
            </a:r>
            <a:r>
              <a:rPr lang="ru-RU" sz="2000" i="1" dirty="0" err="1"/>
              <a:t>τ</a:t>
            </a:r>
            <a:r>
              <a:rPr lang="ru-RU" sz="2000" i="1" dirty="0"/>
              <a:t>→0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 </a:t>
            </a:r>
            <a:r>
              <a:rPr lang="ru-RU" sz="2000" dirty="0"/>
              <a:t>как симметричный поток является ординарным потоком, а для ординарного потока, вероятность </a:t>
            </a:r>
            <a:r>
              <a:rPr lang="ru-RU" sz="2000" dirty="0" smtClean="0"/>
              <a:t>2 и более вызовов за </a:t>
            </a:r>
            <a:r>
              <a:rPr lang="ru-RU" sz="2000" i="1" dirty="0" smtClean="0"/>
              <a:t>τ: </a:t>
            </a:r>
          </a:p>
          <a:p>
            <a:pPr>
              <a:spcAft>
                <a:spcPts val="600"/>
              </a:spcAft>
            </a:pPr>
            <a:r>
              <a:rPr lang="ru-RU" sz="2400" i="1" dirty="0" smtClean="0"/>
              <a:t>π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(t;t+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</a:t>
            </a:r>
            <a:r>
              <a:rPr lang="en-US" sz="2400" i="1" dirty="0" smtClean="0"/>
              <a:t>|k </a:t>
            </a:r>
            <a:r>
              <a:rPr lang="ru-RU" sz="2400" i="1" dirty="0" err="1" smtClean="0"/>
              <a:t>=</a:t>
            </a:r>
            <a:r>
              <a:rPr lang="ru-RU" sz="2400" i="1" dirty="0" err="1"/>
              <a:t>o(τ</a:t>
            </a:r>
            <a:r>
              <a:rPr lang="ru-RU" sz="2400" i="1" dirty="0"/>
              <a:t>)</a:t>
            </a:r>
            <a:r>
              <a:rPr lang="ru-RU" sz="2400" dirty="0"/>
              <a:t>, при </a:t>
            </a:r>
            <a:r>
              <a:rPr lang="ru-RU" sz="2400" i="1" dirty="0" err="1"/>
              <a:t>τ</a:t>
            </a:r>
            <a:r>
              <a:rPr lang="ru-RU" sz="2400" i="1" dirty="0"/>
              <a:t>→0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spcAft>
                <a:spcPts val="600"/>
              </a:spcAft>
            </a:pPr>
            <a:r>
              <a:rPr lang="ru-RU" sz="2400" i="1" dirty="0" err="1" smtClean="0"/>
              <a:t>P</a:t>
            </a:r>
            <a:r>
              <a:rPr lang="ru-RU" sz="2400" i="1" baseline="-25000" dirty="0" err="1" smtClean="0"/>
              <a:t>в</a:t>
            </a:r>
            <a:r>
              <a:rPr lang="ru-RU" sz="2400" i="1" dirty="0" err="1" smtClean="0"/>
              <a:t>(τ</a:t>
            </a:r>
            <a:r>
              <a:rPr lang="ru-RU" sz="2400" i="1" dirty="0" smtClean="0"/>
              <a:t>)= π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(t;t+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</a:t>
            </a:r>
            <a:r>
              <a:rPr lang="en-US" sz="2400" i="1" dirty="0" smtClean="0"/>
              <a:t>|k </a:t>
            </a:r>
            <a:r>
              <a:rPr lang="ru-RU" sz="2400" i="1" dirty="0" smtClean="0"/>
              <a:t>–</a:t>
            </a:r>
            <a:r>
              <a:rPr lang="en-US" sz="2400" i="1" dirty="0" smtClean="0"/>
              <a:t> </a:t>
            </a:r>
            <a:r>
              <a:rPr lang="ru-RU" sz="2400" i="1" dirty="0" smtClean="0"/>
              <a:t>π</a:t>
            </a:r>
            <a:r>
              <a:rPr lang="ru-RU" sz="2400" i="1" baseline="-25000" dirty="0" smtClean="0"/>
              <a:t>2</a:t>
            </a:r>
            <a:r>
              <a:rPr lang="ru-RU" sz="2400" i="1" dirty="0" smtClean="0"/>
              <a:t>(t;t+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</a:t>
            </a:r>
            <a:r>
              <a:rPr lang="en-US" sz="2400" i="1" dirty="0" smtClean="0"/>
              <a:t>|k  = </a:t>
            </a:r>
            <a:r>
              <a:rPr lang="ru-RU" sz="2400" i="1" dirty="0" err="1" smtClean="0"/>
              <a:t>λ</a:t>
            </a:r>
            <a:r>
              <a:rPr lang="ru-RU" sz="2400" i="1" baseline="-25000" dirty="0" err="1" smtClean="0"/>
              <a:t>k</a:t>
            </a:r>
            <a:r>
              <a:rPr lang="ru-RU" sz="2400" i="1" dirty="0" err="1" smtClean="0"/>
              <a:t>τ+o(τ</a:t>
            </a:r>
            <a:r>
              <a:rPr lang="ru-RU" sz="2400" i="1" dirty="0" smtClean="0"/>
              <a:t>)</a:t>
            </a:r>
            <a:r>
              <a:rPr lang="ru-RU" sz="2400" dirty="0" smtClean="0"/>
              <a:t>, при 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→0</a:t>
            </a:r>
            <a:r>
              <a:rPr lang="ru-RU" sz="2400" dirty="0" smtClean="0"/>
              <a:t>.</a:t>
            </a:r>
            <a:r>
              <a:rPr lang="ru-RU" sz="2400" i="1" dirty="0" smtClean="0"/>
              <a:t> </a:t>
            </a:r>
            <a:endParaRPr lang="en-US" sz="2400" i="1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 algn="ctr">
              <a:spcAft>
                <a:spcPts val="600"/>
              </a:spcAft>
            </a:pPr>
            <a:r>
              <a:rPr lang="ru-RU" sz="2400" b="1" i="1" dirty="0" err="1" smtClean="0"/>
              <a:t>P</a:t>
            </a:r>
            <a:r>
              <a:rPr lang="ru-RU" sz="2400" b="1" i="1" baseline="-25000" dirty="0" err="1" smtClean="0"/>
              <a:t>в</a:t>
            </a:r>
            <a:r>
              <a:rPr lang="ru-RU" sz="2400" b="1" i="1" dirty="0" err="1" smtClean="0"/>
              <a:t>(τ)=λ</a:t>
            </a:r>
            <a:r>
              <a:rPr lang="ru-RU" sz="2400" b="1" i="1" baseline="-25000" dirty="0" err="1" smtClean="0"/>
              <a:t>k</a:t>
            </a:r>
            <a:r>
              <a:rPr lang="ru-RU" sz="2400" b="1" i="1" dirty="0" err="1" smtClean="0"/>
              <a:t>τ+o(τ</a:t>
            </a:r>
            <a:r>
              <a:rPr lang="ru-RU" sz="2400" b="1" i="1" dirty="0" smtClean="0"/>
              <a:t>)</a:t>
            </a:r>
            <a:r>
              <a:rPr lang="ru-RU" sz="2400" b="1" dirty="0" smtClean="0"/>
              <a:t>, при </a:t>
            </a:r>
            <a:r>
              <a:rPr lang="ru-RU" sz="2400" b="1" i="1" dirty="0" err="1" smtClean="0"/>
              <a:t>τ</a:t>
            </a:r>
            <a:r>
              <a:rPr lang="ru-RU" sz="2400" b="1" i="1" dirty="0" smtClean="0"/>
              <a:t>→0</a:t>
            </a:r>
            <a:r>
              <a:rPr lang="ru-RU" sz="2400" b="1" dirty="0" smtClean="0"/>
              <a:t>.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Рассуждая аналогичным образом, </a:t>
            </a:r>
            <a:r>
              <a:rPr lang="ru-RU" sz="2000" dirty="0" smtClean="0"/>
              <a:t>получим выражение для </a:t>
            </a:r>
            <a:endParaRPr lang="en-US" sz="2000" dirty="0" smtClean="0"/>
          </a:p>
          <a:p>
            <a:pPr algn="ctr">
              <a:spcAft>
                <a:spcPts val="600"/>
              </a:spcAft>
            </a:pPr>
            <a:r>
              <a:rPr lang="ru-RU" sz="2400" b="1" i="1" dirty="0" err="1" smtClean="0"/>
              <a:t>P</a:t>
            </a:r>
            <a:r>
              <a:rPr lang="ru-RU" sz="2400" b="1" i="1" baseline="-25000" dirty="0" err="1" smtClean="0"/>
              <a:t>осв</a:t>
            </a:r>
            <a:r>
              <a:rPr lang="ru-RU" sz="2400" b="1" i="1" dirty="0" err="1" smtClean="0"/>
              <a:t>(τ</a:t>
            </a:r>
            <a:r>
              <a:rPr lang="ru-RU" sz="2400" b="1" i="1" dirty="0" err="1"/>
              <a:t>)=β</a:t>
            </a:r>
            <a:r>
              <a:rPr lang="ru-RU" sz="2400" b="1" i="1" baseline="-25000" dirty="0" err="1"/>
              <a:t>k</a:t>
            </a:r>
            <a:r>
              <a:rPr lang="ru-RU" sz="2400" b="1" i="1" dirty="0" err="1"/>
              <a:t>τ+o(τ</a:t>
            </a:r>
            <a:r>
              <a:rPr lang="ru-RU" sz="2400" b="1" i="1" dirty="0"/>
              <a:t>)</a:t>
            </a:r>
            <a:r>
              <a:rPr lang="ru-RU" sz="2400" b="1" dirty="0"/>
              <a:t>, при </a:t>
            </a:r>
            <a:r>
              <a:rPr lang="ru-RU" sz="2400" b="1" i="1" dirty="0" err="1"/>
              <a:t>τ</a:t>
            </a:r>
            <a:r>
              <a:rPr lang="ru-RU" sz="2400" b="1" i="1" dirty="0"/>
              <a:t>→0</a:t>
            </a:r>
            <a:r>
              <a:rPr lang="ru-RU" sz="2400" b="1" dirty="0"/>
              <a:t>.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435608" y="332656"/>
            <a:ext cx="7498080" cy="604867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200" dirty="0" smtClean="0"/>
              <a:t>ТТ использует 5-ти символьную классификацию </a:t>
            </a:r>
            <a:r>
              <a:rPr lang="ru-RU" sz="2200" dirty="0" err="1" smtClean="0"/>
              <a:t>Кендалла</a:t>
            </a:r>
            <a:r>
              <a:rPr lang="ru-RU" sz="2200" dirty="0" smtClean="0"/>
              <a:t> (</a:t>
            </a:r>
            <a:r>
              <a:rPr lang="ru-RU" sz="2200" dirty="0" err="1" smtClean="0"/>
              <a:t>Башарина</a:t>
            </a:r>
            <a:r>
              <a:rPr lang="ru-RU" sz="2200" dirty="0" smtClean="0"/>
              <a:t>):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/ B / V / K / N</a:t>
            </a:r>
            <a:r>
              <a:rPr lang="ru-RU" sz="6600" dirty="0" smtClean="0"/>
              <a:t> </a:t>
            </a:r>
            <a:endParaRPr lang="ru-RU" sz="66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200" b="1" dirty="0" smtClean="0"/>
              <a:t>А </a:t>
            </a:r>
            <a:r>
              <a:rPr lang="ru-RU" sz="2200" dirty="0" smtClean="0"/>
              <a:t>– характеризует закон поступления вызовов в систему. Обычно этот закон записывается в виде функции распределения промежутков между вызовами.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200" b="1" dirty="0" smtClean="0"/>
              <a:t>               А(</a:t>
            </a:r>
            <a:r>
              <a:rPr lang="ru-RU" sz="2200" b="1" dirty="0" err="1" smtClean="0"/>
              <a:t>х</a:t>
            </a:r>
            <a:r>
              <a:rPr lang="ru-RU" sz="2200" b="1" dirty="0" smtClean="0"/>
              <a:t>),   </a:t>
            </a:r>
            <a:r>
              <a:rPr lang="ru-RU" sz="2200" b="1" dirty="0" err="1" smtClean="0"/>
              <a:t>х</a:t>
            </a:r>
            <a:r>
              <a:rPr lang="ru-RU" sz="2200" b="1" dirty="0" smtClean="0"/>
              <a:t> </a:t>
            </a:r>
            <a:r>
              <a:rPr lang="ru-RU" sz="2200" dirty="0" smtClean="0"/>
              <a:t>- длина промежутка (длительность)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200" b="1" dirty="0" smtClean="0"/>
              <a:t>В </a:t>
            </a:r>
            <a:r>
              <a:rPr lang="ru-RU" sz="2200" dirty="0" smtClean="0"/>
              <a:t>– характеризует процесс обслуживания вызовов. Описывается через функцию распределения длительности обслуживания.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200" b="1" dirty="0" smtClean="0"/>
              <a:t> </a:t>
            </a:r>
            <a:r>
              <a:rPr lang="ru-RU" sz="2200" b="1" dirty="0" smtClean="0"/>
              <a:t>             В(</a:t>
            </a:r>
            <a:r>
              <a:rPr lang="ru-RU" sz="2200" b="1" dirty="0" err="1" smtClean="0"/>
              <a:t>х</a:t>
            </a:r>
            <a:r>
              <a:rPr lang="ru-RU" sz="2200" b="1" dirty="0" smtClean="0"/>
              <a:t>),   </a:t>
            </a:r>
            <a:r>
              <a:rPr lang="ru-RU" sz="2200" b="1" dirty="0" err="1" smtClean="0"/>
              <a:t>х</a:t>
            </a:r>
            <a:r>
              <a:rPr lang="ru-RU" sz="2200" b="1" dirty="0" smtClean="0"/>
              <a:t> </a:t>
            </a:r>
            <a:r>
              <a:rPr lang="ru-RU" sz="2200" dirty="0" smtClean="0"/>
              <a:t>- длина обслуживания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200" b="1" dirty="0" smtClean="0"/>
              <a:t> </a:t>
            </a:r>
            <a:r>
              <a:rPr lang="en-US" sz="2200" b="1" dirty="0" smtClean="0">
                <a:latin typeface="Corbel" pitchFamily="34" charset="0"/>
              </a:rPr>
              <a:t>V</a:t>
            </a:r>
            <a:r>
              <a:rPr lang="ru-RU" sz="2200" b="1" dirty="0" smtClean="0"/>
              <a:t> </a:t>
            </a:r>
            <a:r>
              <a:rPr lang="ru-RU" sz="2200" dirty="0" smtClean="0"/>
              <a:t>– количество обслуживающих приборов.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200" b="1" dirty="0" smtClean="0"/>
              <a:t>   </a:t>
            </a:r>
            <a:r>
              <a:rPr lang="ru-RU" sz="2200" b="1" dirty="0" smtClean="0"/>
              <a:t>          </a:t>
            </a:r>
            <a:r>
              <a:rPr lang="en-US" sz="2200" b="1" dirty="0" smtClean="0"/>
              <a:t>min = 1</a:t>
            </a:r>
            <a:r>
              <a:rPr lang="ru-RU" sz="2200" b="1" dirty="0"/>
              <a:t> </a:t>
            </a:r>
            <a:r>
              <a:rPr lang="ru-RU" sz="2200" dirty="0" smtClean="0"/>
              <a:t>- однолинейная система обслуживания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200" b="1" dirty="0" smtClean="0"/>
              <a:t> </a:t>
            </a:r>
            <a:r>
              <a:rPr lang="ru-RU" sz="2200" b="1" dirty="0" smtClean="0"/>
              <a:t>             </a:t>
            </a:r>
            <a:r>
              <a:rPr lang="en-US" sz="2200" b="1" dirty="0" smtClean="0"/>
              <a:t>max =</a:t>
            </a:r>
            <a:r>
              <a:rPr lang="ru-RU" sz="2400" i="1" dirty="0"/>
              <a:t> </a:t>
            </a:r>
            <a:r>
              <a:rPr lang="ru-RU" sz="2400" b="1" i="1" dirty="0"/>
              <a:t>∞</a:t>
            </a:r>
            <a:r>
              <a:rPr lang="ru-RU" sz="2400" dirty="0"/>
              <a:t> </a:t>
            </a:r>
            <a:r>
              <a:rPr lang="ru-RU" sz="2200" b="1" dirty="0" smtClean="0"/>
              <a:t> </a:t>
            </a:r>
            <a:r>
              <a:rPr lang="ru-RU" sz="2200" dirty="0" smtClean="0"/>
              <a:t>- немедленная система обслуживания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200" b="1" dirty="0" smtClean="0"/>
              <a:t>K = S + V </a:t>
            </a:r>
            <a:r>
              <a:rPr lang="ru-RU" sz="2200" dirty="0" smtClean="0"/>
              <a:t>– ёмкость накопителя системы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200" b="1" dirty="0" smtClean="0"/>
              <a:t>N</a:t>
            </a:r>
            <a:r>
              <a:rPr lang="ru-RU" sz="2200" dirty="0" smtClean="0"/>
              <a:t> – число источников (заявок, вызовов, требований)</a:t>
            </a:r>
            <a:endParaRPr lang="ru-RU" sz="22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pPr marL="365760">
              <a:spcBef>
                <a:spcPts val="600"/>
              </a:spcBef>
              <a:buClr>
                <a:schemeClr val="accent1"/>
              </a:buClr>
              <a:buSzPct val="80000"/>
              <a:buFontTx/>
              <a:buChar char="-"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Из формулы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осв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  видно, что эта вероятность не зависит от характера поступающего потока, а зависит только от состояния пучка </a:t>
            </a:r>
            <a:r>
              <a:rPr lang="en-US" sz="2000" i="1" dirty="0" smtClean="0">
                <a:latin typeface="Corbel" pitchFamily="34" charset="0"/>
              </a:rPr>
              <a:t>k </a:t>
            </a:r>
            <a:r>
              <a:rPr lang="ru-RU" sz="2000" dirty="0" smtClean="0">
                <a:latin typeface="Corbel" pitchFamily="34" charset="0"/>
              </a:rPr>
              <a:t>и закона распределения длительности обслуживания </a:t>
            </a:r>
            <a:r>
              <a:rPr lang="ru-RU" sz="2000" i="1" dirty="0" err="1" smtClean="0"/>
              <a:t>β</a:t>
            </a:r>
            <a:r>
              <a:rPr lang="ru-RU" sz="2000" i="1" baseline="-25000" dirty="0" err="1" smtClean="0"/>
              <a:t>k</a:t>
            </a:r>
            <a:r>
              <a:rPr lang="ru-RU" sz="2000" i="1" baseline="-25000" dirty="0" smtClean="0"/>
              <a:t>.</a:t>
            </a:r>
            <a:endParaRPr lang="ru-RU" sz="2000" i="1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Подставим </a:t>
            </a:r>
            <a:r>
              <a:rPr lang="ru-RU" sz="2000" dirty="0"/>
              <a:t>значения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в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 и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осв</a:t>
            </a:r>
            <a:r>
              <a:rPr lang="ru-RU" sz="2000" i="1" dirty="0"/>
              <a:t>(</a:t>
            </a:r>
            <a:r>
              <a:rPr lang="ru-RU" sz="2000" i="1" dirty="0" err="1"/>
              <a:t>τ</a:t>
            </a:r>
            <a:r>
              <a:rPr lang="ru-RU" sz="2000" i="1" dirty="0"/>
              <a:t>)</a:t>
            </a:r>
            <a:r>
              <a:rPr lang="ru-RU" sz="2000" dirty="0"/>
              <a:t> в полученную систему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400" i="1" dirty="0" err="1" smtClean="0"/>
              <a:t>P</a:t>
            </a:r>
            <a:r>
              <a:rPr lang="ru-RU" sz="2400" i="1" baseline="-25000" dirty="0" err="1" smtClean="0"/>
              <a:t>k</a:t>
            </a:r>
            <a:r>
              <a:rPr lang="ru-RU" sz="2400" i="1" dirty="0" err="1" smtClean="0"/>
              <a:t>(t+τ</a:t>
            </a:r>
            <a:r>
              <a:rPr lang="ru-RU" sz="2400" i="1" dirty="0"/>
              <a:t>)=</a:t>
            </a:r>
            <a:r>
              <a:rPr lang="ru-RU" sz="2400" i="1" dirty="0" smtClean="0"/>
              <a:t>P</a:t>
            </a:r>
            <a:r>
              <a:rPr lang="ru-RU" sz="2400" i="1" baseline="-25000" dirty="0" smtClean="0"/>
              <a:t>k-1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</a:t>
            </a:r>
            <a:r>
              <a:rPr lang="ru-RU" sz="2400" i="1" dirty="0" smtClean="0"/>
              <a:t>)[λ</a:t>
            </a:r>
            <a:r>
              <a:rPr lang="ru-RU" sz="2400" i="1" baseline="-25000" dirty="0" smtClean="0"/>
              <a:t>k-1</a:t>
            </a:r>
            <a:r>
              <a:rPr lang="ru-RU" sz="2400" i="1" dirty="0" smtClean="0"/>
              <a:t>τ+o(</a:t>
            </a:r>
            <a:r>
              <a:rPr lang="ru-RU" sz="2400" i="1" dirty="0" err="1" smtClean="0"/>
              <a:t>τ</a:t>
            </a:r>
            <a:r>
              <a:rPr lang="ru-RU" sz="2400" i="1" dirty="0"/>
              <a:t>)]+</a:t>
            </a:r>
            <a:r>
              <a:rPr lang="ru-RU" sz="2400" i="1" dirty="0" smtClean="0"/>
              <a:t>P</a:t>
            </a:r>
            <a:r>
              <a:rPr lang="ru-RU" sz="2400" i="1" baseline="-25000" dirty="0" smtClean="0"/>
              <a:t>k+1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</a:t>
            </a:r>
            <a:r>
              <a:rPr lang="ru-RU" sz="2400" i="1" dirty="0" smtClean="0"/>
              <a:t>)[</a:t>
            </a:r>
            <a:r>
              <a:rPr lang="ru-RU" sz="2400" i="1" dirty="0" err="1" smtClean="0"/>
              <a:t>β</a:t>
            </a:r>
            <a:r>
              <a:rPr lang="ru-RU" sz="2400" i="1" baseline="-25000" dirty="0" err="1" smtClean="0"/>
              <a:t>k</a:t>
            </a:r>
            <a:r>
              <a:rPr lang="ru-RU" sz="2400" i="1" baseline="-25000" dirty="0" smtClean="0"/>
              <a:t>+1</a:t>
            </a:r>
            <a:r>
              <a:rPr lang="ru-RU" sz="2400" i="1" dirty="0" smtClean="0"/>
              <a:t>τ+o(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)]+</a:t>
            </a:r>
          </a:p>
          <a:p>
            <a:pPr>
              <a:spcAft>
                <a:spcPts val="600"/>
              </a:spcAft>
            </a:pPr>
            <a:r>
              <a:rPr lang="ru-RU" sz="2400" i="1" dirty="0"/>
              <a:t>+</a:t>
            </a:r>
            <a:r>
              <a:rPr lang="ru-RU" sz="2400" i="1" dirty="0" err="1" smtClean="0"/>
              <a:t>P</a:t>
            </a:r>
            <a:r>
              <a:rPr lang="ru-RU" sz="2400" i="1" baseline="-25000" dirty="0" err="1" smtClean="0"/>
              <a:t>k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</a:t>
            </a:r>
            <a:r>
              <a:rPr lang="ru-RU" sz="2400" i="1" dirty="0" smtClean="0"/>
              <a:t>)[1-λ</a:t>
            </a:r>
            <a:r>
              <a:rPr lang="ru-RU" sz="2400" i="1" baseline="-25000" dirty="0" smtClean="0"/>
              <a:t>k</a:t>
            </a:r>
            <a:r>
              <a:rPr lang="ru-RU" sz="2400" i="1" dirty="0" smtClean="0"/>
              <a:t>τ-β</a:t>
            </a:r>
            <a:r>
              <a:rPr lang="ru-RU" sz="2400" i="1" baseline="-25000" dirty="0" smtClean="0"/>
              <a:t>k</a:t>
            </a:r>
            <a:r>
              <a:rPr lang="ru-RU" sz="2400" i="1" dirty="0" smtClean="0"/>
              <a:t>τ+o(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)]</a:t>
            </a:r>
            <a:r>
              <a:rPr lang="en-US" sz="2400" i="1" dirty="0" smtClean="0"/>
              <a:t>,</a:t>
            </a:r>
            <a:r>
              <a:rPr lang="ru-RU" sz="2400" i="1" dirty="0" smtClean="0"/>
              <a:t> </a:t>
            </a:r>
            <a:r>
              <a:rPr lang="en-US" sz="2400" i="1" dirty="0" smtClean="0"/>
              <a:t>  </a:t>
            </a:r>
            <a:r>
              <a:rPr lang="ru-RU" sz="2400" i="1" dirty="0" smtClean="0"/>
              <a:t> </a:t>
            </a:r>
            <a:r>
              <a:rPr lang="en-US" sz="2400" i="1" dirty="0" smtClean="0"/>
              <a:t>k≥1</a:t>
            </a:r>
            <a:endParaRPr lang="ru-RU" sz="2400" dirty="0"/>
          </a:p>
          <a:p>
            <a:pPr>
              <a:spcAft>
                <a:spcPts val="600"/>
              </a:spcAft>
            </a:pPr>
            <a:r>
              <a:rPr lang="ru-RU" sz="2400" i="1" dirty="0" smtClean="0"/>
              <a:t>P</a:t>
            </a:r>
            <a:r>
              <a:rPr lang="ru-RU" sz="2400" i="1" baseline="-25000" dirty="0" smtClean="0"/>
              <a:t>0</a:t>
            </a:r>
            <a:r>
              <a:rPr lang="ru-RU" sz="2400" i="1" dirty="0" smtClean="0"/>
              <a:t>(t+</a:t>
            </a:r>
            <a:r>
              <a:rPr lang="ru-RU" sz="2400" i="1" dirty="0" err="1" smtClean="0"/>
              <a:t>τ</a:t>
            </a:r>
            <a:r>
              <a:rPr lang="ru-RU" sz="2400" i="1" dirty="0"/>
              <a:t>)=</a:t>
            </a:r>
            <a:r>
              <a:rPr lang="ru-RU" sz="2400" i="1" dirty="0" smtClean="0"/>
              <a:t>P</a:t>
            </a:r>
            <a:r>
              <a:rPr lang="ru-RU" sz="2400" i="1" baseline="-25000" dirty="0" smtClean="0"/>
              <a:t>1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</a:t>
            </a:r>
            <a:r>
              <a:rPr lang="ru-RU" sz="2400" i="1" dirty="0" smtClean="0"/>
              <a:t>)[</a:t>
            </a:r>
            <a:r>
              <a:rPr lang="ru-RU" sz="2400" i="1" dirty="0"/>
              <a:t>β</a:t>
            </a:r>
            <a:r>
              <a:rPr lang="ru-RU" sz="2400" i="1" baseline="-25000" dirty="0"/>
              <a:t>1</a:t>
            </a:r>
            <a:r>
              <a:rPr lang="ru-RU" sz="2400" i="1" dirty="0"/>
              <a:t>τ+o(</a:t>
            </a:r>
            <a:r>
              <a:rPr lang="ru-RU" sz="2400" i="1" dirty="0" err="1"/>
              <a:t>τ</a:t>
            </a:r>
            <a:r>
              <a:rPr lang="ru-RU" sz="2400" i="1" dirty="0"/>
              <a:t>)]+</a:t>
            </a:r>
            <a:r>
              <a:rPr lang="ru-RU" sz="2400" i="1" dirty="0" smtClean="0"/>
              <a:t>P</a:t>
            </a:r>
            <a:r>
              <a:rPr lang="ru-RU" sz="2400" i="1" baseline="-25000" dirty="0" smtClean="0"/>
              <a:t>0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t</a:t>
            </a:r>
            <a:r>
              <a:rPr lang="ru-RU" sz="2400" i="1" dirty="0" smtClean="0"/>
              <a:t>)[1-λ</a:t>
            </a:r>
            <a:r>
              <a:rPr lang="ru-RU" sz="2400" i="1" baseline="-25000" dirty="0"/>
              <a:t>0</a:t>
            </a:r>
            <a:r>
              <a:rPr lang="ru-RU" sz="2400" i="1" dirty="0" smtClean="0"/>
              <a:t>τ+o(</a:t>
            </a:r>
            <a:r>
              <a:rPr lang="ru-RU" sz="2400" i="1" dirty="0" err="1" smtClean="0"/>
              <a:t>τ</a:t>
            </a:r>
            <a:r>
              <a:rPr lang="ru-RU" sz="2400" i="1" dirty="0" smtClean="0"/>
              <a:t>)]</a:t>
            </a:r>
            <a:r>
              <a:rPr lang="en-US" sz="2400" i="1" dirty="0" smtClean="0"/>
              <a:t>,    k</a:t>
            </a:r>
            <a:r>
              <a:rPr lang="en-US" sz="2400" b="1" i="1" dirty="0" smtClean="0">
                <a:latin typeface="Corbel" pitchFamily="34" charset="0"/>
              </a:rPr>
              <a:t>=</a:t>
            </a:r>
            <a:r>
              <a:rPr lang="en-US" sz="2400" i="1" dirty="0" smtClean="0"/>
              <a:t>0</a:t>
            </a:r>
            <a:endParaRPr lang="ru-RU" sz="2400" i="1" dirty="0" smtClean="0"/>
          </a:p>
          <a:p>
            <a:pPr>
              <a:spcAft>
                <a:spcPts val="600"/>
              </a:spcAft>
            </a:pPr>
            <a:endParaRPr lang="ru-RU" sz="2000" i="1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Перенесем в левую часть вероятность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, </a:t>
            </a:r>
            <a:r>
              <a:rPr lang="ru-RU" sz="2000" dirty="0" smtClean="0"/>
              <a:t>поделим </a:t>
            </a:r>
            <a:r>
              <a:rPr lang="ru-RU" sz="2000" dirty="0"/>
              <a:t>обе части на </a:t>
            </a:r>
            <a:r>
              <a:rPr lang="ru-RU" sz="2000" i="1" dirty="0" err="1" smtClean="0"/>
              <a:t>τ</a:t>
            </a:r>
            <a:r>
              <a:rPr lang="en-US" sz="2000" i="1" dirty="0" smtClean="0"/>
              <a:t> </a:t>
            </a:r>
            <a:r>
              <a:rPr lang="ru-RU" sz="2000" dirty="0" smtClean="0"/>
              <a:t>и сгруппируем </a:t>
            </a:r>
            <a:r>
              <a:rPr lang="ru-RU" sz="2000" i="1" dirty="0" err="1" smtClean="0"/>
              <a:t>o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τ</a:t>
            </a:r>
            <a:r>
              <a:rPr lang="ru-RU" sz="2000" i="1" dirty="0" smtClean="0"/>
              <a:t>)</a:t>
            </a:r>
            <a:r>
              <a:rPr lang="ru-RU" sz="2000" dirty="0" smtClean="0"/>
              <a:t>: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115616" y="3573016"/>
          <a:ext cx="1728192" cy="772503"/>
        </p:xfrm>
        <a:graphic>
          <a:graphicData uri="http://schemas.openxmlformats.org/presentationml/2006/ole">
            <p:oleObj spid="_x0000_s89090" name="Формула" r:id="rId3" imgW="965160" imgH="431640" progId="Equation.3">
              <p:embed/>
            </p:oleObj>
          </a:graphicData>
        </a:graphic>
      </p:graphicFrame>
      <p:sp>
        <p:nvSpPr>
          <p:cNvPr id="26" name="Левая фигурная скобка 25"/>
          <p:cNvSpPr/>
          <p:nvPr/>
        </p:nvSpPr>
        <p:spPr>
          <a:xfrm>
            <a:off x="1043608" y="2276872"/>
            <a:ext cx="144016" cy="20882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802838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400" i="1" dirty="0" smtClean="0"/>
          </a:p>
          <a:p>
            <a:pPr>
              <a:spcAft>
                <a:spcPts val="600"/>
              </a:spcAft>
            </a:pPr>
            <a:r>
              <a:rPr lang="ru-RU" sz="2400" i="1" dirty="0" smtClean="0"/>
              <a:t>                                                                                                            </a:t>
            </a:r>
            <a:r>
              <a:rPr lang="en-US" sz="2400" i="1" dirty="0" smtClean="0"/>
              <a:t>         ,</a:t>
            </a:r>
            <a:r>
              <a:rPr lang="en-US" sz="2000" i="1" dirty="0" smtClean="0"/>
              <a:t>k≥1</a:t>
            </a:r>
          </a:p>
          <a:p>
            <a:pPr>
              <a:spcAft>
                <a:spcPts val="600"/>
              </a:spcAft>
            </a:pPr>
            <a:r>
              <a:rPr lang="en-US" sz="2000" i="1" dirty="0"/>
              <a:t> </a:t>
            </a:r>
            <a:r>
              <a:rPr lang="en-US" sz="2000" dirty="0" smtClean="0"/>
              <a:t>                                                                                         </a:t>
            </a:r>
          </a:p>
          <a:p>
            <a:pPr>
              <a:spcAft>
                <a:spcPts val="600"/>
              </a:spcAft>
            </a:pPr>
            <a:r>
              <a:rPr lang="en-US" sz="2000" i="1" dirty="0"/>
              <a:t> </a:t>
            </a:r>
            <a:r>
              <a:rPr lang="en-US" sz="2000" i="1" dirty="0" smtClean="0"/>
              <a:t>                                                                                           ,k</a:t>
            </a:r>
            <a:r>
              <a:rPr lang="en-US" sz="2000" b="1" i="1" dirty="0" smtClean="0">
                <a:latin typeface="Corbel" pitchFamily="34" charset="0"/>
              </a:rPr>
              <a:t>=</a:t>
            </a:r>
            <a:r>
              <a:rPr lang="en-US" sz="2000" i="1" dirty="0" smtClean="0"/>
              <a:t>0</a:t>
            </a:r>
            <a:endParaRPr lang="ru-RU" sz="2000" i="1" dirty="0" smtClean="0"/>
          </a:p>
          <a:p>
            <a:pPr>
              <a:spcAft>
                <a:spcPts val="600"/>
              </a:spcAft>
            </a:pPr>
            <a:endParaRPr lang="ru-RU" sz="2000" i="1" dirty="0"/>
          </a:p>
          <a:p>
            <a:endParaRPr lang="en-US" sz="2000" dirty="0"/>
          </a:p>
          <a:p>
            <a:r>
              <a:rPr lang="ru-RU" sz="2000" dirty="0" smtClean="0"/>
              <a:t>Перейдем </a:t>
            </a:r>
            <a:r>
              <a:rPr lang="ru-RU" sz="2000" dirty="0"/>
              <a:t>к пределу, при </a:t>
            </a:r>
            <a:r>
              <a:rPr lang="ru-RU" sz="2000" dirty="0" smtClean="0"/>
              <a:t>этом</a:t>
            </a:r>
            <a:r>
              <a:rPr lang="en-US" sz="2000" dirty="0" smtClean="0"/>
              <a:t> </a:t>
            </a:r>
            <a:r>
              <a:rPr lang="ru-RU" sz="2000" dirty="0" smtClean="0"/>
              <a:t>в </a:t>
            </a:r>
            <a:r>
              <a:rPr lang="ru-RU" sz="2000" dirty="0"/>
              <a:t>левой части получим  </a:t>
            </a:r>
            <a:r>
              <a:rPr lang="ru-RU" sz="2000" dirty="0" smtClean="0"/>
              <a:t>дифференциал  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                 </a:t>
            </a:r>
            <a:r>
              <a:rPr lang="ru-RU" sz="2000" dirty="0" smtClean="0"/>
              <a:t>, а                          </a:t>
            </a:r>
            <a:endParaRPr lang="ru-RU" sz="2000" dirty="0"/>
          </a:p>
          <a:p>
            <a:endParaRPr lang="ru-RU" sz="2000" b="1" dirty="0" smtClean="0">
              <a:solidFill>
                <a:srgbClr val="FF9933"/>
              </a:solidFill>
            </a:endParaRPr>
          </a:p>
          <a:p>
            <a:endParaRPr lang="ru-RU" sz="2000" b="1" dirty="0">
              <a:solidFill>
                <a:srgbClr val="FF9933"/>
              </a:solidFill>
            </a:endParaRPr>
          </a:p>
          <a:p>
            <a:endParaRPr lang="ru-RU" sz="2000" b="1" dirty="0" smtClean="0">
              <a:solidFill>
                <a:srgbClr val="FF9933"/>
              </a:solidFill>
            </a:endParaRPr>
          </a:p>
          <a:p>
            <a:endParaRPr lang="ru-RU" sz="2000" b="1" dirty="0">
              <a:solidFill>
                <a:srgbClr val="FF9933"/>
              </a:solidFill>
            </a:endParaRPr>
          </a:p>
          <a:p>
            <a:r>
              <a:rPr lang="ru-RU" sz="2000" b="1" dirty="0" smtClean="0">
                <a:solidFill>
                  <a:srgbClr val="FF9933"/>
                </a:solidFill>
              </a:rPr>
              <a:t>                                                                                                  (**)</a:t>
            </a:r>
          </a:p>
          <a:p>
            <a:endParaRPr lang="ru-RU" sz="2000" b="1" dirty="0">
              <a:solidFill>
                <a:srgbClr val="FF9933"/>
              </a:solidFill>
            </a:endParaRPr>
          </a:p>
          <a:p>
            <a:endParaRPr lang="ru-RU" sz="2000" b="1" dirty="0" smtClean="0">
              <a:solidFill>
                <a:srgbClr val="FF9933"/>
              </a:solidFill>
            </a:endParaRPr>
          </a:p>
          <a:p>
            <a:endParaRPr lang="ru-RU" sz="2000" dirty="0" smtClean="0">
              <a:solidFill>
                <a:srgbClr val="FF9933"/>
              </a:solidFill>
            </a:endParaRPr>
          </a:p>
          <a:p>
            <a:r>
              <a:rPr lang="ru-RU" sz="2000" dirty="0" smtClean="0"/>
              <a:t>Система </a:t>
            </a:r>
            <a:r>
              <a:rPr lang="ru-RU" sz="2000" b="1" dirty="0"/>
              <a:t>(**)</a:t>
            </a:r>
            <a:r>
              <a:rPr lang="ru-RU" sz="2000" dirty="0"/>
              <a:t> - это система дифференциально-разностных уравнений, решением которых является </a:t>
            </a:r>
            <a:r>
              <a:rPr lang="ru-RU" sz="2000" dirty="0" smtClean="0"/>
              <a:t>искомая характеристика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</a:t>
            </a:r>
            <a:r>
              <a:rPr lang="ru-RU" sz="2000" dirty="0" smtClean="0"/>
              <a:t>, которая является основной </a:t>
            </a:r>
            <a:r>
              <a:rPr lang="ru-RU" sz="2000" dirty="0"/>
              <a:t>для решения многих задач </a:t>
            </a:r>
            <a:r>
              <a:rPr lang="ru-RU" sz="2000" dirty="0" smtClean="0"/>
              <a:t>ТМО.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1187624" y="1772816"/>
          <a:ext cx="1728192" cy="772503"/>
        </p:xfrm>
        <a:graphic>
          <a:graphicData uri="http://schemas.openxmlformats.org/presentationml/2006/ole">
            <p:oleObj spid="_x0000_s90114" name="Формула" r:id="rId3" imgW="965160" imgH="431640" progId="Equation.3">
              <p:embed/>
            </p:oleObj>
          </a:graphicData>
        </a:graphic>
      </p:graphicFrame>
      <p:sp>
        <p:nvSpPr>
          <p:cNvPr id="26" name="Левая фигурная скобка 25"/>
          <p:cNvSpPr/>
          <p:nvPr/>
        </p:nvSpPr>
        <p:spPr>
          <a:xfrm>
            <a:off x="1043608" y="188640"/>
            <a:ext cx="144016" cy="23042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259632" y="260648"/>
          <a:ext cx="7200800" cy="755650"/>
        </p:xfrm>
        <a:graphic>
          <a:graphicData uri="http://schemas.openxmlformats.org/presentationml/2006/ole">
            <p:oleObj spid="_x0000_s90115" name="Формула" r:id="rId4" imgW="4292280" imgH="393480" progId="Equation.3">
              <p:embed/>
            </p:oleObj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187624" y="1124744"/>
          <a:ext cx="5932487" cy="696913"/>
        </p:xfrm>
        <a:graphic>
          <a:graphicData uri="http://schemas.openxmlformats.org/presentationml/2006/ole">
            <p:oleObj spid="_x0000_s90116" name="Формула" r:id="rId5" imgW="2793960" imgH="393480" progId="Equation.3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1187624" y="2852936"/>
          <a:ext cx="864096" cy="637785"/>
        </p:xfrm>
        <a:graphic>
          <a:graphicData uri="http://schemas.openxmlformats.org/presentationml/2006/ole">
            <p:oleObj spid="_x0000_s90117" name="Формула" r:id="rId6" imgW="533160" imgH="393480" progId="Equation.3">
              <p:embed/>
            </p:oleObj>
          </a:graphicData>
        </a:graphic>
      </p:graphicFrame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2339752" y="2924944"/>
          <a:ext cx="1008112" cy="637785"/>
        </p:xfrm>
        <a:graphic>
          <a:graphicData uri="http://schemas.openxmlformats.org/presentationml/2006/ole">
            <p:oleObj spid="_x0000_s90118" name="Формула" r:id="rId7" imgW="622080" imgH="393480" progId="Equation.3">
              <p:embed/>
            </p:oleObj>
          </a:graphicData>
        </a:graphic>
      </p:graphicFrame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1187624" y="3573016"/>
          <a:ext cx="6391275" cy="744537"/>
        </p:xfrm>
        <a:graphic>
          <a:graphicData uri="http://schemas.openxmlformats.org/presentationml/2006/ole">
            <p:oleObj spid="_x0000_s90119" name="Формула" r:id="rId8" imgW="3377880" imgH="393480" progId="Equation.3">
              <p:embed/>
            </p:oleObj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1187624" y="4365104"/>
          <a:ext cx="3672408" cy="769221"/>
        </p:xfrm>
        <a:graphic>
          <a:graphicData uri="http://schemas.openxmlformats.org/presentationml/2006/ole">
            <p:oleObj spid="_x0000_s90120" name="Формула" r:id="rId9" imgW="1879560" imgH="393480" progId="Equation.3">
              <p:embed/>
            </p:oleObj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1187624" y="5157192"/>
          <a:ext cx="1296988" cy="771525"/>
        </p:xfrm>
        <a:graphic>
          <a:graphicData uri="http://schemas.openxmlformats.org/presentationml/2006/ole">
            <p:oleObj spid="_x0000_s90121" name="Формула" r:id="rId10" imgW="723600" imgH="431640" progId="Equation.3">
              <p:embed/>
            </p:oleObj>
          </a:graphicData>
        </a:graphic>
      </p:graphicFrame>
      <p:sp>
        <p:nvSpPr>
          <p:cNvPr id="34" name="Левая фигурная скобка 33"/>
          <p:cNvSpPr/>
          <p:nvPr/>
        </p:nvSpPr>
        <p:spPr>
          <a:xfrm>
            <a:off x="1043608" y="3501008"/>
            <a:ext cx="144016" cy="23762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056" y="332656"/>
            <a:ext cx="8496944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/>
              <a:t>Общее решение для стационарного режима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4784"/>
            <a:ext cx="8100392" cy="537321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Будем рассматривать полнодоступный пучок в состоянии статистического равновесия.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Рассмотрим, являются ли искомые вероятности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) </a:t>
            </a:r>
            <a:r>
              <a:rPr lang="ru-RU" sz="2000" dirty="0" smtClean="0"/>
              <a:t>стационарными, т.е. независимыми от времени.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Введем следующее предположение:                                      (т.е. процесс постоянный).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Такое предположение справедливо для симметричного </a:t>
            </a:r>
            <a:r>
              <a:rPr lang="ru-RU" sz="2000" dirty="0" smtClean="0"/>
              <a:t>потока, так как  </a:t>
            </a:r>
            <a:r>
              <a:rPr lang="ru-RU" sz="2000" dirty="0" smtClean="0"/>
              <a:t>при </a:t>
            </a:r>
            <a:r>
              <a:rPr lang="ru-RU" sz="2000" i="1" dirty="0" err="1" smtClean="0"/>
              <a:t>t</a:t>
            </a:r>
            <a:r>
              <a:rPr lang="ru-RU" sz="2000" i="1" dirty="0" smtClean="0"/>
              <a:t>→∞</a:t>
            </a:r>
            <a:r>
              <a:rPr lang="ru-RU" sz="2000" dirty="0" smtClean="0"/>
              <a:t>, симметричный поток стремится к стационарному потоку.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Определим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dirty="0" smtClean="0"/>
              <a:t> — это вероятность того, что в произвольный момент достаточно отдаленного будущего в системе будет находится </a:t>
            </a:r>
            <a:r>
              <a:rPr lang="ru-RU" sz="2000" i="1" dirty="0" err="1" smtClean="0"/>
              <a:t>k</a:t>
            </a:r>
            <a:r>
              <a:rPr lang="ru-RU" sz="2000" dirty="0" smtClean="0"/>
              <a:t> вызовов.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Преобразуем </a:t>
            </a:r>
            <a:r>
              <a:rPr lang="ru-RU" sz="2000" b="1" dirty="0" smtClean="0"/>
              <a:t>(**)</a:t>
            </a:r>
            <a:r>
              <a:rPr lang="ru-RU" sz="2000" dirty="0" smtClean="0"/>
              <a:t> в соответствии с принятым предположением.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Очевидно, что для стационарного режима: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/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5292080" y="2708920"/>
          <a:ext cx="1712913" cy="693738"/>
        </p:xfrm>
        <a:graphic>
          <a:graphicData uri="http://schemas.openxmlformats.org/presentationml/2006/ole">
            <p:oleObj spid="_x0000_s91138" name="Формула" r:id="rId3" imgW="1066680" imgH="431640" progId="Equation.3">
              <p:embed/>
            </p:oleObj>
          </a:graphicData>
        </a:graphic>
      </p:graphicFrame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940152" y="5589240"/>
          <a:ext cx="2010739" cy="629625"/>
        </p:xfrm>
        <a:graphic>
          <a:graphicData uri="http://schemas.openxmlformats.org/presentationml/2006/ole">
            <p:oleObj spid="_x0000_s91139" name="Формула" r:id="rId4" imgW="12571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400" i="1" dirty="0" smtClean="0"/>
              <a:t>                                                                                               </a:t>
            </a:r>
            <a:r>
              <a:rPr lang="ru-RU" sz="2400" dirty="0" smtClean="0"/>
              <a:t>,   </a:t>
            </a:r>
            <a:r>
              <a:rPr lang="ru-RU" sz="2400" i="1" dirty="0"/>
              <a:t>k≥1</a:t>
            </a:r>
            <a:r>
              <a:rPr lang="ru-RU" sz="2400" dirty="0"/>
              <a:t>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                                                  ,   </a:t>
            </a:r>
            <a:r>
              <a:rPr lang="ru-RU" sz="2400" i="1" dirty="0" smtClean="0"/>
              <a:t>k=0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000" dirty="0"/>
              <a:t>	</a:t>
            </a:r>
            <a:r>
              <a:rPr lang="ru-RU" sz="2000" b="1" dirty="0" smtClean="0">
                <a:solidFill>
                  <a:srgbClr val="FF9933"/>
                </a:solidFill>
              </a:rPr>
              <a:t>(***)</a:t>
            </a:r>
          </a:p>
          <a:p>
            <a:pPr>
              <a:spcAft>
                <a:spcPts val="600"/>
              </a:spcAft>
            </a:pPr>
            <a:endParaRPr lang="ru-RU" sz="2000" dirty="0" smtClean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endParaRPr lang="ru-RU" sz="2000" dirty="0">
              <a:solidFill>
                <a:srgbClr val="FF9933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 smtClean="0"/>
              <a:t>Эти </a:t>
            </a:r>
            <a:r>
              <a:rPr lang="ru-RU" sz="2000" dirty="0"/>
              <a:t>уравнения известны, как уравнения движения Колмогорова для стационарного режима (уравнения статистического равновесия).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Решим систему </a:t>
            </a:r>
            <a:r>
              <a:rPr lang="ru-RU" sz="2000" b="1" dirty="0"/>
              <a:t>(***)</a:t>
            </a:r>
            <a:r>
              <a:rPr lang="ru-RU" sz="2000" dirty="0"/>
              <a:t> методом последовательной подстановки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Из уравнения для </a:t>
            </a:r>
            <a:r>
              <a:rPr lang="ru-RU" sz="2000" i="1" dirty="0" smtClean="0"/>
              <a:t>k≥1</a:t>
            </a:r>
            <a:r>
              <a:rPr lang="ru-RU" sz="2000" dirty="0"/>
              <a:t> </a:t>
            </a:r>
            <a:r>
              <a:rPr lang="ru-RU" sz="2000" dirty="0" smtClean="0"/>
              <a:t>находим Р</a:t>
            </a:r>
            <a:r>
              <a:rPr lang="ru-RU" sz="1600" dirty="0" smtClean="0"/>
              <a:t>2 </a:t>
            </a:r>
            <a:r>
              <a:rPr lang="ru-RU" sz="2000" dirty="0" smtClean="0"/>
              <a:t>(при </a:t>
            </a:r>
            <a:r>
              <a:rPr lang="en-US" sz="2000" i="1" dirty="0" smtClean="0">
                <a:latin typeface="Corbel" pitchFamily="34" charset="0"/>
              </a:rPr>
              <a:t>k=1)</a:t>
            </a:r>
            <a:r>
              <a:rPr lang="ru-RU" sz="2000" i="1" dirty="0" smtClean="0">
                <a:latin typeface="Corbe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ru-RU" sz="2000" i="1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Можно убедиться в том, что общее решение можно искать  в виде: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latin typeface="Corbel" pitchFamily="34" charset="0"/>
              </a:rPr>
              <a:t> 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                                        , </a:t>
            </a:r>
            <a:r>
              <a:rPr lang="ru-RU" sz="2000" dirty="0"/>
              <a:t>при </a:t>
            </a:r>
            <a:r>
              <a:rPr lang="en-US" sz="2000" i="1" dirty="0"/>
              <a:t>k</a:t>
            </a:r>
            <a:r>
              <a:rPr lang="ru-RU" sz="2000" i="1" dirty="0"/>
              <a:t>=0,1,...</a:t>
            </a: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1259632" y="188640"/>
          <a:ext cx="5646738" cy="431800"/>
        </p:xfrm>
        <a:graphic>
          <a:graphicData uri="http://schemas.openxmlformats.org/presentationml/2006/ole">
            <p:oleObj spid="_x0000_s92166" name="Формула" r:id="rId3" imgW="2984400" imgH="228600" progId="Equation.3">
              <p:embed/>
            </p:oleObj>
          </a:graphicData>
        </a:graphic>
      </p:graphicFrame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1259632" y="620688"/>
          <a:ext cx="2928938" cy="446087"/>
        </p:xfrm>
        <a:graphic>
          <a:graphicData uri="http://schemas.openxmlformats.org/presentationml/2006/ole">
            <p:oleObj spid="_x0000_s92167" name="Формула" r:id="rId4" imgW="1498320" imgH="228600" progId="Equation.3">
              <p:embed/>
            </p:oleObj>
          </a:graphicData>
        </a:graphic>
      </p:graphicFrame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1259632" y="980728"/>
          <a:ext cx="1296988" cy="771525"/>
        </p:xfrm>
        <a:graphic>
          <a:graphicData uri="http://schemas.openxmlformats.org/presentationml/2006/ole">
            <p:oleObj spid="_x0000_s92168" name="Формула" r:id="rId5" imgW="723600" imgH="431640" progId="Equation.3">
              <p:embed/>
            </p:oleObj>
          </a:graphicData>
        </a:graphic>
      </p:graphicFrame>
      <p:sp>
        <p:nvSpPr>
          <p:cNvPr id="34" name="Левая фигурная скобка 33"/>
          <p:cNvSpPr/>
          <p:nvPr/>
        </p:nvSpPr>
        <p:spPr>
          <a:xfrm>
            <a:off x="1043608" y="260648"/>
            <a:ext cx="144016" cy="151216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2169" name="Object 9"/>
          <p:cNvGraphicFramePr>
            <a:graphicFrameLocks noChangeAspect="1"/>
          </p:cNvGraphicFramePr>
          <p:nvPr/>
        </p:nvGraphicFramePr>
        <p:xfrm>
          <a:off x="1208088" y="2924175"/>
          <a:ext cx="1398587" cy="771525"/>
        </p:xfrm>
        <a:graphic>
          <a:graphicData uri="http://schemas.openxmlformats.org/presentationml/2006/ole">
            <p:oleObj spid="_x0000_s92169" name="Формула" r:id="rId6" imgW="876240" imgH="482400" progId="Equation.3">
              <p:embed/>
            </p:oleObj>
          </a:graphicData>
        </a:graphic>
      </p:graphicFrame>
      <p:graphicFrame>
        <p:nvGraphicFramePr>
          <p:cNvPr id="92170" name="Object 10"/>
          <p:cNvGraphicFramePr>
            <a:graphicFrameLocks noChangeAspect="1"/>
          </p:cNvGraphicFramePr>
          <p:nvPr/>
        </p:nvGraphicFramePr>
        <p:xfrm>
          <a:off x="6127750" y="3429000"/>
          <a:ext cx="2001838" cy="855663"/>
        </p:xfrm>
        <a:graphic>
          <a:graphicData uri="http://schemas.openxmlformats.org/presentationml/2006/ole">
            <p:oleObj spid="_x0000_s92170" name="Формула" r:id="rId7" imgW="1168200" imgH="482400" progId="Equation.3">
              <p:embed/>
            </p:oleObj>
          </a:graphicData>
        </a:graphic>
      </p:graphicFrame>
      <p:graphicFrame>
        <p:nvGraphicFramePr>
          <p:cNvPr id="92171" name="Object 11"/>
          <p:cNvGraphicFramePr>
            <a:graphicFrameLocks noChangeAspect="1"/>
          </p:cNvGraphicFramePr>
          <p:nvPr/>
        </p:nvGraphicFramePr>
        <p:xfrm>
          <a:off x="1187624" y="4797152"/>
          <a:ext cx="3384376" cy="886939"/>
        </p:xfrm>
        <a:graphic>
          <a:graphicData uri="http://schemas.openxmlformats.org/presentationml/2006/ole">
            <p:oleObj spid="_x0000_s92171" name="Формула" r:id="rId8" imgW="1841400" imgH="482400" progId="Equation.3">
              <p:embed/>
            </p:oleObj>
          </a:graphicData>
        </a:graphic>
      </p:graphicFrame>
      <p:graphicFrame>
        <p:nvGraphicFramePr>
          <p:cNvPr id="92172" name="Object 12"/>
          <p:cNvGraphicFramePr>
            <a:graphicFrameLocks noChangeAspect="1"/>
          </p:cNvGraphicFramePr>
          <p:nvPr/>
        </p:nvGraphicFramePr>
        <p:xfrm>
          <a:off x="1249363" y="5732463"/>
          <a:ext cx="2039937" cy="871537"/>
        </p:xfrm>
        <a:graphic>
          <a:graphicData uri="http://schemas.openxmlformats.org/presentationml/2006/ole">
            <p:oleObj spid="_x0000_s92172" name="Формула" r:id="rId9" imgW="10411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Данное предположение о </a:t>
            </a:r>
            <a:r>
              <a:rPr lang="ru-RU" sz="2000" dirty="0" smtClean="0"/>
              <a:t>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dirty="0" smtClean="0"/>
              <a:t>  </a:t>
            </a:r>
            <a:r>
              <a:rPr lang="ru-RU" sz="2000" dirty="0" smtClean="0"/>
              <a:t>можно </a:t>
            </a:r>
            <a:r>
              <a:rPr lang="ru-RU" sz="2000" dirty="0"/>
              <a:t>проверить методом математической </a:t>
            </a:r>
            <a:r>
              <a:rPr lang="ru-RU" sz="2000" dirty="0" smtClean="0"/>
              <a:t>индукции: подставим выражение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dirty="0" smtClean="0"/>
              <a:t> </a:t>
            </a:r>
            <a:r>
              <a:rPr lang="ru-RU" sz="2000" dirty="0"/>
              <a:t>в выражение для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k+1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                                               , </a:t>
            </a:r>
            <a:r>
              <a:rPr lang="en-US" sz="2000" i="1" dirty="0" smtClean="0"/>
              <a:t>k</a:t>
            </a:r>
            <a:r>
              <a:rPr lang="ru-RU" sz="2000" i="1" dirty="0" smtClean="0"/>
              <a:t>=0,1,2,...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При  </a:t>
            </a:r>
            <a:r>
              <a:rPr lang="ru-RU" sz="2000" i="1" dirty="0"/>
              <a:t>k=0</a:t>
            </a:r>
            <a:r>
              <a:rPr lang="ru-RU" sz="2000" dirty="0"/>
              <a:t>, получаем: </a:t>
            </a:r>
            <a:endParaRPr lang="ru-RU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Справедливость </a:t>
            </a:r>
            <a:r>
              <a:rPr lang="ru-RU" sz="2000" dirty="0"/>
              <a:t>этого была доказана в теории множеств.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Найдем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0</a:t>
            </a:r>
            <a:r>
              <a:rPr lang="ru-RU" sz="2000" dirty="0" smtClean="0"/>
              <a:t>, </a:t>
            </a:r>
            <a:r>
              <a:rPr lang="ru-RU" sz="2000" dirty="0"/>
              <a:t>воспользовавшись нормируемым уравнением: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Подставим 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0 </a:t>
            </a:r>
            <a:r>
              <a:rPr lang="ru-RU" sz="2000" dirty="0" smtClean="0"/>
              <a:t> в формулу для </a:t>
            </a:r>
            <a:r>
              <a:rPr lang="ru-RU" sz="2000" i="1" dirty="0" err="1" smtClean="0"/>
              <a:t>P</a:t>
            </a:r>
            <a:r>
              <a:rPr lang="ru-RU" sz="2000" i="1" baseline="-25000" dirty="0" err="1" smtClean="0"/>
              <a:t>k</a:t>
            </a:r>
            <a:r>
              <a:rPr lang="ru-RU" sz="2000" dirty="0" smtClean="0">
                <a:latin typeface="Corbe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при </a:t>
            </a:r>
            <a:r>
              <a:rPr lang="en-US" sz="2000" i="1" dirty="0" smtClean="0"/>
              <a:t>k</a:t>
            </a:r>
            <a:r>
              <a:rPr lang="ru-RU" sz="2000" i="1" dirty="0" smtClean="0"/>
              <a:t>=0,1,2,...</a:t>
            </a: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3193" name="Object 9"/>
          <p:cNvGraphicFramePr>
            <a:graphicFrameLocks noChangeAspect="1"/>
          </p:cNvGraphicFramePr>
          <p:nvPr/>
        </p:nvGraphicFramePr>
        <p:xfrm>
          <a:off x="2123728" y="980728"/>
          <a:ext cx="1524000" cy="750888"/>
        </p:xfrm>
        <a:graphic>
          <a:graphicData uri="http://schemas.openxmlformats.org/presentationml/2006/ole">
            <p:oleObj spid="_x0000_s93193" name="Формула" r:id="rId3" imgW="901440" imgH="444240" progId="Equation.3">
              <p:embed/>
            </p:oleObj>
          </a:graphicData>
        </a:graphic>
      </p:graphicFrame>
      <p:graphicFrame>
        <p:nvGraphicFramePr>
          <p:cNvPr id="93194" name="Object 10"/>
          <p:cNvGraphicFramePr>
            <a:graphicFrameLocks noChangeAspect="1"/>
          </p:cNvGraphicFramePr>
          <p:nvPr/>
        </p:nvGraphicFramePr>
        <p:xfrm>
          <a:off x="3491880" y="1844824"/>
          <a:ext cx="1147688" cy="717305"/>
        </p:xfrm>
        <a:graphic>
          <a:graphicData uri="http://schemas.openxmlformats.org/presentationml/2006/ole">
            <p:oleObj spid="_x0000_s93194" name="Формула" r:id="rId4" imgW="711000" imgH="444240" progId="Equation.3">
              <p:embed/>
            </p:oleObj>
          </a:graphicData>
        </a:graphic>
      </p:graphicFrame>
      <p:graphicFrame>
        <p:nvGraphicFramePr>
          <p:cNvPr id="93195" name="Object 11"/>
          <p:cNvGraphicFramePr>
            <a:graphicFrameLocks noChangeAspect="1"/>
          </p:cNvGraphicFramePr>
          <p:nvPr/>
        </p:nvGraphicFramePr>
        <p:xfrm>
          <a:off x="7596336" y="3284984"/>
          <a:ext cx="1296987" cy="771525"/>
        </p:xfrm>
        <a:graphic>
          <a:graphicData uri="http://schemas.openxmlformats.org/presentationml/2006/ole">
            <p:oleObj spid="_x0000_s93195" name="Формула" r:id="rId5" imgW="723600" imgH="431640" progId="Equation.3">
              <p:embed/>
            </p:oleObj>
          </a:graphicData>
        </a:graphic>
      </p:graphicFrame>
      <p:graphicFrame>
        <p:nvGraphicFramePr>
          <p:cNvPr id="93196" name="Object 12"/>
          <p:cNvGraphicFramePr>
            <a:graphicFrameLocks noChangeAspect="1"/>
          </p:cNvGraphicFramePr>
          <p:nvPr/>
        </p:nvGraphicFramePr>
        <p:xfrm>
          <a:off x="1259632" y="3861048"/>
          <a:ext cx="2263108" cy="792088"/>
        </p:xfrm>
        <a:graphic>
          <a:graphicData uri="http://schemas.openxmlformats.org/presentationml/2006/ole">
            <p:oleObj spid="_x0000_s93196" name="Формула" r:id="rId6" imgW="1269720" imgH="444240" progId="Equation.3">
              <p:embed/>
            </p:oleObj>
          </a:graphicData>
        </a:graphic>
      </p:graphicFrame>
      <p:graphicFrame>
        <p:nvGraphicFramePr>
          <p:cNvPr id="93197" name="Object 13"/>
          <p:cNvGraphicFramePr>
            <a:graphicFrameLocks noChangeAspect="1"/>
          </p:cNvGraphicFramePr>
          <p:nvPr/>
        </p:nvGraphicFramePr>
        <p:xfrm>
          <a:off x="4283968" y="3861048"/>
          <a:ext cx="1775341" cy="1109588"/>
        </p:xfrm>
        <a:graphic>
          <a:graphicData uri="http://schemas.openxmlformats.org/presentationml/2006/ole">
            <p:oleObj spid="_x0000_s93197" name="Формула" r:id="rId7" imgW="1015920" imgH="634680" progId="Equation.3">
              <p:embed/>
            </p:oleObj>
          </a:graphicData>
        </a:graphic>
      </p:graphicFrame>
      <p:graphicFrame>
        <p:nvGraphicFramePr>
          <p:cNvPr id="93198" name="Object 14"/>
          <p:cNvGraphicFramePr>
            <a:graphicFrameLocks noChangeAspect="1"/>
          </p:cNvGraphicFramePr>
          <p:nvPr/>
        </p:nvGraphicFramePr>
        <p:xfrm>
          <a:off x="5148064" y="5013176"/>
          <a:ext cx="2160240" cy="1659697"/>
        </p:xfrm>
        <a:graphic>
          <a:graphicData uri="http://schemas.openxmlformats.org/presentationml/2006/ole">
            <p:oleObj spid="_x0000_s93198" name="Формула" r:id="rId8" imgW="104112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Полученное выражение называется основополагающим равенством теории </a:t>
            </a:r>
            <a:r>
              <a:rPr lang="ru-RU" sz="2000" dirty="0" err="1" smtClean="0"/>
              <a:t>телетрафика</a:t>
            </a:r>
            <a:r>
              <a:rPr lang="ru-RU" sz="2000" dirty="0" smtClean="0"/>
              <a:t> и является исходной моделью для анализа элементарных систем.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Рассмотрим </a:t>
            </a:r>
            <a:r>
              <a:rPr lang="ru-RU" sz="2000" dirty="0"/>
              <a:t>условие устойчивости для этой формулы: 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н</a:t>
            </a:r>
            <a:r>
              <a:rPr lang="ru-RU" sz="2000" dirty="0" smtClean="0"/>
              <a:t>еобходимо, чтобы                    , т.к. </a:t>
            </a:r>
            <a:r>
              <a:rPr lang="ru-RU" sz="2000" dirty="0"/>
              <a:t>требуется, чтобы </a:t>
            </a:r>
            <a:r>
              <a:rPr lang="ru-RU" sz="2000" i="1" dirty="0"/>
              <a:t>P</a:t>
            </a:r>
            <a:r>
              <a:rPr lang="ru-RU" sz="2000" i="1" baseline="-25000" dirty="0"/>
              <a:t>0</a:t>
            </a:r>
            <a:r>
              <a:rPr lang="ru-RU" sz="2000" dirty="0"/>
              <a:t> </a:t>
            </a:r>
            <a:r>
              <a:rPr lang="en-US" sz="2000" dirty="0" smtClean="0">
                <a:latin typeface="Corbel" pitchFamily="34" charset="0"/>
              </a:rPr>
              <a:t>&gt;0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r>
              <a:rPr lang="ru-RU" sz="2000" dirty="0"/>
              <a:t>Д</a:t>
            </a:r>
            <a:r>
              <a:rPr lang="ru-RU" sz="2000" dirty="0" smtClean="0"/>
              <a:t>анное </a:t>
            </a:r>
            <a:r>
              <a:rPr lang="ru-RU" sz="2000" dirty="0"/>
              <a:t>утверждение может быть доказано математически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Физический смысл такого условия состоит в том, что для сохранения устойчивости, система периодически должна очищаться, а для этого </a:t>
            </a:r>
            <a:r>
              <a:rPr lang="ru-RU" sz="2000" i="1" dirty="0" smtClean="0"/>
              <a:t>P</a:t>
            </a:r>
            <a:r>
              <a:rPr lang="ru-RU" sz="2000" i="1" baseline="-25000" dirty="0" smtClean="0"/>
              <a:t>0</a:t>
            </a:r>
            <a:r>
              <a:rPr lang="ru-RU" sz="2000" dirty="0" smtClean="0"/>
              <a:t> </a:t>
            </a:r>
            <a:r>
              <a:rPr lang="ru-RU" sz="2000" dirty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должно быть  больше 0.</a:t>
            </a:r>
          </a:p>
          <a:p>
            <a:pPr>
              <a:spcAft>
                <a:spcPts val="600"/>
              </a:spcAft>
            </a:pPr>
            <a:r>
              <a:rPr lang="ru-RU" sz="2800" dirty="0" smtClean="0">
                <a:latin typeface="Corbel" pitchFamily="34" charset="0"/>
              </a:rPr>
              <a:t>Примечания</a:t>
            </a:r>
            <a:r>
              <a:rPr lang="ru-RU" sz="3600" dirty="0" smtClean="0">
                <a:latin typeface="Corbel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1. Основополагающее равенство позволяет получать частные математические соотношения, которые характеризуют модели обслуживания ПВ в рамках </a:t>
            </a:r>
            <a:r>
              <a:rPr lang="ru-RU" sz="2000" dirty="0" err="1" smtClean="0">
                <a:latin typeface="Corbel" pitchFamily="34" charset="0"/>
              </a:rPr>
              <a:t>марковских</a:t>
            </a:r>
            <a:r>
              <a:rPr lang="ru-RU" sz="2000" dirty="0" smtClean="0">
                <a:latin typeface="Corbel" pitchFamily="34" charset="0"/>
              </a:rPr>
              <a:t> процессов. Эти частные модели могут иметь различный характер поступления потока </a:t>
            </a:r>
            <a:r>
              <a:rPr lang="ru-RU" sz="2000" dirty="0" smtClean="0">
                <a:latin typeface="Corbel" pitchFamily="34" charset="0"/>
              </a:rPr>
              <a:t>(</a:t>
            </a:r>
            <a:r>
              <a:rPr lang="ru-RU" sz="2000" dirty="0" smtClean="0">
                <a:latin typeface="Corbel" pitchFamily="34" charset="0"/>
              </a:rPr>
              <a:t>н</a:t>
            </a:r>
            <a:r>
              <a:rPr lang="ru-RU" sz="2000" dirty="0" smtClean="0">
                <a:latin typeface="Corbel" pitchFamily="34" charset="0"/>
              </a:rPr>
              <a:t>апример, простейший </a:t>
            </a:r>
            <a:r>
              <a:rPr lang="ru-RU" sz="2000" dirty="0" smtClean="0">
                <a:latin typeface="Corbel" pitchFamily="34" charset="0"/>
              </a:rPr>
              <a:t>или примитивный), но функция распределения промежутков между вызовами должна подчиняться показательному закону. Это могут быть модели с потерями или ожиданиями, но длительность обслуживания также должна подчиняться показательному закону.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3563888" y="1412776"/>
          <a:ext cx="871569" cy="726307"/>
        </p:xfrm>
        <a:graphic>
          <a:graphicData uri="http://schemas.openxmlformats.org/presentationml/2006/ole">
            <p:oleObj spid="_x0000_s94216" name="Формула" r:id="rId3" imgW="5331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>
                <a:latin typeface="Corbel" pitchFamily="34" charset="0"/>
              </a:rPr>
              <a:t>2</a:t>
            </a:r>
            <a:r>
              <a:rPr lang="ru-RU" sz="2000" dirty="0" smtClean="0">
                <a:latin typeface="Corbel" pitchFamily="34" charset="0"/>
              </a:rPr>
              <a:t>.</a:t>
            </a:r>
            <a:r>
              <a:rPr lang="ru-RU" sz="2000" dirty="0"/>
              <a:t> </a:t>
            </a:r>
            <a:r>
              <a:rPr lang="ru-RU" sz="2000" dirty="0" smtClean="0"/>
              <a:t>Эрланг выдвинул идею статистического </a:t>
            </a:r>
            <a:r>
              <a:rPr lang="ru-RU" sz="2000" dirty="0"/>
              <a:t>равновесия, </a:t>
            </a:r>
            <a:r>
              <a:rPr lang="ru-RU" sz="2000" dirty="0" smtClean="0"/>
              <a:t>которое позволило бы иным путём прийти к системе уравнений </a:t>
            </a:r>
            <a:r>
              <a:rPr lang="ru-RU" sz="2000" b="1" dirty="0" smtClean="0"/>
              <a:t>(***)</a:t>
            </a:r>
            <a:r>
              <a:rPr lang="ru-RU" sz="2000" dirty="0" smtClean="0"/>
              <a:t>. </a:t>
            </a:r>
            <a:r>
              <a:rPr lang="ru-RU" sz="2000" dirty="0"/>
              <a:t>Им было предложено описывать движение процесса (размножения и гибели) при помощи </a:t>
            </a:r>
            <a:r>
              <a:rPr lang="ru-RU" sz="2000" dirty="0" smtClean="0"/>
              <a:t>диаграммы </a:t>
            </a:r>
            <a:r>
              <a:rPr lang="ru-RU" sz="2000" dirty="0"/>
              <a:t>состояний и переходов. </a:t>
            </a:r>
            <a:endParaRPr lang="ru-RU" sz="2000" dirty="0" smtClean="0"/>
          </a:p>
          <a:p>
            <a:r>
              <a:rPr lang="ru-RU" sz="2000" dirty="0" smtClean="0"/>
              <a:t>Состояние </a:t>
            </a:r>
            <a:r>
              <a:rPr lang="ru-RU" sz="2000" dirty="0"/>
              <a:t>схемы </a:t>
            </a:r>
            <a:r>
              <a:rPr lang="ru-RU" sz="2000" i="1" dirty="0" err="1"/>
              <a:t>k</a:t>
            </a:r>
            <a:r>
              <a:rPr lang="ru-RU" sz="2000" dirty="0"/>
              <a:t> — </a:t>
            </a:r>
            <a:r>
              <a:rPr lang="ru-RU" sz="2000" dirty="0" smtClean="0"/>
              <a:t>обозначают </a:t>
            </a:r>
            <a:r>
              <a:rPr lang="ru-RU" sz="2000" dirty="0" smtClean="0"/>
              <a:t>овалом (кружком) </a:t>
            </a:r>
            <a:r>
              <a:rPr lang="ru-RU" sz="2000" i="1" dirty="0"/>
              <a:t>(</a:t>
            </a:r>
            <a:r>
              <a:rPr lang="ru-RU" sz="2000" i="1" dirty="0" err="1"/>
              <a:t>k</a:t>
            </a:r>
            <a:r>
              <a:rPr lang="ru-RU" sz="2000" i="1" dirty="0"/>
              <a:t>)</a:t>
            </a:r>
            <a:r>
              <a:rPr lang="ru-RU" sz="2000" dirty="0"/>
              <a:t>. Овалы </a:t>
            </a:r>
            <a:r>
              <a:rPr lang="ru-RU" sz="2000" dirty="0" smtClean="0"/>
              <a:t>соединяются направленными ребрами </a:t>
            </a:r>
            <a:r>
              <a:rPr lang="ru-RU" sz="2000" dirty="0"/>
              <a:t>со стрелками. Ребра указывают возможные </a:t>
            </a:r>
            <a:r>
              <a:rPr lang="ru-RU" sz="2000" dirty="0" smtClean="0"/>
              <a:t>переходы системы </a:t>
            </a:r>
            <a:r>
              <a:rPr lang="ru-RU" sz="2000" dirty="0"/>
              <a:t>из </a:t>
            </a:r>
            <a:r>
              <a:rPr lang="ru-RU" sz="2000" dirty="0" smtClean="0"/>
              <a:t>одного </a:t>
            </a:r>
            <a:r>
              <a:rPr lang="ru-RU" sz="2000" dirty="0"/>
              <a:t>состояния в другие. </a:t>
            </a:r>
            <a:r>
              <a:rPr lang="ru-RU" sz="2000" dirty="0" smtClean="0"/>
              <a:t>Ребрам </a:t>
            </a:r>
            <a:r>
              <a:rPr lang="ru-RU" sz="2000" dirty="0"/>
              <a:t>приписываются числа, характеризующие интенсивности размножения и гибели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/>
              <a:t>Эрланг предполагал, что стационарное состояние процесса должно удовлетворять, так называемому, «условию сохранения</a:t>
            </a:r>
            <a:r>
              <a:rPr lang="ru-RU" sz="2000" dirty="0" smtClean="0"/>
              <a:t>».</a:t>
            </a:r>
          </a:p>
          <a:p>
            <a:r>
              <a:rPr lang="ru-RU" sz="2000" dirty="0"/>
              <a:t>Для каждого состояния </a:t>
            </a:r>
            <a:r>
              <a:rPr lang="ru-RU" sz="2000" dirty="0" smtClean="0"/>
              <a:t>схемы входящий </a:t>
            </a:r>
            <a:r>
              <a:rPr lang="ru-RU" sz="2000" dirty="0"/>
              <a:t>поток </a:t>
            </a:r>
            <a:r>
              <a:rPr lang="ru-RU" sz="2000" dirty="0" smtClean="0"/>
              <a:t>событий </a:t>
            </a:r>
            <a:r>
              <a:rPr lang="ru-RU" sz="2000" dirty="0"/>
              <a:t>должен быть равен исходящему. </a:t>
            </a:r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1115616" y="3140968"/>
            <a:ext cx="7560840" cy="1512168"/>
            <a:chOff x="323528" y="4221088"/>
            <a:chExt cx="8496944" cy="1728192"/>
          </a:xfrm>
          <a:solidFill>
            <a:srgbClr val="FF9933"/>
          </a:solidFill>
        </p:grpSpPr>
        <p:grpSp>
          <p:nvGrpSpPr>
            <p:cNvPr id="26" name="Группа 61"/>
            <p:cNvGrpSpPr/>
            <p:nvPr/>
          </p:nvGrpSpPr>
          <p:grpSpPr>
            <a:xfrm>
              <a:off x="323528" y="4221088"/>
              <a:ext cx="8496944" cy="1728192"/>
              <a:chOff x="323528" y="4221088"/>
              <a:chExt cx="8496944" cy="1728192"/>
            </a:xfrm>
            <a:grpFill/>
          </p:grpSpPr>
          <p:sp>
            <p:nvSpPr>
              <p:cNvPr id="29" name="Блок-схема: узел 28"/>
              <p:cNvSpPr/>
              <p:nvPr/>
            </p:nvSpPr>
            <p:spPr>
              <a:xfrm>
                <a:off x="32352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Блок-схема: узел 29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Выгнутая вверх стрелка 30"/>
              <p:cNvSpPr/>
              <p:nvPr/>
            </p:nvSpPr>
            <p:spPr>
              <a:xfrm>
                <a:off x="539552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Выгнутая вверх стрелка 31"/>
              <p:cNvSpPr/>
              <p:nvPr/>
            </p:nvSpPr>
            <p:spPr>
              <a:xfrm>
                <a:off x="205172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Выгнутая вверх стрелка 32"/>
              <p:cNvSpPr/>
              <p:nvPr/>
            </p:nvSpPr>
            <p:spPr>
              <a:xfrm>
                <a:off x="5796136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Выгнутая вверх стрелка 33"/>
              <p:cNvSpPr/>
              <p:nvPr/>
            </p:nvSpPr>
            <p:spPr>
              <a:xfrm>
                <a:off x="7308304" y="4221088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Выгнутая вверх стрелка 34"/>
              <p:cNvSpPr/>
              <p:nvPr/>
            </p:nvSpPr>
            <p:spPr>
              <a:xfrm>
                <a:off x="349188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Выгнутая вниз стрелка 35"/>
              <p:cNvSpPr/>
              <p:nvPr/>
            </p:nvSpPr>
            <p:spPr>
              <a:xfrm flipH="1">
                <a:off x="395536" y="5373216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Выгнутая вниз стрелка 36"/>
              <p:cNvSpPr/>
              <p:nvPr/>
            </p:nvSpPr>
            <p:spPr>
              <a:xfrm flipH="1">
                <a:off x="1979712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Выгнутая вниз стрелка 37"/>
              <p:cNvSpPr/>
              <p:nvPr/>
            </p:nvSpPr>
            <p:spPr>
              <a:xfrm flipH="1">
                <a:off x="3491880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Выгнутая вниз стрелка 38"/>
              <p:cNvSpPr/>
              <p:nvPr/>
            </p:nvSpPr>
            <p:spPr>
              <a:xfrm flipH="1">
                <a:off x="5724128" y="5301208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Выгнутая вниз стрелка 39"/>
              <p:cNvSpPr/>
              <p:nvPr/>
            </p:nvSpPr>
            <p:spPr>
              <a:xfrm flipH="1">
                <a:off x="7308304" y="5301208"/>
                <a:ext cx="1440160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176368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Блок-схема: узел 41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Блок-схема: узел 42"/>
              <p:cNvSpPr/>
              <p:nvPr/>
            </p:nvSpPr>
            <p:spPr>
              <a:xfrm>
                <a:off x="7092280" y="4797152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Блок-схема: узел 26"/>
            <p:cNvSpPr/>
            <p:nvPr/>
          </p:nvSpPr>
          <p:spPr>
            <a:xfrm>
              <a:off x="5076056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5364088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763688" y="3284984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r>
              <a:rPr lang="en-US" baseline="-25000" dirty="0" smtClean="0">
                <a:cs typeface="Calibri"/>
              </a:rPr>
              <a:t>0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812360" y="3212976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cs typeface="Calibri"/>
              </a:rPr>
              <a:t>ƛ</a:t>
            </a:r>
            <a:r>
              <a:rPr lang="en-US" baseline="-25000" dirty="0" err="1" smtClean="0">
                <a:cs typeface="Calibri"/>
              </a:rPr>
              <a:t>i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444208" y="3284984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r>
              <a:rPr lang="en-US" baseline="-25000" dirty="0" smtClean="0">
                <a:cs typeface="Calibri"/>
              </a:rPr>
              <a:t>i-1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427984" y="3284984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r>
              <a:rPr lang="en-US" baseline="-25000" dirty="0" smtClean="0">
                <a:cs typeface="Calibri"/>
              </a:rPr>
              <a:t>2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131840" y="3284984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r>
              <a:rPr lang="en-US" baseline="-25000" dirty="0" smtClean="0">
                <a:cs typeface="Calibri"/>
              </a:rPr>
              <a:t>1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1763688" y="4149080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  <a:cs typeface="Calibri"/>
              </a:rPr>
              <a:t>β</a:t>
            </a:r>
            <a:r>
              <a:rPr lang="en-US" baseline="-25000" dirty="0" smtClean="0">
                <a:latin typeface="Calibri"/>
                <a:cs typeface="Calibri"/>
              </a:rPr>
              <a:t>1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740352" y="4077072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r>
              <a:rPr lang="en-US" baseline="-25000" dirty="0" smtClean="0">
                <a:cs typeface="Calibri"/>
              </a:rPr>
              <a:t>i+1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444208" y="414908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r>
              <a:rPr lang="en-US" baseline="-25000" dirty="0" smtClean="0">
                <a:cs typeface="Calibri"/>
              </a:rPr>
              <a:t>i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427984" y="414908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r>
              <a:rPr lang="en-US" baseline="-25000" dirty="0" smtClean="0">
                <a:cs typeface="Calibri"/>
              </a:rPr>
              <a:t>3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3131840" y="414908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r>
              <a:rPr lang="en-US" baseline="-25000" dirty="0" smtClean="0">
                <a:cs typeface="Calibri"/>
              </a:rPr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Для состояния </a:t>
            </a:r>
            <a:r>
              <a:rPr lang="ru-RU" sz="2000" i="1" dirty="0"/>
              <a:t>(</a:t>
            </a:r>
            <a:r>
              <a:rPr lang="ru-RU" sz="2000" i="1" dirty="0" err="1"/>
              <a:t>i</a:t>
            </a:r>
            <a:r>
              <a:rPr lang="ru-RU" sz="2000" i="1" dirty="0"/>
              <a:t>)</a:t>
            </a:r>
            <a:r>
              <a:rPr lang="ru-RU" sz="2000" dirty="0"/>
              <a:t>, входящий поток образуется индексами </a:t>
            </a:r>
            <a:r>
              <a:rPr lang="ru-RU" sz="2000" i="1" dirty="0"/>
              <a:t>λ</a:t>
            </a:r>
            <a:r>
              <a:rPr lang="ru-RU" sz="2000" i="1" baseline="-25000" dirty="0"/>
              <a:t>i-1</a:t>
            </a:r>
            <a:r>
              <a:rPr lang="ru-RU" sz="2000" dirty="0"/>
              <a:t> и </a:t>
            </a:r>
            <a:r>
              <a:rPr lang="ru-RU" sz="2000" i="1" dirty="0"/>
              <a:t>β</a:t>
            </a:r>
            <a:r>
              <a:rPr lang="ru-RU" sz="2000" i="1" baseline="-25000" dirty="0"/>
              <a:t>i-1</a:t>
            </a:r>
            <a:r>
              <a:rPr lang="ru-RU" sz="2000" dirty="0"/>
              <a:t>, исходящий поток образуется дугами с индексами </a:t>
            </a:r>
            <a:r>
              <a:rPr lang="ru-RU" sz="2000" i="1" dirty="0" err="1"/>
              <a:t>λ</a:t>
            </a:r>
            <a:r>
              <a:rPr lang="ru-RU" sz="2000" i="1" baseline="-25000" dirty="0" err="1"/>
              <a:t>i</a:t>
            </a:r>
            <a:r>
              <a:rPr lang="ru-RU" sz="2000" dirty="0" err="1"/>
              <a:t> </a:t>
            </a:r>
            <a:r>
              <a:rPr lang="ru-RU" sz="2000" dirty="0"/>
              <a:t>и </a:t>
            </a:r>
            <a:r>
              <a:rPr lang="ru-RU" sz="2000" i="1" dirty="0" err="1"/>
              <a:t>β</a:t>
            </a:r>
            <a:r>
              <a:rPr lang="ru-RU" sz="2000" i="1" baseline="-25000" dirty="0" err="1"/>
              <a:t>i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Тогда </a:t>
            </a:r>
            <a:r>
              <a:rPr lang="ru-RU" sz="2000" dirty="0"/>
              <a:t>интенсивность потока </a:t>
            </a:r>
            <a:r>
              <a:rPr lang="ru-RU" sz="2000" dirty="0" smtClean="0"/>
              <a:t>«в </a:t>
            </a:r>
            <a:r>
              <a:rPr lang="ru-RU" sz="2000" dirty="0"/>
              <a:t>состоянии </a:t>
            </a:r>
            <a:r>
              <a:rPr lang="ru-RU" sz="2000" i="1" dirty="0" err="1" smtClean="0"/>
              <a:t>i</a:t>
            </a:r>
            <a:r>
              <a:rPr lang="ru-RU" sz="2000" i="1" dirty="0" smtClean="0"/>
              <a:t>»</a:t>
            </a:r>
            <a:r>
              <a:rPr lang="ru-RU" sz="2000" dirty="0" smtClean="0"/>
              <a:t>: </a:t>
            </a:r>
            <a:r>
              <a:rPr lang="ru-RU" sz="2000" i="1" dirty="0" err="1" smtClean="0"/>
              <a:t>λ</a:t>
            </a:r>
            <a:r>
              <a:rPr lang="en-US" sz="2000" i="1" baseline="-25000" dirty="0" err="1"/>
              <a:t>i</a:t>
            </a:r>
            <a:r>
              <a:rPr lang="ru-RU" sz="2000" i="1" baseline="-25000" dirty="0" smtClean="0"/>
              <a:t>-1</a:t>
            </a:r>
            <a:r>
              <a:rPr lang="ru-RU" sz="2000" i="1" dirty="0" smtClean="0"/>
              <a:t>P</a:t>
            </a:r>
            <a:r>
              <a:rPr lang="en-US" sz="2000" i="1" baseline="-25000" dirty="0" err="1"/>
              <a:t>i</a:t>
            </a:r>
            <a:r>
              <a:rPr lang="ru-RU" sz="2000" i="1" baseline="-25000" dirty="0" err="1" smtClean="0"/>
              <a:t>-1</a:t>
            </a:r>
            <a:r>
              <a:rPr lang="ru-RU" sz="2000" i="1" dirty="0" err="1" smtClean="0"/>
              <a:t>+β</a:t>
            </a:r>
            <a:r>
              <a:rPr lang="en-US" sz="2000" i="1" baseline="-25000" dirty="0" err="1"/>
              <a:t>i</a:t>
            </a:r>
            <a:r>
              <a:rPr lang="ru-RU" sz="2000" i="1" baseline="-25000" dirty="0" smtClean="0"/>
              <a:t>+1</a:t>
            </a:r>
            <a:r>
              <a:rPr lang="ru-RU" sz="2000" i="1" dirty="0" smtClean="0"/>
              <a:t>P</a:t>
            </a:r>
            <a:r>
              <a:rPr lang="en-US" sz="2000" i="1" baseline="-25000" dirty="0" err="1"/>
              <a:t>i</a:t>
            </a:r>
            <a:r>
              <a:rPr lang="ru-RU" sz="2000" i="1" baseline="-25000" dirty="0" smtClean="0"/>
              <a:t>+1,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интенсивность потока «из состояния </a:t>
            </a:r>
            <a:r>
              <a:rPr lang="ru-RU" sz="2000" i="1" dirty="0" err="1" smtClean="0"/>
              <a:t>i</a:t>
            </a:r>
            <a:r>
              <a:rPr lang="ru-RU" sz="2000" i="1" dirty="0" smtClean="0"/>
              <a:t>»</a:t>
            </a:r>
            <a:r>
              <a:rPr lang="ru-RU" sz="2000" dirty="0" smtClean="0"/>
              <a:t>: </a:t>
            </a:r>
            <a:r>
              <a:rPr lang="ru-RU" sz="2000" i="1" dirty="0" err="1" smtClean="0"/>
              <a:t>λ</a:t>
            </a:r>
            <a:r>
              <a:rPr lang="en-US" sz="2000" i="1" baseline="-25000" dirty="0" err="1" smtClean="0"/>
              <a:t>i</a:t>
            </a:r>
            <a:r>
              <a:rPr lang="ru-RU" sz="2000" i="1" dirty="0" smtClean="0"/>
              <a:t>P</a:t>
            </a:r>
            <a:r>
              <a:rPr lang="en-US" sz="2000" i="1" baseline="-25000" dirty="0" err="1" smtClean="0"/>
              <a:t>i</a:t>
            </a:r>
            <a:r>
              <a:rPr lang="ru-RU" sz="2000" i="1" dirty="0" err="1" smtClean="0"/>
              <a:t>+β</a:t>
            </a:r>
            <a:r>
              <a:rPr lang="en-US" sz="2000" i="1" baseline="-25000" dirty="0" err="1" smtClean="0"/>
              <a:t>i</a:t>
            </a:r>
            <a:r>
              <a:rPr lang="ru-RU" sz="2000" i="1" dirty="0" smtClean="0"/>
              <a:t>P</a:t>
            </a:r>
            <a:r>
              <a:rPr lang="en-US" sz="2000" i="1" baseline="-25000" dirty="0" err="1" smtClean="0"/>
              <a:t>i</a:t>
            </a:r>
            <a:r>
              <a:rPr lang="ru-RU" sz="2000" i="1" dirty="0" smtClean="0"/>
              <a:t> =</a:t>
            </a:r>
            <a:r>
              <a:rPr lang="ru-RU" sz="2000" i="1" dirty="0" err="1" smtClean="0"/>
              <a:t>(λ</a:t>
            </a:r>
            <a:r>
              <a:rPr lang="en-US" sz="2000" i="1" baseline="-25000" dirty="0" err="1" smtClean="0"/>
              <a:t>i</a:t>
            </a:r>
            <a:r>
              <a:rPr lang="ru-RU" sz="2000" i="1" dirty="0" err="1" smtClean="0"/>
              <a:t>+β</a:t>
            </a:r>
            <a:r>
              <a:rPr lang="en-US" sz="2000" i="1" baseline="-25000" dirty="0" err="1"/>
              <a:t>i</a:t>
            </a:r>
            <a:r>
              <a:rPr lang="ru-RU" sz="2000" i="1" dirty="0" smtClean="0"/>
              <a:t>)P</a:t>
            </a:r>
            <a:r>
              <a:rPr lang="en-US" sz="2000" i="1" baseline="-25000" dirty="0" err="1" smtClean="0"/>
              <a:t>i</a:t>
            </a:r>
            <a:endParaRPr lang="en-US" sz="2000" i="1" baseline="-25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В </a:t>
            </a:r>
            <a:r>
              <a:rPr lang="ru-RU" sz="2000" dirty="0"/>
              <a:t>условиях статистического равновесия интенсивности равны:</a:t>
            </a:r>
          </a:p>
          <a:p>
            <a:pPr algn="ctr">
              <a:spcAft>
                <a:spcPts val="600"/>
              </a:spcAft>
            </a:pPr>
            <a:r>
              <a:rPr lang="ru-RU" sz="2000" i="1" dirty="0" err="1" smtClean="0"/>
              <a:t>λ</a:t>
            </a:r>
            <a:r>
              <a:rPr lang="en-US" sz="2000" i="1" baseline="-25000" dirty="0" err="1" smtClean="0"/>
              <a:t>i</a:t>
            </a:r>
            <a:r>
              <a:rPr lang="ru-RU" sz="2000" i="1" baseline="-25000" dirty="0" smtClean="0"/>
              <a:t>-1</a:t>
            </a:r>
            <a:r>
              <a:rPr lang="ru-RU" sz="2000" i="1" dirty="0" smtClean="0"/>
              <a:t>P</a:t>
            </a:r>
            <a:r>
              <a:rPr lang="en-US" sz="2000" i="1" baseline="-25000" dirty="0" err="1"/>
              <a:t>i</a:t>
            </a:r>
            <a:r>
              <a:rPr lang="ru-RU" sz="2000" i="1" baseline="-25000" dirty="0" err="1" smtClean="0"/>
              <a:t>-1</a:t>
            </a:r>
            <a:r>
              <a:rPr lang="ru-RU" sz="2000" i="1" dirty="0" err="1" smtClean="0"/>
              <a:t>+β</a:t>
            </a:r>
            <a:r>
              <a:rPr lang="en-US" sz="2000" i="1" baseline="-25000" dirty="0" err="1"/>
              <a:t>i</a:t>
            </a:r>
            <a:r>
              <a:rPr lang="ru-RU" sz="2000" i="1" baseline="-25000" dirty="0" smtClean="0"/>
              <a:t>+1</a:t>
            </a:r>
            <a:r>
              <a:rPr lang="ru-RU" sz="2000" i="1" dirty="0" smtClean="0"/>
              <a:t>P</a:t>
            </a:r>
            <a:r>
              <a:rPr lang="en-US" sz="2000" i="1" baseline="-25000" dirty="0" err="1"/>
              <a:t>i</a:t>
            </a:r>
            <a:r>
              <a:rPr lang="ru-RU" sz="2000" i="1" baseline="-25000" dirty="0" smtClean="0"/>
              <a:t>+1</a:t>
            </a:r>
            <a:r>
              <a:rPr lang="ru-RU" sz="2000" i="1" dirty="0"/>
              <a:t>=(</a:t>
            </a:r>
            <a:r>
              <a:rPr lang="ru-RU" sz="2000" i="1" dirty="0" err="1" smtClean="0"/>
              <a:t>λ</a:t>
            </a:r>
            <a:r>
              <a:rPr lang="en-US" sz="2000" i="1" baseline="-25000" dirty="0" err="1"/>
              <a:t>i</a:t>
            </a:r>
            <a:r>
              <a:rPr lang="ru-RU" sz="2000" i="1" dirty="0" err="1" smtClean="0"/>
              <a:t>+β</a:t>
            </a:r>
            <a:r>
              <a:rPr lang="en-US" sz="2000" i="1" baseline="-25000" dirty="0" err="1"/>
              <a:t>i</a:t>
            </a:r>
            <a:r>
              <a:rPr lang="ru-RU" sz="2000" i="1" dirty="0" smtClean="0"/>
              <a:t>)P</a:t>
            </a:r>
            <a:r>
              <a:rPr lang="en-US" sz="2000" i="1" baseline="-25000" dirty="0" err="1"/>
              <a:t>i</a:t>
            </a: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9073008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dirty="0" smtClean="0"/>
              <a:t>Элементарные системы теории </a:t>
            </a:r>
            <a:r>
              <a:rPr lang="ru-RU" sz="4200" dirty="0" err="1" smtClean="0"/>
              <a:t>телетрафика</a:t>
            </a:r>
            <a:r>
              <a:rPr lang="ru-RU" sz="4200" dirty="0" smtClean="0"/>
              <a:t>.</a:t>
            </a:r>
            <a:br>
              <a:rPr lang="ru-RU" sz="4200" dirty="0" smtClean="0"/>
            </a:br>
            <a:r>
              <a:rPr lang="ru-RU" sz="4200" dirty="0" smtClean="0"/>
              <a:t>Система М / М / 1.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88840"/>
            <a:ext cx="8100392" cy="486916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Corbel" pitchFamily="34" charset="0"/>
              </a:rPr>
              <a:t>Это обслуживание </a:t>
            </a:r>
            <a:r>
              <a:rPr lang="ru-RU" sz="2200" dirty="0" smtClean="0">
                <a:latin typeface="Corbel" pitchFamily="34" charset="0"/>
              </a:rPr>
              <a:t>простейшего </a:t>
            </a:r>
            <a:r>
              <a:rPr lang="ru-RU" sz="2200" dirty="0" smtClean="0">
                <a:latin typeface="Corbel" pitchFamily="34" charset="0"/>
              </a:rPr>
              <a:t>ПВ однолинейным пучком </a:t>
            </a:r>
            <a:r>
              <a:rPr lang="en-US" sz="2200" dirty="0" smtClean="0">
                <a:latin typeface="Corbel" pitchFamily="34" charset="0"/>
              </a:rPr>
              <a:t>(</a:t>
            </a:r>
            <a:r>
              <a:rPr lang="en-US" sz="2200" i="1" dirty="0" smtClean="0">
                <a:latin typeface="Corbel" pitchFamily="34" charset="0"/>
              </a:rPr>
              <a:t>v=</a:t>
            </a:r>
            <a:r>
              <a:rPr lang="en-US" sz="2200" dirty="0" smtClean="0">
                <a:latin typeface="Corbel" pitchFamily="34" charset="0"/>
              </a:rPr>
              <a:t>1)</a:t>
            </a:r>
            <a:r>
              <a:rPr lang="ru-RU" sz="2200" dirty="0" smtClean="0">
                <a:latin typeface="Corbel" pitchFamily="34" charset="0"/>
              </a:rPr>
              <a:t> при показательном законе распределения длительности обслуживания и бесконечно-большом числе мест для ожидания</a:t>
            </a:r>
            <a:r>
              <a:rPr lang="en-US" sz="2200" dirty="0" smtClean="0">
                <a:latin typeface="Corbel" pitchFamily="34" charset="0"/>
              </a:rPr>
              <a:t> </a:t>
            </a:r>
            <a:r>
              <a:rPr lang="ru-RU" sz="2200" dirty="0" smtClean="0">
                <a:latin typeface="Corbel" pitchFamily="34" charset="0"/>
              </a:rPr>
              <a:t>(К=</a:t>
            </a:r>
            <a:r>
              <a:rPr lang="ru-RU" sz="2200" i="1" dirty="0" smtClean="0">
                <a:latin typeface="Corbel" pitchFamily="34" charset="0"/>
              </a:rPr>
              <a:t>∞</a:t>
            </a:r>
            <a:r>
              <a:rPr lang="ru-RU" sz="2200" dirty="0" smtClean="0">
                <a:latin typeface="Corbel" pitchFamily="34" charset="0"/>
              </a:rPr>
              <a:t> ). (Поток считается простейшим, </a:t>
            </a:r>
            <a:r>
              <a:rPr lang="ru-RU" sz="2200" dirty="0" smtClean="0">
                <a:latin typeface="Corbel" pitchFamily="34" charset="0"/>
              </a:rPr>
              <a:t>так как число </a:t>
            </a:r>
            <a:r>
              <a:rPr lang="ru-RU" sz="2200" dirty="0" smtClean="0">
                <a:latin typeface="Corbel" pitchFamily="34" charset="0"/>
              </a:rPr>
              <a:t>источников </a:t>
            </a:r>
            <a:r>
              <a:rPr lang="en-US" sz="2200" dirty="0" smtClean="0">
                <a:latin typeface="Corbel" pitchFamily="34" charset="0"/>
              </a:rPr>
              <a:t>N=</a:t>
            </a:r>
            <a:r>
              <a:rPr lang="ru-RU" sz="2200" i="1" dirty="0" smtClean="0">
                <a:latin typeface="Corbel" pitchFamily="34" charset="0"/>
              </a:rPr>
              <a:t>∞</a:t>
            </a:r>
            <a:r>
              <a:rPr lang="ru-RU" sz="2200" dirty="0" smtClean="0">
                <a:latin typeface="Corbel" pitchFamily="34" charset="0"/>
              </a:rPr>
              <a:t> , а закон распределения промежутков между вызовами является показательным </a:t>
            </a:r>
            <a:r>
              <a:rPr lang="ru-RU" sz="2200" dirty="0" smtClean="0">
                <a:latin typeface="Corbel" pitchFamily="34" charset="0"/>
              </a:rPr>
              <a:t>(</a:t>
            </a:r>
            <a:r>
              <a:rPr lang="en-US" sz="2200" dirty="0" smtClean="0">
                <a:latin typeface="Corbel" pitchFamily="34" charset="0"/>
              </a:rPr>
              <a:t>M)</a:t>
            </a:r>
            <a:r>
              <a:rPr lang="ru-RU" sz="2200" dirty="0" smtClean="0">
                <a:latin typeface="Corbel" pitchFamily="34" charset="0"/>
              </a:rPr>
              <a:t>)</a:t>
            </a:r>
            <a:r>
              <a:rPr lang="en-US" sz="2200" dirty="0" smtClean="0">
                <a:latin typeface="Corbel" pitchFamily="34" charset="0"/>
              </a:rPr>
              <a:t>.</a:t>
            </a:r>
            <a:endParaRPr lang="ru-RU" sz="2200" dirty="0" smtClean="0">
              <a:latin typeface="Corbe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Corbel" pitchFamily="34" charset="0"/>
              </a:rPr>
              <a:t>Данная модель используется при расчёте характеристик управляющих систем, систем сигнализации, а также при передаче сообщений между процессорами.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b="1" i="1" dirty="0" smtClean="0">
                <a:latin typeface="Corbel" pitchFamily="34" charset="0"/>
              </a:rPr>
              <a:t>Исходные условия: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i="1" dirty="0" err="1" smtClean="0">
                <a:latin typeface="Corbel" pitchFamily="34" charset="0"/>
              </a:rPr>
              <a:t>λ</a:t>
            </a:r>
            <a:r>
              <a:rPr lang="ru-RU" sz="2200" i="1" baseline="-25000" dirty="0" err="1" smtClean="0">
                <a:latin typeface="Corbel" pitchFamily="34" charset="0"/>
              </a:rPr>
              <a:t>k</a:t>
            </a:r>
            <a:r>
              <a:rPr lang="ru-RU" sz="2200" i="1" dirty="0" err="1" smtClean="0">
                <a:latin typeface="Corbel" pitchFamily="34" charset="0"/>
              </a:rPr>
              <a:t>=λ=const</a:t>
            </a:r>
            <a:r>
              <a:rPr lang="ru-RU" sz="2200" dirty="0" err="1" smtClean="0">
                <a:latin typeface="Corbel" pitchFamily="34" charset="0"/>
              </a:rPr>
              <a:t>, </a:t>
            </a:r>
            <a:r>
              <a:rPr lang="ru-RU" sz="2200" dirty="0" smtClean="0">
                <a:latin typeface="Corbel" pitchFamily="34" charset="0"/>
              </a:rPr>
              <a:t>при </a:t>
            </a:r>
            <a:r>
              <a:rPr lang="ru-RU" sz="2200" i="1" dirty="0" smtClean="0">
                <a:latin typeface="Corbel" pitchFamily="34" charset="0"/>
              </a:rPr>
              <a:t>k=0,1,2,...</a:t>
            </a:r>
            <a:endParaRPr lang="ru-RU" sz="2200" dirty="0" smtClean="0">
              <a:latin typeface="Corbe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i="1" dirty="0" err="1" smtClean="0">
                <a:latin typeface="Corbel" pitchFamily="34" charset="0"/>
              </a:rPr>
              <a:t>β</a:t>
            </a:r>
            <a:r>
              <a:rPr lang="en-US" sz="2200" i="1" baseline="-25000" dirty="0" smtClean="0">
                <a:latin typeface="Corbel" pitchFamily="34" charset="0"/>
              </a:rPr>
              <a:t>k</a:t>
            </a:r>
            <a:r>
              <a:rPr lang="en-US" sz="2200" i="1" dirty="0" smtClean="0">
                <a:latin typeface="Corbel" pitchFamily="34" charset="0"/>
              </a:rPr>
              <a:t>=</a:t>
            </a:r>
            <a:r>
              <a:rPr lang="ru-RU" sz="2200" i="1" dirty="0" err="1" smtClean="0">
                <a:latin typeface="Corbel" pitchFamily="34" charset="0"/>
              </a:rPr>
              <a:t>β</a:t>
            </a:r>
            <a:r>
              <a:rPr lang="en-US" sz="2200" i="1" dirty="0" smtClean="0">
                <a:latin typeface="Corbel" pitchFamily="34" charset="0"/>
              </a:rPr>
              <a:t>=const</a:t>
            </a:r>
            <a:r>
              <a:rPr lang="en-US" sz="2200" dirty="0" smtClean="0">
                <a:latin typeface="Corbel" pitchFamily="34" charset="0"/>
              </a:rPr>
              <a:t>, </a:t>
            </a:r>
            <a:r>
              <a:rPr lang="ru-RU" sz="2200" dirty="0" smtClean="0">
                <a:latin typeface="Corbel" pitchFamily="34" charset="0"/>
              </a:rPr>
              <a:t>при </a:t>
            </a:r>
            <a:r>
              <a:rPr lang="en-US" sz="2200" i="1" dirty="0" smtClean="0">
                <a:latin typeface="Corbel" pitchFamily="34" charset="0"/>
              </a:rPr>
              <a:t>k=1,2,...</a:t>
            </a:r>
            <a:r>
              <a:rPr lang="en-US" sz="2200" dirty="0" smtClean="0">
                <a:latin typeface="Corbel" pitchFamily="34" charset="0"/>
              </a:rPr>
              <a:t> 	 (</a:t>
            </a:r>
            <a:r>
              <a:rPr lang="ru-RU" sz="2200" i="1" dirty="0" err="1" smtClean="0">
                <a:latin typeface="Corbel" pitchFamily="34" charset="0"/>
              </a:rPr>
              <a:t>β</a:t>
            </a:r>
            <a:r>
              <a:rPr lang="en-US" sz="2200" i="1" baseline="-25000" dirty="0" smtClean="0">
                <a:latin typeface="Corbel" pitchFamily="34" charset="0"/>
              </a:rPr>
              <a:t>0</a:t>
            </a:r>
            <a:r>
              <a:rPr lang="en-US" sz="2200" i="1" dirty="0" smtClean="0">
                <a:latin typeface="Corbel" pitchFamily="34" charset="0"/>
              </a:rPr>
              <a:t>=0</a:t>
            </a:r>
            <a:r>
              <a:rPr lang="ru-RU" sz="2200" i="1" dirty="0" smtClean="0">
                <a:latin typeface="Corbel" pitchFamily="34" charset="0"/>
              </a:rPr>
              <a:t>   </a:t>
            </a:r>
            <a:r>
              <a:rPr lang="ru-RU" sz="2200" dirty="0" smtClean="0">
                <a:latin typeface="Corbel" pitchFamily="34" charset="0"/>
              </a:rPr>
              <a:t>т.к. в состоянии 0-занятых линий никаких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200" dirty="0" smtClean="0">
                <a:latin typeface="Corbel" pitchFamily="34" charset="0"/>
              </a:rPr>
              <a:t>                                                                    освобождений не может быть</a:t>
            </a:r>
            <a:r>
              <a:rPr lang="en-US" sz="2200" dirty="0" smtClean="0">
                <a:latin typeface="Corbel" pitchFamily="34" charset="0"/>
              </a:rPr>
              <a:t>)</a:t>
            </a:r>
            <a:endParaRPr lang="ru-RU" sz="2200" dirty="0" smtClean="0">
              <a:latin typeface="Corbe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>
                <a:latin typeface="Corbel" pitchFamily="34" charset="0"/>
              </a:rPr>
              <a:t>A(x)=1-e</a:t>
            </a:r>
            <a:r>
              <a:rPr lang="en-US" sz="2200" i="1" baseline="30000" dirty="0" smtClean="0">
                <a:latin typeface="Corbel" pitchFamily="34" charset="0"/>
              </a:rPr>
              <a:t>-</a:t>
            </a:r>
            <a:r>
              <a:rPr lang="ru-RU" sz="2200" i="1" baseline="30000" dirty="0" err="1" smtClean="0">
                <a:latin typeface="Corbel" pitchFamily="34" charset="0"/>
              </a:rPr>
              <a:t>λ</a:t>
            </a:r>
            <a:r>
              <a:rPr lang="en-US" sz="2200" i="1" baseline="30000" dirty="0" smtClean="0">
                <a:latin typeface="Corbel" pitchFamily="34" charset="0"/>
              </a:rPr>
              <a:t>x</a:t>
            </a:r>
            <a:endParaRPr lang="ru-RU" sz="2200" dirty="0" smtClean="0">
              <a:latin typeface="Corbe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i="1" dirty="0" smtClean="0">
                <a:latin typeface="Corbel" pitchFamily="34" charset="0"/>
              </a:rPr>
              <a:t>B(x)=1-e</a:t>
            </a:r>
            <a:r>
              <a:rPr lang="en-US" sz="2200" i="1" baseline="30000" dirty="0" smtClean="0">
                <a:latin typeface="Corbel" pitchFamily="34" charset="0"/>
              </a:rPr>
              <a:t>-</a:t>
            </a:r>
            <a:r>
              <a:rPr lang="ru-RU" sz="2200" i="1" baseline="30000" dirty="0" err="1" smtClean="0">
                <a:latin typeface="Corbel" pitchFamily="34" charset="0"/>
              </a:rPr>
              <a:t>β</a:t>
            </a:r>
            <a:r>
              <a:rPr lang="en-US" sz="2200" i="1" baseline="30000" dirty="0" smtClean="0">
                <a:latin typeface="Corbel" pitchFamily="34" charset="0"/>
              </a:rPr>
              <a:t>x</a:t>
            </a:r>
            <a:endParaRPr lang="ru-RU" sz="2200" dirty="0" smtClean="0">
              <a:latin typeface="Corbe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/>
          </a:p>
        </p:txBody>
      </p:sp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3059832" y="6021288"/>
          <a:ext cx="658887" cy="660295"/>
        </p:xfrm>
        <a:graphic>
          <a:graphicData uri="http://schemas.openxmlformats.org/presentationml/2006/ole">
            <p:oleObj spid="_x0000_s96260" name="Формула" r:id="rId3" imgW="393480" imgH="393480" progId="Equation.3">
              <p:embed/>
            </p:oleObj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4076700" y="6000750"/>
          <a:ext cx="639763" cy="703263"/>
        </p:xfrm>
        <a:graphic>
          <a:graphicData uri="http://schemas.openxmlformats.org/presentationml/2006/ole">
            <p:oleObj spid="_x0000_s96263" name="Формула" r:id="rId4" imgW="3808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i="1" dirty="0" smtClean="0"/>
              <a:t>Условие устойчивости:</a:t>
            </a:r>
            <a:r>
              <a:rPr lang="en-US" sz="2000" b="1" i="1" dirty="0" smtClean="0"/>
              <a:t>              </a:t>
            </a:r>
            <a:r>
              <a:rPr lang="en-US" sz="2000" dirty="0" smtClean="0"/>
              <a:t>, </a:t>
            </a:r>
            <a:r>
              <a:rPr lang="ru-RU" sz="2000" dirty="0" smtClean="0"/>
              <a:t>следовательно, </a:t>
            </a: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Т.о. </a:t>
            </a:r>
            <a:r>
              <a:rPr lang="ru-RU" sz="2000" b="1" i="1" dirty="0" err="1" smtClean="0"/>
              <a:t>λ&lt;β</a:t>
            </a:r>
            <a:r>
              <a:rPr lang="ru-RU" sz="2000" b="1" dirty="0" err="1" smtClean="0"/>
              <a:t> </a:t>
            </a:r>
            <a:r>
              <a:rPr lang="ru-RU" sz="2000" dirty="0"/>
              <a:t>— условие устойчивости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Изобразим </a:t>
            </a:r>
            <a:r>
              <a:rPr lang="ru-RU" sz="2000" dirty="0"/>
              <a:t>диаграмму для данной системы</a:t>
            </a:r>
            <a:r>
              <a:rPr lang="ru-RU" sz="2000" dirty="0" smtClean="0"/>
              <a:t>: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r>
              <a:rPr lang="ru-RU" sz="2000" dirty="0"/>
              <a:t>Определим </a:t>
            </a:r>
            <a:r>
              <a:rPr lang="ru-RU" sz="2000" dirty="0" smtClean="0"/>
              <a:t>для этой модели характеристику </a:t>
            </a:r>
            <a:r>
              <a:rPr lang="ru-RU" sz="2000" i="1" dirty="0" err="1"/>
              <a:t>P</a:t>
            </a:r>
            <a:r>
              <a:rPr lang="ru-RU" sz="2000" i="1" baseline="-25000" dirty="0" err="1"/>
              <a:t>k</a:t>
            </a:r>
            <a:r>
              <a:rPr lang="ru-RU" sz="2000" dirty="0"/>
              <a:t>, </a:t>
            </a:r>
            <a:r>
              <a:rPr lang="ru-RU" sz="2000" dirty="0" smtClean="0"/>
              <a:t>используя основополагающее </a:t>
            </a:r>
            <a:r>
              <a:rPr lang="ru-RU" sz="2000" dirty="0" smtClean="0"/>
              <a:t>равенство ТТ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 smtClean="0"/>
              <a:t>                                                                         </a:t>
            </a:r>
            <a:r>
              <a:rPr lang="ru-RU" sz="2000" dirty="0" smtClean="0"/>
              <a:t>произведение по</a:t>
            </a:r>
          </a:p>
          <a:p>
            <a:pPr>
              <a:spcAft>
                <a:spcPts val="600"/>
              </a:spcAft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пустому множеству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/>
        </p:nvGraphicFramePr>
        <p:xfrm>
          <a:off x="3995936" y="0"/>
          <a:ext cx="931862" cy="712788"/>
        </p:xfrm>
        <a:graphic>
          <a:graphicData uri="http://schemas.openxmlformats.org/presentationml/2006/ole">
            <p:oleObj spid="_x0000_s97282" name="Формула" r:id="rId3" imgW="545760" imgH="419040" progId="Equation.3">
              <p:embed/>
            </p:oleObj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/>
        </p:nvGraphicFramePr>
        <p:xfrm>
          <a:off x="6876256" y="0"/>
          <a:ext cx="650875" cy="712788"/>
        </p:xfrm>
        <a:graphic>
          <a:graphicData uri="http://schemas.openxmlformats.org/presentationml/2006/ole">
            <p:oleObj spid="_x0000_s97283" name="Формула" r:id="rId4" imgW="380880" imgH="419040" progId="Equation.3">
              <p:embed/>
            </p:oleObj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7812360" y="20608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44208" y="29969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115616" y="2060848"/>
            <a:ext cx="7560840" cy="1512168"/>
            <a:chOff x="323528" y="4221088"/>
            <a:chExt cx="8496944" cy="1728192"/>
          </a:xfrm>
          <a:solidFill>
            <a:srgbClr val="FF9933"/>
          </a:solidFill>
        </p:grpSpPr>
        <p:grpSp>
          <p:nvGrpSpPr>
            <p:cNvPr id="31" name="Группа 61"/>
            <p:cNvGrpSpPr/>
            <p:nvPr/>
          </p:nvGrpSpPr>
          <p:grpSpPr>
            <a:xfrm>
              <a:off x="323528" y="4221088"/>
              <a:ext cx="8496944" cy="1728192"/>
              <a:chOff x="323528" y="4221088"/>
              <a:chExt cx="8496944" cy="1728192"/>
            </a:xfrm>
            <a:grpFill/>
          </p:grpSpPr>
          <p:sp>
            <p:nvSpPr>
              <p:cNvPr id="34" name="Блок-схема: узел 33"/>
              <p:cNvSpPr/>
              <p:nvPr/>
            </p:nvSpPr>
            <p:spPr>
              <a:xfrm>
                <a:off x="32352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Блок-схема: узел 34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Выгнутая вверх стрелка 35"/>
              <p:cNvSpPr/>
              <p:nvPr/>
            </p:nvSpPr>
            <p:spPr>
              <a:xfrm>
                <a:off x="539552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Выгнутая вверх стрелка 36"/>
              <p:cNvSpPr/>
              <p:nvPr/>
            </p:nvSpPr>
            <p:spPr>
              <a:xfrm>
                <a:off x="205172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Выгнутая вверх стрелка 37"/>
              <p:cNvSpPr/>
              <p:nvPr/>
            </p:nvSpPr>
            <p:spPr>
              <a:xfrm>
                <a:off x="5796136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Выгнутая вверх стрелка 38"/>
              <p:cNvSpPr/>
              <p:nvPr/>
            </p:nvSpPr>
            <p:spPr>
              <a:xfrm>
                <a:off x="7308304" y="4221088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Выгнутая вверх стрелка 39"/>
              <p:cNvSpPr/>
              <p:nvPr/>
            </p:nvSpPr>
            <p:spPr>
              <a:xfrm>
                <a:off x="349188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Выгнутая вниз стрелка 40"/>
              <p:cNvSpPr/>
              <p:nvPr/>
            </p:nvSpPr>
            <p:spPr>
              <a:xfrm flipH="1">
                <a:off x="395536" y="5373216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Выгнутая вниз стрелка 41"/>
              <p:cNvSpPr/>
              <p:nvPr/>
            </p:nvSpPr>
            <p:spPr>
              <a:xfrm flipH="1">
                <a:off x="1979712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Выгнутая вниз стрелка 42"/>
              <p:cNvSpPr/>
              <p:nvPr/>
            </p:nvSpPr>
            <p:spPr>
              <a:xfrm flipH="1">
                <a:off x="3491880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Выгнутая вниз стрелка 43"/>
              <p:cNvSpPr/>
              <p:nvPr/>
            </p:nvSpPr>
            <p:spPr>
              <a:xfrm flipH="1">
                <a:off x="5724128" y="5301208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Выгнутая вниз стрелка 44"/>
              <p:cNvSpPr/>
              <p:nvPr/>
            </p:nvSpPr>
            <p:spPr>
              <a:xfrm flipH="1">
                <a:off x="7308304" y="5301208"/>
                <a:ext cx="1440160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Блок-схема: узел 45"/>
              <p:cNvSpPr/>
              <p:nvPr/>
            </p:nvSpPr>
            <p:spPr>
              <a:xfrm>
                <a:off x="176368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Блок-схема: узел 46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Блок-схема: узел 47"/>
              <p:cNvSpPr/>
              <p:nvPr/>
            </p:nvSpPr>
            <p:spPr>
              <a:xfrm>
                <a:off x="7092280" y="4797152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Блок-схема: узел 31"/>
            <p:cNvSpPr/>
            <p:nvPr/>
          </p:nvSpPr>
          <p:spPr>
            <a:xfrm>
              <a:off x="5076056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Блок-схема: узел 32"/>
            <p:cNvSpPr/>
            <p:nvPr/>
          </p:nvSpPr>
          <p:spPr>
            <a:xfrm>
              <a:off x="5364088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763688" y="22048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444208" y="22048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427984" y="22048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131840" y="22048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1763688" y="306896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  <a:cs typeface="Calibri"/>
              </a:rPr>
              <a:t>β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427984" y="30689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3131840" y="3068960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7812360" y="299695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1133475" y="4652963"/>
          <a:ext cx="4141788" cy="1885950"/>
        </p:xfrm>
        <a:graphic>
          <a:graphicData uri="http://schemas.openxmlformats.org/presentationml/2006/ole">
            <p:oleObj spid="_x0000_s97285" name="Формула" r:id="rId5" imgW="2120760" imgH="965160" progId="Equation.3">
              <p:embed/>
            </p:oleObj>
          </a:graphicData>
        </a:graphic>
      </p:graphicFrame>
      <p:sp>
        <p:nvSpPr>
          <p:cNvPr id="58" name="Левая фигурная скобка 57"/>
          <p:cNvSpPr/>
          <p:nvPr/>
        </p:nvSpPr>
        <p:spPr>
          <a:xfrm rot="16200000">
            <a:off x="3707904" y="6381328"/>
            <a:ext cx="144016" cy="2880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5724128" y="5949280"/>
          <a:ext cx="509335" cy="692696"/>
        </p:xfrm>
        <a:graphic>
          <a:graphicData uri="http://schemas.openxmlformats.org/presentationml/2006/ole">
            <p:oleObj spid="_x0000_s97286" name="Формула" r:id="rId6" imgW="317160" imgH="431640" progId="Equation.3">
              <p:embed/>
            </p:oleObj>
          </a:graphicData>
        </a:graphic>
      </p:graphicFrame>
      <p:cxnSp>
        <p:nvCxnSpPr>
          <p:cNvPr id="61" name="Прямая со стрелкой 60"/>
          <p:cNvCxnSpPr/>
          <p:nvPr/>
        </p:nvCxnSpPr>
        <p:spPr>
          <a:xfrm flipV="1">
            <a:off x="3851920" y="6453336"/>
            <a:ext cx="1728192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35608" y="404664"/>
            <a:ext cx="7498080" cy="58437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435608" y="332656"/>
            <a:ext cx="7498080" cy="59157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dirty="0" smtClean="0"/>
              <a:t>Некоторые позиции в классификации могут принимать значения</a:t>
            </a:r>
            <a:r>
              <a:rPr lang="en-US" sz="2000" dirty="0" smtClean="0"/>
              <a:t> </a:t>
            </a:r>
            <a:r>
              <a:rPr lang="ru-RU" sz="2000" i="1" dirty="0" smtClean="0"/>
              <a:t>∞</a:t>
            </a:r>
            <a:r>
              <a:rPr lang="ru-RU" sz="2000" dirty="0" smtClean="0"/>
              <a:t> либо отсутствовать, если этот символ последний.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ru-RU" sz="2000" i="1" dirty="0" smtClean="0"/>
              <a:t>Примеры: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dirty="0" smtClean="0">
                <a:latin typeface="Corbel" pitchFamily="34" charset="0"/>
              </a:rPr>
              <a:t>A / B /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 V / </a:t>
            </a:r>
            <a:r>
              <a:rPr lang="ru-RU" sz="2000" i="1" dirty="0" smtClean="0"/>
              <a:t>∞</a:t>
            </a:r>
            <a:r>
              <a:rPr lang="en-US" sz="2000" i="1" dirty="0" smtClean="0"/>
              <a:t> / </a:t>
            </a:r>
            <a:r>
              <a:rPr lang="en-US" sz="2000" dirty="0" smtClean="0">
                <a:latin typeface="Corbel" pitchFamily="34" charset="0"/>
              </a:rPr>
              <a:t>N – </a:t>
            </a:r>
            <a:r>
              <a:rPr lang="ru-RU" sz="2000" dirty="0" smtClean="0">
                <a:latin typeface="Corbel" pitchFamily="34" charset="0"/>
              </a:rPr>
              <a:t>система с бесконечной очередью</a:t>
            </a:r>
            <a:r>
              <a:rPr lang="ru-RU" sz="2000" dirty="0" smtClean="0"/>
              <a:t>  </a:t>
            </a:r>
            <a:endParaRPr lang="ru-RU" sz="20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r>
              <a:rPr lang="en-US" sz="2000" dirty="0" smtClean="0">
                <a:latin typeface="Corbel" pitchFamily="34" charset="0"/>
              </a:rPr>
              <a:t>A / B /</a:t>
            </a:r>
            <a:r>
              <a:rPr lang="ru-RU" sz="2000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 V </a:t>
            </a:r>
            <a:r>
              <a:rPr lang="ru-RU" sz="2000" dirty="0" smtClean="0">
                <a:latin typeface="Corbel" pitchFamily="34" charset="0"/>
              </a:rPr>
              <a:t> - бесконечное число источников с бесконечной очередью</a:t>
            </a:r>
            <a:endParaRPr lang="en-US" sz="2000" dirty="0" smtClean="0">
              <a:latin typeface="Corbe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ru-RU" sz="2000" b="1" dirty="0" smtClean="0"/>
          </a:p>
          <a:p>
            <a:r>
              <a:rPr lang="ru-RU" sz="2000" dirty="0" smtClean="0">
                <a:latin typeface="Corbel" pitchFamily="34" charset="0"/>
              </a:rPr>
              <a:t>Если процессы  А и В относятся к классу </a:t>
            </a:r>
            <a:r>
              <a:rPr lang="ru-RU" sz="2000" b="1" dirty="0" smtClean="0">
                <a:latin typeface="Corbel" pitchFamily="34" charset="0"/>
              </a:rPr>
              <a:t>случайных </a:t>
            </a:r>
            <a:r>
              <a:rPr lang="ru-RU" sz="2000" b="1" dirty="0" err="1" smtClean="0">
                <a:latin typeface="Corbel" pitchFamily="34" charset="0"/>
              </a:rPr>
              <a:t>марковских</a:t>
            </a:r>
            <a:r>
              <a:rPr lang="ru-RU" sz="2000" b="1" dirty="0" smtClean="0">
                <a:latin typeface="Corbel" pitchFamily="34" charset="0"/>
              </a:rPr>
              <a:t> процессов</a:t>
            </a:r>
            <a:r>
              <a:rPr lang="ru-RU" sz="2000" dirty="0" smtClean="0">
                <a:latin typeface="Corbel" pitchFamily="34" charset="0"/>
              </a:rPr>
              <a:t>, </a:t>
            </a:r>
          </a:p>
          <a:p>
            <a:r>
              <a:rPr lang="ru-RU" sz="2000" dirty="0" smtClean="0">
                <a:latin typeface="Corbel" pitchFamily="34" charset="0"/>
              </a:rPr>
              <a:t> то в классификации это отражается символом «</a:t>
            </a:r>
            <a:r>
              <a:rPr lang="en-US" sz="2000" dirty="0" smtClean="0">
                <a:latin typeface="Corbel" pitchFamily="34" charset="0"/>
              </a:rPr>
              <a:t>M</a:t>
            </a:r>
            <a:r>
              <a:rPr lang="ru-RU" sz="2000" dirty="0" smtClean="0">
                <a:latin typeface="Corbel" pitchFamily="34" charset="0"/>
              </a:rPr>
              <a:t>».</a:t>
            </a:r>
          </a:p>
          <a:p>
            <a:endParaRPr lang="ru-RU" sz="2000" dirty="0" smtClean="0">
              <a:latin typeface="Corbel" pitchFamily="34" charset="0"/>
            </a:endParaRPr>
          </a:p>
          <a:p>
            <a:r>
              <a:rPr lang="ru-RU" sz="2000" i="1" dirty="0" smtClean="0">
                <a:latin typeface="Corbel" pitchFamily="34" charset="0"/>
              </a:rPr>
              <a:t>Пример: </a:t>
            </a:r>
            <a:r>
              <a:rPr lang="en-US" sz="2000" dirty="0" smtClean="0">
                <a:latin typeface="Corbel" pitchFamily="34" charset="0"/>
              </a:rPr>
              <a:t>M / M / V / K /N</a:t>
            </a:r>
          </a:p>
          <a:p>
            <a:endParaRPr lang="en-US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Марковский процесс обладает свойством</a:t>
            </a:r>
            <a:r>
              <a:rPr lang="en-US" sz="2000" dirty="0" smtClean="0">
                <a:latin typeface="Corbel" pitchFamily="34" charset="0"/>
              </a:rPr>
              <a:t>:</a:t>
            </a:r>
            <a:r>
              <a:rPr lang="ru-RU" sz="2000" dirty="0" smtClean="0">
                <a:latin typeface="Corbel" pitchFamily="34" charset="0"/>
              </a:rPr>
              <a:t> будущее не зависит от прошлого и определяется только настоящим.</a:t>
            </a:r>
          </a:p>
          <a:p>
            <a:r>
              <a:rPr lang="ru-RU" sz="2000" dirty="0" smtClean="0">
                <a:latin typeface="Corbel" pitchFamily="34" charset="0"/>
              </a:rPr>
              <a:t>Если функции распределения обладают </a:t>
            </a:r>
            <a:r>
              <a:rPr lang="ru-RU" sz="2000" dirty="0" err="1" smtClean="0">
                <a:latin typeface="Corbel" pitchFamily="34" charset="0"/>
              </a:rPr>
              <a:t>марковским</a:t>
            </a:r>
            <a:r>
              <a:rPr lang="ru-RU" sz="2000" dirty="0" smtClean="0">
                <a:latin typeface="Corbel" pitchFamily="34" charset="0"/>
              </a:rPr>
              <a:t> свойством, то она точно имеет вид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ru-RU" sz="2000" dirty="0" smtClean="0">
                <a:latin typeface="Corbel" pitchFamily="34" charset="0"/>
              </a:rPr>
              <a:t>показательного распределения :  </a:t>
            </a:r>
          </a:p>
          <a:p>
            <a:r>
              <a:rPr lang="ru-RU" sz="2000" dirty="0" smtClean="0">
                <a:latin typeface="Corbel" pitchFamily="34" charset="0"/>
              </a:rPr>
              <a:t>			</a:t>
            </a:r>
            <a:r>
              <a:rPr lang="ru-RU" sz="2000" smtClean="0">
                <a:latin typeface="Corbel" pitchFamily="34" charset="0"/>
              </a:rPr>
              <a:t>	</a:t>
            </a:r>
            <a:r>
              <a:rPr lang="en-US" sz="3600" smtClean="0">
                <a:latin typeface="Corbel" pitchFamily="34" charset="0"/>
              </a:rPr>
              <a:t>e</a:t>
            </a:r>
            <a:r>
              <a:rPr lang="en-US" sz="3600" baseline="30000" smtClean="0">
                <a:latin typeface="Corbel" pitchFamily="34" charset="0"/>
              </a:rPr>
              <a:t>µt</a:t>
            </a:r>
            <a:endParaRPr lang="en-US" sz="4800" baseline="30000" dirty="0" smtClean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Рассмотрим отдельно сумму в знаменателе:</a:t>
            </a:r>
          </a:p>
          <a:p>
            <a:r>
              <a:rPr lang="ru-RU" sz="2000" dirty="0" smtClean="0"/>
              <a:t>      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— </a:t>
            </a:r>
            <a:r>
              <a:rPr lang="ru-RU" sz="2000" dirty="0"/>
              <a:t>это сумма членов бесконечного ряда, </a:t>
            </a:r>
            <a:r>
              <a:rPr lang="ru-RU" sz="2000" dirty="0" smtClean="0"/>
              <a:t> </a:t>
            </a:r>
            <a:r>
              <a:rPr lang="ru-RU" sz="2000" dirty="0" smtClean="0"/>
              <a:t>и </a:t>
            </a:r>
            <a:r>
              <a:rPr lang="ru-RU" sz="2000" dirty="0" smtClean="0"/>
              <a:t>ряд </a:t>
            </a:r>
            <a:r>
              <a:rPr lang="ru-RU" sz="2000" dirty="0"/>
              <a:t>сходится,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так </a:t>
            </a:r>
            <a:r>
              <a:rPr lang="ru-RU" sz="2000" dirty="0"/>
              <a:t>как </a:t>
            </a:r>
            <a:r>
              <a:rPr lang="ru-RU" sz="2000" i="1" dirty="0" err="1" smtClean="0"/>
              <a:t>λ</a:t>
            </a:r>
            <a:r>
              <a:rPr lang="ru-RU" sz="2000" i="1" dirty="0" smtClean="0"/>
              <a:t>&lt;</a:t>
            </a:r>
            <a:r>
              <a:rPr lang="ru-RU" sz="2000" i="1" dirty="0" err="1" smtClean="0"/>
              <a:t>β</a:t>
            </a:r>
            <a:endParaRPr lang="en-US" sz="2000" i="1" dirty="0" smtClean="0"/>
          </a:p>
          <a:p>
            <a:endParaRPr lang="en-US" sz="2000" i="1" dirty="0"/>
          </a:p>
          <a:p>
            <a:r>
              <a:rPr lang="ru-RU" sz="2000" dirty="0" smtClean="0"/>
              <a:t>Из теории </a:t>
            </a:r>
            <a:r>
              <a:rPr lang="ru-RU" sz="2000" dirty="0" smtClean="0"/>
              <a:t>известно</a:t>
            </a:r>
            <a:r>
              <a:rPr lang="ru-RU" sz="2000" dirty="0" smtClean="0"/>
              <a:t>, что эта сумма равна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                                           </a:t>
            </a:r>
            <a:r>
              <a:rPr lang="ru-RU" sz="2000" dirty="0"/>
              <a:t>где k=0,1,2,...</a:t>
            </a:r>
            <a:r>
              <a:rPr lang="ru-RU" sz="2000" dirty="0" smtClean="0"/>
              <a:t>     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343025" y="549275"/>
          <a:ext cx="985838" cy="873125"/>
        </p:xfrm>
        <a:graphic>
          <a:graphicData uri="http://schemas.openxmlformats.org/presentationml/2006/ole">
            <p:oleObj spid="_x0000_s98310" name="Формула" r:id="rId3" imgW="558720" imgH="495000" progId="Equation.3">
              <p:embed/>
            </p:oleObj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5868144" y="1124744"/>
          <a:ext cx="1882775" cy="1431925"/>
        </p:xfrm>
        <a:graphic>
          <a:graphicData uri="http://schemas.openxmlformats.org/presentationml/2006/ole">
            <p:oleObj spid="_x0000_s98312" name="Формула" r:id="rId4" imgW="1066680" imgH="812520" progId="Equation.3">
              <p:embed/>
            </p:oleObj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1331640" y="2606563"/>
          <a:ext cx="5400600" cy="2622166"/>
        </p:xfrm>
        <a:graphic>
          <a:graphicData uri="http://schemas.openxmlformats.org/presentationml/2006/ole">
            <p:oleObj spid="_x0000_s98313" name="Формула" r:id="rId5" imgW="2641320" imgH="1282680" progId="Equation.3">
              <p:embed/>
            </p:oleObj>
          </a:graphicData>
        </a:graphic>
      </p:graphicFrame>
      <p:graphicFrame>
        <p:nvGraphicFramePr>
          <p:cNvPr id="98314" name="Object 10"/>
          <p:cNvGraphicFramePr>
            <a:graphicFrameLocks noChangeAspect="1"/>
          </p:cNvGraphicFramePr>
          <p:nvPr/>
        </p:nvGraphicFramePr>
        <p:xfrm>
          <a:off x="1331913" y="5548313"/>
          <a:ext cx="2744787" cy="1092200"/>
        </p:xfrm>
        <a:graphic>
          <a:graphicData uri="http://schemas.openxmlformats.org/presentationml/2006/ole">
            <p:oleObj spid="_x0000_s98314" name="Формула" r:id="rId6" imgW="1244520" imgH="495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Известно, что интенсивность поступающей </a:t>
            </a:r>
            <a:r>
              <a:rPr lang="ru-RU" sz="2000" dirty="0" smtClean="0"/>
              <a:t>нагрузки</a:t>
            </a:r>
            <a:r>
              <a:rPr lang="en-US" sz="2000" dirty="0" smtClean="0"/>
              <a:t> </a:t>
            </a:r>
            <a:r>
              <a:rPr lang="ru-RU" sz="2000" dirty="0" smtClean="0"/>
              <a:t>есть: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  <a:endParaRPr lang="en-US" sz="2000" i="1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Обозначим </a:t>
            </a:r>
            <a:r>
              <a:rPr lang="en-US" sz="2000" dirty="0" smtClean="0"/>
              <a:t>             </a:t>
            </a:r>
            <a:r>
              <a:rPr lang="ru-RU" sz="2000" dirty="0" smtClean="0"/>
              <a:t>- удельная нагрузка на линию.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Также для данной модели вводится обозначение        - коэффициент использования однолинейной системы (или загрузка системы)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Следовательно, </a:t>
            </a:r>
            <a:r>
              <a:rPr lang="ru-RU" sz="2000" dirty="0" smtClean="0"/>
              <a:t>выражение для</a:t>
            </a:r>
            <a:r>
              <a:rPr lang="en-US" sz="2000" dirty="0" smtClean="0"/>
              <a:t>                              </a:t>
            </a:r>
            <a:r>
              <a:rPr lang="ru-RU" sz="2000" dirty="0" smtClean="0"/>
              <a:t>, </a:t>
            </a:r>
            <a:r>
              <a:rPr lang="ru-RU" sz="2000" dirty="0"/>
              <a:t>где </a:t>
            </a:r>
            <a:r>
              <a:rPr lang="ru-RU" sz="2000" i="1" dirty="0"/>
              <a:t>k=0,1,2</a:t>
            </a:r>
            <a:r>
              <a:rPr lang="ru-RU" sz="2000" i="1" dirty="0" smtClean="0"/>
              <a:t>,...</a:t>
            </a: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1259631" y="620688"/>
          <a:ext cx="2564981" cy="864096"/>
        </p:xfrm>
        <a:graphic>
          <a:graphicData uri="http://schemas.openxmlformats.org/presentationml/2006/ole">
            <p:oleObj spid="_x0000_s99334" name="Формула" r:id="rId3" imgW="1244520" imgH="419040" progId="Equation.3">
              <p:embed/>
            </p:oleObj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2555776" y="1484784"/>
          <a:ext cx="785813" cy="811212"/>
        </p:xfrm>
        <a:graphic>
          <a:graphicData uri="http://schemas.openxmlformats.org/presentationml/2006/ole">
            <p:oleObj spid="_x0000_s99336" name="Формула" r:id="rId4" imgW="380880" imgH="393480" progId="Equation.3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6660232" y="2564904"/>
          <a:ext cx="314325" cy="339725"/>
        </p:xfrm>
        <a:graphic>
          <a:graphicData uri="http://schemas.openxmlformats.org/presentationml/2006/ole">
            <p:oleObj spid="_x0000_s99337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1259632" y="3068960"/>
          <a:ext cx="890588" cy="862013"/>
        </p:xfrm>
        <a:graphic>
          <a:graphicData uri="http://schemas.openxmlformats.org/presentationml/2006/ole">
            <p:oleObj spid="_x0000_s99338" name="Формула" r:id="rId6" imgW="431640" imgH="419040" progId="Equation.3">
              <p:embed/>
            </p:oleObj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4788024" y="3861048"/>
          <a:ext cx="1990725" cy="469900"/>
        </p:xfrm>
        <a:graphic>
          <a:graphicData uri="http://schemas.openxmlformats.org/presentationml/2006/ole">
            <p:oleObj spid="_x0000_s99339" name="Формула" r:id="rId7" imgW="965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b="1" u="sng" dirty="0" smtClean="0"/>
              <a:t>Основные характеристики модели: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ru-RU" sz="2000" dirty="0" smtClean="0"/>
              <a:t>Определим вероятность состояния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endParaRPr lang="ru-RU" sz="2000" dirty="0"/>
          </a:p>
          <a:p>
            <a:r>
              <a:rPr lang="ru-RU" sz="2000" dirty="0" smtClean="0"/>
              <a:t>                                                        - доля времени, когда в системе находятся</a:t>
            </a:r>
          </a:p>
          <a:p>
            <a:r>
              <a:rPr lang="ru-RU" sz="2000" dirty="0" smtClean="0"/>
              <a:t>                                                           вызовы</a:t>
            </a:r>
          </a:p>
          <a:p>
            <a:endParaRPr lang="ru-RU" sz="2000" dirty="0"/>
          </a:p>
          <a:p>
            <a:r>
              <a:rPr lang="ru-RU" sz="2000" dirty="0" smtClean="0"/>
              <a:t>Поскольку в устойчивых системах должно быть                  ,то </a:t>
            </a:r>
            <a:r>
              <a:rPr lang="en-US" sz="2000" dirty="0" smtClean="0"/>
              <a:t>                 </a:t>
            </a:r>
          </a:p>
          <a:p>
            <a:endParaRPr lang="en-US" sz="2000" dirty="0" smtClean="0"/>
          </a:p>
          <a:p>
            <a:r>
              <a:rPr lang="ru-RU" sz="2000" dirty="0" smtClean="0"/>
              <a:t>2. </a:t>
            </a:r>
            <a:r>
              <a:rPr lang="ru-RU" sz="2000" dirty="0"/>
              <a:t>Рассмотрим графически функцию </a:t>
            </a:r>
            <a:r>
              <a:rPr lang="ru-RU" sz="2000" dirty="0" smtClean="0"/>
              <a:t>                           .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ru-RU" sz="2000" dirty="0" smtClean="0"/>
              <a:t>                                                                      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</a:t>
            </a:r>
          </a:p>
          <a:p>
            <a:r>
              <a:rPr lang="ru-RU" sz="2000" dirty="0" smtClean="0"/>
              <a:t>                                                                                                                                            </a:t>
            </a:r>
          </a:p>
          <a:p>
            <a:r>
              <a:rPr lang="ru-RU" sz="2000" dirty="0" smtClean="0"/>
              <a:t>                                              </a:t>
            </a:r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9340" name="Object 12"/>
          <p:cNvGraphicFramePr>
            <a:graphicFrameLocks noChangeAspect="1"/>
          </p:cNvGraphicFramePr>
          <p:nvPr/>
        </p:nvGraphicFramePr>
        <p:xfrm>
          <a:off x="1878013" y="1052513"/>
          <a:ext cx="1433512" cy="458787"/>
        </p:xfrm>
        <a:graphic>
          <a:graphicData uri="http://schemas.openxmlformats.org/presentationml/2006/ole">
            <p:oleObj spid="_x0000_s100359" name="Формула" r:id="rId3" imgW="634680" imgH="203040" progId="Equation.3">
              <p:embed/>
            </p:oleObj>
          </a:graphicData>
        </a:graphic>
      </p:graphicFrame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1907704" y="1628800"/>
          <a:ext cx="1433512" cy="458787"/>
        </p:xfrm>
        <a:graphic>
          <a:graphicData uri="http://schemas.openxmlformats.org/presentationml/2006/ole">
            <p:oleObj spid="_x0000_s100361" name="Формула" r:id="rId4" imgW="634680" imgH="203040" progId="Equation.3">
              <p:embed/>
            </p:oleObj>
          </a:graphicData>
        </a:graphic>
      </p:graphicFrame>
      <p:sp>
        <p:nvSpPr>
          <p:cNvPr id="32" name="Левая фигурная скобка 31"/>
          <p:cNvSpPr/>
          <p:nvPr/>
        </p:nvSpPr>
        <p:spPr>
          <a:xfrm rot="10800000">
            <a:off x="3347864" y="980728"/>
            <a:ext cx="144016" cy="108012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0362" name="Object 10"/>
          <p:cNvGraphicFramePr>
            <a:graphicFrameLocks noChangeAspect="1"/>
          </p:cNvGraphicFramePr>
          <p:nvPr/>
        </p:nvGraphicFramePr>
        <p:xfrm>
          <a:off x="3707904" y="1340768"/>
          <a:ext cx="360040" cy="390044"/>
        </p:xfrm>
        <a:graphic>
          <a:graphicData uri="http://schemas.openxmlformats.org/presentationml/2006/ole">
            <p:oleObj spid="_x0000_s100362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100363" name="Object 11"/>
          <p:cNvGraphicFramePr>
            <a:graphicFrameLocks noChangeAspect="1"/>
          </p:cNvGraphicFramePr>
          <p:nvPr/>
        </p:nvGraphicFramePr>
        <p:xfrm>
          <a:off x="6516216" y="2204864"/>
          <a:ext cx="890588" cy="377825"/>
        </p:xfrm>
        <a:graphic>
          <a:graphicData uri="http://schemas.openxmlformats.org/presentationml/2006/ole">
            <p:oleObj spid="_x0000_s100363" name="Формула" r:id="rId6" imgW="419040" imgH="177480" progId="Equation.3">
              <p:embed/>
            </p:oleObj>
          </a:graphicData>
        </a:graphic>
      </p:graphicFrame>
      <p:graphicFrame>
        <p:nvGraphicFramePr>
          <p:cNvPr id="100364" name="Object 12"/>
          <p:cNvGraphicFramePr>
            <a:graphicFrameLocks noChangeAspect="1"/>
          </p:cNvGraphicFramePr>
          <p:nvPr/>
        </p:nvGraphicFramePr>
        <p:xfrm>
          <a:off x="7740352" y="2204864"/>
          <a:ext cx="1166688" cy="414119"/>
        </p:xfrm>
        <a:graphic>
          <a:graphicData uri="http://schemas.openxmlformats.org/presentationml/2006/ole">
            <p:oleObj spid="_x0000_s100364" name="Формула" r:id="rId7" imgW="571320" imgH="203040" progId="Equation.3">
              <p:embed/>
            </p:oleObj>
          </a:graphicData>
        </a:graphic>
      </p:graphicFrame>
      <p:graphicFrame>
        <p:nvGraphicFramePr>
          <p:cNvPr id="100365" name="Object 13"/>
          <p:cNvGraphicFramePr>
            <a:graphicFrameLocks noChangeAspect="1"/>
          </p:cNvGraphicFramePr>
          <p:nvPr/>
        </p:nvGraphicFramePr>
        <p:xfrm>
          <a:off x="5364088" y="2852936"/>
          <a:ext cx="1261625" cy="462533"/>
        </p:xfrm>
        <a:graphic>
          <a:graphicData uri="http://schemas.openxmlformats.org/presentationml/2006/ole">
            <p:oleObj spid="_x0000_s100365" name="Формула" r:id="rId8" imgW="622080" imgH="228600" progId="Equation.3">
              <p:embed/>
            </p:oleObj>
          </a:graphicData>
        </a:graphic>
      </p:graphicFrame>
      <p:sp>
        <p:nvSpPr>
          <p:cNvPr id="58" name="Полилиния 57"/>
          <p:cNvSpPr/>
          <p:nvPr/>
        </p:nvSpPr>
        <p:spPr>
          <a:xfrm>
            <a:off x="1538954" y="4964868"/>
            <a:ext cx="2272553" cy="862852"/>
          </a:xfrm>
          <a:custGeom>
            <a:avLst/>
            <a:gdLst>
              <a:gd name="connsiteX0" fmla="*/ 0 w 2272553"/>
              <a:gd name="connsiteY0" fmla="*/ 0 h 862852"/>
              <a:gd name="connsiteX1" fmla="*/ 484094 w 2272553"/>
              <a:gd name="connsiteY1" fmla="*/ 389964 h 862852"/>
              <a:gd name="connsiteX2" fmla="*/ 927847 w 2272553"/>
              <a:gd name="connsiteY2" fmla="*/ 591670 h 862852"/>
              <a:gd name="connsiteX3" fmla="*/ 1411941 w 2272553"/>
              <a:gd name="connsiteY3" fmla="*/ 766482 h 862852"/>
              <a:gd name="connsiteX4" fmla="*/ 1801906 w 2272553"/>
              <a:gd name="connsiteY4" fmla="*/ 847164 h 862852"/>
              <a:gd name="connsiteX5" fmla="*/ 2272553 w 2272553"/>
              <a:gd name="connsiteY5" fmla="*/ 860611 h 86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2553" h="862852">
                <a:moveTo>
                  <a:pt x="0" y="0"/>
                </a:moveTo>
                <a:cubicBezTo>
                  <a:pt x="164726" y="145676"/>
                  <a:pt x="329453" y="291352"/>
                  <a:pt x="484094" y="389964"/>
                </a:cubicBezTo>
                <a:cubicBezTo>
                  <a:pt x="638735" y="488576"/>
                  <a:pt x="773206" y="528917"/>
                  <a:pt x="927847" y="591670"/>
                </a:cubicBezTo>
                <a:cubicBezTo>
                  <a:pt x="1082488" y="654423"/>
                  <a:pt x="1266265" y="723900"/>
                  <a:pt x="1411941" y="766482"/>
                </a:cubicBezTo>
                <a:cubicBezTo>
                  <a:pt x="1557617" y="809064"/>
                  <a:pt x="1658471" y="831476"/>
                  <a:pt x="1801906" y="847164"/>
                </a:cubicBezTo>
                <a:cubicBezTo>
                  <a:pt x="1945341" y="862852"/>
                  <a:pt x="2198594" y="858370"/>
                  <a:pt x="2272553" y="860611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9933"/>
              </a:solidFill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1547664" y="3419708"/>
            <a:ext cx="0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1547664" y="6084004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469487" y="6156012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0      1      2      3      4      5              </a:t>
            </a:r>
            <a:r>
              <a:rPr lang="en-US" dirty="0" smtClean="0"/>
              <a:t>k</a:t>
            </a:r>
            <a:endParaRPr lang="ru-RU" sz="1100" dirty="0"/>
          </a:p>
        </p:txBody>
      </p:sp>
      <p:sp>
        <p:nvSpPr>
          <p:cNvPr id="62" name="Блок-схема: узел 61"/>
          <p:cNvSpPr/>
          <p:nvPr/>
        </p:nvSpPr>
        <p:spPr>
          <a:xfrm>
            <a:off x="1469487" y="4931876"/>
            <a:ext cx="144016" cy="1440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Блок-схема: узел 62"/>
          <p:cNvSpPr/>
          <p:nvPr/>
        </p:nvSpPr>
        <p:spPr>
          <a:xfrm>
            <a:off x="1973543" y="5291916"/>
            <a:ext cx="144016" cy="1440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Блок-схема: узел 63"/>
          <p:cNvSpPr/>
          <p:nvPr/>
        </p:nvSpPr>
        <p:spPr>
          <a:xfrm>
            <a:off x="2405591" y="5507940"/>
            <a:ext cx="144016" cy="1440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Блок-схема: узел 64"/>
          <p:cNvSpPr/>
          <p:nvPr/>
        </p:nvSpPr>
        <p:spPr>
          <a:xfrm>
            <a:off x="2837639" y="5651956"/>
            <a:ext cx="144016" cy="1440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Блок-схема: узел 65"/>
          <p:cNvSpPr/>
          <p:nvPr/>
        </p:nvSpPr>
        <p:spPr>
          <a:xfrm>
            <a:off x="3269687" y="5723964"/>
            <a:ext cx="144016" cy="1440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Блок-схема: узел 66"/>
          <p:cNvSpPr/>
          <p:nvPr/>
        </p:nvSpPr>
        <p:spPr>
          <a:xfrm>
            <a:off x="3701735" y="5723964"/>
            <a:ext cx="144016" cy="14401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109447" y="341970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</a:t>
            </a:r>
            <a:endParaRPr lang="ru-RU" dirty="0"/>
          </a:p>
        </p:txBody>
      </p:sp>
      <p:graphicFrame>
        <p:nvGraphicFramePr>
          <p:cNvPr id="100366" name="Object 14"/>
          <p:cNvGraphicFramePr>
            <a:graphicFrameLocks noChangeAspect="1"/>
          </p:cNvGraphicFramePr>
          <p:nvPr/>
        </p:nvGraphicFramePr>
        <p:xfrm>
          <a:off x="1541495" y="4581128"/>
          <a:ext cx="564226" cy="347216"/>
        </p:xfrm>
        <a:graphic>
          <a:graphicData uri="http://schemas.openxmlformats.org/presentationml/2006/ole">
            <p:oleObj spid="_x0000_s100366" name="Формула" r:id="rId9" imgW="330120" imgH="203040" progId="Equation.3">
              <p:embed/>
            </p:oleObj>
          </a:graphicData>
        </a:graphic>
      </p:graphicFrame>
      <p:graphicFrame>
        <p:nvGraphicFramePr>
          <p:cNvPr id="100368" name="Object 16"/>
          <p:cNvGraphicFramePr>
            <a:graphicFrameLocks noChangeAspect="1"/>
          </p:cNvGraphicFramePr>
          <p:nvPr/>
        </p:nvGraphicFramePr>
        <p:xfrm>
          <a:off x="1795661" y="4941888"/>
          <a:ext cx="931863" cy="346075"/>
        </p:xfrm>
        <a:graphic>
          <a:graphicData uri="http://schemas.openxmlformats.org/presentationml/2006/ole">
            <p:oleObj spid="_x0000_s100368" name="Формула" r:id="rId10" imgW="545760" imgH="203040" progId="Equation.3">
              <p:embed/>
            </p:oleObj>
          </a:graphicData>
        </a:graphic>
      </p:graphicFrame>
      <p:graphicFrame>
        <p:nvGraphicFramePr>
          <p:cNvPr id="100369" name="Object 17"/>
          <p:cNvGraphicFramePr>
            <a:graphicFrameLocks noChangeAspect="1"/>
          </p:cNvGraphicFramePr>
          <p:nvPr/>
        </p:nvGraphicFramePr>
        <p:xfrm>
          <a:off x="1763688" y="5661248"/>
          <a:ext cx="1019175" cy="390525"/>
        </p:xfrm>
        <a:graphic>
          <a:graphicData uri="http://schemas.openxmlformats.org/presentationml/2006/ole">
            <p:oleObj spid="_x0000_s100369" name="Формула" r:id="rId11" imgW="596880" imgH="228600" progId="Equation.3">
              <p:embed/>
            </p:oleObj>
          </a:graphicData>
        </a:graphic>
      </p:graphicFrame>
      <p:sp>
        <p:nvSpPr>
          <p:cNvPr id="74" name="Содержимое 2"/>
          <p:cNvSpPr txBox="1">
            <a:spLocks/>
          </p:cNvSpPr>
          <p:nvPr/>
        </p:nvSpPr>
        <p:spPr>
          <a:xfrm>
            <a:off x="5004048" y="3356992"/>
            <a:ext cx="3664024" cy="316835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err="1" smtClean="0"/>
              <a:t>Р</a:t>
            </a:r>
            <a:r>
              <a:rPr lang="ru-RU" sz="1600" dirty="0" err="1" smtClean="0"/>
              <a:t>к</a:t>
            </a:r>
            <a:r>
              <a:rPr lang="ru-RU" sz="2000" dirty="0" smtClean="0"/>
              <a:t> принимает значения в целочисленных </a:t>
            </a:r>
            <a:r>
              <a:rPr lang="en-US" sz="2000" dirty="0" smtClean="0"/>
              <a:t> </a:t>
            </a:r>
            <a:r>
              <a:rPr lang="en-US" sz="2000" i="1" dirty="0" smtClean="0">
                <a:latin typeface="Corbel" pitchFamily="34" charset="0"/>
              </a:rPr>
              <a:t>k  </a:t>
            </a:r>
            <a:r>
              <a:rPr lang="ru-RU" sz="2000" dirty="0" smtClean="0">
                <a:latin typeface="Corbel" pitchFamily="34" charset="0"/>
              </a:rPr>
              <a:t>и характер огибающих этих значений имеет ниспадающий характер.</a:t>
            </a:r>
          </a:p>
          <a:p>
            <a:pPr>
              <a:spcAft>
                <a:spcPts val="600"/>
              </a:spcAft>
            </a:pPr>
            <a:endParaRPr lang="ru-RU" sz="2000" dirty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000" dirty="0" smtClean="0">
                <a:latin typeface="Corbel" pitchFamily="34" charset="0"/>
              </a:rPr>
              <a:t>Вероятности  </a:t>
            </a:r>
            <a:r>
              <a:rPr lang="ru-RU" sz="2000" dirty="0" err="1" smtClean="0"/>
              <a:t>Р</a:t>
            </a:r>
            <a:r>
              <a:rPr lang="ru-RU" sz="1600" dirty="0" err="1" smtClean="0"/>
              <a:t>к</a:t>
            </a:r>
            <a:r>
              <a:rPr lang="ru-RU" sz="2000" dirty="0" smtClean="0">
                <a:latin typeface="Corbel" pitchFamily="34" charset="0"/>
              </a:rPr>
              <a:t>  также зависят от соотношения              , но не зависят от каждого из значений    </a:t>
            </a:r>
            <a:r>
              <a:rPr lang="el-GR" sz="2000" dirty="0" smtClean="0">
                <a:latin typeface="Corbel" pitchFamily="34" charset="0"/>
              </a:rPr>
              <a:t>λ</a:t>
            </a:r>
            <a:r>
              <a:rPr lang="ru-RU" sz="2000" dirty="0" smtClean="0">
                <a:latin typeface="Corbel" pitchFamily="34" charset="0"/>
              </a:rPr>
              <a:t>   и   </a:t>
            </a:r>
            <a:r>
              <a:rPr lang="el-GR" sz="2000" dirty="0" smtClean="0">
                <a:latin typeface="Corbel" pitchFamily="34" charset="0"/>
              </a:rPr>
              <a:t>β</a:t>
            </a:r>
            <a:r>
              <a:rPr lang="ru-RU" sz="2000" dirty="0" smtClean="0">
                <a:latin typeface="Corbel" pitchFamily="34" charset="0"/>
              </a:rPr>
              <a:t>.</a:t>
            </a:r>
            <a:endParaRPr lang="ru-RU" sz="2000" dirty="0"/>
          </a:p>
        </p:txBody>
      </p:sp>
      <p:graphicFrame>
        <p:nvGraphicFramePr>
          <p:cNvPr id="100370" name="Object 18"/>
          <p:cNvGraphicFramePr>
            <a:graphicFrameLocks noChangeAspect="1"/>
          </p:cNvGraphicFramePr>
          <p:nvPr/>
        </p:nvGraphicFramePr>
        <p:xfrm>
          <a:off x="7020272" y="5298898"/>
          <a:ext cx="576064" cy="557580"/>
        </p:xfrm>
        <a:graphic>
          <a:graphicData uri="http://schemas.openxmlformats.org/presentationml/2006/ole">
            <p:oleObj spid="_x0000_s100370" name="Формула" r:id="rId12" imgW="4316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3. Среднее число вызовов в системе</a:t>
            </a:r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1867385" y="764704"/>
            <a:ext cx="0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867385" y="3429000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219313" y="83671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k͞ 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723369" y="3573016"/>
            <a:ext cx="378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                      1              ƛ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β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=y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=с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3307545" y="836712"/>
            <a:ext cx="0" cy="2592288"/>
          </a:xfrm>
          <a:prstGeom prst="line">
            <a:avLst/>
          </a:pr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1911628" y="871028"/>
            <a:ext cx="1295399" cy="2554941"/>
          </a:xfrm>
          <a:custGeom>
            <a:avLst/>
            <a:gdLst>
              <a:gd name="connsiteX0" fmla="*/ 0 w 1295399"/>
              <a:gd name="connsiteY0" fmla="*/ 2554941 h 2554941"/>
              <a:gd name="connsiteX1" fmla="*/ 416859 w 1295399"/>
              <a:gd name="connsiteY1" fmla="*/ 2447365 h 2554941"/>
              <a:gd name="connsiteX2" fmla="*/ 672353 w 1295399"/>
              <a:gd name="connsiteY2" fmla="*/ 2326341 h 2554941"/>
              <a:gd name="connsiteX3" fmla="*/ 833717 w 1295399"/>
              <a:gd name="connsiteY3" fmla="*/ 2164977 h 2554941"/>
              <a:gd name="connsiteX4" fmla="*/ 995082 w 1295399"/>
              <a:gd name="connsiteY4" fmla="*/ 1909483 h 2554941"/>
              <a:gd name="connsiteX5" fmla="*/ 1075765 w 1295399"/>
              <a:gd name="connsiteY5" fmla="*/ 1680883 h 2554941"/>
              <a:gd name="connsiteX6" fmla="*/ 1143000 w 1295399"/>
              <a:gd name="connsiteY6" fmla="*/ 1411941 h 2554941"/>
              <a:gd name="connsiteX7" fmla="*/ 1237129 w 1295399"/>
              <a:gd name="connsiteY7" fmla="*/ 954741 h 2554941"/>
              <a:gd name="connsiteX8" fmla="*/ 1277470 w 1295399"/>
              <a:gd name="connsiteY8" fmla="*/ 605118 h 2554941"/>
              <a:gd name="connsiteX9" fmla="*/ 1277470 w 1295399"/>
              <a:gd name="connsiteY9" fmla="*/ 336177 h 2554941"/>
              <a:gd name="connsiteX10" fmla="*/ 1290917 w 1295399"/>
              <a:gd name="connsiteY10" fmla="*/ 161365 h 2554941"/>
              <a:gd name="connsiteX11" fmla="*/ 1290917 w 1295399"/>
              <a:gd name="connsiteY11" fmla="*/ 0 h 255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5399" h="2554941">
                <a:moveTo>
                  <a:pt x="0" y="2554941"/>
                </a:moveTo>
                <a:cubicBezTo>
                  <a:pt x="152400" y="2520203"/>
                  <a:pt x="304800" y="2485465"/>
                  <a:pt x="416859" y="2447365"/>
                </a:cubicBezTo>
                <a:cubicBezTo>
                  <a:pt x="528918" y="2409265"/>
                  <a:pt x="602877" y="2373406"/>
                  <a:pt x="672353" y="2326341"/>
                </a:cubicBezTo>
                <a:cubicBezTo>
                  <a:pt x="741829" y="2279276"/>
                  <a:pt x="779929" y="2234453"/>
                  <a:pt x="833717" y="2164977"/>
                </a:cubicBezTo>
                <a:cubicBezTo>
                  <a:pt x="887505" y="2095501"/>
                  <a:pt x="954741" y="1990165"/>
                  <a:pt x="995082" y="1909483"/>
                </a:cubicBezTo>
                <a:cubicBezTo>
                  <a:pt x="1035423" y="1828801"/>
                  <a:pt x="1051112" y="1763807"/>
                  <a:pt x="1075765" y="1680883"/>
                </a:cubicBezTo>
                <a:cubicBezTo>
                  <a:pt x="1100418" y="1597959"/>
                  <a:pt x="1116106" y="1532965"/>
                  <a:pt x="1143000" y="1411941"/>
                </a:cubicBezTo>
                <a:cubicBezTo>
                  <a:pt x="1169894" y="1290917"/>
                  <a:pt x="1214717" y="1089211"/>
                  <a:pt x="1237129" y="954741"/>
                </a:cubicBezTo>
                <a:cubicBezTo>
                  <a:pt x="1259541" y="820271"/>
                  <a:pt x="1270747" y="708212"/>
                  <a:pt x="1277470" y="605118"/>
                </a:cubicBezTo>
                <a:cubicBezTo>
                  <a:pt x="1284193" y="502024"/>
                  <a:pt x="1275229" y="410136"/>
                  <a:pt x="1277470" y="336177"/>
                </a:cubicBezTo>
                <a:cubicBezTo>
                  <a:pt x="1279711" y="262218"/>
                  <a:pt x="1288676" y="217394"/>
                  <a:pt x="1290917" y="161365"/>
                </a:cubicBezTo>
                <a:cubicBezTo>
                  <a:pt x="1293158" y="105336"/>
                  <a:pt x="1295399" y="29135"/>
                  <a:pt x="1290917" y="0"/>
                </a:cubicBez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1763687" y="4653136"/>
          <a:ext cx="3389231" cy="936104"/>
        </p:xfrm>
        <a:graphic>
          <a:graphicData uri="http://schemas.openxmlformats.org/presentationml/2006/ole">
            <p:oleObj spid="_x0000_s101383" name="Формула" r:id="rId3" imgW="15620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4. Среднее время </a:t>
            </a:r>
            <a:r>
              <a:rPr lang="ru-RU" sz="2000" dirty="0"/>
              <a:t>пребывания </a:t>
            </a:r>
            <a:r>
              <a:rPr lang="ru-RU" sz="2000" dirty="0" smtClean="0"/>
              <a:t>вызовов в системе Т.</a:t>
            </a:r>
          </a:p>
          <a:p>
            <a:pPr>
              <a:spcAft>
                <a:spcPts val="600"/>
              </a:spcAft>
            </a:pPr>
            <a:r>
              <a:rPr lang="ru-RU" sz="2000" dirty="0" smtClean="0"/>
              <a:t> Применим </a:t>
            </a:r>
            <a:r>
              <a:rPr lang="ru-RU" sz="2000" dirty="0"/>
              <a:t>для получения </a:t>
            </a:r>
            <a:r>
              <a:rPr lang="ru-RU" sz="2000" dirty="0" smtClean="0"/>
              <a:t>Т </a:t>
            </a:r>
            <a:r>
              <a:rPr lang="ru-RU" sz="2000" dirty="0" smtClean="0"/>
              <a:t>формулу </a:t>
            </a:r>
            <a:r>
              <a:rPr lang="ru-RU" sz="2000" dirty="0" err="1" smtClean="0"/>
              <a:t>Литтла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                                                  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/>
              <a:t> </a:t>
            </a:r>
            <a:r>
              <a:rPr lang="en-US" sz="2000" dirty="0" smtClean="0"/>
              <a:t>                             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6357950" y="500042"/>
          <a:ext cx="1008112" cy="463251"/>
        </p:xfrm>
        <a:graphic>
          <a:graphicData uri="http://schemas.openxmlformats.org/presentationml/2006/ole">
            <p:oleObj spid="_x0000_s102403" name="Формула" r:id="rId3" imgW="469800" imgH="215640" progId="Equation.3">
              <p:embed/>
            </p:oleObj>
          </a:graphicData>
        </a:graphic>
      </p:graphicFrame>
      <p:graphicFrame>
        <p:nvGraphicFramePr>
          <p:cNvPr id="102404" name="Object 4"/>
          <p:cNvGraphicFramePr>
            <a:graphicFrameLocks noChangeAspect="1"/>
          </p:cNvGraphicFramePr>
          <p:nvPr/>
        </p:nvGraphicFramePr>
        <p:xfrm>
          <a:off x="1403648" y="1052736"/>
          <a:ext cx="1781175" cy="1606550"/>
        </p:xfrm>
        <a:graphic>
          <a:graphicData uri="http://schemas.openxmlformats.org/presentationml/2006/ole">
            <p:oleObj spid="_x0000_s102404" name="Формула" r:id="rId4" imgW="901440" imgH="812520" progId="Equation.3">
              <p:embed/>
            </p:oleObj>
          </a:graphicData>
        </a:graphic>
      </p:graphicFrame>
      <p:sp>
        <p:nvSpPr>
          <p:cNvPr id="33" name="Полилиния 32"/>
          <p:cNvSpPr/>
          <p:nvPr/>
        </p:nvSpPr>
        <p:spPr>
          <a:xfrm>
            <a:off x="1885825" y="3170893"/>
            <a:ext cx="1627094" cy="1494864"/>
          </a:xfrm>
          <a:custGeom>
            <a:avLst/>
            <a:gdLst>
              <a:gd name="connsiteX0" fmla="*/ 0 w 1627094"/>
              <a:gd name="connsiteY0" fmla="*/ 1492623 h 1494864"/>
              <a:gd name="connsiteX1" fmla="*/ 430305 w 1627094"/>
              <a:gd name="connsiteY1" fmla="*/ 1479176 h 1494864"/>
              <a:gd name="connsiteX2" fmla="*/ 699247 w 1627094"/>
              <a:gd name="connsiteY2" fmla="*/ 1398494 h 1494864"/>
              <a:gd name="connsiteX3" fmla="*/ 981635 w 1627094"/>
              <a:gd name="connsiteY3" fmla="*/ 1237129 h 1494864"/>
              <a:gd name="connsiteX4" fmla="*/ 1156447 w 1627094"/>
              <a:gd name="connsiteY4" fmla="*/ 1035423 h 1494864"/>
              <a:gd name="connsiteX5" fmla="*/ 1371600 w 1627094"/>
              <a:gd name="connsiteY5" fmla="*/ 779929 h 1494864"/>
              <a:gd name="connsiteX6" fmla="*/ 1506070 w 1627094"/>
              <a:gd name="connsiteY6" fmla="*/ 524435 h 1494864"/>
              <a:gd name="connsiteX7" fmla="*/ 1573305 w 1627094"/>
              <a:gd name="connsiteY7" fmla="*/ 282388 h 1494864"/>
              <a:gd name="connsiteX8" fmla="*/ 1600200 w 1627094"/>
              <a:gd name="connsiteY8" fmla="*/ 121023 h 1494864"/>
              <a:gd name="connsiteX9" fmla="*/ 1627094 w 1627094"/>
              <a:gd name="connsiteY9" fmla="*/ 0 h 149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7094" h="1494864">
                <a:moveTo>
                  <a:pt x="0" y="1492623"/>
                </a:moveTo>
                <a:cubicBezTo>
                  <a:pt x="156882" y="1493743"/>
                  <a:pt x="313764" y="1494864"/>
                  <a:pt x="430305" y="1479176"/>
                </a:cubicBezTo>
                <a:cubicBezTo>
                  <a:pt x="546846" y="1463488"/>
                  <a:pt x="607359" y="1438835"/>
                  <a:pt x="699247" y="1398494"/>
                </a:cubicBezTo>
                <a:cubicBezTo>
                  <a:pt x="791135" y="1358153"/>
                  <a:pt x="905435" y="1297641"/>
                  <a:pt x="981635" y="1237129"/>
                </a:cubicBezTo>
                <a:cubicBezTo>
                  <a:pt x="1057835" y="1176617"/>
                  <a:pt x="1091453" y="1111623"/>
                  <a:pt x="1156447" y="1035423"/>
                </a:cubicBezTo>
                <a:cubicBezTo>
                  <a:pt x="1221441" y="959223"/>
                  <a:pt x="1313330" y="865094"/>
                  <a:pt x="1371600" y="779929"/>
                </a:cubicBezTo>
                <a:cubicBezTo>
                  <a:pt x="1429870" y="694764"/>
                  <a:pt x="1472453" y="607359"/>
                  <a:pt x="1506070" y="524435"/>
                </a:cubicBezTo>
                <a:cubicBezTo>
                  <a:pt x="1539688" y="441512"/>
                  <a:pt x="1557617" y="349623"/>
                  <a:pt x="1573305" y="282388"/>
                </a:cubicBezTo>
                <a:cubicBezTo>
                  <a:pt x="1588993" y="215153"/>
                  <a:pt x="1591235" y="168088"/>
                  <a:pt x="1600200" y="121023"/>
                </a:cubicBezTo>
                <a:cubicBezTo>
                  <a:pt x="1609165" y="73958"/>
                  <a:pt x="1627094" y="0"/>
                  <a:pt x="1627094" y="0"/>
                </a:cubicBezTo>
              </a:path>
            </a:pathLst>
          </a:cu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V="1">
            <a:off x="1893138" y="2924944"/>
            <a:ext cx="0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1893138" y="5589240"/>
            <a:ext cx="3015952" cy="83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621330" y="3068960"/>
            <a:ext cx="0" cy="2592288"/>
          </a:xfrm>
          <a:prstGeom prst="line">
            <a:avLst/>
          </a:pr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821130" y="5661248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                       1                       ƛ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β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389082" y="299695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65554" y="4437112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t=1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/>
              <a:t>Если </a:t>
            </a:r>
            <a:r>
              <a:rPr lang="el-GR" sz="2000" dirty="0" smtClean="0"/>
              <a:t>ρ</a:t>
            </a:r>
            <a:r>
              <a:rPr lang="ru-RU" sz="2000" i="1" dirty="0" smtClean="0"/>
              <a:t>=0</a:t>
            </a:r>
            <a:r>
              <a:rPr lang="ru-RU" sz="2000" dirty="0"/>
              <a:t>, то </a:t>
            </a:r>
            <a:r>
              <a:rPr lang="ru-RU" sz="2000" i="1" dirty="0" smtClean="0"/>
              <a:t>T= </a:t>
            </a:r>
            <a:r>
              <a:rPr lang="en-US" sz="2000" i="1" dirty="0" smtClean="0"/>
              <a:t>t</a:t>
            </a:r>
            <a:r>
              <a:rPr lang="ru-RU" sz="2000" dirty="0" smtClean="0"/>
              <a:t>, что соответствует ситуации, когда вызовы не ожидают в очереди и </a:t>
            </a:r>
            <a:r>
              <a:rPr lang="ru-RU" sz="2000" dirty="0"/>
              <a:t>длительность обслуживания вызова </a:t>
            </a:r>
            <a:r>
              <a:rPr lang="ru-RU" sz="2000" dirty="0" smtClean="0"/>
              <a:t>(</a:t>
            </a:r>
            <a:r>
              <a:rPr lang="en-US" sz="2000" i="1" dirty="0" smtClean="0"/>
              <a:t>t</a:t>
            </a:r>
            <a:r>
              <a:rPr lang="ru-RU" sz="2000" dirty="0" smtClean="0"/>
              <a:t>) </a:t>
            </a:r>
            <a:r>
              <a:rPr lang="ru-RU" sz="2000" dirty="0"/>
              <a:t>фактически совпадает со временем его пребывания в системе </a:t>
            </a:r>
            <a:r>
              <a:rPr lang="ru-RU" sz="2000" i="1" dirty="0" smtClean="0"/>
              <a:t>T</a:t>
            </a:r>
            <a:r>
              <a:rPr lang="ru-RU" sz="2000" dirty="0" smtClean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При </a:t>
            </a:r>
            <a:r>
              <a:rPr lang="el-GR" sz="2000" dirty="0" smtClean="0"/>
              <a:t>ρ </a:t>
            </a:r>
            <a:r>
              <a:rPr lang="ru-RU" sz="2000" i="1" dirty="0" smtClean="0"/>
              <a:t>→</a:t>
            </a:r>
            <a:r>
              <a:rPr lang="ru-RU" sz="2000" i="1" dirty="0"/>
              <a:t>1</a:t>
            </a:r>
            <a:r>
              <a:rPr lang="ru-RU" sz="2000" dirty="0" smtClean="0"/>
              <a:t>,</a:t>
            </a:r>
            <a:r>
              <a:rPr lang="en-US" sz="2000" dirty="0" smtClean="0"/>
              <a:t>     </a:t>
            </a:r>
            <a:r>
              <a:rPr lang="ru-RU" sz="2000" dirty="0" smtClean="0"/>
              <a:t> </a:t>
            </a:r>
            <a:r>
              <a:rPr lang="ru-RU" sz="2000" i="1" dirty="0" smtClean="0"/>
              <a:t>→∞</a:t>
            </a:r>
            <a:r>
              <a:rPr lang="en-US" sz="2000" i="1" dirty="0" smtClean="0"/>
              <a:t>  </a:t>
            </a:r>
            <a:r>
              <a:rPr lang="ru-RU" sz="2000" i="1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  </a:t>
            </a:r>
            <a:r>
              <a:rPr lang="ru-RU" sz="2000" i="1" dirty="0" smtClean="0"/>
              <a:t>T →∞</a:t>
            </a:r>
            <a:r>
              <a:rPr lang="ru-RU" sz="2000" dirty="0" smtClean="0"/>
              <a:t>. </a:t>
            </a:r>
            <a:r>
              <a:rPr lang="ru-RU" sz="2000" dirty="0"/>
              <a:t>Такой вид зависимости характерен почти для всех систем </a:t>
            </a:r>
            <a:r>
              <a:rPr lang="ru-RU" sz="2000" dirty="0" err="1"/>
              <a:t>телетрафика</a:t>
            </a:r>
            <a:r>
              <a:rPr lang="ru-RU" sz="2000" dirty="0"/>
              <a:t>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ru-RU" sz="2000" dirty="0" smtClean="0"/>
              <a:t>Когда</a:t>
            </a:r>
            <a:r>
              <a:rPr lang="en-US" sz="2000" dirty="0" smtClean="0"/>
              <a:t>  </a:t>
            </a:r>
            <a:r>
              <a:rPr lang="el-GR" sz="2000" dirty="0" smtClean="0">
                <a:latin typeface="Corbel"/>
              </a:rPr>
              <a:t>ρ</a:t>
            </a:r>
            <a:r>
              <a:rPr lang="ru-RU" sz="2000" dirty="0" smtClean="0"/>
              <a:t>  </a:t>
            </a:r>
            <a:r>
              <a:rPr lang="ru-RU" sz="2000" dirty="0"/>
              <a:t>близко к единице, характеристики системы становятся неустойчивыми, они резко возрастают. </a:t>
            </a:r>
            <a:r>
              <a:rPr lang="ru-RU" sz="2000" dirty="0" smtClean="0"/>
              <a:t>О</a:t>
            </a:r>
            <a:r>
              <a:rPr lang="ru-RU" sz="2000" dirty="0" smtClean="0"/>
              <a:t>бъяснение </a:t>
            </a:r>
            <a:r>
              <a:rPr lang="ru-RU" sz="2000" dirty="0"/>
              <a:t>этого явления состоит в том, что при случайном характере поступающего потока, возникают всплески нагрузки, которые перегружают систему, </a:t>
            </a:r>
            <a:r>
              <a:rPr lang="ru-RU" sz="2000" dirty="0" smtClean="0"/>
              <a:t>и при использовании системы на </a:t>
            </a:r>
            <a:r>
              <a:rPr lang="ru-RU" sz="2000" dirty="0" smtClean="0"/>
              <a:t>грани </a:t>
            </a:r>
            <a:r>
              <a:rPr lang="ru-RU" sz="2000" dirty="0" smtClean="0"/>
              <a:t>её пропускной способности приходится дорого платить.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2411760" y="1196752"/>
          <a:ext cx="360040" cy="359916"/>
        </p:xfrm>
        <a:graphic>
          <a:graphicData uri="http://schemas.openxmlformats.org/presentationml/2006/ole">
            <p:oleObj spid="_x0000_s103428" name="Формула" r:id="rId3" imgW="1267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9073008" cy="1556792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Система М / М / </a:t>
            </a:r>
            <a:r>
              <a:rPr lang="ru-RU" sz="4400" i="1" dirty="0" smtClean="0"/>
              <a:t>∞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8100392" cy="58052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Обслуживание простейшего ПВ бесконечно-линейным пучком, при показательном законе распределения длительности обслуживания; без очереди. 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Данная модель называется моделью с немедленным обслуживанием. Действительно, в ней всегда найдется новый обслуживающий прибор</a:t>
            </a:r>
            <a:r>
              <a:rPr lang="en-US" sz="2000" dirty="0" smtClean="0"/>
              <a:t> </a:t>
            </a:r>
            <a:r>
              <a:rPr lang="ru-RU" sz="2000" dirty="0" smtClean="0"/>
              <a:t>поступившему вызову.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Определим </a:t>
            </a:r>
            <a:r>
              <a:rPr lang="ru-RU" sz="2000" b="1" i="1" dirty="0" smtClean="0"/>
              <a:t>исходные данные </a:t>
            </a:r>
            <a:r>
              <a:rPr lang="ru-RU" sz="2000" dirty="0" smtClean="0"/>
              <a:t>для такой системы: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λ</a:t>
            </a:r>
            <a:r>
              <a:rPr lang="ru-RU" sz="2000" i="1" baseline="-25000" dirty="0" err="1" smtClean="0"/>
              <a:t>k</a:t>
            </a:r>
            <a:r>
              <a:rPr lang="ru-RU" sz="2000" i="1" dirty="0" err="1" smtClean="0"/>
              <a:t>=λ</a:t>
            </a:r>
            <a:r>
              <a:rPr lang="ru-RU" sz="2000" dirty="0" err="1" smtClean="0"/>
              <a:t>,</a:t>
            </a:r>
            <a:r>
              <a:rPr lang="ru-RU" sz="2000" dirty="0" smtClean="0"/>
              <a:t> </a:t>
            </a:r>
            <a:r>
              <a:rPr lang="en-US" sz="2000" dirty="0" smtClean="0"/>
              <a:t> </a:t>
            </a:r>
            <a:r>
              <a:rPr lang="ru-RU" sz="2000" dirty="0" smtClean="0"/>
              <a:t>где </a:t>
            </a:r>
            <a:r>
              <a:rPr lang="ru-RU" sz="2000" i="1" dirty="0" smtClean="0"/>
              <a:t>k=0,1,2,...</a:t>
            </a: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i="1" dirty="0" err="1" smtClean="0"/>
              <a:t>β</a:t>
            </a:r>
            <a:r>
              <a:rPr lang="ru-RU" sz="2000" i="1" baseline="-25000" dirty="0" err="1" smtClean="0"/>
              <a:t>k</a:t>
            </a:r>
            <a:r>
              <a:rPr lang="ru-RU" sz="2000" i="1" dirty="0" err="1" smtClean="0"/>
              <a:t>=kβ</a:t>
            </a:r>
            <a:r>
              <a:rPr lang="ru-RU" sz="2000" dirty="0" err="1" smtClean="0"/>
              <a:t>,</a:t>
            </a:r>
            <a:r>
              <a:rPr lang="ru-RU" sz="2000" dirty="0" smtClean="0"/>
              <a:t> </a:t>
            </a:r>
            <a:r>
              <a:rPr lang="en-US" sz="2000" dirty="0" smtClean="0"/>
              <a:t>  </a:t>
            </a:r>
            <a:r>
              <a:rPr lang="ru-RU" sz="2000" dirty="0" smtClean="0"/>
              <a:t>где </a:t>
            </a:r>
            <a:r>
              <a:rPr lang="ru-RU" sz="2000" i="1" dirty="0" smtClean="0"/>
              <a:t>k=1,2,...</a:t>
            </a:r>
            <a:endParaRPr lang="ru-RU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i="1" dirty="0" smtClean="0"/>
              <a:t>Условия устойчивости: </a:t>
            </a:r>
            <a:endParaRPr lang="en-US" sz="2000" b="1" i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                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>
                <a:latin typeface="Cambria Math"/>
                <a:ea typeface="Cambria Math"/>
              </a:rPr>
              <a:t>          ⇨                                                 ⇨</a:t>
            </a:r>
            <a:endParaRPr lang="en-US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 smtClean="0"/>
              <a:t>                           </a:t>
            </a:r>
            <a:endParaRPr lang="en-US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4067944" y="4005064"/>
          <a:ext cx="1041998" cy="864096"/>
        </p:xfrm>
        <a:graphic>
          <a:graphicData uri="http://schemas.openxmlformats.org/presentationml/2006/ole">
            <p:oleObj spid="_x0000_s104452" name="Формула" r:id="rId3" imgW="520560" imgH="431640" progId="Equation.3">
              <p:embed/>
            </p:oleObj>
          </a:graphicData>
        </a:graphic>
      </p:graphicFrame>
      <p:graphicFrame>
        <p:nvGraphicFramePr>
          <p:cNvPr id="104453" name="Object 5"/>
          <p:cNvGraphicFramePr>
            <a:graphicFrameLocks noChangeAspect="1"/>
          </p:cNvGraphicFramePr>
          <p:nvPr/>
        </p:nvGraphicFramePr>
        <p:xfrm>
          <a:off x="2267744" y="5157192"/>
          <a:ext cx="1656184" cy="803441"/>
        </p:xfrm>
        <a:graphic>
          <a:graphicData uri="http://schemas.openxmlformats.org/presentationml/2006/ole">
            <p:oleObj spid="_x0000_s104453" name="Формула" r:id="rId4" imgW="863280" imgH="419040" progId="Equation.3">
              <p:embed/>
            </p:oleObj>
          </a:graphicData>
        </a:graphic>
      </p:graphicFrame>
      <p:graphicFrame>
        <p:nvGraphicFramePr>
          <p:cNvPr id="104454" name="Object 6"/>
          <p:cNvGraphicFramePr>
            <a:graphicFrameLocks noChangeAspect="1"/>
          </p:cNvGraphicFramePr>
          <p:nvPr/>
        </p:nvGraphicFramePr>
        <p:xfrm>
          <a:off x="5220072" y="5157192"/>
          <a:ext cx="841375" cy="792162"/>
        </p:xfrm>
        <a:graphic>
          <a:graphicData uri="http://schemas.openxmlformats.org/presentationml/2006/ole">
            <p:oleObj spid="_x0000_s104454" name="Формула" r:id="rId5" imgW="444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2000" dirty="0"/>
              <a:t>Диаграмма состояний </a:t>
            </a:r>
            <a:r>
              <a:rPr lang="ru-RU" sz="2000" dirty="0" smtClean="0"/>
              <a:t> и переходов: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ru-RU" sz="2000" dirty="0" smtClean="0"/>
              <a:t>Подставим исходные данные в основополагающее равенство </a:t>
            </a:r>
            <a:r>
              <a:rPr lang="ru-RU" sz="2000" dirty="0" smtClean="0"/>
              <a:t>ТТ:</a:t>
            </a:r>
            <a:endParaRPr lang="ru-RU" sz="2000" dirty="0" smtClean="0"/>
          </a:p>
          <a:p>
            <a:endParaRPr lang="ru-RU" sz="2000" b="1" dirty="0" smtClean="0"/>
          </a:p>
          <a:p>
            <a:endParaRPr lang="ru-RU" sz="2000" dirty="0"/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12360" y="76470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444208" y="1700808"/>
            <a:ext cx="42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k</a:t>
            </a:r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115616" y="764704"/>
            <a:ext cx="7560840" cy="1512168"/>
            <a:chOff x="323528" y="4221088"/>
            <a:chExt cx="8496944" cy="1728192"/>
          </a:xfrm>
          <a:solidFill>
            <a:srgbClr val="FF9933"/>
          </a:solidFill>
        </p:grpSpPr>
        <p:grpSp>
          <p:nvGrpSpPr>
            <p:cNvPr id="29" name="Группа 61"/>
            <p:cNvGrpSpPr/>
            <p:nvPr/>
          </p:nvGrpSpPr>
          <p:grpSpPr>
            <a:xfrm>
              <a:off x="323528" y="4221088"/>
              <a:ext cx="8496944" cy="1728192"/>
              <a:chOff x="323528" y="4221088"/>
              <a:chExt cx="8496944" cy="1728192"/>
            </a:xfrm>
            <a:grpFill/>
          </p:grpSpPr>
          <p:sp>
            <p:nvSpPr>
              <p:cNvPr id="32" name="Блок-схема: узел 31"/>
              <p:cNvSpPr/>
              <p:nvPr/>
            </p:nvSpPr>
            <p:spPr>
              <a:xfrm>
                <a:off x="32352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Блок-схема: узел 32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Выгнутая вверх стрелка 33"/>
              <p:cNvSpPr/>
              <p:nvPr/>
            </p:nvSpPr>
            <p:spPr>
              <a:xfrm>
                <a:off x="539552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Выгнутая вверх стрелка 34"/>
              <p:cNvSpPr/>
              <p:nvPr/>
            </p:nvSpPr>
            <p:spPr>
              <a:xfrm>
                <a:off x="205172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Выгнутая вверх стрелка 35"/>
              <p:cNvSpPr/>
              <p:nvPr/>
            </p:nvSpPr>
            <p:spPr>
              <a:xfrm>
                <a:off x="5796136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Выгнутая вверх стрелка 36"/>
              <p:cNvSpPr/>
              <p:nvPr/>
            </p:nvSpPr>
            <p:spPr>
              <a:xfrm>
                <a:off x="7308304" y="4221088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Выгнутая вверх стрелка 37"/>
              <p:cNvSpPr/>
              <p:nvPr/>
            </p:nvSpPr>
            <p:spPr>
              <a:xfrm>
                <a:off x="3491880" y="4293096"/>
                <a:ext cx="1512168" cy="504056"/>
              </a:xfrm>
              <a:prstGeom prst="curvedDown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Выгнутая вниз стрелка 38"/>
              <p:cNvSpPr/>
              <p:nvPr/>
            </p:nvSpPr>
            <p:spPr>
              <a:xfrm flipH="1">
                <a:off x="395536" y="5373216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Выгнутая вниз стрелка 39"/>
              <p:cNvSpPr/>
              <p:nvPr/>
            </p:nvSpPr>
            <p:spPr>
              <a:xfrm flipH="1">
                <a:off x="1979712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Выгнутая вниз стрелка 40"/>
              <p:cNvSpPr/>
              <p:nvPr/>
            </p:nvSpPr>
            <p:spPr>
              <a:xfrm flipH="1">
                <a:off x="3491880" y="5373216"/>
                <a:ext cx="1512168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Выгнутая вниз стрелка 41"/>
              <p:cNvSpPr/>
              <p:nvPr/>
            </p:nvSpPr>
            <p:spPr>
              <a:xfrm flipH="1">
                <a:off x="5724128" y="5301208"/>
                <a:ext cx="1584176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Выгнутая вниз стрелка 42"/>
              <p:cNvSpPr/>
              <p:nvPr/>
            </p:nvSpPr>
            <p:spPr>
              <a:xfrm flipH="1">
                <a:off x="7308304" y="5301208"/>
                <a:ext cx="1440160" cy="576064"/>
              </a:xfrm>
              <a:prstGeom prst="curvedUpArrow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Блок-схема: узел 43"/>
              <p:cNvSpPr/>
              <p:nvPr/>
            </p:nvSpPr>
            <p:spPr>
              <a:xfrm>
                <a:off x="176368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Блок-схема: узел 44"/>
              <p:cNvSpPr/>
              <p:nvPr/>
            </p:nvSpPr>
            <p:spPr>
              <a:xfrm>
                <a:off x="3203848" y="4869160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Блок-схема: узел 45"/>
              <p:cNvSpPr/>
              <p:nvPr/>
            </p:nvSpPr>
            <p:spPr>
              <a:xfrm>
                <a:off x="7092280" y="4797152"/>
                <a:ext cx="432048" cy="432048"/>
              </a:xfrm>
              <a:prstGeom prst="flowChartConnector">
                <a:avLst/>
              </a:prstGeom>
              <a:grpFill/>
              <a:ln>
                <a:solidFill>
                  <a:srgbClr val="FF9933"/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0" name="Блок-схема: узел 29"/>
            <p:cNvSpPr/>
            <p:nvPr/>
          </p:nvSpPr>
          <p:spPr>
            <a:xfrm>
              <a:off x="5076056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>
            <a:xfrm>
              <a:off x="5364088" y="4941168"/>
              <a:ext cx="144016" cy="144016"/>
            </a:xfrm>
            <a:prstGeom prst="flowChartConnector">
              <a:avLst/>
            </a:prstGeom>
            <a:grpFill/>
            <a:ln>
              <a:solidFill>
                <a:srgbClr val="FF993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63688" y="9087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6444208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427984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131840" y="9087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ƛ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63688" y="177281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alibri"/>
                <a:cs typeface="Calibri"/>
              </a:rPr>
              <a:t>β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427984" y="1772816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3</a:t>
            </a:r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131840" y="1772816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2</a:t>
            </a:r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96336" y="1700808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cs typeface="Calibri"/>
              </a:rPr>
              <a:t>(k+1)</a:t>
            </a:r>
            <a:r>
              <a:rPr lang="el-GR" dirty="0" smtClean="0">
                <a:cs typeface="Calibri"/>
              </a:rPr>
              <a:t>β</a:t>
            </a:r>
            <a:endParaRPr lang="ru-RU" dirty="0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1165225" y="2924175"/>
          <a:ext cx="7534275" cy="1693863"/>
        </p:xfrm>
        <a:graphic>
          <a:graphicData uri="http://schemas.openxmlformats.org/presentationml/2006/ole">
            <p:oleObj spid="_x0000_s105475" name="Формула" r:id="rId3" imgW="3898800" imgH="876240" progId="Equation.3">
              <p:embed/>
            </p:oleObj>
          </a:graphicData>
        </a:graphic>
      </p:graphicFrame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1475656" y="4869160"/>
          <a:ext cx="4706938" cy="1746250"/>
        </p:xfrm>
        <a:graphic>
          <a:graphicData uri="http://schemas.openxmlformats.org/presentationml/2006/ole">
            <p:oleObj spid="_x0000_s105476" name="Формула" r:id="rId4" imgW="260316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То </a:t>
            </a:r>
            <a:r>
              <a:rPr lang="ru-RU" sz="2000" dirty="0"/>
              <a:t>есть</a:t>
            </a:r>
            <a:r>
              <a:rPr lang="ru-RU" sz="2000" dirty="0" smtClean="0"/>
              <a:t>,                                           , </a:t>
            </a:r>
            <a:r>
              <a:rPr lang="ru-RU" sz="2000" dirty="0"/>
              <a:t>где </a:t>
            </a:r>
            <a:r>
              <a:rPr lang="ru-RU" sz="2000" i="1" dirty="0"/>
              <a:t>k=0,1,2,...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 smtClean="0"/>
              <a:t>Получили формулу </a:t>
            </a:r>
            <a:r>
              <a:rPr lang="ru-RU" sz="2000" dirty="0" smtClean="0"/>
              <a:t>Пуассона (раньше она </a:t>
            </a:r>
            <a:r>
              <a:rPr lang="ru-RU" sz="2000" dirty="0" smtClean="0"/>
              <a:t>рассматривалась в модели простейшего потока)</a:t>
            </a:r>
            <a:r>
              <a:rPr lang="ru-RU" sz="2000" dirty="0" smtClean="0"/>
              <a:t>, </a:t>
            </a:r>
            <a:r>
              <a:rPr lang="ru-RU" sz="2000" dirty="0"/>
              <a:t>но здесь это распределение оценивает вероятность того, что бесконечно-линейный пучок в произвольный момент времени находится в состоянии с </a:t>
            </a:r>
            <a:r>
              <a:rPr lang="ru-RU" sz="2000" i="1" dirty="0" err="1"/>
              <a:t>k</a:t>
            </a:r>
            <a:r>
              <a:rPr lang="ru-RU" sz="2000" dirty="0"/>
              <a:t> занятыми линиями</a:t>
            </a:r>
            <a:r>
              <a:rPr lang="ru-RU" sz="2000" dirty="0" smtClean="0"/>
              <a:t>.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r>
              <a:rPr lang="ru-RU" sz="2000" b="1" u="sng" dirty="0"/>
              <a:t>Основные характеристики модели </a:t>
            </a:r>
            <a:r>
              <a:rPr lang="ru-RU" sz="2000" b="1" i="1" u="sng" dirty="0"/>
              <a:t>M/M/∞</a:t>
            </a:r>
            <a:r>
              <a:rPr lang="ru-RU" sz="2000" b="1" u="sng" dirty="0"/>
              <a:t>.</a:t>
            </a:r>
          </a:p>
          <a:p>
            <a:r>
              <a:rPr lang="ru-RU" sz="2000" dirty="0" smtClean="0"/>
              <a:t>1.   Графическая </a:t>
            </a:r>
            <a:r>
              <a:rPr lang="ru-RU" sz="2000" dirty="0"/>
              <a:t>зависимость </a:t>
            </a:r>
            <a:r>
              <a:rPr lang="ru-RU" sz="2000" dirty="0" smtClean="0"/>
              <a:t> </a:t>
            </a:r>
            <a:r>
              <a:rPr lang="ru-RU" sz="2000" dirty="0" smtClean="0"/>
              <a:t>(было в </a:t>
            </a:r>
            <a:r>
              <a:rPr lang="ru-RU" sz="2000" dirty="0"/>
              <a:t>теме </a:t>
            </a:r>
            <a:r>
              <a:rPr lang="ru-RU" sz="2000" dirty="0" smtClean="0"/>
              <a:t>«Простейший поток вызовов).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2267744" y="332656"/>
          <a:ext cx="1832917" cy="1124744"/>
        </p:xfrm>
        <a:graphic>
          <a:graphicData uri="http://schemas.openxmlformats.org/presentationml/2006/ole">
            <p:oleObj spid="_x0000_s106499" name="Формула" r:id="rId3" imgW="1117440" imgH="685800" progId="Equation.3">
              <p:embed/>
            </p:oleObj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 flipV="1">
            <a:off x="3125671" y="4149080"/>
            <a:ext cx="0" cy="193492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3125671" y="6084004"/>
            <a:ext cx="3015952" cy="8384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53663" y="6156012"/>
            <a:ext cx="331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0      1      2      3      4      5              </a:t>
            </a:r>
            <a:r>
              <a:rPr lang="en-US" dirty="0" smtClean="0"/>
              <a:t>k</a:t>
            </a:r>
            <a:endParaRPr lang="ru-RU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2555776" y="407707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Pk</a:t>
            </a:r>
            <a:endParaRPr lang="ru-RU" dirty="0"/>
          </a:p>
        </p:txBody>
      </p:sp>
      <p:sp>
        <p:nvSpPr>
          <p:cNvPr id="35" name="Полилиния 34"/>
          <p:cNvSpPr/>
          <p:nvPr/>
        </p:nvSpPr>
        <p:spPr>
          <a:xfrm>
            <a:off x="3141278" y="5089176"/>
            <a:ext cx="2487705" cy="797859"/>
          </a:xfrm>
          <a:custGeom>
            <a:avLst/>
            <a:gdLst>
              <a:gd name="connsiteX0" fmla="*/ 0 w 2487705"/>
              <a:gd name="connsiteY0" fmla="*/ 797859 h 797859"/>
              <a:gd name="connsiteX1" fmla="*/ 309282 w 2487705"/>
              <a:gd name="connsiteY1" fmla="*/ 555812 h 797859"/>
              <a:gd name="connsiteX2" fmla="*/ 645458 w 2487705"/>
              <a:gd name="connsiteY2" fmla="*/ 219635 h 797859"/>
              <a:gd name="connsiteX3" fmla="*/ 874058 w 2487705"/>
              <a:gd name="connsiteY3" fmla="*/ 31376 h 797859"/>
              <a:gd name="connsiteX4" fmla="*/ 1196788 w 2487705"/>
              <a:gd name="connsiteY4" fmla="*/ 31376 h 797859"/>
              <a:gd name="connsiteX5" fmla="*/ 1479176 w 2487705"/>
              <a:gd name="connsiteY5" fmla="*/ 179294 h 797859"/>
              <a:gd name="connsiteX6" fmla="*/ 1828800 w 2487705"/>
              <a:gd name="connsiteY6" fmla="*/ 340659 h 797859"/>
              <a:gd name="connsiteX7" fmla="*/ 2151529 w 2487705"/>
              <a:gd name="connsiteY7" fmla="*/ 502023 h 797859"/>
              <a:gd name="connsiteX8" fmla="*/ 2487705 w 2487705"/>
              <a:gd name="connsiteY8" fmla="*/ 609600 h 797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7705" h="797859">
                <a:moveTo>
                  <a:pt x="0" y="797859"/>
                </a:moveTo>
                <a:cubicBezTo>
                  <a:pt x="100853" y="725021"/>
                  <a:pt x="201706" y="652183"/>
                  <a:pt x="309282" y="555812"/>
                </a:cubicBezTo>
                <a:cubicBezTo>
                  <a:pt x="416858" y="459441"/>
                  <a:pt x="551329" y="307041"/>
                  <a:pt x="645458" y="219635"/>
                </a:cubicBezTo>
                <a:cubicBezTo>
                  <a:pt x="739587" y="132229"/>
                  <a:pt x="782170" y="62753"/>
                  <a:pt x="874058" y="31376"/>
                </a:cubicBezTo>
                <a:cubicBezTo>
                  <a:pt x="965946" y="0"/>
                  <a:pt x="1095935" y="6723"/>
                  <a:pt x="1196788" y="31376"/>
                </a:cubicBezTo>
                <a:cubicBezTo>
                  <a:pt x="1297641" y="56029"/>
                  <a:pt x="1373841" y="127747"/>
                  <a:pt x="1479176" y="179294"/>
                </a:cubicBezTo>
                <a:cubicBezTo>
                  <a:pt x="1584511" y="230841"/>
                  <a:pt x="1716741" y="286871"/>
                  <a:pt x="1828800" y="340659"/>
                </a:cubicBezTo>
                <a:cubicBezTo>
                  <a:pt x="1940859" y="394447"/>
                  <a:pt x="2041712" y="457200"/>
                  <a:pt x="2151529" y="502023"/>
                </a:cubicBezTo>
                <a:cubicBezTo>
                  <a:pt x="2261346" y="546846"/>
                  <a:pt x="2374525" y="578223"/>
                  <a:pt x="2487705" y="609600"/>
                </a:cubicBezTo>
              </a:path>
            </a:pathLst>
          </a:cu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3168172" y="5021941"/>
            <a:ext cx="2474259" cy="948017"/>
          </a:xfrm>
          <a:custGeom>
            <a:avLst/>
            <a:gdLst>
              <a:gd name="connsiteX0" fmla="*/ 0 w 2474259"/>
              <a:gd name="connsiteY0" fmla="*/ 515470 h 948017"/>
              <a:gd name="connsiteX1" fmla="*/ 255494 w 2474259"/>
              <a:gd name="connsiteY1" fmla="*/ 273423 h 948017"/>
              <a:gd name="connsiteX2" fmla="*/ 430306 w 2474259"/>
              <a:gd name="connsiteY2" fmla="*/ 31376 h 948017"/>
              <a:gd name="connsiteX3" fmla="*/ 739588 w 2474259"/>
              <a:gd name="connsiteY3" fmla="*/ 85164 h 948017"/>
              <a:gd name="connsiteX4" fmla="*/ 981635 w 2474259"/>
              <a:gd name="connsiteY4" fmla="*/ 313764 h 948017"/>
              <a:gd name="connsiteX5" fmla="*/ 1264023 w 2474259"/>
              <a:gd name="connsiteY5" fmla="*/ 502023 h 948017"/>
              <a:gd name="connsiteX6" fmla="*/ 1653988 w 2474259"/>
              <a:gd name="connsiteY6" fmla="*/ 676835 h 948017"/>
              <a:gd name="connsiteX7" fmla="*/ 2030506 w 2474259"/>
              <a:gd name="connsiteY7" fmla="*/ 851647 h 948017"/>
              <a:gd name="connsiteX8" fmla="*/ 2366682 w 2474259"/>
              <a:gd name="connsiteY8" fmla="*/ 932329 h 948017"/>
              <a:gd name="connsiteX9" fmla="*/ 2474259 w 2474259"/>
              <a:gd name="connsiteY9" fmla="*/ 945776 h 948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4259" h="948017">
                <a:moveTo>
                  <a:pt x="0" y="515470"/>
                </a:moveTo>
                <a:cubicBezTo>
                  <a:pt x="91888" y="434787"/>
                  <a:pt x="183776" y="354105"/>
                  <a:pt x="255494" y="273423"/>
                </a:cubicBezTo>
                <a:cubicBezTo>
                  <a:pt x="327212" y="192741"/>
                  <a:pt x="349624" y="62752"/>
                  <a:pt x="430306" y="31376"/>
                </a:cubicBezTo>
                <a:cubicBezTo>
                  <a:pt x="510988" y="0"/>
                  <a:pt x="647700" y="38099"/>
                  <a:pt x="739588" y="85164"/>
                </a:cubicBezTo>
                <a:cubicBezTo>
                  <a:pt x="831476" y="132229"/>
                  <a:pt x="894229" y="244288"/>
                  <a:pt x="981635" y="313764"/>
                </a:cubicBezTo>
                <a:cubicBezTo>
                  <a:pt x="1069041" y="383240"/>
                  <a:pt x="1151964" y="441511"/>
                  <a:pt x="1264023" y="502023"/>
                </a:cubicBezTo>
                <a:cubicBezTo>
                  <a:pt x="1376082" y="562535"/>
                  <a:pt x="1653988" y="676835"/>
                  <a:pt x="1653988" y="676835"/>
                </a:cubicBezTo>
                <a:cubicBezTo>
                  <a:pt x="1781735" y="735106"/>
                  <a:pt x="1911724" y="809065"/>
                  <a:pt x="2030506" y="851647"/>
                </a:cubicBezTo>
                <a:cubicBezTo>
                  <a:pt x="2149288" y="894229"/>
                  <a:pt x="2292723" y="916641"/>
                  <a:pt x="2366682" y="932329"/>
                </a:cubicBezTo>
                <a:cubicBezTo>
                  <a:pt x="2440641" y="948017"/>
                  <a:pt x="2457450" y="946896"/>
                  <a:pt x="2474259" y="945776"/>
                </a:cubicBezTo>
              </a:path>
            </a:pathLst>
          </a:cu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олилиния 36"/>
          <p:cNvSpPr/>
          <p:nvPr/>
        </p:nvSpPr>
        <p:spPr>
          <a:xfrm>
            <a:off x="3127831" y="5012976"/>
            <a:ext cx="2326341" cy="1028700"/>
          </a:xfrm>
          <a:custGeom>
            <a:avLst/>
            <a:gdLst>
              <a:gd name="connsiteX0" fmla="*/ 0 w 2326341"/>
              <a:gd name="connsiteY0" fmla="*/ 121023 h 1028700"/>
              <a:gd name="connsiteX1" fmla="*/ 147917 w 2326341"/>
              <a:gd name="connsiteY1" fmla="*/ 0 h 1028700"/>
              <a:gd name="connsiteX2" fmla="*/ 389964 w 2326341"/>
              <a:gd name="connsiteY2" fmla="*/ 121023 h 1028700"/>
              <a:gd name="connsiteX3" fmla="*/ 699247 w 2326341"/>
              <a:gd name="connsiteY3" fmla="*/ 470647 h 1028700"/>
              <a:gd name="connsiteX4" fmla="*/ 1008529 w 2326341"/>
              <a:gd name="connsiteY4" fmla="*/ 658906 h 1028700"/>
              <a:gd name="connsiteX5" fmla="*/ 1317811 w 2326341"/>
              <a:gd name="connsiteY5" fmla="*/ 820270 h 1028700"/>
              <a:gd name="connsiteX6" fmla="*/ 1640541 w 2326341"/>
              <a:gd name="connsiteY6" fmla="*/ 981635 h 1028700"/>
              <a:gd name="connsiteX7" fmla="*/ 2043952 w 2326341"/>
              <a:gd name="connsiteY7" fmla="*/ 1021976 h 1028700"/>
              <a:gd name="connsiteX8" fmla="*/ 2326341 w 2326341"/>
              <a:gd name="connsiteY8" fmla="*/ 1021976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341" h="1028700">
                <a:moveTo>
                  <a:pt x="0" y="121023"/>
                </a:moveTo>
                <a:cubicBezTo>
                  <a:pt x="41461" y="60511"/>
                  <a:pt x="82923" y="0"/>
                  <a:pt x="147917" y="0"/>
                </a:cubicBezTo>
                <a:cubicBezTo>
                  <a:pt x="212911" y="0"/>
                  <a:pt x="298076" y="42582"/>
                  <a:pt x="389964" y="121023"/>
                </a:cubicBezTo>
                <a:cubicBezTo>
                  <a:pt x="481852" y="199464"/>
                  <a:pt x="596153" y="381000"/>
                  <a:pt x="699247" y="470647"/>
                </a:cubicBezTo>
                <a:cubicBezTo>
                  <a:pt x="802341" y="560294"/>
                  <a:pt x="905435" y="600636"/>
                  <a:pt x="1008529" y="658906"/>
                </a:cubicBezTo>
                <a:cubicBezTo>
                  <a:pt x="1111623" y="717176"/>
                  <a:pt x="1212476" y="766482"/>
                  <a:pt x="1317811" y="820270"/>
                </a:cubicBezTo>
                <a:cubicBezTo>
                  <a:pt x="1423146" y="874058"/>
                  <a:pt x="1519518" y="948017"/>
                  <a:pt x="1640541" y="981635"/>
                </a:cubicBezTo>
                <a:cubicBezTo>
                  <a:pt x="1761565" y="1015253"/>
                  <a:pt x="1929652" y="1015253"/>
                  <a:pt x="2043952" y="1021976"/>
                </a:cubicBezTo>
                <a:cubicBezTo>
                  <a:pt x="2158252" y="1028700"/>
                  <a:pt x="2242296" y="1025338"/>
                  <a:pt x="2326341" y="1021976"/>
                </a:cubicBezTo>
              </a:path>
            </a:pathLst>
          </a:custGeom>
          <a:ln w="38100">
            <a:solidFill>
              <a:srgbClr val="FF993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115616" y="188640"/>
            <a:ext cx="7776864" cy="640871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/>
              <a:t>2. Среднее число вызовов в системе (       )</a:t>
            </a: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marL="457200" indent="-457200">
              <a:spcAft>
                <a:spcPts val="600"/>
              </a:spcAft>
              <a:buAutoNum type="arabicPeriod" startAt="3"/>
            </a:pPr>
            <a:r>
              <a:rPr lang="ru-RU" sz="2000" dirty="0" smtClean="0"/>
              <a:t>Среднее время пребывания вызова в системе (</a:t>
            </a:r>
            <a:r>
              <a:rPr lang="ru-RU" sz="2000" i="1" dirty="0" smtClean="0"/>
              <a:t>T) </a:t>
            </a:r>
          </a:p>
          <a:p>
            <a:pPr marL="457200" indent="-457200">
              <a:spcAft>
                <a:spcPts val="600"/>
              </a:spcAft>
              <a:buAutoNum type="arabicPeriod" startAt="3"/>
            </a:pPr>
            <a:endParaRPr lang="ru-RU" sz="2000" i="1" dirty="0"/>
          </a:p>
          <a:p>
            <a:pPr marL="457200" indent="-457200">
              <a:spcAft>
                <a:spcPts val="600"/>
              </a:spcAft>
              <a:buAutoNum type="arabicPeriod" startAt="3"/>
            </a:pPr>
            <a:endParaRPr lang="ru-RU" sz="2000" i="1" dirty="0" smtClean="0"/>
          </a:p>
          <a:p>
            <a:pPr marL="457200" indent="-457200">
              <a:spcAft>
                <a:spcPts val="600"/>
              </a:spcAft>
              <a:buAutoNum type="arabicPeriod" startAt="3"/>
            </a:pPr>
            <a:endParaRPr lang="ru-RU" sz="2000" dirty="0"/>
          </a:p>
          <a:p>
            <a:pPr>
              <a:spcAft>
                <a:spcPts val="600"/>
              </a:spcAft>
            </a:pPr>
            <a:r>
              <a:rPr lang="ru-RU" sz="2000" dirty="0"/>
              <a:t>Действительно, время пребывания вызова в системе </a:t>
            </a:r>
            <a:r>
              <a:rPr lang="ru-RU" sz="2000" i="1" dirty="0" smtClean="0"/>
              <a:t>T</a:t>
            </a:r>
            <a:r>
              <a:rPr lang="ru-RU" sz="2000" dirty="0" smtClean="0"/>
              <a:t> </a:t>
            </a:r>
            <a:r>
              <a:rPr lang="ru-RU" sz="2000" dirty="0" smtClean="0"/>
              <a:t>будет </a:t>
            </a:r>
            <a:r>
              <a:rPr lang="ru-RU" sz="2000" dirty="0"/>
              <a:t>равно среднему времени обслуживания </a:t>
            </a:r>
            <a:r>
              <a:rPr lang="en-US" sz="2000" i="1" dirty="0"/>
              <a:t> </a:t>
            </a:r>
            <a:r>
              <a:rPr lang="en-US" sz="2000" i="1" dirty="0" smtClean="0"/>
              <a:t>     </a:t>
            </a:r>
            <a:r>
              <a:rPr lang="ru-RU" sz="2000" i="1" dirty="0" smtClean="0"/>
              <a:t>,</a:t>
            </a:r>
            <a:r>
              <a:rPr lang="ru-RU" sz="2000" dirty="0" smtClean="0"/>
              <a:t>так </a:t>
            </a:r>
            <a:r>
              <a:rPr lang="ru-RU" sz="2000" dirty="0"/>
              <a:t>как данная система является системой немедленного обслуживания.</a:t>
            </a:r>
          </a:p>
          <a:p>
            <a:pPr>
              <a:spcAft>
                <a:spcPts val="600"/>
              </a:spcAft>
            </a:pPr>
            <a:r>
              <a:rPr lang="ru-RU" sz="2000" i="1" dirty="0" smtClean="0"/>
              <a:t>Примечание. </a:t>
            </a:r>
            <a:r>
              <a:rPr lang="ru-RU" sz="2000" dirty="0" smtClean="0"/>
              <a:t>Практическая </a:t>
            </a:r>
            <a:r>
              <a:rPr lang="ru-RU" sz="2000" dirty="0"/>
              <a:t>значимость модели состоит в следующем: модель можно использовать для получения данных о нагрузке, которая поступает в систему. Действительно, вся поступающая нагрузка будет </a:t>
            </a:r>
            <a:r>
              <a:rPr lang="ru-RU" sz="2000" dirty="0" smtClean="0"/>
              <a:t>обслуженной и может быть оценена через </a:t>
            </a:r>
            <a:r>
              <a:rPr lang="ru-RU" sz="2000" dirty="0"/>
              <a:t>характеристики обслуженной нагрузки, как среднее число вызовов, находящихся в системе в произвольный момент времени.</a:t>
            </a:r>
          </a:p>
          <a:p>
            <a:r>
              <a:rPr lang="ru-RU" sz="2000" dirty="0"/>
              <a:t> </a:t>
            </a:r>
          </a:p>
          <a:p>
            <a:pPr>
              <a:spcAft>
                <a:spcPts val="600"/>
              </a:spcAft>
            </a:pPr>
            <a:endParaRPr lang="ru-RU" sz="2000" dirty="0" smtClean="0"/>
          </a:p>
          <a:p>
            <a:pPr>
              <a:spcAft>
                <a:spcPts val="600"/>
              </a:spcAft>
            </a:pPr>
            <a:endParaRPr lang="en-US" sz="2000" i="1" dirty="0" smtClean="0"/>
          </a:p>
          <a:p>
            <a:pPr>
              <a:spcAft>
                <a:spcPts val="600"/>
              </a:spcAft>
            </a:pP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 </a:t>
            </a:r>
            <a:endParaRPr lang="ru-RU" sz="2000" dirty="0"/>
          </a:p>
          <a:p>
            <a:pPr>
              <a:spcAft>
                <a:spcPts val="600"/>
              </a:spcAft>
            </a:pPr>
            <a:endParaRPr lang="ru-RU" sz="2000" dirty="0" smtClean="0">
              <a:latin typeface="Corbel" pitchFamily="34" charset="0"/>
            </a:endParaRPr>
          </a:p>
          <a:p>
            <a:pPr>
              <a:spcAft>
                <a:spcPts val="600"/>
              </a:spcAft>
            </a:pPr>
            <a:endParaRPr lang="ru-RU" sz="2000" dirty="0"/>
          </a:p>
          <a:p>
            <a:pPr>
              <a:spcAft>
                <a:spcPts val="600"/>
              </a:spcAft>
            </a:pPr>
            <a:endParaRPr lang="ru-RU" sz="1600" dirty="0"/>
          </a:p>
          <a:p>
            <a:pPr>
              <a:spcAft>
                <a:spcPts val="600"/>
              </a:spcAft>
            </a:pPr>
            <a:endParaRPr lang="ru-RU" sz="2000" dirty="0"/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/>
        </p:nvGraphicFramePr>
        <p:xfrm>
          <a:off x="2051720" y="620688"/>
          <a:ext cx="1190625" cy="700087"/>
        </p:xfrm>
        <a:graphic>
          <a:graphicData uri="http://schemas.openxmlformats.org/presentationml/2006/ole">
            <p:oleObj spid="_x0000_s107522" name="Формула" r:id="rId3" imgW="419040" imgH="419040" progId="Equation.3">
              <p:embed/>
            </p:oleObj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364088" y="188640"/>
          <a:ext cx="360362" cy="360363"/>
        </p:xfrm>
        <a:graphic>
          <a:graphicData uri="http://schemas.openxmlformats.org/presentationml/2006/ole">
            <p:oleObj spid="_x0000_s107524" name="Формула" r:id="rId4" imgW="126720" imgH="215640" progId="Equation.3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051720" y="1988840"/>
          <a:ext cx="2560637" cy="700087"/>
        </p:xfrm>
        <a:graphic>
          <a:graphicData uri="http://schemas.openxmlformats.org/presentationml/2006/ole">
            <p:oleObj spid="_x0000_s107525" name="Формула" r:id="rId5" imgW="901440" imgH="419040" progId="Equation.3">
              <p:embed/>
            </p:oleObj>
          </a:graphicData>
        </a:graphic>
      </p:graphicFrame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5076056" y="3140968"/>
          <a:ext cx="252412" cy="360362"/>
        </p:xfrm>
        <a:graphic>
          <a:graphicData uri="http://schemas.openxmlformats.org/presentationml/2006/ole">
            <p:oleObj spid="_x0000_s107526" name="Формула" r:id="rId6" imgW="885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13462</TotalTime>
  <Words>13135</Words>
  <Application>Microsoft Office PowerPoint</Application>
  <PresentationFormat>Экран (4:3)</PresentationFormat>
  <Paragraphs>2362</Paragraphs>
  <Slides>149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149</vt:i4>
      </vt:variant>
    </vt:vector>
  </HeadingPairs>
  <TitlesOfParts>
    <vt:vector size="152" baseType="lpstr">
      <vt:lpstr>Солнцестояние</vt:lpstr>
      <vt:lpstr>Формула</vt:lpstr>
      <vt:lpstr>Microsoft Equation 3.0</vt:lpstr>
      <vt:lpstr>СПб ГУТ )))</vt:lpstr>
      <vt:lpstr>Введение в теорию  массового обслуживания</vt:lpstr>
      <vt:lpstr>Слайд 3</vt:lpstr>
      <vt:lpstr>Слайд 4</vt:lpstr>
      <vt:lpstr>Слайд 5</vt:lpstr>
      <vt:lpstr>Слайд 6</vt:lpstr>
      <vt:lpstr>Модель обслуживания общего вида</vt:lpstr>
      <vt:lpstr>Слайд 8</vt:lpstr>
      <vt:lpstr>Слайд 9</vt:lpstr>
      <vt:lpstr>Слайд 10</vt:lpstr>
      <vt:lpstr>Дисциплины обслуживания (ДО) в инфокоммуникационных сетях</vt:lpstr>
      <vt:lpstr>Слайд 12</vt:lpstr>
      <vt:lpstr>Слайд 13</vt:lpstr>
      <vt:lpstr>Слайд 14</vt:lpstr>
      <vt:lpstr>Потоки вызовов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Характеристики ПВ</vt:lpstr>
      <vt:lpstr>Слайд 25</vt:lpstr>
      <vt:lpstr>Слайд 26</vt:lpstr>
      <vt:lpstr>Слайд 27</vt:lpstr>
      <vt:lpstr>Слайд 28</vt:lpstr>
      <vt:lpstr>Простейший поток вызовов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Характеристики простейшего ПВ</vt:lpstr>
      <vt:lpstr>Слайд 40</vt:lpstr>
      <vt:lpstr>Слайд 41</vt:lpstr>
      <vt:lpstr>Слайд 42</vt:lpstr>
      <vt:lpstr>Слайд 43</vt:lpstr>
      <vt:lpstr>Потоки с простым последействием</vt:lpstr>
      <vt:lpstr>Слайд 45</vt:lpstr>
      <vt:lpstr>Слайд 46</vt:lpstr>
      <vt:lpstr>Слайд 47</vt:lpstr>
      <vt:lpstr>Слайд 48</vt:lpstr>
      <vt:lpstr>Время обслуживания</vt:lpstr>
      <vt:lpstr>Слайд 50</vt:lpstr>
      <vt:lpstr>Слайд 51</vt:lpstr>
      <vt:lpstr>Слайд 52</vt:lpstr>
      <vt:lpstr>Слайд 53</vt:lpstr>
      <vt:lpstr>Нагрузка</vt:lpstr>
      <vt:lpstr>Слайд 55</vt:lpstr>
      <vt:lpstr>Слайд 56</vt:lpstr>
      <vt:lpstr>Слайд 57</vt:lpstr>
      <vt:lpstr>Слайд 58</vt:lpstr>
      <vt:lpstr>Слайд 59</vt:lpstr>
      <vt:lpstr>Характеристика качества обслуживания и эффективности систем распределения информации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Классические соотношения ТМО.  Важнейшие вероятностные процессы.</vt:lpstr>
      <vt:lpstr>Слайд 71</vt:lpstr>
      <vt:lpstr>Слайд 72</vt:lpstr>
      <vt:lpstr>Слайд 73</vt:lpstr>
      <vt:lpstr>Слайд 74</vt:lpstr>
      <vt:lpstr>Процесс обслуживания симметричного потока полнодоступным пучком. Основные уравнения в процессах размножения и гибели. </vt:lpstr>
      <vt:lpstr>Слайд 76</vt:lpstr>
      <vt:lpstr>Слайд 77</vt:lpstr>
      <vt:lpstr>Слайд 78</vt:lpstr>
      <vt:lpstr>Слайд 79</vt:lpstr>
      <vt:lpstr>Слайд 80</vt:lpstr>
      <vt:lpstr>Слайд 81</vt:lpstr>
      <vt:lpstr>Общее решение для стационарного режима </vt:lpstr>
      <vt:lpstr>Слайд 83</vt:lpstr>
      <vt:lpstr>Слайд 84</vt:lpstr>
      <vt:lpstr>Слайд 85</vt:lpstr>
      <vt:lpstr>Слайд 86</vt:lpstr>
      <vt:lpstr>Слайд 87</vt:lpstr>
      <vt:lpstr>Элементарные системы теории телетрафика. Система М / М / 1. 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Система М / М / ∞ </vt:lpstr>
      <vt:lpstr>Слайд 97</vt:lpstr>
      <vt:lpstr>Слайд 98</vt:lpstr>
      <vt:lpstr>Слайд 99</vt:lpstr>
      <vt:lpstr>Система М / М / V 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Система M / M / V / K, где K=V 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Слайд 120</vt:lpstr>
      <vt:lpstr>Слайд 121</vt:lpstr>
      <vt:lpstr>Слайд 122</vt:lpstr>
      <vt:lpstr>Слайд 123</vt:lpstr>
      <vt:lpstr>Слайд 124</vt:lpstr>
      <vt:lpstr>Система M / M / V / K / N, где K=V 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Слайд 134</vt:lpstr>
      <vt:lpstr>Слайд 135</vt:lpstr>
      <vt:lpstr>Слайд 136</vt:lpstr>
      <vt:lpstr>Системы более общего вида </vt:lpstr>
      <vt:lpstr>Слайд 138</vt:lpstr>
      <vt:lpstr>Слайд 139</vt:lpstr>
      <vt:lpstr>Слайд 140</vt:lpstr>
      <vt:lpstr>Система M / D / 1 со случайной очередью  </vt:lpstr>
      <vt:lpstr>Слайд 142</vt:lpstr>
      <vt:lpstr>M / D / V с упорядоченной очередью  </vt:lpstr>
      <vt:lpstr>Слайд 144</vt:lpstr>
      <vt:lpstr>Обоснование области применения систем  с ожиданием и систем с потерями   </vt:lpstr>
      <vt:lpstr>Слайд 146</vt:lpstr>
      <vt:lpstr>Перспективы развития  теории массового обслуживания   </vt:lpstr>
      <vt:lpstr>Слайд 148</vt:lpstr>
      <vt:lpstr>Слайд 149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СПб ГУТ )))</dc:title>
  <dc:creator>Анастасия Кривокора</dc:creator>
  <cp:lastModifiedBy>АПР</cp:lastModifiedBy>
  <cp:revision>350</cp:revision>
  <dcterms:created xsi:type="dcterms:W3CDTF">2014-05-07T13:41:32Z</dcterms:created>
  <dcterms:modified xsi:type="dcterms:W3CDTF">2015-11-26T11:51:09Z</dcterms:modified>
</cp:coreProperties>
</file>