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53" r:id="rId3"/>
    <p:sldId id="361" r:id="rId4"/>
    <p:sldId id="362" r:id="rId5"/>
    <p:sldId id="363" r:id="rId6"/>
    <p:sldId id="364" r:id="rId7"/>
    <p:sldId id="366" r:id="rId8"/>
    <p:sldId id="367" r:id="rId9"/>
    <p:sldId id="368" r:id="rId10"/>
    <p:sldId id="365" r:id="rId11"/>
    <p:sldId id="369" r:id="rId12"/>
    <p:sldId id="370" r:id="rId13"/>
    <p:sldId id="371" r:id="rId14"/>
    <p:sldId id="372" r:id="rId15"/>
    <p:sldId id="373" r:id="rId16"/>
    <p:sldId id="374" r:id="rId17"/>
    <p:sldId id="375" r:id="rId18"/>
    <p:sldId id="376" r:id="rId19"/>
    <p:sldId id="377" r:id="rId20"/>
    <p:sldId id="378" r:id="rId21"/>
    <p:sldId id="282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0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0.wmf"/><Relationship Id="rId4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42E8F-A39D-40BF-8DB7-AE7FE8CD77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3CCFB-B258-404D-9BF0-3D98CC7B48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E3FA7-6999-4699-BA85-347B1D064F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F32B0-97CA-44A2-9A22-B4D68B2094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EB9A0-C2FE-420C-86AF-18E0B06865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95386-7C44-413F-A1BB-DF4927416B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3FD25-79AC-4061-8A85-2A0651988E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10A25-005F-489A-AF18-C13E5532C7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88407-620A-400E-B424-8AB4A498C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022DF-C72C-40A7-B494-0560C1CE2C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BA5A6-0D51-45D3-A782-FB5051D58C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8B039-994D-4407-9D2E-4A787A7251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8FDA428-DEE1-4ACB-ABAA-FBBB268723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484313"/>
            <a:ext cx="8820150" cy="3960812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</a:rPr>
              <a:t>Математические методы проектирования инфокоммуникационных систем</a:t>
            </a:r>
            <a:r>
              <a:rPr lang="ru-RU" dirty="0" smtClean="0"/>
              <a:t> </a:t>
            </a:r>
            <a:r>
              <a:rPr lang="ru-RU" sz="5400" b="1" dirty="0" smtClean="0">
                <a:solidFill>
                  <a:srgbClr val="A50021"/>
                </a:solidFill>
                <a:latin typeface="Times New Roman" pitchFamily="18" charset="0"/>
              </a:rPr>
              <a:t/>
            </a:r>
            <a:br>
              <a:rPr lang="ru-RU" sz="5400" b="1" dirty="0" smtClean="0">
                <a:solidFill>
                  <a:srgbClr val="A50021"/>
                </a:solidFill>
                <a:latin typeface="Times New Roman" pitchFamily="18" charset="0"/>
              </a:rPr>
            </a:br>
            <a:r>
              <a:rPr lang="ru-RU" sz="54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54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Лекция 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№7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«</a:t>
            </a:r>
            <a:r>
              <a:rPr lang="ru-RU" sz="3600" b="1" dirty="0" smtClean="0">
                <a:latin typeface="Times New Roman" pitchFamily="18" charset="0"/>
              </a:rPr>
              <a:t>Характеристики качества обслуживания и эффективности СМО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».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>доцент, к.т.н. Елагин В.С.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28596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Системы с ожиданием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071546"/>
            <a:ext cx="7500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Системы с ожиданием. Важной характеристикой таких систем является вероятность ожидания.</a:t>
            </a:r>
          </a:p>
          <a:p>
            <a:endParaRPr lang="ru-RU" dirty="0"/>
          </a:p>
        </p:txBody>
      </p:sp>
      <p:graphicFrame>
        <p:nvGraphicFramePr>
          <p:cNvPr id="28674" name="Object 8"/>
          <p:cNvGraphicFramePr>
            <a:graphicFrameLocks noChangeAspect="1"/>
          </p:cNvGraphicFramePr>
          <p:nvPr/>
        </p:nvGraphicFramePr>
        <p:xfrm>
          <a:off x="642909" y="1857364"/>
          <a:ext cx="3287795" cy="642942"/>
        </p:xfrm>
        <a:graphic>
          <a:graphicData uri="http://schemas.openxmlformats.org/presentationml/2006/ole">
            <p:oleObj spid="_x0000_s28674" name="Формула" r:id="rId3" imgW="863280" imgH="22860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8596" y="2643182"/>
            <a:ext cx="807249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Вероятность задержки вызова (вероятность того, что вызов будет ожидать обслуживания). </a:t>
            </a:r>
          </a:p>
          <a:p>
            <a:r>
              <a:rPr lang="ru-RU" dirty="0" smtClean="0"/>
              <a:t>Вероятность того, что длительность ожидания обслуживания </a:t>
            </a:r>
            <a:r>
              <a:rPr lang="el-GR" sz="2200" b="1" dirty="0" smtClean="0"/>
              <a:t>γ</a:t>
            </a:r>
            <a:r>
              <a:rPr lang="en-US" sz="2200" b="1" dirty="0" smtClean="0"/>
              <a:t>&gt;0</a:t>
            </a:r>
            <a:endParaRPr lang="ru-RU" sz="2200" b="1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3714752"/>
            <a:ext cx="7500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Более общей характеристикой является вероятность</a:t>
            </a:r>
          </a:p>
          <a:p>
            <a:endParaRPr lang="ru-RU" dirty="0"/>
          </a:p>
        </p:txBody>
      </p:sp>
      <p:graphicFrame>
        <p:nvGraphicFramePr>
          <p:cNvPr id="28675" name="Object 8"/>
          <p:cNvGraphicFramePr>
            <a:graphicFrameLocks noChangeAspect="1"/>
          </p:cNvGraphicFramePr>
          <p:nvPr/>
        </p:nvGraphicFramePr>
        <p:xfrm>
          <a:off x="571472" y="4286256"/>
          <a:ext cx="1563674" cy="446930"/>
        </p:xfrm>
        <a:graphic>
          <a:graphicData uri="http://schemas.openxmlformats.org/presentationml/2006/ole">
            <p:oleObj spid="_x0000_s28675" name="Формула" r:id="rId4" imgW="558720" imgH="215640" progId="Equation.3">
              <p:embed/>
            </p:oleObj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928794" y="4345552"/>
            <a:ext cx="7055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- Вероятность ожидания сверх допустимого значения времени </a:t>
            </a:r>
            <a:r>
              <a:rPr lang="en-US" b="1" i="1" dirty="0" smtClean="0"/>
              <a:t>t</a:t>
            </a:r>
            <a:endParaRPr lang="ru-RU" b="1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4857760"/>
            <a:ext cx="7500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Обычно время берется в относительных единицах времени обслуживания.</a:t>
            </a:r>
          </a:p>
          <a:p>
            <a:endParaRPr lang="ru-RU" dirty="0"/>
          </a:p>
        </p:txBody>
      </p:sp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571472" y="5572140"/>
          <a:ext cx="377803" cy="429749"/>
        </p:xfrm>
        <a:graphic>
          <a:graphicData uri="http://schemas.openxmlformats.org/presentationml/2006/ole">
            <p:oleObj spid="_x0000_s28676" name="Формула" r:id="rId5" imgW="164880" imgH="24120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85786" y="5643578"/>
            <a:ext cx="55362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- Среднее время ожидания начала обслуживания</a:t>
            </a:r>
            <a:endParaRPr lang="ru-RU" b="1" i="1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571500" y="6143625"/>
          <a:ext cx="377825" cy="430213"/>
        </p:xfrm>
        <a:graphic>
          <a:graphicData uri="http://schemas.openxmlformats.org/presentationml/2006/ole">
            <p:oleObj spid="_x0000_s28677" name="Формула" r:id="rId6" imgW="164880" imgH="241200" progId="Equation.3">
              <p:embed/>
            </p:oleObj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785786" y="6143644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 Среднее длина очереди, - это среднее число заявок одновременно ожидающих обслуживания.</a:t>
            </a:r>
            <a:endParaRPr lang="ru-RU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28596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Пропускная способность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071546"/>
            <a:ext cx="75009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Пропускная способность системы – это свойство, заключающееся в способности системы выполнять работу по доставке информации.</a:t>
            </a:r>
          </a:p>
          <a:p>
            <a:endParaRPr lang="ru-RU" dirty="0" smtClean="0"/>
          </a:p>
          <a:p>
            <a:r>
              <a:rPr lang="ru-RU" dirty="0" smtClean="0"/>
              <a:t>Это свойство описывается объемом работы, производимой в единицу времени в соответствии с техническими характеристиками системы и определенным режимом функционирования.</a:t>
            </a:r>
          </a:p>
          <a:p>
            <a:endParaRPr lang="ru-RU" dirty="0" smtClean="0"/>
          </a:p>
          <a:p>
            <a:r>
              <a:rPr lang="ru-RU" dirty="0" smtClean="0"/>
              <a:t>Рассмотрим два аспекта это свойства</a:t>
            </a:r>
          </a:p>
          <a:p>
            <a:pPr marL="342900" indent="-342900">
              <a:buAutoNum type="arabicPeriod"/>
            </a:pPr>
            <a:r>
              <a:rPr lang="ru-RU" dirty="0" smtClean="0"/>
              <a:t>Вероятностный – связан с проблемой доставки информации в условиях обслуживания случайных потоков сообщений.</a:t>
            </a:r>
          </a:p>
          <a:p>
            <a:pPr marL="342900" indent="-342900"/>
            <a:r>
              <a:rPr lang="ru-RU" dirty="0" smtClean="0"/>
              <a:t>	</a:t>
            </a:r>
            <a:r>
              <a:rPr lang="ru-RU" dirty="0" smtClean="0"/>
              <a:t>Показатели эффективности: пропускная способность (нагрузка)</a:t>
            </a:r>
          </a:p>
          <a:p>
            <a:pPr marL="342900" indent="-342900"/>
            <a:endParaRPr lang="ru-RU" dirty="0" smtClean="0"/>
          </a:p>
          <a:p>
            <a:pPr marL="342900" indent="-342900">
              <a:buAutoNum type="arabicPeriod" startAt="2"/>
            </a:pPr>
            <a:r>
              <a:rPr lang="ru-RU" dirty="0" smtClean="0"/>
              <a:t>Технический – связан с техническими характеристиками оборудования системы</a:t>
            </a:r>
          </a:p>
          <a:p>
            <a:pPr marL="342900" indent="-342900"/>
            <a:r>
              <a:rPr lang="ru-RU" dirty="0" smtClean="0"/>
              <a:t>	 Показатели </a:t>
            </a:r>
            <a:r>
              <a:rPr lang="ru-RU" dirty="0" smtClean="0"/>
              <a:t>эффективности: </a:t>
            </a:r>
            <a:r>
              <a:rPr lang="ru-RU" dirty="0" smtClean="0"/>
              <a:t>производительность.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1071546"/>
            <a:ext cx="75009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общем случае можно дать определение понятию </a:t>
            </a:r>
            <a:r>
              <a:rPr lang="ru-RU" b="1" dirty="0" smtClean="0"/>
              <a:t>пропускной способности (нагрузки) </a:t>
            </a:r>
            <a:r>
              <a:rPr lang="ru-RU" dirty="0" smtClean="0"/>
              <a:t>как показатель: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428596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Пропускная способность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1857364"/>
            <a:ext cx="43577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 ~~</a:t>
            </a:r>
            <a:r>
              <a:rPr lang="en-US" b="1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1714488"/>
            <a:ext cx="2857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средняя мощность </a:t>
            </a:r>
            <a:r>
              <a:rPr lang="ru-RU" b="1" dirty="0" smtClean="0"/>
              <a:t>развиваемая системой при заданном </a:t>
            </a:r>
            <a:r>
              <a:rPr lang="en-US" b="1" dirty="0" err="1" smtClean="0"/>
              <a:t>QoS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00496" y="1857364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~~</a:t>
            </a:r>
            <a:endParaRPr lang="ru-RU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4357686" y="1657167"/>
            <a:ext cx="26432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Интенсивность обслуженной нагрузки при заданном </a:t>
            </a:r>
            <a:r>
              <a:rPr lang="en-US" b="1" dirty="0" err="1" smtClean="0"/>
              <a:t>QoS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429388" y="1928802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=</a:t>
            </a:r>
            <a:r>
              <a:rPr lang="en-US" b="1" dirty="0" smtClean="0"/>
              <a:t>  y</a:t>
            </a:r>
            <a:endParaRPr lang="ru-RU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3000372"/>
            <a:ext cx="75009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общем случае можно дать определение понятию </a:t>
            </a:r>
            <a:r>
              <a:rPr lang="ru-RU" b="1" dirty="0" smtClean="0"/>
              <a:t>производительность </a:t>
            </a:r>
            <a:r>
              <a:rPr lang="ru-RU" dirty="0" smtClean="0"/>
              <a:t>как показатель: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85852" y="3786190"/>
            <a:ext cx="24288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максимальная </a:t>
            </a:r>
            <a:r>
              <a:rPr lang="ru-RU" b="1" dirty="0" smtClean="0"/>
              <a:t>мощность </a:t>
            </a:r>
            <a:r>
              <a:rPr lang="ru-RU" b="1" dirty="0" smtClean="0"/>
              <a:t>развиваемая системой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00034" y="4000504"/>
            <a:ext cx="2857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/>
              <a:t>П</a:t>
            </a:r>
            <a:endParaRPr lang="ru-RU" sz="22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57224" y="4000504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~~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357554" y="4143380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~~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929058" y="3714752"/>
            <a:ext cx="26432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Максимальная интенсивность обслуженной нагрузки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000760" y="4071942"/>
            <a:ext cx="932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=</a:t>
            </a:r>
            <a:r>
              <a:rPr lang="en-US" b="1" dirty="0" smtClean="0"/>
              <a:t>  y</a:t>
            </a:r>
            <a:r>
              <a:rPr lang="ru-RU" b="1" baseline="-25000" dirty="0" smtClean="0"/>
              <a:t>макс</a:t>
            </a:r>
            <a:endParaRPr lang="ru-RU" baseline="-25000" dirty="0" smtClean="0"/>
          </a:p>
        </p:txBody>
      </p:sp>
      <p:sp>
        <p:nvSpPr>
          <p:cNvPr id="18" name="Прямоугольник 17"/>
          <p:cNvSpPr/>
          <p:nvPr/>
        </p:nvSpPr>
        <p:spPr>
          <a:xfrm>
            <a:off x="642910" y="5072074"/>
            <a:ext cx="75009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Можно заметить, что производительность системы характеризует технические возможности оборудования системы при детерминированной организации ее работы.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1428736"/>
            <a:ext cx="75009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Пропускную способность системы с целью упрощения расчетов нередко рассматривают не как </a:t>
            </a:r>
            <a:r>
              <a:rPr lang="ru-RU" b="1" dirty="0" smtClean="0"/>
              <a:t>интенсивность обслуженной нагрузки</a:t>
            </a:r>
            <a:r>
              <a:rPr lang="ru-RU" dirty="0" smtClean="0"/>
              <a:t> при заданном качестве, а как интенсивность поступающей нагрузки при заданном качестве (</a:t>
            </a:r>
            <a:r>
              <a:rPr lang="en-US" dirty="0" smtClean="0"/>
              <a:t>y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r>
              <a:rPr lang="ru-RU" dirty="0" smtClean="0"/>
              <a:t>Это объясняется двумя причинами:</a:t>
            </a:r>
          </a:p>
          <a:p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Интенсивность поступающей нагрузки находится в явной зависимости от потерь, в то время как интенсивность обслуженной нагрузки и вероятность потерь связаны неявной зависимостью, что усложняет расчеты.</a:t>
            </a:r>
          </a:p>
          <a:p>
            <a:pPr marL="342900" indent="-342900">
              <a:buAutoNum type="arabicPeriod"/>
            </a:pPr>
            <a:r>
              <a:rPr lang="ru-RU" dirty="0" smtClean="0"/>
              <a:t>Система функционирует с высоким качеством, благодаря чему интенсивность обслуженной нагрузки при заданных потерях мало отличается от интенсивности поступающей нагрузки при тех же потерях.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 bwMode="auto">
          <a:xfrm>
            <a:off x="428596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Пропускная способность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 noGrp="1"/>
          </p:cNvSpPr>
          <p:nvPr>
            <p:ph type="title"/>
          </p:nvPr>
        </p:nvSpPr>
        <p:spPr bwMode="auto">
          <a:xfrm>
            <a:off x="428596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Пропускная способность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428860" y="1000108"/>
            <a:ext cx="4214842" cy="107157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Интенсивность поступающей нагрузки (</a:t>
            </a:r>
            <a:r>
              <a:rPr lang="en-US" b="1" dirty="0" smtClean="0">
                <a:solidFill>
                  <a:sysClr val="windowText" lastClr="000000"/>
                </a:solidFill>
              </a:rPr>
              <a:t>y</a:t>
            </a:r>
            <a:r>
              <a:rPr lang="ru-RU" dirty="0" smtClean="0">
                <a:solidFill>
                  <a:sysClr val="windowText" lastClr="000000"/>
                </a:solidFill>
              </a:rPr>
              <a:t>)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2428860" y="2000240"/>
            <a:ext cx="642942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5"/>
          </p:cNvCxnSpPr>
          <p:nvPr/>
        </p:nvCxnSpPr>
        <p:spPr>
          <a:xfrm rot="16200000" flipH="1">
            <a:off x="5899423" y="2041779"/>
            <a:ext cx="728432" cy="4743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571472" y="2571744"/>
            <a:ext cx="4214842" cy="107157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Интенсивность </a:t>
            </a:r>
            <a:r>
              <a:rPr lang="ru-RU" dirty="0" err="1" smtClean="0">
                <a:solidFill>
                  <a:sysClr val="windowText" lastClr="000000"/>
                </a:solidFill>
              </a:rPr>
              <a:t>обслуж</a:t>
            </a:r>
            <a:r>
              <a:rPr lang="ru-RU" dirty="0" smtClean="0">
                <a:solidFill>
                  <a:sysClr val="windowText" lastClr="000000"/>
                </a:solidFill>
              </a:rPr>
              <a:t>. Нагрузки при заданном кач</a:t>
            </a:r>
            <a:r>
              <a:rPr lang="ru-RU" dirty="0" smtClean="0">
                <a:solidFill>
                  <a:sysClr val="windowText" lastClr="000000"/>
                </a:solidFill>
              </a:rPr>
              <a:t>е</a:t>
            </a:r>
            <a:r>
              <a:rPr lang="ru-RU" dirty="0" smtClean="0">
                <a:solidFill>
                  <a:sysClr val="windowText" lastClr="000000"/>
                </a:solidFill>
              </a:rPr>
              <a:t>стве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929158" y="2643182"/>
            <a:ext cx="4214842" cy="107157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Максимальная интенсивность нагрузки (</a:t>
            </a:r>
            <a:r>
              <a:rPr lang="en-US" b="1" dirty="0" smtClean="0">
                <a:solidFill>
                  <a:sysClr val="windowText" lastClr="000000"/>
                </a:solidFill>
              </a:rPr>
              <a:t>y</a:t>
            </a:r>
            <a:r>
              <a:rPr lang="ru-RU" b="1" baseline="-25000" dirty="0" smtClean="0">
                <a:solidFill>
                  <a:sysClr val="windowText" lastClr="000000"/>
                </a:solidFill>
              </a:rPr>
              <a:t>макс</a:t>
            </a:r>
            <a:r>
              <a:rPr lang="ru-RU" dirty="0" smtClean="0">
                <a:solidFill>
                  <a:sysClr val="windowText" lastClr="000000"/>
                </a:solidFill>
              </a:rPr>
              <a:t>)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2787638" y="4643446"/>
            <a:ext cx="1141420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6787372" y="3928272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2071670" y="4071942"/>
            <a:ext cx="857256" cy="64294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ysClr val="windowText" lastClr="000000"/>
                </a:solidFill>
              </a:rPr>
              <a:t>С</a:t>
            </a:r>
            <a:endParaRPr lang="ru-RU" b="1" dirty="0">
              <a:solidFill>
                <a:sysClr val="windowText" lastClr="000000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643702" y="4143380"/>
            <a:ext cx="857256" cy="64294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ysClr val="windowText" lastClr="000000"/>
                </a:solidFill>
              </a:rPr>
              <a:t>П</a:t>
            </a:r>
            <a:endParaRPr lang="ru-RU" b="1" dirty="0">
              <a:solidFill>
                <a:sysClr val="windowText" lastClr="000000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rot="10800000" flipV="1">
            <a:off x="5357818" y="4643446"/>
            <a:ext cx="1357322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5400000">
            <a:off x="2286778" y="3856834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2857488" y="5286388"/>
            <a:ext cx="3929090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Пропускная способность системы массового обслуживания, как </a:t>
            </a:r>
            <a:r>
              <a:rPr lang="ru-RU" b="1" dirty="0" smtClean="0">
                <a:solidFill>
                  <a:sysClr val="windowText" lastClr="000000"/>
                </a:solidFill>
              </a:rPr>
              <a:t>свойство</a:t>
            </a:r>
            <a:endParaRPr lang="ru-RU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28596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Пропускная способность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7" y="1142984"/>
            <a:ext cx="714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Пропускная </a:t>
            </a:r>
            <a:r>
              <a:rPr lang="ru-RU" dirty="0" smtClean="0"/>
              <a:t>способность системы </a:t>
            </a:r>
            <a:r>
              <a:rPr lang="ru-RU" dirty="0" smtClean="0"/>
              <a:t>является функцией большого числа параметров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2000240"/>
            <a:ext cx="7143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y = f</a:t>
            </a:r>
            <a:r>
              <a:rPr lang="ru-RU" sz="2400" b="1" dirty="0" smtClean="0"/>
              <a:t> </a:t>
            </a:r>
            <a:r>
              <a:rPr lang="en-US" dirty="0" smtClean="0"/>
              <a:t>(</a:t>
            </a:r>
            <a:r>
              <a:rPr lang="ru-RU" dirty="0" smtClean="0"/>
              <a:t> </a:t>
            </a:r>
            <a:r>
              <a:rPr lang="ru-RU" dirty="0" err="1" smtClean="0"/>
              <a:t>λ,   </a:t>
            </a:r>
            <a:r>
              <a:rPr lang="ru-RU" dirty="0" smtClean="0"/>
              <a:t>структуры системы (</a:t>
            </a:r>
            <a:r>
              <a:rPr lang="en-US" dirty="0" smtClean="0"/>
              <a:t>S</a:t>
            </a:r>
            <a:r>
              <a:rPr lang="ru-RU" dirty="0" smtClean="0"/>
              <a:t>),    </a:t>
            </a:r>
            <a:r>
              <a:rPr lang="el-GR" dirty="0" smtClean="0"/>
              <a:t>μ</a:t>
            </a:r>
            <a:r>
              <a:rPr lang="ru-RU" dirty="0" smtClean="0"/>
              <a:t>,    </a:t>
            </a:r>
            <a:r>
              <a:rPr lang="en-US" dirty="0" smtClean="0"/>
              <a:t>B</a:t>
            </a:r>
            <a:r>
              <a:rPr lang="ru-RU" dirty="0" smtClean="0"/>
              <a:t>(</a:t>
            </a:r>
            <a:r>
              <a:rPr lang="en-US" dirty="0" smtClean="0"/>
              <a:t>x</a:t>
            </a:r>
            <a:r>
              <a:rPr lang="ru-RU" dirty="0" smtClean="0"/>
              <a:t>),     </a:t>
            </a:r>
          </a:p>
          <a:p>
            <a:r>
              <a:rPr lang="ru-RU" dirty="0" smtClean="0"/>
              <a:t> </a:t>
            </a:r>
            <a:r>
              <a:rPr lang="ru-RU" dirty="0" smtClean="0"/>
              <a:t>       дисциплины обслуживания (ДО),    потерь   и   т.д.</a:t>
            </a:r>
            <a:r>
              <a:rPr lang="en-US" dirty="0" smtClean="0"/>
              <a:t> 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2714620"/>
            <a:ext cx="71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Так как это не явная функциональная зависимость, то в основе расчета системы массового обслуживания лежит другая форма зависимости: </a:t>
            </a:r>
            <a:r>
              <a:rPr lang="ru-RU" b="1" dirty="0" smtClean="0"/>
              <a:t>потери от тех же параметров, включая пропускную способность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30722" name="Object 8"/>
          <p:cNvGraphicFramePr>
            <a:graphicFrameLocks noChangeAspect="1"/>
          </p:cNvGraphicFramePr>
          <p:nvPr/>
        </p:nvGraphicFramePr>
        <p:xfrm>
          <a:off x="500034" y="3929066"/>
          <a:ext cx="7639051" cy="642938"/>
        </p:xfrm>
        <a:graphic>
          <a:graphicData uri="http://schemas.openxmlformats.org/presentationml/2006/ole">
            <p:oleObj spid="_x0000_s30722" name="Формула" r:id="rId3" imgW="2006280" imgH="22860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42910" y="4929198"/>
            <a:ext cx="7143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Рассматриваемые характеристики качества обслуживания (и вероятность потерь и пропускная способность) характеризуют процесс функционирования системы с позиции оператора связи, т.е. с позиции того, кто эту систему обслуживает.</a:t>
            </a:r>
          </a:p>
          <a:p>
            <a:r>
              <a:rPr lang="ru-RU" dirty="0" smtClean="0"/>
              <a:t>Эта группа характеристик качества рассматривается МСЭ, как </a:t>
            </a:r>
            <a:r>
              <a:rPr lang="en-US" dirty="0" smtClean="0"/>
              <a:t>Grade Of Service (</a:t>
            </a:r>
            <a:r>
              <a:rPr lang="en-US" dirty="0" err="1" smtClean="0"/>
              <a:t>GoS</a:t>
            </a:r>
            <a:r>
              <a:rPr lang="en-US" dirty="0" smtClean="0"/>
              <a:t>)</a:t>
            </a:r>
            <a:r>
              <a:rPr lang="ru-RU" dirty="0" smtClean="0"/>
              <a:t>, уровень обслуживания.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1142984"/>
            <a:ext cx="78581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Рассматриваемые характеристики качества обслуживания (и вероятность потерь и пропускная способность) характеризуют процесс функционирования системы с позиции оператора связи, т.е. с позиции того, кто эту систему обслуживает.</a:t>
            </a:r>
          </a:p>
          <a:p>
            <a:r>
              <a:rPr lang="ru-RU" dirty="0" smtClean="0"/>
              <a:t>Эта группа характеристик качества рассматривается МСЭ, как </a:t>
            </a:r>
            <a:r>
              <a:rPr lang="en-US" b="1" dirty="0" smtClean="0"/>
              <a:t>Grade Of Service (</a:t>
            </a:r>
            <a:r>
              <a:rPr lang="en-US" b="1" dirty="0" err="1" smtClean="0"/>
              <a:t>GoS</a:t>
            </a:r>
            <a:r>
              <a:rPr lang="en-US" b="1" dirty="0" smtClean="0"/>
              <a:t>)</a:t>
            </a:r>
            <a:r>
              <a:rPr lang="ru-RU" dirty="0" smtClean="0"/>
              <a:t>, уровень обслуживания.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Одновременно, МСЭ рекомендует рассматривать характеристики качества с позиции пользователей </a:t>
            </a:r>
            <a:r>
              <a:rPr lang="en-US" b="1" dirty="0" smtClean="0"/>
              <a:t>Quality of Service</a:t>
            </a:r>
            <a:r>
              <a:rPr lang="ru-RU" b="1" dirty="0" smtClean="0"/>
              <a:t> (</a:t>
            </a:r>
            <a:r>
              <a:rPr lang="en-US" b="1" dirty="0" err="1" smtClean="0"/>
              <a:t>QoS</a:t>
            </a:r>
            <a:r>
              <a:rPr lang="ru-RU" b="1" dirty="0" smtClean="0"/>
              <a:t>)</a:t>
            </a:r>
            <a:r>
              <a:rPr lang="ru-RU" dirty="0" smtClean="0"/>
              <a:t>, качество обслуживания.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428596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Пропускная способность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928694"/>
          </a:xfrm>
        </p:spPr>
        <p:txBody>
          <a:bodyPr/>
          <a:lstStyle/>
          <a:p>
            <a:r>
              <a:rPr lang="ru-RU" sz="2800" dirty="0" smtClean="0"/>
              <a:t>Время доставки сообщения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142984"/>
            <a:ext cx="72152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Применительно к конкретному передаваемому сообщению время доставки определяется, как сумма времен: время ожидания, время обработки, время передачи, начиная с момента поступления требования в систему и кончая моментом его получения адресатом.</a:t>
            </a:r>
          </a:p>
          <a:p>
            <a:r>
              <a:rPr lang="ru-RU" dirty="0" smtClean="0"/>
              <a:t>Чаще всего интерес представляет анализ </a:t>
            </a:r>
            <a:r>
              <a:rPr lang="en-US" b="1" dirty="0" smtClean="0"/>
              <a:t>min </a:t>
            </a:r>
            <a:r>
              <a:rPr lang="ru-RU" b="1" dirty="0" smtClean="0"/>
              <a:t>и </a:t>
            </a:r>
            <a:r>
              <a:rPr lang="en-US" b="1" dirty="0" smtClean="0"/>
              <a:t>max</a:t>
            </a:r>
            <a:r>
              <a:rPr lang="en-US" dirty="0" smtClean="0"/>
              <a:t> </a:t>
            </a:r>
            <a:r>
              <a:rPr lang="ru-RU" dirty="0" smtClean="0"/>
              <a:t>времени доставки сообщения.</a:t>
            </a:r>
          </a:p>
          <a:p>
            <a:endParaRPr lang="ru-RU" dirty="0" smtClean="0"/>
          </a:p>
          <a:p>
            <a:r>
              <a:rPr lang="ru-RU" dirty="0" smtClean="0"/>
              <a:t>Среднее время пребывания требования в системе: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graphicFrame>
        <p:nvGraphicFramePr>
          <p:cNvPr id="31746" name="Object 8"/>
          <p:cNvGraphicFramePr>
            <a:graphicFrameLocks noChangeAspect="1"/>
          </p:cNvGraphicFramePr>
          <p:nvPr/>
        </p:nvGraphicFramePr>
        <p:xfrm>
          <a:off x="3286116" y="3929066"/>
          <a:ext cx="2416175" cy="642937"/>
        </p:xfrm>
        <a:graphic>
          <a:graphicData uri="http://schemas.openxmlformats.org/presentationml/2006/ole">
            <p:oleObj spid="_x0000_s31746" name="Формула" r:id="rId3" imgW="634680" imgH="228600" progId="Equation.3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071538" y="4714884"/>
          <a:ext cx="428600" cy="430213"/>
        </p:xfrm>
        <a:graphic>
          <a:graphicData uri="http://schemas.openxmlformats.org/presentationml/2006/ole">
            <p:oleObj spid="_x0000_s31747" name="Формула" r:id="rId4" imgW="164880" imgH="241200" progId="Equation.3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071538" y="5427680"/>
          <a:ext cx="330200" cy="430212"/>
        </p:xfrm>
        <a:graphic>
          <a:graphicData uri="http://schemas.openxmlformats.org/presentationml/2006/ole">
            <p:oleObj spid="_x0000_s31748" name="Формула" r:id="rId5" imgW="126720" imgH="2412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428728" y="4786322"/>
            <a:ext cx="6357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- это среднее время ожидания в очереди в расчете на одно требование.</a:t>
            </a: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1428728" y="5429264"/>
            <a:ext cx="67866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- это среднее время </a:t>
            </a:r>
            <a:r>
              <a:rPr lang="ru-RU" dirty="0" smtClean="0"/>
              <a:t>обслуживания, точнее среднее время проведенное требованием в обслуживающем приборе.</a:t>
            </a:r>
            <a:endParaRPr lang="ru-RU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28596" y="142852"/>
            <a:ext cx="822960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Время доставки сообщения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282" y="1000108"/>
            <a:ext cx="8072438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dirty="0" smtClean="0"/>
              <a:t>Определим среднее число требований в системе.</a:t>
            </a:r>
            <a:endParaRPr lang="ru-RU" dirty="0"/>
          </a:p>
          <a:p>
            <a:pPr eaLnBrk="0" hangingPunct="0"/>
            <a:endParaRPr lang="ru-RU" dirty="0"/>
          </a:p>
          <a:p>
            <a:pPr eaLnBrk="0" hangingPunct="0"/>
            <a:r>
              <a:rPr lang="ru-RU" dirty="0" smtClean="0"/>
              <a:t>В самом общем случае </a:t>
            </a:r>
            <a:r>
              <a:rPr lang="en-US" dirty="0" smtClean="0"/>
              <a:t>K</a:t>
            </a:r>
            <a:r>
              <a:rPr lang="ru-RU" dirty="0" smtClean="0"/>
              <a:t> определяется по формуле </a:t>
            </a:r>
            <a:r>
              <a:rPr lang="ru-RU" dirty="0" err="1" smtClean="0"/>
              <a:t>Литтла</a:t>
            </a:r>
            <a:r>
              <a:rPr lang="ru-RU" dirty="0" smtClean="0"/>
              <a:t>:</a:t>
            </a:r>
            <a:endParaRPr lang="ru-RU" dirty="0"/>
          </a:p>
          <a:p>
            <a:pPr eaLnBrk="0" hangingPunct="0"/>
            <a:endParaRPr lang="ru-RU" dirty="0"/>
          </a:p>
          <a:p>
            <a:pPr eaLnBrk="0" hangingPunct="0"/>
            <a:r>
              <a:rPr lang="ru-RU" dirty="0"/>
              <a:t>Итак, </a:t>
            </a:r>
            <a:r>
              <a:rPr lang="en-US" sz="2400" dirty="0"/>
              <a:t>K</a:t>
            </a:r>
            <a:r>
              <a:rPr lang="ru-RU" sz="2400" dirty="0"/>
              <a:t>=</a:t>
            </a:r>
            <a:r>
              <a:rPr lang="el-GR" sz="2400" dirty="0" smtClean="0"/>
              <a:t>λ</a:t>
            </a:r>
            <a:r>
              <a:rPr lang="en-US" sz="2400" dirty="0" smtClean="0"/>
              <a:t>T</a:t>
            </a:r>
            <a:r>
              <a:rPr lang="ru-RU" dirty="0" smtClean="0"/>
              <a:t>, </a:t>
            </a:r>
            <a:endParaRPr lang="en-US" dirty="0"/>
          </a:p>
          <a:p>
            <a:pPr eaLnBrk="0" hangingPunct="0"/>
            <a:endParaRPr lang="en-US" dirty="0"/>
          </a:p>
          <a:p>
            <a:pPr eaLnBrk="0" hangingPunct="0"/>
            <a:r>
              <a:rPr lang="ru-RU" dirty="0"/>
              <a:t>Откуда</a:t>
            </a:r>
            <a:r>
              <a:rPr lang="en-US" dirty="0"/>
              <a:t>    </a:t>
            </a:r>
            <a:r>
              <a:rPr lang="en-US" sz="2400" dirty="0" smtClean="0"/>
              <a:t>T</a:t>
            </a:r>
            <a:r>
              <a:rPr lang="ru-RU" sz="2400" baseline="-25000" dirty="0" err="1" smtClean="0"/>
              <a:t>сист</a:t>
            </a:r>
            <a:r>
              <a:rPr lang="ru-RU" sz="2400" dirty="0" smtClean="0"/>
              <a:t> </a:t>
            </a:r>
            <a:r>
              <a:rPr lang="ru-RU" sz="2400" dirty="0"/>
              <a:t>= </a:t>
            </a:r>
            <a:r>
              <a:rPr lang="en-US" sz="2400" dirty="0"/>
              <a:t>K</a:t>
            </a:r>
            <a:r>
              <a:rPr lang="ru-RU" sz="2400" baseline="-25000" dirty="0" err="1"/>
              <a:t>сист</a:t>
            </a:r>
            <a:r>
              <a:rPr lang="ru-RU" sz="2400" dirty="0"/>
              <a:t> /</a:t>
            </a:r>
            <a:r>
              <a:rPr lang="el-GR" sz="2400" dirty="0"/>
              <a:t>λ</a:t>
            </a:r>
            <a:r>
              <a:rPr lang="ru-RU" sz="2400" dirty="0"/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3571876"/>
            <a:ext cx="77867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ru-RU" dirty="0" smtClean="0"/>
              <a:t>Формула не зависит ни от каких частных ограничений, которые могли бы накладываться на вид функции распределения входящего потока А(</a:t>
            </a:r>
            <a:r>
              <a:rPr lang="ru-RU" dirty="0" err="1" smtClean="0"/>
              <a:t>х</a:t>
            </a:r>
            <a:r>
              <a:rPr lang="ru-RU" dirty="0" smtClean="0"/>
              <a:t>), на вид функции распределения функции обслуживания В(</a:t>
            </a:r>
            <a:r>
              <a:rPr lang="ru-RU" dirty="0" err="1" smtClean="0"/>
              <a:t>х</a:t>
            </a:r>
            <a:r>
              <a:rPr lang="ru-RU" dirty="0" smtClean="0"/>
              <a:t>), не зависит от числа обслуживающих приборов и других частных ограничений.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28596" y="142852"/>
            <a:ext cx="822960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Время доставки сообщения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214422"/>
            <a:ext cx="6858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Благодаря тому, что формула </a:t>
            </a:r>
            <a:r>
              <a:rPr lang="ru-RU" dirty="0" smtClean="0"/>
              <a:t>не зависит ни от каких частных ограничений, </a:t>
            </a:r>
            <a:r>
              <a:rPr lang="ru-RU" dirty="0" smtClean="0"/>
              <a:t>выделяют 2 частных случая.</a:t>
            </a:r>
            <a:endParaRPr lang="ru-RU" dirty="0"/>
          </a:p>
        </p:txBody>
      </p:sp>
      <p:pic>
        <p:nvPicPr>
          <p:cNvPr id="9" name="Picture 7" descr="INTUIT.ru: Курс: Компьютерное . Лекция 2: Типовые математиче…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285992"/>
            <a:ext cx="4905375" cy="20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Прямая со стрелкой 10"/>
          <p:cNvCxnSpPr/>
          <p:nvPr/>
        </p:nvCxnSpPr>
        <p:spPr>
          <a:xfrm>
            <a:off x="1643042" y="4714884"/>
            <a:ext cx="1143008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357952" y="4499776"/>
            <a:ext cx="257176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2001026" y="4071148"/>
            <a:ext cx="157163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355966" y="4786322"/>
            <a:ext cx="1143008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2570942" y="4071148"/>
            <a:ext cx="157163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3322629" y="4536289"/>
            <a:ext cx="2356660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928794" y="4786322"/>
          <a:ext cx="428625" cy="430213"/>
        </p:xfrm>
        <a:graphic>
          <a:graphicData uri="http://schemas.openxmlformats.org/presentationml/2006/ole">
            <p:oleObj spid="_x0000_s32770" name="Формула" r:id="rId4" imgW="164880" imgH="241200" progId="Equation.3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3714744" y="4857760"/>
          <a:ext cx="383815" cy="500066"/>
        </p:xfrm>
        <a:graphic>
          <a:graphicData uri="http://schemas.openxmlformats.org/presentationml/2006/ole">
            <p:oleObj spid="_x0000_s32771" name="Формула" r:id="rId5" imgW="126720" imgH="241200" progId="Equation.3">
              <p:embed/>
            </p:oleObj>
          </a:graphicData>
        </a:graphic>
      </p:graphicFrame>
      <p:cxnSp>
        <p:nvCxnSpPr>
          <p:cNvPr id="24" name="Прямая со стрелкой 23"/>
          <p:cNvCxnSpPr/>
          <p:nvPr/>
        </p:nvCxnSpPr>
        <p:spPr>
          <a:xfrm flipV="1">
            <a:off x="1643042" y="5563518"/>
            <a:ext cx="2862857" cy="862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3"/>
          <p:cNvGraphicFramePr>
            <a:graphicFrameLocks noChangeAspect="1"/>
          </p:cNvGraphicFramePr>
          <p:nvPr/>
        </p:nvGraphicFramePr>
        <p:xfrm>
          <a:off x="2819401" y="5053013"/>
          <a:ext cx="395278" cy="395287"/>
        </p:xfrm>
        <a:graphic>
          <a:graphicData uri="http://schemas.openxmlformats.org/presentationml/2006/ole">
            <p:oleObj spid="_x0000_s32772" name="Формула" r:id="rId6" imgW="152280" imgH="190440" progId="Equation.3">
              <p:embed/>
            </p:oleObj>
          </a:graphicData>
        </a:graphic>
      </p:graphicFrame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5143504" y="4643446"/>
          <a:ext cx="1844675" cy="1000125"/>
        </p:xfrm>
        <a:graphic>
          <a:graphicData uri="http://schemas.openxmlformats.org/presentationml/2006/ole">
            <p:oleObj spid="_x0000_s32773" name="Формула" r:id="rId7" imgW="60948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5715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800" b="1" dirty="0" smtClean="0"/>
              <a:t>Основные характеристики</a:t>
            </a:r>
            <a:endParaRPr lang="ru-RU" sz="2800" kern="0" dirty="0">
              <a:solidFill>
                <a:schemeClr val="tx2"/>
              </a:solidFill>
            </a:endParaRPr>
          </a:p>
        </p:txBody>
      </p:sp>
      <p:sp>
        <p:nvSpPr>
          <p:cNvPr id="1034" name="Прямоугольник 5"/>
          <p:cNvSpPr>
            <a:spLocks noChangeArrowheads="1"/>
          </p:cNvSpPr>
          <p:nvPr/>
        </p:nvSpPr>
        <p:spPr bwMode="auto">
          <a:xfrm>
            <a:off x="285720" y="1428736"/>
            <a:ext cx="792956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/>
              <a:t>В качестве основных элементов СМО следует </a:t>
            </a:r>
            <a:r>
              <a:rPr lang="ru-RU" dirty="0" smtClean="0"/>
              <a:t>выделить: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входной поток заявок,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очередь </a:t>
            </a:r>
            <a:r>
              <a:rPr lang="ru-RU" dirty="0" smtClean="0"/>
              <a:t>на обслуживание</a:t>
            </a:r>
            <a:r>
              <a:rPr lang="ru-RU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</a:t>
            </a:r>
            <a:r>
              <a:rPr lang="ru-RU" dirty="0" err="1" smtClean="0"/>
              <a:t>cистему</a:t>
            </a:r>
            <a:r>
              <a:rPr lang="ru-RU" dirty="0" smtClean="0"/>
              <a:t> </a:t>
            </a:r>
            <a:r>
              <a:rPr lang="ru-RU" dirty="0" smtClean="0"/>
              <a:t>(механизм) </a:t>
            </a:r>
            <a:r>
              <a:rPr lang="ru-RU" dirty="0" smtClean="0"/>
              <a:t>обслуживания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выходящий </a:t>
            </a:r>
            <a:r>
              <a:rPr lang="ru-RU" dirty="0" smtClean="0"/>
              <a:t>поток </a:t>
            </a:r>
            <a:r>
              <a:rPr lang="ru-RU" dirty="0" smtClean="0"/>
              <a:t>заявок и т.д.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57158" y="3214686"/>
            <a:ext cx="72866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Сами СМО характеризуются сведениями о процессах поступления и обработки заявок, сведениями о структуре системы и алгоритмах обработки вызовов.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57158" y="4500570"/>
            <a:ext cx="72866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зависимости от конкретных задач могут потребоваться те или иные характеристики качества обслуживания из которых нам надо выделить важнейшие.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sz="2800" dirty="0" smtClean="0"/>
              <a:t>Показатели эффективности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928670"/>
            <a:ext cx="771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ru-RU" dirty="0" smtClean="0"/>
              <a:t>Всесторонняя оценка СМО требует учета технических, эргономических, экономических и даже эстетических свойств.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928802"/>
            <a:ext cx="771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ru-RU" dirty="0" smtClean="0"/>
              <a:t>Показатели перечисленных свойств позволяют определить показатели эффективности.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857496"/>
            <a:ext cx="77153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ru-RU" dirty="0" smtClean="0"/>
              <a:t>Эти показатели основываются на  количественном представлении того, что пользователи получают от СМО, с тем что оно тратит на их создание и обслуживание.</a:t>
            </a:r>
          </a:p>
          <a:p>
            <a:pPr eaLnBrk="0" hangingPunct="0"/>
            <a:endParaRPr lang="ru-RU" dirty="0" smtClean="0"/>
          </a:p>
          <a:p>
            <a:pPr eaLnBrk="0" hangingPunct="0"/>
            <a:r>
              <a:rPr lang="ru-RU" dirty="0" smtClean="0"/>
              <a:t>Это может быть </a:t>
            </a:r>
            <a:r>
              <a:rPr lang="en-US" dirty="0" smtClean="0"/>
              <a:t>MAX </a:t>
            </a:r>
            <a:r>
              <a:rPr lang="ru-RU" dirty="0" smtClean="0"/>
              <a:t>польза при минимальных издержках, это может быть общая социальная целесообразность, </a:t>
            </a:r>
            <a:r>
              <a:rPr lang="en-US" dirty="0" smtClean="0"/>
              <a:t>max </a:t>
            </a:r>
            <a:r>
              <a:rPr lang="ru-RU" dirty="0" smtClean="0"/>
              <a:t>продукции на единицу денег и тому подобное.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5214950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Теория </a:t>
            </a:r>
            <a:r>
              <a:rPr lang="ru-RU" dirty="0" err="1" smtClean="0"/>
              <a:t>телетрафика</a:t>
            </a:r>
            <a:r>
              <a:rPr lang="ru-RU" dirty="0" smtClean="0"/>
              <a:t> помогает формализовать и представить данные показатели.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484313"/>
            <a:ext cx="8820150" cy="3960812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b="1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9600" b="1" smtClean="0">
                <a:solidFill>
                  <a:schemeClr val="accent2"/>
                </a:solidFill>
                <a:latin typeface="Times New Roman" pitchFamily="18" charset="0"/>
              </a:rPr>
              <a:t>Вопросы?</a:t>
            </a:r>
            <a:r>
              <a:rPr lang="ru-RU" sz="9600" b="1" smtClean="0">
                <a:solidFill>
                  <a:srgbClr val="A50021"/>
                </a:solidFill>
                <a:latin typeface="Times New Roman" pitchFamily="18" charset="0"/>
              </a:rPr>
              <a:t/>
            </a:r>
            <a:br>
              <a:rPr lang="ru-RU" sz="9600" b="1" smtClean="0">
                <a:solidFill>
                  <a:srgbClr val="A50021"/>
                </a:solidFill>
                <a:latin typeface="Times New Roman" pitchFamily="18" charset="0"/>
              </a:rPr>
            </a:br>
            <a:endParaRPr lang="ru-RU" sz="9600" b="1" smtClean="0">
              <a:solidFill>
                <a:srgbClr val="A5002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sz="2800" dirty="0" smtClean="0"/>
              <a:t>Классификация СМО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1071546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зависимости от характеристик этих элементов СМО классифицируются следующим </a:t>
            </a:r>
            <a:r>
              <a:rPr lang="ru-RU" dirty="0" smtClean="0"/>
              <a:t>образом:</a:t>
            </a:r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i="1" dirty="0" smtClean="0"/>
              <a:t>  По </a:t>
            </a:r>
            <a:r>
              <a:rPr lang="ru-RU" i="1" dirty="0" smtClean="0"/>
              <a:t>характеру поступления заявок</a:t>
            </a:r>
            <a:r>
              <a:rPr lang="ru-RU" dirty="0" smtClean="0"/>
              <a:t>. Если интенсивность входного потока (количество заявок в единицу времени) постоянна или является заданной функцией от времени, поток называют регулярным. Если параметры потока независимы от конкретного момента времени, поток называют стационарным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i="1" dirty="0" smtClean="0"/>
              <a:t>  По </a:t>
            </a:r>
            <a:r>
              <a:rPr lang="ru-RU" i="1" dirty="0" smtClean="0"/>
              <a:t>количеству одновременно поступающих заявок</a:t>
            </a:r>
            <a:r>
              <a:rPr lang="ru-RU" dirty="0" smtClean="0"/>
              <a:t>. Поток с вероятностью одновременного появления двух и более заявок равной нулю называется ординарным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i="1" dirty="0" smtClean="0"/>
              <a:t>  По </a:t>
            </a:r>
            <a:r>
              <a:rPr lang="ru-RU" i="1" dirty="0" smtClean="0"/>
              <a:t>связи между заявками</a:t>
            </a:r>
            <a:r>
              <a:rPr lang="ru-RU" dirty="0" smtClean="0"/>
              <a:t>. Если вероятность появления очередной заявки не зависит от количества предшествующих заявок, имеем дело с потоком без последействия 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i="1" dirty="0" smtClean="0"/>
              <a:t>  По </a:t>
            </a:r>
            <a:r>
              <a:rPr lang="ru-RU" i="1" dirty="0" smtClean="0"/>
              <a:t>однородности заявок</a:t>
            </a:r>
            <a:r>
              <a:rPr lang="ru-RU" dirty="0" smtClean="0"/>
              <a:t> выделяют </a:t>
            </a:r>
            <a:r>
              <a:rPr lang="ru-RU" i="1" dirty="0" smtClean="0"/>
              <a:t>однородные и неоднородные </a:t>
            </a:r>
            <a:r>
              <a:rPr lang="ru-RU" i="1" dirty="0" smtClean="0"/>
              <a:t>потоки, если в потоках есть заявки различного свойства, то поток неоднородный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785794"/>
            <a:ext cx="878687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i="1" dirty="0" smtClean="0"/>
              <a:t>  По </a:t>
            </a:r>
            <a:r>
              <a:rPr lang="ru-RU" i="1" dirty="0" smtClean="0"/>
              <a:t>поведению в очереди</a:t>
            </a:r>
            <a:r>
              <a:rPr lang="ru-RU" dirty="0" smtClean="0"/>
              <a:t> системы делятся на системы с </a:t>
            </a:r>
            <a:r>
              <a:rPr lang="ru-RU" i="1" dirty="0" smtClean="0"/>
              <a:t>отказами</a:t>
            </a:r>
            <a:r>
              <a:rPr lang="ru-RU" dirty="0" smtClean="0"/>
              <a:t> (заявка покидает систему, если нет мест в очереди), </a:t>
            </a:r>
            <a:r>
              <a:rPr lang="ru-RU" i="1" dirty="0" err="1" smtClean="0"/>
              <a:t>c</a:t>
            </a:r>
            <a:r>
              <a:rPr lang="ru-RU" i="1" dirty="0" smtClean="0"/>
              <a:t> ограниченным ожиданием и с ожиданием без ограничения времени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i="1" dirty="0" smtClean="0"/>
              <a:t>  По </a:t>
            </a:r>
            <a:r>
              <a:rPr lang="ru-RU" i="1" dirty="0" smtClean="0"/>
              <a:t>дисциплине выбора на обслуживание</a:t>
            </a:r>
            <a:r>
              <a:rPr lang="ru-RU" dirty="0" smtClean="0"/>
              <a:t>. Здесь можно выделить системы с обслуживанием в порядке поступления, в случайном порядке, в порядке, обратном поступлению (последний пришел - первым обслужен) или с учетом приоритетов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i="1" dirty="0" smtClean="0"/>
              <a:t>  По </a:t>
            </a:r>
            <a:r>
              <a:rPr lang="ru-RU" i="1" dirty="0" smtClean="0"/>
              <a:t>числу каналов обслуживания</a:t>
            </a:r>
            <a:r>
              <a:rPr lang="ru-RU" dirty="0" smtClean="0"/>
              <a:t> системы разделяют на одно- и многоканальные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i="1" dirty="0" smtClean="0"/>
              <a:t>  По </a:t>
            </a:r>
            <a:r>
              <a:rPr lang="ru-RU" i="1" dirty="0" smtClean="0"/>
              <a:t>времени обслуживания</a:t>
            </a:r>
            <a:r>
              <a:rPr lang="ru-RU" dirty="0" smtClean="0"/>
              <a:t> выделяют системы с </a:t>
            </a:r>
            <a:r>
              <a:rPr lang="ru-RU" i="1" dirty="0" smtClean="0"/>
              <a:t>детерминированным и случайным</a:t>
            </a:r>
            <a:r>
              <a:rPr lang="ru-RU" dirty="0" smtClean="0"/>
              <a:t> временем 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i="1" dirty="0" smtClean="0"/>
              <a:t>  По </a:t>
            </a:r>
            <a:r>
              <a:rPr lang="ru-RU" i="1" dirty="0" smtClean="0"/>
              <a:t>количеству этапов обслуживания</a:t>
            </a:r>
            <a:r>
              <a:rPr lang="ru-RU" dirty="0" smtClean="0"/>
              <a:t> различают </a:t>
            </a:r>
            <a:r>
              <a:rPr lang="ru-RU" i="1" dirty="0" smtClean="0"/>
              <a:t>однофазные и многофазные</a:t>
            </a:r>
            <a:r>
              <a:rPr lang="ru-RU" dirty="0" smtClean="0"/>
              <a:t> системы 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i="1" dirty="0" smtClean="0"/>
              <a:t>  По </a:t>
            </a:r>
            <a:r>
              <a:rPr lang="ru-RU" i="1" dirty="0" smtClean="0"/>
              <a:t>ограниченности потока заявок</a:t>
            </a:r>
            <a:r>
              <a:rPr lang="ru-RU" dirty="0" smtClean="0"/>
              <a:t> различают </a:t>
            </a:r>
            <a:r>
              <a:rPr lang="ru-RU" i="1" dirty="0" smtClean="0"/>
              <a:t>замкнутые и разомкнутые</a:t>
            </a:r>
            <a:r>
              <a:rPr lang="ru-RU" dirty="0" smtClean="0"/>
              <a:t> системы (система с ограниченной клиентурой называется </a:t>
            </a:r>
            <a:r>
              <a:rPr lang="ru-RU" dirty="0" err="1" smtClean="0"/>
              <a:t>замк-нутой</a:t>
            </a:r>
            <a:r>
              <a:rPr lang="ru-RU" dirty="0" smtClean="0"/>
              <a:t>). 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500034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Классификация СМО 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800" b="1" dirty="0" smtClean="0"/>
              <a:t>Вероятность потерь</a:t>
            </a:r>
            <a:endParaRPr lang="ru-RU" sz="2800" kern="0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357298"/>
            <a:ext cx="75009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зависимости от дисциплины обслуживания различают :</a:t>
            </a:r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</a:t>
            </a:r>
            <a:r>
              <a:rPr lang="ru-RU" b="1" dirty="0" smtClean="0"/>
              <a:t>Явные потери</a:t>
            </a:r>
            <a:r>
              <a:rPr lang="ru-RU" dirty="0" smtClean="0"/>
              <a:t> сообщений (в системах с повторными вызовами и с потерями)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</a:t>
            </a:r>
            <a:r>
              <a:rPr lang="ru-RU" b="1" dirty="0" smtClean="0"/>
              <a:t>Условные потери </a:t>
            </a:r>
            <a:r>
              <a:rPr lang="ru-RU" dirty="0" smtClean="0"/>
              <a:t>(в системах с ожиданием)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035" y="3143248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 этом любую </a:t>
            </a:r>
            <a:r>
              <a:rPr lang="ru-RU" b="1" dirty="0" smtClean="0"/>
              <a:t>практическую интерпретацию </a:t>
            </a:r>
            <a:r>
              <a:rPr lang="ru-RU" dirty="0" smtClean="0"/>
              <a:t>функции потерь принято рассматривать как меру качества обслуживания. 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4429132"/>
            <a:ext cx="871674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/>
              <a:t>Чем </a:t>
            </a:r>
            <a:r>
              <a:rPr lang="ru-RU" sz="2200" b="1" dirty="0" smtClean="0"/>
              <a:t>ниже </a:t>
            </a:r>
            <a:r>
              <a:rPr lang="ru-RU" sz="2200" dirty="0" smtClean="0"/>
              <a:t>потери, тем </a:t>
            </a:r>
            <a:r>
              <a:rPr lang="ru-RU" sz="2200" b="1" dirty="0" smtClean="0"/>
              <a:t>выше</a:t>
            </a:r>
            <a:r>
              <a:rPr lang="ru-RU" sz="2200" dirty="0" smtClean="0"/>
              <a:t> качество обслуживания и наоборот.</a:t>
            </a:r>
            <a:endParaRPr lang="ru-RU" sz="2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5214950"/>
            <a:ext cx="8501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Необходимо отдельно рассмотреть потери в системах с повторными вызовами, с потерями и с ожиданием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sz="2800" b="1" dirty="0" smtClean="0"/>
              <a:t>Системы с повторными вызовами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357298"/>
            <a:ext cx="75009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системах с повторными вызовами принято разделять:</a:t>
            </a:r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</a:t>
            </a:r>
            <a:r>
              <a:rPr lang="ru-RU" b="1" dirty="0" smtClean="0"/>
              <a:t>Потери по времени </a:t>
            </a:r>
            <a:r>
              <a:rPr lang="en-US" b="1" dirty="0" smtClean="0"/>
              <a:t>P</a:t>
            </a:r>
            <a:r>
              <a:rPr lang="en-US" b="1" baseline="-25000" dirty="0" smtClean="0"/>
              <a:t>t</a:t>
            </a:r>
            <a:endParaRPr lang="ru-RU" b="1" baseline="-25000" dirty="0" smtClean="0"/>
          </a:p>
          <a:p>
            <a:pPr>
              <a:buFont typeface="Arial" pitchFamily="34" charset="0"/>
              <a:buChar char="•"/>
            </a:pPr>
            <a:r>
              <a:rPr lang="ru-RU" b="1" dirty="0" smtClean="0"/>
              <a:t>  Потери по вызовам </a:t>
            </a:r>
            <a:r>
              <a:rPr lang="en-US" b="1" dirty="0" smtClean="0"/>
              <a:t>P</a:t>
            </a:r>
            <a:r>
              <a:rPr lang="ru-RU" b="1" baseline="-25000" dirty="0" smtClean="0"/>
              <a:t>в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/>
              <a:t>  Потери сообщений </a:t>
            </a:r>
            <a:r>
              <a:rPr lang="en-US" b="1" dirty="0" smtClean="0"/>
              <a:t>P</a:t>
            </a:r>
            <a:r>
              <a:rPr lang="en-US" b="1" baseline="-25000" dirty="0" smtClean="0"/>
              <a:t>c</a:t>
            </a:r>
            <a:r>
              <a:rPr lang="en-US" b="1" dirty="0" smtClean="0"/>
              <a:t> (</a:t>
            </a:r>
            <a:r>
              <a:rPr lang="ru-RU" b="1" dirty="0" smtClean="0"/>
              <a:t>и т.д.</a:t>
            </a:r>
            <a:r>
              <a:rPr lang="en-US" b="1" dirty="0" smtClean="0"/>
              <a:t>)</a:t>
            </a:r>
            <a:endParaRPr lang="ru-RU" dirty="0" smtClean="0"/>
          </a:p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3214686"/>
            <a:ext cx="778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Потери по времени </a:t>
            </a:r>
            <a:r>
              <a:rPr lang="en-US" b="1" dirty="0" smtClean="0"/>
              <a:t>P</a:t>
            </a:r>
            <a:r>
              <a:rPr lang="en-US" b="1" baseline="-25000" dirty="0" smtClean="0"/>
              <a:t>t</a:t>
            </a:r>
            <a:r>
              <a:rPr lang="ru-RU" b="1" dirty="0" smtClean="0"/>
              <a:t> - </a:t>
            </a:r>
            <a:r>
              <a:rPr lang="ru-RU" dirty="0" smtClean="0"/>
              <a:t>это вероятность потери первичного вызова. Это доля времени, в течении которого заняты все обслуживающие приборы, которые могли бы обработать поступающую заявку.</a:t>
            </a:r>
          </a:p>
          <a:p>
            <a:endParaRPr lang="ru-RU" dirty="0" smtClean="0"/>
          </a:p>
          <a:p>
            <a:r>
              <a:rPr lang="ru-RU" dirty="0" smtClean="0"/>
              <a:t>Аналогичный термин «</a:t>
            </a:r>
            <a:r>
              <a:rPr lang="ru-RU" b="1" dirty="0" smtClean="0"/>
              <a:t>опасное</a:t>
            </a:r>
            <a:r>
              <a:rPr lang="ru-RU" dirty="0" smtClean="0"/>
              <a:t>» время, в течение которого вызовы теряются.</a:t>
            </a:r>
            <a:endParaRPr lang="ru-RU" dirty="0"/>
          </a:p>
        </p:txBody>
      </p:sp>
      <p:graphicFrame>
        <p:nvGraphicFramePr>
          <p:cNvPr id="24578" name="Object 7"/>
          <p:cNvGraphicFramePr>
            <a:graphicFrameLocks noChangeAspect="1"/>
          </p:cNvGraphicFramePr>
          <p:nvPr/>
        </p:nvGraphicFramePr>
        <p:xfrm>
          <a:off x="500034" y="5286388"/>
          <a:ext cx="981075" cy="822325"/>
        </p:xfrm>
        <a:graphic>
          <a:graphicData uri="http://schemas.openxmlformats.org/presentationml/2006/ole">
            <p:oleObj spid="_x0000_s24578" name="Формула" r:id="rId3" imgW="469800" imgH="39348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214546" y="4929198"/>
            <a:ext cx="650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T</a:t>
            </a:r>
            <a:r>
              <a:rPr lang="en-US" b="1" baseline="-25000" dirty="0" err="1" smtClean="0"/>
              <a:t>v</a:t>
            </a:r>
            <a:r>
              <a:rPr lang="en-US" b="1" dirty="0" smtClean="0"/>
              <a:t> </a:t>
            </a:r>
            <a:r>
              <a:rPr lang="en-US" dirty="0" smtClean="0"/>
              <a:t>– </a:t>
            </a:r>
            <a:r>
              <a:rPr lang="ru-RU" dirty="0" smtClean="0"/>
              <a:t>это время, </a:t>
            </a:r>
            <a:r>
              <a:rPr lang="ru-RU" dirty="0" smtClean="0"/>
              <a:t>в течении которого заняты все обслуживающие </a:t>
            </a:r>
            <a:r>
              <a:rPr lang="ru-RU" dirty="0" smtClean="0"/>
              <a:t>приборы.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578645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T </a:t>
            </a:r>
            <a:r>
              <a:rPr lang="en-US" dirty="0" smtClean="0"/>
              <a:t>– </a:t>
            </a:r>
            <a:r>
              <a:rPr lang="ru-RU" dirty="0" smtClean="0"/>
              <a:t>рассматриваемый период времени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28596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Системы с повторными вызовами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071546"/>
            <a:ext cx="778674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Потери по </a:t>
            </a:r>
            <a:r>
              <a:rPr lang="ru-RU" b="1" dirty="0" smtClean="0"/>
              <a:t>вызовам </a:t>
            </a:r>
            <a:r>
              <a:rPr lang="en-US" b="1" dirty="0" smtClean="0"/>
              <a:t>P</a:t>
            </a:r>
            <a:r>
              <a:rPr lang="ru-RU" b="1" baseline="-25000" dirty="0" smtClean="0"/>
              <a:t>в</a:t>
            </a:r>
            <a:r>
              <a:rPr lang="ru-RU" b="1" dirty="0" smtClean="0"/>
              <a:t> - </a:t>
            </a:r>
            <a:r>
              <a:rPr lang="ru-RU" dirty="0" smtClean="0"/>
              <a:t>это вероятность безуспешного вызова. Это отношение числа потерянных вызовов на промежутке  (</a:t>
            </a: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; t</a:t>
            </a:r>
            <a:r>
              <a:rPr lang="en-US" baseline="-25000" dirty="0" smtClean="0"/>
              <a:t>2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r>
              <a:rPr lang="ru-RU" dirty="0" smtClean="0"/>
              <a:t>к общему числу вызовов, поступивших на этом промежутке времени.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graphicFrame>
        <p:nvGraphicFramePr>
          <p:cNvPr id="25602" name="Object 7"/>
          <p:cNvGraphicFramePr>
            <a:graphicFrameLocks noChangeAspect="1"/>
          </p:cNvGraphicFramePr>
          <p:nvPr/>
        </p:nvGraphicFramePr>
        <p:xfrm>
          <a:off x="571472" y="2285992"/>
          <a:ext cx="2784475" cy="927100"/>
        </p:xfrm>
        <a:graphic>
          <a:graphicData uri="http://schemas.openxmlformats.org/presentationml/2006/ole">
            <p:oleObj spid="_x0000_s25602" name="Формула" r:id="rId3" imgW="1333440" imgH="44424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71472" y="3714752"/>
            <a:ext cx="80724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стационарных поток потери по вызовам могут быть определены через отношение интенсивности потерянного к интенсивности поступающего потоков.</a:t>
            </a:r>
            <a:endParaRPr lang="ru-RU" dirty="0"/>
          </a:p>
        </p:txBody>
      </p:sp>
      <p:graphicFrame>
        <p:nvGraphicFramePr>
          <p:cNvPr id="25603" name="Object 7"/>
          <p:cNvGraphicFramePr>
            <a:graphicFrameLocks noChangeAspect="1"/>
          </p:cNvGraphicFramePr>
          <p:nvPr/>
        </p:nvGraphicFramePr>
        <p:xfrm>
          <a:off x="642910" y="4857760"/>
          <a:ext cx="1271588" cy="822325"/>
        </p:xfrm>
        <a:graphic>
          <a:graphicData uri="http://schemas.openxmlformats.org/presentationml/2006/ole">
            <p:oleObj spid="_x0000_s25603" name="Формула" r:id="rId4" imgW="60948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28596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Системы с повторными вызовами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214422"/>
            <a:ext cx="7643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Потери сообщений </a:t>
            </a:r>
            <a:r>
              <a:rPr lang="en-US" b="1" dirty="0" smtClean="0"/>
              <a:t>P</a:t>
            </a:r>
            <a:r>
              <a:rPr lang="en-US" b="1" baseline="-25000" dirty="0" smtClean="0"/>
              <a:t>c</a:t>
            </a:r>
            <a:r>
              <a:rPr lang="ru-RU" b="1" dirty="0" smtClean="0"/>
              <a:t>- </a:t>
            </a:r>
            <a:r>
              <a:rPr lang="ru-RU" b="1" dirty="0" smtClean="0"/>
              <a:t>э</a:t>
            </a:r>
            <a:r>
              <a:rPr lang="ru-RU" dirty="0" smtClean="0"/>
              <a:t>то относительная величина характеризующая число попыток получения обслуживания в системах с повторными вызовами.</a:t>
            </a:r>
            <a:endParaRPr lang="ru-RU" dirty="0" smtClean="0"/>
          </a:p>
          <a:p>
            <a:r>
              <a:rPr lang="en-US" b="1" dirty="0" smtClean="0"/>
              <a:t> </a:t>
            </a:r>
            <a:endParaRPr lang="ru-RU" dirty="0"/>
          </a:p>
        </p:txBody>
      </p:sp>
      <p:graphicFrame>
        <p:nvGraphicFramePr>
          <p:cNvPr id="26626" name="Object 7"/>
          <p:cNvGraphicFramePr>
            <a:graphicFrameLocks noChangeAspect="1"/>
          </p:cNvGraphicFramePr>
          <p:nvPr/>
        </p:nvGraphicFramePr>
        <p:xfrm>
          <a:off x="500034" y="2285992"/>
          <a:ext cx="3606800" cy="900113"/>
        </p:xfrm>
        <a:graphic>
          <a:graphicData uri="http://schemas.openxmlformats.org/presentationml/2006/ole">
            <p:oleObj spid="_x0000_s26626" name="Формула" r:id="rId3" imgW="1726920" imgH="431640" progId="Equation.3">
              <p:embed/>
            </p:oleObj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500034" y="3143248"/>
          <a:ext cx="1697038" cy="900113"/>
        </p:xfrm>
        <a:graphic>
          <a:graphicData uri="http://schemas.openxmlformats.org/presentationml/2006/ole">
            <p:oleObj spid="_x0000_s26627" name="Формула" r:id="rId4" imgW="812520" imgH="43164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286248" y="21431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P</a:t>
            </a:r>
            <a:r>
              <a:rPr lang="ru-RU" b="1" baseline="-25000" dirty="0" smtClean="0"/>
              <a:t>в</a:t>
            </a:r>
            <a:r>
              <a:rPr lang="ru-RU" b="1" dirty="0" smtClean="0"/>
              <a:t> - </a:t>
            </a:r>
            <a:r>
              <a:rPr lang="ru-RU" dirty="0" smtClean="0"/>
              <a:t>это вероятность безуспешного вызова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6248" y="30003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L</a:t>
            </a:r>
            <a:r>
              <a:rPr lang="ru-RU" b="1" dirty="0" smtClean="0"/>
              <a:t> </a:t>
            </a:r>
            <a:r>
              <a:rPr lang="ru-RU" b="1" dirty="0" smtClean="0"/>
              <a:t>- </a:t>
            </a:r>
            <a:r>
              <a:rPr lang="ru-RU" dirty="0" smtClean="0"/>
              <a:t>это </a:t>
            </a:r>
            <a:r>
              <a:rPr lang="ru-RU" dirty="0" smtClean="0"/>
              <a:t>число вызовов, которое надо совершить, чтоб появился успешный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86116" y="3786190"/>
            <a:ext cx="5643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(</a:t>
            </a:r>
            <a:r>
              <a:rPr lang="en-US" b="1" dirty="0" smtClean="0"/>
              <a:t>L</a:t>
            </a:r>
            <a:r>
              <a:rPr lang="ru-RU" b="1" dirty="0" smtClean="0"/>
              <a:t>-1) </a:t>
            </a:r>
            <a:r>
              <a:rPr lang="ru-RU" b="1" dirty="0" smtClean="0"/>
              <a:t>- </a:t>
            </a:r>
            <a:r>
              <a:rPr lang="ru-RU" dirty="0" smtClean="0"/>
              <a:t>это </a:t>
            </a:r>
            <a:r>
              <a:rPr lang="ru-RU" dirty="0" smtClean="0"/>
              <a:t>среднее число неуспешных вызовов, после которых появится успешный вызов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42910" y="4429132"/>
            <a:ext cx="7286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α</a:t>
            </a:r>
            <a:r>
              <a:rPr lang="ru-RU" b="1" dirty="0" smtClean="0"/>
              <a:t> – </a:t>
            </a:r>
            <a:r>
              <a:rPr lang="ru-RU" dirty="0" smtClean="0"/>
              <a:t>это настойчивость абонента – это вероятность того, что абонент после очередного безуспешного вызова, через случайный промежуток времени пошлет следующий повторный вызов.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14348" y="564357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По статистике </a:t>
            </a:r>
            <a:endParaRPr lang="ru-RU" dirty="0"/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2500298" y="5357826"/>
          <a:ext cx="1801812" cy="1430338"/>
        </p:xfrm>
        <a:graphic>
          <a:graphicData uri="http://schemas.openxmlformats.org/presentationml/2006/ole">
            <p:oleObj spid="_x0000_s26628" name="Формула" r:id="rId5" imgW="863280" imgH="68580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28596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Системы с потерями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071546"/>
            <a:ext cx="7500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Системы с потерями – это частный случай системы с повторными вызовами.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071678"/>
            <a:ext cx="7358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системах с </a:t>
            </a:r>
            <a:r>
              <a:rPr lang="ru-RU" dirty="0" smtClean="0"/>
              <a:t>явными потерями принято </a:t>
            </a:r>
            <a:r>
              <a:rPr lang="ru-RU" dirty="0" smtClean="0"/>
              <a:t>разделять:</a:t>
            </a:r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</a:t>
            </a:r>
            <a:r>
              <a:rPr lang="ru-RU" b="1" dirty="0" smtClean="0"/>
              <a:t>Потери по времени </a:t>
            </a:r>
            <a:r>
              <a:rPr lang="en-US" b="1" dirty="0" smtClean="0"/>
              <a:t>P</a:t>
            </a:r>
            <a:r>
              <a:rPr lang="en-US" b="1" baseline="-25000" dirty="0" smtClean="0"/>
              <a:t>t</a:t>
            </a:r>
            <a:endParaRPr lang="ru-RU" b="1" baseline="-25000" dirty="0" smtClean="0"/>
          </a:p>
          <a:p>
            <a:pPr>
              <a:buFont typeface="Arial" pitchFamily="34" charset="0"/>
              <a:buChar char="•"/>
            </a:pPr>
            <a:r>
              <a:rPr lang="ru-RU" b="1" dirty="0" smtClean="0"/>
              <a:t>  Потери по вызовам </a:t>
            </a:r>
            <a:r>
              <a:rPr lang="en-US" b="1" dirty="0" smtClean="0"/>
              <a:t>P</a:t>
            </a:r>
            <a:r>
              <a:rPr lang="ru-RU" b="1" baseline="-25000" dirty="0" smtClean="0"/>
              <a:t>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429000"/>
            <a:ext cx="79296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системах </a:t>
            </a:r>
            <a:r>
              <a:rPr lang="ru-RU" dirty="0" smtClean="0"/>
              <a:t>с потерями любой поступающий вызов рассматривается как первичный, т.к. судьба вызовов систему не интересует (по условию), поэтому в данной систем обслуживания </a:t>
            </a:r>
            <a:r>
              <a:rPr lang="el-GR" dirty="0" smtClean="0"/>
              <a:t>α</a:t>
            </a:r>
            <a:r>
              <a:rPr lang="ru-RU" dirty="0" smtClean="0"/>
              <a:t>=0.</a:t>
            </a:r>
            <a:endParaRPr lang="ru-RU" dirty="0"/>
          </a:p>
        </p:txBody>
      </p:sp>
      <p:graphicFrame>
        <p:nvGraphicFramePr>
          <p:cNvPr id="27650" name="Object 7"/>
          <p:cNvGraphicFramePr>
            <a:graphicFrameLocks noChangeAspect="1"/>
          </p:cNvGraphicFramePr>
          <p:nvPr/>
        </p:nvGraphicFramePr>
        <p:xfrm>
          <a:off x="642910" y="5572140"/>
          <a:ext cx="4110037" cy="928704"/>
        </p:xfrm>
        <a:graphic>
          <a:graphicData uri="http://schemas.openxmlformats.org/presentationml/2006/ole">
            <p:oleObj spid="_x0000_s27650" name="Формула" r:id="rId3" imgW="1968480" imgH="431640" progId="Equation.3">
              <p:embed/>
            </p:oleObj>
          </a:graphicData>
        </a:graphic>
      </p:graphicFrame>
      <p:graphicFrame>
        <p:nvGraphicFramePr>
          <p:cNvPr id="27651" name="Object 7"/>
          <p:cNvGraphicFramePr>
            <a:graphicFrameLocks noChangeAspect="1"/>
          </p:cNvGraphicFramePr>
          <p:nvPr/>
        </p:nvGraphicFramePr>
        <p:xfrm>
          <a:off x="714348" y="4500570"/>
          <a:ext cx="2784475" cy="927100"/>
        </p:xfrm>
        <a:graphic>
          <a:graphicData uri="http://schemas.openxmlformats.org/presentationml/2006/ole">
            <p:oleObj spid="_x0000_s27651" name="Формула" r:id="rId4" imgW="1333440" imgH="444240" progId="Equation.3">
              <p:embed/>
            </p:oleObj>
          </a:graphicData>
        </a:graphic>
      </p:graphicFrame>
      <p:graphicFrame>
        <p:nvGraphicFramePr>
          <p:cNvPr id="27652" name="Object 7"/>
          <p:cNvGraphicFramePr>
            <a:graphicFrameLocks noChangeAspect="1"/>
          </p:cNvGraphicFramePr>
          <p:nvPr/>
        </p:nvGraphicFramePr>
        <p:xfrm>
          <a:off x="3786182" y="2571744"/>
          <a:ext cx="981075" cy="822325"/>
        </p:xfrm>
        <a:graphic>
          <a:graphicData uri="http://schemas.openxmlformats.org/presentationml/2006/ole">
            <p:oleObj spid="_x0000_s27652" name="Формула" r:id="rId5" imgW="4698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8918</TotalTime>
  <Words>1355</Words>
  <Application>Microsoft Office PowerPoint</Application>
  <PresentationFormat>Экран (4:3)</PresentationFormat>
  <Paragraphs>158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Оформление по умолчанию</vt:lpstr>
      <vt:lpstr>Microsoft Equation 3.0</vt:lpstr>
      <vt:lpstr>Математические методы проектирования инфокоммуникационных систем   Лекция №7 «Характеристики качества обслуживания и эффективности СМО».  доцент, к.т.н. Елагин В.С.</vt:lpstr>
      <vt:lpstr>Слайд 2</vt:lpstr>
      <vt:lpstr>Классификация СМО</vt:lpstr>
      <vt:lpstr>Слайд 4</vt:lpstr>
      <vt:lpstr>Вероятность потерь</vt:lpstr>
      <vt:lpstr>Системы с повторными вызовами</vt:lpstr>
      <vt:lpstr>Слайд 7</vt:lpstr>
      <vt:lpstr>Слайд 8</vt:lpstr>
      <vt:lpstr>Слайд 9</vt:lpstr>
      <vt:lpstr>Слайд 10</vt:lpstr>
      <vt:lpstr>Слайд 11</vt:lpstr>
      <vt:lpstr>Слайд 12</vt:lpstr>
      <vt:lpstr>Пропускная способность</vt:lpstr>
      <vt:lpstr>Пропускная способность</vt:lpstr>
      <vt:lpstr>Слайд 15</vt:lpstr>
      <vt:lpstr>Слайд 16</vt:lpstr>
      <vt:lpstr>Время доставки сообщения</vt:lpstr>
      <vt:lpstr>Слайд 18</vt:lpstr>
      <vt:lpstr>Слайд 19</vt:lpstr>
      <vt:lpstr>Показатели эффективности</vt:lpstr>
      <vt:lpstr> Вопросы?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Воздушные линии связи в городе</dc:title>
  <dc:creator>91142</dc:creator>
  <cp:lastModifiedBy>User</cp:lastModifiedBy>
  <cp:revision>383</cp:revision>
  <dcterms:created xsi:type="dcterms:W3CDTF">2009-09-08T19:41:23Z</dcterms:created>
  <dcterms:modified xsi:type="dcterms:W3CDTF">2016-02-22T09:27:43Z</dcterms:modified>
</cp:coreProperties>
</file>