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4" r:id="rId3"/>
    <p:sldId id="257" r:id="rId4"/>
    <p:sldId id="258" r:id="rId5"/>
    <p:sldId id="259" r:id="rId6"/>
    <p:sldId id="265" r:id="rId7"/>
    <p:sldId id="267" r:id="rId8"/>
    <p:sldId id="268" r:id="rId9"/>
    <p:sldId id="266" r:id="rId10"/>
    <p:sldId id="262" r:id="rId11"/>
    <p:sldId id="263"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86" autoAdjust="0"/>
    <p:restoredTop sz="94660"/>
  </p:normalViewPr>
  <p:slideViewPr>
    <p:cSldViewPr snapToGrid="0">
      <p:cViewPr>
        <p:scale>
          <a:sx n="90" d="100"/>
          <a:sy n="90" d="100"/>
        </p:scale>
        <p:origin x="240" y="-4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14859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289377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149516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156964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351912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247137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396322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227955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233036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174902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AEE9B95-2BF4-434F-993F-794E19BDBA3F}"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167466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E9B95-2BF4-434F-993F-794E19BDBA3F}" type="datetimeFigureOut">
              <a:rPr lang="ru-RU" smtClean="0"/>
              <a:pPr/>
              <a:t>12.09.2014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1287A-B17F-4C09-88A4-CB6EB62857CF}" type="slidenum">
              <a:rPr lang="ru-RU" smtClean="0"/>
              <a:pPr/>
              <a:t>‹#›</a:t>
            </a:fld>
            <a:endParaRPr lang="ru-RU"/>
          </a:p>
        </p:txBody>
      </p:sp>
    </p:spTree>
    <p:extLst>
      <p:ext uri="{BB962C8B-B14F-4D97-AF65-F5344CB8AC3E}">
        <p14:creationId xmlns:p14="http://schemas.microsoft.com/office/powerpoint/2010/main" xmlns="" val="1244298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3410" y="955589"/>
            <a:ext cx="2421924" cy="646331"/>
          </a:xfrm>
          <a:prstGeom prst="rect">
            <a:avLst/>
          </a:prstGeom>
          <a:noFill/>
        </p:spPr>
        <p:txBody>
          <a:bodyPr wrap="square" rtlCol="0">
            <a:spAutoFit/>
          </a:bodyPr>
          <a:lstStyle/>
          <a:p>
            <a:r>
              <a:rPr lang="en-US" sz="3600" b="1" dirty="0" smtClean="0"/>
              <a:t>Lecture </a:t>
            </a:r>
            <a:r>
              <a:rPr lang="en-US" sz="3600" b="1" dirty="0" smtClean="0"/>
              <a:t>5</a:t>
            </a:r>
            <a:r>
              <a:rPr lang="en-US" sz="3600" b="1" dirty="0" smtClean="0"/>
              <a:t>’</a:t>
            </a:r>
            <a:r>
              <a:rPr lang="en-US" sz="3600" b="1" dirty="0" smtClean="0"/>
              <a:t>:</a:t>
            </a:r>
            <a:endParaRPr lang="en-US" sz="3600" b="1" dirty="0"/>
          </a:p>
        </p:txBody>
      </p:sp>
      <p:sp>
        <p:nvSpPr>
          <p:cNvPr id="5" name="TextBox 4"/>
          <p:cNvSpPr txBox="1"/>
          <p:nvPr/>
        </p:nvSpPr>
        <p:spPr>
          <a:xfrm>
            <a:off x="3282296" y="955589"/>
            <a:ext cx="6647935" cy="1200329"/>
          </a:xfrm>
          <a:prstGeom prst="rect">
            <a:avLst/>
          </a:prstGeom>
          <a:noFill/>
        </p:spPr>
        <p:txBody>
          <a:bodyPr wrap="square" rtlCol="0">
            <a:spAutoFit/>
          </a:bodyPr>
          <a:lstStyle/>
          <a:p>
            <a:r>
              <a:rPr lang="en-US" sz="3600" b="1" dirty="0" smtClean="0"/>
              <a:t>The most effective methods of SG system design</a:t>
            </a:r>
            <a:endParaRPr lang="en-US" sz="3600" b="1" dirty="0"/>
          </a:p>
        </p:txBody>
      </p:sp>
      <p:sp>
        <p:nvSpPr>
          <p:cNvPr id="6" name="TextBox 5"/>
          <p:cNvSpPr txBox="1"/>
          <p:nvPr/>
        </p:nvSpPr>
        <p:spPr>
          <a:xfrm>
            <a:off x="1173410" y="3002691"/>
            <a:ext cx="6647935" cy="477054"/>
          </a:xfrm>
          <a:prstGeom prst="rect">
            <a:avLst/>
          </a:prstGeom>
          <a:noFill/>
        </p:spPr>
        <p:txBody>
          <a:bodyPr wrap="square" rtlCol="0">
            <a:spAutoFit/>
          </a:bodyPr>
          <a:lstStyle/>
          <a:p>
            <a:r>
              <a:rPr lang="en-US" sz="2500" dirty="0" smtClean="0"/>
              <a:t>1. HUGO project [63]</a:t>
            </a:r>
            <a:endParaRPr lang="en-US" sz="2500" dirty="0"/>
          </a:p>
        </p:txBody>
      </p:sp>
    </p:spTree>
    <p:extLst>
      <p:ext uri="{BB962C8B-B14F-4D97-AF65-F5344CB8AC3E}">
        <p14:creationId xmlns="" xmlns:p14="http://schemas.microsoft.com/office/powerpoint/2010/main" val="1577265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3"/>
          <p:cNvSpPr>
            <a:spLocks noChangeArrowheads="1"/>
          </p:cNvSpPr>
          <p:nvPr/>
        </p:nvSpPr>
        <p:spPr bwMode="auto">
          <a:xfrm>
            <a:off x="2306594" y="735212"/>
            <a:ext cx="560173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sz="1600" dirty="0" smtClean="0">
                <a:latin typeface="Calibri" panose="020F0502020204030204" pitchFamily="34" charset="0"/>
                <a:cs typeface="Times New Roman" panose="02020603050405020304" pitchFamily="18" charset="0"/>
              </a:rPr>
              <a:t>Dependency of relative number of changes from a) </a:t>
            </a:r>
            <a:r>
              <a:rPr lang="en-US" sz="1600" i="1" dirty="0" smtClean="0">
                <a:latin typeface="Calibri" panose="020F0502020204030204" pitchFamily="34" charset="0"/>
                <a:cs typeface="Times New Roman" panose="02020603050405020304" pitchFamily="18" charset="0"/>
              </a:rPr>
              <a:t>h</a:t>
            </a:r>
            <a:r>
              <a:rPr lang="en-US" sz="1600" dirty="0" smtClean="0">
                <a:latin typeface="Calibri" panose="020F0502020204030204" pitchFamily="34" charset="0"/>
                <a:cs typeface="Times New Roman" panose="02020603050405020304" pitchFamily="18" charset="0"/>
              </a:rPr>
              <a:t> and  b)</a:t>
            </a:r>
            <a:r>
              <a:rPr lang="en-US" sz="1600" i="1" dirty="0" smtClean="0">
                <a:latin typeface="Calibri" panose="020F0502020204030204" pitchFamily="34" charset="0"/>
                <a:cs typeface="Times New Roman" panose="02020603050405020304" pitchFamily="18" charset="0"/>
              </a:rPr>
              <a:t>w</a:t>
            </a:r>
            <a:endParaRPr kumimoji="0" lang="ru-RU" sz="1600" b="0" i="1" u="none" strike="noStrike" cap="none" normalizeH="0" baseline="0" dirty="0" smtClean="0">
              <a:ln>
                <a:noFill/>
              </a:ln>
              <a:solidFill>
                <a:schemeClr val="tx1"/>
              </a:solidFill>
              <a:effectLst/>
              <a:latin typeface="Arial" panose="020B0604020202020204" pitchFamily="34" charset="0"/>
            </a:endParaRPr>
          </a:p>
        </p:txBody>
      </p:sp>
      <p:sp>
        <p:nvSpPr>
          <p:cNvPr id="7" name="Заголовок 1"/>
          <p:cNvSpPr>
            <a:spLocks noGrp="1"/>
          </p:cNvSpPr>
          <p:nvPr>
            <p:ph type="title"/>
          </p:nvPr>
        </p:nvSpPr>
        <p:spPr>
          <a:xfrm>
            <a:off x="772298" y="76801"/>
            <a:ext cx="10515600" cy="466896"/>
          </a:xfrm>
        </p:spPr>
        <p:txBody>
          <a:bodyPr>
            <a:normAutofit fontScale="90000"/>
          </a:bodyPr>
          <a:lstStyle/>
          <a:p>
            <a:r>
              <a:rPr lang="en-US" sz="2900" b="1" dirty="0" smtClean="0"/>
              <a:t>Experimental results</a:t>
            </a:r>
            <a:endParaRPr lang="ru-RU" sz="2900" b="1" dirty="0"/>
          </a:p>
        </p:txBody>
      </p:sp>
      <p:pic>
        <p:nvPicPr>
          <p:cNvPr id="6" name="Рисунок 5"/>
          <p:cNvPicPr>
            <a:picLocks noChangeAspect="1"/>
          </p:cNvPicPr>
          <p:nvPr/>
        </p:nvPicPr>
        <p:blipFill>
          <a:blip r:embed="rId2"/>
          <a:stretch>
            <a:fillRect/>
          </a:stretch>
        </p:blipFill>
        <p:spPr>
          <a:xfrm>
            <a:off x="633412" y="1547812"/>
            <a:ext cx="10925175" cy="3762375"/>
          </a:xfrm>
          <a:prstGeom prst="rect">
            <a:avLst/>
          </a:prstGeom>
        </p:spPr>
      </p:pic>
    </p:spTree>
    <p:extLst>
      <p:ext uri="{BB962C8B-B14F-4D97-AF65-F5344CB8AC3E}">
        <p14:creationId xmlns:p14="http://schemas.microsoft.com/office/powerpoint/2010/main" xmlns="" val="3593021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1037"/>
          </a:xfrm>
        </p:spPr>
        <p:txBody>
          <a:bodyPr>
            <a:normAutofit/>
          </a:bodyPr>
          <a:lstStyle/>
          <a:p>
            <a:r>
              <a:rPr lang="en-US" sz="2900" b="1" dirty="0" smtClean="0"/>
              <a:t>Comparing HUGO and LSB matching</a:t>
            </a:r>
            <a:endParaRPr lang="ru-RU" sz="2900" b="1" dirty="0"/>
          </a:p>
        </p:txBody>
      </p:sp>
      <mc:AlternateContent xmlns:mc="http://schemas.openxmlformats.org/markup-compatibility/2006">
        <mc:Choice xmlns:a14="http://schemas.microsoft.com/office/drawing/2010/main" xmlns="" Requires="a14">
          <p:graphicFrame>
            <p:nvGraphicFramePr>
              <p:cNvPr id="6" name="Таблица 5"/>
              <p:cNvGraphicFramePr>
                <a:graphicFrameLocks noGrp="1"/>
              </p:cNvGraphicFramePr>
              <p:nvPr>
                <p:extLst>
                  <p:ext uri="{D42A27DB-BD31-4B8C-83A1-F6EECF244321}">
                    <p14:modId xmlns:p14="http://schemas.microsoft.com/office/powerpoint/2010/main" val="3675211238"/>
                  </p:ext>
                </p:extLst>
              </p:nvPr>
            </p:nvGraphicFramePr>
            <p:xfrm>
              <a:off x="1234208" y="1646024"/>
              <a:ext cx="4154805" cy="1542288"/>
            </p:xfrm>
            <a:graphic>
              <a:graphicData uri="http://schemas.openxmlformats.org/drawingml/2006/table">
                <a:tbl>
                  <a:tblPr firstRow="1" firstCol="1" bandRow="1"/>
                  <a:tblGrid>
                    <a:gridCol w="1572260"/>
                    <a:gridCol w="1017905"/>
                    <a:gridCol w="1564640"/>
                  </a:tblGrid>
                  <a:tr h="0">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Image size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Relative payload </a:t>
                          </a:r>
                        </a:p>
                        <a:p>
                          <a:pPr>
                            <a:lnSpc>
                              <a:spcPct val="115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
                          </a:r>
                          <a:r>
                            <a:rPr lang="en-US" sz="1100" i="1" dirty="0">
                              <a:effectLst/>
                              <a:latin typeface="Times New Roman" panose="02020603050405020304" pitchFamily="18" charset="0"/>
                              <a:ea typeface="Calibri" panose="020F0502020204030204" pitchFamily="34" charset="0"/>
                              <a:cs typeface="Times New Roman" panose="02020603050405020304" pitchFamily="18" charset="0"/>
                            </a:rPr>
                            <a:t>k/n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i="0" dirty="0" smtClean="0">
                              <a:effectLst/>
                              <a:latin typeface="+mn-lt"/>
                              <a:ea typeface="Calibri" panose="020F0502020204030204" pitchFamily="34" charset="0"/>
                              <a:cs typeface="Times New Roman" panose="02020603050405020304" pitchFamily="18" charset="0"/>
                            </a:rPr>
                            <a:t>Probability</a:t>
                          </a:r>
                          <a:r>
                            <a:rPr lang="en-US" sz="1100" i="0" baseline="0" dirty="0" smtClean="0">
                              <a:effectLst/>
                              <a:latin typeface="+mn-lt"/>
                              <a:ea typeface="Calibri" panose="020F0502020204030204" pitchFamily="34" charset="0"/>
                              <a:cs typeface="Times New Roman" panose="02020603050405020304" pitchFamily="18" charset="0"/>
                            </a:rPr>
                            <a:t> of error during detection </a:t>
                          </a:r>
                        </a:p>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ru-RU" sz="1100" i="1">
                                        <a:effectLst/>
                                        <a:latin typeface="Cambria Math"/>
                                        <a:ea typeface="Calibri" panose="020F0502020204030204" pitchFamily="34" charset="0"/>
                                        <a:cs typeface="Times New Roman" panose="02020603050405020304" pitchFamily="18" charset="0"/>
                                      </a:rPr>
                                    </m:ctrlPr>
                                  </m:sSubPr>
                                  <m:e>
                                    <m:r>
                                      <a:rPr lang="en-US" sz="11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100" i="1">
                                        <a:effectLst/>
                                        <a:latin typeface="Cambria Math" panose="02040503050406030204" pitchFamily="18" charset="0"/>
                                        <a:ea typeface="Calibri" panose="020F0502020204030204" pitchFamily="34" charset="0"/>
                                        <a:cs typeface="Times New Roman" panose="02020603050405020304" pitchFamily="18" charset="0"/>
                                      </a:rPr>
                                      <m:t>𝑒</m:t>
                                    </m:r>
                                  </m:sub>
                                </m:sSub>
                              </m:oMath>
                            </m:oMathPara>
                          </a14:m>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16x16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64x64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0.176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0.1780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0.123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256x256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0.099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p:graphicFrame>
            <p:nvGraphicFramePr>
              <p:cNvPr id="6" name="Таблица 5"/>
              <p:cNvGraphicFramePr>
                <a:graphicFrameLocks noGrp="1"/>
              </p:cNvGraphicFramePr>
              <p:nvPr>
                <p:extLst>
                  <p:ext uri="{D42A27DB-BD31-4B8C-83A1-F6EECF244321}">
                    <p14:modId xmlns:p14="http://schemas.microsoft.com/office/powerpoint/2010/main" xmlns="" xmlns:a14="http://schemas.microsoft.com/office/drawing/2010/main" val="3675211238"/>
                  </p:ext>
                </p:extLst>
              </p:nvPr>
            </p:nvGraphicFramePr>
            <p:xfrm>
              <a:off x="1234208" y="1646024"/>
              <a:ext cx="4154805" cy="1542288"/>
            </p:xfrm>
            <a:graphic>
              <a:graphicData uri="http://schemas.openxmlformats.org/drawingml/2006/table">
                <a:tbl>
                  <a:tblPr firstRow="1" firstCol="1" bandRow="1"/>
                  <a:tblGrid>
                    <a:gridCol w="1572260"/>
                    <a:gridCol w="1017905"/>
                    <a:gridCol w="1564640"/>
                  </a:tblGrid>
                  <a:tr h="578358">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Image size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Relative payload </a:t>
                          </a:r>
                        </a:p>
                        <a:p>
                          <a:pPr>
                            <a:lnSpc>
                              <a:spcPct val="115000"/>
                            </a:lnSpc>
                            <a:spcAft>
                              <a:spcPts val="0"/>
                            </a:spcAft>
                          </a:pPr>
                          <a:r>
                            <a:rPr lang="en-US" sz="1100" i="1" dirty="0">
                              <a:effectLst/>
                              <a:latin typeface="Times New Roman" panose="02020603050405020304" pitchFamily="18" charset="0"/>
                              <a:ea typeface="Calibri" panose="020F0502020204030204" pitchFamily="34" charset="0"/>
                              <a:cs typeface="Times New Roman" panose="02020603050405020304" pitchFamily="18" charset="0"/>
                            </a:rPr>
                            <a:t>k/n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166148" t="-5263" r="-778" b="-180000"/>
                          </a:stretch>
                        </a:blipFill>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16x16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64x64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0.176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0.1780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0.123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256x256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0.099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mc:AlternateContent xmlns:mc="http://schemas.openxmlformats.org/markup-compatibility/2006">
        <mc:Choice xmlns:a14="http://schemas.microsoft.com/office/drawing/2010/main" xmlns="" Requires="a14">
          <p:graphicFrame>
            <p:nvGraphicFramePr>
              <p:cNvPr id="8" name="Таблица 7"/>
              <p:cNvGraphicFramePr>
                <a:graphicFrameLocks noGrp="1"/>
              </p:cNvGraphicFramePr>
              <p:nvPr>
                <p:extLst>
                  <p:ext uri="{D42A27DB-BD31-4B8C-83A1-F6EECF244321}">
                    <p14:modId xmlns:p14="http://schemas.microsoft.com/office/powerpoint/2010/main" val="1635420890"/>
                  </p:ext>
                </p:extLst>
              </p:nvPr>
            </p:nvGraphicFramePr>
            <p:xfrm>
              <a:off x="1284673" y="4463364"/>
              <a:ext cx="5289550" cy="1349502"/>
            </p:xfrm>
            <a:graphic>
              <a:graphicData uri="http://schemas.openxmlformats.org/drawingml/2006/table">
                <a:tbl>
                  <a:tblPr firstRow="1" firstCol="1" bandRow="1"/>
                  <a:tblGrid>
                    <a:gridCol w="1106170"/>
                    <a:gridCol w="852805"/>
                    <a:gridCol w="810260"/>
                    <a:gridCol w="810260"/>
                    <a:gridCol w="666750"/>
                    <a:gridCol w="1043305"/>
                  </a:tblGrid>
                  <a:tr h="0">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Image size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Relative payload </a:t>
                          </a:r>
                        </a:p>
                        <a:p>
                          <a:pPr>
                            <a:lnSpc>
                              <a:spcPct val="115000"/>
                            </a:lnSpc>
                            <a:spcAft>
                              <a:spcPts val="0"/>
                            </a:spcAft>
                          </a:pPr>
                          <a:r>
                            <a:rPr lang="ru-RU" sz="1100" dirty="0" smtClean="0">
                              <a:effectLst/>
                              <a:latin typeface="Times New Roman" panose="02020603050405020304" pitchFamily="18" charset="0"/>
                              <a:ea typeface="Calibri" panose="020F0502020204030204" pitchFamily="34" charset="0"/>
                              <a:cs typeface="Times New Roman" panose="02020603050405020304" pitchFamily="18" charset="0"/>
                            </a:rPr>
                            <a:t/>
                          </a:r>
                          <a:r>
                            <a:rPr lang="en-US" sz="1100" i="1" dirty="0" smtClean="0">
                              <a:effectLst/>
                              <a:latin typeface="Times New Roman" panose="02020603050405020304" pitchFamily="18" charset="0"/>
                              <a:ea typeface="Calibri" panose="020F0502020204030204" pitchFamily="34" charset="0"/>
                              <a:cs typeface="Times New Roman" panose="02020603050405020304" pitchFamily="18" charset="0"/>
                            </a:rPr>
                            <a:t>k/n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r>
                                  <a:rPr lang="en-US" sz="1100" i="1">
                                    <a:effectLst/>
                                    <a:latin typeface="Cambria Math" panose="02040503050406030204" pitchFamily="18" charset="0"/>
                                    <a:ea typeface="Calibri" panose="020F0502020204030204" pitchFamily="34" charset="0"/>
                                    <a:cs typeface="Times New Roman" panose="02020603050405020304" pitchFamily="18" charset="0"/>
                                  </a:rPr>
                                  <m:t>𝜎</m:t>
                                </m:r>
                              </m:oMath>
                            </m:oMathPara>
                          </a14:m>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r>
                                  <a:rPr lang="en-US" sz="1100" i="1">
                                    <a:effectLst/>
                                    <a:latin typeface="Cambria Math" panose="02040503050406030204" pitchFamily="18" charset="0"/>
                                    <a:ea typeface="Calibri" panose="020F0502020204030204" pitchFamily="34" charset="0"/>
                                    <a:cs typeface="Times New Roman" panose="02020603050405020304" pitchFamily="18" charset="0"/>
                                  </a:rPr>
                                  <m:t>𝛾</m:t>
                                </m:r>
                              </m:oMath>
                            </m:oMathPara>
                          </a14:m>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ru-RU" sz="1100" i="1">
                                        <a:effectLst/>
                                        <a:latin typeface="Cambria Math"/>
                                        <a:ea typeface="Calibri" panose="020F0502020204030204" pitchFamily="34" charset="0"/>
                                        <a:cs typeface="Times New Roman" panose="02020603050405020304" pitchFamily="18" charset="0"/>
                                      </a:rPr>
                                    </m:ctrlPr>
                                  </m:sSubPr>
                                  <m:e>
                                    <m:r>
                                      <a:rPr lang="en-US" sz="11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100" i="1">
                                        <a:effectLst/>
                                        <a:latin typeface="Cambria Math" panose="02040503050406030204" pitchFamily="18" charset="0"/>
                                        <a:ea typeface="Calibri" panose="020F0502020204030204" pitchFamily="34" charset="0"/>
                                        <a:cs typeface="Times New Roman" panose="02020603050405020304" pitchFamily="18" charset="0"/>
                                      </a:rPr>
                                      <m:t>𝑒</m:t>
                                    </m:r>
                                  </m:sub>
                                </m:sSub>
                              </m:oMath>
                            </m:oMathPara>
                          </a14:m>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16x16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0.337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64x64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0.162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0.269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p:graphicFrame>
            <p:nvGraphicFramePr>
              <p:cNvPr id="8" name="Таблица 7"/>
              <p:cNvGraphicFramePr>
                <a:graphicFrameLocks noGrp="1"/>
              </p:cNvGraphicFramePr>
              <p:nvPr>
                <p:extLst>
                  <p:ext uri="{D42A27DB-BD31-4B8C-83A1-F6EECF244321}">
                    <p14:modId xmlns:p14="http://schemas.microsoft.com/office/powerpoint/2010/main" xmlns="" xmlns:a14="http://schemas.microsoft.com/office/drawing/2010/main" val="1635420890"/>
                  </p:ext>
                </p:extLst>
              </p:nvPr>
            </p:nvGraphicFramePr>
            <p:xfrm>
              <a:off x="1284673" y="4463364"/>
              <a:ext cx="5289550" cy="1349502"/>
            </p:xfrm>
            <a:graphic>
              <a:graphicData uri="http://schemas.openxmlformats.org/drawingml/2006/table">
                <a:tbl>
                  <a:tblPr firstRow="1" firstCol="1" bandRow="1"/>
                  <a:tblGrid>
                    <a:gridCol w="1106170"/>
                    <a:gridCol w="852805"/>
                    <a:gridCol w="810260"/>
                    <a:gridCol w="810260"/>
                    <a:gridCol w="666750"/>
                    <a:gridCol w="1043305"/>
                  </a:tblGrid>
                  <a:tr h="566166">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Image size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Relative payload </a:t>
                          </a:r>
                        </a:p>
                        <a:p>
                          <a:pPr>
                            <a:lnSpc>
                              <a:spcPct val="115000"/>
                            </a:lnSpc>
                            <a:spcAft>
                              <a:spcPts val="0"/>
                            </a:spcAft>
                          </a:pPr>
                          <a:r>
                            <a:rPr lang="en-US" sz="1100" i="1" dirty="0" smtClean="0">
                              <a:effectLst/>
                              <a:latin typeface="Times New Roman" panose="02020603050405020304" pitchFamily="18" charset="0"/>
                              <a:ea typeface="Calibri" panose="020F0502020204030204" pitchFamily="34" charset="0"/>
                              <a:cs typeface="Times New Roman" panose="02020603050405020304" pitchFamily="18" charset="0"/>
                            </a:rPr>
                            <a:t>k/n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342857" t="-5376" r="-212782" b="-149462"/>
                          </a:stretch>
                        </a:blipFill>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535455" t="-5376" r="-157273" b="-149462"/>
                          </a:stretch>
                        </a:blipFill>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08772" t="-5376" r="-1170" b="-149462"/>
                          </a:stretch>
                        </a:blipFill>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16x16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0.337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64x64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0.162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86">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128x128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0.2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0.269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
        <p:nvSpPr>
          <p:cNvPr id="9" name="TextBox 8"/>
          <p:cNvSpPr txBox="1"/>
          <p:nvPr/>
        </p:nvSpPr>
        <p:spPr>
          <a:xfrm>
            <a:off x="1087395" y="988541"/>
            <a:ext cx="2380735" cy="369332"/>
          </a:xfrm>
          <a:prstGeom prst="rect">
            <a:avLst/>
          </a:prstGeom>
          <a:noFill/>
        </p:spPr>
        <p:txBody>
          <a:bodyPr wrap="square" rtlCol="0">
            <a:spAutoFit/>
          </a:bodyPr>
          <a:lstStyle/>
          <a:p>
            <a:r>
              <a:rPr lang="en-US" dirty="0" smtClean="0"/>
              <a:t>LSB matching</a:t>
            </a:r>
            <a:endParaRPr lang="ru-RU" dirty="0"/>
          </a:p>
        </p:txBody>
      </p:sp>
      <p:sp>
        <p:nvSpPr>
          <p:cNvPr id="10" name="TextBox 9"/>
          <p:cNvSpPr txBox="1"/>
          <p:nvPr/>
        </p:nvSpPr>
        <p:spPr>
          <a:xfrm>
            <a:off x="1198606" y="3711146"/>
            <a:ext cx="2380735" cy="369332"/>
          </a:xfrm>
          <a:prstGeom prst="rect">
            <a:avLst/>
          </a:prstGeom>
          <a:noFill/>
        </p:spPr>
        <p:txBody>
          <a:bodyPr wrap="square" rtlCol="0">
            <a:spAutoFit/>
          </a:bodyPr>
          <a:lstStyle/>
          <a:p>
            <a:r>
              <a:rPr lang="en-US" dirty="0" smtClean="0"/>
              <a:t>HUGO</a:t>
            </a:r>
            <a:endParaRPr lang="ru-RU" dirty="0"/>
          </a:p>
        </p:txBody>
      </p:sp>
    </p:spTree>
    <p:extLst>
      <p:ext uri="{BB962C8B-B14F-4D97-AF65-F5344CB8AC3E}">
        <p14:creationId xmlns:p14="http://schemas.microsoft.com/office/powerpoint/2010/main" xmlns="" val="2000883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15178"/>
          </a:xfrm>
        </p:spPr>
        <p:txBody>
          <a:bodyPr>
            <a:normAutofit/>
          </a:bodyPr>
          <a:lstStyle/>
          <a:p>
            <a:r>
              <a:rPr lang="en-US" sz="2800" dirty="0" smtClean="0"/>
              <a:t>Problem definition</a:t>
            </a:r>
            <a:endParaRPr lang="ru-RU" sz="2800" dirty="0"/>
          </a:p>
        </p:txBody>
      </p:sp>
      <p:sp>
        <p:nvSpPr>
          <p:cNvPr id="3" name="Объект 2"/>
          <p:cNvSpPr>
            <a:spLocks noGrp="1"/>
          </p:cNvSpPr>
          <p:nvPr>
            <p:ph idx="1"/>
          </p:nvPr>
        </p:nvSpPr>
        <p:spPr>
          <a:xfrm>
            <a:off x="838200" y="980304"/>
            <a:ext cx="10515600" cy="5196659"/>
          </a:xfrm>
        </p:spPr>
        <p:txBody>
          <a:bodyPr>
            <a:normAutofit/>
          </a:bodyPr>
          <a:lstStyle/>
          <a:p>
            <a:pPr marL="0" indent="0">
              <a:buNone/>
            </a:pPr>
            <a:r>
              <a:rPr lang="en-US" sz="1800" dirty="0" smtClean="0"/>
              <a:t>The goal of HUGO is to design stegosystem that is optimized to be as undetectable as possible against a particular algorithm of </a:t>
            </a:r>
            <a:r>
              <a:rPr lang="en-US" sz="1800" dirty="0" err="1" smtClean="0"/>
              <a:t>steganalysis</a:t>
            </a:r>
            <a:r>
              <a:rPr lang="en-US" sz="1800" dirty="0" smtClean="0"/>
              <a:t>.</a:t>
            </a:r>
          </a:p>
          <a:p>
            <a:pPr marL="0" indent="0">
              <a:buNone/>
            </a:pPr>
            <a:r>
              <a:rPr lang="en-US" sz="1800" dirty="0" smtClean="0"/>
              <a:t>In general – it is possible to optimize </a:t>
            </a:r>
            <a:r>
              <a:rPr lang="en-US" sz="1800" dirty="0" err="1" smtClean="0"/>
              <a:t>stegosyetem</a:t>
            </a:r>
            <a:r>
              <a:rPr lang="en-US" sz="1800" dirty="0" smtClean="0"/>
              <a:t> against any  </a:t>
            </a:r>
            <a:r>
              <a:rPr lang="en-US" sz="1800" dirty="0" err="1" smtClean="0"/>
              <a:t>stegoalgorithm</a:t>
            </a:r>
            <a:r>
              <a:rPr lang="en-US" sz="1800" dirty="0" smtClean="0"/>
              <a:t>.</a:t>
            </a:r>
          </a:p>
          <a:p>
            <a:pPr marL="0" indent="0">
              <a:buNone/>
            </a:pPr>
            <a:r>
              <a:rPr lang="en-US" sz="1800" dirty="0" smtClean="0"/>
              <a:t>HUGO is optimized against SPAM[62] – one of the best known algorithms</a:t>
            </a:r>
            <a:r>
              <a:rPr lang="en-US" sz="1800" dirty="0"/>
              <a:t> </a:t>
            </a:r>
            <a:r>
              <a:rPr lang="en-US" sz="1800" dirty="0" smtClean="0"/>
              <a:t>of blind </a:t>
            </a:r>
            <a:r>
              <a:rPr lang="en-US" sz="1800" dirty="0" err="1" smtClean="0"/>
              <a:t>steganalysis</a:t>
            </a:r>
            <a:r>
              <a:rPr lang="en-US" sz="1800" dirty="0" smtClean="0"/>
              <a:t>.</a:t>
            </a:r>
          </a:p>
          <a:p>
            <a:pPr marL="0" indent="0">
              <a:buNone/>
            </a:pPr>
            <a:endParaRPr lang="en-US" sz="1800" dirty="0"/>
          </a:p>
          <a:p>
            <a:pPr marL="0" indent="0">
              <a:buNone/>
            </a:pPr>
            <a:r>
              <a:rPr lang="en-US" sz="1800" dirty="0" smtClean="0"/>
              <a:t>After algorithm is chosen authors of HUGO decompose the problem into two parts:</a:t>
            </a:r>
          </a:p>
          <a:p>
            <a:pPr marL="0" indent="0">
              <a:buNone/>
            </a:pPr>
            <a:r>
              <a:rPr lang="en-US" sz="1800" dirty="0" smtClean="0"/>
              <a:t>1) Determine cost of changing of every pixel of an image</a:t>
            </a:r>
          </a:p>
          <a:p>
            <a:pPr marL="0" indent="0">
              <a:buNone/>
            </a:pPr>
            <a:r>
              <a:rPr lang="en-US" sz="1800" dirty="0" smtClean="0"/>
              <a:t>2)Perform the embedding with minimizing of total cost of all changed pixels across the image</a:t>
            </a:r>
          </a:p>
          <a:p>
            <a:pPr marL="0" indent="0">
              <a:buNone/>
            </a:pPr>
            <a:endParaRPr lang="ru-RU" sz="1800" dirty="0"/>
          </a:p>
        </p:txBody>
      </p:sp>
    </p:spTree>
    <p:extLst>
      <p:ext uri="{BB962C8B-B14F-4D97-AF65-F5344CB8AC3E}">
        <p14:creationId xmlns:p14="http://schemas.microsoft.com/office/powerpoint/2010/main" xmlns="" val="761878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1319" y="23255"/>
            <a:ext cx="10892481" cy="479253"/>
          </a:xfrm>
        </p:spPr>
        <p:txBody>
          <a:bodyPr>
            <a:normAutofit fontScale="90000"/>
          </a:bodyPr>
          <a:lstStyle/>
          <a:p>
            <a:r>
              <a:rPr lang="en-US" sz="3200" b="1" dirty="0" smtClean="0"/>
              <a:t>Overview</a:t>
            </a:r>
            <a:endParaRPr lang="ru-RU" sz="3200" b="1" dirty="0"/>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a:xfrm>
                <a:off x="461319" y="502508"/>
                <a:ext cx="10515600" cy="5955957"/>
              </a:xfrm>
            </p:spPr>
            <p:txBody>
              <a:bodyPr>
                <a:noAutofit/>
              </a:bodyPr>
              <a:lstStyle/>
              <a:p>
                <a:pPr marL="0" indent="0">
                  <a:buNone/>
                </a:pPr>
                <a:r>
                  <a:rPr lang="en-US" sz="1800" dirty="0" smtClean="0"/>
                  <a:t>Let </a:t>
                </a:r>
                <a14:m>
                  <m:oMath xmlns:m="http://schemas.openxmlformats.org/officeDocument/2006/math">
                    <m:r>
                      <a:rPr lang="en-US" sz="1800" b="0" i="1" smtClean="0">
                        <a:latin typeface="Cambria Math" panose="02040503050406030204" pitchFamily="18" charset="0"/>
                      </a:rPr>
                      <m:t>𝑋</m:t>
                    </m:r>
                  </m:oMath>
                </a14:m>
                <a:r>
                  <a:rPr lang="en-US" sz="1800" dirty="0" smtClean="0"/>
                  <a:t> be cover image and </a:t>
                </a:r>
                <a14:m>
                  <m:oMath xmlns:m="http://schemas.openxmlformats.org/officeDocument/2006/math">
                    <m:r>
                      <a:rPr lang="en-US" sz="1800" b="0" i="1" smtClean="0">
                        <a:latin typeface="Cambria Math" panose="02040503050406030204" pitchFamily="18" charset="0"/>
                      </a:rPr>
                      <m:t>𝑌</m:t>
                    </m:r>
                  </m:oMath>
                </a14:m>
                <a:r>
                  <a:rPr lang="en-US" sz="1800" dirty="0" smtClean="0"/>
                  <a:t>  is the image after embedding and </a:t>
                </a:r>
                <a14:m>
                  <m:oMath xmlns:m="http://schemas.openxmlformats.org/officeDocument/2006/math">
                    <m:r>
                      <a:rPr lang="ru-RU" sz="1800" i="1">
                        <a:latin typeface="Cambria Math" panose="02040503050406030204" pitchFamily="18" charset="0"/>
                      </a:rPr>
                      <m:t>𝐷</m:t>
                    </m:r>
                    <m:d>
                      <m:dPr>
                        <m:ctrlPr>
                          <a:rPr lang="ru-RU" sz="1800" i="1">
                            <a:latin typeface="Cambria Math"/>
                          </a:rPr>
                        </m:ctrlPr>
                      </m:dPr>
                      <m:e>
                        <m:r>
                          <a:rPr lang="ru-RU" sz="1800" i="1">
                            <a:latin typeface="Cambria Math" panose="02040503050406030204" pitchFamily="18" charset="0"/>
                          </a:rPr>
                          <m:t>𝑋</m:t>
                        </m:r>
                        <m:r>
                          <a:rPr lang="ru-RU" sz="1800" i="1">
                            <a:latin typeface="Cambria Math" panose="02040503050406030204" pitchFamily="18" charset="0"/>
                          </a:rPr>
                          <m:t>,</m:t>
                        </m:r>
                        <m:r>
                          <a:rPr lang="ru-RU" sz="1800" i="1">
                            <a:latin typeface="Cambria Math" panose="02040503050406030204" pitchFamily="18" charset="0"/>
                          </a:rPr>
                          <m:t>𝑌</m:t>
                        </m:r>
                      </m:e>
                    </m:d>
                  </m:oMath>
                </a14:m>
                <a:r>
                  <a:rPr lang="en-US" sz="1800" dirty="0" smtClean="0"/>
                  <a:t> a distortion function that shows how much </a:t>
                </a:r>
                <a14:m>
                  <m:oMath xmlns:m="http://schemas.openxmlformats.org/officeDocument/2006/math">
                    <m:r>
                      <a:rPr lang="en-US" sz="1800" i="1">
                        <a:latin typeface="Cambria Math" panose="02040503050406030204" pitchFamily="18" charset="0"/>
                      </a:rPr>
                      <m:t>𝑋</m:t>
                    </m:r>
                  </m:oMath>
                </a14:m>
                <a:r>
                  <a:rPr lang="en-US" sz="1800" dirty="0" smtClean="0"/>
                  <a:t> differs from </a:t>
                </a:r>
                <a14:m>
                  <m:oMath xmlns:m="http://schemas.openxmlformats.org/officeDocument/2006/math">
                    <m:r>
                      <a:rPr lang="en-US" sz="1800" i="1">
                        <a:latin typeface="Cambria Math" panose="02040503050406030204" pitchFamily="18" charset="0"/>
                      </a:rPr>
                      <m:t>𝑌</m:t>
                    </m:r>
                  </m:oMath>
                </a14:m>
                <a:r>
                  <a:rPr lang="en-US" sz="1800" dirty="0" smtClean="0"/>
                  <a:t> in the sense of  ability of SPAM </a:t>
                </a:r>
                <a:r>
                  <a:rPr lang="en-US" sz="1800" dirty="0" err="1" smtClean="0"/>
                  <a:t>stegoalgorithm</a:t>
                </a:r>
                <a:r>
                  <a:rPr lang="en-US" sz="1800" dirty="0" smtClean="0"/>
                  <a:t> to distinct </a:t>
                </a:r>
                <a14:m>
                  <m:oMath xmlns:m="http://schemas.openxmlformats.org/officeDocument/2006/math">
                    <m:r>
                      <a:rPr lang="en-US" sz="1800" i="1">
                        <a:latin typeface="Cambria Math" panose="02040503050406030204" pitchFamily="18" charset="0"/>
                      </a:rPr>
                      <m:t>𝑋</m:t>
                    </m:r>
                  </m:oMath>
                </a14:m>
                <a:r>
                  <a:rPr lang="en-US" sz="1800" dirty="0" smtClean="0"/>
                  <a:t> from </a:t>
                </a:r>
                <a14:m>
                  <m:oMath xmlns:m="http://schemas.openxmlformats.org/officeDocument/2006/math">
                    <m:r>
                      <a:rPr lang="en-US" sz="1800" i="1">
                        <a:latin typeface="Cambria Math" panose="02040503050406030204" pitchFamily="18" charset="0"/>
                      </a:rPr>
                      <m:t>𝑌</m:t>
                    </m:r>
                  </m:oMath>
                </a14:m>
                <a:r>
                  <a:rPr lang="en-US" sz="1800" dirty="0" smtClean="0"/>
                  <a:t>.   Then goal of HUGO embedding is to  minimize value (1) while making extraction  of embedded message possible:</a:t>
                </a:r>
              </a:p>
              <a:p>
                <a:pPr marL="0" indent="0">
                  <a:buNone/>
                </a:pPr>
                <a:endParaRPr lang="en-US" sz="1800" dirty="0" smtClean="0"/>
              </a:p>
              <a:p>
                <a:pPr marL="0" indent="0">
                  <a:buNone/>
                </a:pPr>
                <a:r>
                  <a:rPr lang="en-US" sz="1800" dirty="0" smtClean="0">
                    <a:sym typeface="Symbol" panose="05050102010706020507" pitchFamily="18" charset="2"/>
                  </a:rPr>
                  <a:t>                                                                                                                                                                                        (1)</a:t>
                </a:r>
                <a:endParaRPr lang="en-US" sz="1800" dirty="0">
                  <a:sym typeface="Symbol" panose="05050102010706020507" pitchFamily="18" charset="2"/>
                </a:endParaRPr>
              </a:p>
              <a:p>
                <a:pPr marL="0" indent="0">
                  <a:buNone/>
                </a:pPr>
                <a:r>
                  <a:rPr lang="en-US" sz="1800" dirty="0" smtClean="0">
                    <a:sym typeface="Symbol" panose="05050102010706020507" pitchFamily="18" charset="2"/>
                  </a:rPr>
                  <a:t>where</a:t>
                </a:r>
                <a:endParaRPr lang="en-US" sz="1800" dirty="0">
                  <a:sym typeface="Symbol" panose="05050102010706020507" pitchFamily="18" charset="2"/>
                </a:endParaRPr>
              </a:p>
              <a:p>
                <a:pPr marL="0" indent="0">
                  <a:buNone/>
                </a:pPr>
                <a14:m>
                  <m:oMath xmlns:m="http://schemas.openxmlformats.org/officeDocument/2006/math">
                    <m:r>
                      <a:rPr lang="en-US" sz="1800" b="0" i="1" smtClean="0">
                        <a:latin typeface="Cambria Math" panose="02040503050406030204" pitchFamily="18" charset="0"/>
                        <a:sym typeface="Symbol" panose="05050102010706020507" pitchFamily="18" charset="2"/>
                      </a:rPr>
                      <m:t>0</m:t>
                    </m:r>
                    <m:r>
                      <a:rPr lang="en-US" sz="1800" b="0" i="1" smtClean="0">
                        <a:latin typeface="Cambria Math" panose="02040503050406030204" pitchFamily="18" charset="0"/>
                        <a:ea typeface="Cambria Math" panose="02040503050406030204" pitchFamily="18" charset="0"/>
                        <a:sym typeface="Symbol" panose="05050102010706020507" pitchFamily="18" charset="2"/>
                      </a:rPr>
                      <m:t>≤</m:t>
                    </m:r>
                    <m:r>
                      <m:rPr>
                        <m:nor/>
                      </m:rPr>
                      <a:rPr lang="ru-RU" sz="1800" dirty="0">
                        <a:sym typeface="Symbol" panose="05050102010706020507" pitchFamily="18" charset="2"/>
                      </a:rPr>
                      <m:t></m:t>
                    </m:r>
                    <m:r>
                      <m:rPr>
                        <m:nor/>
                      </m:rPr>
                      <a:rPr lang="en-US" sz="1800" baseline="-25000" dirty="0"/>
                      <m:t>i</m:t>
                    </m:r>
                    <m:r>
                      <a:rPr lang="en-US" sz="1800" b="0" i="1" smtClean="0">
                        <a:latin typeface="Cambria Math" panose="02040503050406030204" pitchFamily="18" charset="0"/>
                        <a:ea typeface="Cambria Math" panose="02040503050406030204" pitchFamily="18" charset="0"/>
                        <a:sym typeface="Symbol" panose="05050102010706020507" pitchFamily="18" charset="2"/>
                      </a:rPr>
                      <m:t>≤∞</m:t>
                    </m:r>
                  </m:oMath>
                </a14:m>
                <a:r>
                  <a:rPr lang="en-US" sz="1800" baseline="-25000" dirty="0" smtClean="0"/>
                  <a:t/>
                </a:r>
                <a:r>
                  <a:rPr lang="en-US" sz="1800" dirty="0" smtClean="0"/>
                  <a:t> - is the weight coefficient (the cost of changing </a:t>
                </a:r>
                <a:r>
                  <a:rPr lang="en-US" sz="1800" dirty="0" err="1" smtClean="0"/>
                  <a:t>i-th</a:t>
                </a:r>
                <a:r>
                  <a:rPr lang="en-US" sz="1800" dirty="0" smtClean="0"/>
                  <a:t> pixel of </a:t>
                </a:r>
                <a14:m>
                  <m:oMath xmlns:m="http://schemas.openxmlformats.org/officeDocument/2006/math">
                    <m:r>
                      <a:rPr lang="en-US" sz="1800" i="1">
                        <a:latin typeface="Cambria Math" panose="02040503050406030204" pitchFamily="18" charset="0"/>
                      </a:rPr>
                      <m:t>𝑋</m:t>
                    </m:r>
                  </m:oMath>
                </a14:m>
                <a:r>
                  <a:rPr lang="en-US" sz="1800" dirty="0" smtClean="0"/>
                  <a:t>), </a:t>
                </a:r>
              </a:p>
              <a:p>
                <a:pPr marL="0" indent="0">
                  <a:buNone/>
                </a:pPr>
                <a:r>
                  <a:rPr lang="en-US" sz="1800" dirty="0"/>
                  <a:t>x</a:t>
                </a:r>
                <a:r>
                  <a:rPr lang="en-US" sz="1800" baseline="-25000" dirty="0"/>
                  <a:t>i</a:t>
                </a:r>
                <a:r>
                  <a:rPr lang="ru-RU" sz="1800" dirty="0"/>
                  <a:t>, </a:t>
                </a:r>
                <a:r>
                  <a:rPr lang="en-US" sz="1800" dirty="0" err="1" smtClean="0"/>
                  <a:t>y</a:t>
                </a:r>
                <a:r>
                  <a:rPr lang="en-US" sz="1800" baseline="-25000" dirty="0" err="1" smtClean="0"/>
                  <a:t>i</a:t>
                </a:r>
                <a:r>
                  <a:rPr lang="en-US" sz="1800" baseline="-25000" dirty="0" smtClean="0"/>
                  <a:t/>
                </a:r>
                <a:r>
                  <a:rPr lang="en-US" sz="1800" dirty="0" smtClean="0"/>
                  <a:t> - values of </a:t>
                </a:r>
                <a:r>
                  <a:rPr lang="en-US" sz="1800" i="1" dirty="0" err="1" smtClean="0"/>
                  <a:t>i</a:t>
                </a:r>
                <a:r>
                  <a:rPr lang="en-US" sz="1800" dirty="0" err="1" smtClean="0"/>
                  <a:t>-th</a:t>
                </a:r>
                <a:r>
                  <a:rPr lang="en-US" sz="1800" dirty="0" smtClean="0"/>
                  <a:t> pixel of </a:t>
                </a:r>
                <a14:m>
                  <m:oMath xmlns:m="http://schemas.openxmlformats.org/officeDocument/2006/math">
                    <m:r>
                      <a:rPr lang="en-US" sz="1800" i="1">
                        <a:latin typeface="Cambria Math" panose="02040503050406030204" pitchFamily="18" charset="0"/>
                      </a:rPr>
                      <m:t>𝑋</m:t>
                    </m:r>
                  </m:oMath>
                </a14:m>
                <a:r>
                  <a:rPr lang="en-US" sz="1800" dirty="0" smtClean="0"/>
                  <a:t> and </a:t>
                </a:r>
                <a14:m>
                  <m:oMath xmlns:m="http://schemas.openxmlformats.org/officeDocument/2006/math">
                    <m:r>
                      <a:rPr lang="en-US" sz="1800" b="0" i="1" smtClean="0">
                        <a:latin typeface="Cambria Math" panose="02040503050406030204" pitchFamily="18" charset="0"/>
                      </a:rPr>
                      <m:t>𝑌</m:t>
                    </m:r>
                  </m:oMath>
                </a14:m>
                <a:r>
                  <a:rPr lang="en-US" sz="1800" dirty="0" smtClean="0"/>
                  <a:t> correspondingly</a:t>
                </a:r>
              </a:p>
              <a:p>
                <a:pPr marL="0" indent="0">
                  <a:buNone/>
                </a:pPr>
                <a:r>
                  <a:rPr lang="en-US" sz="1800" dirty="0" smtClean="0"/>
                  <a:t>Changes are restricted to ±1 so that following equation holds:</a:t>
                </a:r>
              </a:p>
              <a:p>
                <a:pPr marL="0" indent="0">
                  <a:buNone/>
                </a:pPr>
                <a:r>
                  <a:rPr lang="ru-RU" sz="1800" dirty="0" smtClean="0"/>
                  <a:t>|</a:t>
                </a:r>
                <a:r>
                  <a:rPr lang="en-US" sz="1800" dirty="0"/>
                  <a:t>x</a:t>
                </a:r>
                <a:r>
                  <a:rPr lang="en-US" sz="1800" baseline="-25000" dirty="0"/>
                  <a:t>i</a:t>
                </a:r>
                <a:r>
                  <a:rPr lang="ru-RU" sz="1800" dirty="0"/>
                  <a:t> - </a:t>
                </a:r>
                <a:r>
                  <a:rPr lang="en-US" sz="1800" dirty="0" err="1"/>
                  <a:t>y</a:t>
                </a:r>
                <a:r>
                  <a:rPr lang="en-US" sz="1800" baseline="-25000" dirty="0" err="1"/>
                  <a:t>i</a:t>
                </a:r>
                <a:r>
                  <a:rPr lang="ru-RU" sz="1800" dirty="0"/>
                  <a:t>| </a:t>
                </a:r>
                <a:r>
                  <a:rPr lang="en-US" sz="1800" dirty="0">
                    <a:sym typeface="Symbol" panose="05050102010706020507" pitchFamily="18" charset="2"/>
                  </a:rPr>
                  <a:t></a:t>
                </a:r>
                <a:r>
                  <a:rPr lang="ru-RU" sz="1800" dirty="0"/>
                  <a:t> </a:t>
                </a:r>
                <a:r>
                  <a:rPr lang="ru-RU" sz="1800" dirty="0" smtClean="0"/>
                  <a:t>1</a:t>
                </a:r>
                <a:endParaRPr lang="en-US" sz="1800" dirty="0" smtClean="0"/>
              </a:p>
              <a:p>
                <a:pPr marL="0" indent="0">
                  <a:buNone/>
                </a:pPr>
                <a:r>
                  <a:rPr lang="en-US" sz="1800" dirty="0" smtClean="0"/>
                  <a:t>Additive form of (1) means that detectability of SG does not depend on correlation between embedded bits. That assumption holds when changed pixels are far from each other, which in turn holds when embedding rate is relatively low.</a:t>
                </a:r>
              </a:p>
              <a:p>
                <a:pPr marL="0" indent="0">
                  <a:buNone/>
                </a:pPr>
                <a:r>
                  <a:rPr lang="en-US" sz="1800" dirty="0" smtClean="0"/>
                  <a:t>Formula (1) shows a general approach to stegosystem design  and does not show how to construct a stegosystem that minimizes D(</a:t>
                </a:r>
                <a:r>
                  <a:rPr lang="en-US" sz="1800" i="1" dirty="0" smtClean="0"/>
                  <a:t>X,Y</a:t>
                </a:r>
                <a:r>
                  <a:rPr lang="en-US" sz="1800" dirty="0" smtClean="0"/>
                  <a:t>).</a:t>
                </a:r>
              </a:p>
              <a:p>
                <a:pPr marL="0" indent="0">
                  <a:buNone/>
                </a:pPr>
                <a:r>
                  <a:rPr lang="en-US" sz="1800" dirty="0" smtClean="0"/>
                  <a:t>To design such stegosystem  it is necessary to solve two problems:</a:t>
                </a:r>
              </a:p>
              <a:p>
                <a:pPr marL="342900" indent="-342900">
                  <a:buAutoNum type="arabicParenR"/>
                </a:pPr>
                <a:r>
                  <a:rPr lang="en-US" sz="1800" dirty="0" smtClean="0"/>
                  <a:t>How to adequately choose weights </a:t>
                </a:r>
                <a:r>
                  <a:rPr lang="ru-RU" sz="1800" dirty="0" smtClean="0">
                    <a:sym typeface="Symbol" panose="05050102010706020507" pitchFamily="18" charset="2"/>
                  </a:rPr>
                  <a:t></a:t>
                </a:r>
                <a:r>
                  <a:rPr lang="en-US" sz="1800" baseline="-25000" dirty="0" err="1" smtClean="0"/>
                  <a:t>i</a:t>
                </a:r>
                <a:r>
                  <a:rPr lang="en-US" sz="1800" baseline="-25000" dirty="0" smtClean="0"/>
                  <a:t/>
                </a:r>
                <a:r>
                  <a:rPr lang="en-US" sz="1800" dirty="0" smtClean="0"/>
                  <a:t>so that minimization of (1) leads to improving undetectability </a:t>
                </a:r>
                <a:r>
                  <a:rPr lang="en-US" sz="1800" dirty="0"/>
                  <a:t>?</a:t>
                </a:r>
                <a:endParaRPr lang="en-US" sz="1800" dirty="0" smtClean="0"/>
              </a:p>
              <a:p>
                <a:pPr marL="342900" indent="-342900">
                  <a:buAutoNum type="arabicParenR"/>
                </a:pPr>
                <a:r>
                  <a:rPr lang="en-US" sz="1800" dirty="0" smtClean="0"/>
                  <a:t>What coding method to use for changing pixels according to their weights </a:t>
                </a:r>
                <a:r>
                  <a:rPr lang="ru-RU" sz="1800" dirty="0" smtClean="0">
                    <a:sym typeface="Symbol" panose="05050102010706020507" pitchFamily="18" charset="2"/>
                  </a:rPr>
                  <a:t></a:t>
                </a:r>
                <a:r>
                  <a:rPr lang="en-US" sz="1800" baseline="-25000" dirty="0" err="1" smtClean="0"/>
                  <a:t>i</a:t>
                </a:r>
                <a:r>
                  <a:rPr lang="en-US" sz="1800" baseline="-25000" dirty="0" smtClean="0"/>
                  <a:t/>
                </a:r>
                <a:r>
                  <a:rPr lang="en-US" sz="1800" dirty="0" smtClean="0"/>
                  <a:t>?</a:t>
                </a:r>
                <a:endParaRPr lang="ru-RU" sz="1800"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461319" y="502508"/>
                <a:ext cx="10515600" cy="5955957"/>
              </a:xfrm>
              <a:blipFill rotWithShape="0">
                <a:blip r:embed="rId3"/>
                <a:stretch>
                  <a:fillRect l="-522" t="-921" r="-754" b="-3378"/>
                </a:stretch>
              </a:blipFill>
            </p:spPr>
            <p:txBody>
              <a:bodyPr/>
              <a:lstStyle/>
              <a:p>
                <a:r>
                  <a:rPr lang="ru-RU">
                    <a:noFill/>
                  </a:rPr>
                  <a:t> </a:t>
                </a:r>
              </a:p>
            </p:txBody>
          </p:sp>
        </mc:Fallback>
      </mc:AlternateContent>
      <p:sp>
        <p:nvSpPr>
          <p:cNvPr id="13" name="Rectangle 11"/>
          <p:cNvSpPr>
            <a:spLocks noChangeArrowheads="1"/>
          </p:cNvSpPr>
          <p:nvPr/>
        </p:nvSpPr>
        <p:spPr bwMode="auto">
          <a:xfrm>
            <a:off x="1771135" y="176290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 name="Объект 13"/>
          <p:cNvGraphicFramePr>
            <a:graphicFrameLocks noChangeAspect="1"/>
          </p:cNvGraphicFramePr>
          <p:nvPr>
            <p:extLst>
              <p:ext uri="{D42A27DB-BD31-4B8C-83A1-F6EECF244321}">
                <p14:modId xmlns:p14="http://schemas.microsoft.com/office/powerpoint/2010/main" xmlns="" val="218803072"/>
              </p:ext>
            </p:extLst>
          </p:nvPr>
        </p:nvGraphicFramePr>
        <p:xfrm>
          <a:off x="812285" y="1333286"/>
          <a:ext cx="1917700" cy="684212"/>
        </p:xfrm>
        <a:graphic>
          <a:graphicData uri="http://schemas.openxmlformats.org/presentationml/2006/ole">
            <p:oleObj spid="_x0000_s1068" name="Уравнение" r:id="rId4" imgW="1447560" imgH="444240" progId="Equation.3">
              <p:embed/>
            </p:oleObj>
          </a:graphicData>
        </a:graphic>
      </p:graphicFrame>
    </p:spTree>
    <p:extLst>
      <p:ext uri="{BB962C8B-B14F-4D97-AF65-F5344CB8AC3E}">
        <p14:creationId xmlns:p14="http://schemas.microsoft.com/office/powerpoint/2010/main" xmlns="" val="896608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633" y="183895"/>
            <a:ext cx="10515600" cy="466896"/>
          </a:xfrm>
        </p:spPr>
        <p:txBody>
          <a:bodyPr>
            <a:normAutofit fontScale="90000"/>
          </a:bodyPr>
          <a:lstStyle/>
          <a:p>
            <a:r>
              <a:rPr lang="en-US" sz="2900" b="1" dirty="0" smtClean="0"/>
              <a:t>Weights calculation</a:t>
            </a:r>
            <a:endParaRPr lang="ru-RU" sz="2900" b="1" dirty="0"/>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a:xfrm>
                <a:off x="838200" y="757880"/>
                <a:ext cx="10515600" cy="5840627"/>
              </a:xfrm>
            </p:spPr>
            <p:txBody>
              <a:bodyPr>
                <a:normAutofit lnSpcReduction="10000"/>
              </a:bodyPr>
              <a:lstStyle/>
              <a:p>
                <a:pPr marL="0" indent="0">
                  <a:buNone/>
                </a:pPr>
                <a:r>
                  <a:rPr lang="en-US" sz="1400" dirty="0" smtClean="0"/>
                  <a:t>In order to get pixel weight</a:t>
                </a:r>
                <a:r>
                  <a:rPr lang="en-US" sz="1400" baseline="-25000" dirty="0"/>
                  <a:t/>
                </a:r>
                <a:r>
                  <a:rPr lang="en-US" sz="1400" dirty="0"/>
                  <a:t> for using in formula (1) we change pixels of </a:t>
                </a:r>
                <a14:m>
                  <m:oMath xmlns:m="http://schemas.openxmlformats.org/officeDocument/2006/math">
                    <m:r>
                      <a:rPr lang="ru-RU" sz="1400" i="1">
                        <a:latin typeface="Cambria Math" panose="02040503050406030204" pitchFamily="18" charset="0"/>
                      </a:rPr>
                      <m:t>𝑋</m:t>
                    </m:r>
                  </m:oMath>
                </a14:m>
                <a:r>
                  <a:rPr lang="en-US" sz="1400" dirty="0"/>
                  <a:t> one by one and use </a:t>
                </a:r>
                <a:r>
                  <a:rPr lang="en-US" sz="1400" dirty="0" smtClean="0"/>
                  <a:t>(3):</a:t>
                </a:r>
                <a:endParaRPr lang="en-US" sz="1400" dirty="0"/>
              </a:p>
              <a:p>
                <a:pPr marL="0" indent="0">
                  <a:buNone/>
                </a:pPr>
                <a:r>
                  <a:rPr lang="en-US" sz="1400" dirty="0"/>
                  <a:t/>
                </a:r>
                <a14:m>
                  <m:oMath xmlns:m="http://schemas.openxmlformats.org/officeDocument/2006/math">
                    <m:sSub>
                      <m:sSubPr>
                        <m:ctrlPr>
                          <a:rPr lang="ru-RU" sz="1400" i="1">
                            <a:latin typeface="Cambria Math"/>
                          </a:rPr>
                        </m:ctrlPr>
                      </m:sSubPr>
                      <m:e>
                        <m:r>
                          <a:rPr lang="ru-RU" sz="1400" i="1">
                            <a:latin typeface="Cambria Math" panose="02040503050406030204" pitchFamily="18" charset="0"/>
                          </a:rPr>
                          <m:t>𝜌</m:t>
                        </m:r>
                      </m:e>
                      <m:sub>
                        <m:r>
                          <a:rPr lang="en-US" sz="1400" i="1">
                            <a:latin typeface="Cambria Math" panose="02040503050406030204" pitchFamily="18" charset="0"/>
                          </a:rPr>
                          <m:t>𝑖</m:t>
                        </m:r>
                        <m:r>
                          <a:rPr lang="ru-RU" sz="1400" i="1">
                            <a:latin typeface="Cambria Math" panose="02040503050406030204" pitchFamily="18" charset="0"/>
                          </a:rPr>
                          <m:t>,</m:t>
                        </m:r>
                        <m:r>
                          <a:rPr lang="en-US" sz="1400" i="1">
                            <a:latin typeface="Cambria Math" panose="02040503050406030204" pitchFamily="18" charset="0"/>
                          </a:rPr>
                          <m:t>𝑗</m:t>
                        </m:r>
                      </m:sub>
                    </m:sSub>
                    <m:r>
                      <a:rPr lang="ru-RU" sz="1400" i="1">
                        <a:latin typeface="Cambria Math" panose="02040503050406030204" pitchFamily="18" charset="0"/>
                      </a:rPr>
                      <m:t>=</m:t>
                    </m:r>
                    <m:r>
                      <a:rPr lang="ru-RU" sz="1400" i="1">
                        <a:latin typeface="Cambria Math" panose="02040503050406030204" pitchFamily="18" charset="0"/>
                      </a:rPr>
                      <m:t>𝐷</m:t>
                    </m:r>
                    <m:r>
                      <a:rPr lang="ru-RU" sz="1400" i="1">
                        <a:latin typeface="Cambria Math" panose="02040503050406030204" pitchFamily="18" charset="0"/>
                      </a:rPr>
                      <m:t>(</m:t>
                    </m:r>
                    <m:r>
                      <a:rPr lang="ru-RU" sz="1400" i="1">
                        <a:latin typeface="Cambria Math" panose="02040503050406030204" pitchFamily="18" charset="0"/>
                      </a:rPr>
                      <m:t>𝑋</m:t>
                    </m:r>
                    <m:r>
                      <a:rPr lang="ru-RU" sz="1400">
                        <a:latin typeface="Cambria Math" panose="02040503050406030204" pitchFamily="18" charset="0"/>
                      </a:rPr>
                      <m:t>,</m:t>
                    </m:r>
                    <m:sSup>
                      <m:sSupPr>
                        <m:ctrlPr>
                          <a:rPr lang="ru-RU" sz="1400" i="1">
                            <a:latin typeface="Cambria Math"/>
                          </a:rPr>
                        </m:ctrlPr>
                      </m:sSupPr>
                      <m:e>
                        <m:r>
                          <a:rPr lang="ru-RU" sz="1400" i="1">
                            <a:latin typeface="Cambria Math" panose="02040503050406030204" pitchFamily="18" charset="0"/>
                          </a:rPr>
                          <m:t>𝑌</m:t>
                        </m:r>
                      </m:e>
                      <m:sup>
                        <m:d>
                          <m:dPr>
                            <m:ctrlPr>
                              <a:rPr lang="ru-RU" sz="1400" i="1">
                                <a:latin typeface="Cambria Math"/>
                              </a:rPr>
                            </m:ctrlPr>
                          </m:dPr>
                          <m:e>
                            <m:r>
                              <a:rPr lang="ru-RU" sz="1400" i="1">
                                <a:latin typeface="Cambria Math" panose="02040503050406030204" pitchFamily="18" charset="0"/>
                              </a:rPr>
                              <m:t>𝑖</m:t>
                            </m:r>
                            <m:r>
                              <a:rPr lang="ru-RU" sz="1400" i="1">
                                <a:latin typeface="Cambria Math" panose="02040503050406030204" pitchFamily="18" charset="0"/>
                              </a:rPr>
                              <m:t>,</m:t>
                            </m:r>
                            <m:r>
                              <a:rPr lang="ru-RU" sz="1400" i="1">
                                <a:latin typeface="Cambria Math" panose="02040503050406030204" pitchFamily="18" charset="0"/>
                              </a:rPr>
                              <m:t>𝑗</m:t>
                            </m:r>
                          </m:e>
                        </m:d>
                      </m:sup>
                    </m:sSup>
                    <m:r>
                      <a:rPr lang="ru-RU" sz="1400" i="1">
                        <a:latin typeface="Cambria Math" panose="02040503050406030204" pitchFamily="18" charset="0"/>
                      </a:rPr>
                      <m:t>) </m:t>
                    </m:r>
                  </m:oMath>
                </a14:m>
                <a:r>
                  <a:rPr lang="en-US" sz="1400" dirty="0"/>
                  <a:t/>
                </a:r>
                <a:r>
                  <a:rPr lang="en-US" sz="1400" dirty="0" smtClean="0"/>
                  <a:t>(2)</a:t>
                </a:r>
                <a:endParaRPr lang="en-US" sz="1400" dirty="0"/>
              </a:p>
              <a:p>
                <a:pPr marL="0" indent="0">
                  <a:buNone/>
                </a:pPr>
                <a:r>
                  <a:rPr lang="en-US" sz="1400" dirty="0"/>
                  <a:t>Where (</a:t>
                </a:r>
                <a:r>
                  <a:rPr lang="en-US" sz="1400" i="1" dirty="0" err="1"/>
                  <a:t>i,j</a:t>
                </a:r>
                <a:r>
                  <a:rPr lang="en-US" sz="1400" dirty="0"/>
                  <a:t>)	- are the coordinates of changed pixel.</a:t>
                </a:r>
              </a:p>
              <a:p>
                <a:pPr marL="0" indent="0">
                  <a:buNone/>
                </a:pPr>
                <a:r>
                  <a:rPr lang="en-US" sz="1400" dirty="0" smtClean="0"/>
                  <a:t>Following </a:t>
                </a:r>
                <a:r>
                  <a:rPr lang="en-US" sz="1400" dirty="0"/>
                  <a:t>formula </a:t>
                </a:r>
                <a:r>
                  <a:rPr lang="en-US" sz="1400" dirty="0" smtClean="0"/>
                  <a:t>is  </a:t>
                </a:r>
                <a:r>
                  <a:rPr lang="en-US" sz="1400" dirty="0"/>
                  <a:t>used to calculate weighted distortion between two images</a:t>
                </a:r>
              </a:p>
              <a:p>
                <a:pPr marL="0" indent="0">
                  <a:buNone/>
                </a:pPr>
                <a14:m>
                  <m:oMath xmlns:m="http://schemas.openxmlformats.org/officeDocument/2006/math">
                    <m:r>
                      <a:rPr lang="ru-RU" sz="1400" i="1">
                        <a:latin typeface="Cambria Math" panose="02040503050406030204" pitchFamily="18" charset="0"/>
                      </a:rPr>
                      <m:t>𝐷</m:t>
                    </m:r>
                    <m:d>
                      <m:dPr>
                        <m:ctrlPr>
                          <a:rPr lang="ru-RU" sz="1400" i="1">
                            <a:latin typeface="Cambria Math"/>
                          </a:rPr>
                        </m:ctrlPr>
                      </m:dPr>
                      <m:e>
                        <m:r>
                          <a:rPr lang="ru-RU" sz="1400" i="1">
                            <a:latin typeface="Cambria Math" panose="02040503050406030204" pitchFamily="18" charset="0"/>
                          </a:rPr>
                          <m:t>𝑋</m:t>
                        </m:r>
                        <m:r>
                          <a:rPr lang="ru-RU" sz="1400" i="1">
                            <a:latin typeface="Cambria Math" panose="02040503050406030204" pitchFamily="18" charset="0"/>
                          </a:rPr>
                          <m:t>,</m:t>
                        </m:r>
                        <m:r>
                          <a:rPr lang="ru-RU" sz="1400" i="1">
                            <a:latin typeface="Cambria Math" panose="02040503050406030204" pitchFamily="18" charset="0"/>
                          </a:rPr>
                          <m:t>𝑌</m:t>
                        </m:r>
                      </m:e>
                    </m:d>
                    <m:r>
                      <a:rPr lang="ru-RU" sz="1400" i="1">
                        <a:latin typeface="Cambria Math" panose="02040503050406030204" pitchFamily="18" charset="0"/>
                      </a:rPr>
                      <m:t>=</m:t>
                    </m:r>
                    <m:nary>
                      <m:naryPr>
                        <m:chr m:val="∑"/>
                        <m:limLoc m:val="undOvr"/>
                        <m:ctrlPr>
                          <a:rPr lang="ru-RU" sz="1400" i="1">
                            <a:latin typeface="Cambria Math"/>
                          </a:rPr>
                        </m:ctrlPr>
                      </m:naryPr>
                      <m: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r>
                          <a:rPr lang="ru-RU" sz="1400" i="1">
                            <a:latin typeface="Cambria Math" panose="02040503050406030204" pitchFamily="18" charset="0"/>
                          </a:rPr>
                          <m:t>=−</m:t>
                        </m:r>
                        <m:r>
                          <a:rPr lang="ru-RU" sz="1400" i="1">
                            <a:latin typeface="Cambria Math" panose="02040503050406030204" pitchFamily="18" charset="0"/>
                          </a:rPr>
                          <m:t>𝑇</m:t>
                        </m:r>
                      </m:sub>
                      <m:sup>
                        <m:r>
                          <a:rPr lang="ru-RU" sz="1400" i="1">
                            <a:latin typeface="Cambria Math" panose="02040503050406030204" pitchFamily="18" charset="0"/>
                          </a:rPr>
                          <m:t>𝑇</m:t>
                        </m:r>
                      </m:sup>
                      <m:e>
                        <m:d>
                          <m:dPr>
                            <m:begChr m:val="["/>
                            <m:endChr m:val="]"/>
                            <m:ctrlPr>
                              <a:rPr lang="ru-RU" sz="1400" i="1">
                                <a:latin typeface="Cambria Math"/>
                              </a:rPr>
                            </m:ctrlPr>
                          </m:dPr>
                          <m:e>
                            <m:r>
                              <a:rPr lang="ru-RU" sz="1400" i="1">
                                <a:latin typeface="Cambria Math" panose="02040503050406030204" pitchFamily="18" charset="0"/>
                              </a:rPr>
                              <m:t>𝑤</m:t>
                            </m:r>
                            <m:d>
                              <m:dPr>
                                <m:ctrlPr>
                                  <a:rPr lang="ru-RU" sz="1400" i="1">
                                    <a:latin typeface="Cambria Math"/>
                                  </a:rPr>
                                </m:ctrlPr>
                              </m:dPr>
                              <m:e>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e>
                            </m:d>
                            <m:d>
                              <m:dPr>
                                <m:begChr m:val="|"/>
                                <m:endChr m:val="|"/>
                                <m:ctrlPr>
                                  <a:rPr lang="ru-RU" sz="1400" i="1">
                                    <a:latin typeface="Cambria Math"/>
                                  </a:rPr>
                                </m:ctrlPr>
                              </m:dPr>
                              <m:e>
                                <m:nary>
                                  <m:naryPr>
                                    <m:chr m:val="∑"/>
                                    <m:limLoc m:val="undOvr"/>
                                    <m:supHide m:val="on"/>
                                    <m:ctrlPr>
                                      <a:rPr lang="ru-RU" sz="1400" i="1">
                                        <a:latin typeface="Cambria Math"/>
                                      </a:rPr>
                                    </m:ctrlPr>
                                  </m:naryPr>
                                  <m:sub>
                                    <m:r>
                                      <a:rPr lang="ru-RU" sz="1400" i="1">
                                        <a:latin typeface="Cambria Math" panose="02040503050406030204" pitchFamily="18" charset="0"/>
                                      </a:rPr>
                                      <m:t>𝑘</m:t>
                                    </m:r>
                                    <m:r>
                                      <a:rPr lang="ru-RU" sz="1400" i="1">
                                        <a:latin typeface="Cambria Math" panose="02040503050406030204" pitchFamily="18" charset="0"/>
                                      </a:rPr>
                                      <m:t>∈</m:t>
                                    </m:r>
                                    <m:d>
                                      <m:dPr>
                                        <m:begChr m:val="{"/>
                                        <m:endChr m:val="}"/>
                                        <m:ctrlPr>
                                          <a:rPr lang="ru-RU" sz="1400" i="1">
                                            <a:latin typeface="Cambria Math"/>
                                          </a:rPr>
                                        </m:ctrlPr>
                                      </m:dPr>
                                      <m:e>
                                        <m:r>
                                          <a:rPr lang="ru-RU" sz="1400" i="1">
                                            <a:latin typeface="Cambria Math" panose="02040503050406030204" pitchFamily="18" charset="0"/>
                                          </a:rPr>
                                          <m:t>→,←,↑,↓</m:t>
                                        </m:r>
                                      </m:e>
                                    </m:d>
                                  </m:sub>
                                  <m:sup/>
                                  <m:e>
                                    <m:sSubSup>
                                      <m:sSubSupPr>
                                        <m:ctrlPr>
                                          <a:rPr lang="ru-RU" sz="1400" i="1">
                                            <a:latin typeface="Cambria Math"/>
                                          </a:rPr>
                                        </m:ctrlPr>
                                      </m:sSubSupPr>
                                      <m:e>
                                        <m:r>
                                          <a:rPr lang="ru-RU" sz="1400" b="1" i="1">
                                            <a:latin typeface="Cambria Math" panose="02040503050406030204" pitchFamily="18" charset="0"/>
                                          </a:rPr>
                                          <m:t>𝐂</m:t>
                                        </m:r>
                                      </m:e>
                                      <m: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sub>
                                      <m:sup>
                                        <m:r>
                                          <a:rPr lang="ru-RU" sz="1400" b="1" i="1">
                                            <a:latin typeface="Cambria Math" panose="02040503050406030204" pitchFamily="18" charset="0"/>
                                          </a:rPr>
                                          <m:t>𝐗</m:t>
                                        </m:r>
                                        <m:r>
                                          <a:rPr lang="ru-RU" sz="1400" i="1">
                                            <a:latin typeface="Cambria Math" panose="02040503050406030204" pitchFamily="18" charset="0"/>
                                          </a:rPr>
                                          <m:t>,</m:t>
                                        </m:r>
                                        <m:r>
                                          <a:rPr lang="ru-RU" sz="1400" i="1">
                                            <a:latin typeface="Cambria Math" panose="02040503050406030204" pitchFamily="18" charset="0"/>
                                          </a:rPr>
                                          <m:t>𝑘</m:t>
                                        </m:r>
                                      </m:sup>
                                    </m:sSubSup>
                                    <m:r>
                                      <a:rPr lang="ru-RU" sz="1400" i="1">
                                        <a:latin typeface="Cambria Math" panose="02040503050406030204" pitchFamily="18" charset="0"/>
                                      </a:rPr>
                                      <m:t>−</m:t>
                                    </m:r>
                                    <m:sSubSup>
                                      <m:sSubSupPr>
                                        <m:ctrlPr>
                                          <a:rPr lang="ru-RU" sz="1400" i="1">
                                            <a:latin typeface="Cambria Math"/>
                                          </a:rPr>
                                        </m:ctrlPr>
                                      </m:sSubSupPr>
                                      <m:e>
                                        <m:r>
                                          <a:rPr lang="ru-RU" sz="1400" b="1" i="1">
                                            <a:latin typeface="Cambria Math" panose="02040503050406030204" pitchFamily="18" charset="0"/>
                                          </a:rPr>
                                          <m:t>𝐂</m:t>
                                        </m:r>
                                      </m:e>
                                      <m: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sub>
                                      <m:sup>
                                        <m:r>
                                          <a:rPr lang="ru-RU" sz="1400" b="1" i="1">
                                            <a:latin typeface="Cambria Math" panose="02040503050406030204" pitchFamily="18" charset="0"/>
                                          </a:rPr>
                                          <m:t>𝐘</m:t>
                                        </m:r>
                                        <m:r>
                                          <a:rPr lang="ru-RU" sz="1400" i="1">
                                            <a:latin typeface="Cambria Math" panose="02040503050406030204" pitchFamily="18" charset="0"/>
                                          </a:rPr>
                                          <m:t>,</m:t>
                                        </m:r>
                                        <m:r>
                                          <a:rPr lang="ru-RU" sz="1400" i="1">
                                            <a:latin typeface="Cambria Math" panose="02040503050406030204" pitchFamily="18" charset="0"/>
                                          </a:rPr>
                                          <m:t>𝑘</m:t>
                                        </m:r>
                                      </m:sup>
                                    </m:sSubSup>
                                  </m:e>
                                </m:nary>
                              </m:e>
                            </m:d>
                            <m:r>
                              <a:rPr lang="ru-RU" sz="1400" i="1">
                                <a:latin typeface="Cambria Math" panose="02040503050406030204" pitchFamily="18" charset="0"/>
                              </a:rPr>
                              <m:t>+    </m:t>
                            </m:r>
                            <m:r>
                              <a:rPr lang="ru-RU" sz="1400" i="1">
                                <a:latin typeface="Cambria Math" panose="02040503050406030204" pitchFamily="18" charset="0"/>
                              </a:rPr>
                              <m:t>𝑤</m:t>
                            </m:r>
                            <m:d>
                              <m:dPr>
                                <m:ctrlPr>
                                  <a:rPr lang="ru-RU" sz="1400" i="1">
                                    <a:latin typeface="Cambria Math"/>
                                  </a:rPr>
                                </m:ctrlPr>
                              </m:dPr>
                              <m:e>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e>
                            </m:d>
                            <m:d>
                              <m:dPr>
                                <m:begChr m:val="|"/>
                                <m:endChr m:val="|"/>
                                <m:ctrlPr>
                                  <a:rPr lang="ru-RU" sz="1400" i="1">
                                    <a:latin typeface="Cambria Math"/>
                                  </a:rPr>
                                </m:ctrlPr>
                              </m:dPr>
                              <m:e>
                                <m:nary>
                                  <m:naryPr>
                                    <m:chr m:val="∑"/>
                                    <m:limLoc m:val="undOvr"/>
                                    <m:supHide m:val="on"/>
                                    <m:ctrlPr>
                                      <a:rPr lang="ru-RU" sz="1400" i="1">
                                        <a:latin typeface="Cambria Math"/>
                                      </a:rPr>
                                    </m:ctrlPr>
                                  </m:naryPr>
                                  <m:sub>
                                    <m:r>
                                      <a:rPr lang="ru-RU" sz="1400" i="1">
                                        <a:latin typeface="Cambria Math" panose="02040503050406030204" pitchFamily="18" charset="0"/>
                                      </a:rPr>
                                      <m:t>𝑘</m:t>
                                    </m:r>
                                    <m:r>
                                      <a:rPr lang="ru-RU" sz="1400" i="1">
                                        <a:latin typeface="Cambria Math" panose="02040503050406030204" pitchFamily="18" charset="0"/>
                                      </a:rPr>
                                      <m:t>∈</m:t>
                                    </m:r>
                                    <m:d>
                                      <m:dPr>
                                        <m:begChr m:val="{"/>
                                        <m:endChr m:val="}"/>
                                        <m:ctrlPr>
                                          <a:rPr lang="ru-RU" sz="1400" i="1">
                                            <a:latin typeface="Cambria Math"/>
                                          </a:rPr>
                                        </m:ctrlPr>
                                      </m:dPr>
                                      <m:e>
                                        <m:r>
                                          <a:rPr lang="ru-RU" sz="1400" i="1">
                                            <a:latin typeface="Cambria Math" panose="02040503050406030204" pitchFamily="18" charset="0"/>
                                          </a:rPr>
                                          <m:t>↘,↖,↙,↗</m:t>
                                        </m:r>
                                      </m:e>
                                    </m:d>
                                  </m:sub>
                                  <m:sup/>
                                  <m:e>
                                    <m:sSubSup>
                                      <m:sSubSupPr>
                                        <m:ctrlPr>
                                          <a:rPr lang="ru-RU" sz="1400" i="1">
                                            <a:latin typeface="Cambria Math"/>
                                          </a:rPr>
                                        </m:ctrlPr>
                                      </m:sSubSupPr>
                                      <m:e>
                                        <m:r>
                                          <a:rPr lang="ru-RU" sz="1400" b="1" i="1">
                                            <a:latin typeface="Cambria Math" panose="02040503050406030204" pitchFamily="18" charset="0"/>
                                          </a:rPr>
                                          <m:t>𝐂</m:t>
                                        </m:r>
                                      </m:e>
                                      <m: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sub>
                                      <m:sup>
                                        <m:r>
                                          <a:rPr lang="ru-RU" sz="1400" b="1" i="1">
                                            <a:latin typeface="Cambria Math" panose="02040503050406030204" pitchFamily="18" charset="0"/>
                                          </a:rPr>
                                          <m:t>𝐗</m:t>
                                        </m:r>
                                        <m:r>
                                          <a:rPr lang="ru-RU" sz="1400" i="1">
                                            <a:latin typeface="Cambria Math" panose="02040503050406030204" pitchFamily="18" charset="0"/>
                                          </a:rPr>
                                          <m:t>,</m:t>
                                        </m:r>
                                        <m:r>
                                          <a:rPr lang="ru-RU" sz="1400" i="1">
                                            <a:latin typeface="Cambria Math" panose="02040503050406030204" pitchFamily="18" charset="0"/>
                                          </a:rPr>
                                          <m:t>𝑘</m:t>
                                        </m:r>
                                      </m:sup>
                                    </m:sSubSup>
                                    <m:r>
                                      <a:rPr lang="ru-RU" sz="1400" i="1">
                                        <a:latin typeface="Cambria Math" panose="02040503050406030204" pitchFamily="18" charset="0"/>
                                      </a:rPr>
                                      <m:t>−</m:t>
                                    </m:r>
                                    <m:sSubSup>
                                      <m:sSubSupPr>
                                        <m:ctrlPr>
                                          <a:rPr lang="ru-RU" sz="1400" i="1">
                                            <a:latin typeface="Cambria Math"/>
                                          </a:rPr>
                                        </m:ctrlPr>
                                      </m:sSubSupPr>
                                      <m:e>
                                        <m:r>
                                          <a:rPr lang="ru-RU" sz="1400" b="1" i="1">
                                            <a:latin typeface="Cambria Math" panose="02040503050406030204" pitchFamily="18" charset="0"/>
                                          </a:rPr>
                                          <m:t>𝐂</m:t>
                                        </m:r>
                                      </m:e>
                                      <m: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sub>
                                      <m:sup>
                                        <m:r>
                                          <a:rPr lang="ru-RU" sz="1400" b="1" i="1">
                                            <a:latin typeface="Cambria Math" panose="02040503050406030204" pitchFamily="18" charset="0"/>
                                          </a:rPr>
                                          <m:t>𝐘</m:t>
                                        </m:r>
                                        <m:r>
                                          <a:rPr lang="ru-RU" sz="1400" i="1">
                                            <a:latin typeface="Cambria Math" panose="02040503050406030204" pitchFamily="18" charset="0"/>
                                          </a:rPr>
                                          <m:t>,</m:t>
                                        </m:r>
                                        <m:r>
                                          <a:rPr lang="ru-RU" sz="1400" i="1">
                                            <a:latin typeface="Cambria Math" panose="02040503050406030204" pitchFamily="18" charset="0"/>
                                          </a:rPr>
                                          <m:t>𝑘</m:t>
                                        </m:r>
                                      </m:sup>
                                    </m:sSubSup>
                                  </m:e>
                                </m:nary>
                              </m:e>
                            </m:d>
                          </m:e>
                        </m:d>
                      </m:e>
                    </m:nary>
                  </m:oMath>
                </a14:m>
                <a:r>
                  <a:rPr lang="en-US" sz="1400" dirty="0"/>
                  <a:t/>
                </a:r>
                <a:r>
                  <a:rPr lang="en-US" sz="1400" dirty="0" smtClean="0"/>
                  <a:t>     (3)</a:t>
                </a:r>
              </a:p>
              <a:p>
                <a:pPr marL="0" indent="0">
                  <a:buNone/>
                </a:pPr>
                <a:r>
                  <a:rPr lang="en-US" sz="1400" dirty="0" smtClean="0"/>
                  <a:t>Where features </a:t>
                </a:r>
                <a14:m>
                  <m:oMath xmlns:m="http://schemas.openxmlformats.org/officeDocument/2006/math">
                    <m:sSubSup>
                      <m:sSubSupPr>
                        <m:ctrlPr>
                          <a:rPr lang="ru-RU" sz="1400" i="1">
                            <a:latin typeface="Cambria Math"/>
                          </a:rPr>
                        </m:ctrlPr>
                      </m:sSubSupPr>
                      <m:e>
                        <m:r>
                          <a:rPr lang="ru-RU" sz="1400" b="1" i="1">
                            <a:latin typeface="Cambria Math" panose="02040503050406030204" pitchFamily="18" charset="0"/>
                          </a:rPr>
                          <m:t>𝐂</m:t>
                        </m:r>
                      </m:e>
                      <m: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sub>
                      <m:sup>
                        <m:r>
                          <a:rPr lang="ru-RU" sz="1400" b="1" i="1">
                            <a:latin typeface="Cambria Math" panose="02040503050406030204" pitchFamily="18" charset="0"/>
                          </a:rPr>
                          <m:t>𝐗</m:t>
                        </m:r>
                        <m:r>
                          <a:rPr lang="ru-RU" sz="1400" i="1">
                            <a:latin typeface="Cambria Math" panose="02040503050406030204" pitchFamily="18" charset="0"/>
                          </a:rPr>
                          <m:t>,</m:t>
                        </m:r>
                        <m:r>
                          <a:rPr lang="ru-RU" sz="1400" i="1">
                            <a:latin typeface="Cambria Math" panose="02040503050406030204" pitchFamily="18" charset="0"/>
                          </a:rPr>
                          <m:t>𝑘</m:t>
                        </m:r>
                      </m:sup>
                    </m:sSubSup>
                  </m:oMath>
                </a14:m>
                <a:r>
                  <a:rPr lang="en-US" sz="1400" dirty="0" smtClean="0"/>
                  <a:t> and weight function </a:t>
                </a:r>
                <a14:m>
                  <m:oMath xmlns:m="http://schemas.openxmlformats.org/officeDocument/2006/math">
                    <m:r>
                      <a:rPr lang="en-US" sz="1400" i="1">
                        <a:latin typeface="Cambria Math" panose="02040503050406030204" pitchFamily="18" charset="0"/>
                      </a:rPr>
                      <m:t> </m:t>
                    </m:r>
                    <m:r>
                      <a:rPr lang="ru-RU" sz="1400" i="1">
                        <a:latin typeface="Cambria Math" panose="02040503050406030204" pitchFamily="18" charset="0"/>
                      </a:rPr>
                      <m:t>𝑤</m:t>
                    </m:r>
                    <m:d>
                      <m:dPr>
                        <m:ctrlPr>
                          <a:rPr lang="ru-RU" sz="1400" i="1">
                            <a:latin typeface="Cambria Math"/>
                          </a:rPr>
                        </m:ctrlPr>
                      </m:dPr>
                      <m:e>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e>
                    </m:d>
                  </m:oMath>
                </a14:m>
                <a:r>
                  <a:rPr lang="en-US" sz="1400" dirty="0" smtClean="0"/>
                  <a:t> calculated as shown below ((4) and (5)) </a:t>
                </a:r>
              </a:p>
              <a:p>
                <a:pPr marL="0" indent="0">
                  <a:buNone/>
                </a:pPr>
                <a:endParaRPr lang="en-US" sz="1400" dirty="0"/>
              </a:p>
              <a:p>
                <a:pPr marL="0" indent="0">
                  <a:buNone/>
                </a:pPr>
                <a:r>
                  <a:rPr lang="en-US" sz="1400" dirty="0" smtClean="0"/>
                  <a:t>Let’s consider one of the most effective blind </a:t>
                </a:r>
                <a:r>
                  <a:rPr lang="en-US" sz="1400" dirty="0" err="1" smtClean="0"/>
                  <a:t>steganalysis</a:t>
                </a:r>
                <a:r>
                  <a:rPr lang="en-US" sz="1400" dirty="0" smtClean="0"/>
                  <a:t> method – Subtractive Pixel Adjacency Matrix (SPAM) </a:t>
                </a:r>
                <a:r>
                  <a:rPr lang="en-US" sz="1400" dirty="0" smtClean="0"/>
                  <a:t>[62]</a:t>
                </a:r>
                <a:endParaRPr lang="en-US" sz="1400" dirty="0" smtClean="0"/>
              </a:p>
              <a:p>
                <a:pPr marL="0" indent="0">
                  <a:buNone/>
                </a:pPr>
                <a:r>
                  <a:rPr lang="en-US" sz="1400" dirty="0" smtClean="0"/>
                  <a:t>SPAM features are transition probabilities between pixels for eight directions </a:t>
                </a:r>
                <a:r>
                  <a:rPr lang="ru-RU" sz="1400" dirty="0" smtClean="0">
                    <a:effectLst/>
                    <a:ea typeface="Calibri" panose="020F0502020204030204" pitchFamily="34" charset="0"/>
                    <a:cs typeface="Times New Roman" panose="02020603050405020304" pitchFamily="18" charset="0"/>
                  </a:rPr>
                  <a:t>{←,→,↑,↓,</a:t>
                </a:r>
                <a:r>
                  <a:rPr lang="ru-RU" sz="1400" dirty="0" smtClean="0">
                    <a:effectLst/>
                    <a:ea typeface="Calibri" panose="020F0502020204030204" pitchFamily="34" charset="0"/>
                    <a:cs typeface="Cambria Math" panose="02040503050406030204" pitchFamily="18" charset="0"/>
                  </a:rPr>
                  <a:t>↖</a:t>
                </a:r>
                <a:r>
                  <a:rPr lang="ru-RU" sz="1400" dirty="0" smtClean="0">
                    <a:effectLst/>
                    <a:ea typeface="Calibri" panose="020F0502020204030204" pitchFamily="34" charset="0"/>
                    <a:cs typeface="Times New Roman" panose="02020603050405020304" pitchFamily="18" charset="0"/>
                  </a:rPr>
                  <a:t>,</a:t>
                </a:r>
                <a:r>
                  <a:rPr lang="ru-RU" sz="1400" dirty="0" smtClean="0">
                    <a:effectLst/>
                    <a:ea typeface="Calibri" panose="020F0502020204030204" pitchFamily="34" charset="0"/>
                    <a:cs typeface="Cambria Math" panose="02040503050406030204" pitchFamily="18" charset="0"/>
                  </a:rPr>
                  <a:t>↘</a:t>
                </a:r>
                <a:r>
                  <a:rPr lang="ru-RU" sz="1400" dirty="0" smtClean="0">
                    <a:effectLst/>
                    <a:ea typeface="Calibri" panose="020F0502020204030204" pitchFamily="34" charset="0"/>
                    <a:cs typeface="Times New Roman" panose="02020603050405020304" pitchFamily="18" charset="0"/>
                  </a:rPr>
                  <a:t>,</a:t>
                </a:r>
                <a:r>
                  <a:rPr lang="ru-RU" sz="1400" dirty="0" smtClean="0">
                    <a:effectLst/>
                    <a:ea typeface="Calibri" panose="020F0502020204030204" pitchFamily="34" charset="0"/>
                    <a:cs typeface="Cambria Math" panose="02040503050406030204" pitchFamily="18" charset="0"/>
                  </a:rPr>
                  <a:t>↗</a:t>
                </a:r>
                <a:r>
                  <a:rPr lang="ru-RU" sz="1400" dirty="0" smtClean="0">
                    <a:effectLst/>
                    <a:ea typeface="Calibri" panose="020F0502020204030204" pitchFamily="34" charset="0"/>
                    <a:cs typeface="Times New Roman" panose="02020603050405020304" pitchFamily="18" charset="0"/>
                  </a:rPr>
                  <a:t>,</a:t>
                </a:r>
                <a:r>
                  <a:rPr lang="ru-RU" sz="1400" dirty="0" smtClean="0">
                    <a:effectLst/>
                    <a:ea typeface="Calibri" panose="020F0502020204030204" pitchFamily="34" charset="0"/>
                    <a:cs typeface="Cambria Math" panose="02040503050406030204" pitchFamily="18" charset="0"/>
                  </a:rPr>
                  <a:t>↙</a:t>
                </a:r>
                <a:r>
                  <a:rPr lang="ru-RU" sz="1400" dirty="0" smtClean="0">
                    <a:effectLst/>
                    <a:ea typeface="Calibri" panose="020F0502020204030204" pitchFamily="34" charset="0"/>
                    <a:cs typeface="Times New Roman" panose="02020603050405020304" pitchFamily="18" charset="0"/>
                  </a:rPr>
                  <a:t>}</a:t>
                </a:r>
                <a:r>
                  <a:rPr lang="en-US" sz="1400" dirty="0" smtClean="0">
                    <a:effectLst/>
                    <a:ea typeface="Calibri" panose="020F0502020204030204" pitchFamily="34" charset="0"/>
                    <a:cs typeface="Times New Roman" panose="02020603050405020304" pitchFamily="18" charset="0"/>
                  </a:rPr>
                  <a:t> . Example for horizontal direction is given below:</a:t>
                </a:r>
                <a:endParaRPr lang="en-US" sz="1400" i="1" dirty="0" smtClean="0">
                  <a:effectLst/>
                  <a:latin typeface="Cambria Math" panose="02040503050406030204" pitchFamily="18" charset="0"/>
                  <a:ea typeface="Calibri" panose="020F0502020204030204" pitchFamily="34" charset="0"/>
                  <a:cs typeface="Times New Roman" panose="02020603050405020304" pitchFamily="18" charset="0"/>
                </a:endParaRPr>
              </a:p>
              <a:p>
                <a:pPr marL="0" indent="0">
                  <a:buNone/>
                </a:pPr>
                <a14:m>
                  <m:oMath xmlns:m="http://schemas.openxmlformats.org/officeDocument/2006/math">
                    <m:sSubSup>
                      <m:sSubSupPr>
                        <m:ctrlPr>
                          <a:rPr lang="ru-RU" sz="1400" i="1" smtClean="0">
                            <a:effectLst/>
                            <a:latin typeface="Cambria Math"/>
                            <a:ea typeface="Calibri" panose="020F0502020204030204" pitchFamily="34" charset="0"/>
                            <a:cs typeface="Times New Roman" panose="02020603050405020304" pitchFamily="18" charset="0"/>
                          </a:rPr>
                        </m:ctrlPr>
                      </m:sSubSupPr>
                      <m:e>
                        <m:r>
                          <a:rPr lang="ru-RU" sz="1400" b="1" i="1">
                            <a:effectLst/>
                            <a:latin typeface="Cambria Math" panose="02040503050406030204" pitchFamily="18" charset="0"/>
                            <a:ea typeface="Calibri" panose="020F0502020204030204" pitchFamily="34" charset="0"/>
                            <a:cs typeface="Times New Roman" panose="02020603050405020304" pitchFamily="18" charset="0"/>
                          </a:rPr>
                          <m:t>𝐂</m:t>
                        </m:r>
                      </m:e>
                      <m:sub>
                        <m:sSub>
                          <m:sSubPr>
                            <m:ctrlPr>
                              <a:rPr lang="ru-RU" sz="1400" i="1">
                                <a:effectLst/>
                                <a:latin typeface="Cambria Math"/>
                                <a:ea typeface="Calibri" panose="020F0502020204030204" pitchFamily="34" charset="0"/>
                                <a:cs typeface="Times New Roman" panose="02020603050405020304" pitchFamily="18" charset="0"/>
                              </a:rPr>
                            </m:ctrlPr>
                          </m:sSubPr>
                          <m:e>
                            <m:r>
                              <a:rPr lang="ru-RU" sz="1400" i="1">
                                <a:effectLst/>
                                <a:latin typeface="Cambria Math" panose="02040503050406030204" pitchFamily="18" charset="0"/>
                                <a:ea typeface="Calibri" panose="020F0502020204030204" pitchFamily="34" charset="0"/>
                                <a:cs typeface="Times New Roman" panose="02020603050405020304" pitchFamily="18" charset="0"/>
                              </a:rPr>
                              <m:t>𝑑</m:t>
                            </m:r>
                          </m:e>
                          <m:sub>
                            <m:r>
                              <a:rPr lang="ru-RU" sz="1400" i="1">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ru-RU" sz="1400" i="1">
                                <a:effectLst/>
                                <a:latin typeface="Cambria Math"/>
                                <a:ea typeface="Calibri" panose="020F0502020204030204" pitchFamily="34" charset="0"/>
                                <a:cs typeface="Times New Roman" panose="02020603050405020304" pitchFamily="18" charset="0"/>
                              </a:rPr>
                            </m:ctrlPr>
                          </m:sSubPr>
                          <m:e>
                            <m:r>
                              <a:rPr lang="ru-RU" sz="1400" i="1">
                                <a:effectLst/>
                                <a:latin typeface="Cambria Math" panose="02040503050406030204" pitchFamily="18" charset="0"/>
                                <a:ea typeface="Calibri" panose="020F0502020204030204" pitchFamily="34" charset="0"/>
                                <a:cs typeface="Times New Roman" panose="02020603050405020304" pitchFamily="18" charset="0"/>
                              </a:rPr>
                              <m:t>𝑑</m:t>
                            </m:r>
                          </m:e>
                          <m:sub>
                            <m:r>
                              <a:rPr lang="ru-RU" sz="1400" i="1">
                                <a:effectLst/>
                                <a:latin typeface="Cambria Math" panose="02040503050406030204" pitchFamily="18" charset="0"/>
                                <a:ea typeface="Calibri" panose="020F0502020204030204" pitchFamily="34" charset="0"/>
                                <a:cs typeface="Times New Roman" panose="02020603050405020304" pitchFamily="18" charset="0"/>
                              </a:rPr>
                              <m:t>2</m:t>
                            </m:r>
                          </m:sub>
                        </m:sSub>
                      </m:sub>
                      <m:sup>
                        <m:r>
                          <m:rPr>
                            <m:sty m:val="p"/>
                          </m:rPr>
                          <a:rPr lang="ru-RU" sz="1400">
                            <a:effectLst/>
                            <a:latin typeface="Cambria Math" panose="02040503050406030204" pitchFamily="18" charset="0"/>
                            <a:ea typeface="Calibri" panose="020F0502020204030204" pitchFamily="34" charset="0"/>
                            <a:cs typeface="Times New Roman" panose="02020603050405020304" pitchFamily="18" charset="0"/>
                          </a:rPr>
                          <m:t>X</m:t>
                        </m:r>
                        <m:r>
                          <a:rPr lang="ru-RU" sz="1400">
                            <a:effectLst/>
                            <a:latin typeface="Cambria Math" panose="02040503050406030204" pitchFamily="18" charset="0"/>
                            <a:ea typeface="Calibri" panose="020F0502020204030204" pitchFamily="34" charset="0"/>
                            <a:cs typeface="Times New Roman" panose="02020603050405020304" pitchFamily="18" charset="0"/>
                          </a:rPr>
                          <m:t>,→</m:t>
                        </m:r>
                      </m:sup>
                    </m:sSubSup>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ru-RU" sz="1400">
                        <a:effectLst/>
                        <a:latin typeface="Cambria Math" panose="02040503050406030204" pitchFamily="18" charset="0"/>
                        <a:ea typeface="Times New Roman" panose="02020603050405020304" pitchFamily="18" charset="0"/>
                        <a:cs typeface="Times New Roman" panose="02020603050405020304" pitchFamily="18" charset="0"/>
                      </a:rPr>
                      <m:t>Pr</m:t>
                    </m:r>
                    <m:r>
                      <a:rPr lang="ru-RU" sz="1400">
                        <a:effectLst/>
                        <a:latin typeface="Cambria Math" panose="02040503050406030204" pitchFamily="18" charset="0"/>
                        <a:ea typeface="Times New Roman" panose="02020603050405020304" pitchFamily="18" charset="0"/>
                        <a:cs typeface="Times New Roman" panose="02020603050405020304" pitchFamily="18" charset="0"/>
                      </a:rPr>
                      <m:t>⁡</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1400" b="1" i="1">
                            <a:effectLst/>
                            <a:latin typeface="Cambria Math"/>
                            <a:ea typeface="Times New Roman" panose="02020603050405020304" pitchFamily="18" charset="0"/>
                            <a:cs typeface="Times New Roman" panose="02020603050405020304" pitchFamily="18" charset="0"/>
                          </a:rPr>
                        </m:ctrlPr>
                      </m:sSubSupPr>
                      <m:e>
                        <m:r>
                          <a:rPr lang="ru-RU" sz="1400" b="1" i="1">
                            <a:effectLst/>
                            <a:latin typeface="Cambria Math" panose="02040503050406030204" pitchFamily="18" charset="0"/>
                            <a:ea typeface="Times New Roman" panose="02020603050405020304" pitchFamily="18" charset="0"/>
                            <a:cs typeface="Times New Roman" panose="02020603050405020304" pitchFamily="18" charset="0"/>
                          </a:rPr>
                          <m:t>𝐃</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𝑖𝑗</m:t>
                        </m:r>
                      </m:sub>
                      <m:sup>
                        <m:r>
                          <a:rPr lang="ru-RU" sz="1400">
                            <a:effectLst/>
                            <a:latin typeface="Cambria Math" panose="02040503050406030204" pitchFamily="18" charset="0"/>
                            <a:ea typeface="Calibri" panose="020F0502020204030204" pitchFamily="34" charset="0"/>
                            <a:cs typeface="Times New Roman" panose="02020603050405020304" pitchFamily="18" charset="0"/>
                          </a:rPr>
                          <m:t>→</m:t>
                        </m:r>
                      </m:sup>
                    </m:sSubSup>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1400" i="1">
                            <a:effectLst/>
                            <a:latin typeface="Cambria Math"/>
                            <a:ea typeface="Calibri" panose="020F0502020204030204" pitchFamily="34" charset="0"/>
                            <a:cs typeface="Times New Roman" panose="02020603050405020304" pitchFamily="18" charset="0"/>
                          </a:rPr>
                        </m:ctrlPr>
                      </m:sSubPr>
                      <m:e>
                        <m:r>
                          <a:rPr lang="ru-RU" sz="1400" i="1">
                            <a:effectLst/>
                            <a:latin typeface="Cambria Math" panose="02040503050406030204" pitchFamily="18" charset="0"/>
                            <a:ea typeface="Calibri" panose="020F0502020204030204" pitchFamily="34" charset="0"/>
                            <a:cs typeface="Times New Roman" panose="02020603050405020304" pitchFamily="18" charset="0"/>
                          </a:rPr>
                          <m:t>𝑑</m:t>
                        </m:r>
                      </m:e>
                      <m:sub>
                        <m:r>
                          <a:rPr lang="ru-RU" sz="14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1400" b="1" i="1">
                            <a:effectLst/>
                            <a:latin typeface="Cambria Math"/>
                            <a:ea typeface="Times New Roman" panose="02020603050405020304" pitchFamily="18" charset="0"/>
                            <a:cs typeface="Times New Roman" panose="02020603050405020304" pitchFamily="18" charset="0"/>
                          </a:rPr>
                        </m:ctrlPr>
                      </m:sSubSupPr>
                      <m:e>
                        <m:r>
                          <a:rPr lang="ru-RU" sz="1400" b="1" i="1">
                            <a:effectLst/>
                            <a:latin typeface="Cambria Math" panose="02040503050406030204" pitchFamily="18" charset="0"/>
                            <a:ea typeface="Times New Roman" panose="02020603050405020304" pitchFamily="18" charset="0"/>
                            <a:cs typeface="Times New Roman" panose="02020603050405020304" pitchFamily="18" charset="0"/>
                          </a:rPr>
                          <m:t>𝐃</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𝑗</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ru-RU" sz="1400">
                            <a:effectLst/>
                            <a:latin typeface="Cambria Math" panose="02040503050406030204" pitchFamily="18" charset="0"/>
                            <a:ea typeface="Calibri" panose="020F0502020204030204" pitchFamily="34" charset="0"/>
                            <a:cs typeface="Times New Roman" panose="02020603050405020304" pitchFamily="18" charset="0"/>
                          </a:rPr>
                          <m:t>→</m:t>
                        </m:r>
                      </m:sup>
                    </m:sSubSup>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1400" i="1">
                            <a:effectLst/>
                            <a:latin typeface="Cambria Math"/>
                            <a:ea typeface="Calibri" panose="020F0502020204030204" pitchFamily="34" charset="0"/>
                            <a:cs typeface="Times New Roman" panose="02020603050405020304" pitchFamily="18" charset="0"/>
                          </a:rPr>
                        </m:ctrlPr>
                      </m:sSubPr>
                      <m:e>
                        <m:r>
                          <a:rPr lang="ru-RU" sz="1400" i="1">
                            <a:effectLst/>
                            <a:latin typeface="Cambria Math" panose="02040503050406030204" pitchFamily="18" charset="0"/>
                            <a:ea typeface="Calibri" panose="020F0502020204030204" pitchFamily="34" charset="0"/>
                            <a:cs typeface="Times New Roman" panose="02020603050405020304" pitchFamily="18" charset="0"/>
                          </a:rPr>
                          <m:t>𝑑</m:t>
                        </m:r>
                      </m:e>
                      <m:sub>
                        <m:r>
                          <a:rPr lang="ru-RU" sz="14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14:m>
                  <m:oMath xmlns:m="http://schemas.openxmlformats.org/officeDocument/2006/math">
                    <m:r>
                      <a:rPr lang="ru-RU" sz="1400" i="1">
                        <a:effectLst/>
                        <a:latin typeface="Cambria Math" panose="02040503050406030204" pitchFamily="18" charset="0"/>
                        <a:ea typeface="Calibri" panose="020F0502020204030204" pitchFamily="34" charset="0"/>
                        <a:cs typeface="Times New Roman" panose="02020603050405020304" pitchFamily="18" charset="0"/>
                      </a:rPr>
                      <m:t>−</m:t>
                    </m:r>
                    <m:r>
                      <a:rPr lang="en-US" sz="1400" i="1">
                        <a:effectLst/>
                        <a:latin typeface="Cambria Math" panose="02040503050406030204" pitchFamily="18" charset="0"/>
                        <a:ea typeface="Calibri" panose="020F0502020204030204" pitchFamily="34" charset="0"/>
                        <a:cs typeface="Times New Roman" panose="02020603050405020304" pitchFamily="18" charset="0"/>
                      </a:rPr>
                      <m:t>𝑇</m:t>
                    </m:r>
                    <m:r>
                      <a:rPr lang="ru-RU" sz="1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1400" i="1">
                            <a:effectLst/>
                            <a:latin typeface="Cambria Math"/>
                            <a:ea typeface="Calibri" panose="020F0502020204030204" pitchFamily="34" charset="0"/>
                            <a:cs typeface="Times New Roman" panose="02020603050405020304" pitchFamily="18" charset="0"/>
                          </a:rPr>
                        </m:ctrlPr>
                      </m:sSubPr>
                      <m:e>
                        <m:r>
                          <a:rPr lang="en-US" sz="1400" i="1">
                            <a:effectLst/>
                            <a:latin typeface="Cambria Math" panose="02040503050406030204" pitchFamily="18" charset="0"/>
                            <a:ea typeface="Calibri" panose="020F0502020204030204" pitchFamily="34" charset="0"/>
                            <a:cs typeface="Times New Roman" panose="02020603050405020304" pitchFamily="18" charset="0"/>
                          </a:rPr>
                          <m:t>𝑑</m:t>
                        </m:r>
                      </m:e>
                      <m:sub>
                        <m:r>
                          <a:rPr lang="ru-RU" sz="14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ru-RU" sz="1400" i="1">
                        <a:effectLst/>
                        <a:latin typeface="Cambria Math" panose="02040503050406030204" pitchFamily="18" charset="0"/>
                        <a:ea typeface="Calibri" panose="020F0502020204030204" pitchFamily="34" charset="0"/>
                        <a:cs typeface="Times New Roman" panose="02020603050405020304" pitchFamily="18" charset="0"/>
                      </a:rPr>
                      <m:t>≤</m:t>
                    </m:r>
                    <m:r>
                      <a:rPr lang="en-US" sz="1400" i="1">
                        <a:effectLst/>
                        <a:latin typeface="Cambria Math" panose="02040503050406030204" pitchFamily="18" charset="0"/>
                        <a:ea typeface="Calibri" panose="020F0502020204030204" pitchFamily="34" charset="0"/>
                        <a:cs typeface="Times New Roman" panose="02020603050405020304" pitchFamily="18" charset="0"/>
                      </a:rPr>
                      <m:t>𝑇</m:t>
                    </m:r>
                  </m:oMath>
                </a14:m>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r>
                      <a:rPr lang="ru-RU" sz="1400" i="1">
                        <a:effectLst/>
                        <a:latin typeface="Cambria Math" panose="02040503050406030204" pitchFamily="18" charset="0"/>
                        <a:ea typeface="Calibri" panose="020F0502020204030204" pitchFamily="34" charset="0"/>
                        <a:cs typeface="Times New Roman" panose="02020603050405020304" pitchFamily="18" charset="0"/>
                      </a:rPr>
                      <m:t>−</m:t>
                    </m:r>
                    <m:r>
                      <a:rPr lang="en-US" sz="1400" i="1">
                        <a:effectLst/>
                        <a:latin typeface="Cambria Math" panose="02040503050406030204" pitchFamily="18" charset="0"/>
                        <a:ea typeface="Calibri" panose="020F0502020204030204" pitchFamily="34" charset="0"/>
                        <a:cs typeface="Times New Roman" panose="02020603050405020304" pitchFamily="18" charset="0"/>
                      </a:rPr>
                      <m:t>𝑇</m:t>
                    </m:r>
                    <m:r>
                      <a:rPr lang="ru-RU" sz="1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1400" i="1">
                            <a:effectLst/>
                            <a:latin typeface="Cambria Math"/>
                            <a:ea typeface="Calibri" panose="020F0502020204030204" pitchFamily="34" charset="0"/>
                            <a:cs typeface="Times New Roman" panose="02020603050405020304" pitchFamily="18" charset="0"/>
                          </a:rPr>
                        </m:ctrlPr>
                      </m:sSubPr>
                      <m:e>
                        <m:r>
                          <a:rPr lang="en-US" sz="1400" i="1">
                            <a:effectLst/>
                            <a:latin typeface="Cambria Math" panose="02040503050406030204" pitchFamily="18" charset="0"/>
                            <a:ea typeface="Calibri" panose="020F0502020204030204" pitchFamily="34" charset="0"/>
                            <a:cs typeface="Times New Roman" panose="02020603050405020304" pitchFamily="18" charset="0"/>
                          </a:rPr>
                          <m:t>𝑑</m:t>
                        </m:r>
                      </m:e>
                      <m:sub>
                        <m:r>
                          <a:rPr lang="ru-RU" sz="14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ru-RU" sz="1400" i="1">
                        <a:effectLst/>
                        <a:latin typeface="Cambria Math" panose="02040503050406030204" pitchFamily="18" charset="0"/>
                        <a:ea typeface="Calibri" panose="020F0502020204030204" pitchFamily="34" charset="0"/>
                        <a:cs typeface="Times New Roman" panose="02020603050405020304" pitchFamily="18" charset="0"/>
                      </a:rPr>
                      <m:t>≤</m:t>
                    </m:r>
                    <m:r>
                      <a:rPr lang="en-US" sz="1400" i="1">
                        <a:effectLst/>
                        <a:latin typeface="Cambria Math" panose="02040503050406030204" pitchFamily="18" charset="0"/>
                        <a:ea typeface="Calibri" panose="020F0502020204030204" pitchFamily="34" charset="0"/>
                        <a:cs typeface="Times New Roman" panose="02020603050405020304" pitchFamily="18" charset="0"/>
                      </a:rPr>
                      <m:t>𝑇</m:t>
                    </m:r>
                  </m:oMath>
                </a14:m>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4</a:t>
                </a: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smtClean="0"/>
              </a:p>
              <a:p>
                <a:pPr marL="0" indent="0">
                  <a:buNone/>
                </a:pPr>
                <a:r>
                  <a:rPr lang="en-US" sz="1400" dirty="0" smtClean="0"/>
                  <a:t>Where  </a:t>
                </a:r>
                <a14:m>
                  <m:oMath xmlns:m="http://schemas.openxmlformats.org/officeDocument/2006/math">
                    <m:sSubSup>
                      <m:sSubSupPr>
                        <m:ctrlPr>
                          <a:rPr lang="ru-RU" sz="1400" b="1" i="1" smtClean="0">
                            <a:effectLst/>
                            <a:latin typeface="Cambria Math"/>
                            <a:ea typeface="Times New Roman" panose="02020603050405020304" pitchFamily="18" charset="0"/>
                            <a:cs typeface="Times New Roman" panose="02020603050405020304" pitchFamily="18" charset="0"/>
                          </a:rPr>
                        </m:ctrlPr>
                      </m:sSubSupPr>
                      <m:e>
                        <m:r>
                          <a:rPr lang="ru-RU" sz="1400" b="1" i="1">
                            <a:effectLst/>
                            <a:latin typeface="Cambria Math" panose="02040503050406030204" pitchFamily="18" charset="0"/>
                            <a:ea typeface="Times New Roman" panose="02020603050405020304" pitchFamily="18" charset="0"/>
                            <a:cs typeface="Times New Roman" panose="02020603050405020304" pitchFamily="18" charset="0"/>
                          </a:rPr>
                          <m:t>𝐃</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𝑖𝑗</m:t>
                        </m:r>
                      </m:sub>
                      <m:sup>
                        <m:r>
                          <a:rPr lang="ru-RU" sz="1400">
                            <a:effectLst/>
                            <a:latin typeface="Cambria Math" panose="02040503050406030204" pitchFamily="18" charset="0"/>
                            <a:ea typeface="Calibri" panose="020F0502020204030204" pitchFamily="34" charset="0"/>
                            <a:cs typeface="Times New Roman" panose="02020603050405020304" pitchFamily="18" charset="0"/>
                          </a:rPr>
                          <m:t>→</m:t>
                        </m:r>
                      </m:sup>
                    </m:sSubSup>
                    <m:r>
                      <a:rPr lang="ru-RU" sz="14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1400" i="1">
                            <a:effectLst/>
                            <a:latin typeface="Cambria Math"/>
                            <a:ea typeface="Times New Roman" panose="02020603050405020304" pitchFamily="18" charset="0"/>
                            <a:cs typeface="Times New Roman" panose="02020603050405020304" pitchFamily="18" charset="0"/>
                          </a:rPr>
                        </m:ctrlPr>
                      </m:sSubPr>
                      <m:e>
                        <m:r>
                          <m:rPr>
                            <m:sty m:val="p"/>
                          </m:rPr>
                          <a:rPr lang="en-US" sz="1400" b="0" i="0" smtClean="0">
                            <a:effectLst/>
                            <a:latin typeface="Cambria Math" panose="02040503050406030204" pitchFamily="18" charset="0"/>
                            <a:ea typeface="Times New Roman" panose="02020603050405020304" pitchFamily="18" charset="0"/>
                            <a:cs typeface="Times New Roman" panose="02020603050405020304" pitchFamily="18" charset="0"/>
                          </a:rPr>
                          <m:t>X</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𝑖𝑗</m:t>
                        </m:r>
                      </m:sub>
                    </m:s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1400" i="1">
                            <a:effectLst/>
                            <a:latin typeface="Cambria Math"/>
                            <a:ea typeface="Times New Roman" panose="02020603050405020304" pitchFamily="18" charset="0"/>
                            <a:cs typeface="Times New Roman" panose="02020603050405020304" pitchFamily="18" charset="0"/>
                          </a:rPr>
                        </m:ctrlPr>
                      </m:sSubPr>
                      <m:e>
                        <m:r>
                          <a:rPr lang="en-US" sz="1400" b="0" i="1" smtClean="0">
                            <a:effectLst/>
                            <a:latin typeface="Cambria Math" panose="02040503050406030204" pitchFamily="18" charset="0"/>
                            <a:ea typeface="Times New Roman" panose="02020603050405020304" pitchFamily="18" charset="0"/>
                            <a:cs typeface="Times New Roman" panose="02020603050405020304" pitchFamily="18" charset="0"/>
                          </a:rPr>
                          <m:t>𝑋</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𝑗</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 </m:t>
                    </m:r>
                    <m:r>
                      <a:rPr lang="ru-RU" sz="1400">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a:rPr lang="ru-RU" sz="1400">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400">
                        <a:effectLst/>
                        <a:latin typeface="Cambria Math" panose="02040503050406030204" pitchFamily="18" charset="0"/>
                        <a:ea typeface="Times New Roman" panose="02020603050405020304" pitchFamily="18" charset="0"/>
                        <a:cs typeface="Times New Roman" panose="02020603050405020304" pitchFamily="18" charset="0"/>
                      </a:rPr>
                      <m:t>i</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a:rPr lang="ru-RU" sz="1400">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ru-RU" sz="1400" i="1">
                            <a:effectLst/>
                            <a:latin typeface="Cambria Math"/>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ru-RU" sz="1400">
                        <a:effectLst/>
                        <a:latin typeface="Cambria Math" panose="02040503050406030204" pitchFamily="18" charset="0"/>
                        <a:ea typeface="Times New Roman" panose="02020603050405020304" pitchFamily="18" charset="0"/>
                        <a:cs typeface="Times New Roman" panose="02020603050405020304" pitchFamily="18" charset="0"/>
                      </a:rPr>
                      <m:t>, 1</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a:rPr lang="ru-RU" sz="1400">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400">
                        <a:effectLst/>
                        <a:latin typeface="Cambria Math" panose="02040503050406030204" pitchFamily="18" charset="0"/>
                        <a:ea typeface="Times New Roman" panose="02020603050405020304" pitchFamily="18" charset="0"/>
                        <a:cs typeface="Times New Roman" panose="02020603050405020304" pitchFamily="18" charset="0"/>
                      </a:rPr>
                      <m:t>j</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r>
                      <a:rPr lang="ru-RU" sz="1400">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rPr>
                      <m:t></m:t>
                    </m:r>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ru-RU" sz="1400" i="1">
                            <a:effectLst/>
                            <a:latin typeface="Cambria Math"/>
                            <a:ea typeface="Times New Roman" panose="02020603050405020304" pitchFamily="18" charset="0"/>
                            <a:cs typeface="Times New Roman" panose="02020603050405020304" pitchFamily="18" charset="0"/>
                          </a:rPr>
                        </m:ctrlPr>
                      </m:sSubPr>
                      <m:e>
                        <m:r>
                          <m:rPr>
                            <m:sty m:val="p"/>
                          </m:rPr>
                          <a:rPr lang="en-US" sz="1400">
                            <a:effectLst/>
                            <a:latin typeface="Cambria Math" panose="02040503050406030204" pitchFamily="18" charset="0"/>
                            <a:ea typeface="Times New Roman" panose="02020603050405020304" pitchFamily="18" charset="0"/>
                            <a:cs typeface="Times New Roman" panose="02020603050405020304" pitchFamily="18" charset="0"/>
                          </a:rPr>
                          <m:t>n</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ea typeface="Times New Roman" panose="02020603050405020304" pitchFamily="18" charset="0"/>
                    <a:cs typeface="Times New Roman" panose="02020603050405020304" pitchFamily="18" charset="0"/>
                  </a:rPr>
                  <a:t>                      and </a:t>
                </a:r>
                <a:r>
                  <a:rPr lang="ru-RU" sz="1400" dirty="0" smtClean="0">
                    <a:effectLst/>
                    <a:ea typeface="Times New Roman" panose="02020603050405020304" pitchFamily="18" charset="0"/>
                    <a:cs typeface="Times New Roman" panose="02020603050405020304" pitchFamily="18" charset="0"/>
                  </a:rPr>
                  <a:t/>
                </a:r>
                <a14:m>
                  <m:oMath xmlns:m="http://schemas.openxmlformats.org/officeDocument/2006/math">
                    <m:r>
                      <m:rPr>
                        <m:sty m:val="p"/>
                      </m:rPr>
                      <a:rPr lang="ru-RU" sz="1400">
                        <a:effectLst/>
                        <a:latin typeface="Cambria Math" panose="02040503050406030204" pitchFamily="18" charset="0"/>
                        <a:ea typeface="Times New Roman" panose="02020603050405020304" pitchFamily="18" charset="0"/>
                        <a:cs typeface="Times New Roman" panose="02020603050405020304" pitchFamily="18" charset="0"/>
                      </a:rPr>
                      <m:t>I</m:t>
                    </m:r>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US"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is image of size  </a:t>
                </a:r>
                <a14:m>
                  <m:oMath xmlns:m="http://schemas.openxmlformats.org/officeDocument/2006/math">
                    <m:sSub>
                      <m:sSubPr>
                        <m:ctrlPr>
                          <a:rPr lang="ru-RU" sz="1400" i="1" smtClean="0">
                            <a:effectLst/>
                            <a:latin typeface="Cambria Math"/>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ru-RU" sz="14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b="0" i="1" smtClean="0">
                        <a:effectLst/>
                        <a:latin typeface="Cambria Math" panose="02040503050406030204" pitchFamily="18" charset="0"/>
                        <a:ea typeface="Cambria Math" panose="02040503050406030204" pitchFamily="18" charset="0"/>
                        <a:cs typeface="Times New Roman" panose="02020603050405020304" pitchFamily="18" charset="0"/>
                      </a:rPr>
                      <m:t>×</m:t>
                    </m:r>
                    <m:sSub>
                      <m:sSubPr>
                        <m:ctrlPr>
                          <a:rPr lang="ru-RU" sz="1400" i="1" smtClean="0">
                            <a:effectLst/>
                            <a:latin typeface="Cambria Math"/>
                            <a:ea typeface="Times New Roman" panose="02020603050405020304" pitchFamily="18" charset="0"/>
                            <a:cs typeface="Times New Roman" panose="02020603050405020304" pitchFamily="18" charset="0"/>
                          </a:rPr>
                        </m:ctrlPr>
                      </m:sSubPr>
                      <m:e>
                        <m:r>
                          <a:rPr lang="en-US" sz="1400" i="1">
                            <a:effectLst/>
                            <a:latin typeface="Cambria Math" panose="02040503050406030204" pitchFamily="18" charset="0"/>
                            <a:ea typeface="Times New Roman" panose="02020603050405020304" pitchFamily="18" charset="0"/>
                            <a:cs typeface="Times New Roman" panose="02020603050405020304" pitchFamily="18" charset="0"/>
                          </a:rPr>
                          <m:t>𝑛</m:t>
                        </m:r>
                      </m:e>
                      <m:sub>
                        <m:r>
                          <a:rPr lang="en-US" sz="1400" b="0" i="1" smtClean="0">
                            <a:effectLst/>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en-US"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r>
                  <a:rPr lang="en-US"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r>
              </a:p>
              <a:p>
                <a:pPr marL="0" indent="0">
                  <a:buNone/>
                </a:pPr>
                <a:r>
                  <a:rPr lang="en-US" sz="1400" dirty="0" smtClean="0"/>
                  <a:t>Total number of features is </a:t>
                </a:r>
                <a14:m>
                  <m:oMath xmlns:m="http://schemas.openxmlformats.org/officeDocument/2006/math">
                    <m:sSup>
                      <m:sSupPr>
                        <m:ctrlPr>
                          <a:rPr lang="en-US" sz="1400" b="1" i="1" smtClean="0">
                            <a:effectLst/>
                            <a:latin typeface="Cambria Math"/>
                            <a:cs typeface="Times New Roman" panose="02020603050405020304" pitchFamily="18" charset="0"/>
                          </a:rPr>
                        </m:ctrlPr>
                      </m:sSupPr>
                      <m:e>
                        <m:r>
                          <a:rPr lang="en-US" sz="1400" b="0" i="1" smtClean="0">
                            <a:effectLst/>
                            <a:latin typeface="Cambria Math" panose="02040503050406030204" pitchFamily="18" charset="0"/>
                            <a:cs typeface="Times New Roman" panose="02020603050405020304" pitchFamily="18" charset="0"/>
                          </a:rPr>
                          <m:t>8</m:t>
                        </m:r>
                        <m:r>
                          <a:rPr lang="en-US" sz="14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en-US" sz="1400" b="1" i="1"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400" b="0" i="1" smtClean="0">
                            <a:effectLst/>
                            <a:latin typeface="Cambria Math" panose="02040503050406030204" pitchFamily="18" charset="0"/>
                            <a:ea typeface="Times New Roman" panose="02020603050405020304" pitchFamily="18" charset="0"/>
                            <a:cs typeface="Times New Roman" panose="02020603050405020304" pitchFamily="18" charset="0"/>
                          </a:rPr>
                          <m:t>2</m:t>
                        </m:r>
                        <m:r>
                          <a:rPr lang="en-US" sz="1400" b="0" i="1" smtClean="0">
                            <a:effectLst/>
                            <a:latin typeface="Cambria Math" panose="02040503050406030204" pitchFamily="18" charset="0"/>
                            <a:ea typeface="Times New Roman" panose="02020603050405020304" pitchFamily="18" charset="0"/>
                            <a:cs typeface="Times New Roman" panose="02020603050405020304" pitchFamily="18" charset="0"/>
                          </a:rPr>
                          <m:t>𝑇</m:t>
                        </m:r>
                        <m:r>
                          <a:rPr lang="en-US" sz="1400" b="0" i="1" smtClean="0">
                            <a:effectLst/>
                            <a:latin typeface="Cambria Math" panose="02040503050406030204" pitchFamily="18" charset="0"/>
                            <a:ea typeface="Times New Roman" panose="02020603050405020304" pitchFamily="18" charset="0"/>
                            <a:cs typeface="Times New Roman" panose="02020603050405020304" pitchFamily="18" charset="0"/>
                          </a:rPr>
                          <m:t>+1</m:t>
                        </m:r>
                        <m:r>
                          <a:rPr lang="en-US" sz="1400" b="1" i="1" smtClean="0">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US" sz="1400" b="1" i="1" smtClean="0">
                            <a:effectLst/>
                            <a:latin typeface="Cambria Math" panose="02040503050406030204" pitchFamily="18" charset="0"/>
                            <a:cs typeface="Times New Roman" panose="02020603050405020304" pitchFamily="18" charset="0"/>
                          </a:rPr>
                          <m:t>𝒅</m:t>
                        </m:r>
                      </m:sup>
                    </m:sSup>
                  </m:oMath>
                </a14:m>
                <a:r>
                  <a:rPr lang="en-US" sz="1400" dirty="0" smtClean="0"/>
                  <a:t>, where </a:t>
                </a:r>
                <a:r>
                  <a:rPr lang="en-US" sz="1400" i="1" dirty="0" smtClean="0"/>
                  <a:t>d </a:t>
                </a:r>
                <a:r>
                  <a:rPr lang="en-US" sz="1400" dirty="0" smtClean="0"/>
                  <a:t> is dimension (in the example above </a:t>
                </a:r>
                <a:r>
                  <a:rPr lang="en-US" sz="1400" i="1" dirty="0" smtClean="0"/>
                  <a:t>d</a:t>
                </a:r>
                <a:r>
                  <a:rPr lang="en-US" sz="1400" dirty="0" smtClean="0"/>
                  <a:t>=2)</a:t>
                </a:r>
              </a:p>
              <a:p>
                <a:pPr marL="0" indent="0">
                  <a:buNone/>
                </a:pPr>
                <a:r>
                  <a:rPr lang="en-US" sz="1400" dirty="0" smtClean="0"/>
                  <a:t>Features are not equally important for </a:t>
                </a:r>
                <a:r>
                  <a:rPr lang="en-US" sz="1400" dirty="0" err="1" smtClean="0"/>
                  <a:t>steganalysis</a:t>
                </a:r>
                <a:r>
                  <a:rPr lang="en-US" sz="1400" dirty="0" smtClean="0"/>
                  <a:t>.  Authors of </a:t>
                </a:r>
                <a:r>
                  <a:rPr lang="en-US" sz="1400" dirty="0" smtClean="0"/>
                  <a:t>[58] </a:t>
                </a:r>
                <a:r>
                  <a:rPr lang="en-US" sz="1400" dirty="0" smtClean="0"/>
                  <a:t>suggest following function to weight features</a:t>
                </a:r>
              </a:p>
              <a:p>
                <a:pPr marL="0" indent="0">
                  <a:buNone/>
                </a:pPr>
                <a14:m>
                  <m:oMath xmlns:m="http://schemas.openxmlformats.org/officeDocument/2006/math">
                    <m:r>
                      <a:rPr lang="en-US" sz="1400" b="0" i="1" smtClean="0">
                        <a:latin typeface="Cambria Math" panose="02040503050406030204" pitchFamily="18" charset="0"/>
                      </a:rPr>
                      <m:t>                      </m:t>
                    </m:r>
                    <m:r>
                      <a:rPr lang="ru-RU" sz="1400" i="1">
                        <a:latin typeface="Cambria Math" panose="02040503050406030204" pitchFamily="18" charset="0"/>
                      </a:rPr>
                      <m:t>𝑤</m:t>
                    </m:r>
                    <m:d>
                      <m:dPr>
                        <m:ctrlPr>
                          <a:rPr lang="ru-RU" sz="1400" i="1">
                            <a:latin typeface="Cambria Math"/>
                          </a:rPr>
                        </m:ctrlPr>
                      </m:dPr>
                      <m:e>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1</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2</m:t>
                            </m:r>
                          </m:sub>
                        </m:sSub>
                        <m:r>
                          <a:rPr lang="ru-RU" sz="1400" i="1">
                            <a:latin typeface="Cambria Math" panose="02040503050406030204" pitchFamily="18" charset="0"/>
                          </a:rPr>
                          <m:t>,</m:t>
                        </m:r>
                        <m:sSub>
                          <m:sSubPr>
                            <m:ctrlPr>
                              <a:rPr lang="ru-RU" sz="1400" i="1">
                                <a:latin typeface="Cambria Math"/>
                              </a:rPr>
                            </m:ctrlPr>
                          </m:sSubPr>
                          <m:e>
                            <m:r>
                              <a:rPr lang="ru-RU" sz="1400" i="1">
                                <a:latin typeface="Cambria Math" panose="02040503050406030204" pitchFamily="18" charset="0"/>
                              </a:rPr>
                              <m:t>𝑑</m:t>
                            </m:r>
                          </m:e>
                          <m:sub>
                            <m:r>
                              <a:rPr lang="ru-RU" sz="1400" i="1">
                                <a:latin typeface="Cambria Math" panose="02040503050406030204" pitchFamily="18" charset="0"/>
                              </a:rPr>
                              <m:t>3</m:t>
                            </m:r>
                          </m:sub>
                        </m:sSub>
                      </m:e>
                    </m:d>
                    <m:r>
                      <a:rPr lang="ru-RU" sz="1400" i="1">
                        <a:latin typeface="Cambria Math" panose="02040503050406030204" pitchFamily="18" charset="0"/>
                      </a:rPr>
                      <m:t>=</m:t>
                    </m:r>
                    <m:f>
                      <m:fPr>
                        <m:ctrlPr>
                          <a:rPr lang="ru-RU" sz="1400" i="1">
                            <a:latin typeface="Cambria Math"/>
                          </a:rPr>
                        </m:ctrlPr>
                      </m:fPr>
                      <m:num>
                        <m:r>
                          <a:rPr lang="ru-RU" sz="1400" i="1">
                            <a:latin typeface="Cambria Math" panose="02040503050406030204" pitchFamily="18" charset="0"/>
                          </a:rPr>
                          <m:t>1</m:t>
                        </m:r>
                      </m:num>
                      <m:den>
                        <m:sSup>
                          <m:sSupPr>
                            <m:ctrlPr>
                              <a:rPr lang="ru-RU" sz="1400" i="1">
                                <a:latin typeface="Cambria Math"/>
                              </a:rPr>
                            </m:ctrlPr>
                          </m:sSupPr>
                          <m:e>
                            <m:d>
                              <m:dPr>
                                <m:begChr m:val="["/>
                                <m:endChr m:val="]"/>
                                <m:ctrlPr>
                                  <a:rPr lang="ru-RU" sz="1400" i="1">
                                    <a:latin typeface="Cambria Math"/>
                                  </a:rPr>
                                </m:ctrlPr>
                              </m:dPr>
                              <m:e>
                                <m:rad>
                                  <m:radPr>
                                    <m:degHide m:val="on"/>
                                    <m:ctrlPr>
                                      <a:rPr lang="ru-RU" sz="1400" i="1">
                                        <a:latin typeface="Cambria Math"/>
                                      </a:rPr>
                                    </m:ctrlPr>
                                  </m:radPr>
                                  <m:deg/>
                                  <m:e>
                                    <m:sSubSup>
                                      <m:sSubSupPr>
                                        <m:ctrlPr>
                                          <a:rPr lang="ru-RU" sz="1400" i="1">
                                            <a:latin typeface="Cambria Math"/>
                                          </a:rPr>
                                        </m:ctrlPr>
                                      </m:sSubSupPr>
                                      <m:e>
                                        <m:r>
                                          <a:rPr lang="ru-RU" sz="1400" i="1">
                                            <a:latin typeface="Cambria Math" panose="02040503050406030204" pitchFamily="18" charset="0"/>
                                          </a:rPr>
                                          <m:t>𝑑</m:t>
                                        </m:r>
                                      </m:e>
                                      <m:sub>
                                        <m:r>
                                          <a:rPr lang="ru-RU" sz="1400" i="1">
                                            <a:latin typeface="Cambria Math" panose="02040503050406030204" pitchFamily="18" charset="0"/>
                                          </a:rPr>
                                          <m:t>1</m:t>
                                        </m:r>
                                      </m:sub>
                                      <m:sup>
                                        <m:r>
                                          <a:rPr lang="ru-RU" sz="1400" i="1">
                                            <a:latin typeface="Cambria Math" panose="02040503050406030204" pitchFamily="18" charset="0"/>
                                          </a:rPr>
                                          <m:t>2</m:t>
                                        </m:r>
                                      </m:sup>
                                    </m:sSubSup>
                                    <m:r>
                                      <a:rPr lang="ru-RU" sz="1400" i="1">
                                        <a:latin typeface="Cambria Math" panose="02040503050406030204" pitchFamily="18" charset="0"/>
                                      </a:rPr>
                                      <m:t>+</m:t>
                                    </m:r>
                                    <m:sSubSup>
                                      <m:sSubSupPr>
                                        <m:ctrlPr>
                                          <a:rPr lang="ru-RU" sz="1400" i="1">
                                            <a:latin typeface="Cambria Math"/>
                                          </a:rPr>
                                        </m:ctrlPr>
                                      </m:sSubSupPr>
                                      <m:e>
                                        <m:r>
                                          <a:rPr lang="ru-RU" sz="1400" i="1">
                                            <a:latin typeface="Cambria Math" panose="02040503050406030204" pitchFamily="18" charset="0"/>
                                          </a:rPr>
                                          <m:t>𝑑</m:t>
                                        </m:r>
                                      </m:e>
                                      <m:sub>
                                        <m:r>
                                          <a:rPr lang="ru-RU" sz="1400" i="1">
                                            <a:latin typeface="Cambria Math" panose="02040503050406030204" pitchFamily="18" charset="0"/>
                                          </a:rPr>
                                          <m:t>2</m:t>
                                        </m:r>
                                      </m:sub>
                                      <m:sup>
                                        <m:r>
                                          <a:rPr lang="ru-RU" sz="1400" i="1">
                                            <a:latin typeface="Cambria Math" panose="02040503050406030204" pitchFamily="18" charset="0"/>
                                          </a:rPr>
                                          <m:t>2</m:t>
                                        </m:r>
                                      </m:sup>
                                    </m:sSubSup>
                                    <m:r>
                                      <a:rPr lang="ru-RU" sz="1400" i="1">
                                        <a:latin typeface="Cambria Math" panose="02040503050406030204" pitchFamily="18" charset="0"/>
                                      </a:rPr>
                                      <m:t>+</m:t>
                                    </m:r>
                                    <m:sSubSup>
                                      <m:sSubSupPr>
                                        <m:ctrlPr>
                                          <a:rPr lang="ru-RU" sz="1400" i="1">
                                            <a:latin typeface="Cambria Math"/>
                                          </a:rPr>
                                        </m:ctrlPr>
                                      </m:sSubSupPr>
                                      <m:e>
                                        <m:r>
                                          <a:rPr lang="ru-RU" sz="1400" i="1">
                                            <a:latin typeface="Cambria Math" panose="02040503050406030204" pitchFamily="18" charset="0"/>
                                          </a:rPr>
                                          <m:t>𝑑</m:t>
                                        </m:r>
                                      </m:e>
                                      <m:sub>
                                        <m:r>
                                          <a:rPr lang="ru-RU" sz="1400" i="1">
                                            <a:latin typeface="Cambria Math" panose="02040503050406030204" pitchFamily="18" charset="0"/>
                                          </a:rPr>
                                          <m:t>3</m:t>
                                        </m:r>
                                      </m:sub>
                                      <m:sup>
                                        <m:r>
                                          <a:rPr lang="ru-RU" sz="1400" i="1">
                                            <a:latin typeface="Cambria Math" panose="02040503050406030204" pitchFamily="18" charset="0"/>
                                          </a:rPr>
                                          <m:t>2</m:t>
                                        </m:r>
                                      </m:sup>
                                    </m:sSubSup>
                                  </m:e>
                                </m:rad>
                                <m:r>
                                  <a:rPr lang="ru-RU" sz="1400" i="1">
                                    <a:latin typeface="Cambria Math" panose="02040503050406030204" pitchFamily="18" charset="0"/>
                                  </a:rPr>
                                  <m:t>+</m:t>
                                </m:r>
                                <m:r>
                                  <a:rPr lang="ru-RU" sz="1400" i="1">
                                    <a:latin typeface="Cambria Math" panose="02040503050406030204" pitchFamily="18" charset="0"/>
                                  </a:rPr>
                                  <m:t>𝜎</m:t>
                                </m:r>
                              </m:e>
                            </m:d>
                          </m:e>
                          <m:sup>
                            <m:r>
                              <a:rPr lang="ru-RU" sz="1400" i="1">
                                <a:latin typeface="Cambria Math" panose="02040503050406030204" pitchFamily="18" charset="0"/>
                              </a:rPr>
                              <m:t>𝛾</m:t>
                            </m:r>
                          </m:sup>
                        </m:sSup>
                      </m:den>
                    </m:f>
                  </m:oMath>
                </a14:m>
                <a:r>
                  <a:rPr lang="en-US" sz="1400" dirty="0" smtClean="0"/>
                  <a:t>      							       (5)	</a:t>
                </a:r>
              </a:p>
              <a:p>
                <a:pPr marL="0" indent="0">
                  <a:buNone/>
                </a:pPr>
                <a:r>
                  <a:rPr lang="en-US" sz="1400" dirty="0" smtClean="0"/>
                  <a:t>Where </a:t>
                </a:r>
                <a14:m>
                  <m:oMath xmlns:m="http://schemas.openxmlformats.org/officeDocument/2006/math">
                    <m:r>
                      <a:rPr lang="ru-RU" sz="1400" i="1" smtClean="0">
                        <a:latin typeface="Cambria Math" panose="02040503050406030204" pitchFamily="18" charset="0"/>
                      </a:rPr>
                      <m:t>𝜎</m:t>
                    </m:r>
                    <m:r>
                      <a:rPr lang="ru-RU" sz="1400" i="1" smtClean="0">
                        <a:latin typeface="Cambria Math" panose="02040503050406030204" pitchFamily="18" charset="0"/>
                      </a:rPr>
                      <m:t> </m:t>
                    </m:r>
                  </m:oMath>
                </a14:m>
                <a:r>
                  <a:rPr lang="en-US" sz="1400" dirty="0" smtClean="0"/>
                  <a:t>, </a:t>
                </a:r>
                <a14:m>
                  <m:oMath xmlns:m="http://schemas.openxmlformats.org/officeDocument/2006/math">
                    <m:r>
                      <a:rPr lang="ru-RU" sz="1400" i="1">
                        <a:latin typeface="Cambria Math" panose="02040503050406030204" pitchFamily="18" charset="0"/>
                      </a:rPr>
                      <m:t>𝛾</m:t>
                    </m:r>
                  </m:oMath>
                </a14:m>
                <a:r>
                  <a:rPr lang="en-US" sz="1400" dirty="0" smtClean="0"/>
                  <a:t> – are parameters that can be changed to tune algorithm.</a:t>
                </a:r>
              </a:p>
              <a:p>
                <a:pPr marL="0" indent="0">
                  <a:buNone/>
                </a:pPr>
                <a:r>
                  <a:rPr lang="en-US" sz="1400" dirty="0" smtClean="0"/>
                  <a:t/>
                </a:r>
              </a:p>
              <a:p>
                <a:pPr marL="0" indent="0">
                  <a:buNone/>
                </a:pPr>
                <a:endParaRPr lang="en-US" sz="1400" dirty="0" smtClean="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838200" y="757880"/>
                <a:ext cx="10515600" cy="5840627"/>
              </a:xfrm>
              <a:blipFill rotWithShape="1">
                <a:blip r:embed="rId2"/>
                <a:stretch>
                  <a:fillRect l="-174" t="-731" r="-116"/>
                </a:stretch>
              </a:blipFill>
            </p:spPr>
            <p:txBody>
              <a:bodyPr/>
              <a:lstStyle/>
              <a:p>
                <a:r>
                  <a:rPr lang="ru-RU">
                    <a:noFill/>
                  </a:rPr>
                  <a:t> </a:t>
                </a:r>
              </a:p>
            </p:txBody>
          </p:sp>
        </mc:Fallback>
      </mc:AlternateContent>
    </p:spTree>
    <p:extLst>
      <p:ext uri="{BB962C8B-B14F-4D97-AF65-F5344CB8AC3E}">
        <p14:creationId xmlns:p14="http://schemas.microsoft.com/office/powerpoint/2010/main" xmlns="" val="2724510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2298" y="76801"/>
            <a:ext cx="10515600" cy="466896"/>
          </a:xfrm>
        </p:spPr>
        <p:txBody>
          <a:bodyPr>
            <a:normAutofit fontScale="90000"/>
          </a:bodyPr>
          <a:lstStyle/>
          <a:p>
            <a:r>
              <a:rPr lang="en-US" sz="2900" b="1" dirty="0" smtClean="0"/>
              <a:t>Syndrome-Trellis Codes</a:t>
            </a:r>
            <a:endParaRPr lang="ru-RU" sz="2900" b="1" dirty="0"/>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a:xfrm>
                <a:off x="772298" y="543696"/>
                <a:ext cx="10515600" cy="6186617"/>
              </a:xfrm>
            </p:spPr>
            <p:txBody>
              <a:bodyPr>
                <a:noAutofit/>
              </a:bodyPr>
              <a:lstStyle/>
              <a:p>
                <a:pPr marL="0" indent="0">
                  <a:buNone/>
                </a:pPr>
                <a:r>
                  <a:rPr lang="en-US" sz="1800" b="1" dirty="0" smtClean="0"/>
                  <a:t>Problem definition:</a:t>
                </a:r>
              </a:p>
              <a:p>
                <a:pPr marL="0" indent="0">
                  <a:buNone/>
                </a:pPr>
                <a:r>
                  <a:rPr lang="en-US" sz="1800" dirty="0" smtClean="0"/>
                  <a:t>Let </a:t>
                </a:r>
                <a14:m>
                  <m:oMath xmlns:m="http://schemas.openxmlformats.org/officeDocument/2006/math">
                    <m:r>
                      <a:rPr lang="en-US" sz="1800" b="1" i="0" smtClean="0">
                        <a:latin typeface="Cambria Math" panose="02040503050406030204" pitchFamily="18" charset="0"/>
                      </a:rPr>
                      <m:t>𝐱</m:t>
                    </m:r>
                    <m:r>
                      <a:rPr lang="en-US" sz="1800" b="0" i="1" smtClean="0">
                        <a:latin typeface="Cambria Math" panose="02040503050406030204" pitchFamily="18" charset="0"/>
                      </a:rPr>
                      <m:t>={</m:t>
                    </m:r>
                    <m:sSub>
                      <m:sSubPr>
                        <m:ctrlPr>
                          <a:rPr lang="en-US" sz="1800" b="0" i="1" smtClean="0">
                            <a:latin typeface="Cambria Math"/>
                          </a:rPr>
                        </m:ctrlPr>
                      </m:sSubPr>
                      <m:e>
                        <m:r>
                          <a:rPr lang="en-US" sz="1800" b="0" i="1" smtClean="0">
                            <a:latin typeface="Cambria Math" panose="02040503050406030204" pitchFamily="18" charset="0"/>
                          </a:rPr>
                          <m:t>𝑥</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𝑥</m:t>
                        </m:r>
                      </m:e>
                      <m:sub>
                        <m:r>
                          <a:rPr lang="en-US" sz="1800" b="0" i="1" smtClean="0">
                            <a:latin typeface="Cambria Math" panose="02040503050406030204" pitchFamily="18" charset="0"/>
                          </a:rPr>
                          <m:t>2</m:t>
                        </m:r>
                      </m:sub>
                    </m:sSub>
                    <m:r>
                      <a:rPr lang="en-US" sz="1800" i="1">
                        <a:latin typeface="Cambria Math" panose="02040503050406030204" pitchFamily="18" charset="0"/>
                      </a:rPr>
                      <m:t>,</m:t>
                    </m:r>
                    <m:r>
                      <a:rPr lang="en-US" sz="1800" b="0" i="1" smtClean="0">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𝑥</m:t>
                        </m:r>
                      </m:e>
                      <m:sub>
                        <m:r>
                          <a:rPr lang="en-US" sz="1800" b="0" i="1" smtClean="0">
                            <a:latin typeface="Cambria Math" panose="02040503050406030204" pitchFamily="18" charset="0"/>
                          </a:rPr>
                          <m:t>𝑛</m:t>
                        </m:r>
                      </m:sub>
                    </m:sSub>
                    <m:r>
                      <a:rPr lang="en-US" sz="1800" b="0" i="1" smtClean="0">
                        <a:latin typeface="Cambria Math" panose="02040503050406030204" pitchFamily="18" charset="0"/>
                      </a:rPr>
                      <m:t>}</m:t>
                    </m:r>
                  </m:oMath>
                </a14:m>
                <a:r>
                  <a:rPr lang="en-US" sz="1800" b="1" dirty="0" smtClean="0"/>
                  <a:t/>
                </a:r>
                <a:r>
                  <a:rPr lang="en-US" sz="1800" dirty="0" smtClean="0"/>
                  <a:t> be a binary vector of length </a:t>
                </a:r>
                <a14:m>
                  <m:oMath xmlns:m="http://schemas.openxmlformats.org/officeDocument/2006/math">
                    <m:r>
                      <a:rPr lang="en-US" sz="1800" b="0" i="1" smtClean="0">
                        <a:latin typeface="Cambria Math" panose="02040503050406030204" pitchFamily="18" charset="0"/>
                      </a:rPr>
                      <m:t>𝑛</m:t>
                    </m:r>
                  </m:oMath>
                </a14:m>
                <a:r>
                  <a:rPr lang="en-US" sz="1800" dirty="0" smtClean="0"/>
                  <a:t> (in  our case it contains LSB of cover image </a:t>
                </a:r>
                <a14:m>
                  <m:oMath xmlns:m="http://schemas.openxmlformats.org/officeDocument/2006/math">
                    <m:r>
                      <a:rPr lang="en-US" sz="1800" b="1" i="0" smtClean="0">
                        <a:latin typeface="Cambria Math" panose="02040503050406030204" pitchFamily="18" charset="0"/>
                      </a:rPr>
                      <m:t>𝐗</m:t>
                    </m:r>
                  </m:oMath>
                </a14:m>
                <a:r>
                  <a:rPr lang="en-US" sz="1800" dirty="0" smtClean="0"/>
                  <a:t>),</a:t>
                </a:r>
              </a:p>
              <a:p>
                <a:pPr marL="0" indent="0">
                  <a:buNone/>
                </a:pPr>
                <a14:m>
                  <m:oMath xmlns:m="http://schemas.openxmlformats.org/officeDocument/2006/math">
                    <m:r>
                      <a:rPr lang="en-US" sz="1800" b="1" i="1" smtClean="0">
                        <a:latin typeface="Cambria Math" panose="02040503050406030204" pitchFamily="18" charset="0"/>
                        <a:ea typeface="Cambria Math" panose="02040503050406030204" pitchFamily="18" charset="0"/>
                      </a:rPr>
                      <m:t>𝛒</m:t>
                    </m:r>
                    <m:r>
                      <a:rPr lang="en-US" sz="1800" i="1">
                        <a:latin typeface="Cambria Math" panose="02040503050406030204" pitchFamily="18" charset="0"/>
                      </a:rPr>
                      <m:t>=</m:t>
                    </m:r>
                    <m:d>
                      <m:dPr>
                        <m:begChr m:val="{"/>
                        <m:endChr m:val="}"/>
                        <m:ctrlPr>
                          <a:rPr lang="en-US" sz="1800" i="1">
                            <a:latin typeface="Cambria Math"/>
                          </a:rPr>
                        </m:ctrlPr>
                      </m:dPr>
                      <m:e>
                        <m:sSub>
                          <m:sSubPr>
                            <m:ctrlPr>
                              <a:rPr lang="en-US" sz="1800" i="1">
                                <a:latin typeface="Cambria Math"/>
                              </a:rPr>
                            </m:ctrlPr>
                          </m:sSubPr>
                          <m:e>
                            <m:r>
                              <a:rPr lang="en-US" sz="1800" b="0" i="1">
                                <a:latin typeface="Cambria Math" panose="02040503050406030204" pitchFamily="18" charset="0"/>
                                <a:ea typeface="Cambria Math" panose="02040503050406030204" pitchFamily="18" charset="0"/>
                              </a:rPr>
                              <m:t>𝜌</m:t>
                            </m:r>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ea typeface="Cambria Math" panose="02040503050406030204" pitchFamily="18" charset="0"/>
                              </a:rPr>
                              <m:t>𝜌</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ea typeface="Cambria Math" panose="02040503050406030204" pitchFamily="18" charset="0"/>
                              </a:rPr>
                              <m:t>𝜌</m:t>
                            </m:r>
                          </m:e>
                          <m:sub>
                            <m:r>
                              <a:rPr lang="en-US" sz="1800" i="1">
                                <a:latin typeface="Cambria Math" panose="02040503050406030204" pitchFamily="18" charset="0"/>
                              </a:rPr>
                              <m:t>𝑛</m:t>
                            </m:r>
                          </m:sub>
                        </m:sSub>
                      </m:e>
                    </m:d>
                  </m:oMath>
                </a14:m>
                <a:r>
                  <a:rPr lang="en-US" sz="1800" dirty="0" smtClean="0"/>
                  <a:t> is the vector of real values corresponding to weights of changing corresponding to changing of each bit of vector </a:t>
                </a:r>
                <a14:m>
                  <m:oMath xmlns:m="http://schemas.openxmlformats.org/officeDocument/2006/math">
                    <m:r>
                      <a:rPr lang="en-US" sz="1800" b="1">
                        <a:latin typeface="Cambria Math" panose="02040503050406030204" pitchFamily="18" charset="0"/>
                      </a:rPr>
                      <m:t>𝐱</m:t>
                    </m:r>
                  </m:oMath>
                </a14:m>
                <a:r>
                  <a:rPr lang="en-US" sz="1800" dirty="0" smtClean="0"/>
                  <a:t>(in our case they are calculated according to formula (5))</a:t>
                </a:r>
              </a:p>
              <a:p>
                <a:pPr marL="0" indent="0">
                  <a:buNone/>
                </a:pPr>
                <a14:m>
                  <m:oMath xmlns:m="http://schemas.openxmlformats.org/officeDocument/2006/math">
                    <m:r>
                      <a:rPr lang="en-US" sz="1800" b="1" i="0" smtClean="0">
                        <a:latin typeface="Cambria Math" panose="02040503050406030204" pitchFamily="18" charset="0"/>
                      </a:rPr>
                      <m:t>𝐦</m:t>
                    </m:r>
                    <m:r>
                      <a:rPr lang="en-US" sz="1800" i="1">
                        <a:latin typeface="Cambria Math" panose="02040503050406030204" pitchFamily="18" charset="0"/>
                      </a:rPr>
                      <m:t>={</m:t>
                    </m:r>
                    <m:sSub>
                      <m:sSubPr>
                        <m:ctrlPr>
                          <a:rPr lang="en-US" sz="1800" i="1">
                            <a:latin typeface="Cambria Math"/>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0</m:t>
                        </m:r>
                      </m:sub>
                    </m:sSub>
                    <m:r>
                      <a:rPr lang="en-US" sz="1800" i="1">
                        <a:latin typeface="Cambria Math" panose="02040503050406030204" pitchFamily="18" charset="0"/>
                      </a:rPr>
                      <m:t>,</m:t>
                    </m:r>
                    <m:sSub>
                      <m:sSubPr>
                        <m:ctrlPr>
                          <a:rPr lang="en-US" sz="1800" i="1">
                            <a:latin typeface="Cambria Math"/>
                          </a:rPr>
                        </m:ctrlPr>
                      </m:sSubPr>
                      <m:e>
                        <m:r>
                          <a:rPr lang="en-US" sz="1800" b="0" i="1" smtClean="0">
                            <a:latin typeface="Cambria Math" panose="02040503050406030204" pitchFamily="18" charset="0"/>
                          </a:rPr>
                          <m:t>𝑚</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𝑘</m:t>
                        </m:r>
                        <m:r>
                          <a:rPr lang="en-US" sz="1800" b="0" i="1" smtClean="0">
                            <a:latin typeface="Cambria Math" panose="02040503050406030204" pitchFamily="18" charset="0"/>
                          </a:rPr>
                          <m:t>−1</m:t>
                        </m:r>
                      </m:sub>
                    </m:sSub>
                    <m:r>
                      <a:rPr lang="en-US" sz="1800" i="1">
                        <a:latin typeface="Cambria Math" panose="02040503050406030204" pitchFamily="18" charset="0"/>
                      </a:rPr>
                      <m:t>}</m:t>
                    </m:r>
                  </m:oMath>
                </a14:m>
                <a:r>
                  <a:rPr lang="en-US" sz="1800" dirty="0" smtClean="0"/>
                  <a:t> – binary chain of message bits of length </a:t>
                </a:r>
                <a14:m>
                  <m:oMath xmlns:m="http://schemas.openxmlformats.org/officeDocument/2006/math">
                    <m:r>
                      <a:rPr lang="en-US" sz="1800" b="0" i="1" smtClean="0">
                        <a:latin typeface="Cambria Math" panose="02040503050406030204" pitchFamily="18" charset="0"/>
                        <a:ea typeface="Cambria Math" panose="02040503050406030204" pitchFamily="18" charset="0"/>
                      </a:rPr>
                      <m:t>𝑘</m:t>
                    </m:r>
                  </m:oMath>
                </a14:m>
                <a:r>
                  <a:rPr lang="en-US" sz="1800" dirty="0" smtClean="0"/>
                  <a:t>,</a:t>
                </a:r>
              </a:p>
              <a:p>
                <a:pPr marL="0" indent="0">
                  <a:buNone/>
                </a:pPr>
                <a14:m>
                  <m:oMath xmlns:m="http://schemas.openxmlformats.org/officeDocument/2006/math">
                    <m:r>
                      <a:rPr lang="en-US" sz="1800" b="1" i="0" smtClean="0">
                        <a:latin typeface="Cambria Math" panose="02040503050406030204" pitchFamily="18" charset="0"/>
                      </a:rPr>
                      <m:t>𝐲</m:t>
                    </m:r>
                    <m:r>
                      <a:rPr lang="en-US" sz="1800" i="1">
                        <a:latin typeface="Cambria Math" panose="02040503050406030204" pitchFamily="18" charset="0"/>
                      </a:rPr>
                      <m:t>=</m:t>
                    </m:r>
                    <m:d>
                      <m:dPr>
                        <m:begChr m:val="{"/>
                        <m:endChr m:val="}"/>
                        <m:ctrlPr>
                          <a:rPr lang="en-US" sz="1800" b="0" i="1" smtClean="0">
                            <a:latin typeface="Cambria Math"/>
                          </a:rPr>
                        </m:ctrlPr>
                      </m:dPr>
                      <m:e>
                        <m:r>
                          <a:rPr lang="en-US" sz="1800" b="0" i="1" smtClean="0">
                            <a:latin typeface="Cambria Math" panose="02040503050406030204" pitchFamily="18" charset="0"/>
                          </a:rPr>
                          <m:t>𝑦</m:t>
                        </m:r>
                        <m:r>
                          <a:rPr lang="en-US" sz="1800" i="1">
                            <a:latin typeface="Cambria Math" panose="02040503050406030204" pitchFamily="18" charset="0"/>
                          </a:rPr>
                          <m:t>,</m:t>
                        </m:r>
                        <m:sSub>
                          <m:sSubPr>
                            <m:ctrlPr>
                              <a:rPr lang="en-US" sz="1800" i="1">
                                <a:latin typeface="Cambria Math"/>
                              </a:rPr>
                            </m:ctrlPr>
                          </m:sSubPr>
                          <m:e>
                            <m:r>
                              <a:rPr lang="en-US" sz="1800" b="0" i="1" smtClean="0">
                                <a:latin typeface="Cambria Math" panose="02040503050406030204" pitchFamily="18" charset="0"/>
                              </a:rPr>
                              <m:t>𝑦</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a:rPr>
                            </m:ctrlPr>
                          </m:sSubPr>
                          <m:e>
                            <m:r>
                              <a:rPr lang="en-US" sz="1800" b="0" i="1" smtClean="0">
                                <a:latin typeface="Cambria Math" panose="02040503050406030204" pitchFamily="18" charset="0"/>
                              </a:rPr>
                              <m:t>𝑦</m:t>
                            </m:r>
                          </m:e>
                          <m:sub>
                            <m:r>
                              <a:rPr lang="en-US" sz="1800" i="1">
                                <a:latin typeface="Cambria Math" panose="02040503050406030204" pitchFamily="18" charset="0"/>
                              </a:rPr>
                              <m:t>𝑛</m:t>
                            </m:r>
                          </m:sub>
                        </m:sSub>
                      </m:e>
                    </m:d>
                  </m:oMath>
                </a14:m>
                <a:r>
                  <a:rPr lang="en-US" sz="1800" dirty="0" smtClean="0"/>
                  <a:t> - binary vector of length </a:t>
                </a:r>
                <a14:m>
                  <m:oMath xmlns:m="http://schemas.openxmlformats.org/officeDocument/2006/math">
                    <m:r>
                      <a:rPr lang="en-US" sz="1800" i="1">
                        <a:latin typeface="Cambria Math" panose="02040503050406030204" pitchFamily="18" charset="0"/>
                      </a:rPr>
                      <m:t>𝑛</m:t>
                    </m:r>
                  </m:oMath>
                </a14:m>
                <a:endParaRPr lang="en-US" sz="1800" dirty="0" smtClean="0"/>
              </a:p>
              <a:p>
                <a:pPr marL="0" indent="0">
                  <a:buNone/>
                </a:pPr>
                <a:r>
                  <a:rPr lang="en-US" sz="1800" dirty="0" smtClean="0"/>
                  <a:t>The goal is to encode message bits </a:t>
                </a:r>
                <a14:m>
                  <m:oMath xmlns:m="http://schemas.openxmlformats.org/officeDocument/2006/math">
                    <m:r>
                      <a:rPr lang="en-US" sz="1800" b="1">
                        <a:latin typeface="Cambria Math" panose="02040503050406030204" pitchFamily="18" charset="0"/>
                      </a:rPr>
                      <m:t>𝐦</m:t>
                    </m:r>
                    <m:r>
                      <a:rPr lang="en-US" sz="1800" b="1" i="1">
                        <a:latin typeface="Cambria Math" panose="02040503050406030204" pitchFamily="18" charset="0"/>
                      </a:rPr>
                      <m:t> </m:t>
                    </m:r>
                  </m:oMath>
                </a14:m>
                <a:r>
                  <a:rPr lang="en-US" sz="1800" dirty="0" smtClean="0"/>
                  <a:t>into vector </a:t>
                </a:r>
                <a14:m>
                  <m:oMath xmlns:m="http://schemas.openxmlformats.org/officeDocument/2006/math">
                    <m:r>
                      <a:rPr lang="en-US" sz="1800" b="1">
                        <a:latin typeface="Cambria Math" panose="02040503050406030204" pitchFamily="18" charset="0"/>
                      </a:rPr>
                      <m:t>𝐱</m:t>
                    </m:r>
                  </m:oMath>
                </a14:m>
                <a:r>
                  <a:rPr lang="en-US" sz="1800" dirty="0" smtClean="0"/>
                  <a:t/>
                </a:r>
                <a:r>
                  <a:rPr lang="en-US" sz="1800" b="1" dirty="0" smtClean="0"/>
                  <a:t/>
                </a:r>
                <a:r>
                  <a:rPr lang="en-US" sz="1800" dirty="0" smtClean="0"/>
                  <a:t>so that distortion in sense of (1) is minimized.</a:t>
                </a:r>
              </a:p>
              <a:p>
                <a:pPr marL="0" indent="0">
                  <a:buNone/>
                </a:pPr>
                <a:endParaRPr lang="en-US" sz="1800" dirty="0" smtClean="0"/>
              </a:p>
              <a:p>
                <a:pPr marL="0" indent="0">
                  <a:buNone/>
                </a:pPr>
                <a:r>
                  <a:rPr lang="en-US" sz="1800" b="1" dirty="0" smtClean="0"/>
                  <a:t>Algorithm description:</a:t>
                </a:r>
              </a:p>
              <a:p>
                <a:pPr marL="0" indent="0">
                  <a:buNone/>
                </a:pPr>
                <a:r>
                  <a:rPr lang="en-US" sz="1800" dirty="0" smtClean="0"/>
                  <a:t>Authors of </a:t>
                </a:r>
                <a:r>
                  <a:rPr lang="en-US" sz="1800" dirty="0" smtClean="0"/>
                  <a:t>[63] </a:t>
                </a:r>
                <a:r>
                  <a:rPr lang="en-US" sz="1800" dirty="0" smtClean="0"/>
                  <a:t>suggest to use trellis coding and Viterbi algorithm (VA) for minimization  of </a:t>
                </a:r>
                <a:r>
                  <a:rPr lang="ru-RU" sz="1800" dirty="0" smtClean="0"/>
                  <a:t/>
                </a:r>
                <a:r>
                  <a:rPr lang="en-US" sz="1800" dirty="0"/>
                  <a:t>D</a:t>
                </a:r>
                <a:r>
                  <a:rPr lang="ru-RU" sz="1800" dirty="0"/>
                  <a:t>(</a:t>
                </a:r>
                <a:r>
                  <a:rPr lang="en-US" sz="1800" i="1" dirty="0"/>
                  <a:t>X</a:t>
                </a:r>
                <a:r>
                  <a:rPr lang="ru-RU" sz="1800" i="1" dirty="0"/>
                  <a:t>,</a:t>
                </a:r>
                <a:r>
                  <a:rPr lang="en-US" sz="1800" i="1" dirty="0"/>
                  <a:t>Y</a:t>
                </a:r>
                <a:r>
                  <a:rPr lang="ru-RU" sz="1800" dirty="0"/>
                  <a:t>) </a:t>
                </a:r>
                <a:r>
                  <a:rPr lang="en-US" sz="1800" dirty="0" smtClean="0"/>
                  <a:t>in general case i.e. </a:t>
                </a:r>
                <a:r>
                  <a:rPr lang="ru-RU" sz="1800" dirty="0" smtClean="0"/>
                  <a:t/>
                </a:r>
                <a:r>
                  <a:rPr lang="ru-RU" sz="1800" dirty="0">
                    <a:sym typeface="Symbol" panose="05050102010706020507" pitchFamily="18" charset="2"/>
                  </a:rPr>
                  <a:t></a:t>
                </a:r>
                <a:r>
                  <a:rPr lang="en-US" sz="1800" baseline="-25000" dirty="0" err="1"/>
                  <a:t>i</a:t>
                </a:r>
                <a:r>
                  <a:rPr lang="ru-RU" sz="1800" dirty="0"/>
                  <a:t> </a:t>
                </a:r>
                <a:r>
                  <a:rPr lang="ru-RU" sz="1800" dirty="0">
                    <a:sym typeface="Symbol" panose="05050102010706020507" pitchFamily="18" charset="2"/>
                  </a:rPr>
                  <a:t></a:t>
                </a:r>
                <a:r>
                  <a:rPr lang="ru-RU" sz="1800" dirty="0"/>
                  <a:t> 1, </a:t>
                </a:r>
                <a:r>
                  <a:rPr lang="ru-RU" sz="1800" dirty="0">
                    <a:sym typeface="Symbol" panose="05050102010706020507" pitchFamily="18" charset="2"/>
                  </a:rPr>
                  <a:t></a:t>
                </a:r>
                <a:r>
                  <a:rPr lang="en-US" sz="1800" baseline="-25000" dirty="0" err="1"/>
                  <a:t>i</a:t>
                </a:r>
                <a:r>
                  <a:rPr lang="ru-RU" sz="1800" dirty="0"/>
                  <a:t> </a:t>
                </a:r>
                <a:r>
                  <a:rPr lang="ru-RU" sz="1800" dirty="0">
                    <a:sym typeface="Symbol" panose="05050102010706020507" pitchFamily="18" charset="2"/>
                  </a:rPr>
                  <a:t></a:t>
                </a:r>
                <a:r>
                  <a:rPr lang="ru-RU" sz="1800" dirty="0"/>
                  <a:t> </a:t>
                </a:r>
                <a:r>
                  <a:rPr lang="ru-RU" sz="1800" dirty="0" smtClean="0">
                    <a:sym typeface="Symbol" panose="05050102010706020507" pitchFamily="18" charset="2"/>
                  </a:rPr>
                  <a:t></a:t>
                </a:r>
                <a:r>
                  <a:rPr lang="en-US" sz="1800" dirty="0" smtClean="0">
                    <a:sym typeface="Symbol" panose="05050102010706020507" pitchFamily="18" charset="2"/>
                  </a:rPr>
                  <a:t>.</a:t>
                </a:r>
                <a:r>
                  <a:rPr lang="ru-RU" sz="1800" dirty="0" smtClean="0"/>
                  <a:t/>
                </a:r>
                <a:r>
                  <a:rPr lang="en-US" sz="1800" dirty="0" smtClean="0"/>
                  <a:t/>
                </a:r>
              </a:p>
              <a:p>
                <a:pPr marL="0" indent="0">
                  <a:buNone/>
                </a:pPr>
                <a:r>
                  <a:rPr lang="en-US" sz="1800" dirty="0" smtClean="0"/>
                  <a:t>Let </a:t>
                </a:r>
                <a14:m>
                  <m:oMath xmlns:m="http://schemas.openxmlformats.org/officeDocument/2006/math">
                    <m:r>
                      <a:rPr lang="ru-RU" sz="1800" i="1">
                        <a:latin typeface="Cambria Math" panose="02040503050406030204" pitchFamily="18" charset="0"/>
                      </a:rPr>
                      <m:t>ℍ</m:t>
                    </m:r>
                  </m:oMath>
                </a14:m>
                <a:r>
                  <a:rPr lang="ru-RU" sz="1800" dirty="0"/>
                  <a:t/>
                </a:r>
                <a:r>
                  <a:rPr lang="en-US" sz="1800" dirty="0" smtClean="0"/>
                  <a:t>,a binary matrix of size </a:t>
                </a:r>
                <a:r>
                  <a:rPr lang="en-US" sz="1800" i="1" dirty="0" err="1" smtClean="0"/>
                  <a:t>k</a:t>
                </a:r>
                <a:r>
                  <a:rPr lang="en-US" sz="1800" i="1" dirty="0" err="1">
                    <a:sym typeface="Symbol" panose="05050102010706020507" pitchFamily="18" charset="2"/>
                  </a:rPr>
                  <a:t></a:t>
                </a:r>
                <a:r>
                  <a:rPr lang="en-US" sz="1800" i="1" dirty="0" err="1" smtClean="0"/>
                  <a:t>n</a:t>
                </a:r>
                <a:r>
                  <a:rPr lang="en-US" sz="1800" i="1" dirty="0" smtClean="0"/>
                  <a:t> , </a:t>
                </a:r>
                <a:r>
                  <a:rPr lang="en-US" sz="1800" dirty="0" smtClean="0"/>
                  <a:t>be generating matrix for some code.</a:t>
                </a:r>
              </a:p>
              <a:p>
                <a:pPr marL="0" indent="0">
                  <a:buNone/>
                </a:pPr>
                <a:r>
                  <a:rPr lang="en-US" sz="1800" dirty="0" smtClean="0"/>
                  <a:t>Then, the problem is to choose such </a:t>
                </a:r>
                <a14:m>
                  <m:oMath xmlns:m="http://schemas.openxmlformats.org/officeDocument/2006/math">
                    <m:r>
                      <a:rPr lang="en-US" sz="1800" b="1">
                        <a:latin typeface="Cambria Math" panose="02040503050406030204" pitchFamily="18" charset="0"/>
                      </a:rPr>
                      <m:t>𝐲</m:t>
                    </m:r>
                  </m:oMath>
                </a14:m>
                <a:r>
                  <a:rPr lang="en-US" sz="1800" b="1" dirty="0" smtClean="0"/>
                  <a:t/>
                </a:r>
                <a:r>
                  <a:rPr lang="en-US" sz="1800" dirty="0" smtClean="0"/>
                  <a:t>that following conditions holds:</a:t>
                </a:r>
                <a:endParaRPr lang="ru-RU" sz="1800" dirty="0"/>
              </a:p>
              <a:p>
                <a:pPr marL="0" indent="0">
                  <a:buNone/>
                </a:pPr>
                <a14:m>
                  <m:oMath xmlns:m="http://schemas.openxmlformats.org/officeDocument/2006/math">
                    <m:r>
                      <a:rPr lang="en-US" sz="1800" b="0" i="1" smtClean="0">
                        <a:latin typeface="Cambria Math" panose="02040503050406030204" pitchFamily="18" charset="0"/>
                      </a:rPr>
                      <m:t>1)</m:t>
                    </m:r>
                    <m:r>
                      <a:rPr lang="ru-RU" sz="1800" i="1">
                        <a:latin typeface="Cambria Math" panose="02040503050406030204" pitchFamily="18" charset="0"/>
                      </a:rPr>
                      <m:t>ℍ</m:t>
                    </m:r>
                    <m:r>
                      <a:rPr lang="en-US" sz="1800" b="1" i="0" smtClean="0">
                        <a:latin typeface="Cambria Math" panose="02040503050406030204" pitchFamily="18" charset="0"/>
                      </a:rPr>
                      <m:t>𝐲</m:t>
                    </m:r>
                    <m:r>
                      <a:rPr lang="en-US" sz="1800" b="1" i="0" smtClean="0">
                        <a:latin typeface="Cambria Math" panose="02040503050406030204" pitchFamily="18" charset="0"/>
                      </a:rPr>
                      <m:t>=</m:t>
                    </m:r>
                    <m:r>
                      <a:rPr lang="en-US" sz="1800" b="1" i="0" smtClean="0">
                        <a:latin typeface="Cambria Math" panose="02040503050406030204" pitchFamily="18" charset="0"/>
                      </a:rPr>
                      <m:t>𝐦</m:t>
                    </m:r>
                  </m:oMath>
                </a14:m>
                <a:r>
                  <a:rPr lang="en-US" sz="1800" dirty="0"/>
                  <a:t/>
                </a:r>
                <a:r>
                  <a:rPr lang="en-US" sz="1800" dirty="0" smtClean="0"/>
                  <a:t>			(6)</a:t>
                </a:r>
                <a:endParaRPr lang="ru-RU" sz="1800" dirty="0"/>
              </a:p>
              <a:p>
                <a:pPr marL="0" indent="0">
                  <a:buNone/>
                </a:pPr>
                <a:r>
                  <a:rPr lang="en-US" sz="1800" dirty="0" smtClean="0"/>
                  <a:t>2) Choose such  solution of (6)  that for given</a:t>
                </a:r>
                <a:r>
                  <a:rPr lang="ru-RU" sz="1800" dirty="0" smtClean="0"/>
                  <a:t/>
                </a:r>
                <a14:m>
                  <m:oMath xmlns:m="http://schemas.openxmlformats.org/officeDocument/2006/math">
                    <m:r>
                      <a:rPr lang="en-US" sz="1800" b="1">
                        <a:latin typeface="Cambria Math" panose="02040503050406030204" pitchFamily="18" charset="0"/>
                      </a:rPr>
                      <m:t>𝐱</m:t>
                    </m:r>
                  </m:oMath>
                </a14:m>
                <a:r>
                  <a:rPr lang="ru-RU" sz="1800" dirty="0"/>
                  <a:t/>
                </a:r>
                <a:r>
                  <a:rPr lang="en-US" sz="1800" dirty="0" smtClean="0"/>
                  <a:t>and</a:t>
                </a:r>
                <a:r>
                  <a:rPr lang="ru-RU" sz="1800" dirty="0" smtClean="0"/>
                  <a:t/>
                </a:r>
                <a14:m>
                  <m:oMath xmlns:m="http://schemas.openxmlformats.org/officeDocument/2006/math">
                    <m:r>
                      <a:rPr lang="en-US" sz="1800" b="1" i="1">
                        <a:latin typeface="Cambria Math" panose="02040503050406030204" pitchFamily="18" charset="0"/>
                        <a:ea typeface="Cambria Math" panose="02040503050406030204" pitchFamily="18" charset="0"/>
                      </a:rPr>
                      <m:t>𝛒</m:t>
                    </m:r>
                    <m:r>
                      <a:rPr lang="en-US" sz="1800" b="1" i="1">
                        <a:latin typeface="Cambria Math" panose="02040503050406030204" pitchFamily="18" charset="0"/>
                        <a:ea typeface="Cambria Math" panose="02040503050406030204" pitchFamily="18" charset="0"/>
                      </a:rPr>
                      <m:t> </m:t>
                    </m:r>
                  </m:oMath>
                </a14:m>
                <a:r>
                  <a:rPr lang="en-US" sz="1800" dirty="0" smtClean="0"/>
                  <a:t>- </a:t>
                </a:r>
                <a14:m>
                  <m:oMath xmlns:m="http://schemas.openxmlformats.org/officeDocument/2006/math">
                    <m:r>
                      <a:rPr lang="en-US" sz="1800" b="0" i="1" smtClean="0">
                        <a:latin typeface="Cambria Math" panose="02040503050406030204" pitchFamily="18" charset="0"/>
                      </a:rPr>
                      <m:t>𝐷</m:t>
                    </m:r>
                    <m:r>
                      <a:rPr lang="en-US" sz="1800" b="0" i="1" smtClean="0">
                        <a:latin typeface="Cambria Math" panose="02040503050406030204" pitchFamily="18" charset="0"/>
                      </a:rPr>
                      <m:t>(</m:t>
                    </m:r>
                    <m:r>
                      <a:rPr lang="en-US" sz="1800" b="1" i="0" smtClean="0">
                        <a:latin typeface="Cambria Math" panose="02040503050406030204" pitchFamily="18" charset="0"/>
                      </a:rPr>
                      <m:t>𝐱</m:t>
                    </m:r>
                    <m:r>
                      <a:rPr lang="en-US" sz="1800" b="0" i="0" smtClean="0">
                        <a:latin typeface="Cambria Math" panose="02040503050406030204" pitchFamily="18" charset="0"/>
                      </a:rPr>
                      <m:t>,</m:t>
                    </m:r>
                    <m:r>
                      <a:rPr lang="en-US" sz="1800" b="1" i="0" smtClean="0">
                        <a:latin typeface="Cambria Math" panose="02040503050406030204" pitchFamily="18" charset="0"/>
                      </a:rPr>
                      <m:t>𝐲</m:t>
                    </m:r>
                    <m:r>
                      <a:rPr lang="en-US" sz="1800" b="0" i="1" smtClean="0">
                        <a:latin typeface="Cambria Math" panose="02040503050406030204" pitchFamily="18" charset="0"/>
                      </a:rPr>
                      <m:t>)</m:t>
                    </m:r>
                  </m:oMath>
                </a14:m>
                <a:r>
                  <a:rPr lang="en-US" sz="1800" dirty="0" smtClean="0"/>
                  <a:t>is minimized.</a:t>
                </a:r>
                <a:endParaRPr lang="ru-RU" sz="1800" dirty="0"/>
              </a:p>
              <a:p>
                <a:pPr marL="0" indent="0">
                  <a:buNone/>
                </a:pPr>
                <a:endParaRPr lang="en-US" sz="1800" dirty="0" smtClean="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772298" y="543696"/>
                <a:ext cx="10515600" cy="6186617"/>
              </a:xfrm>
              <a:blipFill rotWithShape="1">
                <a:blip r:embed="rId2"/>
                <a:stretch>
                  <a:fillRect l="-522" t="-887" r="-812"/>
                </a:stretch>
              </a:blipFill>
            </p:spPr>
            <p:txBody>
              <a:bodyPr/>
              <a:lstStyle/>
              <a:p>
                <a:r>
                  <a:rPr lang="ru-RU">
                    <a:noFill/>
                  </a:rPr>
                  <a:t> </a:t>
                </a:r>
              </a:p>
            </p:txBody>
          </p:sp>
        </mc:Fallback>
      </mc:AlternateContent>
    </p:spTree>
    <p:extLst>
      <p:ext uri="{BB962C8B-B14F-4D97-AF65-F5344CB8AC3E}">
        <p14:creationId xmlns:p14="http://schemas.microsoft.com/office/powerpoint/2010/main" xmlns="" val="1047708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p:cNvSpPr>
                <a:spLocks noGrp="1"/>
              </p:cNvSpPr>
              <p:nvPr>
                <p:ph idx="1"/>
              </p:nvPr>
            </p:nvSpPr>
            <p:spPr>
              <a:xfrm>
                <a:off x="214183" y="140042"/>
                <a:ext cx="11837773" cy="6573795"/>
              </a:xfrm>
            </p:spPr>
            <p:txBody>
              <a:bodyPr>
                <a:normAutofit/>
              </a:bodyPr>
              <a:lstStyle/>
              <a:p>
                <a:pPr marL="0" indent="0">
                  <a:buNone/>
                </a:pPr>
                <a:r>
                  <a:rPr lang="en-US" sz="1800" dirty="0" smtClean="0"/>
                  <a:t>In </a:t>
                </a:r>
                <a:r>
                  <a:rPr lang="en-US" sz="1800" dirty="0" smtClean="0"/>
                  <a:t>[63] </a:t>
                </a:r>
                <a:r>
                  <a:rPr lang="en-US" sz="1800" dirty="0" smtClean="0"/>
                  <a:t>it has been suggested to use special form of matrix </a:t>
                </a:r>
                <a14:m>
                  <m:oMath xmlns:m="http://schemas.openxmlformats.org/officeDocument/2006/math">
                    <m:r>
                      <a:rPr lang="ru-RU" sz="1800" i="1">
                        <a:latin typeface="Cambria Math" panose="02040503050406030204" pitchFamily="18" charset="0"/>
                      </a:rPr>
                      <m:t>ℍ</m:t>
                    </m:r>
                  </m:oMath>
                </a14:m>
                <a:r>
                  <a:rPr lang="en-US" sz="1800" dirty="0"/>
                  <a:t> that is constructed </a:t>
                </a:r>
                <a:r>
                  <a:rPr lang="en-US" sz="1800" dirty="0" smtClean="0"/>
                  <a:t>from several copies of small </a:t>
                </a:r>
                <a:r>
                  <a:rPr lang="en-US" sz="1800" dirty="0" err="1" smtClean="0"/>
                  <a:t>submatrix</a:t>
                </a:r>
                <a:r>
                  <a:rPr lang="en-US" sz="1800" dirty="0" smtClean="0"/>
                  <a:t/>
                </a:r>
                <a14:m>
                  <m:oMath xmlns:m="http://schemas.openxmlformats.org/officeDocument/2006/math">
                    <m:acc>
                      <m:accPr>
                        <m:chr m:val="̂"/>
                        <m:ctrlPr>
                          <a:rPr lang="ru-RU" sz="1800" i="1">
                            <a:latin typeface="Cambria Math"/>
                          </a:rPr>
                        </m:ctrlPr>
                      </m:accPr>
                      <m:e>
                        <m:r>
                          <a:rPr lang="ru-RU" sz="1800" i="1">
                            <a:latin typeface="Cambria Math" panose="02040503050406030204" pitchFamily="18" charset="0"/>
                          </a:rPr>
                          <m:t>ℍ</m:t>
                        </m:r>
                      </m:e>
                    </m:acc>
                  </m:oMath>
                </a14:m>
                <a:r>
                  <a:rPr lang="en-US" sz="1800" dirty="0" smtClean="0"/>
                  <a:t> of size </a:t>
                </a:r>
                <a14:m>
                  <m:oMath xmlns:m="http://schemas.openxmlformats.org/officeDocument/2006/math">
                    <m:r>
                      <a:rPr lang="en-US" sz="1800" b="0" i="1" smtClean="0">
                        <a:latin typeface="Cambria Math" panose="02040503050406030204" pitchFamily="18" charset="0"/>
                      </a:rPr>
                      <m:t>h</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𝑤</m:t>
                    </m:r>
                  </m:oMath>
                </a14:m>
                <a:r>
                  <a:rPr lang="en-US" sz="1800" dirty="0" smtClean="0"/>
                  <a:t> next to each other with one row shift. Next, for purpose of simplicity we will use matrix </a:t>
                </a:r>
                <a14:m>
                  <m:oMath xmlns:m="http://schemas.openxmlformats.org/officeDocument/2006/math">
                    <m:acc>
                      <m:accPr>
                        <m:chr m:val="̂"/>
                        <m:ctrlPr>
                          <a:rPr lang="ru-RU" sz="1800" i="1">
                            <a:latin typeface="Cambria Math"/>
                          </a:rPr>
                        </m:ctrlPr>
                      </m:accPr>
                      <m:e>
                        <m:r>
                          <a:rPr lang="ru-RU" sz="1800" i="1">
                            <a:latin typeface="Cambria Math" panose="02040503050406030204" pitchFamily="18" charset="0"/>
                          </a:rPr>
                          <m:t>ℍ</m:t>
                        </m:r>
                      </m:e>
                    </m:acc>
                    <m:r>
                      <a:rPr lang="en-US" sz="1800" b="0" i="1" smtClean="0">
                        <a:latin typeface="Cambria Math" panose="02040503050406030204" pitchFamily="18" charset="0"/>
                      </a:rPr>
                      <m:t>=</m:t>
                    </m:r>
                    <m:d>
                      <m:dPr>
                        <m:ctrlPr>
                          <a:rPr lang="en-US" sz="1800" b="0" i="1" smtClean="0">
                            <a:latin typeface="Cambria Math"/>
                          </a:rPr>
                        </m:ctrlPr>
                      </m:dPr>
                      <m:e>
                        <m:m>
                          <m:mPr>
                            <m:mcs>
                              <m:mc>
                                <m:mcPr>
                                  <m:count m:val="2"/>
                                  <m:mcJc m:val="center"/>
                                </m:mcPr>
                              </m:mc>
                            </m:mcs>
                            <m:ctrlPr>
                              <a:rPr lang="en-US" sz="1800" b="0" i="1" smtClean="0">
                                <a:latin typeface="Cambria Math"/>
                              </a:rPr>
                            </m:ctrlPr>
                          </m:mPr>
                          <m:mr>
                            <m:e>
                              <m:sSub>
                                <m:sSubPr>
                                  <m:ctrlPr>
                                    <a:rPr lang="en-US" sz="1800" b="0" i="1" smtClean="0">
                                      <a:latin typeface="Cambria Math"/>
                                    </a:rPr>
                                  </m:ctrlPr>
                                </m:sSubPr>
                                <m:e>
                                  <m:r>
                                    <a:rPr lang="en-US" sz="1800" b="0" i="1" smtClean="0">
                                      <a:latin typeface="Cambria Math" panose="02040503050406030204" pitchFamily="18" charset="0"/>
                                    </a:rPr>
                                    <m:t>h</m:t>
                                  </m:r>
                                </m:e>
                                <m:sub>
                                  <m:r>
                                    <a:rPr lang="en-US" sz="1800" b="0" i="1" smtClean="0">
                                      <a:latin typeface="Cambria Math" panose="02040503050406030204" pitchFamily="18" charset="0"/>
                                    </a:rPr>
                                    <m:t>11</m:t>
                                  </m:r>
                                </m:sub>
                              </m:sSub>
                            </m:e>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mr>
                          <m:mr>
                            <m:e>
                              <m:sSub>
                                <m:sSubPr>
                                  <m:ctrlPr>
                                    <a:rPr lang="en-US" sz="1800" i="1">
                                      <a:latin typeface="Cambria Math"/>
                                    </a:rPr>
                                  </m:ctrlPr>
                                </m:sSubPr>
                                <m:e>
                                  <m:r>
                                    <a:rPr lang="en-US" sz="1800" i="1">
                                      <a:latin typeface="Cambria Math" panose="02040503050406030204" pitchFamily="18" charset="0"/>
                                    </a:rPr>
                                    <m:t>h</m:t>
                                  </m:r>
                                </m:e>
                                <m:sub>
                                  <m:r>
                                    <a:rPr lang="en-US" sz="1800" b="0" i="1" smtClean="0">
                                      <a:latin typeface="Cambria Math" panose="02040503050406030204" pitchFamily="18" charset="0"/>
                                    </a:rPr>
                                    <m:t>21</m:t>
                                  </m:r>
                                </m:sub>
                              </m:sSub>
                            </m:e>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2</m:t>
                                  </m:r>
                                  <m:r>
                                    <a:rPr lang="en-US" sz="1800" b="0" i="1" smtClean="0">
                                      <a:latin typeface="Cambria Math" panose="02040503050406030204" pitchFamily="18" charset="0"/>
                                    </a:rPr>
                                    <m:t>2</m:t>
                                  </m:r>
                                </m:sub>
                              </m:sSub>
                            </m:e>
                          </m:mr>
                        </m:m>
                      </m:e>
                    </m:d>
                  </m:oMath>
                </a14:m>
                <a:r>
                  <a:rPr lang="en-US" sz="1800" dirty="0" smtClean="0"/>
                  <a:t>. Number of copies </a:t>
                </a:r>
                <a14:m>
                  <m:oMath xmlns:m="http://schemas.openxmlformats.org/officeDocument/2006/math">
                    <m:acc>
                      <m:accPr>
                        <m:chr m:val="̂"/>
                        <m:ctrlPr>
                          <a:rPr lang="ru-RU" sz="1800" i="1">
                            <a:latin typeface="Cambria Math"/>
                          </a:rPr>
                        </m:ctrlPr>
                      </m:accPr>
                      <m:e>
                        <m:r>
                          <a:rPr lang="ru-RU" sz="1800" i="1">
                            <a:latin typeface="Cambria Math" panose="02040503050406030204" pitchFamily="18" charset="0"/>
                          </a:rPr>
                          <m:t>ℍ</m:t>
                        </m:r>
                      </m:e>
                    </m:acc>
                  </m:oMath>
                </a14:m>
                <a:r>
                  <a:rPr lang="en-US" sz="1800" dirty="0" smtClean="0"/>
                  <a:t> into </a:t>
                </a:r>
                <a14:m>
                  <m:oMath xmlns:m="http://schemas.openxmlformats.org/officeDocument/2006/math">
                    <m:r>
                      <a:rPr lang="ru-RU" sz="1800" i="1">
                        <a:latin typeface="Cambria Math" panose="02040503050406030204" pitchFamily="18" charset="0"/>
                      </a:rPr>
                      <m:t>ℍ</m:t>
                    </m:r>
                  </m:oMath>
                </a14:m>
                <a:r>
                  <a:rPr lang="en-US" sz="1800" dirty="0" smtClean="0"/>
                  <a:t> is equal to </a:t>
                </a:r>
                <a14:m>
                  <m:oMath xmlns:m="http://schemas.openxmlformats.org/officeDocument/2006/math">
                    <m:r>
                      <a:rPr lang="en-US" sz="1800" i="1">
                        <a:latin typeface="Cambria Math" panose="02040503050406030204" pitchFamily="18" charset="0"/>
                        <a:ea typeface="Cambria Math" panose="02040503050406030204" pitchFamily="18" charset="0"/>
                      </a:rPr>
                      <m:t>𝑘</m:t>
                    </m:r>
                  </m:oMath>
                </a14:m>
                <a:r>
                  <a:rPr lang="en-US" sz="1800" dirty="0" smtClean="0"/>
                  <a:t> – number of message bits. </a:t>
                </a:r>
              </a:p>
              <a:p>
                <a:pPr marL="0" indent="0">
                  <a:buNone/>
                </a:pPr>
                <a:endParaRPr lang="en-US" sz="1800" dirty="0"/>
              </a:p>
              <a:p>
                <a:pPr marL="0" indent="0">
                  <a:buNone/>
                </a:pPr>
                <a14:m>
                  <m:oMathPara xmlns:m="http://schemas.openxmlformats.org/officeDocument/2006/math">
                    <m:oMathParaPr>
                      <m:jc m:val="centerGroup"/>
                    </m:oMathParaPr>
                    <m:oMath xmlns:m="http://schemas.openxmlformats.org/officeDocument/2006/math">
                      <m:r>
                        <a:rPr lang="ru-RU" sz="1800" i="1">
                          <a:latin typeface="Cambria Math" panose="02040503050406030204" pitchFamily="18" charset="0"/>
                        </a:rPr>
                        <m:t>ℍ</m:t>
                      </m:r>
                      <m:r>
                        <a:rPr lang="en-US" sz="1800" b="0" i="1" smtClean="0">
                          <a:latin typeface="Cambria Math" panose="02040503050406030204" pitchFamily="18" charset="0"/>
                        </a:rPr>
                        <m:t>=</m:t>
                      </m:r>
                      <m:d>
                        <m:dPr>
                          <m:ctrlPr>
                            <a:rPr lang="en-US" sz="1800" b="0" i="1" smtClean="0">
                              <a:latin typeface="Cambria Math"/>
                            </a:rPr>
                          </m:ctrlPr>
                        </m:dPr>
                        <m:e>
                          <m:m>
                            <m:mPr>
                              <m:mcs>
                                <m:mc>
                                  <m:mcPr>
                                    <m:count m:val="7"/>
                                    <m:mcJc m:val="center"/>
                                  </m:mcPr>
                                </m:mc>
                              </m:mcs>
                              <m:ctrlPr>
                                <a:rPr lang="en-US" sz="1800" b="0" i="1" smtClean="0">
                                  <a:latin typeface="Cambria Math"/>
                                </a:rPr>
                              </m:ctrlPr>
                            </m:mPr>
                            <m:mr>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11</m:t>
                                    </m:r>
                                  </m:sub>
                                </m:sSub>
                              </m:e>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e/>
                              <m:e/>
                              <m:e/>
                              <m:e/>
                              <m:e/>
                            </m:mr>
                            <m:mr>
                              <m:e>
                                <m:sSub>
                                  <m:sSubPr>
                                    <m:ctrlPr>
                                      <a:rPr lang="en-US" sz="1800" i="1">
                                        <a:latin typeface="Cambria Math"/>
                                      </a:rPr>
                                    </m:ctrlPr>
                                  </m:sSubPr>
                                  <m:e>
                                    <m:r>
                                      <a:rPr lang="en-US" sz="1800" i="1">
                                        <a:latin typeface="Cambria Math" panose="02040503050406030204" pitchFamily="18" charset="0"/>
                                      </a:rPr>
                                      <m:t>h</m:t>
                                    </m:r>
                                  </m:e>
                                  <m:sub>
                                    <m:r>
                                      <a:rPr lang="en-US" sz="1800" b="0" i="1" smtClean="0">
                                        <a:latin typeface="Cambria Math" panose="02040503050406030204" pitchFamily="18" charset="0"/>
                                      </a:rPr>
                                      <m:t>2</m:t>
                                    </m:r>
                                    <m:r>
                                      <a:rPr lang="en-US" sz="1800" i="1">
                                        <a:latin typeface="Cambria Math" panose="02040503050406030204" pitchFamily="18" charset="0"/>
                                      </a:rPr>
                                      <m:t>1</m:t>
                                    </m:r>
                                  </m:sub>
                                </m:sSub>
                              </m:e>
                              <m:e>
                                <m:sSub>
                                  <m:sSubPr>
                                    <m:ctrlPr>
                                      <a:rPr lang="en-US" sz="1800" i="1">
                                        <a:latin typeface="Cambria Math"/>
                                      </a:rPr>
                                    </m:ctrlPr>
                                  </m:sSubPr>
                                  <m:e>
                                    <m:r>
                                      <a:rPr lang="en-US" sz="1800" i="1">
                                        <a:latin typeface="Cambria Math" panose="02040503050406030204" pitchFamily="18" charset="0"/>
                                      </a:rPr>
                                      <m:t>h</m:t>
                                    </m:r>
                                  </m:e>
                                  <m:sub>
                                    <m:r>
                                      <a:rPr lang="en-US" sz="1800" b="0" i="1" smtClean="0">
                                        <a:latin typeface="Cambria Math" panose="02040503050406030204" pitchFamily="18" charset="0"/>
                                      </a:rPr>
                                      <m:t>22</m:t>
                                    </m:r>
                                  </m:sub>
                                </m:sSub>
                              </m:e>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11</m:t>
                                    </m:r>
                                  </m:sub>
                                </m:sSub>
                              </m:e>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12</m:t>
                                    </m:r>
                                  </m:sub>
                                </m:sSub>
                              </m:e>
                              <m:e/>
                              <m:e/>
                              <m:e/>
                            </m:mr>
                            <m:mr>
                              <m:e/>
                              <m:e/>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21</m:t>
                                    </m:r>
                                  </m:sub>
                                </m:sSub>
                              </m:e>
                              <m:e>
                                <m:sSub>
                                  <m:sSubPr>
                                    <m:ctrlPr>
                                      <a:rPr lang="en-US" sz="1800" i="1">
                                        <a:latin typeface="Cambria Math"/>
                                      </a:rPr>
                                    </m:ctrlPr>
                                  </m:sSubPr>
                                  <m:e>
                                    <m:r>
                                      <a:rPr lang="en-US" sz="1800" i="1">
                                        <a:latin typeface="Cambria Math" panose="02040503050406030204" pitchFamily="18" charset="0"/>
                                      </a:rPr>
                                      <m:t>h</m:t>
                                    </m:r>
                                  </m:e>
                                  <m:sub>
                                    <m:r>
                                      <a:rPr lang="en-US" sz="1800" i="1">
                                        <a:latin typeface="Cambria Math" panose="02040503050406030204" pitchFamily="18" charset="0"/>
                                      </a:rPr>
                                      <m:t>22</m:t>
                                    </m:r>
                                  </m:sub>
                                </m:sSub>
                              </m:e>
                              <m:e/>
                              <m:e/>
                              <m:e/>
                            </m:mr>
                            <m:mr>
                              <m:e/>
                              <m:e/>
                              <m:e/>
                              <m:e/>
                              <m:e>
                                <m:r>
                                  <a:rPr lang="en-US" sz="1800" b="0" i="1" smtClean="0">
                                    <a:latin typeface="Cambria Math" panose="02040503050406030204" pitchFamily="18" charset="0"/>
                                    <a:ea typeface="Cambria Math" panose="02040503050406030204" pitchFamily="18" charset="0"/>
                                  </a:rPr>
                                  <m:t>∙</m:t>
                                </m:r>
                              </m:e>
                              <m:e/>
                              <m:e/>
                            </m:mr>
                            <m:mr>
                              <m:e/>
                              <m:e/>
                              <m:e/>
                              <m:e/>
                              <m:e/>
                              <m:e>
                                <m:r>
                                  <a:rPr lang="en-US" sz="1800" i="1">
                                    <a:latin typeface="Cambria Math" panose="02040503050406030204" pitchFamily="18" charset="0"/>
                                    <a:ea typeface="Cambria Math" panose="02040503050406030204" pitchFamily="18" charset="0"/>
                                  </a:rPr>
                                  <m:t>∙</m:t>
                                </m:r>
                              </m:e>
                              <m:e/>
                            </m:mr>
                            <m:mr>
                              <m:e/>
                              <m:e/>
                              <m:e/>
                              <m:e/>
                              <m:e/>
                              <m:e/>
                              <m:e>
                                <m:r>
                                  <a:rPr lang="en-US" sz="1800" i="1">
                                    <a:latin typeface="Cambria Math" panose="02040503050406030204" pitchFamily="18" charset="0"/>
                                    <a:ea typeface="Cambria Math" panose="02040503050406030204" pitchFamily="18" charset="0"/>
                                  </a:rPr>
                                  <m:t>∙</m:t>
                                </m:r>
                              </m:e>
                            </m:mr>
                          </m:m>
                        </m:e>
                      </m:d>
                    </m:oMath>
                  </m:oMathPara>
                </a14:m>
                <a:endParaRPr lang="en-US" sz="1800" dirty="0"/>
              </a:p>
              <a:p>
                <a:pPr marL="0" indent="0">
                  <a:buNone/>
                </a:pPr>
                <a:r>
                  <a:rPr lang="en-US" sz="1800" dirty="0" smtClean="0"/>
                  <a:t>It can be easily seen that due to this form of matrix </a:t>
                </a:r>
                <a14:m>
                  <m:oMath xmlns:m="http://schemas.openxmlformats.org/officeDocument/2006/math">
                    <m:r>
                      <a:rPr lang="ru-RU" sz="1800" i="1">
                        <a:latin typeface="Cambria Math" panose="02040503050406030204" pitchFamily="18" charset="0"/>
                      </a:rPr>
                      <m:t>ℍ</m:t>
                    </m:r>
                  </m:oMath>
                </a14:m>
                <a:r>
                  <a:rPr lang="en-US" sz="1800" dirty="0" smtClean="0"/>
                  <a:t> each bit of </a:t>
                </a:r>
                <a14:m>
                  <m:oMath xmlns:m="http://schemas.openxmlformats.org/officeDocument/2006/math">
                    <m:r>
                      <a:rPr lang="en-US" sz="1800" b="1">
                        <a:latin typeface="Cambria Math" panose="02040503050406030204" pitchFamily="18" charset="0"/>
                      </a:rPr>
                      <m:t>𝐦</m:t>
                    </m:r>
                  </m:oMath>
                </a14:m>
                <a:r>
                  <a:rPr lang="en-US" sz="1800" dirty="0" smtClean="0"/>
                  <a:t> affected only by </a:t>
                </a:r>
                <a14:m>
                  <m:oMath xmlns:m="http://schemas.openxmlformats.org/officeDocument/2006/math">
                    <m:r>
                      <a:rPr lang="en-US" sz="1800" b="0" i="0" smtClean="0">
                        <a:latin typeface="Cambria Math" panose="02040503050406030204" pitchFamily="18" charset="0"/>
                        <a:ea typeface="Cambria Math" panose="02040503050406030204" pitchFamily="18" charset="0"/>
                      </a:rPr>
                      <m:t>2</m:t>
                    </m:r>
                    <m:r>
                      <a:rPr lang="en-US" sz="1800" i="1">
                        <a:latin typeface="Cambria Math" panose="02040503050406030204" pitchFamily="18" charset="0"/>
                        <a:ea typeface="Cambria Math" panose="02040503050406030204" pitchFamily="18" charset="0"/>
                      </a:rPr>
                      <m:t>𝑤</m:t>
                    </m:r>
                  </m:oMath>
                </a14:m>
                <a:r>
                  <a:rPr lang="en-US" sz="1800" dirty="0" smtClean="0"/>
                  <a:t> bits of </a:t>
                </a:r>
                <a14:m>
                  <m:oMath xmlns:m="http://schemas.openxmlformats.org/officeDocument/2006/math">
                    <m:r>
                      <a:rPr lang="en-US" sz="1800" b="1">
                        <a:latin typeface="Cambria Math" panose="02040503050406030204" pitchFamily="18" charset="0"/>
                      </a:rPr>
                      <m:t>𝐲</m:t>
                    </m:r>
                  </m:oMath>
                </a14:m>
                <a:r>
                  <a:rPr lang="en-US" sz="1800" dirty="0" smtClean="0"/>
                  <a:t>, and each bit of </a:t>
                </a:r>
                <a14:m>
                  <m:oMath xmlns:m="http://schemas.openxmlformats.org/officeDocument/2006/math">
                    <m:r>
                      <a:rPr lang="en-US" sz="1800" b="1">
                        <a:latin typeface="Cambria Math" panose="02040503050406030204" pitchFamily="18" charset="0"/>
                      </a:rPr>
                      <m:t>𝐲</m:t>
                    </m:r>
                  </m:oMath>
                </a14:m>
                <a:r>
                  <a:rPr lang="en-US" sz="1800" dirty="0" smtClean="0"/>
                  <a:t> affects only </a:t>
                </a:r>
                <a14:m>
                  <m:oMath xmlns:m="http://schemas.openxmlformats.org/officeDocument/2006/math">
                    <m:r>
                      <a:rPr lang="en-US" sz="1800" i="1">
                        <a:latin typeface="Cambria Math" panose="02040503050406030204" pitchFamily="18" charset="0"/>
                      </a:rPr>
                      <m:t>h</m:t>
                    </m:r>
                  </m:oMath>
                </a14:m>
                <a:r>
                  <a:rPr lang="en-US" sz="1800" dirty="0" smtClean="0"/>
                  <a:t> message bits. This significantly reduces number of solutions of (6) and  makes it possible to calculate solution of (6) step by step.</a:t>
                </a:r>
              </a:p>
              <a:p>
                <a:pPr marL="0" indent="0">
                  <a:buNone/>
                </a:pPr>
                <a:r>
                  <a:rPr lang="en-US" sz="1800" dirty="0" smtClean="0"/>
                  <a:t>In coding theory, there is a definition of syndrome </a:t>
                </a:r>
                <a14:m>
                  <m:oMath xmlns:m="http://schemas.openxmlformats.org/officeDocument/2006/math">
                    <m:r>
                      <a:rPr lang="en-US" sz="1800" b="1" i="0" smtClean="0">
                        <a:latin typeface="Cambria Math" panose="02040503050406030204" pitchFamily="18" charset="0"/>
                      </a:rPr>
                      <m:t>𝐬</m:t>
                    </m:r>
                    <m:r>
                      <a:rPr lang="en-US" sz="1800" b="0" i="0" smtClean="0">
                        <a:latin typeface="Cambria Math" panose="02040503050406030204" pitchFamily="18" charset="0"/>
                      </a:rPr>
                      <m:t>=</m:t>
                    </m:r>
                    <m:r>
                      <a:rPr lang="ru-RU" sz="1800" i="1">
                        <a:latin typeface="Cambria Math" panose="02040503050406030204" pitchFamily="18" charset="0"/>
                      </a:rPr>
                      <m:t>ℍ</m:t>
                    </m:r>
                    <m:r>
                      <a:rPr lang="en-US" sz="1800" b="1">
                        <a:latin typeface="Cambria Math" panose="02040503050406030204" pitchFamily="18" charset="0"/>
                      </a:rPr>
                      <m:t>𝐲</m:t>
                    </m:r>
                  </m:oMath>
                </a14:m>
                <a:r>
                  <a:rPr lang="en-US" sz="1800" dirty="0" smtClean="0"/>
                  <a:t>,which corresponds to </a:t>
                </a:r>
                <a14:m>
                  <m:oMath xmlns:m="http://schemas.openxmlformats.org/officeDocument/2006/math">
                    <m:r>
                      <a:rPr lang="en-US" sz="1800" b="1">
                        <a:latin typeface="Cambria Math" panose="02040503050406030204" pitchFamily="18" charset="0"/>
                      </a:rPr>
                      <m:t>𝐦</m:t>
                    </m:r>
                  </m:oMath>
                </a14:m>
                <a:r>
                  <a:rPr lang="en-US" sz="1800" dirty="0" smtClean="0"/>
                  <a:t>. During the encoding process one bit of partial syndrome is calculated on each step. Partial syndrome calculated on each step is of length </a:t>
                </a:r>
                <a14:m>
                  <m:oMath xmlns:m="http://schemas.openxmlformats.org/officeDocument/2006/math">
                    <m:r>
                      <a:rPr lang="en-US" sz="1800" i="1">
                        <a:latin typeface="Cambria Math" panose="02040503050406030204" pitchFamily="18" charset="0"/>
                      </a:rPr>
                      <m:t>h</m:t>
                    </m:r>
                  </m:oMath>
                </a14:m>
                <a:r>
                  <a:rPr lang="en-US" sz="1800" dirty="0" smtClean="0"/>
                  <a:t>.</a:t>
                </a:r>
              </a:p>
              <a:p>
                <a:pPr marL="0" indent="0">
                  <a:buNone/>
                </a:pPr>
                <a:r>
                  <a:rPr lang="en-US" sz="1800" dirty="0" smtClean="0"/>
                  <a:t>Trellis consists of </a:t>
                </a:r>
                <a14:m>
                  <m:oMath xmlns:m="http://schemas.openxmlformats.org/officeDocument/2006/math">
                    <m:sSup>
                      <m:sSupPr>
                        <m:ctrlPr>
                          <a:rPr lang="en-US" sz="1800" i="1" smtClean="0">
                            <a:latin typeface="Cambria Math"/>
                          </a:rPr>
                        </m:ctrlPr>
                      </m:sSupPr>
                      <m:e>
                        <m:r>
                          <a:rPr lang="en-US" sz="1800" b="0" i="1" smtClean="0">
                            <a:latin typeface="Cambria Math" panose="02040503050406030204" pitchFamily="18" charset="0"/>
                          </a:rPr>
                          <m:t>2</m:t>
                        </m:r>
                      </m:e>
                      <m:sup>
                        <m:r>
                          <a:rPr lang="en-US" sz="1800" b="0" i="1" smtClean="0">
                            <a:latin typeface="Cambria Math" panose="02040503050406030204" pitchFamily="18" charset="0"/>
                          </a:rPr>
                          <m:t>h</m:t>
                        </m:r>
                      </m:sup>
                    </m:sSup>
                    <m:r>
                      <a:rPr lang="en-US" sz="1800" i="1">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𝑘</m:t>
                    </m:r>
                    <m:r>
                      <a:rPr lang="en-US" sz="1800" b="0" i="1" smtClean="0">
                        <a:latin typeface="Cambria Math" panose="02040503050406030204" pitchFamily="18" charset="0"/>
                        <a:ea typeface="Cambria Math" panose="02040503050406030204" pitchFamily="18" charset="0"/>
                      </a:rPr>
                      <m:t>(</m:t>
                    </m:r>
                    <m:r>
                      <a:rPr lang="en-US" sz="1800" i="1">
                        <a:latin typeface="Cambria Math" panose="02040503050406030204" pitchFamily="18" charset="0"/>
                        <a:ea typeface="Cambria Math" panose="02040503050406030204" pitchFamily="18" charset="0"/>
                      </a:rPr>
                      <m:t>𝑤</m:t>
                    </m:r>
                    <m:r>
                      <a:rPr lang="en-US" sz="1800" b="0" i="1" smtClean="0">
                        <a:latin typeface="Cambria Math" panose="02040503050406030204" pitchFamily="18" charset="0"/>
                        <a:ea typeface="Cambria Math" panose="02040503050406030204" pitchFamily="18" charset="0"/>
                      </a:rPr>
                      <m:t>+1)</m:t>
                    </m:r>
                  </m:oMath>
                </a14:m>
                <a:r>
                  <a:rPr lang="en-US" sz="1800" dirty="0"/>
                  <a:t/>
                </a:r>
                <a:r>
                  <a:rPr lang="en-US" sz="1800" dirty="0" smtClean="0"/>
                  <a:t> nodes. Each of </a:t>
                </a:r>
                <a14:m>
                  <m:oMath xmlns:m="http://schemas.openxmlformats.org/officeDocument/2006/math">
                    <m:sSup>
                      <m:sSupPr>
                        <m:ctrlPr>
                          <a:rPr lang="en-US" sz="1800" i="1">
                            <a:latin typeface="Cambria Math"/>
                          </a:rPr>
                        </m:ctrlPr>
                      </m:sSupPr>
                      <m:e>
                        <m:r>
                          <a:rPr lang="en-US" sz="1800" i="1">
                            <a:latin typeface="Cambria Math" panose="02040503050406030204" pitchFamily="18" charset="0"/>
                          </a:rPr>
                          <m:t>2</m:t>
                        </m:r>
                      </m:e>
                      <m:sup>
                        <m:r>
                          <a:rPr lang="en-US" sz="1800" i="1">
                            <a:latin typeface="Cambria Math" panose="02040503050406030204" pitchFamily="18" charset="0"/>
                          </a:rPr>
                          <m:t>h</m:t>
                        </m:r>
                      </m:sup>
                    </m:sSup>
                  </m:oMath>
                </a14:m>
                <a:r>
                  <a:rPr lang="en-US" sz="1800" dirty="0" smtClean="0"/>
                  <a:t> states correspond to bits of partial syndrome </a:t>
                </a:r>
                <a14:m>
                  <m:oMath xmlns:m="http://schemas.openxmlformats.org/officeDocument/2006/math">
                    <m:r>
                      <a:rPr lang="en-US" sz="1800" b="1" i="0" smtClean="0">
                        <a:latin typeface="Cambria Math" panose="02040503050406030204" pitchFamily="18" charset="0"/>
                      </a:rPr>
                      <m:t>(</m:t>
                    </m:r>
                    <m:sSub>
                      <m:sSubPr>
                        <m:ctrlPr>
                          <a:rPr lang="en-US" sz="1800" i="1" smtClean="0">
                            <a:latin typeface="Cambria Math"/>
                          </a:rPr>
                        </m:ctrlPr>
                      </m:sSubPr>
                      <m:e>
                        <m:r>
                          <a:rPr lang="en-US" sz="1800" b="0" i="1" smtClean="0">
                            <a:latin typeface="Cambria Math" panose="02040503050406030204" pitchFamily="18" charset="0"/>
                          </a:rPr>
                          <m:t>𝑠</m:t>
                        </m:r>
                      </m:e>
                      <m:sub>
                        <m:r>
                          <a:rPr lang="en-US" sz="1800" b="0" i="1" smtClean="0">
                            <a:latin typeface="Cambria Math" panose="02040503050406030204" pitchFamily="18" charset="0"/>
                          </a:rPr>
                          <m:t>𝑖</m:t>
                        </m:r>
                        <m:r>
                          <a:rPr lang="en-US" sz="1800" b="0" i="1" smtClean="0">
                            <a:latin typeface="Cambria Math" panose="02040503050406030204" pitchFamily="18" charset="0"/>
                          </a:rPr>
                          <m:t>+</m:t>
                        </m:r>
                        <m:r>
                          <a:rPr lang="en-US" sz="1800" b="0" i="1" smtClean="0">
                            <a:latin typeface="Cambria Math" panose="02040503050406030204" pitchFamily="18" charset="0"/>
                          </a:rPr>
                          <m:t>h</m:t>
                        </m:r>
                      </m:sub>
                    </m:sSub>
                    <m:r>
                      <a:rPr lang="en-US" sz="1800" b="0" i="1" smtClean="0">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𝑠</m:t>
                        </m:r>
                      </m:e>
                      <m:sub>
                        <m:r>
                          <a:rPr lang="en-US" sz="1800" i="1">
                            <a:latin typeface="Cambria Math" panose="02040503050406030204" pitchFamily="18" charset="0"/>
                          </a:rPr>
                          <m:t>𝑖</m:t>
                        </m:r>
                        <m:r>
                          <a:rPr lang="en-US" sz="1800" b="0" i="1" smtClean="0">
                            <a:latin typeface="Cambria Math" panose="02040503050406030204" pitchFamily="18" charset="0"/>
                          </a:rPr>
                          <m:t>+</m:t>
                        </m:r>
                        <m:r>
                          <a:rPr lang="en-US" sz="1800" b="0" i="1" smtClean="0">
                            <a:latin typeface="Cambria Math" panose="02040503050406030204" pitchFamily="18" charset="0"/>
                          </a:rPr>
                          <m:t>h</m:t>
                        </m:r>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𝑠</m:t>
                        </m:r>
                      </m:e>
                      <m:sub>
                        <m:r>
                          <a:rPr lang="en-US" sz="1800" i="1">
                            <a:latin typeface="Cambria Math" panose="02040503050406030204" pitchFamily="18" charset="0"/>
                          </a:rPr>
                          <m:t>𝑖</m:t>
                        </m:r>
                      </m:sub>
                    </m:sSub>
                    <m:r>
                      <a:rPr lang="en-US" sz="1800" b="1" i="0" smtClean="0">
                        <a:latin typeface="Cambria Math" panose="02040503050406030204" pitchFamily="18" charset="0"/>
                      </a:rPr>
                      <m:t>)</m:t>
                    </m:r>
                  </m:oMath>
                </a14:m>
                <a:r>
                  <a:rPr lang="en-US" sz="1800" dirty="0" smtClean="0"/>
                  <a:t> where </a:t>
                </a:r>
                <a14:m>
                  <m:oMath xmlns:m="http://schemas.openxmlformats.org/officeDocument/2006/math">
                    <m:r>
                      <a:rPr lang="en-US" sz="1800" b="0" i="0" smtClean="0">
                        <a:latin typeface="Cambria Math" panose="02040503050406030204" pitchFamily="18" charset="0"/>
                        <a:ea typeface="Cambria Math" panose="02040503050406030204" pitchFamily="18" charset="0"/>
                      </a:rPr>
                      <m:t>1</m:t>
                    </m:r>
                    <m:r>
                      <a:rPr lang="en-US" sz="1800" b="0" i="1" smtClean="0">
                        <a:latin typeface="Cambria Math" panose="02040503050406030204" pitchFamily="18" charset="0"/>
                        <a:ea typeface="Cambria Math" panose="02040503050406030204" pitchFamily="18" charset="0"/>
                      </a:rPr>
                      <m:t>&lt;</m:t>
                    </m:r>
                    <m:r>
                      <a:rPr lang="en-US" sz="1800" b="0" i="1" smtClean="0">
                        <a:latin typeface="Cambria Math" panose="02040503050406030204" pitchFamily="18" charset="0"/>
                        <a:ea typeface="Cambria Math" panose="02040503050406030204" pitchFamily="18" charset="0"/>
                      </a:rPr>
                      <m:t>𝑖</m:t>
                    </m:r>
                    <m:r>
                      <a:rPr lang="en-US" sz="1800" b="0" i="1" smtClean="0">
                        <a:latin typeface="Cambria Math" panose="02040503050406030204" pitchFamily="18" charset="0"/>
                        <a:ea typeface="Cambria Math" panose="02040503050406030204" pitchFamily="18" charset="0"/>
                      </a:rPr>
                      <m:t>&lt;</m:t>
                    </m:r>
                    <m:r>
                      <a:rPr lang="en-US" sz="1800" b="0" i="1" smtClean="0">
                        <a:latin typeface="Cambria Math" panose="02040503050406030204" pitchFamily="18" charset="0"/>
                        <a:ea typeface="Cambria Math" panose="02040503050406030204" pitchFamily="18" charset="0"/>
                      </a:rPr>
                      <m:t>𝑘</m:t>
                    </m:r>
                  </m:oMath>
                </a14:m>
                <a:r>
                  <a:rPr lang="en-US" sz="1800" dirty="0" smtClean="0"/>
                  <a:t>. Let’s consider first block of the trellis for matrix </a:t>
                </a:r>
                <a14:m>
                  <m:oMath xmlns:m="http://schemas.openxmlformats.org/officeDocument/2006/math">
                    <m:r>
                      <a:rPr lang="ru-RU" sz="1800" i="1">
                        <a:latin typeface="Cambria Math" panose="02040503050406030204" pitchFamily="18" charset="0"/>
                      </a:rPr>
                      <m:t>ℍ</m:t>
                    </m:r>
                  </m:oMath>
                </a14:m>
                <a:r>
                  <a:rPr lang="en-US" sz="1800" dirty="0" smtClean="0"/>
                  <a:t> given above. First block of such trellis is shown below</a:t>
                </a:r>
              </a:p>
              <a:p>
                <a:pPr marL="0" indent="0">
                  <a:buNone/>
                </a:pPr>
                <a:endParaRPr lang="en-US" sz="1800" dirty="0" smtClean="0"/>
              </a:p>
              <a:p>
                <a:pPr marL="0" indent="0">
                  <a:buNone/>
                </a:pPr>
                <a:endParaRPr lang="en-US" sz="1800" dirty="0" smtClean="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214183" y="140042"/>
                <a:ext cx="11837773" cy="6573795"/>
              </a:xfrm>
              <a:blipFill rotWithShape="1">
                <a:blip r:embed="rId2"/>
                <a:stretch>
                  <a:fillRect l="-412" t="-742" r="-721"/>
                </a:stretch>
              </a:blipFill>
            </p:spPr>
            <p:txBody>
              <a:bodyPr/>
              <a:lstStyle/>
              <a:p>
                <a:r>
                  <a:rPr lang="ru-RU">
                    <a:noFill/>
                  </a:rPr>
                  <a:t> </a:t>
                </a:r>
              </a:p>
            </p:txBody>
          </p:sp>
        </mc:Fallback>
      </mc:AlternateContent>
    </p:spTree>
    <p:extLst>
      <p:ext uri="{BB962C8B-B14F-4D97-AF65-F5344CB8AC3E}">
        <p14:creationId xmlns:p14="http://schemas.microsoft.com/office/powerpoint/2010/main" xmlns="" val="1703236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узел 5"/>
          <p:cNvSpPr/>
          <p:nvPr/>
        </p:nvSpPr>
        <p:spPr>
          <a:xfrm>
            <a:off x="2289617" y="3708072"/>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mc:Choice xmlns:a14="http://schemas.microsoft.com/office/drawing/2010/main" xmlns="" Requires="a14">
          <p:sp>
            <p:nvSpPr>
              <p:cNvPr id="17" name="TextBox 16"/>
              <p:cNvSpPr txBox="1"/>
              <p:nvPr/>
            </p:nvSpPr>
            <p:spPr>
              <a:xfrm>
                <a:off x="267212" y="2849105"/>
                <a:ext cx="724929" cy="646331"/>
              </a:xfrm>
              <a:prstGeom prst="rect">
                <a:avLst/>
              </a:prstGeom>
              <a:noFill/>
            </p:spPr>
            <p:txBody>
              <a:bodyPr wrap="square" rtlCol="0">
                <a:spAutoFit/>
              </a:bodyPr>
              <a:lstStyle/>
              <a:p>
                <a:r>
                  <a:rPr lang="en-US" dirty="0" smtClean="0"/>
                  <a:t>state </a:t>
                </a:r>
                <a14:m>
                  <m:oMath xmlns:m="http://schemas.openxmlformats.org/officeDocument/2006/math">
                    <m:r>
                      <a:rPr lang="en-US" b="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𝑠</m:t>
                        </m:r>
                      </m:e>
                      <m:sub>
                        <m:r>
                          <a:rPr lang="en-US" b="0" i="1" smtClean="0">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𝑠</m:t>
                        </m:r>
                      </m:e>
                      <m:sub>
                        <m:r>
                          <a:rPr lang="en-US" b="0" i="1" smtClean="0">
                            <a:latin typeface="Cambria Math" panose="02040503050406030204" pitchFamily="18" charset="0"/>
                          </a:rPr>
                          <m:t>0</m:t>
                        </m:r>
                      </m:sub>
                    </m:sSub>
                    <m:r>
                      <a:rPr lang="en-US" b="1">
                        <a:latin typeface="Cambria Math" panose="02040503050406030204" pitchFamily="18" charset="0"/>
                      </a:rPr>
                      <m:t>)</m:t>
                    </m:r>
                  </m:oMath>
                </a14:m>
                <a:endParaRPr lang="ru-RU" dirty="0"/>
              </a:p>
            </p:txBody>
          </p:sp>
        </mc:Choice>
        <mc:Fallback>
          <p:sp>
            <p:nvSpPr>
              <p:cNvPr id="17" name="TextBox 16"/>
              <p:cNvSpPr txBox="1">
                <a:spLocks noRot="1" noChangeAspect="1" noMove="1" noResize="1" noEditPoints="1" noAdjustHandles="1" noChangeArrowheads="1" noChangeShapeType="1" noTextEdit="1"/>
              </p:cNvSpPr>
              <p:nvPr/>
            </p:nvSpPr>
            <p:spPr>
              <a:xfrm>
                <a:off x="267212" y="2849105"/>
                <a:ext cx="724929" cy="646331"/>
              </a:xfrm>
              <a:prstGeom prst="rect">
                <a:avLst/>
              </a:prstGeom>
              <a:blipFill rotWithShape="0">
                <a:blip r:embed="rId2"/>
                <a:stretch>
                  <a:fillRect l="-7563" t="-4717" r="-22689" b="-7547"/>
                </a:stretch>
              </a:blipFill>
            </p:spPr>
            <p:txBody>
              <a:bodyPr/>
              <a:lstStyle/>
              <a:p>
                <a:r>
                  <a:rPr lang="ru-RU">
                    <a:noFill/>
                  </a:rPr>
                  <a:t> </a:t>
                </a:r>
              </a:p>
            </p:txBody>
          </p:sp>
        </mc:Fallback>
      </mc:AlternateContent>
      <p:sp>
        <p:nvSpPr>
          <p:cNvPr id="18" name="TextBox 17"/>
          <p:cNvSpPr txBox="1"/>
          <p:nvPr/>
        </p:nvSpPr>
        <p:spPr>
          <a:xfrm>
            <a:off x="382542" y="3589310"/>
            <a:ext cx="724929" cy="369332"/>
          </a:xfrm>
          <a:prstGeom prst="rect">
            <a:avLst/>
          </a:prstGeom>
          <a:noFill/>
        </p:spPr>
        <p:txBody>
          <a:bodyPr wrap="square" rtlCol="0">
            <a:spAutoFit/>
          </a:bodyPr>
          <a:lstStyle/>
          <a:p>
            <a:r>
              <a:rPr lang="en-US" dirty="0" smtClean="0"/>
              <a:t>00</a:t>
            </a:r>
            <a:endParaRPr lang="ru-RU" dirty="0"/>
          </a:p>
        </p:txBody>
      </p:sp>
      <p:sp>
        <p:nvSpPr>
          <p:cNvPr id="19" name="TextBox 18"/>
          <p:cNvSpPr txBox="1"/>
          <p:nvPr/>
        </p:nvSpPr>
        <p:spPr>
          <a:xfrm>
            <a:off x="382542" y="4268926"/>
            <a:ext cx="724929" cy="369332"/>
          </a:xfrm>
          <a:prstGeom prst="rect">
            <a:avLst/>
          </a:prstGeom>
          <a:noFill/>
        </p:spPr>
        <p:txBody>
          <a:bodyPr wrap="square" rtlCol="0">
            <a:spAutoFit/>
          </a:bodyPr>
          <a:lstStyle/>
          <a:p>
            <a:r>
              <a:rPr lang="en-US" dirty="0" smtClean="0"/>
              <a:t>01</a:t>
            </a:r>
            <a:endParaRPr lang="ru-RU" dirty="0"/>
          </a:p>
        </p:txBody>
      </p:sp>
      <p:sp>
        <p:nvSpPr>
          <p:cNvPr id="20" name="TextBox 19"/>
          <p:cNvSpPr txBox="1"/>
          <p:nvPr/>
        </p:nvSpPr>
        <p:spPr>
          <a:xfrm>
            <a:off x="382541" y="4886775"/>
            <a:ext cx="724929" cy="369332"/>
          </a:xfrm>
          <a:prstGeom prst="rect">
            <a:avLst/>
          </a:prstGeom>
          <a:noFill/>
        </p:spPr>
        <p:txBody>
          <a:bodyPr wrap="square" rtlCol="0">
            <a:spAutoFit/>
          </a:bodyPr>
          <a:lstStyle/>
          <a:p>
            <a:r>
              <a:rPr lang="en-US" dirty="0" smtClean="0"/>
              <a:t>10</a:t>
            </a:r>
            <a:endParaRPr lang="ru-RU" dirty="0"/>
          </a:p>
        </p:txBody>
      </p:sp>
      <p:sp>
        <p:nvSpPr>
          <p:cNvPr id="21" name="TextBox 20"/>
          <p:cNvSpPr txBox="1"/>
          <p:nvPr/>
        </p:nvSpPr>
        <p:spPr>
          <a:xfrm>
            <a:off x="419604" y="5566391"/>
            <a:ext cx="724929" cy="369332"/>
          </a:xfrm>
          <a:prstGeom prst="rect">
            <a:avLst/>
          </a:prstGeom>
          <a:noFill/>
        </p:spPr>
        <p:txBody>
          <a:bodyPr wrap="square" rtlCol="0">
            <a:spAutoFit/>
          </a:bodyPr>
          <a:lstStyle/>
          <a:p>
            <a:r>
              <a:rPr lang="en-US" dirty="0" smtClean="0"/>
              <a:t>11</a:t>
            </a:r>
            <a:endParaRPr lang="ru-RU" dirty="0"/>
          </a:p>
        </p:txBody>
      </p:sp>
      <mc:AlternateContent xmlns:mc="http://schemas.openxmlformats.org/markup-compatibility/2006">
        <mc:Choice xmlns:a14="http://schemas.microsoft.com/office/drawing/2010/main" xmlns="" Requires="a14">
          <p:sp>
            <p:nvSpPr>
              <p:cNvPr id="22" name="TextBox 21"/>
              <p:cNvSpPr txBox="1"/>
              <p:nvPr/>
            </p:nvSpPr>
            <p:spPr>
              <a:xfrm>
                <a:off x="461315" y="238897"/>
                <a:ext cx="10783334" cy="2001382"/>
              </a:xfrm>
              <a:prstGeom prst="rect">
                <a:avLst/>
              </a:prstGeom>
              <a:noFill/>
            </p:spPr>
            <p:txBody>
              <a:bodyPr wrap="square" rtlCol="0">
                <a:spAutoFit/>
              </a:bodyPr>
              <a:lstStyle/>
              <a:p>
                <a:r>
                  <a:rPr lang="en-US" dirty="0" smtClean="0"/>
                  <a:t>As it was aforementioned, state for the first block correspond to partial syndrome (</a:t>
                </a:r>
                <a14:m>
                  <m:oMath xmlns:m="http://schemas.openxmlformats.org/officeDocument/2006/math">
                    <m:sSub>
                      <m:sSubPr>
                        <m:ctrlPr>
                          <a:rPr lang="en-US" i="1">
                            <a:latin typeface="Cambria Math"/>
                          </a:rPr>
                        </m:ctrlPr>
                      </m:sSubPr>
                      <m:e>
                        <m:r>
                          <a:rPr lang="en-US" i="1">
                            <a:latin typeface="Cambria Math" panose="02040503050406030204" pitchFamily="18" charset="0"/>
                          </a:rPr>
                          <m:t>𝑠</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𝑠</m:t>
                        </m:r>
                      </m:e>
                      <m:sub>
                        <m:r>
                          <a:rPr lang="en-US" i="1">
                            <a:latin typeface="Cambria Math" panose="02040503050406030204" pitchFamily="18" charset="0"/>
                          </a:rPr>
                          <m:t>0</m:t>
                        </m:r>
                      </m:sub>
                    </m:sSub>
                    <m:r>
                      <a:rPr lang="en-US" b="0" i="1" smtClean="0">
                        <a:latin typeface="Cambria Math" panose="02040503050406030204" pitchFamily="18" charset="0"/>
                      </a:rPr>
                      <m:t>)</m:t>
                    </m:r>
                  </m:oMath>
                </a14:m>
                <a:r>
                  <a:rPr lang="en-US" dirty="0" smtClean="0"/>
                  <a:t>. Taking into consideration that </a:t>
                </a:r>
                <a14:m>
                  <m:oMath xmlns:m="http://schemas.openxmlformats.org/officeDocument/2006/math">
                    <m:r>
                      <a:rPr lang="en-US" b="1">
                        <a:latin typeface="Cambria Math" panose="02040503050406030204" pitchFamily="18" charset="0"/>
                      </a:rPr>
                      <m:t>𝐬</m:t>
                    </m:r>
                    <m:r>
                      <a:rPr lang="en-US">
                        <a:latin typeface="Cambria Math" panose="02040503050406030204" pitchFamily="18" charset="0"/>
                      </a:rPr>
                      <m:t>=</m:t>
                    </m:r>
                    <m:r>
                      <a:rPr lang="ru-RU" i="1">
                        <a:latin typeface="Cambria Math" panose="02040503050406030204" pitchFamily="18" charset="0"/>
                      </a:rPr>
                      <m:t>ℍ</m:t>
                    </m:r>
                    <m:r>
                      <a:rPr lang="en-US" b="1">
                        <a:latin typeface="Cambria Math" panose="02040503050406030204" pitchFamily="18" charset="0"/>
                      </a:rPr>
                      <m:t>𝐲</m:t>
                    </m:r>
                  </m:oMath>
                </a14:m>
                <a:r>
                  <a:rPr lang="en-US" dirty="0" smtClean="0"/>
                  <a:t>, partial syndrome </a:t>
                </a:r>
              </a:p>
              <a:p>
                <a:r>
                  <a:rPr lang="en-US" b="0" dirty="0" smtClean="0"/>
                  <a:t/>
                </a:r>
                <a14:m>
                  <m:oMath xmlns:m="http://schemas.openxmlformats.org/officeDocument/2006/math">
                    <m:d>
                      <m:dPr>
                        <m:ctrlPr>
                          <a:rPr lang="en-US" b="0" i="1" smtClean="0">
                            <a:latin typeface="Cambria Math"/>
                          </a:rPr>
                        </m:ctrlPr>
                      </m:dPr>
                      <m:e>
                        <m:m>
                          <m:mPr>
                            <m:mcs>
                              <m:mc>
                                <m:mcPr>
                                  <m:count m:val="1"/>
                                  <m:mcJc m:val="center"/>
                                </m:mcPr>
                              </m:mc>
                            </m:mcs>
                            <m:ctrlPr>
                              <a:rPr lang="en-US" i="1">
                                <a:latin typeface="Cambria Math"/>
                                <a:ea typeface="Cambria Math" panose="02040503050406030204" pitchFamily="18" charset="0"/>
                              </a:rPr>
                            </m:ctrlPr>
                          </m:mPr>
                          <m:mr>
                            <m:e>
                              <m:sSub>
                                <m:sSubPr>
                                  <m:ctrlPr>
                                    <a:rPr lang="en-US" i="1">
                                      <a:latin typeface="Cambria Math"/>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e>
                          </m:mr>
                          <m:mr>
                            <m:e>
                              <m:sSub>
                                <m:sSubPr>
                                  <m:ctrlPr>
                                    <a:rPr lang="en-US" i="1">
                                      <a:latin typeface="Cambria Math"/>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e>
                          </m:mr>
                        </m:m>
                      </m:e>
                    </m:d>
                    <m:r>
                      <a:rPr lang="en-US" b="0" i="1" smtClean="0">
                        <a:latin typeface="Cambria Math" panose="02040503050406030204" pitchFamily="18" charset="0"/>
                      </a:rPr>
                      <m:t>=</m:t>
                    </m:r>
                    <m:d>
                      <m:dPr>
                        <m:ctrlPr>
                          <a:rPr lang="en-US" i="1">
                            <a:latin typeface="Cambria Math"/>
                          </a:rPr>
                        </m:ctrlPr>
                      </m:dPr>
                      <m:e>
                        <m:m>
                          <m:mPr>
                            <m:mcs>
                              <m:mc>
                                <m:mcPr>
                                  <m:count m:val="2"/>
                                  <m:mcJc m:val="center"/>
                                </m:mcPr>
                              </m:mc>
                            </m:mcs>
                            <m:ctrlPr>
                              <a:rPr lang="en-US" i="1">
                                <a:latin typeface="Cambria Math"/>
                              </a:rPr>
                            </m:ctrlPr>
                          </m:mPr>
                          <m:mr>
                            <m:e>
                              <m:sSub>
                                <m:sSubPr>
                                  <m:ctrlPr>
                                    <a:rPr lang="en-US" i="1">
                                      <a:latin typeface="Cambria Math"/>
                                    </a:rPr>
                                  </m:ctrlPr>
                                </m:sSubPr>
                                <m:e>
                                  <m:r>
                                    <a:rPr lang="en-US" i="1">
                                      <a:latin typeface="Cambria Math" panose="02040503050406030204" pitchFamily="18" charset="0"/>
                                    </a:rPr>
                                    <m:t>h</m:t>
                                  </m:r>
                                </m:e>
                                <m:sub>
                                  <m:r>
                                    <a:rPr lang="en-US" i="1">
                                      <a:latin typeface="Cambria Math" panose="02040503050406030204" pitchFamily="18" charset="0"/>
                                    </a:rPr>
                                    <m:t>11</m:t>
                                  </m:r>
                                </m:sub>
                              </m:sSub>
                            </m:e>
                            <m:e>
                              <m:sSub>
                                <m:sSubPr>
                                  <m:ctrlPr>
                                    <a:rPr lang="en-US" i="1">
                                      <a:latin typeface="Cambria Math"/>
                                    </a:rPr>
                                  </m:ctrlPr>
                                </m:sSubPr>
                                <m:e>
                                  <m:r>
                                    <a:rPr lang="en-US" i="1">
                                      <a:latin typeface="Cambria Math" panose="02040503050406030204" pitchFamily="18" charset="0"/>
                                    </a:rPr>
                                    <m:t>h</m:t>
                                  </m:r>
                                </m:e>
                                <m:sub>
                                  <m:r>
                                    <a:rPr lang="en-US" i="1">
                                      <a:latin typeface="Cambria Math" panose="02040503050406030204" pitchFamily="18" charset="0"/>
                                    </a:rPr>
                                    <m:t>12</m:t>
                                  </m:r>
                                </m:sub>
                              </m:sSub>
                            </m:e>
                          </m:mr>
                          <m:mr>
                            <m:e>
                              <m:sSub>
                                <m:sSubPr>
                                  <m:ctrlPr>
                                    <a:rPr lang="en-US" i="1">
                                      <a:latin typeface="Cambria Math"/>
                                    </a:rPr>
                                  </m:ctrlPr>
                                </m:sSubPr>
                                <m:e>
                                  <m:r>
                                    <a:rPr lang="en-US" i="1">
                                      <a:latin typeface="Cambria Math" panose="02040503050406030204" pitchFamily="18" charset="0"/>
                                    </a:rPr>
                                    <m:t>h</m:t>
                                  </m:r>
                                </m:e>
                                <m:sub>
                                  <m:r>
                                    <a:rPr lang="en-US" i="1">
                                      <a:latin typeface="Cambria Math" panose="02040503050406030204" pitchFamily="18" charset="0"/>
                                    </a:rPr>
                                    <m:t>21</m:t>
                                  </m:r>
                                </m:sub>
                              </m:sSub>
                            </m:e>
                            <m:e>
                              <m:sSub>
                                <m:sSubPr>
                                  <m:ctrlPr>
                                    <a:rPr lang="en-US" i="1">
                                      <a:latin typeface="Cambria Math"/>
                                    </a:rPr>
                                  </m:ctrlPr>
                                </m:sSubPr>
                                <m:e>
                                  <m:r>
                                    <a:rPr lang="en-US" i="1">
                                      <a:latin typeface="Cambria Math" panose="02040503050406030204" pitchFamily="18" charset="0"/>
                                    </a:rPr>
                                    <m:t>h</m:t>
                                  </m:r>
                                </m:e>
                                <m:sub>
                                  <m:r>
                                    <a:rPr lang="en-US" i="1">
                                      <a:latin typeface="Cambria Math" panose="02040503050406030204" pitchFamily="18" charset="0"/>
                                    </a:rPr>
                                    <m:t>22</m:t>
                                  </m:r>
                                </m:sub>
                              </m:sSub>
                            </m:e>
                          </m:mr>
                        </m:m>
                      </m:e>
                    </m:d>
                    <m:r>
                      <a:rPr lang="en-US" i="1" smtClean="0">
                        <a:latin typeface="Cambria Math" panose="02040503050406030204" pitchFamily="18" charset="0"/>
                        <a:ea typeface="Cambria Math" panose="02040503050406030204" pitchFamily="18" charset="0"/>
                      </a:rPr>
                      <m:t>×</m:t>
                    </m:r>
                    <m:d>
                      <m:dPr>
                        <m:ctrlPr>
                          <a:rPr lang="en-US" b="0" i="1" smtClean="0">
                            <a:latin typeface="Cambria Math"/>
                            <a:ea typeface="Cambria Math" panose="02040503050406030204" pitchFamily="18" charset="0"/>
                          </a:rPr>
                        </m:ctrlPr>
                      </m:dPr>
                      <m:e>
                        <m:m>
                          <m:mPr>
                            <m:mcs>
                              <m:mc>
                                <m:mcPr>
                                  <m:count m:val="1"/>
                                  <m:mcJc m:val="center"/>
                                </m:mcPr>
                              </m:mc>
                            </m:mcs>
                            <m:ctrlPr>
                              <a:rPr lang="en-US" b="0" i="1" smtClean="0">
                                <a:latin typeface="Cambria Math"/>
                                <a:ea typeface="Cambria Math" panose="02040503050406030204" pitchFamily="18" charset="0"/>
                              </a:rPr>
                            </m:ctrlPr>
                          </m:mPr>
                          <m:mr>
                            <m:e>
                              <m:sSub>
                                <m:sSubPr>
                                  <m:ctrlPr>
                                    <a:rPr lang="en-US" i="1">
                                      <a:latin typeface="Cambria Math"/>
                                    </a:rPr>
                                  </m:ctrlPr>
                                </m:sSubPr>
                                <m:e>
                                  <m:r>
                                    <a:rPr lang="en-US" b="0" i="1" smtClean="0">
                                      <a:latin typeface="Cambria Math" panose="02040503050406030204" pitchFamily="18" charset="0"/>
                                    </a:rPr>
                                    <m:t>𝑦</m:t>
                                  </m:r>
                                </m:e>
                                <m:sub>
                                  <m:r>
                                    <a:rPr lang="en-US" i="1">
                                      <a:latin typeface="Cambria Math" panose="02040503050406030204" pitchFamily="18" charset="0"/>
                                    </a:rPr>
                                    <m:t>1</m:t>
                                  </m:r>
                                </m:sub>
                              </m:sSub>
                            </m:e>
                          </m:mr>
                          <m:mr>
                            <m:e>
                              <m:sSub>
                                <m:sSubPr>
                                  <m:ctrlPr>
                                    <a:rPr lang="en-US" i="1">
                                      <a:latin typeface="Cambria Math"/>
                                    </a:rPr>
                                  </m:ctrlPr>
                                </m:sSubPr>
                                <m:e>
                                  <m:r>
                                    <a:rPr lang="en-US" i="1">
                                      <a:latin typeface="Cambria Math" panose="02040503050406030204" pitchFamily="18" charset="0"/>
                                    </a:rPr>
                                    <m:t>𝑦</m:t>
                                  </m:r>
                                </m:e>
                                <m:sub>
                                  <m:r>
                                    <a:rPr lang="en-US" b="0" i="1" smtClean="0">
                                      <a:latin typeface="Cambria Math" panose="02040503050406030204" pitchFamily="18" charset="0"/>
                                    </a:rPr>
                                    <m:t>2</m:t>
                                  </m:r>
                                </m:sub>
                              </m:sSub>
                            </m:e>
                          </m:mr>
                        </m:m>
                      </m:e>
                    </m:d>
                  </m:oMath>
                </a14:m>
                <a:r>
                  <a:rPr lang="en-US" dirty="0" smtClean="0"/>
                  <a:t> 				(7)</a:t>
                </a:r>
              </a:p>
              <a:p>
                <a:r>
                  <a:rPr lang="en-US" dirty="0" smtClean="0"/>
                  <a:t>Columns marked as 1 and 2 correspond to the corresponding bits of </a:t>
                </a:r>
                <a14:m>
                  <m:oMath xmlns:m="http://schemas.openxmlformats.org/officeDocument/2006/math">
                    <m:r>
                      <a:rPr lang="en-US" b="1">
                        <a:latin typeface="Cambria Math" panose="02040503050406030204" pitchFamily="18" charset="0"/>
                      </a:rPr>
                      <m:t>𝐱</m:t>
                    </m:r>
                  </m:oMath>
                </a14:m>
                <a:r>
                  <a:rPr lang="en-US" dirty="0" smtClean="0"/>
                  <a:t> ,  </a:t>
                </a:r>
                <a14:m>
                  <m:oMath xmlns:m="http://schemas.openxmlformats.org/officeDocument/2006/math">
                    <m:sSub>
                      <m:sSubPr>
                        <m:ctrlPr>
                          <a:rPr lang="en-US" i="1">
                            <a:latin typeface="Cambria Math"/>
                          </a:rPr>
                        </m:ctrlPr>
                      </m:sSubPr>
                      <m:e>
                        <m:r>
                          <a:rPr lang="en-US" i="1">
                            <a:latin typeface="Cambria Math" panose="02040503050406030204" pitchFamily="18" charset="0"/>
                          </a:rPr>
                          <m:t>𝑝</m:t>
                        </m:r>
                      </m:e>
                      <m:sub>
                        <m:r>
                          <a:rPr lang="en-US" i="1">
                            <a:latin typeface="Cambria Math" panose="02040503050406030204" pitchFamily="18" charset="0"/>
                          </a:rPr>
                          <m:t>0</m:t>
                        </m:r>
                      </m:sub>
                    </m:sSub>
                  </m:oMath>
                </a14:m>
                <a:r>
                  <a:rPr lang="en-US" dirty="0" smtClean="0"/>
                  <a:t> is dummy column that does not correspond to actual bit of </a:t>
                </a:r>
                <a14:m>
                  <m:oMath xmlns:m="http://schemas.openxmlformats.org/officeDocument/2006/math">
                    <m:r>
                      <a:rPr lang="en-US" b="1">
                        <a:latin typeface="Cambria Math" panose="02040503050406030204" pitchFamily="18" charset="0"/>
                      </a:rPr>
                      <m:t>𝐱</m:t>
                    </m:r>
                  </m:oMath>
                </a14:m>
                <a:r>
                  <a:rPr lang="en-US" dirty="0" smtClean="0"/>
                  <a:t> but is needed for purposes of state transition between blocks(because with shifting to next block bits of partial syndrome are always being shifted)</a:t>
                </a:r>
                <a:endParaRPr lang="ru-RU" dirty="0"/>
              </a:p>
            </p:txBody>
          </p:sp>
        </mc:Choice>
        <mc:Fallback>
          <p:sp>
            <p:nvSpPr>
              <p:cNvPr id="22" name="TextBox 21"/>
              <p:cNvSpPr txBox="1">
                <a:spLocks noRot="1" noChangeAspect="1" noMove="1" noResize="1" noEditPoints="1" noAdjustHandles="1" noChangeArrowheads="1" noChangeShapeType="1" noTextEdit="1"/>
              </p:cNvSpPr>
              <p:nvPr/>
            </p:nvSpPr>
            <p:spPr>
              <a:xfrm>
                <a:off x="461315" y="238897"/>
                <a:ext cx="10783334" cy="2001382"/>
              </a:xfrm>
              <a:prstGeom prst="rect">
                <a:avLst/>
              </a:prstGeom>
              <a:blipFill rotWithShape="0">
                <a:blip r:embed="rId3"/>
                <a:stretch>
                  <a:fillRect l="-509" t="-1524" b="-3963"/>
                </a:stretch>
              </a:blipFill>
            </p:spPr>
            <p:txBody>
              <a:bodyPr/>
              <a:lstStyle/>
              <a:p>
                <a:r>
                  <a:rPr lang="ru-RU">
                    <a:noFill/>
                  </a:rPr>
                  <a:t> </a:t>
                </a:r>
              </a:p>
            </p:txBody>
          </p:sp>
        </mc:Fallback>
      </mc:AlternateContent>
      <mc:AlternateContent xmlns:mc="http://schemas.openxmlformats.org/markup-compatibility/2006">
        <mc:Choice xmlns:a14="http://schemas.microsoft.com/office/drawing/2010/main" xmlns="" Requires="a14">
          <p:sp>
            <p:nvSpPr>
              <p:cNvPr id="23" name="TextBox 22"/>
              <p:cNvSpPr txBox="1"/>
              <p:nvPr/>
            </p:nvSpPr>
            <p:spPr>
              <a:xfrm>
                <a:off x="1420512" y="3094354"/>
                <a:ext cx="59312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𝑝</m:t>
                          </m:r>
                        </m:e>
                        <m:sub>
                          <m:r>
                            <a:rPr lang="en-US" i="1">
                              <a:latin typeface="Cambria Math" panose="02040503050406030204" pitchFamily="18" charset="0"/>
                            </a:rPr>
                            <m:t>0</m:t>
                          </m:r>
                        </m:sub>
                      </m:sSub>
                    </m:oMath>
                  </m:oMathPara>
                </a14:m>
                <a:endParaRPr lang="ru-RU" dirty="0"/>
              </a:p>
            </p:txBody>
          </p:sp>
        </mc:Choice>
        <mc:Fallback>
          <p:sp>
            <p:nvSpPr>
              <p:cNvPr id="23" name="TextBox 22"/>
              <p:cNvSpPr txBox="1">
                <a:spLocks noRot="1" noChangeAspect="1" noMove="1" noResize="1" noEditPoints="1" noAdjustHandles="1" noChangeArrowheads="1" noChangeShapeType="1" noTextEdit="1"/>
              </p:cNvSpPr>
              <p:nvPr/>
            </p:nvSpPr>
            <p:spPr>
              <a:xfrm>
                <a:off x="1420512" y="3094354"/>
                <a:ext cx="593125" cy="369332"/>
              </a:xfrm>
              <a:prstGeom prst="rect">
                <a:avLst/>
              </a:prstGeom>
              <a:blipFill rotWithShape="0">
                <a:blip r:embed="rId4"/>
                <a:stretch>
                  <a:fillRect b="-6667"/>
                </a:stretch>
              </a:blipFill>
            </p:spPr>
            <p:txBody>
              <a:bodyPr/>
              <a:lstStyle/>
              <a:p>
                <a:r>
                  <a:rPr lang="ru-RU">
                    <a:noFill/>
                  </a:rPr>
                  <a:t> </a:t>
                </a:r>
              </a:p>
            </p:txBody>
          </p:sp>
        </mc:Fallback>
      </mc:AlternateContent>
      <p:sp>
        <p:nvSpPr>
          <p:cNvPr id="24" name="TextBox 23"/>
          <p:cNvSpPr txBox="1"/>
          <p:nvPr/>
        </p:nvSpPr>
        <p:spPr>
          <a:xfrm>
            <a:off x="2198995" y="3126104"/>
            <a:ext cx="593125" cy="369332"/>
          </a:xfrm>
          <a:prstGeom prst="rect">
            <a:avLst/>
          </a:prstGeom>
          <a:noFill/>
        </p:spPr>
        <p:txBody>
          <a:bodyPr wrap="square" rtlCol="0">
            <a:spAutoFit/>
          </a:bodyPr>
          <a:lstStyle/>
          <a:p>
            <a:r>
              <a:rPr lang="en-US" dirty="0" smtClean="0"/>
              <a:t>1</a:t>
            </a:r>
            <a:endParaRPr lang="ru-RU" dirty="0"/>
          </a:p>
        </p:txBody>
      </p:sp>
      <p:sp>
        <p:nvSpPr>
          <p:cNvPr id="25" name="TextBox 24"/>
          <p:cNvSpPr txBox="1"/>
          <p:nvPr/>
        </p:nvSpPr>
        <p:spPr>
          <a:xfrm>
            <a:off x="2874497" y="3142747"/>
            <a:ext cx="593125" cy="369332"/>
          </a:xfrm>
          <a:prstGeom prst="rect">
            <a:avLst/>
          </a:prstGeom>
          <a:noFill/>
        </p:spPr>
        <p:txBody>
          <a:bodyPr wrap="square" rtlCol="0">
            <a:spAutoFit/>
          </a:bodyPr>
          <a:lstStyle/>
          <a:p>
            <a:r>
              <a:rPr lang="en-US" dirty="0" smtClean="0"/>
              <a:t>2</a:t>
            </a:r>
            <a:endParaRPr lang="ru-RU" dirty="0"/>
          </a:p>
        </p:txBody>
      </p:sp>
      <mc:AlternateContent xmlns:mc="http://schemas.openxmlformats.org/markup-compatibility/2006">
        <mc:Choice xmlns:a14="http://schemas.microsoft.com/office/drawing/2010/main" xmlns="" Requires="a14">
          <p:sp>
            <p:nvSpPr>
              <p:cNvPr id="26" name="TextBox 25"/>
              <p:cNvSpPr txBox="1"/>
              <p:nvPr/>
            </p:nvSpPr>
            <p:spPr>
              <a:xfrm>
                <a:off x="3632375" y="2240279"/>
                <a:ext cx="8445325" cy="4195379"/>
              </a:xfrm>
              <a:prstGeom prst="rect">
                <a:avLst/>
              </a:prstGeom>
              <a:noFill/>
            </p:spPr>
            <p:txBody>
              <a:bodyPr wrap="square" rtlCol="0">
                <a:spAutoFit/>
              </a:bodyPr>
              <a:lstStyle/>
              <a:p>
                <a:r>
                  <a:rPr lang="en-US" dirty="0" smtClean="0"/>
                  <a:t>At the beginning of the first block we start from state 00. Then from this state there are two path – corresponding to </a:t>
                </a:r>
                <a14:m>
                  <m:oMath xmlns:m="http://schemas.openxmlformats.org/officeDocument/2006/math">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b="0" i="1" smtClean="0">
                        <a:latin typeface="Cambria Math" panose="02040503050406030204" pitchFamily="18" charset="0"/>
                      </a:rPr>
                      <m:t>=0</m:t>
                    </m:r>
                  </m:oMath>
                </a14:m>
                <a:r>
                  <a:rPr lang="en-US" dirty="0" smtClean="0"/>
                  <a:t> and </a:t>
                </a:r>
                <a14:m>
                  <m:oMath xmlns:m="http://schemas.openxmlformats.org/officeDocument/2006/math">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oMath>
                </a14:m>
                <a:r>
                  <a:rPr lang="en-US" dirty="0" smtClean="0"/>
                  <a:t>1 . Since we are performing step-by-step calculation of </a:t>
                </a:r>
                <a14:m>
                  <m:oMath xmlns:m="http://schemas.openxmlformats.org/officeDocument/2006/math">
                    <m:r>
                      <a:rPr lang="en-US" b="1">
                        <a:latin typeface="Cambria Math" panose="02040503050406030204" pitchFamily="18" charset="0"/>
                      </a:rPr>
                      <m:t>𝐬</m:t>
                    </m:r>
                  </m:oMath>
                </a14:m>
                <a:r>
                  <a:rPr lang="en-US" dirty="0" smtClean="0"/>
                  <a:t> and </a:t>
                </a:r>
                <a14:m>
                  <m:oMath xmlns:m="http://schemas.openxmlformats.org/officeDocument/2006/math">
                    <m:r>
                      <a:rPr lang="en-US" b="1">
                        <a:latin typeface="Cambria Math" panose="02040503050406030204" pitchFamily="18" charset="0"/>
                      </a:rPr>
                      <m:t>𝐲</m:t>
                    </m:r>
                  </m:oMath>
                </a14:m>
                <a:r>
                  <a:rPr lang="en-US" dirty="0" smtClean="0"/>
                  <a:t>, on the first step we will  use only first column of matrix </a:t>
                </a:r>
                <a14:m>
                  <m:oMath xmlns:m="http://schemas.openxmlformats.org/officeDocument/2006/math">
                    <m:r>
                      <a:rPr lang="ru-RU" i="1">
                        <a:latin typeface="Cambria Math" panose="02040503050406030204" pitchFamily="18" charset="0"/>
                      </a:rPr>
                      <m:t>ℍ</m:t>
                    </m:r>
                  </m:oMath>
                </a14:m>
                <a:r>
                  <a:rPr lang="en-US" dirty="0" smtClean="0"/>
                  <a:t>(or we can say that we ‘set’ </a:t>
                </a:r>
                <a14:m>
                  <m:oMath xmlns:m="http://schemas.openxmlformats.org/officeDocument/2006/math">
                    <m:sSub>
                      <m:sSubPr>
                        <m:ctrlPr>
                          <a:rPr lang="en-US" i="1">
                            <a:latin typeface="Cambria Math"/>
                          </a:rPr>
                        </m:ctrlPr>
                      </m:sSubPr>
                      <m:e>
                        <m:r>
                          <a:rPr lang="en-US" i="1">
                            <a:latin typeface="Cambria Math" panose="02040503050406030204" pitchFamily="18" charset="0"/>
                          </a:rPr>
                          <m:t>𝑦</m:t>
                        </m:r>
                      </m:e>
                      <m:sub>
                        <m:r>
                          <a:rPr lang="en-US" b="0" i="1" smtClean="0">
                            <a:latin typeface="Cambria Math" panose="02040503050406030204" pitchFamily="18" charset="0"/>
                          </a:rPr>
                          <m:t>2</m:t>
                        </m:r>
                      </m:sub>
                    </m:sSub>
                    <m:r>
                      <a:rPr lang="en-US" i="1">
                        <a:latin typeface="Cambria Math" panose="02040503050406030204" pitchFamily="18" charset="0"/>
                      </a:rPr>
                      <m:t>=0</m:t>
                    </m:r>
                  </m:oMath>
                </a14:m>
                <a:r>
                  <a:rPr lang="en-US" dirty="0" smtClean="0"/>
                  <a:t>)</a:t>
                </a:r>
              </a:p>
              <a:p>
                <a:pPr marL="342900" indent="-342900">
                  <a:buAutoNum type="arabicParenR"/>
                </a:pPr>
                <a:r>
                  <a:rPr lang="en-US" dirty="0"/>
                  <a:t>p</a:t>
                </a:r>
                <a:r>
                  <a:rPr lang="en-US" dirty="0" smtClean="0"/>
                  <a:t>ath corresponding to  </a:t>
                </a:r>
                <a14:m>
                  <m:oMath xmlns:m="http://schemas.openxmlformats.org/officeDocument/2006/math">
                    <m:sSub>
                      <m:sSubPr>
                        <m:ctrlPr>
                          <a:rPr lang="en-US" i="1">
                            <a:latin typeface="Cambria Math"/>
                          </a:rPr>
                        </m:ctrlPr>
                      </m:sSubPr>
                      <m:e>
                        <m:r>
                          <a:rPr lang="en-US" i="1">
                            <a:latin typeface="Cambria Math" panose="02040503050406030204" pitchFamily="18" charset="0"/>
                          </a:rPr>
                          <m:t>𝑦</m:t>
                        </m:r>
                      </m:e>
                      <m:sub>
                        <m:r>
                          <a:rPr lang="en-US" b="0" i="1" smtClean="0">
                            <a:latin typeface="Cambria Math" panose="02040503050406030204" pitchFamily="18" charset="0"/>
                          </a:rPr>
                          <m:t>1</m:t>
                        </m:r>
                      </m:sub>
                    </m:sSub>
                    <m:r>
                      <a:rPr lang="en-US" b="0" i="1" smtClean="0">
                        <a:latin typeface="Cambria Math" panose="02040503050406030204" pitchFamily="18" charset="0"/>
                      </a:rPr>
                      <m:t>=0</m:t>
                    </m:r>
                  </m:oMath>
                </a14:m>
                <a:r>
                  <a:rPr lang="en-US" b="0" dirty="0" smtClean="0"/>
                  <a:t> . According to (7) the path will lead into state </a:t>
                </a:r>
                <a14:m>
                  <m:oMath xmlns:m="http://schemas.openxmlformats.org/officeDocument/2006/math">
                    <m:d>
                      <m:dPr>
                        <m:ctrlPr>
                          <a:rPr lang="en-US" b="0" i="1" smtClean="0">
                            <a:latin typeface="Cambria Math"/>
                          </a:rPr>
                        </m:ctrlPr>
                      </m:dPr>
                      <m:e>
                        <m:m>
                          <m:mPr>
                            <m:mcs>
                              <m:mc>
                                <m:mcPr>
                                  <m:count m:val="1"/>
                                  <m:mcJc m:val="center"/>
                                </m:mcPr>
                              </m:mc>
                            </m:mcs>
                            <m:ctrlPr>
                              <a:rPr lang="en-US" i="1">
                                <a:latin typeface="Cambria Math"/>
                              </a:rPr>
                            </m:ctrlPr>
                          </m:mPr>
                          <m:mr>
                            <m:e>
                              <m:sSub>
                                <m:sSubPr>
                                  <m:ctrlPr>
                                    <a:rPr lang="en-US" i="1">
                                      <a:latin typeface="Cambria Math"/>
                                    </a:rPr>
                                  </m:ctrlPr>
                                </m:sSubPr>
                                <m:e>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h</m:t>
                                  </m:r>
                                </m:e>
                                <m:sub>
                                  <m:r>
                                    <a:rPr lang="en-US" i="1">
                                      <a:latin typeface="Cambria Math" panose="02040503050406030204" pitchFamily="18" charset="0"/>
                                    </a:rPr>
                                    <m:t>12</m:t>
                                  </m:r>
                                </m:sub>
                              </m:sSub>
                            </m:e>
                          </m:mr>
                          <m:mr>
                            <m:e>
                              <m:sSub>
                                <m:sSubPr>
                                  <m:ctrlPr>
                                    <a:rPr lang="en-US" i="1">
                                      <a:latin typeface="Cambria Math"/>
                                    </a:rPr>
                                  </m:ctrlPr>
                                </m:sSubPr>
                                <m:e>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h</m:t>
                                  </m:r>
                                </m:e>
                                <m:sub>
                                  <m:r>
                                    <a:rPr lang="en-US" i="1">
                                      <a:latin typeface="Cambria Math" panose="02040503050406030204" pitchFamily="18" charset="0"/>
                                    </a:rPr>
                                    <m:t>22</m:t>
                                  </m:r>
                                </m:sub>
                              </m:sSub>
                            </m:e>
                          </m:mr>
                        </m:m>
                      </m:e>
                    </m:d>
                    <m:r>
                      <a:rPr lang="en-US" b="0" i="0" smtClean="0">
                        <a:latin typeface="Cambria Math" panose="02040503050406030204" pitchFamily="18" charset="0"/>
                      </a:rPr>
                      <m:t>=</m:t>
                    </m:r>
                    <m:d>
                      <m:dPr>
                        <m:ctrlPr>
                          <a:rPr lang="en-US" i="1">
                            <a:latin typeface="Cambria Math"/>
                            <a:ea typeface="Cambria Math" panose="02040503050406030204" pitchFamily="18" charset="0"/>
                          </a:rPr>
                        </m:ctrlPr>
                      </m:dPr>
                      <m:e>
                        <m:m>
                          <m:mPr>
                            <m:mcs>
                              <m:mc>
                                <m:mcPr>
                                  <m:count m:val="1"/>
                                  <m:mcJc m:val="center"/>
                                </m:mcPr>
                              </m:mc>
                            </m:mcs>
                            <m:ctrlPr>
                              <a:rPr lang="en-US" i="1">
                                <a:latin typeface="Cambria Math"/>
                                <a:ea typeface="Cambria Math" panose="02040503050406030204" pitchFamily="18" charset="0"/>
                              </a:rPr>
                            </m:ctrlPr>
                          </m:mPr>
                          <m:mr>
                            <m:e>
                              <m:r>
                                <a:rPr lang="en-US" b="0" i="1" smtClean="0">
                                  <a:latin typeface="Cambria Math" panose="02040503050406030204" pitchFamily="18" charset="0"/>
                                </a:rPr>
                                <m:t>0</m:t>
                              </m:r>
                            </m:e>
                          </m:mr>
                          <m:mr>
                            <m:e>
                              <m:r>
                                <a:rPr lang="en-US" b="0" i="1" smtClean="0">
                                  <a:latin typeface="Cambria Math" panose="02040503050406030204" pitchFamily="18" charset="0"/>
                                </a:rPr>
                                <m:t>0</m:t>
                              </m:r>
                            </m:e>
                          </m:mr>
                        </m:m>
                      </m:e>
                    </m:d>
                  </m:oMath>
                </a14:m>
                <a:r>
                  <a:rPr lang="en-US" b="0" dirty="0" smtClean="0"/>
                  <a:t>. </a:t>
                </a:r>
              </a:p>
              <a:p>
                <a:pPr marL="342900" indent="-342900">
                  <a:buAutoNum type="arabicParenR"/>
                </a:pPr>
                <a:r>
                  <a:rPr lang="en-US" dirty="0" smtClean="0"/>
                  <a:t>Similarly, path corresponding to </a:t>
                </a:r>
                <a14:m>
                  <m:oMath xmlns:m="http://schemas.openxmlformats.org/officeDocument/2006/math">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oMath>
                </a14:m>
                <a:r>
                  <a:rPr lang="en-US" dirty="0" smtClean="0"/>
                  <a:t>1 will lead into state </a:t>
                </a:r>
                <a14:m>
                  <m:oMath xmlns:m="http://schemas.openxmlformats.org/officeDocument/2006/math">
                    <m:d>
                      <m:dPr>
                        <m:ctrlPr>
                          <a:rPr lang="en-US" i="1">
                            <a:latin typeface="Cambria Math"/>
                          </a:rPr>
                        </m:ctrlPr>
                      </m:dPr>
                      <m:e>
                        <m:m>
                          <m:mPr>
                            <m:mcs>
                              <m:mc>
                                <m:mcPr>
                                  <m:count m:val="1"/>
                                  <m:mcJc m:val="center"/>
                                </m:mcPr>
                              </m:mc>
                            </m:mcs>
                            <m:ctrlPr>
                              <a:rPr lang="en-US" i="1">
                                <a:latin typeface="Cambria Math"/>
                              </a:rPr>
                            </m:ctrlPr>
                          </m:mPr>
                          <m:mr>
                            <m:e>
                              <m:sSub>
                                <m:sSubPr>
                                  <m:ctrlPr>
                                    <a:rPr lang="en-US" i="1">
                                      <a:latin typeface="Cambria Math"/>
                                    </a:rPr>
                                  </m:ctrlPr>
                                </m:sSubPr>
                                <m:e>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h</m:t>
                                  </m:r>
                                </m:e>
                                <m:sub>
                                  <m:r>
                                    <a:rPr lang="en-US" i="1">
                                      <a:latin typeface="Cambria Math" panose="02040503050406030204" pitchFamily="18" charset="0"/>
                                    </a:rPr>
                                    <m:t>12</m:t>
                                  </m:r>
                                </m:sub>
                              </m:sSub>
                            </m:e>
                          </m:mr>
                          <m:mr>
                            <m:e>
                              <m:sSub>
                                <m:sSubPr>
                                  <m:ctrlPr>
                                    <a:rPr lang="en-US" i="1">
                                      <a:latin typeface="Cambria Math"/>
                                    </a:rPr>
                                  </m:ctrlPr>
                                </m:sSubPr>
                                <m:e>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h</m:t>
                                  </m:r>
                                </m:e>
                                <m:sub>
                                  <m:r>
                                    <a:rPr lang="en-US" i="1">
                                      <a:latin typeface="Cambria Math" panose="02040503050406030204" pitchFamily="18" charset="0"/>
                                    </a:rPr>
                                    <m:t>22</m:t>
                                  </m:r>
                                </m:sub>
                              </m:sSub>
                            </m:e>
                          </m:mr>
                        </m:m>
                      </m:e>
                    </m:d>
                    <m:r>
                      <a:rPr lang="en-US">
                        <a:latin typeface="Cambria Math" panose="02040503050406030204" pitchFamily="18" charset="0"/>
                      </a:rPr>
                      <m:t>=</m:t>
                    </m:r>
                    <m:d>
                      <m:dPr>
                        <m:ctrlPr>
                          <a:rPr lang="en-US" i="1">
                            <a:latin typeface="Cambria Math"/>
                            <a:ea typeface="Cambria Math" panose="02040503050406030204" pitchFamily="18" charset="0"/>
                          </a:rPr>
                        </m:ctrlPr>
                      </m:dPr>
                      <m:e>
                        <m:m>
                          <m:mPr>
                            <m:mcs>
                              <m:mc>
                                <m:mcPr>
                                  <m:count m:val="1"/>
                                  <m:mcJc m:val="center"/>
                                </m:mcPr>
                              </m:mc>
                            </m:mcs>
                            <m:ctrlPr>
                              <a:rPr lang="en-US" i="1">
                                <a:latin typeface="Cambria Math"/>
                              </a:rPr>
                            </m:ctrlPr>
                          </m:mPr>
                          <m:mr>
                            <m:e>
                              <m:sSub>
                                <m:sSubPr>
                                  <m:ctrlPr>
                                    <a:rPr lang="en-US" i="1">
                                      <a:latin typeface="Cambria Math"/>
                                    </a:rPr>
                                  </m:ctrlPr>
                                </m:sSubPr>
                                <m:e>
                                  <m:r>
                                    <a:rPr lang="en-US" i="1">
                                      <a:latin typeface="Cambria Math" panose="02040503050406030204" pitchFamily="18" charset="0"/>
                                    </a:rPr>
                                    <m:t>h</m:t>
                                  </m:r>
                                </m:e>
                                <m:sub>
                                  <m:r>
                                    <a:rPr lang="en-US" i="1">
                                      <a:latin typeface="Cambria Math" panose="02040503050406030204" pitchFamily="18" charset="0"/>
                                    </a:rPr>
                                    <m:t>12</m:t>
                                  </m:r>
                                </m:sub>
                              </m:sSub>
                            </m:e>
                          </m:mr>
                          <m:mr>
                            <m:e>
                              <m:sSub>
                                <m:sSubPr>
                                  <m:ctrlPr>
                                    <a:rPr lang="en-US" i="1">
                                      <a:latin typeface="Cambria Math"/>
                                    </a:rPr>
                                  </m:ctrlPr>
                                </m:sSubPr>
                                <m:e>
                                  <m:r>
                                    <a:rPr lang="en-US" i="1">
                                      <a:latin typeface="Cambria Math" panose="02040503050406030204" pitchFamily="18" charset="0"/>
                                    </a:rPr>
                                    <m:t>h</m:t>
                                  </m:r>
                                </m:e>
                                <m:sub>
                                  <m:r>
                                    <a:rPr lang="en-US" i="1">
                                      <a:latin typeface="Cambria Math" panose="02040503050406030204" pitchFamily="18" charset="0"/>
                                    </a:rPr>
                                    <m:t>22</m:t>
                                  </m:r>
                                </m:sub>
                              </m:sSub>
                            </m:e>
                          </m:mr>
                        </m:m>
                      </m:e>
                    </m:d>
                  </m:oMath>
                </a14:m>
                <a:endParaRPr lang="en-US" dirty="0" smtClean="0"/>
              </a:p>
              <a:p>
                <a:endParaRPr lang="en-US" dirty="0"/>
              </a:p>
              <a:p>
                <a:r>
                  <a:rPr lang="en-US" dirty="0" smtClean="0"/>
                  <a:t>At the end of this step, there will be path entering two states in the column 1 of the trellis. The weight </a:t>
                </a:r>
                <a:r>
                  <a:rPr lang="en-US" dirty="0"/>
                  <a:t>of this path is set to </a:t>
                </a:r>
                <a14:m>
                  <m:oMath xmlns:m="http://schemas.openxmlformats.org/officeDocument/2006/math">
                    <m:sSub>
                      <m:sSubPr>
                        <m:ctrlPr>
                          <a:rPr lang="en-US" i="1">
                            <a:latin typeface="Cambria Math"/>
                          </a:rPr>
                        </m:ctrlPr>
                      </m:sSubPr>
                      <m:e>
                        <m:r>
                          <a:rPr lang="en-US" i="1">
                            <a:latin typeface="Cambria Math" panose="02040503050406030204" pitchFamily="18" charset="0"/>
                            <a:ea typeface="Cambria Math" panose="02040503050406030204" pitchFamily="18" charset="0"/>
                          </a:rPr>
                          <m:t>𝜌</m:t>
                        </m:r>
                      </m:e>
                      <m:sub>
                        <m:r>
                          <a:rPr lang="en-US" i="1">
                            <a:latin typeface="Cambria Math" panose="02040503050406030204" pitchFamily="18" charset="0"/>
                          </a:rPr>
                          <m:t>1</m:t>
                        </m:r>
                      </m:sub>
                    </m:sSub>
                  </m:oMath>
                </a14:m>
                <a:r>
                  <a:rPr lang="en-US" dirty="0"/>
                  <a:t> if </a:t>
                </a:r>
                <a14:m>
                  <m:oMath xmlns:m="http://schemas.openxmlformats.org/officeDocument/2006/math">
                    <m:sSub>
                      <m:sSubPr>
                        <m:ctrlPr>
                          <a:rPr lang="en-US" i="1">
                            <a:latin typeface="Cambria Math"/>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smtClean="0">
                            <a:latin typeface="Cambria Math"/>
                          </a:rPr>
                        </m:ctrlPr>
                      </m:sSubPr>
                      <m:e>
                        <m:r>
                          <a:rPr lang="en-US" b="0" i="1" smtClean="0">
                            <a:latin typeface="Cambria Math" panose="02040503050406030204" pitchFamily="18" charset="0"/>
                          </a:rPr>
                          <m:t>𝑥</m:t>
                        </m:r>
                      </m:e>
                      <m:sub>
                        <m:r>
                          <a:rPr lang="en-US" i="1">
                            <a:latin typeface="Cambria Math" panose="02040503050406030204" pitchFamily="18" charset="0"/>
                          </a:rPr>
                          <m:t>1</m:t>
                        </m:r>
                      </m:sub>
                    </m:sSub>
                  </m:oMath>
                </a14:m>
                <a:r>
                  <a:rPr lang="en-US" dirty="0" smtClean="0"/>
                  <a:t> and 0 otherwise. Similarly to first step, we use only second column of matrix </a:t>
                </a:r>
                <a14:m>
                  <m:oMath xmlns:m="http://schemas.openxmlformats.org/officeDocument/2006/math">
                    <m:r>
                      <a:rPr lang="ru-RU" i="1">
                        <a:latin typeface="Cambria Math" panose="02040503050406030204" pitchFamily="18" charset="0"/>
                      </a:rPr>
                      <m:t>ℍ</m:t>
                    </m:r>
                  </m:oMath>
                </a14:m>
                <a:r>
                  <a:rPr lang="en-US" dirty="0" smtClean="0"/>
                  <a:t> and depending on value </a:t>
                </a:r>
                <a14:m>
                  <m:oMath xmlns:m="http://schemas.openxmlformats.org/officeDocument/2006/math">
                    <m:sSub>
                      <m:sSubPr>
                        <m:ctrlPr>
                          <a:rPr lang="en-US" i="1">
                            <a:latin typeface="Cambria Math"/>
                          </a:rPr>
                        </m:ctrlPr>
                      </m:sSubPr>
                      <m:e>
                        <m:r>
                          <a:rPr lang="en-US" i="1">
                            <a:latin typeface="Cambria Math" panose="02040503050406030204" pitchFamily="18" charset="0"/>
                          </a:rPr>
                          <m:t>𝑦</m:t>
                        </m:r>
                      </m:e>
                      <m:sub>
                        <m:r>
                          <a:rPr lang="en-US" b="0" i="1" smtClean="0">
                            <a:latin typeface="Cambria Math" panose="02040503050406030204" pitchFamily="18" charset="0"/>
                          </a:rPr>
                          <m:t>2</m:t>
                        </m:r>
                      </m:sub>
                    </m:sSub>
                  </m:oMath>
                </a14:m>
                <a:r>
                  <a:rPr lang="en-US" dirty="0" smtClean="0"/>
                  <a:t> there are two paths from each of the two states in column 1. Weight of the resulting paths are calculated additively across the trellis.</a:t>
                </a:r>
                <a:endParaRPr lang="ru-RU" dirty="0"/>
              </a:p>
            </p:txBody>
          </p:sp>
        </mc:Choice>
        <mc:Fallback>
          <p:sp>
            <p:nvSpPr>
              <p:cNvPr id="26" name="TextBox 25"/>
              <p:cNvSpPr txBox="1">
                <a:spLocks noRot="1" noChangeAspect="1" noMove="1" noResize="1" noEditPoints="1" noAdjustHandles="1" noChangeArrowheads="1" noChangeShapeType="1" noTextEdit="1"/>
              </p:cNvSpPr>
              <p:nvPr/>
            </p:nvSpPr>
            <p:spPr>
              <a:xfrm>
                <a:off x="3632375" y="2240279"/>
                <a:ext cx="8445325" cy="4195379"/>
              </a:xfrm>
              <a:prstGeom prst="rect">
                <a:avLst/>
              </a:prstGeom>
              <a:blipFill rotWithShape="0">
                <a:blip r:embed="rId5"/>
                <a:stretch>
                  <a:fillRect l="-650" t="-726" b="-1306"/>
                </a:stretch>
              </a:blipFill>
            </p:spPr>
            <p:txBody>
              <a:bodyPr/>
              <a:lstStyle/>
              <a:p>
                <a:r>
                  <a:rPr lang="ru-RU">
                    <a:noFill/>
                  </a:rPr>
                  <a:t> </a:t>
                </a:r>
              </a:p>
            </p:txBody>
          </p:sp>
        </mc:Fallback>
      </mc:AlternateContent>
      <p:sp>
        <p:nvSpPr>
          <p:cNvPr id="36" name="Блок-схема: узел 35"/>
          <p:cNvSpPr/>
          <p:nvPr/>
        </p:nvSpPr>
        <p:spPr>
          <a:xfrm>
            <a:off x="1719670" y="3720425"/>
            <a:ext cx="140043" cy="140043"/>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Блок-схема: узел 36"/>
          <p:cNvSpPr/>
          <p:nvPr/>
        </p:nvSpPr>
        <p:spPr>
          <a:xfrm>
            <a:off x="2960996" y="3710396"/>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Блок-схема: узел 37"/>
          <p:cNvSpPr/>
          <p:nvPr/>
        </p:nvSpPr>
        <p:spPr>
          <a:xfrm>
            <a:off x="2289617" y="4367100"/>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Блок-схема: узел 38"/>
          <p:cNvSpPr/>
          <p:nvPr/>
        </p:nvSpPr>
        <p:spPr>
          <a:xfrm>
            <a:off x="2960996" y="4369424"/>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Блок-схема: узел 41"/>
          <p:cNvSpPr/>
          <p:nvPr/>
        </p:nvSpPr>
        <p:spPr>
          <a:xfrm>
            <a:off x="2293727" y="5005537"/>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Блок-схема: узел 42"/>
          <p:cNvSpPr/>
          <p:nvPr/>
        </p:nvSpPr>
        <p:spPr>
          <a:xfrm>
            <a:off x="2965106" y="5007861"/>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Блок-схема: узел 43"/>
          <p:cNvSpPr/>
          <p:nvPr/>
        </p:nvSpPr>
        <p:spPr>
          <a:xfrm>
            <a:off x="2293727" y="566456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Блок-схема: узел 44"/>
          <p:cNvSpPr/>
          <p:nvPr/>
        </p:nvSpPr>
        <p:spPr>
          <a:xfrm>
            <a:off x="2965106" y="5666889"/>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Блок-схема: узел 45"/>
          <p:cNvSpPr/>
          <p:nvPr/>
        </p:nvSpPr>
        <p:spPr>
          <a:xfrm>
            <a:off x="1718132" y="4367100"/>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Блок-схема: узел 46"/>
          <p:cNvSpPr/>
          <p:nvPr/>
        </p:nvSpPr>
        <p:spPr>
          <a:xfrm>
            <a:off x="1722242" y="5005537"/>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Блок-схема: узел 47"/>
          <p:cNvSpPr/>
          <p:nvPr/>
        </p:nvSpPr>
        <p:spPr>
          <a:xfrm>
            <a:off x="1722242" y="566456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3838395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p:cNvSpPr>
                <a:spLocks noGrp="1"/>
              </p:cNvSpPr>
              <p:nvPr>
                <p:ph idx="1"/>
              </p:nvPr>
            </p:nvSpPr>
            <p:spPr>
              <a:xfrm>
                <a:off x="200546" y="114055"/>
                <a:ext cx="11667603" cy="1447034"/>
              </a:xfrm>
            </p:spPr>
            <p:txBody>
              <a:bodyPr>
                <a:normAutofit/>
              </a:bodyPr>
              <a:lstStyle/>
              <a:p>
                <a:pPr marL="0" indent="0">
                  <a:buNone/>
                </a:pPr>
                <a:r>
                  <a:rPr lang="en-US" sz="1800" dirty="0" smtClean="0"/>
                  <a:t>So, at the end of the first block there will be paths to every state of column 2. Remembering, that state corresponds to partial syndrome we choose only those states that have </a:t>
                </a: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𝑠</m:t>
                        </m:r>
                      </m:e>
                      <m:sub>
                        <m:r>
                          <a:rPr lang="en-US" sz="1800" i="1">
                            <a:latin typeface="Cambria Math" panose="02040503050406030204" pitchFamily="18" charset="0"/>
                          </a:rPr>
                          <m:t>0</m:t>
                        </m:r>
                      </m:sub>
                    </m:sSub>
                    <m:r>
                      <a:rPr lang="en-US" sz="1800" b="0" i="1" smtClean="0">
                        <a:latin typeface="Cambria Math" panose="02040503050406030204" pitchFamily="18" charset="0"/>
                      </a:rPr>
                      <m:t>=</m:t>
                    </m:r>
                    <m:sSub>
                      <m:sSubPr>
                        <m:ctrlPr>
                          <a:rPr lang="en-US" sz="1800" i="1">
                            <a:latin typeface="Cambria Math"/>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0</m:t>
                        </m:r>
                      </m:sub>
                    </m:sSub>
                  </m:oMath>
                </a14:m>
                <a:r>
                  <a:rPr lang="en-US" sz="1800" dirty="0" smtClean="0"/>
                  <a:t>. As an example, let’s choose </a:t>
                </a: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𝑚</m:t>
                        </m:r>
                      </m:e>
                      <m:sub>
                        <m:r>
                          <a:rPr lang="en-US" sz="1800" i="1">
                            <a:latin typeface="Cambria Math" panose="02040503050406030204" pitchFamily="18" charset="0"/>
                          </a:rPr>
                          <m:t>0</m:t>
                        </m:r>
                      </m:sub>
                    </m:sSub>
                    <m:r>
                      <a:rPr lang="en-US" sz="1800" b="0" i="1" smtClean="0">
                        <a:latin typeface="Cambria Math" panose="02040503050406030204" pitchFamily="18" charset="0"/>
                      </a:rPr>
                      <m:t>=1</m:t>
                    </m:r>
                  </m:oMath>
                </a14:m>
                <a:r>
                  <a:rPr lang="en-US" sz="1800" dirty="0" smtClean="0"/>
                  <a:t>. The next step is transition from </a:t>
                </a:r>
                <a14:m>
                  <m:oMath xmlns:m="http://schemas.openxmlformats.org/officeDocument/2006/math">
                    <m:r>
                      <a:rPr lang="en-US" sz="1800" b="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𝑠</m:t>
                        </m:r>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𝑠</m:t>
                        </m:r>
                      </m:e>
                      <m:sub>
                        <m:r>
                          <a:rPr lang="en-US" sz="1800" i="1">
                            <a:latin typeface="Cambria Math" panose="02040503050406030204" pitchFamily="18" charset="0"/>
                          </a:rPr>
                          <m:t>0</m:t>
                        </m:r>
                      </m:sub>
                    </m:sSub>
                    <m:r>
                      <a:rPr lang="en-US" sz="1800" b="1">
                        <a:latin typeface="Cambria Math" panose="02040503050406030204" pitchFamily="18" charset="0"/>
                      </a:rPr>
                      <m:t>)</m:t>
                    </m:r>
                  </m:oMath>
                </a14:m>
                <a:r>
                  <a:rPr lang="en-US" sz="1800" dirty="0" smtClean="0"/>
                  <a:t> bits of partial syndrome to </a:t>
                </a:r>
                <a14:m>
                  <m:oMath xmlns:m="http://schemas.openxmlformats.org/officeDocument/2006/math">
                    <m:r>
                      <a:rPr lang="en-US" sz="1800" b="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𝑠</m:t>
                        </m:r>
                      </m:e>
                      <m:sub>
                        <m:r>
                          <a:rPr lang="en-US" sz="1800" b="0" i="1" smtClean="0">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𝑠</m:t>
                        </m:r>
                      </m:e>
                      <m:sub>
                        <m:r>
                          <a:rPr lang="en-US" sz="1800" b="0" i="1" smtClean="0">
                            <a:latin typeface="Cambria Math" panose="02040503050406030204" pitchFamily="18" charset="0"/>
                          </a:rPr>
                          <m:t>1</m:t>
                        </m:r>
                      </m:sub>
                    </m:sSub>
                    <m:r>
                      <a:rPr lang="en-US" sz="1800" b="1">
                        <a:latin typeface="Cambria Math" panose="02040503050406030204" pitchFamily="18" charset="0"/>
                      </a:rPr>
                      <m:t>)</m:t>
                    </m:r>
                  </m:oMath>
                </a14:m>
                <a:r>
                  <a:rPr lang="en-US" sz="1800" dirty="0"/>
                  <a:t/>
                </a:r>
                <a:r>
                  <a:rPr lang="en-US" sz="1800" dirty="0" smtClean="0"/>
                  <a:t>that is represented by transition to the next block. During transition, we leave </a:t>
                </a: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𝑠</m:t>
                        </m:r>
                      </m:e>
                      <m:sub>
                        <m:r>
                          <a:rPr lang="en-US" sz="1800" i="1">
                            <a:latin typeface="Cambria Math" panose="02040503050406030204" pitchFamily="18" charset="0"/>
                          </a:rPr>
                          <m:t>0</m:t>
                        </m:r>
                      </m:sub>
                    </m:sSub>
                  </m:oMath>
                </a14:m>
                <a:r>
                  <a:rPr lang="en-US" sz="1800" dirty="0" smtClean="0"/>
                  <a:t> out of partial syndrome, shift </a:t>
                </a:r>
                <a14:m>
                  <m:oMath xmlns:m="http://schemas.openxmlformats.org/officeDocument/2006/math">
                    <m:sSub>
                      <m:sSubPr>
                        <m:ctrlPr>
                          <a:rPr lang="en-US" sz="1800" i="1" smtClean="0">
                            <a:latin typeface="Cambria Math"/>
                          </a:rPr>
                        </m:ctrlPr>
                      </m:sSubPr>
                      <m:e>
                        <m:r>
                          <a:rPr lang="en-US" sz="1800" i="1">
                            <a:latin typeface="Cambria Math" panose="02040503050406030204" pitchFamily="18" charset="0"/>
                          </a:rPr>
                          <m:t>𝑠</m:t>
                        </m:r>
                      </m:e>
                      <m:sub>
                        <m:r>
                          <a:rPr lang="en-US" sz="1800" b="0" i="1" smtClean="0">
                            <a:latin typeface="Cambria Math" panose="02040503050406030204" pitchFamily="18" charset="0"/>
                          </a:rPr>
                          <m:t>1</m:t>
                        </m:r>
                      </m:sub>
                    </m:sSub>
                  </m:oMath>
                </a14:m>
                <a:r>
                  <a:rPr lang="en-US" sz="1800" dirty="0" smtClean="0"/>
                  <a:t> on it’s place and set </a:t>
                </a: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𝑠</m:t>
                        </m:r>
                      </m:e>
                      <m:sub>
                        <m:r>
                          <a:rPr lang="en-US" sz="1800" b="0" i="1" smtClean="0">
                            <a:latin typeface="Cambria Math" panose="02040503050406030204" pitchFamily="18" charset="0"/>
                          </a:rPr>
                          <m:t>2</m:t>
                        </m:r>
                      </m:sub>
                    </m:sSub>
                  </m:oMath>
                </a14:m>
                <a:r>
                  <a:rPr lang="en-US" sz="1800" dirty="0" smtClean="0"/>
                  <a:t> as 0.</a:t>
                </a:r>
                <a:endParaRPr lang="ru-RU" sz="1800" dirty="0"/>
              </a:p>
              <a:p>
                <a:pPr marL="0" indent="0">
                  <a:buNone/>
                </a:pPr>
                <a:endParaRPr lang="ru-RU" sz="1800"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200546" y="114055"/>
                <a:ext cx="11667603" cy="1447034"/>
              </a:xfrm>
              <a:blipFill rotWithShape="0">
                <a:blip r:embed="rId2"/>
                <a:stretch>
                  <a:fillRect l="-470" t="-4219"/>
                </a:stretch>
              </a:blipFill>
            </p:spPr>
            <p:txBody>
              <a:bodyPr/>
              <a:lstStyle/>
              <a:p>
                <a:r>
                  <a:rPr lang="ru-RU">
                    <a:noFill/>
                  </a:rPr>
                  <a:t> </a:t>
                </a:r>
              </a:p>
            </p:txBody>
          </p:sp>
        </mc:Fallback>
      </mc:AlternateContent>
      <p:sp>
        <p:nvSpPr>
          <p:cNvPr id="24" name="Блок-схема: узел 23"/>
          <p:cNvSpPr/>
          <p:nvPr/>
        </p:nvSpPr>
        <p:spPr>
          <a:xfrm>
            <a:off x="2403917" y="2660322"/>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mc:Choice xmlns:a14="http://schemas.microsoft.com/office/drawing/2010/main" xmlns="" Requires="a14">
          <p:sp>
            <p:nvSpPr>
              <p:cNvPr id="25" name="TextBox 24"/>
              <p:cNvSpPr txBox="1"/>
              <p:nvPr/>
            </p:nvSpPr>
            <p:spPr>
              <a:xfrm>
                <a:off x="381512" y="1801355"/>
                <a:ext cx="724929" cy="646331"/>
              </a:xfrm>
              <a:prstGeom prst="rect">
                <a:avLst/>
              </a:prstGeom>
              <a:noFill/>
            </p:spPr>
            <p:txBody>
              <a:bodyPr wrap="square" rtlCol="0">
                <a:spAutoFit/>
              </a:bodyPr>
              <a:lstStyle/>
              <a:p>
                <a:r>
                  <a:rPr lang="en-US" dirty="0" smtClean="0"/>
                  <a:t>state </a:t>
                </a:r>
                <a14:m>
                  <m:oMath xmlns:m="http://schemas.openxmlformats.org/officeDocument/2006/math">
                    <m:r>
                      <a:rPr lang="en-US" b="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𝑠</m:t>
                        </m:r>
                      </m:e>
                      <m:sub>
                        <m:r>
                          <a:rPr lang="en-US" b="0" i="1" smtClean="0">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𝑠</m:t>
                        </m:r>
                      </m:e>
                      <m:sub>
                        <m:r>
                          <a:rPr lang="en-US" b="0" i="1" smtClean="0">
                            <a:latin typeface="Cambria Math" panose="02040503050406030204" pitchFamily="18" charset="0"/>
                          </a:rPr>
                          <m:t>0</m:t>
                        </m:r>
                      </m:sub>
                    </m:sSub>
                    <m:r>
                      <a:rPr lang="en-US" b="1">
                        <a:latin typeface="Cambria Math" panose="02040503050406030204" pitchFamily="18" charset="0"/>
                      </a:rPr>
                      <m:t>)</m:t>
                    </m:r>
                  </m:oMath>
                </a14:m>
                <a:endParaRPr lang="ru-RU" dirty="0"/>
              </a:p>
            </p:txBody>
          </p:sp>
        </mc:Choice>
        <mc:Fallback>
          <p:sp>
            <p:nvSpPr>
              <p:cNvPr id="25" name="TextBox 24"/>
              <p:cNvSpPr txBox="1">
                <a:spLocks noRot="1" noChangeAspect="1" noMove="1" noResize="1" noEditPoints="1" noAdjustHandles="1" noChangeArrowheads="1" noChangeShapeType="1" noTextEdit="1"/>
              </p:cNvSpPr>
              <p:nvPr/>
            </p:nvSpPr>
            <p:spPr>
              <a:xfrm>
                <a:off x="381512" y="1801355"/>
                <a:ext cx="724929" cy="646331"/>
              </a:xfrm>
              <a:prstGeom prst="rect">
                <a:avLst/>
              </a:prstGeom>
              <a:blipFill rotWithShape="0">
                <a:blip r:embed="rId3"/>
                <a:stretch>
                  <a:fillRect l="-7563" t="-4673" r="-22689" b="-6542"/>
                </a:stretch>
              </a:blipFill>
            </p:spPr>
            <p:txBody>
              <a:bodyPr/>
              <a:lstStyle/>
              <a:p>
                <a:r>
                  <a:rPr lang="ru-RU">
                    <a:noFill/>
                  </a:rPr>
                  <a:t> </a:t>
                </a:r>
              </a:p>
            </p:txBody>
          </p:sp>
        </mc:Fallback>
      </mc:AlternateContent>
      <p:sp>
        <p:nvSpPr>
          <p:cNvPr id="26" name="TextBox 25"/>
          <p:cNvSpPr txBox="1"/>
          <p:nvPr/>
        </p:nvSpPr>
        <p:spPr>
          <a:xfrm>
            <a:off x="496842" y="2541560"/>
            <a:ext cx="724929" cy="369332"/>
          </a:xfrm>
          <a:prstGeom prst="rect">
            <a:avLst/>
          </a:prstGeom>
          <a:noFill/>
        </p:spPr>
        <p:txBody>
          <a:bodyPr wrap="square" rtlCol="0">
            <a:spAutoFit/>
          </a:bodyPr>
          <a:lstStyle/>
          <a:p>
            <a:r>
              <a:rPr lang="en-US" dirty="0" smtClean="0"/>
              <a:t>00</a:t>
            </a:r>
            <a:endParaRPr lang="ru-RU" dirty="0"/>
          </a:p>
        </p:txBody>
      </p:sp>
      <p:sp>
        <p:nvSpPr>
          <p:cNvPr id="27" name="TextBox 26"/>
          <p:cNvSpPr txBox="1"/>
          <p:nvPr/>
        </p:nvSpPr>
        <p:spPr>
          <a:xfrm>
            <a:off x="496842" y="3221176"/>
            <a:ext cx="724929" cy="369332"/>
          </a:xfrm>
          <a:prstGeom prst="rect">
            <a:avLst/>
          </a:prstGeom>
          <a:noFill/>
        </p:spPr>
        <p:txBody>
          <a:bodyPr wrap="square" rtlCol="0">
            <a:spAutoFit/>
          </a:bodyPr>
          <a:lstStyle/>
          <a:p>
            <a:r>
              <a:rPr lang="en-US" dirty="0" smtClean="0"/>
              <a:t>01</a:t>
            </a:r>
            <a:endParaRPr lang="ru-RU" dirty="0"/>
          </a:p>
        </p:txBody>
      </p:sp>
      <p:sp>
        <p:nvSpPr>
          <p:cNvPr id="28" name="TextBox 27"/>
          <p:cNvSpPr txBox="1"/>
          <p:nvPr/>
        </p:nvSpPr>
        <p:spPr>
          <a:xfrm>
            <a:off x="496841" y="3839025"/>
            <a:ext cx="724929" cy="369332"/>
          </a:xfrm>
          <a:prstGeom prst="rect">
            <a:avLst/>
          </a:prstGeom>
          <a:noFill/>
        </p:spPr>
        <p:txBody>
          <a:bodyPr wrap="square" rtlCol="0">
            <a:spAutoFit/>
          </a:bodyPr>
          <a:lstStyle/>
          <a:p>
            <a:r>
              <a:rPr lang="en-US" dirty="0" smtClean="0"/>
              <a:t>10</a:t>
            </a:r>
            <a:endParaRPr lang="ru-RU" dirty="0"/>
          </a:p>
        </p:txBody>
      </p:sp>
      <p:sp>
        <p:nvSpPr>
          <p:cNvPr id="29" name="TextBox 28"/>
          <p:cNvSpPr txBox="1"/>
          <p:nvPr/>
        </p:nvSpPr>
        <p:spPr>
          <a:xfrm>
            <a:off x="533904" y="4518641"/>
            <a:ext cx="724929" cy="369332"/>
          </a:xfrm>
          <a:prstGeom prst="rect">
            <a:avLst/>
          </a:prstGeom>
          <a:noFill/>
        </p:spPr>
        <p:txBody>
          <a:bodyPr wrap="square" rtlCol="0">
            <a:spAutoFit/>
          </a:bodyPr>
          <a:lstStyle/>
          <a:p>
            <a:r>
              <a:rPr lang="en-US" dirty="0" smtClean="0"/>
              <a:t>11</a:t>
            </a:r>
            <a:endParaRPr lang="ru-RU" dirty="0"/>
          </a:p>
        </p:txBody>
      </p:sp>
      <mc:AlternateContent xmlns:mc="http://schemas.openxmlformats.org/markup-compatibility/2006">
        <mc:Choice xmlns:a14="http://schemas.microsoft.com/office/drawing/2010/main" xmlns="" Requires="a14">
          <p:sp>
            <p:nvSpPr>
              <p:cNvPr id="30" name="TextBox 29"/>
              <p:cNvSpPr txBox="1"/>
              <p:nvPr/>
            </p:nvSpPr>
            <p:spPr>
              <a:xfrm>
                <a:off x="1534812" y="2046604"/>
                <a:ext cx="59312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𝑝</m:t>
                          </m:r>
                        </m:e>
                        <m:sub>
                          <m:r>
                            <a:rPr lang="en-US" i="1">
                              <a:latin typeface="Cambria Math" panose="02040503050406030204" pitchFamily="18" charset="0"/>
                            </a:rPr>
                            <m:t>0</m:t>
                          </m:r>
                        </m:sub>
                      </m:sSub>
                    </m:oMath>
                  </m:oMathPara>
                </a14:m>
                <a:endParaRPr lang="ru-RU" dirty="0"/>
              </a:p>
            </p:txBody>
          </p:sp>
        </mc:Choice>
        <mc:Fallback>
          <p:sp>
            <p:nvSpPr>
              <p:cNvPr id="30" name="TextBox 29"/>
              <p:cNvSpPr txBox="1">
                <a:spLocks noRot="1" noChangeAspect="1" noMove="1" noResize="1" noEditPoints="1" noAdjustHandles="1" noChangeArrowheads="1" noChangeShapeType="1" noTextEdit="1"/>
              </p:cNvSpPr>
              <p:nvPr/>
            </p:nvSpPr>
            <p:spPr>
              <a:xfrm>
                <a:off x="1534812" y="2046604"/>
                <a:ext cx="593125" cy="369332"/>
              </a:xfrm>
              <a:prstGeom prst="rect">
                <a:avLst/>
              </a:prstGeom>
              <a:blipFill rotWithShape="0">
                <a:blip r:embed="rId4"/>
                <a:stretch>
                  <a:fillRect b="-6667"/>
                </a:stretch>
              </a:blipFill>
            </p:spPr>
            <p:txBody>
              <a:bodyPr/>
              <a:lstStyle/>
              <a:p>
                <a:r>
                  <a:rPr lang="ru-RU">
                    <a:noFill/>
                  </a:rPr>
                  <a:t> </a:t>
                </a:r>
              </a:p>
            </p:txBody>
          </p:sp>
        </mc:Fallback>
      </mc:AlternateContent>
      <p:sp>
        <p:nvSpPr>
          <p:cNvPr id="31" name="TextBox 30"/>
          <p:cNvSpPr txBox="1"/>
          <p:nvPr/>
        </p:nvSpPr>
        <p:spPr>
          <a:xfrm>
            <a:off x="2313295" y="2078354"/>
            <a:ext cx="593125" cy="369332"/>
          </a:xfrm>
          <a:prstGeom prst="rect">
            <a:avLst/>
          </a:prstGeom>
          <a:noFill/>
        </p:spPr>
        <p:txBody>
          <a:bodyPr wrap="square" rtlCol="0">
            <a:spAutoFit/>
          </a:bodyPr>
          <a:lstStyle/>
          <a:p>
            <a:r>
              <a:rPr lang="en-US" dirty="0" smtClean="0"/>
              <a:t>1</a:t>
            </a:r>
            <a:endParaRPr lang="ru-RU" dirty="0"/>
          </a:p>
        </p:txBody>
      </p:sp>
      <p:sp>
        <p:nvSpPr>
          <p:cNvPr id="32" name="TextBox 31"/>
          <p:cNvSpPr txBox="1"/>
          <p:nvPr/>
        </p:nvSpPr>
        <p:spPr>
          <a:xfrm>
            <a:off x="2988797" y="2094997"/>
            <a:ext cx="593125" cy="369332"/>
          </a:xfrm>
          <a:prstGeom prst="rect">
            <a:avLst/>
          </a:prstGeom>
          <a:noFill/>
        </p:spPr>
        <p:txBody>
          <a:bodyPr wrap="square" rtlCol="0">
            <a:spAutoFit/>
          </a:bodyPr>
          <a:lstStyle/>
          <a:p>
            <a:r>
              <a:rPr lang="en-US" dirty="0" smtClean="0"/>
              <a:t>2</a:t>
            </a:r>
            <a:endParaRPr lang="ru-RU" dirty="0"/>
          </a:p>
        </p:txBody>
      </p:sp>
      <p:sp>
        <p:nvSpPr>
          <p:cNvPr id="34" name="Блок-схема: узел 33"/>
          <p:cNvSpPr/>
          <p:nvPr/>
        </p:nvSpPr>
        <p:spPr>
          <a:xfrm>
            <a:off x="1831374" y="2656204"/>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Блок-схема: узел 34"/>
          <p:cNvSpPr/>
          <p:nvPr/>
        </p:nvSpPr>
        <p:spPr>
          <a:xfrm>
            <a:off x="2403917" y="3319350"/>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Блок-схема: узел 36"/>
          <p:cNvSpPr/>
          <p:nvPr/>
        </p:nvSpPr>
        <p:spPr>
          <a:xfrm>
            <a:off x="2408027" y="3957787"/>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Блок-схема: узел 38"/>
          <p:cNvSpPr/>
          <p:nvPr/>
        </p:nvSpPr>
        <p:spPr>
          <a:xfrm>
            <a:off x="2408027" y="461681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Блок-схема: узел 40"/>
          <p:cNvSpPr/>
          <p:nvPr/>
        </p:nvSpPr>
        <p:spPr>
          <a:xfrm>
            <a:off x="1832432" y="3319350"/>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Блок-схема: узел 41"/>
          <p:cNvSpPr/>
          <p:nvPr/>
        </p:nvSpPr>
        <p:spPr>
          <a:xfrm>
            <a:off x="1836542" y="3957787"/>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Блок-схема: узел 42"/>
          <p:cNvSpPr/>
          <p:nvPr/>
        </p:nvSpPr>
        <p:spPr>
          <a:xfrm>
            <a:off x="1836542" y="461681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Блок-схема: узел 43"/>
          <p:cNvSpPr/>
          <p:nvPr/>
        </p:nvSpPr>
        <p:spPr>
          <a:xfrm>
            <a:off x="3075295" y="3319350"/>
            <a:ext cx="140043" cy="140043"/>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Блок-схема: узел 45"/>
          <p:cNvSpPr/>
          <p:nvPr/>
        </p:nvSpPr>
        <p:spPr>
          <a:xfrm>
            <a:off x="3075295" y="4616815"/>
            <a:ext cx="140043" cy="140043"/>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Блок-схема: узел 46"/>
          <p:cNvSpPr/>
          <p:nvPr/>
        </p:nvSpPr>
        <p:spPr>
          <a:xfrm>
            <a:off x="3075294" y="2656203"/>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Блок-схема: узел 47"/>
          <p:cNvSpPr/>
          <p:nvPr/>
        </p:nvSpPr>
        <p:spPr>
          <a:xfrm>
            <a:off x="3075294" y="391247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Блок-схема: узел 48"/>
          <p:cNvSpPr/>
          <p:nvPr/>
        </p:nvSpPr>
        <p:spPr>
          <a:xfrm>
            <a:off x="6587706" y="2660322"/>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mc:Choice xmlns:a14="http://schemas.microsoft.com/office/drawing/2010/main" xmlns="" Requires="a14">
          <p:sp>
            <p:nvSpPr>
              <p:cNvPr id="50" name="TextBox 49"/>
              <p:cNvSpPr txBox="1"/>
              <p:nvPr/>
            </p:nvSpPr>
            <p:spPr>
              <a:xfrm>
                <a:off x="4565301" y="1801355"/>
                <a:ext cx="724929" cy="646331"/>
              </a:xfrm>
              <a:prstGeom prst="rect">
                <a:avLst/>
              </a:prstGeom>
              <a:noFill/>
            </p:spPr>
            <p:txBody>
              <a:bodyPr wrap="square" rtlCol="0">
                <a:spAutoFit/>
              </a:bodyPr>
              <a:lstStyle/>
              <a:p>
                <a:r>
                  <a:rPr lang="en-US" dirty="0" smtClean="0"/>
                  <a:t>state </a:t>
                </a:r>
                <a14:m>
                  <m:oMath xmlns:m="http://schemas.openxmlformats.org/officeDocument/2006/math">
                    <m:r>
                      <a:rPr lang="en-US" b="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𝑠</m:t>
                        </m:r>
                      </m:e>
                      <m:sub>
                        <m:r>
                          <a:rPr lang="en-US" b="0" i="1" smtClean="0">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𝑠</m:t>
                        </m:r>
                      </m:e>
                      <m:sub>
                        <m:r>
                          <a:rPr lang="en-US" b="0" i="1" smtClean="0">
                            <a:latin typeface="Cambria Math" panose="02040503050406030204" pitchFamily="18" charset="0"/>
                          </a:rPr>
                          <m:t>1</m:t>
                        </m:r>
                      </m:sub>
                    </m:sSub>
                    <m:r>
                      <a:rPr lang="en-US" b="1">
                        <a:latin typeface="Cambria Math" panose="02040503050406030204" pitchFamily="18" charset="0"/>
                      </a:rPr>
                      <m:t>)</m:t>
                    </m:r>
                  </m:oMath>
                </a14:m>
                <a:endParaRPr lang="ru-RU" dirty="0"/>
              </a:p>
            </p:txBody>
          </p:sp>
        </mc:Choice>
        <mc:Fallback>
          <p:sp>
            <p:nvSpPr>
              <p:cNvPr id="50" name="TextBox 49"/>
              <p:cNvSpPr txBox="1">
                <a:spLocks noRot="1" noChangeAspect="1" noMove="1" noResize="1" noEditPoints="1" noAdjustHandles="1" noChangeArrowheads="1" noChangeShapeType="1" noTextEdit="1"/>
              </p:cNvSpPr>
              <p:nvPr/>
            </p:nvSpPr>
            <p:spPr>
              <a:xfrm>
                <a:off x="4565301" y="1801355"/>
                <a:ext cx="724929" cy="646331"/>
              </a:xfrm>
              <a:prstGeom prst="rect">
                <a:avLst/>
              </a:prstGeom>
              <a:blipFill rotWithShape="0">
                <a:blip r:embed="rId5"/>
                <a:stretch>
                  <a:fillRect l="-7563" t="-4673" r="-22689" b="-6542"/>
                </a:stretch>
              </a:blipFill>
            </p:spPr>
            <p:txBody>
              <a:bodyPr/>
              <a:lstStyle/>
              <a:p>
                <a:r>
                  <a:rPr lang="ru-RU">
                    <a:noFill/>
                  </a:rPr>
                  <a:t> </a:t>
                </a:r>
              </a:p>
            </p:txBody>
          </p:sp>
        </mc:Fallback>
      </mc:AlternateContent>
      <mc:AlternateContent xmlns:mc="http://schemas.openxmlformats.org/markup-compatibility/2006">
        <mc:Choice xmlns:a14="http://schemas.microsoft.com/office/drawing/2010/main" xmlns="" Requires="a14">
          <p:sp>
            <p:nvSpPr>
              <p:cNvPr id="55" name="TextBox 54"/>
              <p:cNvSpPr txBox="1"/>
              <p:nvPr/>
            </p:nvSpPr>
            <p:spPr>
              <a:xfrm>
                <a:off x="5718601" y="2046604"/>
                <a:ext cx="59312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𝑝</m:t>
                          </m:r>
                        </m:e>
                        <m:sub>
                          <m:r>
                            <a:rPr lang="en-US" b="0" i="1" smtClean="0">
                              <a:latin typeface="Cambria Math" panose="02040503050406030204" pitchFamily="18" charset="0"/>
                            </a:rPr>
                            <m:t>1</m:t>
                          </m:r>
                        </m:sub>
                      </m:sSub>
                    </m:oMath>
                  </m:oMathPara>
                </a14:m>
                <a:endParaRPr lang="ru-RU" dirty="0"/>
              </a:p>
            </p:txBody>
          </p:sp>
        </mc:Choice>
        <mc:Fallback>
          <p:sp>
            <p:nvSpPr>
              <p:cNvPr id="55" name="TextBox 54"/>
              <p:cNvSpPr txBox="1">
                <a:spLocks noRot="1" noChangeAspect="1" noMove="1" noResize="1" noEditPoints="1" noAdjustHandles="1" noChangeArrowheads="1" noChangeShapeType="1" noTextEdit="1"/>
              </p:cNvSpPr>
              <p:nvPr/>
            </p:nvSpPr>
            <p:spPr>
              <a:xfrm>
                <a:off x="5718601" y="2046604"/>
                <a:ext cx="593125" cy="369332"/>
              </a:xfrm>
              <a:prstGeom prst="rect">
                <a:avLst/>
              </a:prstGeom>
              <a:blipFill rotWithShape="0">
                <a:blip r:embed="rId6"/>
                <a:stretch>
                  <a:fillRect b="-6667"/>
                </a:stretch>
              </a:blipFill>
            </p:spPr>
            <p:txBody>
              <a:bodyPr/>
              <a:lstStyle/>
              <a:p>
                <a:r>
                  <a:rPr lang="ru-RU">
                    <a:noFill/>
                  </a:rPr>
                  <a:t> </a:t>
                </a:r>
              </a:p>
            </p:txBody>
          </p:sp>
        </mc:Fallback>
      </mc:AlternateContent>
      <p:sp>
        <p:nvSpPr>
          <p:cNvPr id="56" name="TextBox 55"/>
          <p:cNvSpPr txBox="1"/>
          <p:nvPr/>
        </p:nvSpPr>
        <p:spPr>
          <a:xfrm>
            <a:off x="6497084" y="2078354"/>
            <a:ext cx="593125" cy="369332"/>
          </a:xfrm>
          <a:prstGeom prst="rect">
            <a:avLst/>
          </a:prstGeom>
          <a:noFill/>
        </p:spPr>
        <p:txBody>
          <a:bodyPr wrap="square" rtlCol="0">
            <a:spAutoFit/>
          </a:bodyPr>
          <a:lstStyle/>
          <a:p>
            <a:r>
              <a:rPr lang="en-US" dirty="0" smtClean="0"/>
              <a:t>3</a:t>
            </a:r>
            <a:endParaRPr lang="ru-RU" dirty="0"/>
          </a:p>
        </p:txBody>
      </p:sp>
      <p:sp>
        <p:nvSpPr>
          <p:cNvPr id="57" name="TextBox 56"/>
          <p:cNvSpPr txBox="1"/>
          <p:nvPr/>
        </p:nvSpPr>
        <p:spPr>
          <a:xfrm>
            <a:off x="7172586" y="2094997"/>
            <a:ext cx="593125" cy="369332"/>
          </a:xfrm>
          <a:prstGeom prst="rect">
            <a:avLst/>
          </a:prstGeom>
          <a:noFill/>
        </p:spPr>
        <p:txBody>
          <a:bodyPr wrap="square" rtlCol="0">
            <a:spAutoFit/>
          </a:bodyPr>
          <a:lstStyle/>
          <a:p>
            <a:r>
              <a:rPr lang="en-US" dirty="0" smtClean="0"/>
              <a:t>4</a:t>
            </a:r>
            <a:endParaRPr lang="ru-RU" dirty="0"/>
          </a:p>
        </p:txBody>
      </p:sp>
      <p:sp>
        <p:nvSpPr>
          <p:cNvPr id="58" name="Блок-схема: узел 57"/>
          <p:cNvSpPr/>
          <p:nvPr/>
        </p:nvSpPr>
        <p:spPr>
          <a:xfrm>
            <a:off x="6015163" y="2656204"/>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Блок-схема: узел 58"/>
          <p:cNvSpPr/>
          <p:nvPr/>
        </p:nvSpPr>
        <p:spPr>
          <a:xfrm>
            <a:off x="6587706" y="3319350"/>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Блок-схема: узел 59"/>
          <p:cNvSpPr/>
          <p:nvPr/>
        </p:nvSpPr>
        <p:spPr>
          <a:xfrm>
            <a:off x="6591816" y="3957787"/>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Блок-схема: узел 60"/>
          <p:cNvSpPr/>
          <p:nvPr/>
        </p:nvSpPr>
        <p:spPr>
          <a:xfrm>
            <a:off x="6591816" y="461681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Блок-схема: узел 61"/>
          <p:cNvSpPr/>
          <p:nvPr/>
        </p:nvSpPr>
        <p:spPr>
          <a:xfrm>
            <a:off x="6016221" y="3319350"/>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Блок-схема: узел 62"/>
          <p:cNvSpPr/>
          <p:nvPr/>
        </p:nvSpPr>
        <p:spPr>
          <a:xfrm>
            <a:off x="6020331" y="3957787"/>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Блок-схема: узел 63"/>
          <p:cNvSpPr/>
          <p:nvPr/>
        </p:nvSpPr>
        <p:spPr>
          <a:xfrm>
            <a:off x="6020331" y="461681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Блок-схема: узел 66"/>
          <p:cNvSpPr/>
          <p:nvPr/>
        </p:nvSpPr>
        <p:spPr>
          <a:xfrm>
            <a:off x="7259083" y="2656203"/>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Блок-схема: узел 67"/>
          <p:cNvSpPr/>
          <p:nvPr/>
        </p:nvSpPr>
        <p:spPr>
          <a:xfrm>
            <a:off x="7259083" y="391247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Блок-схема: узел 68"/>
          <p:cNvSpPr/>
          <p:nvPr/>
        </p:nvSpPr>
        <p:spPr>
          <a:xfrm>
            <a:off x="7254973" y="3319349"/>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Блок-схема: узел 69"/>
          <p:cNvSpPr/>
          <p:nvPr/>
        </p:nvSpPr>
        <p:spPr>
          <a:xfrm>
            <a:off x="7254973" y="4616815"/>
            <a:ext cx="140043" cy="14004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2" name="Прямая со стрелкой 71"/>
          <p:cNvCxnSpPr>
            <a:stCxn id="44" idx="6"/>
            <a:endCxn id="58" idx="2"/>
          </p:cNvCxnSpPr>
          <p:nvPr/>
        </p:nvCxnSpPr>
        <p:spPr>
          <a:xfrm flipV="1">
            <a:off x="3215338" y="2726226"/>
            <a:ext cx="2799825" cy="6631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Прямая со стрелкой 72"/>
          <p:cNvCxnSpPr>
            <a:stCxn id="46" idx="6"/>
            <a:endCxn id="62" idx="2"/>
          </p:cNvCxnSpPr>
          <p:nvPr/>
        </p:nvCxnSpPr>
        <p:spPr>
          <a:xfrm flipV="1">
            <a:off x="3215338" y="3389372"/>
            <a:ext cx="2800883" cy="12974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6" name="Объект 2"/>
          <p:cNvSpPr txBox="1">
            <a:spLocks/>
          </p:cNvSpPr>
          <p:nvPr/>
        </p:nvSpPr>
        <p:spPr>
          <a:xfrm>
            <a:off x="381512" y="5349983"/>
            <a:ext cx="11667603" cy="14470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Also, there are such situations when two paths enter one node in that case path with minimal weight is chosen as a survivor.  Similarly, all bits of partial syndrome are calculated, and in the end of the trellis the only one path with minimal weight is chosen.</a:t>
            </a:r>
            <a:endParaRPr lang="ru-RU" sz="1800" dirty="0"/>
          </a:p>
          <a:p>
            <a:pPr marL="0" indent="0">
              <a:buFont typeface="Arial" panose="020B0604020202020204" pitchFamily="34" charset="0"/>
              <a:buNone/>
            </a:pPr>
            <a:endParaRPr lang="ru-RU" sz="1800" dirty="0"/>
          </a:p>
        </p:txBody>
      </p:sp>
    </p:spTree>
    <p:extLst>
      <p:ext uri="{BB962C8B-B14F-4D97-AF65-F5344CB8AC3E}">
        <p14:creationId xmlns:p14="http://schemas.microsoft.com/office/powerpoint/2010/main" xmlns="" val="1243353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Объект 2"/>
              <p:cNvSpPr>
                <a:spLocks noGrp="1"/>
              </p:cNvSpPr>
              <p:nvPr>
                <p:ph idx="1"/>
              </p:nvPr>
            </p:nvSpPr>
            <p:spPr>
              <a:xfrm>
                <a:off x="180975" y="663985"/>
                <a:ext cx="10515600" cy="1098550"/>
              </a:xfrm>
            </p:spPr>
            <p:txBody>
              <a:bodyPr/>
              <a:lstStyle/>
              <a:p>
                <a:pPr marL="0" indent="0">
                  <a:buNone/>
                </a:pPr>
                <a:r>
                  <a:rPr lang="en-US" sz="1800" dirty="0" err="1" smtClean="0"/>
                  <a:t>Submatrix</a:t>
                </a:r>
                <a:r>
                  <a:rPr lang="en-US" sz="1800" dirty="0" smtClean="0"/>
                  <a:t/>
                </a:r>
                <a14:m>
                  <m:oMath xmlns:m="http://schemas.openxmlformats.org/officeDocument/2006/math">
                    <m:acc>
                      <m:accPr>
                        <m:chr m:val="̂"/>
                        <m:ctrlPr>
                          <a:rPr lang="ru-RU" sz="1800" i="1">
                            <a:latin typeface="Cambria Math"/>
                          </a:rPr>
                        </m:ctrlPr>
                      </m:accPr>
                      <m:e>
                        <m:r>
                          <a:rPr lang="ru-RU" sz="1800" i="1">
                            <a:latin typeface="Cambria Math" panose="02040503050406030204" pitchFamily="18" charset="0"/>
                          </a:rPr>
                          <m:t>ℍ</m:t>
                        </m:r>
                      </m:e>
                    </m:acc>
                    <m:r>
                      <a:rPr lang="ru-RU" sz="1800" i="1">
                        <a:latin typeface="Cambria Math" panose="02040503050406030204" pitchFamily="18" charset="0"/>
                      </a:rPr>
                      <m:t>=</m:t>
                    </m:r>
                    <m:d>
                      <m:dPr>
                        <m:ctrlPr>
                          <a:rPr lang="ru-RU" sz="1800" i="1">
                            <a:latin typeface="Cambria Math"/>
                          </a:rPr>
                        </m:ctrlPr>
                      </m:dPr>
                      <m:e>
                        <m:m>
                          <m:mPr>
                            <m:mcs>
                              <m:mc>
                                <m:mcPr>
                                  <m:count m:val="3"/>
                                  <m:mcJc m:val="center"/>
                                </m:mcPr>
                              </m:mc>
                            </m:mcs>
                            <m:ctrlPr>
                              <a:rPr lang="ru-RU" sz="1800" i="1">
                                <a:latin typeface="Cambria Math"/>
                              </a:rPr>
                            </m:ctrlPr>
                          </m:mPr>
                          <m:mr>
                            <m:e>
                              <m:r>
                                <a:rPr lang="ru-RU" sz="1800" i="1">
                                  <a:latin typeface="Cambria Math" panose="02040503050406030204" pitchFamily="18" charset="0"/>
                                </a:rPr>
                                <m:t>1</m:t>
                              </m:r>
                            </m:e>
                            <m:e>
                              <m:r>
                                <a:rPr lang="ru-RU" sz="1800" i="1">
                                  <a:latin typeface="Cambria Math" panose="02040503050406030204" pitchFamily="18" charset="0"/>
                                </a:rPr>
                                <m:t>0</m:t>
                              </m:r>
                            </m:e>
                            <m:e>
                              <m:r>
                                <a:rPr lang="ru-RU" sz="1800" i="1">
                                  <a:latin typeface="Cambria Math" panose="02040503050406030204" pitchFamily="18" charset="0"/>
                                </a:rPr>
                                <m:t>1</m:t>
                              </m:r>
                            </m:e>
                          </m:mr>
                          <m:mr>
                            <m:e>
                              <m:r>
                                <a:rPr lang="ru-RU" sz="1800" i="1">
                                  <a:latin typeface="Cambria Math" panose="02040503050406030204" pitchFamily="18" charset="0"/>
                                </a:rPr>
                                <m:t>1</m:t>
                              </m:r>
                            </m:e>
                            <m:e>
                              <m:r>
                                <a:rPr lang="ru-RU" sz="1800" i="1">
                                  <a:latin typeface="Cambria Math" panose="02040503050406030204" pitchFamily="18" charset="0"/>
                                </a:rPr>
                                <m:t>1</m:t>
                              </m:r>
                            </m:e>
                            <m:e>
                              <m:r>
                                <a:rPr lang="ru-RU" sz="1800" i="1">
                                  <a:latin typeface="Cambria Math" panose="02040503050406030204" pitchFamily="18" charset="0"/>
                                </a:rPr>
                                <m:t>0</m:t>
                              </m:r>
                            </m:e>
                          </m:mr>
                        </m:m>
                      </m:e>
                    </m:d>
                  </m:oMath>
                </a14:m>
                <a:r>
                  <a:rPr lang="ru-RU" sz="1800" dirty="0"/>
                  <a:t/>
                </a:r>
                <a:r>
                  <a:rPr lang="en-US" sz="1800" dirty="0"/>
                  <a:t> of dimension</a:t>
                </a:r>
                <a:r>
                  <a:rPr lang="ru-RU" sz="1800" dirty="0"/>
                  <a:t/>
                </a:r>
                <a:r>
                  <a:rPr lang="en-US" sz="1800" dirty="0"/>
                  <a:t>size </a:t>
                </a:r>
                <a14:m>
                  <m:oMath xmlns:m="http://schemas.openxmlformats.org/officeDocument/2006/math">
                    <m:r>
                      <a:rPr lang="en-US" sz="1800" i="1">
                        <a:latin typeface="Cambria Math" panose="02040503050406030204" pitchFamily="18" charset="0"/>
                      </a:rPr>
                      <m:t>h</m:t>
                    </m:r>
                    <m:r>
                      <a:rPr lang="en-US" sz="1800" i="1">
                        <a:latin typeface="Cambria Math" panose="02040503050406030204" pitchFamily="18" charset="0"/>
                        <a:ea typeface="Cambria Math" panose="02040503050406030204" pitchFamily="18" charset="0"/>
                      </a:rPr>
                      <m:t>×</m:t>
                    </m:r>
                    <m:r>
                      <a:rPr lang="en-US" sz="1800" i="1">
                        <a:latin typeface="Cambria Math" panose="02040503050406030204" pitchFamily="18" charset="0"/>
                        <a:ea typeface="Cambria Math" panose="02040503050406030204" pitchFamily="18" charset="0"/>
                      </a:rPr>
                      <m:t>𝑤</m:t>
                    </m:r>
                  </m:oMath>
                </a14:m>
                <a:r>
                  <a:rPr lang="ru-RU" sz="1800" dirty="0"/>
                  <a:t> = 2</a:t>
                </a:r>
                <a:r>
                  <a:rPr lang="en-US" sz="1800" dirty="0">
                    <a:sym typeface="Symbol" panose="05050102010706020507" pitchFamily="18" charset="2"/>
                  </a:rPr>
                  <a:t></a:t>
                </a:r>
                <a:r>
                  <a:rPr lang="ru-RU" sz="1800" dirty="0"/>
                  <a:t>3</a:t>
                </a:r>
                <a:r>
                  <a:rPr lang="en-US" sz="1800" dirty="0" smtClean="0"/>
                  <a:t>. LSB </a:t>
                </a:r>
                <a:r>
                  <a:rPr lang="en-US" sz="1800" dirty="0"/>
                  <a:t>of CM are  </a:t>
                </a:r>
                <a14:m>
                  <m:oMath xmlns:m="http://schemas.openxmlformats.org/officeDocument/2006/math">
                    <m:r>
                      <a:rPr lang="en-US" sz="1800" b="1">
                        <a:latin typeface="Cambria Math" panose="02040503050406030204" pitchFamily="18" charset="0"/>
                      </a:rPr>
                      <m:t>𝐱</m:t>
                    </m:r>
                    <m:r>
                      <a:rPr lang="ru-RU" sz="1800" i="1">
                        <a:latin typeface="Cambria Math" panose="02040503050406030204" pitchFamily="18" charset="0"/>
                      </a:rPr>
                      <m:t>=</m:t>
                    </m:r>
                    <m:d>
                      <m:dPr>
                        <m:ctrlPr>
                          <a:rPr lang="ru-RU" sz="1800" i="1">
                            <a:latin typeface="Cambria Math"/>
                          </a:rPr>
                        </m:ctrlPr>
                      </m:dPr>
                      <m:e>
                        <m:r>
                          <a:rPr lang="ru-RU" sz="1800" i="1">
                            <a:latin typeface="Cambria Math" panose="02040503050406030204" pitchFamily="18" charset="0"/>
                          </a:rPr>
                          <m:t>1 1 0 0 1 1 1 0 1</m:t>
                        </m:r>
                      </m:e>
                    </m:d>
                  </m:oMath>
                </a14:m>
                <a:r>
                  <a:rPr lang="ru-RU" sz="1800" dirty="0"/>
                  <a:t/>
                </a:r>
                <a:r>
                  <a:rPr lang="en-US" sz="1800" dirty="0"/>
                  <a:t>and it is required to embed </a:t>
                </a:r>
                <a:r>
                  <a:rPr lang="ru-RU" sz="1800" dirty="0"/>
                  <a:t/>
                </a:r>
                <a14:m>
                  <m:oMath xmlns:m="http://schemas.openxmlformats.org/officeDocument/2006/math">
                    <m:r>
                      <a:rPr lang="en-US" sz="1800" b="1">
                        <a:latin typeface="Cambria Math" panose="02040503050406030204" pitchFamily="18" charset="0"/>
                      </a:rPr>
                      <m:t>𝐦</m:t>
                    </m:r>
                    <m:r>
                      <a:rPr lang="ru-RU" sz="1800" i="1">
                        <a:latin typeface="Cambria Math" panose="02040503050406030204" pitchFamily="18" charset="0"/>
                      </a:rPr>
                      <m:t>=</m:t>
                    </m:r>
                    <m:d>
                      <m:dPr>
                        <m:ctrlPr>
                          <a:rPr lang="ru-RU" sz="1800" i="1">
                            <a:latin typeface="Cambria Math"/>
                          </a:rPr>
                        </m:ctrlPr>
                      </m:dPr>
                      <m:e>
                        <m:r>
                          <a:rPr lang="ru-RU" sz="1800" i="1">
                            <a:latin typeface="Cambria Math" panose="02040503050406030204" pitchFamily="18" charset="0"/>
                          </a:rPr>
                          <m:t>0 1 0</m:t>
                        </m:r>
                      </m:e>
                    </m:d>
                  </m:oMath>
                </a14:m>
                <a:r>
                  <a:rPr lang="ru-RU" sz="1800" dirty="0"/>
                  <a:t>. </a:t>
                </a:r>
                <a:r>
                  <a:rPr lang="en-US" sz="1800" dirty="0"/>
                  <a:t> Then, using method described in </a:t>
                </a:r>
                <a:r>
                  <a:rPr lang="en-US" sz="1800" dirty="0" smtClean="0"/>
                  <a:t>[63]  </a:t>
                </a:r>
                <a:r>
                  <a:rPr lang="en-US" sz="1800" dirty="0"/>
                  <a:t>we can build a path through the trellis </a:t>
                </a:r>
                <a:r>
                  <a:rPr lang="ru-RU" sz="1800" dirty="0"/>
                  <a:t>(</a:t>
                </a:r>
                <a:r>
                  <a:rPr lang="en-US" sz="1800" dirty="0"/>
                  <a:t>see figure below</a:t>
                </a:r>
                <a:r>
                  <a:rPr lang="ru-RU" sz="1800" dirty="0"/>
                  <a:t>), </a:t>
                </a:r>
                <a:r>
                  <a:rPr lang="en-US" sz="1800" dirty="0"/>
                  <a:t>which minimizes</a:t>
                </a:r>
                <a:r>
                  <a:rPr lang="ru-RU" sz="1800" dirty="0"/>
                  <a:t/>
                </a:r>
                <a:r>
                  <a:rPr lang="en-US" sz="1800" dirty="0"/>
                  <a:t>D</a:t>
                </a:r>
                <a:r>
                  <a:rPr lang="ru-RU" sz="1800" dirty="0"/>
                  <a:t>(</a:t>
                </a:r>
                <a:r>
                  <a:rPr lang="en-US" sz="1800" b="1" dirty="0"/>
                  <a:t>x</a:t>
                </a:r>
                <a:r>
                  <a:rPr lang="ru-RU" sz="1800" b="1" dirty="0"/>
                  <a:t>,</a:t>
                </a:r>
                <a:r>
                  <a:rPr lang="en-US" sz="1800" b="1" dirty="0"/>
                  <a:t>y</a:t>
                </a:r>
                <a:r>
                  <a:rPr lang="ru-RU" sz="1800" dirty="0"/>
                  <a:t>) </a:t>
                </a:r>
                <a:r>
                  <a:rPr lang="en-US" sz="1800" dirty="0"/>
                  <a:t> for particular case when </a:t>
                </a:r>
                <a:r>
                  <a:rPr lang="ru-RU" sz="1800" dirty="0"/>
                  <a:t/>
                </a:r>
                <a:r>
                  <a:rPr lang="ru-RU" sz="1800" dirty="0">
                    <a:sym typeface="Symbol" panose="05050102010706020507" pitchFamily="18" charset="2"/>
                  </a:rPr>
                  <a:t></a:t>
                </a:r>
                <a:r>
                  <a:rPr lang="en-US" sz="1800" baseline="-25000" dirty="0" err="1"/>
                  <a:t>i</a:t>
                </a:r>
                <a:r>
                  <a:rPr lang="ru-RU" sz="1800" dirty="0"/>
                  <a:t> = 1, </a:t>
                </a:r>
                <a:r>
                  <a:rPr lang="en-US" sz="1800" dirty="0" err="1"/>
                  <a:t>i</a:t>
                </a:r>
                <a:r>
                  <a:rPr lang="en-US" sz="1800" dirty="0"/>
                  <a:t> </a:t>
                </a:r>
                <a:r>
                  <a:rPr lang="ru-RU" sz="1800" dirty="0"/>
                  <a:t>=</a:t>
                </a:r>
                <a:r>
                  <a:rPr lang="en-US" sz="1800" dirty="0"/>
                  <a:t> </a:t>
                </a:r>
                <a:r>
                  <a:rPr lang="ru-RU" sz="1800" dirty="0"/>
                  <a:t>1, 2, …, </a:t>
                </a:r>
                <a:r>
                  <a:rPr lang="en-US" sz="1800" dirty="0"/>
                  <a:t>n</a:t>
                </a:r>
                <a:r>
                  <a:rPr lang="ru-RU" sz="1800" dirty="0"/>
                  <a:t>.</a:t>
                </a:r>
                <a:endParaRPr lang="en-US" sz="1800" dirty="0"/>
              </a:p>
              <a:p>
                <a:pPr marL="0" indent="0">
                  <a:buNone/>
                </a:pPr>
                <a:endParaRPr lang="ru-RU" sz="1800" dirty="0"/>
              </a:p>
              <a:p>
                <a:pPr marL="0" indent="0">
                  <a:buNone/>
                </a:pPr>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180975" y="663985"/>
                <a:ext cx="10515600" cy="1098550"/>
              </a:xfrm>
              <a:blipFill rotWithShape="1">
                <a:blip r:embed="rId2"/>
                <a:stretch>
                  <a:fillRect l="-522" r="-580"/>
                </a:stretch>
              </a:blipFill>
            </p:spPr>
            <p:txBody>
              <a:bodyPr/>
              <a:lstStyle/>
              <a:p>
                <a:r>
                  <a:rPr lang="ru-RU">
                    <a:noFill/>
                  </a:rPr>
                  <a:t> </a:t>
                </a:r>
              </a:p>
            </p:txBody>
          </p:sp>
        </mc:Fallback>
      </mc:AlternateContent>
      <p:sp>
        <p:nvSpPr>
          <p:cNvPr id="5" name="TextBox 4"/>
          <p:cNvSpPr txBox="1"/>
          <p:nvPr/>
        </p:nvSpPr>
        <p:spPr>
          <a:xfrm>
            <a:off x="381000" y="171450"/>
            <a:ext cx="995401" cy="369332"/>
          </a:xfrm>
          <a:prstGeom prst="rect">
            <a:avLst/>
          </a:prstGeom>
          <a:noFill/>
        </p:spPr>
        <p:txBody>
          <a:bodyPr wrap="none" rtlCol="0">
            <a:spAutoFit/>
          </a:bodyPr>
          <a:lstStyle/>
          <a:p>
            <a:r>
              <a:rPr lang="en-US" b="1" dirty="0" smtClean="0"/>
              <a:t>Example</a:t>
            </a:r>
            <a:endParaRPr lang="ru-RU" b="1" dirty="0"/>
          </a:p>
        </p:txBody>
      </p:sp>
      <p:pic>
        <p:nvPicPr>
          <p:cNvPr id="6" name="Рисунок 5"/>
          <p:cNvPicPr>
            <a:picLocks noChangeAspect="1"/>
          </p:cNvPicPr>
          <p:nvPr/>
        </p:nvPicPr>
        <p:blipFill>
          <a:blip r:embed="rId3"/>
          <a:stretch>
            <a:fillRect/>
          </a:stretch>
        </p:blipFill>
        <p:spPr>
          <a:xfrm>
            <a:off x="647700" y="2047875"/>
            <a:ext cx="10144125" cy="4638675"/>
          </a:xfrm>
          <a:prstGeom prst="rect">
            <a:avLst/>
          </a:prstGeom>
        </p:spPr>
      </p:pic>
      <mc:AlternateContent xmlns:mc="http://schemas.openxmlformats.org/markup-compatibility/2006">
        <mc:Choice xmlns:a14="http://schemas.microsoft.com/office/drawing/2010/main" xmlns="" Requires="a14">
          <p:sp>
            <p:nvSpPr>
              <p:cNvPr id="7" name="TextBox 6"/>
              <p:cNvSpPr txBox="1"/>
              <p:nvPr/>
            </p:nvSpPr>
            <p:spPr>
              <a:xfrm>
                <a:off x="1171575" y="2390775"/>
                <a:ext cx="685800" cy="369332"/>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a:latin typeface="Cambria Math" panose="02040503050406030204" pitchFamily="18" charset="0"/>
                        </a:rPr>
                        <m:t>𝐱</m:t>
                      </m:r>
                    </m:oMath>
                  </m:oMathPara>
                </a14:m>
                <a:endParaRPr lang="ru-RU" dirty="0"/>
              </a:p>
            </p:txBody>
          </p:sp>
        </mc:Choice>
        <mc:Fallback>
          <p:sp>
            <p:nvSpPr>
              <p:cNvPr id="7" name="TextBox 6"/>
              <p:cNvSpPr txBox="1">
                <a:spLocks noRot="1" noChangeAspect="1" noMove="1" noResize="1" noEditPoints="1" noAdjustHandles="1" noChangeArrowheads="1" noChangeShapeType="1" noTextEdit="1"/>
              </p:cNvSpPr>
              <p:nvPr/>
            </p:nvSpPr>
            <p:spPr>
              <a:xfrm>
                <a:off x="1171575" y="2390775"/>
                <a:ext cx="685800" cy="369332"/>
              </a:xfrm>
              <a:prstGeom prst="rect">
                <a:avLst/>
              </a:prstGeom>
              <a:blipFill rotWithShape="0">
                <a:blip r:embed="rId4"/>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xmlns="" Requires="a14">
          <p:sp>
            <p:nvSpPr>
              <p:cNvPr id="9" name="TextBox 8"/>
              <p:cNvSpPr txBox="1"/>
              <p:nvPr/>
            </p:nvSpPr>
            <p:spPr>
              <a:xfrm>
                <a:off x="1171575" y="5943600"/>
                <a:ext cx="685800" cy="369332"/>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0" smtClean="0">
                          <a:latin typeface="Cambria Math" panose="02040503050406030204" pitchFamily="18" charset="0"/>
                        </a:rPr>
                        <m:t>𝐲</m:t>
                      </m:r>
                    </m:oMath>
                  </m:oMathPara>
                </a14:m>
                <a:endParaRPr lang="ru-RU" dirty="0"/>
              </a:p>
            </p:txBody>
          </p:sp>
        </mc:Choice>
        <mc:Fallback>
          <p:sp>
            <p:nvSpPr>
              <p:cNvPr id="9" name="TextBox 8"/>
              <p:cNvSpPr txBox="1">
                <a:spLocks noRot="1" noChangeAspect="1" noMove="1" noResize="1" noEditPoints="1" noAdjustHandles="1" noChangeArrowheads="1" noChangeShapeType="1" noTextEdit="1"/>
              </p:cNvSpPr>
              <p:nvPr/>
            </p:nvSpPr>
            <p:spPr>
              <a:xfrm>
                <a:off x="1171575" y="5943600"/>
                <a:ext cx="685800" cy="369332"/>
              </a:xfrm>
              <a:prstGeom prst="rect">
                <a:avLst/>
              </a:prstGeom>
              <a:blipFill rotWithShape="0">
                <a:blip r:embed="rId5"/>
                <a:stretch>
                  <a:fillRect b="-4918"/>
                </a:stretch>
              </a:blipFill>
            </p:spPr>
            <p:txBody>
              <a:bodyPr/>
              <a:lstStyle/>
              <a:p>
                <a:r>
                  <a:rPr lang="ru-RU">
                    <a:noFill/>
                  </a:rPr>
                  <a:t> </a:t>
                </a:r>
              </a:p>
            </p:txBody>
          </p:sp>
        </mc:Fallback>
      </mc:AlternateContent>
    </p:spTree>
    <p:extLst>
      <p:ext uri="{BB962C8B-B14F-4D97-AF65-F5344CB8AC3E}">
        <p14:creationId xmlns:p14="http://schemas.microsoft.com/office/powerpoint/2010/main" xmlns="" val="1640930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259</Words>
  <Application>Microsoft Office PowerPoint</Application>
  <PresentationFormat>Произвольный</PresentationFormat>
  <Paragraphs>97</Paragraphs>
  <Slides>11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Тема Office</vt:lpstr>
      <vt:lpstr>Уравнение</vt:lpstr>
      <vt:lpstr>Слайд 1</vt:lpstr>
      <vt:lpstr>Problem definition</vt:lpstr>
      <vt:lpstr>Overview</vt:lpstr>
      <vt:lpstr>Weights calculation</vt:lpstr>
      <vt:lpstr>Syndrome-Trellis Codes</vt:lpstr>
      <vt:lpstr>Слайд 6</vt:lpstr>
      <vt:lpstr>Слайд 7</vt:lpstr>
      <vt:lpstr>Слайд 8</vt:lpstr>
      <vt:lpstr>Слайд 9</vt:lpstr>
      <vt:lpstr>Experimental results</vt:lpstr>
      <vt:lpstr>Comparing HUGO and LSB matching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of high rate stegosystem resistant to blind steganalysis.</dc:title>
  <dc:creator>Ivan</dc:creator>
  <cp:lastModifiedBy>admin</cp:lastModifiedBy>
  <cp:revision>49</cp:revision>
  <dcterms:created xsi:type="dcterms:W3CDTF">2014-07-23T10:52:09Z</dcterms:created>
  <dcterms:modified xsi:type="dcterms:W3CDTF">2014-09-12T10:12:33Z</dcterms:modified>
</cp:coreProperties>
</file>